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2" r:id="rId7"/>
    <p:sldId id="263" r:id="rId8"/>
    <p:sldId id="265" r:id="rId9"/>
    <p:sldId id="266" r:id="rId10"/>
    <p:sldId id="268" r:id="rId11"/>
    <p:sldId id="269" r:id="rId12"/>
    <p:sldId id="270" r:id="rId13"/>
    <p:sldId id="272" r:id="rId14"/>
    <p:sldId id="273" r:id="rId15"/>
    <p:sldId id="274" r:id="rId16"/>
    <p:sldId id="275" r:id="rId17"/>
    <p:sldId id="276" r:id="rId18"/>
    <p:sldId id="278" r:id="rId19"/>
    <p:sldId id="279" r:id="rId20"/>
    <p:sldId id="280" r:id="rId21"/>
    <p:sldId id="281" r:id="rId22"/>
  </p:sldIdLst>
  <p:sldSz cx="9144000" cy="6858000" type="screen4x3"/>
  <p:notesSz cx="6858000" cy="9144000"/>
  <p:embeddedFontLst>
    <p:embeddedFont>
      <p:font typeface="Calibri" panose="020F0502020204030204" pitchFamily="34" charset="0"/>
      <p:regular r:id="rId23"/>
      <p:bold r:id="rId24"/>
      <p:italic r:id="rId25"/>
      <p:boldItalic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4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@Weltspiegel_ARD</c:v>
                </c:pt>
              </c:strCache>
            </c:strRef>
          </c:tx>
          <c:spPr>
            <a:ln w="28575" cap="rnd">
              <a:solidFill>
                <a:schemeClr val="accent1"/>
              </a:solidFill>
              <a:round/>
            </a:ln>
            <a:effectLst/>
          </c:spPr>
          <c:marker>
            <c:symbol val="none"/>
          </c:marker>
          <c:cat>
            <c:strRef>
              <c:f>Sheet1!$A$2:$A$161</c:f>
              <c:strCache>
                <c:ptCount val="160"/>
                <c:pt idx="0">
                  <c:v>01.08.2017</c:v>
                </c:pt>
                <c:pt idx="1">
                  <c:v>02.08.2017</c:v>
                </c:pt>
                <c:pt idx="2">
                  <c:v>03.08.2017</c:v>
                </c:pt>
                <c:pt idx="3">
                  <c:v>04.08.2017</c:v>
                </c:pt>
                <c:pt idx="4">
                  <c:v>05.08.2017</c:v>
                </c:pt>
                <c:pt idx="5">
                  <c:v>06.08.2017</c:v>
                </c:pt>
                <c:pt idx="6">
                  <c:v>07.08.2017</c:v>
                </c:pt>
                <c:pt idx="7">
                  <c:v>08.08.2017</c:v>
                </c:pt>
                <c:pt idx="8">
                  <c:v>09.08.2017</c:v>
                </c:pt>
                <c:pt idx="9">
                  <c:v>10.08.2017</c:v>
                </c:pt>
                <c:pt idx="10">
                  <c:v>11.08.2017</c:v>
                </c:pt>
                <c:pt idx="11">
                  <c:v>12.08.2017</c:v>
                </c:pt>
                <c:pt idx="12">
                  <c:v>13.08.2017</c:v>
                </c:pt>
                <c:pt idx="13">
                  <c:v>14.08.2017</c:v>
                </c:pt>
                <c:pt idx="14">
                  <c:v>15.08.2017</c:v>
                </c:pt>
                <c:pt idx="15">
                  <c:v>16.08.2017</c:v>
                </c:pt>
                <c:pt idx="16">
                  <c:v>17.08.2017</c:v>
                </c:pt>
                <c:pt idx="17">
                  <c:v>18.08.2017</c:v>
                </c:pt>
                <c:pt idx="18">
                  <c:v>19.08.2017</c:v>
                </c:pt>
                <c:pt idx="19">
                  <c:v>20.08.2017</c:v>
                </c:pt>
                <c:pt idx="20">
                  <c:v>21.08.2017</c:v>
                </c:pt>
                <c:pt idx="21">
                  <c:v>22.08.2017</c:v>
                </c:pt>
                <c:pt idx="22">
                  <c:v>23.08.2017</c:v>
                </c:pt>
                <c:pt idx="23">
                  <c:v>24.08.2017</c:v>
                </c:pt>
                <c:pt idx="24">
                  <c:v>25.08.2017</c:v>
                </c:pt>
                <c:pt idx="25">
                  <c:v>26.08.2017</c:v>
                </c:pt>
                <c:pt idx="26">
                  <c:v>27.08.2017</c:v>
                </c:pt>
                <c:pt idx="27">
                  <c:v>28.08.2017</c:v>
                </c:pt>
                <c:pt idx="28">
                  <c:v>29.08.2017</c:v>
                </c:pt>
                <c:pt idx="29">
                  <c:v>30.08.2017</c:v>
                </c:pt>
                <c:pt idx="30">
                  <c:v>31.08.2017</c:v>
                </c:pt>
                <c:pt idx="31">
                  <c:v>01.09.2017</c:v>
                </c:pt>
                <c:pt idx="32">
                  <c:v>02.09.2017</c:v>
                </c:pt>
                <c:pt idx="33">
                  <c:v>03.09.2017</c:v>
                </c:pt>
                <c:pt idx="34">
                  <c:v>04.09.2017</c:v>
                </c:pt>
                <c:pt idx="35">
                  <c:v>05.09.2017</c:v>
                </c:pt>
                <c:pt idx="36">
                  <c:v>06.09.2017</c:v>
                </c:pt>
                <c:pt idx="37">
                  <c:v>07.09.2017</c:v>
                </c:pt>
                <c:pt idx="38">
                  <c:v>08.09.2017</c:v>
                </c:pt>
                <c:pt idx="39">
                  <c:v>09.09.2017</c:v>
                </c:pt>
                <c:pt idx="40">
                  <c:v>10.09.2017</c:v>
                </c:pt>
                <c:pt idx="41">
                  <c:v>11.09.2017</c:v>
                </c:pt>
                <c:pt idx="42">
                  <c:v>12.09.2017</c:v>
                </c:pt>
                <c:pt idx="43">
                  <c:v>13.09.2017</c:v>
                </c:pt>
                <c:pt idx="44">
                  <c:v>14.09.2017</c:v>
                </c:pt>
                <c:pt idx="45">
                  <c:v>15.09.2017</c:v>
                </c:pt>
                <c:pt idx="46">
                  <c:v>16.09.2017</c:v>
                </c:pt>
                <c:pt idx="47">
                  <c:v>17.09.2017</c:v>
                </c:pt>
                <c:pt idx="48">
                  <c:v>18.09.2017</c:v>
                </c:pt>
                <c:pt idx="49">
                  <c:v>19.09.2017</c:v>
                </c:pt>
                <c:pt idx="50">
                  <c:v>20.09.2017</c:v>
                </c:pt>
                <c:pt idx="51">
                  <c:v>21.09.2017</c:v>
                </c:pt>
                <c:pt idx="52">
                  <c:v>22.09.2017</c:v>
                </c:pt>
                <c:pt idx="53">
                  <c:v>23.09.2017</c:v>
                </c:pt>
                <c:pt idx="54">
                  <c:v>24.09.2017</c:v>
                </c:pt>
                <c:pt idx="55">
                  <c:v>25.09.2017</c:v>
                </c:pt>
                <c:pt idx="56">
                  <c:v>26.09.2017</c:v>
                </c:pt>
                <c:pt idx="57">
                  <c:v>27.09.2017</c:v>
                </c:pt>
                <c:pt idx="58">
                  <c:v>28.09.2017</c:v>
                </c:pt>
                <c:pt idx="59">
                  <c:v>29.09.2017</c:v>
                </c:pt>
                <c:pt idx="60">
                  <c:v>30.09.2017</c:v>
                </c:pt>
                <c:pt idx="61">
                  <c:v>01.10.2017</c:v>
                </c:pt>
                <c:pt idx="62">
                  <c:v>02.10.2017</c:v>
                </c:pt>
                <c:pt idx="63">
                  <c:v>03.10.2017</c:v>
                </c:pt>
                <c:pt idx="64">
                  <c:v>04.10.2017</c:v>
                </c:pt>
                <c:pt idx="65">
                  <c:v>05.10.2017</c:v>
                </c:pt>
                <c:pt idx="66">
                  <c:v>06.10.2017</c:v>
                </c:pt>
                <c:pt idx="67">
                  <c:v>07.10.2017</c:v>
                </c:pt>
                <c:pt idx="68">
                  <c:v>08.10.2017</c:v>
                </c:pt>
                <c:pt idx="69">
                  <c:v>09.10.2017</c:v>
                </c:pt>
                <c:pt idx="70">
                  <c:v>10.10.2017</c:v>
                </c:pt>
                <c:pt idx="71">
                  <c:v>11.10.2017</c:v>
                </c:pt>
                <c:pt idx="72">
                  <c:v>12.10.2017</c:v>
                </c:pt>
                <c:pt idx="73">
                  <c:v>13.10.2017</c:v>
                </c:pt>
                <c:pt idx="74">
                  <c:v>14.10.2017</c:v>
                </c:pt>
                <c:pt idx="75">
                  <c:v>15.10.2017</c:v>
                </c:pt>
                <c:pt idx="76">
                  <c:v>16.10.2017</c:v>
                </c:pt>
                <c:pt idx="77">
                  <c:v>17.10.2017</c:v>
                </c:pt>
                <c:pt idx="78">
                  <c:v>18.10.2017</c:v>
                </c:pt>
                <c:pt idx="79">
                  <c:v>19.10.2017</c:v>
                </c:pt>
                <c:pt idx="80">
                  <c:v>20.10.2017</c:v>
                </c:pt>
                <c:pt idx="81">
                  <c:v>21.10.2017</c:v>
                </c:pt>
                <c:pt idx="82">
                  <c:v>22.10.2017</c:v>
                </c:pt>
                <c:pt idx="83">
                  <c:v>23.10.2017</c:v>
                </c:pt>
                <c:pt idx="84">
                  <c:v>24.10.2017</c:v>
                </c:pt>
                <c:pt idx="85">
                  <c:v>25.10.2017</c:v>
                </c:pt>
                <c:pt idx="86">
                  <c:v>26.10.2017</c:v>
                </c:pt>
                <c:pt idx="87">
                  <c:v>27.10.2017</c:v>
                </c:pt>
                <c:pt idx="88">
                  <c:v>28.10.2017</c:v>
                </c:pt>
                <c:pt idx="89">
                  <c:v>29.10.2017</c:v>
                </c:pt>
                <c:pt idx="90">
                  <c:v>30.10.2017</c:v>
                </c:pt>
                <c:pt idx="91">
                  <c:v>31.10.2017</c:v>
                </c:pt>
                <c:pt idx="92">
                  <c:v>01.11.2017</c:v>
                </c:pt>
                <c:pt idx="93">
                  <c:v>02.11.2017</c:v>
                </c:pt>
                <c:pt idx="94">
                  <c:v>03.11.2017</c:v>
                </c:pt>
                <c:pt idx="95">
                  <c:v>04.11.2017</c:v>
                </c:pt>
                <c:pt idx="96">
                  <c:v>05.11.2017</c:v>
                </c:pt>
                <c:pt idx="97">
                  <c:v>06.11.2017</c:v>
                </c:pt>
                <c:pt idx="98">
                  <c:v>07.11.2017</c:v>
                </c:pt>
                <c:pt idx="99">
                  <c:v>08.11.2017</c:v>
                </c:pt>
                <c:pt idx="100">
                  <c:v>09.11.2017</c:v>
                </c:pt>
                <c:pt idx="101">
                  <c:v>10.11.2017</c:v>
                </c:pt>
                <c:pt idx="102">
                  <c:v>11.11.2017</c:v>
                </c:pt>
                <c:pt idx="103">
                  <c:v>12.11.2017</c:v>
                </c:pt>
                <c:pt idx="104">
                  <c:v>13.11.2017</c:v>
                </c:pt>
                <c:pt idx="105">
                  <c:v>14.11.2017</c:v>
                </c:pt>
                <c:pt idx="106">
                  <c:v>15.11.2017</c:v>
                </c:pt>
                <c:pt idx="107">
                  <c:v>16.11.2017</c:v>
                </c:pt>
                <c:pt idx="108">
                  <c:v>17.11.2017</c:v>
                </c:pt>
                <c:pt idx="109">
                  <c:v>18.11.2017</c:v>
                </c:pt>
                <c:pt idx="110">
                  <c:v>19.11.2017</c:v>
                </c:pt>
                <c:pt idx="111">
                  <c:v>20.11.2017</c:v>
                </c:pt>
                <c:pt idx="112">
                  <c:v>21.11.2017</c:v>
                </c:pt>
                <c:pt idx="113">
                  <c:v>22.11.2017</c:v>
                </c:pt>
                <c:pt idx="114">
                  <c:v>23.11.2017</c:v>
                </c:pt>
                <c:pt idx="115">
                  <c:v>24.11.2017</c:v>
                </c:pt>
                <c:pt idx="116">
                  <c:v>25.11.2017</c:v>
                </c:pt>
                <c:pt idx="117">
                  <c:v>26.11.2017</c:v>
                </c:pt>
                <c:pt idx="118">
                  <c:v>27.11.2017</c:v>
                </c:pt>
                <c:pt idx="119">
                  <c:v>28.11.2017</c:v>
                </c:pt>
                <c:pt idx="120">
                  <c:v>29.11.2017</c:v>
                </c:pt>
                <c:pt idx="121">
                  <c:v>30.11.2017</c:v>
                </c:pt>
                <c:pt idx="122">
                  <c:v>01.12.2017</c:v>
                </c:pt>
                <c:pt idx="123">
                  <c:v>02.12.2017</c:v>
                </c:pt>
                <c:pt idx="124">
                  <c:v>03.12.2017</c:v>
                </c:pt>
                <c:pt idx="125">
                  <c:v>04.12.2017</c:v>
                </c:pt>
                <c:pt idx="126">
                  <c:v>05.12.2017</c:v>
                </c:pt>
                <c:pt idx="127">
                  <c:v>06.12.2017</c:v>
                </c:pt>
                <c:pt idx="128">
                  <c:v>07.12.2017</c:v>
                </c:pt>
                <c:pt idx="129">
                  <c:v>08.12.2017</c:v>
                </c:pt>
                <c:pt idx="130">
                  <c:v>09.12.2017</c:v>
                </c:pt>
                <c:pt idx="131">
                  <c:v>10.12.2017</c:v>
                </c:pt>
                <c:pt idx="132">
                  <c:v>11.12.2017</c:v>
                </c:pt>
                <c:pt idx="133">
                  <c:v>12.12.2017</c:v>
                </c:pt>
                <c:pt idx="134">
                  <c:v>13.12.2017</c:v>
                </c:pt>
                <c:pt idx="135">
                  <c:v>14.12.2017</c:v>
                </c:pt>
                <c:pt idx="136">
                  <c:v>15.12.2017</c:v>
                </c:pt>
                <c:pt idx="137">
                  <c:v>16.12.2017</c:v>
                </c:pt>
                <c:pt idx="138">
                  <c:v>17.12.2017</c:v>
                </c:pt>
                <c:pt idx="139">
                  <c:v>18.12.2017</c:v>
                </c:pt>
                <c:pt idx="140">
                  <c:v>19.12.2017</c:v>
                </c:pt>
                <c:pt idx="141">
                  <c:v>20.12.2017</c:v>
                </c:pt>
                <c:pt idx="142">
                  <c:v>21.12.2017</c:v>
                </c:pt>
                <c:pt idx="143">
                  <c:v>22.12.2017</c:v>
                </c:pt>
                <c:pt idx="144">
                  <c:v>23.12.2017</c:v>
                </c:pt>
                <c:pt idx="145">
                  <c:v>24.12.2017</c:v>
                </c:pt>
                <c:pt idx="146">
                  <c:v>25.12.2017</c:v>
                </c:pt>
                <c:pt idx="147">
                  <c:v>26.12.2017</c:v>
                </c:pt>
                <c:pt idx="148">
                  <c:v>27.12.2017</c:v>
                </c:pt>
                <c:pt idx="149">
                  <c:v>28.12.2017</c:v>
                </c:pt>
                <c:pt idx="150">
                  <c:v>29.12.2017</c:v>
                </c:pt>
                <c:pt idx="151">
                  <c:v>30.12.2017</c:v>
                </c:pt>
                <c:pt idx="152">
                  <c:v>31.12.2017</c:v>
                </c:pt>
                <c:pt idx="153">
                  <c:v>01.01.2018</c:v>
                </c:pt>
                <c:pt idx="154">
                  <c:v>02.01.2018</c:v>
                </c:pt>
                <c:pt idx="155">
                  <c:v>03.01.2018</c:v>
                </c:pt>
                <c:pt idx="156">
                  <c:v>04.01.2018</c:v>
                </c:pt>
                <c:pt idx="157">
                  <c:v>05.01.2018</c:v>
                </c:pt>
                <c:pt idx="158">
                  <c:v>06.01.2018</c:v>
                </c:pt>
                <c:pt idx="159">
                  <c:v>07.01.2018</c:v>
                </c:pt>
              </c:strCache>
            </c:strRef>
          </c:cat>
          <c:val>
            <c:numRef>
              <c:f>Sheet1!$B$2:$B$161</c:f>
              <c:numCache>
                <c:formatCode>General</c:formatCode>
                <c:ptCount val="160"/>
                <c:pt idx="156">
                  <c:v>30358</c:v>
                </c:pt>
                <c:pt idx="157">
                  <c:v>30432</c:v>
                </c:pt>
                <c:pt idx="158">
                  <c:v>30504</c:v>
                </c:pt>
                <c:pt idx="159">
                  <c:v>30590</c:v>
                </c:pt>
              </c:numCache>
            </c:numRef>
          </c:val>
          <c:smooth val="0"/>
          <c:extLst>
            <c:ext xmlns:c16="http://schemas.microsoft.com/office/drawing/2014/chart" uri="{C3380CC4-5D6E-409C-BE32-E72D297353CC}">
              <c16:uniqueId val="{00000000-D136-4418-BAA6-302B998A6890}"/>
            </c:ext>
          </c:extLst>
        </c:ser>
        <c:dLbls>
          <c:showLegendKey val="0"/>
          <c:showVal val="0"/>
          <c:showCatName val="0"/>
          <c:showSerName val="0"/>
          <c:showPercent val="0"/>
          <c:showBubbleSize val="0"/>
        </c:dLbls>
        <c:smooth val="0"/>
        <c:axId val="286560768"/>
        <c:axId val="286561424"/>
      </c:lineChart>
      <c:catAx>
        <c:axId val="2865607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561424"/>
        <c:crosses val="autoZero"/>
        <c:auto val="1"/>
        <c:lblAlgn val="ctr"/>
        <c:lblOffset val="100"/>
        <c:noMultiLvlLbl val="0"/>
      </c:catAx>
      <c:valAx>
        <c:axId val="286561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560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Own Tweets</c:v>
                </c:pt>
              </c:strCache>
            </c:strRef>
          </c:tx>
          <c:spPr>
            <a:solidFill>
              <a:schemeClr val="accent1"/>
            </a:solidFill>
            <a:ln>
              <a:noFill/>
            </a:ln>
            <a:effectLst/>
          </c:spPr>
          <c:invertIfNegative val="0"/>
          <c:cat>
            <c:strRef>
              <c:f>Sheet1!$A$2</c:f>
              <c:strCache>
                <c:ptCount val="1"/>
                <c:pt idx="0">
                  <c:v>@Weltspiegel_ARD</c:v>
                </c:pt>
              </c:strCache>
            </c:strRef>
          </c:cat>
          <c:val>
            <c:numRef>
              <c:f>Sheet1!$B$2</c:f>
              <c:numCache>
                <c:formatCode>General</c:formatCode>
                <c:ptCount val="1"/>
                <c:pt idx="0">
                  <c:v>250</c:v>
                </c:pt>
              </c:numCache>
            </c:numRef>
          </c:val>
          <c:extLst>
            <c:ext xmlns:c16="http://schemas.microsoft.com/office/drawing/2014/chart" uri="{C3380CC4-5D6E-409C-BE32-E72D297353CC}">
              <c16:uniqueId val="{00000000-D94B-4B93-AB5A-24B4FE545B6F}"/>
            </c:ext>
          </c:extLst>
        </c:ser>
        <c:ser>
          <c:idx val="1"/>
          <c:order val="1"/>
          <c:tx>
            <c:strRef>
              <c:f>Sheet1!$C$1</c:f>
              <c:strCache>
                <c:ptCount val="1"/>
                <c:pt idx="0">
                  <c:v>Retweeted Tweets</c:v>
                </c:pt>
              </c:strCache>
            </c:strRef>
          </c:tx>
          <c:spPr>
            <a:solidFill>
              <a:schemeClr val="accent2"/>
            </a:solidFill>
            <a:ln>
              <a:noFill/>
            </a:ln>
            <a:effectLst/>
          </c:spPr>
          <c:invertIfNegative val="0"/>
          <c:cat>
            <c:strRef>
              <c:f>Sheet1!$A$2</c:f>
              <c:strCache>
                <c:ptCount val="1"/>
                <c:pt idx="0">
                  <c:v>@Weltspiegel_ARD</c:v>
                </c:pt>
              </c:strCache>
            </c:strRef>
          </c:cat>
          <c:val>
            <c:numRef>
              <c:f>Sheet1!$C$2</c:f>
              <c:numCache>
                <c:formatCode>General</c:formatCode>
                <c:ptCount val="1"/>
                <c:pt idx="0">
                  <c:v>517</c:v>
                </c:pt>
              </c:numCache>
            </c:numRef>
          </c:val>
          <c:extLst>
            <c:ext xmlns:c16="http://schemas.microsoft.com/office/drawing/2014/chart" uri="{C3380CC4-5D6E-409C-BE32-E72D297353CC}">
              <c16:uniqueId val="{00000001-D94B-4B93-AB5A-24B4FE545B6F}"/>
            </c:ext>
          </c:extLst>
        </c:ser>
        <c:ser>
          <c:idx val="2"/>
          <c:order val="2"/>
          <c:tx>
            <c:strRef>
              <c:f>Sheet1!$D$1</c:f>
              <c:strCache>
                <c:ptCount val="1"/>
                <c:pt idx="0">
                  <c:v>Replies to Users</c:v>
                </c:pt>
              </c:strCache>
            </c:strRef>
          </c:tx>
          <c:spPr>
            <a:solidFill>
              <a:schemeClr val="accent3"/>
            </a:solidFill>
            <a:ln>
              <a:noFill/>
            </a:ln>
            <a:effectLst/>
          </c:spPr>
          <c:invertIfNegative val="0"/>
          <c:cat>
            <c:strRef>
              <c:f>Sheet1!$A$2</c:f>
              <c:strCache>
                <c:ptCount val="1"/>
                <c:pt idx="0">
                  <c:v>@Weltspiegel_ARD</c:v>
                </c:pt>
              </c:strCache>
            </c:strRef>
          </c:cat>
          <c:val>
            <c:numRef>
              <c:f>Sheet1!$D$2</c:f>
              <c:numCache>
                <c:formatCode>General</c:formatCode>
                <c:ptCount val="1"/>
                <c:pt idx="0">
                  <c:v>47</c:v>
                </c:pt>
              </c:numCache>
            </c:numRef>
          </c:val>
          <c:extLst>
            <c:ext xmlns:c16="http://schemas.microsoft.com/office/drawing/2014/chart" uri="{C3380CC4-5D6E-409C-BE32-E72D297353CC}">
              <c16:uniqueId val="{00000002-D94B-4B93-AB5A-24B4FE545B6F}"/>
            </c:ext>
          </c:extLst>
        </c:ser>
        <c:dLbls>
          <c:showLegendKey val="0"/>
          <c:showVal val="0"/>
          <c:showCatName val="0"/>
          <c:showSerName val="0"/>
          <c:showPercent val="0"/>
          <c:showBubbleSize val="0"/>
        </c:dLbls>
        <c:gapWidth val="150"/>
        <c:overlap val="100"/>
        <c:axId val="286561752"/>
        <c:axId val="225621512"/>
      </c:barChart>
      <c:catAx>
        <c:axId val="286561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5621512"/>
        <c:crosses val="autoZero"/>
        <c:auto val="1"/>
        <c:lblAlgn val="ctr"/>
        <c:lblOffset val="100"/>
        <c:noMultiLvlLbl val="0"/>
      </c:catAx>
      <c:valAx>
        <c:axId val="22562151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561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@Weltspiegel_ARD</c:v>
                </c:pt>
              </c:strCache>
            </c:strRef>
          </c:tx>
          <c:spPr>
            <a:ln w="28575" cap="rnd">
              <a:solidFill>
                <a:schemeClr val="accent1"/>
              </a:solidFill>
              <a:round/>
            </a:ln>
            <a:effectLst/>
          </c:spPr>
          <c:marker>
            <c:symbol val="none"/>
          </c:marker>
          <c:cat>
            <c:strRef>
              <c:f>Sheet1!$A$2:$A$161</c:f>
              <c:strCache>
                <c:ptCount val="160"/>
                <c:pt idx="0">
                  <c:v>01.08.2017</c:v>
                </c:pt>
                <c:pt idx="1">
                  <c:v>02.08.2017</c:v>
                </c:pt>
                <c:pt idx="2">
                  <c:v>03.08.2017</c:v>
                </c:pt>
                <c:pt idx="3">
                  <c:v>04.08.2017</c:v>
                </c:pt>
                <c:pt idx="4">
                  <c:v>05.08.2017</c:v>
                </c:pt>
                <c:pt idx="5">
                  <c:v>06.08.2017</c:v>
                </c:pt>
                <c:pt idx="6">
                  <c:v>07.08.2017</c:v>
                </c:pt>
                <c:pt idx="7">
                  <c:v>08.08.2017</c:v>
                </c:pt>
                <c:pt idx="8">
                  <c:v>09.08.2017</c:v>
                </c:pt>
                <c:pt idx="9">
                  <c:v>10.08.2017</c:v>
                </c:pt>
                <c:pt idx="10">
                  <c:v>11.08.2017</c:v>
                </c:pt>
                <c:pt idx="11">
                  <c:v>12.08.2017</c:v>
                </c:pt>
                <c:pt idx="12">
                  <c:v>13.08.2017</c:v>
                </c:pt>
                <c:pt idx="13">
                  <c:v>14.08.2017</c:v>
                </c:pt>
                <c:pt idx="14">
                  <c:v>15.08.2017</c:v>
                </c:pt>
                <c:pt idx="15">
                  <c:v>16.08.2017</c:v>
                </c:pt>
                <c:pt idx="16">
                  <c:v>17.08.2017</c:v>
                </c:pt>
                <c:pt idx="17">
                  <c:v>18.08.2017</c:v>
                </c:pt>
                <c:pt idx="18">
                  <c:v>19.08.2017</c:v>
                </c:pt>
                <c:pt idx="19">
                  <c:v>20.08.2017</c:v>
                </c:pt>
                <c:pt idx="20">
                  <c:v>21.08.2017</c:v>
                </c:pt>
                <c:pt idx="21">
                  <c:v>22.08.2017</c:v>
                </c:pt>
                <c:pt idx="22">
                  <c:v>23.08.2017</c:v>
                </c:pt>
                <c:pt idx="23">
                  <c:v>24.08.2017</c:v>
                </c:pt>
                <c:pt idx="24">
                  <c:v>25.08.2017</c:v>
                </c:pt>
                <c:pt idx="25">
                  <c:v>26.08.2017</c:v>
                </c:pt>
                <c:pt idx="26">
                  <c:v>27.08.2017</c:v>
                </c:pt>
                <c:pt idx="27">
                  <c:v>28.08.2017</c:v>
                </c:pt>
                <c:pt idx="28">
                  <c:v>29.08.2017</c:v>
                </c:pt>
                <c:pt idx="29">
                  <c:v>30.08.2017</c:v>
                </c:pt>
                <c:pt idx="30">
                  <c:v>31.08.2017</c:v>
                </c:pt>
                <c:pt idx="31">
                  <c:v>01.09.2017</c:v>
                </c:pt>
                <c:pt idx="32">
                  <c:v>02.09.2017</c:v>
                </c:pt>
                <c:pt idx="33">
                  <c:v>03.09.2017</c:v>
                </c:pt>
                <c:pt idx="34">
                  <c:v>04.09.2017</c:v>
                </c:pt>
                <c:pt idx="35">
                  <c:v>05.09.2017</c:v>
                </c:pt>
                <c:pt idx="36">
                  <c:v>06.09.2017</c:v>
                </c:pt>
                <c:pt idx="37">
                  <c:v>07.09.2017</c:v>
                </c:pt>
                <c:pt idx="38">
                  <c:v>08.09.2017</c:v>
                </c:pt>
                <c:pt idx="39">
                  <c:v>09.09.2017</c:v>
                </c:pt>
                <c:pt idx="40">
                  <c:v>10.09.2017</c:v>
                </c:pt>
                <c:pt idx="41">
                  <c:v>11.09.2017</c:v>
                </c:pt>
                <c:pt idx="42">
                  <c:v>12.09.2017</c:v>
                </c:pt>
                <c:pt idx="43">
                  <c:v>13.09.2017</c:v>
                </c:pt>
                <c:pt idx="44">
                  <c:v>14.09.2017</c:v>
                </c:pt>
                <c:pt idx="45">
                  <c:v>15.09.2017</c:v>
                </c:pt>
                <c:pt idx="46">
                  <c:v>16.09.2017</c:v>
                </c:pt>
                <c:pt idx="47">
                  <c:v>17.09.2017</c:v>
                </c:pt>
                <c:pt idx="48">
                  <c:v>18.09.2017</c:v>
                </c:pt>
                <c:pt idx="49">
                  <c:v>19.09.2017</c:v>
                </c:pt>
                <c:pt idx="50">
                  <c:v>20.09.2017</c:v>
                </c:pt>
                <c:pt idx="51">
                  <c:v>21.09.2017</c:v>
                </c:pt>
                <c:pt idx="52">
                  <c:v>22.09.2017</c:v>
                </c:pt>
                <c:pt idx="53">
                  <c:v>23.09.2017</c:v>
                </c:pt>
                <c:pt idx="54">
                  <c:v>24.09.2017</c:v>
                </c:pt>
                <c:pt idx="55">
                  <c:v>25.09.2017</c:v>
                </c:pt>
                <c:pt idx="56">
                  <c:v>26.09.2017</c:v>
                </c:pt>
                <c:pt idx="57">
                  <c:v>27.09.2017</c:v>
                </c:pt>
                <c:pt idx="58">
                  <c:v>28.09.2017</c:v>
                </c:pt>
                <c:pt idx="59">
                  <c:v>29.09.2017</c:v>
                </c:pt>
                <c:pt idx="60">
                  <c:v>30.09.2017</c:v>
                </c:pt>
                <c:pt idx="61">
                  <c:v>01.10.2017</c:v>
                </c:pt>
                <c:pt idx="62">
                  <c:v>02.10.2017</c:v>
                </c:pt>
                <c:pt idx="63">
                  <c:v>03.10.2017</c:v>
                </c:pt>
                <c:pt idx="64">
                  <c:v>04.10.2017</c:v>
                </c:pt>
                <c:pt idx="65">
                  <c:v>05.10.2017</c:v>
                </c:pt>
                <c:pt idx="66">
                  <c:v>06.10.2017</c:v>
                </c:pt>
                <c:pt idx="67">
                  <c:v>07.10.2017</c:v>
                </c:pt>
                <c:pt idx="68">
                  <c:v>08.10.2017</c:v>
                </c:pt>
                <c:pt idx="69">
                  <c:v>09.10.2017</c:v>
                </c:pt>
                <c:pt idx="70">
                  <c:v>10.10.2017</c:v>
                </c:pt>
                <c:pt idx="71">
                  <c:v>11.10.2017</c:v>
                </c:pt>
                <c:pt idx="72">
                  <c:v>12.10.2017</c:v>
                </c:pt>
                <c:pt idx="73">
                  <c:v>13.10.2017</c:v>
                </c:pt>
                <c:pt idx="74">
                  <c:v>14.10.2017</c:v>
                </c:pt>
                <c:pt idx="75">
                  <c:v>15.10.2017</c:v>
                </c:pt>
                <c:pt idx="76">
                  <c:v>16.10.2017</c:v>
                </c:pt>
                <c:pt idx="77">
                  <c:v>17.10.2017</c:v>
                </c:pt>
                <c:pt idx="78">
                  <c:v>18.10.2017</c:v>
                </c:pt>
                <c:pt idx="79">
                  <c:v>19.10.2017</c:v>
                </c:pt>
                <c:pt idx="80">
                  <c:v>20.10.2017</c:v>
                </c:pt>
                <c:pt idx="81">
                  <c:v>21.10.2017</c:v>
                </c:pt>
                <c:pt idx="82">
                  <c:v>22.10.2017</c:v>
                </c:pt>
                <c:pt idx="83">
                  <c:v>23.10.2017</c:v>
                </c:pt>
                <c:pt idx="84">
                  <c:v>24.10.2017</c:v>
                </c:pt>
                <c:pt idx="85">
                  <c:v>25.10.2017</c:v>
                </c:pt>
                <c:pt idx="86">
                  <c:v>26.10.2017</c:v>
                </c:pt>
                <c:pt idx="87">
                  <c:v>27.10.2017</c:v>
                </c:pt>
                <c:pt idx="88">
                  <c:v>28.10.2017</c:v>
                </c:pt>
                <c:pt idx="89">
                  <c:v>29.10.2017</c:v>
                </c:pt>
                <c:pt idx="90">
                  <c:v>30.10.2017</c:v>
                </c:pt>
                <c:pt idx="91">
                  <c:v>31.10.2017</c:v>
                </c:pt>
                <c:pt idx="92">
                  <c:v>01.11.2017</c:v>
                </c:pt>
                <c:pt idx="93">
                  <c:v>02.11.2017</c:v>
                </c:pt>
                <c:pt idx="94">
                  <c:v>03.11.2017</c:v>
                </c:pt>
                <c:pt idx="95">
                  <c:v>04.11.2017</c:v>
                </c:pt>
                <c:pt idx="96">
                  <c:v>05.11.2017</c:v>
                </c:pt>
                <c:pt idx="97">
                  <c:v>06.11.2017</c:v>
                </c:pt>
                <c:pt idx="98">
                  <c:v>07.11.2017</c:v>
                </c:pt>
                <c:pt idx="99">
                  <c:v>08.11.2017</c:v>
                </c:pt>
                <c:pt idx="100">
                  <c:v>09.11.2017</c:v>
                </c:pt>
                <c:pt idx="101">
                  <c:v>10.11.2017</c:v>
                </c:pt>
                <c:pt idx="102">
                  <c:v>11.11.2017</c:v>
                </c:pt>
                <c:pt idx="103">
                  <c:v>12.11.2017</c:v>
                </c:pt>
                <c:pt idx="104">
                  <c:v>13.11.2017</c:v>
                </c:pt>
                <c:pt idx="105">
                  <c:v>14.11.2017</c:v>
                </c:pt>
                <c:pt idx="106">
                  <c:v>15.11.2017</c:v>
                </c:pt>
                <c:pt idx="107">
                  <c:v>16.11.2017</c:v>
                </c:pt>
                <c:pt idx="108">
                  <c:v>17.11.2017</c:v>
                </c:pt>
                <c:pt idx="109">
                  <c:v>18.11.2017</c:v>
                </c:pt>
                <c:pt idx="110">
                  <c:v>19.11.2017</c:v>
                </c:pt>
                <c:pt idx="111">
                  <c:v>20.11.2017</c:v>
                </c:pt>
                <c:pt idx="112">
                  <c:v>21.11.2017</c:v>
                </c:pt>
                <c:pt idx="113">
                  <c:v>22.11.2017</c:v>
                </c:pt>
                <c:pt idx="114">
                  <c:v>23.11.2017</c:v>
                </c:pt>
                <c:pt idx="115">
                  <c:v>24.11.2017</c:v>
                </c:pt>
                <c:pt idx="116">
                  <c:v>25.11.2017</c:v>
                </c:pt>
                <c:pt idx="117">
                  <c:v>26.11.2017</c:v>
                </c:pt>
                <c:pt idx="118">
                  <c:v>27.11.2017</c:v>
                </c:pt>
                <c:pt idx="119">
                  <c:v>28.11.2017</c:v>
                </c:pt>
                <c:pt idx="120">
                  <c:v>29.11.2017</c:v>
                </c:pt>
                <c:pt idx="121">
                  <c:v>30.11.2017</c:v>
                </c:pt>
                <c:pt idx="122">
                  <c:v>01.12.2017</c:v>
                </c:pt>
                <c:pt idx="123">
                  <c:v>02.12.2017</c:v>
                </c:pt>
                <c:pt idx="124">
                  <c:v>03.12.2017</c:v>
                </c:pt>
                <c:pt idx="125">
                  <c:v>04.12.2017</c:v>
                </c:pt>
                <c:pt idx="126">
                  <c:v>05.12.2017</c:v>
                </c:pt>
                <c:pt idx="127">
                  <c:v>06.12.2017</c:v>
                </c:pt>
                <c:pt idx="128">
                  <c:v>07.12.2017</c:v>
                </c:pt>
                <c:pt idx="129">
                  <c:v>08.12.2017</c:v>
                </c:pt>
                <c:pt idx="130">
                  <c:v>09.12.2017</c:v>
                </c:pt>
                <c:pt idx="131">
                  <c:v>10.12.2017</c:v>
                </c:pt>
                <c:pt idx="132">
                  <c:v>11.12.2017</c:v>
                </c:pt>
                <c:pt idx="133">
                  <c:v>12.12.2017</c:v>
                </c:pt>
                <c:pt idx="134">
                  <c:v>13.12.2017</c:v>
                </c:pt>
                <c:pt idx="135">
                  <c:v>14.12.2017</c:v>
                </c:pt>
                <c:pt idx="136">
                  <c:v>15.12.2017</c:v>
                </c:pt>
                <c:pt idx="137">
                  <c:v>16.12.2017</c:v>
                </c:pt>
                <c:pt idx="138">
                  <c:v>17.12.2017</c:v>
                </c:pt>
                <c:pt idx="139">
                  <c:v>18.12.2017</c:v>
                </c:pt>
                <c:pt idx="140">
                  <c:v>19.12.2017</c:v>
                </c:pt>
                <c:pt idx="141">
                  <c:v>20.12.2017</c:v>
                </c:pt>
                <c:pt idx="142">
                  <c:v>21.12.2017</c:v>
                </c:pt>
                <c:pt idx="143">
                  <c:v>22.12.2017</c:v>
                </c:pt>
                <c:pt idx="144">
                  <c:v>23.12.2017</c:v>
                </c:pt>
                <c:pt idx="145">
                  <c:v>24.12.2017</c:v>
                </c:pt>
                <c:pt idx="146">
                  <c:v>25.12.2017</c:v>
                </c:pt>
                <c:pt idx="147">
                  <c:v>26.12.2017</c:v>
                </c:pt>
                <c:pt idx="148">
                  <c:v>27.12.2017</c:v>
                </c:pt>
                <c:pt idx="149">
                  <c:v>28.12.2017</c:v>
                </c:pt>
                <c:pt idx="150">
                  <c:v>29.12.2017</c:v>
                </c:pt>
                <c:pt idx="151">
                  <c:v>30.12.2017</c:v>
                </c:pt>
                <c:pt idx="152">
                  <c:v>31.12.2017</c:v>
                </c:pt>
                <c:pt idx="153">
                  <c:v>01.01.2018</c:v>
                </c:pt>
                <c:pt idx="154">
                  <c:v>02.01.2018</c:v>
                </c:pt>
                <c:pt idx="155">
                  <c:v>03.01.2018</c:v>
                </c:pt>
                <c:pt idx="156">
                  <c:v>04.01.2018</c:v>
                </c:pt>
                <c:pt idx="157">
                  <c:v>05.01.2018</c:v>
                </c:pt>
                <c:pt idx="158">
                  <c:v>06.01.2018</c:v>
                </c:pt>
                <c:pt idx="159">
                  <c:v>07.01.2018</c:v>
                </c:pt>
              </c:strCache>
            </c:strRef>
          </c:cat>
          <c:val>
            <c:numRef>
              <c:f>Sheet1!$B$2:$B$161</c:f>
              <c:numCache>
                <c:formatCode>General</c:formatCode>
                <c:ptCount val="160"/>
                <c:pt idx="0">
                  <c:v>0</c:v>
                </c:pt>
                <c:pt idx="1">
                  <c:v>0</c:v>
                </c:pt>
                <c:pt idx="2">
                  <c:v>1</c:v>
                </c:pt>
                <c:pt idx="3">
                  <c:v>2</c:v>
                </c:pt>
                <c:pt idx="4">
                  <c:v>1</c:v>
                </c:pt>
                <c:pt idx="5">
                  <c:v>6</c:v>
                </c:pt>
                <c:pt idx="6">
                  <c:v>0</c:v>
                </c:pt>
                <c:pt idx="7">
                  <c:v>0</c:v>
                </c:pt>
                <c:pt idx="8">
                  <c:v>0</c:v>
                </c:pt>
                <c:pt idx="9">
                  <c:v>0</c:v>
                </c:pt>
                <c:pt idx="10">
                  <c:v>1</c:v>
                </c:pt>
                <c:pt idx="11">
                  <c:v>0</c:v>
                </c:pt>
                <c:pt idx="12">
                  <c:v>1</c:v>
                </c:pt>
                <c:pt idx="13">
                  <c:v>0</c:v>
                </c:pt>
                <c:pt idx="14">
                  <c:v>1</c:v>
                </c:pt>
                <c:pt idx="15">
                  <c:v>0</c:v>
                </c:pt>
                <c:pt idx="16">
                  <c:v>0</c:v>
                </c:pt>
                <c:pt idx="17">
                  <c:v>1</c:v>
                </c:pt>
                <c:pt idx="18">
                  <c:v>3</c:v>
                </c:pt>
                <c:pt idx="19">
                  <c:v>4</c:v>
                </c:pt>
                <c:pt idx="20">
                  <c:v>1</c:v>
                </c:pt>
                <c:pt idx="21">
                  <c:v>0</c:v>
                </c:pt>
                <c:pt idx="22">
                  <c:v>1</c:v>
                </c:pt>
                <c:pt idx="23">
                  <c:v>0</c:v>
                </c:pt>
                <c:pt idx="24">
                  <c:v>0</c:v>
                </c:pt>
                <c:pt idx="25">
                  <c:v>1</c:v>
                </c:pt>
                <c:pt idx="26">
                  <c:v>5</c:v>
                </c:pt>
                <c:pt idx="27">
                  <c:v>0</c:v>
                </c:pt>
                <c:pt idx="28">
                  <c:v>1</c:v>
                </c:pt>
                <c:pt idx="29">
                  <c:v>2</c:v>
                </c:pt>
                <c:pt idx="30">
                  <c:v>1</c:v>
                </c:pt>
                <c:pt idx="31">
                  <c:v>2</c:v>
                </c:pt>
                <c:pt idx="32">
                  <c:v>2</c:v>
                </c:pt>
                <c:pt idx="33">
                  <c:v>2</c:v>
                </c:pt>
                <c:pt idx="34">
                  <c:v>2</c:v>
                </c:pt>
                <c:pt idx="35">
                  <c:v>2</c:v>
                </c:pt>
                <c:pt idx="36">
                  <c:v>1</c:v>
                </c:pt>
                <c:pt idx="37">
                  <c:v>1</c:v>
                </c:pt>
                <c:pt idx="38">
                  <c:v>3</c:v>
                </c:pt>
                <c:pt idx="39">
                  <c:v>3</c:v>
                </c:pt>
                <c:pt idx="40">
                  <c:v>5</c:v>
                </c:pt>
                <c:pt idx="41">
                  <c:v>0</c:v>
                </c:pt>
                <c:pt idx="42">
                  <c:v>0</c:v>
                </c:pt>
                <c:pt idx="43">
                  <c:v>3</c:v>
                </c:pt>
                <c:pt idx="44">
                  <c:v>2</c:v>
                </c:pt>
                <c:pt idx="45">
                  <c:v>2</c:v>
                </c:pt>
                <c:pt idx="46">
                  <c:v>1</c:v>
                </c:pt>
                <c:pt idx="47">
                  <c:v>3</c:v>
                </c:pt>
                <c:pt idx="48">
                  <c:v>1</c:v>
                </c:pt>
                <c:pt idx="49">
                  <c:v>2</c:v>
                </c:pt>
                <c:pt idx="50">
                  <c:v>1</c:v>
                </c:pt>
                <c:pt idx="51">
                  <c:v>1</c:v>
                </c:pt>
                <c:pt idx="52">
                  <c:v>1</c:v>
                </c:pt>
                <c:pt idx="53">
                  <c:v>0</c:v>
                </c:pt>
                <c:pt idx="54">
                  <c:v>0</c:v>
                </c:pt>
                <c:pt idx="55">
                  <c:v>0</c:v>
                </c:pt>
                <c:pt idx="56">
                  <c:v>0</c:v>
                </c:pt>
                <c:pt idx="57">
                  <c:v>2</c:v>
                </c:pt>
                <c:pt idx="58">
                  <c:v>1</c:v>
                </c:pt>
                <c:pt idx="59">
                  <c:v>0</c:v>
                </c:pt>
                <c:pt idx="60">
                  <c:v>1</c:v>
                </c:pt>
                <c:pt idx="61">
                  <c:v>5</c:v>
                </c:pt>
                <c:pt idx="62">
                  <c:v>2</c:v>
                </c:pt>
                <c:pt idx="63">
                  <c:v>1</c:v>
                </c:pt>
                <c:pt idx="64">
                  <c:v>1</c:v>
                </c:pt>
                <c:pt idx="65">
                  <c:v>2</c:v>
                </c:pt>
                <c:pt idx="66">
                  <c:v>1</c:v>
                </c:pt>
                <c:pt idx="67">
                  <c:v>3</c:v>
                </c:pt>
                <c:pt idx="68">
                  <c:v>3</c:v>
                </c:pt>
                <c:pt idx="69">
                  <c:v>1</c:v>
                </c:pt>
                <c:pt idx="70">
                  <c:v>1</c:v>
                </c:pt>
                <c:pt idx="71">
                  <c:v>1</c:v>
                </c:pt>
                <c:pt idx="72">
                  <c:v>2</c:v>
                </c:pt>
                <c:pt idx="73">
                  <c:v>4</c:v>
                </c:pt>
                <c:pt idx="74">
                  <c:v>1</c:v>
                </c:pt>
                <c:pt idx="75">
                  <c:v>9</c:v>
                </c:pt>
                <c:pt idx="76">
                  <c:v>1</c:v>
                </c:pt>
                <c:pt idx="77">
                  <c:v>1</c:v>
                </c:pt>
                <c:pt idx="78">
                  <c:v>1</c:v>
                </c:pt>
                <c:pt idx="79">
                  <c:v>2</c:v>
                </c:pt>
                <c:pt idx="80">
                  <c:v>2</c:v>
                </c:pt>
                <c:pt idx="81">
                  <c:v>0</c:v>
                </c:pt>
                <c:pt idx="82">
                  <c:v>5</c:v>
                </c:pt>
                <c:pt idx="83">
                  <c:v>1</c:v>
                </c:pt>
                <c:pt idx="84">
                  <c:v>0</c:v>
                </c:pt>
                <c:pt idx="85">
                  <c:v>1</c:v>
                </c:pt>
                <c:pt idx="86">
                  <c:v>2</c:v>
                </c:pt>
                <c:pt idx="87">
                  <c:v>1</c:v>
                </c:pt>
                <c:pt idx="88">
                  <c:v>1</c:v>
                </c:pt>
                <c:pt idx="89">
                  <c:v>2</c:v>
                </c:pt>
                <c:pt idx="90">
                  <c:v>0</c:v>
                </c:pt>
                <c:pt idx="91">
                  <c:v>0</c:v>
                </c:pt>
                <c:pt idx="92">
                  <c:v>1</c:v>
                </c:pt>
                <c:pt idx="93">
                  <c:v>0</c:v>
                </c:pt>
                <c:pt idx="94">
                  <c:v>1</c:v>
                </c:pt>
                <c:pt idx="95">
                  <c:v>1</c:v>
                </c:pt>
                <c:pt idx="96">
                  <c:v>6</c:v>
                </c:pt>
                <c:pt idx="97">
                  <c:v>3</c:v>
                </c:pt>
                <c:pt idx="98">
                  <c:v>1</c:v>
                </c:pt>
                <c:pt idx="99">
                  <c:v>0</c:v>
                </c:pt>
                <c:pt idx="100">
                  <c:v>2</c:v>
                </c:pt>
                <c:pt idx="101">
                  <c:v>1</c:v>
                </c:pt>
                <c:pt idx="102">
                  <c:v>1</c:v>
                </c:pt>
                <c:pt idx="103">
                  <c:v>7</c:v>
                </c:pt>
                <c:pt idx="104">
                  <c:v>1</c:v>
                </c:pt>
                <c:pt idx="105">
                  <c:v>3</c:v>
                </c:pt>
                <c:pt idx="106">
                  <c:v>1</c:v>
                </c:pt>
                <c:pt idx="107">
                  <c:v>1</c:v>
                </c:pt>
                <c:pt idx="108">
                  <c:v>1</c:v>
                </c:pt>
                <c:pt idx="109">
                  <c:v>1</c:v>
                </c:pt>
                <c:pt idx="110">
                  <c:v>3</c:v>
                </c:pt>
                <c:pt idx="111">
                  <c:v>2</c:v>
                </c:pt>
                <c:pt idx="112">
                  <c:v>2</c:v>
                </c:pt>
                <c:pt idx="113">
                  <c:v>2</c:v>
                </c:pt>
                <c:pt idx="114">
                  <c:v>0</c:v>
                </c:pt>
                <c:pt idx="115">
                  <c:v>1</c:v>
                </c:pt>
                <c:pt idx="116">
                  <c:v>2</c:v>
                </c:pt>
                <c:pt idx="117">
                  <c:v>5</c:v>
                </c:pt>
                <c:pt idx="118">
                  <c:v>1</c:v>
                </c:pt>
                <c:pt idx="119">
                  <c:v>2</c:v>
                </c:pt>
                <c:pt idx="120">
                  <c:v>2</c:v>
                </c:pt>
                <c:pt idx="121">
                  <c:v>2</c:v>
                </c:pt>
                <c:pt idx="122">
                  <c:v>3</c:v>
                </c:pt>
                <c:pt idx="123">
                  <c:v>1</c:v>
                </c:pt>
                <c:pt idx="124">
                  <c:v>0</c:v>
                </c:pt>
                <c:pt idx="125">
                  <c:v>1</c:v>
                </c:pt>
                <c:pt idx="126">
                  <c:v>0</c:v>
                </c:pt>
                <c:pt idx="127">
                  <c:v>2</c:v>
                </c:pt>
                <c:pt idx="128">
                  <c:v>3</c:v>
                </c:pt>
                <c:pt idx="129">
                  <c:v>4</c:v>
                </c:pt>
                <c:pt idx="130">
                  <c:v>1</c:v>
                </c:pt>
                <c:pt idx="131">
                  <c:v>4</c:v>
                </c:pt>
                <c:pt idx="132">
                  <c:v>1</c:v>
                </c:pt>
                <c:pt idx="133">
                  <c:v>2</c:v>
                </c:pt>
                <c:pt idx="134">
                  <c:v>3</c:v>
                </c:pt>
                <c:pt idx="135">
                  <c:v>1</c:v>
                </c:pt>
                <c:pt idx="136">
                  <c:v>3</c:v>
                </c:pt>
                <c:pt idx="137">
                  <c:v>0</c:v>
                </c:pt>
                <c:pt idx="138">
                  <c:v>3</c:v>
                </c:pt>
                <c:pt idx="139">
                  <c:v>1</c:v>
                </c:pt>
                <c:pt idx="140">
                  <c:v>1</c:v>
                </c:pt>
                <c:pt idx="141">
                  <c:v>1</c:v>
                </c:pt>
                <c:pt idx="142">
                  <c:v>0</c:v>
                </c:pt>
                <c:pt idx="143">
                  <c:v>1</c:v>
                </c:pt>
                <c:pt idx="144">
                  <c:v>1</c:v>
                </c:pt>
                <c:pt idx="145">
                  <c:v>3</c:v>
                </c:pt>
                <c:pt idx="146">
                  <c:v>0</c:v>
                </c:pt>
                <c:pt idx="147">
                  <c:v>2</c:v>
                </c:pt>
                <c:pt idx="148">
                  <c:v>0</c:v>
                </c:pt>
                <c:pt idx="149">
                  <c:v>1</c:v>
                </c:pt>
                <c:pt idx="150">
                  <c:v>2</c:v>
                </c:pt>
                <c:pt idx="151">
                  <c:v>2</c:v>
                </c:pt>
                <c:pt idx="152">
                  <c:v>0</c:v>
                </c:pt>
                <c:pt idx="153">
                  <c:v>0</c:v>
                </c:pt>
                <c:pt idx="154">
                  <c:v>1</c:v>
                </c:pt>
                <c:pt idx="155">
                  <c:v>1</c:v>
                </c:pt>
                <c:pt idx="156">
                  <c:v>2</c:v>
                </c:pt>
                <c:pt idx="157">
                  <c:v>2</c:v>
                </c:pt>
                <c:pt idx="158">
                  <c:v>0</c:v>
                </c:pt>
                <c:pt idx="159">
                  <c:v>7</c:v>
                </c:pt>
              </c:numCache>
            </c:numRef>
          </c:val>
          <c:smooth val="0"/>
          <c:extLst>
            <c:ext xmlns:c16="http://schemas.microsoft.com/office/drawing/2014/chart" uri="{C3380CC4-5D6E-409C-BE32-E72D297353CC}">
              <c16:uniqueId val="{00000000-D7DF-479C-8C04-D5938403D522}"/>
            </c:ext>
          </c:extLst>
        </c:ser>
        <c:dLbls>
          <c:showLegendKey val="0"/>
          <c:showVal val="0"/>
          <c:showCatName val="0"/>
          <c:showSerName val="0"/>
          <c:showPercent val="0"/>
          <c:showBubbleSize val="0"/>
        </c:dLbls>
        <c:smooth val="0"/>
        <c:axId val="288972520"/>
        <c:axId val="288974160"/>
      </c:lineChart>
      <c:catAx>
        <c:axId val="2889725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974160"/>
        <c:crosses val="autoZero"/>
        <c:auto val="1"/>
        <c:lblAlgn val="ctr"/>
        <c:lblOffset val="100"/>
        <c:noMultiLvlLbl val="0"/>
      </c:catAx>
      <c:valAx>
        <c:axId val="288974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972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@Weltspiegel_ARD</c:v>
                </c:pt>
              </c:strCache>
            </c:strRef>
          </c:tx>
          <c:spPr>
            <a:ln w="28575" cap="rnd">
              <a:solidFill>
                <a:schemeClr val="accent1"/>
              </a:solidFill>
              <a:round/>
            </a:ln>
            <a:effectLst/>
          </c:spPr>
          <c:marker>
            <c:symbol val="none"/>
          </c:marker>
          <c:cat>
            <c:strRef>
              <c:f>Sheet1!$A$2:$A$161</c:f>
              <c:strCache>
                <c:ptCount val="160"/>
                <c:pt idx="0">
                  <c:v>01.08.2017</c:v>
                </c:pt>
                <c:pt idx="1">
                  <c:v>02.08.2017</c:v>
                </c:pt>
                <c:pt idx="2">
                  <c:v>03.08.2017</c:v>
                </c:pt>
                <c:pt idx="3">
                  <c:v>04.08.2017</c:v>
                </c:pt>
                <c:pt idx="4">
                  <c:v>05.08.2017</c:v>
                </c:pt>
                <c:pt idx="5">
                  <c:v>06.08.2017</c:v>
                </c:pt>
                <c:pt idx="6">
                  <c:v>07.08.2017</c:v>
                </c:pt>
                <c:pt idx="7">
                  <c:v>08.08.2017</c:v>
                </c:pt>
                <c:pt idx="8">
                  <c:v>09.08.2017</c:v>
                </c:pt>
                <c:pt idx="9">
                  <c:v>10.08.2017</c:v>
                </c:pt>
                <c:pt idx="10">
                  <c:v>11.08.2017</c:v>
                </c:pt>
                <c:pt idx="11">
                  <c:v>12.08.2017</c:v>
                </c:pt>
                <c:pt idx="12">
                  <c:v>13.08.2017</c:v>
                </c:pt>
                <c:pt idx="13">
                  <c:v>14.08.2017</c:v>
                </c:pt>
                <c:pt idx="14">
                  <c:v>15.08.2017</c:v>
                </c:pt>
                <c:pt idx="15">
                  <c:v>16.08.2017</c:v>
                </c:pt>
                <c:pt idx="16">
                  <c:v>17.08.2017</c:v>
                </c:pt>
                <c:pt idx="17">
                  <c:v>18.08.2017</c:v>
                </c:pt>
                <c:pt idx="18">
                  <c:v>19.08.2017</c:v>
                </c:pt>
                <c:pt idx="19">
                  <c:v>20.08.2017</c:v>
                </c:pt>
                <c:pt idx="20">
                  <c:v>21.08.2017</c:v>
                </c:pt>
                <c:pt idx="21">
                  <c:v>22.08.2017</c:v>
                </c:pt>
                <c:pt idx="22">
                  <c:v>23.08.2017</c:v>
                </c:pt>
                <c:pt idx="23">
                  <c:v>24.08.2017</c:v>
                </c:pt>
                <c:pt idx="24">
                  <c:v>25.08.2017</c:v>
                </c:pt>
                <c:pt idx="25">
                  <c:v>26.08.2017</c:v>
                </c:pt>
                <c:pt idx="26">
                  <c:v>27.08.2017</c:v>
                </c:pt>
                <c:pt idx="27">
                  <c:v>28.08.2017</c:v>
                </c:pt>
                <c:pt idx="28">
                  <c:v>29.08.2017</c:v>
                </c:pt>
                <c:pt idx="29">
                  <c:v>30.08.2017</c:v>
                </c:pt>
                <c:pt idx="30">
                  <c:v>31.08.2017</c:v>
                </c:pt>
                <c:pt idx="31">
                  <c:v>01.09.2017</c:v>
                </c:pt>
                <c:pt idx="32">
                  <c:v>02.09.2017</c:v>
                </c:pt>
                <c:pt idx="33">
                  <c:v>03.09.2017</c:v>
                </c:pt>
                <c:pt idx="34">
                  <c:v>04.09.2017</c:v>
                </c:pt>
                <c:pt idx="35">
                  <c:v>05.09.2017</c:v>
                </c:pt>
                <c:pt idx="36">
                  <c:v>06.09.2017</c:v>
                </c:pt>
                <c:pt idx="37">
                  <c:v>07.09.2017</c:v>
                </c:pt>
                <c:pt idx="38">
                  <c:v>08.09.2017</c:v>
                </c:pt>
                <c:pt idx="39">
                  <c:v>09.09.2017</c:v>
                </c:pt>
                <c:pt idx="40">
                  <c:v>10.09.2017</c:v>
                </c:pt>
                <c:pt idx="41">
                  <c:v>11.09.2017</c:v>
                </c:pt>
                <c:pt idx="42">
                  <c:v>12.09.2017</c:v>
                </c:pt>
                <c:pt idx="43">
                  <c:v>13.09.2017</c:v>
                </c:pt>
                <c:pt idx="44">
                  <c:v>14.09.2017</c:v>
                </c:pt>
                <c:pt idx="45">
                  <c:v>15.09.2017</c:v>
                </c:pt>
                <c:pt idx="46">
                  <c:v>16.09.2017</c:v>
                </c:pt>
                <c:pt idx="47">
                  <c:v>17.09.2017</c:v>
                </c:pt>
                <c:pt idx="48">
                  <c:v>18.09.2017</c:v>
                </c:pt>
                <c:pt idx="49">
                  <c:v>19.09.2017</c:v>
                </c:pt>
                <c:pt idx="50">
                  <c:v>20.09.2017</c:v>
                </c:pt>
                <c:pt idx="51">
                  <c:v>21.09.2017</c:v>
                </c:pt>
                <c:pt idx="52">
                  <c:v>22.09.2017</c:v>
                </c:pt>
                <c:pt idx="53">
                  <c:v>23.09.2017</c:v>
                </c:pt>
                <c:pt idx="54">
                  <c:v>24.09.2017</c:v>
                </c:pt>
                <c:pt idx="55">
                  <c:v>25.09.2017</c:v>
                </c:pt>
                <c:pt idx="56">
                  <c:v>26.09.2017</c:v>
                </c:pt>
                <c:pt idx="57">
                  <c:v>27.09.2017</c:v>
                </c:pt>
                <c:pt idx="58">
                  <c:v>28.09.2017</c:v>
                </c:pt>
                <c:pt idx="59">
                  <c:v>29.09.2017</c:v>
                </c:pt>
                <c:pt idx="60">
                  <c:v>30.09.2017</c:v>
                </c:pt>
                <c:pt idx="61">
                  <c:v>01.10.2017</c:v>
                </c:pt>
                <c:pt idx="62">
                  <c:v>02.10.2017</c:v>
                </c:pt>
                <c:pt idx="63">
                  <c:v>03.10.2017</c:v>
                </c:pt>
                <c:pt idx="64">
                  <c:v>04.10.2017</c:v>
                </c:pt>
                <c:pt idx="65">
                  <c:v>05.10.2017</c:v>
                </c:pt>
                <c:pt idx="66">
                  <c:v>06.10.2017</c:v>
                </c:pt>
                <c:pt idx="67">
                  <c:v>07.10.2017</c:v>
                </c:pt>
                <c:pt idx="68">
                  <c:v>08.10.2017</c:v>
                </c:pt>
                <c:pt idx="69">
                  <c:v>09.10.2017</c:v>
                </c:pt>
                <c:pt idx="70">
                  <c:v>10.10.2017</c:v>
                </c:pt>
                <c:pt idx="71">
                  <c:v>11.10.2017</c:v>
                </c:pt>
                <c:pt idx="72">
                  <c:v>12.10.2017</c:v>
                </c:pt>
                <c:pt idx="73">
                  <c:v>13.10.2017</c:v>
                </c:pt>
                <c:pt idx="74">
                  <c:v>14.10.2017</c:v>
                </c:pt>
                <c:pt idx="75">
                  <c:v>15.10.2017</c:v>
                </c:pt>
                <c:pt idx="76">
                  <c:v>16.10.2017</c:v>
                </c:pt>
                <c:pt idx="77">
                  <c:v>17.10.2017</c:v>
                </c:pt>
                <c:pt idx="78">
                  <c:v>18.10.2017</c:v>
                </c:pt>
                <c:pt idx="79">
                  <c:v>19.10.2017</c:v>
                </c:pt>
                <c:pt idx="80">
                  <c:v>20.10.2017</c:v>
                </c:pt>
                <c:pt idx="81">
                  <c:v>21.10.2017</c:v>
                </c:pt>
                <c:pt idx="82">
                  <c:v>22.10.2017</c:v>
                </c:pt>
                <c:pt idx="83">
                  <c:v>23.10.2017</c:v>
                </c:pt>
                <c:pt idx="84">
                  <c:v>24.10.2017</c:v>
                </c:pt>
                <c:pt idx="85">
                  <c:v>25.10.2017</c:v>
                </c:pt>
                <c:pt idx="86">
                  <c:v>26.10.2017</c:v>
                </c:pt>
                <c:pt idx="87">
                  <c:v>27.10.2017</c:v>
                </c:pt>
                <c:pt idx="88">
                  <c:v>28.10.2017</c:v>
                </c:pt>
                <c:pt idx="89">
                  <c:v>29.10.2017</c:v>
                </c:pt>
                <c:pt idx="90">
                  <c:v>30.10.2017</c:v>
                </c:pt>
                <c:pt idx="91">
                  <c:v>31.10.2017</c:v>
                </c:pt>
                <c:pt idx="92">
                  <c:v>01.11.2017</c:v>
                </c:pt>
                <c:pt idx="93">
                  <c:v>02.11.2017</c:v>
                </c:pt>
                <c:pt idx="94">
                  <c:v>03.11.2017</c:v>
                </c:pt>
                <c:pt idx="95">
                  <c:v>04.11.2017</c:v>
                </c:pt>
                <c:pt idx="96">
                  <c:v>05.11.2017</c:v>
                </c:pt>
                <c:pt idx="97">
                  <c:v>06.11.2017</c:v>
                </c:pt>
                <c:pt idx="98">
                  <c:v>07.11.2017</c:v>
                </c:pt>
                <c:pt idx="99">
                  <c:v>08.11.2017</c:v>
                </c:pt>
                <c:pt idx="100">
                  <c:v>09.11.2017</c:v>
                </c:pt>
                <c:pt idx="101">
                  <c:v>10.11.2017</c:v>
                </c:pt>
                <c:pt idx="102">
                  <c:v>11.11.2017</c:v>
                </c:pt>
                <c:pt idx="103">
                  <c:v>12.11.2017</c:v>
                </c:pt>
                <c:pt idx="104">
                  <c:v>13.11.2017</c:v>
                </c:pt>
                <c:pt idx="105">
                  <c:v>14.11.2017</c:v>
                </c:pt>
                <c:pt idx="106">
                  <c:v>15.11.2017</c:v>
                </c:pt>
                <c:pt idx="107">
                  <c:v>16.11.2017</c:v>
                </c:pt>
                <c:pt idx="108">
                  <c:v>17.11.2017</c:v>
                </c:pt>
                <c:pt idx="109">
                  <c:v>18.11.2017</c:v>
                </c:pt>
                <c:pt idx="110">
                  <c:v>19.11.2017</c:v>
                </c:pt>
                <c:pt idx="111">
                  <c:v>20.11.2017</c:v>
                </c:pt>
                <c:pt idx="112">
                  <c:v>21.11.2017</c:v>
                </c:pt>
                <c:pt idx="113">
                  <c:v>22.11.2017</c:v>
                </c:pt>
                <c:pt idx="114">
                  <c:v>23.11.2017</c:v>
                </c:pt>
                <c:pt idx="115">
                  <c:v>24.11.2017</c:v>
                </c:pt>
                <c:pt idx="116">
                  <c:v>25.11.2017</c:v>
                </c:pt>
                <c:pt idx="117">
                  <c:v>26.11.2017</c:v>
                </c:pt>
                <c:pt idx="118">
                  <c:v>27.11.2017</c:v>
                </c:pt>
                <c:pt idx="119">
                  <c:v>28.11.2017</c:v>
                </c:pt>
                <c:pt idx="120">
                  <c:v>29.11.2017</c:v>
                </c:pt>
                <c:pt idx="121">
                  <c:v>30.11.2017</c:v>
                </c:pt>
                <c:pt idx="122">
                  <c:v>01.12.2017</c:v>
                </c:pt>
                <c:pt idx="123">
                  <c:v>02.12.2017</c:v>
                </c:pt>
                <c:pt idx="124">
                  <c:v>03.12.2017</c:v>
                </c:pt>
                <c:pt idx="125">
                  <c:v>04.12.2017</c:v>
                </c:pt>
                <c:pt idx="126">
                  <c:v>05.12.2017</c:v>
                </c:pt>
                <c:pt idx="127">
                  <c:v>06.12.2017</c:v>
                </c:pt>
                <c:pt idx="128">
                  <c:v>07.12.2017</c:v>
                </c:pt>
                <c:pt idx="129">
                  <c:v>08.12.2017</c:v>
                </c:pt>
                <c:pt idx="130">
                  <c:v>09.12.2017</c:v>
                </c:pt>
                <c:pt idx="131">
                  <c:v>10.12.2017</c:v>
                </c:pt>
                <c:pt idx="132">
                  <c:v>11.12.2017</c:v>
                </c:pt>
                <c:pt idx="133">
                  <c:v>12.12.2017</c:v>
                </c:pt>
                <c:pt idx="134">
                  <c:v>13.12.2017</c:v>
                </c:pt>
                <c:pt idx="135">
                  <c:v>14.12.2017</c:v>
                </c:pt>
                <c:pt idx="136">
                  <c:v>15.12.2017</c:v>
                </c:pt>
                <c:pt idx="137">
                  <c:v>16.12.2017</c:v>
                </c:pt>
                <c:pt idx="138">
                  <c:v>17.12.2017</c:v>
                </c:pt>
                <c:pt idx="139">
                  <c:v>18.12.2017</c:v>
                </c:pt>
                <c:pt idx="140">
                  <c:v>19.12.2017</c:v>
                </c:pt>
                <c:pt idx="141">
                  <c:v>20.12.2017</c:v>
                </c:pt>
                <c:pt idx="142">
                  <c:v>21.12.2017</c:v>
                </c:pt>
                <c:pt idx="143">
                  <c:v>22.12.2017</c:v>
                </c:pt>
                <c:pt idx="144">
                  <c:v>23.12.2017</c:v>
                </c:pt>
                <c:pt idx="145">
                  <c:v>24.12.2017</c:v>
                </c:pt>
                <c:pt idx="146">
                  <c:v>25.12.2017</c:v>
                </c:pt>
                <c:pt idx="147">
                  <c:v>26.12.2017</c:v>
                </c:pt>
                <c:pt idx="148">
                  <c:v>27.12.2017</c:v>
                </c:pt>
                <c:pt idx="149">
                  <c:v>28.12.2017</c:v>
                </c:pt>
                <c:pt idx="150">
                  <c:v>29.12.2017</c:v>
                </c:pt>
                <c:pt idx="151">
                  <c:v>30.12.2017</c:v>
                </c:pt>
                <c:pt idx="152">
                  <c:v>31.12.2017</c:v>
                </c:pt>
                <c:pt idx="153">
                  <c:v>01.01.2018</c:v>
                </c:pt>
                <c:pt idx="154">
                  <c:v>02.01.2018</c:v>
                </c:pt>
                <c:pt idx="155">
                  <c:v>03.01.2018</c:v>
                </c:pt>
                <c:pt idx="156">
                  <c:v>04.01.2018</c:v>
                </c:pt>
                <c:pt idx="157">
                  <c:v>05.01.2018</c:v>
                </c:pt>
                <c:pt idx="158">
                  <c:v>06.01.2018</c:v>
                </c:pt>
                <c:pt idx="159">
                  <c:v>07.01.2018</c:v>
                </c:pt>
              </c:strCache>
            </c:strRef>
          </c:cat>
          <c:val>
            <c:numRef>
              <c:f>Sheet1!$B$2:$B$161</c:f>
              <c:numCache>
                <c:formatCode>General</c:formatCode>
                <c:ptCount val="160"/>
                <c:pt idx="0">
                  <c:v>0</c:v>
                </c:pt>
                <c:pt idx="1">
                  <c:v>0</c:v>
                </c:pt>
                <c:pt idx="2">
                  <c:v>0</c:v>
                </c:pt>
                <c:pt idx="3">
                  <c:v>0</c:v>
                </c:pt>
                <c:pt idx="4">
                  <c:v>0</c:v>
                </c:pt>
                <c:pt idx="5">
                  <c:v>4</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1</c:v>
                </c:pt>
                <c:pt idx="27">
                  <c:v>0</c:v>
                </c:pt>
                <c:pt idx="28">
                  <c:v>0</c:v>
                </c:pt>
                <c:pt idx="29">
                  <c:v>0</c:v>
                </c:pt>
                <c:pt idx="30">
                  <c:v>1</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1</c:v>
                </c:pt>
                <c:pt idx="61">
                  <c:v>3</c:v>
                </c:pt>
                <c:pt idx="62">
                  <c:v>0</c:v>
                </c:pt>
                <c:pt idx="63">
                  <c:v>0</c:v>
                </c:pt>
                <c:pt idx="64">
                  <c:v>1</c:v>
                </c:pt>
                <c:pt idx="65">
                  <c:v>0</c:v>
                </c:pt>
                <c:pt idx="66">
                  <c:v>0</c:v>
                </c:pt>
                <c:pt idx="67">
                  <c:v>1</c:v>
                </c:pt>
                <c:pt idx="68">
                  <c:v>0</c:v>
                </c:pt>
                <c:pt idx="69">
                  <c:v>0</c:v>
                </c:pt>
                <c:pt idx="70">
                  <c:v>0</c:v>
                </c:pt>
                <c:pt idx="71">
                  <c:v>0</c:v>
                </c:pt>
                <c:pt idx="72">
                  <c:v>1</c:v>
                </c:pt>
                <c:pt idx="73">
                  <c:v>1</c:v>
                </c:pt>
                <c:pt idx="74">
                  <c:v>0</c:v>
                </c:pt>
                <c:pt idx="75">
                  <c:v>2</c:v>
                </c:pt>
                <c:pt idx="76">
                  <c:v>1</c:v>
                </c:pt>
                <c:pt idx="77">
                  <c:v>0</c:v>
                </c:pt>
                <c:pt idx="78">
                  <c:v>0</c:v>
                </c:pt>
                <c:pt idx="79">
                  <c:v>0</c:v>
                </c:pt>
                <c:pt idx="80">
                  <c:v>0</c:v>
                </c:pt>
                <c:pt idx="81">
                  <c:v>0</c:v>
                </c:pt>
                <c:pt idx="82">
                  <c:v>0</c:v>
                </c:pt>
                <c:pt idx="83">
                  <c:v>0</c:v>
                </c:pt>
                <c:pt idx="84">
                  <c:v>0</c:v>
                </c:pt>
                <c:pt idx="85">
                  <c:v>0</c:v>
                </c:pt>
                <c:pt idx="86">
                  <c:v>2</c:v>
                </c:pt>
                <c:pt idx="87">
                  <c:v>1</c:v>
                </c:pt>
                <c:pt idx="88">
                  <c:v>0</c:v>
                </c:pt>
                <c:pt idx="89">
                  <c:v>1</c:v>
                </c:pt>
                <c:pt idx="90">
                  <c:v>0</c:v>
                </c:pt>
                <c:pt idx="91">
                  <c:v>0</c:v>
                </c:pt>
                <c:pt idx="92">
                  <c:v>0</c:v>
                </c:pt>
                <c:pt idx="93">
                  <c:v>0</c:v>
                </c:pt>
                <c:pt idx="94">
                  <c:v>0</c:v>
                </c:pt>
                <c:pt idx="95">
                  <c:v>0</c:v>
                </c:pt>
                <c:pt idx="96">
                  <c:v>2</c:v>
                </c:pt>
                <c:pt idx="97">
                  <c:v>0</c:v>
                </c:pt>
                <c:pt idx="98">
                  <c:v>0</c:v>
                </c:pt>
                <c:pt idx="99">
                  <c:v>0</c:v>
                </c:pt>
                <c:pt idx="100">
                  <c:v>1</c:v>
                </c:pt>
                <c:pt idx="101">
                  <c:v>1</c:v>
                </c:pt>
                <c:pt idx="102">
                  <c:v>0</c:v>
                </c:pt>
                <c:pt idx="103">
                  <c:v>2</c:v>
                </c:pt>
                <c:pt idx="104">
                  <c:v>0</c:v>
                </c:pt>
                <c:pt idx="105">
                  <c:v>0</c:v>
                </c:pt>
                <c:pt idx="106">
                  <c:v>1</c:v>
                </c:pt>
                <c:pt idx="107">
                  <c:v>0</c:v>
                </c:pt>
                <c:pt idx="108">
                  <c:v>0</c:v>
                </c:pt>
                <c:pt idx="109">
                  <c:v>0</c:v>
                </c:pt>
                <c:pt idx="110">
                  <c:v>1</c:v>
                </c:pt>
                <c:pt idx="111">
                  <c:v>0</c:v>
                </c:pt>
                <c:pt idx="112">
                  <c:v>0</c:v>
                </c:pt>
                <c:pt idx="113">
                  <c:v>0</c:v>
                </c:pt>
                <c:pt idx="114">
                  <c:v>0</c:v>
                </c:pt>
                <c:pt idx="115">
                  <c:v>0</c:v>
                </c:pt>
                <c:pt idx="116">
                  <c:v>1</c:v>
                </c:pt>
                <c:pt idx="117">
                  <c:v>0</c:v>
                </c:pt>
                <c:pt idx="118">
                  <c:v>0</c:v>
                </c:pt>
                <c:pt idx="119">
                  <c:v>0</c:v>
                </c:pt>
                <c:pt idx="120">
                  <c:v>0</c:v>
                </c:pt>
                <c:pt idx="121">
                  <c:v>0</c:v>
                </c:pt>
                <c:pt idx="122">
                  <c:v>0</c:v>
                </c:pt>
                <c:pt idx="123">
                  <c:v>0</c:v>
                </c:pt>
                <c:pt idx="124">
                  <c:v>2</c:v>
                </c:pt>
                <c:pt idx="125">
                  <c:v>0</c:v>
                </c:pt>
                <c:pt idx="126">
                  <c:v>0</c:v>
                </c:pt>
                <c:pt idx="127">
                  <c:v>1</c:v>
                </c:pt>
                <c:pt idx="128">
                  <c:v>0</c:v>
                </c:pt>
                <c:pt idx="129">
                  <c:v>0</c:v>
                </c:pt>
                <c:pt idx="130">
                  <c:v>0</c:v>
                </c:pt>
                <c:pt idx="131">
                  <c:v>7</c:v>
                </c:pt>
                <c:pt idx="132">
                  <c:v>0</c:v>
                </c:pt>
                <c:pt idx="133">
                  <c:v>0</c:v>
                </c:pt>
                <c:pt idx="134">
                  <c:v>0</c:v>
                </c:pt>
                <c:pt idx="135">
                  <c:v>0</c:v>
                </c:pt>
                <c:pt idx="136">
                  <c:v>1</c:v>
                </c:pt>
                <c:pt idx="137">
                  <c:v>0</c:v>
                </c:pt>
                <c:pt idx="138">
                  <c:v>1</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5</c:v>
                </c:pt>
              </c:numCache>
            </c:numRef>
          </c:val>
          <c:smooth val="0"/>
          <c:extLst>
            <c:ext xmlns:c16="http://schemas.microsoft.com/office/drawing/2014/chart" uri="{C3380CC4-5D6E-409C-BE32-E72D297353CC}">
              <c16:uniqueId val="{00000000-51C3-428F-8481-4CEC84B45489}"/>
            </c:ext>
          </c:extLst>
        </c:ser>
        <c:dLbls>
          <c:showLegendKey val="0"/>
          <c:showVal val="0"/>
          <c:showCatName val="0"/>
          <c:showSerName val="0"/>
          <c:showPercent val="0"/>
          <c:showBubbleSize val="0"/>
        </c:dLbls>
        <c:smooth val="0"/>
        <c:axId val="335084536"/>
        <c:axId val="335086832"/>
      </c:lineChart>
      <c:catAx>
        <c:axId val="335084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086832"/>
        <c:crosses val="autoZero"/>
        <c:auto val="1"/>
        <c:lblAlgn val="ctr"/>
        <c:lblOffset val="100"/>
        <c:noMultiLvlLbl val="0"/>
      </c:catAx>
      <c:valAx>
        <c:axId val="335086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084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@Weltspiegel_ARD</c:v>
                </c:pt>
              </c:strCache>
            </c:strRef>
          </c:tx>
          <c:spPr>
            <a:ln w="28575" cap="rnd">
              <a:solidFill>
                <a:schemeClr val="accent1"/>
              </a:solidFill>
              <a:round/>
            </a:ln>
            <a:effectLst/>
          </c:spPr>
          <c:marker>
            <c:symbol val="none"/>
          </c:marker>
          <c:cat>
            <c:strRef>
              <c:f>Sheet1!$A$2:$A$161</c:f>
              <c:strCache>
                <c:ptCount val="160"/>
                <c:pt idx="0">
                  <c:v>01.08.2017</c:v>
                </c:pt>
                <c:pt idx="1">
                  <c:v>02.08.2017</c:v>
                </c:pt>
                <c:pt idx="2">
                  <c:v>03.08.2017</c:v>
                </c:pt>
                <c:pt idx="3">
                  <c:v>04.08.2017</c:v>
                </c:pt>
                <c:pt idx="4">
                  <c:v>05.08.2017</c:v>
                </c:pt>
                <c:pt idx="5">
                  <c:v>06.08.2017</c:v>
                </c:pt>
                <c:pt idx="6">
                  <c:v>07.08.2017</c:v>
                </c:pt>
                <c:pt idx="7">
                  <c:v>08.08.2017</c:v>
                </c:pt>
                <c:pt idx="8">
                  <c:v>09.08.2017</c:v>
                </c:pt>
                <c:pt idx="9">
                  <c:v>10.08.2017</c:v>
                </c:pt>
                <c:pt idx="10">
                  <c:v>11.08.2017</c:v>
                </c:pt>
                <c:pt idx="11">
                  <c:v>12.08.2017</c:v>
                </c:pt>
                <c:pt idx="12">
                  <c:v>13.08.2017</c:v>
                </c:pt>
                <c:pt idx="13">
                  <c:v>14.08.2017</c:v>
                </c:pt>
                <c:pt idx="14">
                  <c:v>15.08.2017</c:v>
                </c:pt>
                <c:pt idx="15">
                  <c:v>16.08.2017</c:v>
                </c:pt>
                <c:pt idx="16">
                  <c:v>17.08.2017</c:v>
                </c:pt>
                <c:pt idx="17">
                  <c:v>18.08.2017</c:v>
                </c:pt>
                <c:pt idx="18">
                  <c:v>19.08.2017</c:v>
                </c:pt>
                <c:pt idx="19">
                  <c:v>20.08.2017</c:v>
                </c:pt>
                <c:pt idx="20">
                  <c:v>21.08.2017</c:v>
                </c:pt>
                <c:pt idx="21">
                  <c:v>22.08.2017</c:v>
                </c:pt>
                <c:pt idx="22">
                  <c:v>23.08.2017</c:v>
                </c:pt>
                <c:pt idx="23">
                  <c:v>24.08.2017</c:v>
                </c:pt>
                <c:pt idx="24">
                  <c:v>25.08.2017</c:v>
                </c:pt>
                <c:pt idx="25">
                  <c:v>26.08.2017</c:v>
                </c:pt>
                <c:pt idx="26">
                  <c:v>27.08.2017</c:v>
                </c:pt>
                <c:pt idx="27">
                  <c:v>28.08.2017</c:v>
                </c:pt>
                <c:pt idx="28">
                  <c:v>29.08.2017</c:v>
                </c:pt>
                <c:pt idx="29">
                  <c:v>30.08.2017</c:v>
                </c:pt>
                <c:pt idx="30">
                  <c:v>31.08.2017</c:v>
                </c:pt>
                <c:pt idx="31">
                  <c:v>01.09.2017</c:v>
                </c:pt>
                <c:pt idx="32">
                  <c:v>02.09.2017</c:v>
                </c:pt>
                <c:pt idx="33">
                  <c:v>03.09.2017</c:v>
                </c:pt>
                <c:pt idx="34">
                  <c:v>04.09.2017</c:v>
                </c:pt>
                <c:pt idx="35">
                  <c:v>05.09.2017</c:v>
                </c:pt>
                <c:pt idx="36">
                  <c:v>06.09.2017</c:v>
                </c:pt>
                <c:pt idx="37">
                  <c:v>07.09.2017</c:v>
                </c:pt>
                <c:pt idx="38">
                  <c:v>08.09.2017</c:v>
                </c:pt>
                <c:pt idx="39">
                  <c:v>09.09.2017</c:v>
                </c:pt>
                <c:pt idx="40">
                  <c:v>10.09.2017</c:v>
                </c:pt>
                <c:pt idx="41">
                  <c:v>11.09.2017</c:v>
                </c:pt>
                <c:pt idx="42">
                  <c:v>12.09.2017</c:v>
                </c:pt>
                <c:pt idx="43">
                  <c:v>13.09.2017</c:v>
                </c:pt>
                <c:pt idx="44">
                  <c:v>14.09.2017</c:v>
                </c:pt>
                <c:pt idx="45">
                  <c:v>15.09.2017</c:v>
                </c:pt>
                <c:pt idx="46">
                  <c:v>16.09.2017</c:v>
                </c:pt>
                <c:pt idx="47">
                  <c:v>17.09.2017</c:v>
                </c:pt>
                <c:pt idx="48">
                  <c:v>18.09.2017</c:v>
                </c:pt>
                <c:pt idx="49">
                  <c:v>19.09.2017</c:v>
                </c:pt>
                <c:pt idx="50">
                  <c:v>20.09.2017</c:v>
                </c:pt>
                <c:pt idx="51">
                  <c:v>21.09.2017</c:v>
                </c:pt>
                <c:pt idx="52">
                  <c:v>22.09.2017</c:v>
                </c:pt>
                <c:pt idx="53">
                  <c:v>23.09.2017</c:v>
                </c:pt>
                <c:pt idx="54">
                  <c:v>24.09.2017</c:v>
                </c:pt>
                <c:pt idx="55">
                  <c:v>25.09.2017</c:v>
                </c:pt>
                <c:pt idx="56">
                  <c:v>26.09.2017</c:v>
                </c:pt>
                <c:pt idx="57">
                  <c:v>27.09.2017</c:v>
                </c:pt>
                <c:pt idx="58">
                  <c:v>28.09.2017</c:v>
                </c:pt>
                <c:pt idx="59">
                  <c:v>29.09.2017</c:v>
                </c:pt>
                <c:pt idx="60">
                  <c:v>30.09.2017</c:v>
                </c:pt>
                <c:pt idx="61">
                  <c:v>01.10.2017</c:v>
                </c:pt>
                <c:pt idx="62">
                  <c:v>02.10.2017</c:v>
                </c:pt>
                <c:pt idx="63">
                  <c:v>03.10.2017</c:v>
                </c:pt>
                <c:pt idx="64">
                  <c:v>04.10.2017</c:v>
                </c:pt>
                <c:pt idx="65">
                  <c:v>05.10.2017</c:v>
                </c:pt>
                <c:pt idx="66">
                  <c:v>06.10.2017</c:v>
                </c:pt>
                <c:pt idx="67">
                  <c:v>07.10.2017</c:v>
                </c:pt>
                <c:pt idx="68">
                  <c:v>08.10.2017</c:v>
                </c:pt>
                <c:pt idx="69">
                  <c:v>09.10.2017</c:v>
                </c:pt>
                <c:pt idx="70">
                  <c:v>10.10.2017</c:v>
                </c:pt>
                <c:pt idx="71">
                  <c:v>11.10.2017</c:v>
                </c:pt>
                <c:pt idx="72">
                  <c:v>12.10.2017</c:v>
                </c:pt>
                <c:pt idx="73">
                  <c:v>13.10.2017</c:v>
                </c:pt>
                <c:pt idx="74">
                  <c:v>14.10.2017</c:v>
                </c:pt>
                <c:pt idx="75">
                  <c:v>15.10.2017</c:v>
                </c:pt>
                <c:pt idx="76">
                  <c:v>16.10.2017</c:v>
                </c:pt>
                <c:pt idx="77">
                  <c:v>17.10.2017</c:v>
                </c:pt>
                <c:pt idx="78">
                  <c:v>18.10.2017</c:v>
                </c:pt>
                <c:pt idx="79">
                  <c:v>19.10.2017</c:v>
                </c:pt>
                <c:pt idx="80">
                  <c:v>20.10.2017</c:v>
                </c:pt>
                <c:pt idx="81">
                  <c:v>21.10.2017</c:v>
                </c:pt>
                <c:pt idx="82">
                  <c:v>22.10.2017</c:v>
                </c:pt>
                <c:pt idx="83">
                  <c:v>23.10.2017</c:v>
                </c:pt>
                <c:pt idx="84">
                  <c:v>24.10.2017</c:v>
                </c:pt>
                <c:pt idx="85">
                  <c:v>25.10.2017</c:v>
                </c:pt>
                <c:pt idx="86">
                  <c:v>26.10.2017</c:v>
                </c:pt>
                <c:pt idx="87">
                  <c:v>27.10.2017</c:v>
                </c:pt>
                <c:pt idx="88">
                  <c:v>28.10.2017</c:v>
                </c:pt>
                <c:pt idx="89">
                  <c:v>29.10.2017</c:v>
                </c:pt>
                <c:pt idx="90">
                  <c:v>30.10.2017</c:v>
                </c:pt>
                <c:pt idx="91">
                  <c:v>31.10.2017</c:v>
                </c:pt>
                <c:pt idx="92">
                  <c:v>01.11.2017</c:v>
                </c:pt>
                <c:pt idx="93">
                  <c:v>02.11.2017</c:v>
                </c:pt>
                <c:pt idx="94">
                  <c:v>03.11.2017</c:v>
                </c:pt>
                <c:pt idx="95">
                  <c:v>04.11.2017</c:v>
                </c:pt>
                <c:pt idx="96">
                  <c:v>05.11.2017</c:v>
                </c:pt>
                <c:pt idx="97">
                  <c:v>06.11.2017</c:v>
                </c:pt>
                <c:pt idx="98">
                  <c:v>07.11.2017</c:v>
                </c:pt>
                <c:pt idx="99">
                  <c:v>08.11.2017</c:v>
                </c:pt>
                <c:pt idx="100">
                  <c:v>09.11.2017</c:v>
                </c:pt>
                <c:pt idx="101">
                  <c:v>10.11.2017</c:v>
                </c:pt>
                <c:pt idx="102">
                  <c:v>11.11.2017</c:v>
                </c:pt>
                <c:pt idx="103">
                  <c:v>12.11.2017</c:v>
                </c:pt>
                <c:pt idx="104">
                  <c:v>13.11.2017</c:v>
                </c:pt>
                <c:pt idx="105">
                  <c:v>14.11.2017</c:v>
                </c:pt>
                <c:pt idx="106">
                  <c:v>15.11.2017</c:v>
                </c:pt>
                <c:pt idx="107">
                  <c:v>16.11.2017</c:v>
                </c:pt>
                <c:pt idx="108">
                  <c:v>17.11.2017</c:v>
                </c:pt>
                <c:pt idx="109">
                  <c:v>18.11.2017</c:v>
                </c:pt>
                <c:pt idx="110">
                  <c:v>19.11.2017</c:v>
                </c:pt>
                <c:pt idx="111">
                  <c:v>20.11.2017</c:v>
                </c:pt>
                <c:pt idx="112">
                  <c:v>21.11.2017</c:v>
                </c:pt>
                <c:pt idx="113">
                  <c:v>22.11.2017</c:v>
                </c:pt>
                <c:pt idx="114">
                  <c:v>23.11.2017</c:v>
                </c:pt>
                <c:pt idx="115">
                  <c:v>24.11.2017</c:v>
                </c:pt>
                <c:pt idx="116">
                  <c:v>25.11.2017</c:v>
                </c:pt>
                <c:pt idx="117">
                  <c:v>26.11.2017</c:v>
                </c:pt>
                <c:pt idx="118">
                  <c:v>27.11.2017</c:v>
                </c:pt>
                <c:pt idx="119">
                  <c:v>28.11.2017</c:v>
                </c:pt>
                <c:pt idx="120">
                  <c:v>29.11.2017</c:v>
                </c:pt>
                <c:pt idx="121">
                  <c:v>30.11.2017</c:v>
                </c:pt>
                <c:pt idx="122">
                  <c:v>01.12.2017</c:v>
                </c:pt>
                <c:pt idx="123">
                  <c:v>02.12.2017</c:v>
                </c:pt>
                <c:pt idx="124">
                  <c:v>03.12.2017</c:v>
                </c:pt>
                <c:pt idx="125">
                  <c:v>04.12.2017</c:v>
                </c:pt>
                <c:pt idx="126">
                  <c:v>05.12.2017</c:v>
                </c:pt>
                <c:pt idx="127">
                  <c:v>06.12.2017</c:v>
                </c:pt>
                <c:pt idx="128">
                  <c:v>07.12.2017</c:v>
                </c:pt>
                <c:pt idx="129">
                  <c:v>08.12.2017</c:v>
                </c:pt>
                <c:pt idx="130">
                  <c:v>09.12.2017</c:v>
                </c:pt>
                <c:pt idx="131">
                  <c:v>10.12.2017</c:v>
                </c:pt>
                <c:pt idx="132">
                  <c:v>11.12.2017</c:v>
                </c:pt>
                <c:pt idx="133">
                  <c:v>12.12.2017</c:v>
                </c:pt>
                <c:pt idx="134">
                  <c:v>13.12.2017</c:v>
                </c:pt>
                <c:pt idx="135">
                  <c:v>14.12.2017</c:v>
                </c:pt>
                <c:pt idx="136">
                  <c:v>15.12.2017</c:v>
                </c:pt>
                <c:pt idx="137">
                  <c:v>16.12.2017</c:v>
                </c:pt>
                <c:pt idx="138">
                  <c:v>17.12.2017</c:v>
                </c:pt>
                <c:pt idx="139">
                  <c:v>18.12.2017</c:v>
                </c:pt>
                <c:pt idx="140">
                  <c:v>19.12.2017</c:v>
                </c:pt>
                <c:pt idx="141">
                  <c:v>20.12.2017</c:v>
                </c:pt>
                <c:pt idx="142">
                  <c:v>21.12.2017</c:v>
                </c:pt>
                <c:pt idx="143">
                  <c:v>22.12.2017</c:v>
                </c:pt>
                <c:pt idx="144">
                  <c:v>23.12.2017</c:v>
                </c:pt>
                <c:pt idx="145">
                  <c:v>24.12.2017</c:v>
                </c:pt>
                <c:pt idx="146">
                  <c:v>25.12.2017</c:v>
                </c:pt>
                <c:pt idx="147">
                  <c:v>26.12.2017</c:v>
                </c:pt>
                <c:pt idx="148">
                  <c:v>27.12.2017</c:v>
                </c:pt>
                <c:pt idx="149">
                  <c:v>28.12.2017</c:v>
                </c:pt>
                <c:pt idx="150">
                  <c:v>29.12.2017</c:v>
                </c:pt>
                <c:pt idx="151">
                  <c:v>30.12.2017</c:v>
                </c:pt>
                <c:pt idx="152">
                  <c:v>31.12.2017</c:v>
                </c:pt>
                <c:pt idx="153">
                  <c:v>01.01.2018</c:v>
                </c:pt>
                <c:pt idx="154">
                  <c:v>02.01.2018</c:v>
                </c:pt>
                <c:pt idx="155">
                  <c:v>03.01.2018</c:v>
                </c:pt>
                <c:pt idx="156">
                  <c:v>04.01.2018</c:v>
                </c:pt>
                <c:pt idx="157">
                  <c:v>05.01.2018</c:v>
                </c:pt>
                <c:pt idx="158">
                  <c:v>06.01.2018</c:v>
                </c:pt>
                <c:pt idx="159">
                  <c:v>07.01.2018</c:v>
                </c:pt>
              </c:strCache>
            </c:strRef>
          </c:cat>
          <c:val>
            <c:numRef>
              <c:f>Sheet1!$B$2:$B$161</c:f>
              <c:numCache>
                <c:formatCode>General</c:formatCode>
                <c:ptCount val="160"/>
                <c:pt idx="0">
                  <c:v>2</c:v>
                </c:pt>
                <c:pt idx="1">
                  <c:v>5</c:v>
                </c:pt>
                <c:pt idx="2">
                  <c:v>2</c:v>
                </c:pt>
                <c:pt idx="3">
                  <c:v>4</c:v>
                </c:pt>
                <c:pt idx="4">
                  <c:v>8</c:v>
                </c:pt>
                <c:pt idx="5">
                  <c:v>6</c:v>
                </c:pt>
                <c:pt idx="6">
                  <c:v>6</c:v>
                </c:pt>
                <c:pt idx="7">
                  <c:v>1</c:v>
                </c:pt>
                <c:pt idx="8">
                  <c:v>11</c:v>
                </c:pt>
                <c:pt idx="9">
                  <c:v>14</c:v>
                </c:pt>
                <c:pt idx="10">
                  <c:v>13</c:v>
                </c:pt>
                <c:pt idx="11">
                  <c:v>0</c:v>
                </c:pt>
                <c:pt idx="12">
                  <c:v>0</c:v>
                </c:pt>
                <c:pt idx="13">
                  <c:v>10</c:v>
                </c:pt>
                <c:pt idx="14">
                  <c:v>18</c:v>
                </c:pt>
                <c:pt idx="15">
                  <c:v>6</c:v>
                </c:pt>
                <c:pt idx="16">
                  <c:v>6</c:v>
                </c:pt>
                <c:pt idx="17">
                  <c:v>4</c:v>
                </c:pt>
                <c:pt idx="18">
                  <c:v>5</c:v>
                </c:pt>
                <c:pt idx="19">
                  <c:v>2</c:v>
                </c:pt>
                <c:pt idx="20">
                  <c:v>2</c:v>
                </c:pt>
                <c:pt idx="21">
                  <c:v>0</c:v>
                </c:pt>
                <c:pt idx="22">
                  <c:v>0</c:v>
                </c:pt>
                <c:pt idx="23">
                  <c:v>1</c:v>
                </c:pt>
                <c:pt idx="24">
                  <c:v>4</c:v>
                </c:pt>
                <c:pt idx="25">
                  <c:v>0</c:v>
                </c:pt>
                <c:pt idx="26">
                  <c:v>16</c:v>
                </c:pt>
                <c:pt idx="27">
                  <c:v>0</c:v>
                </c:pt>
                <c:pt idx="28">
                  <c:v>4</c:v>
                </c:pt>
                <c:pt idx="29">
                  <c:v>0</c:v>
                </c:pt>
                <c:pt idx="30">
                  <c:v>3</c:v>
                </c:pt>
                <c:pt idx="31">
                  <c:v>0</c:v>
                </c:pt>
                <c:pt idx="32">
                  <c:v>5</c:v>
                </c:pt>
                <c:pt idx="33">
                  <c:v>6</c:v>
                </c:pt>
                <c:pt idx="34">
                  <c:v>0</c:v>
                </c:pt>
                <c:pt idx="35">
                  <c:v>3</c:v>
                </c:pt>
                <c:pt idx="36">
                  <c:v>6</c:v>
                </c:pt>
                <c:pt idx="37">
                  <c:v>3</c:v>
                </c:pt>
                <c:pt idx="38">
                  <c:v>2</c:v>
                </c:pt>
                <c:pt idx="39">
                  <c:v>13</c:v>
                </c:pt>
                <c:pt idx="40">
                  <c:v>12</c:v>
                </c:pt>
                <c:pt idx="41">
                  <c:v>4</c:v>
                </c:pt>
                <c:pt idx="42">
                  <c:v>1</c:v>
                </c:pt>
                <c:pt idx="43">
                  <c:v>0</c:v>
                </c:pt>
                <c:pt idx="44">
                  <c:v>1</c:v>
                </c:pt>
                <c:pt idx="45">
                  <c:v>1</c:v>
                </c:pt>
                <c:pt idx="46">
                  <c:v>0</c:v>
                </c:pt>
                <c:pt idx="47">
                  <c:v>23</c:v>
                </c:pt>
                <c:pt idx="48">
                  <c:v>0</c:v>
                </c:pt>
                <c:pt idx="49">
                  <c:v>0</c:v>
                </c:pt>
                <c:pt idx="50">
                  <c:v>0</c:v>
                </c:pt>
                <c:pt idx="51">
                  <c:v>0</c:v>
                </c:pt>
                <c:pt idx="52">
                  <c:v>0</c:v>
                </c:pt>
                <c:pt idx="53">
                  <c:v>0</c:v>
                </c:pt>
                <c:pt idx="54">
                  <c:v>0</c:v>
                </c:pt>
                <c:pt idx="55">
                  <c:v>0</c:v>
                </c:pt>
                <c:pt idx="56">
                  <c:v>0</c:v>
                </c:pt>
                <c:pt idx="57">
                  <c:v>2</c:v>
                </c:pt>
                <c:pt idx="58">
                  <c:v>0</c:v>
                </c:pt>
                <c:pt idx="59">
                  <c:v>7</c:v>
                </c:pt>
                <c:pt idx="60">
                  <c:v>0</c:v>
                </c:pt>
                <c:pt idx="61">
                  <c:v>7</c:v>
                </c:pt>
                <c:pt idx="62">
                  <c:v>0</c:v>
                </c:pt>
                <c:pt idx="63">
                  <c:v>0</c:v>
                </c:pt>
                <c:pt idx="64">
                  <c:v>0</c:v>
                </c:pt>
                <c:pt idx="65">
                  <c:v>0</c:v>
                </c:pt>
                <c:pt idx="66">
                  <c:v>5</c:v>
                </c:pt>
                <c:pt idx="67">
                  <c:v>1</c:v>
                </c:pt>
                <c:pt idx="68">
                  <c:v>2</c:v>
                </c:pt>
                <c:pt idx="69">
                  <c:v>1</c:v>
                </c:pt>
                <c:pt idx="70">
                  <c:v>1</c:v>
                </c:pt>
                <c:pt idx="71">
                  <c:v>8</c:v>
                </c:pt>
                <c:pt idx="72">
                  <c:v>12</c:v>
                </c:pt>
                <c:pt idx="73">
                  <c:v>4</c:v>
                </c:pt>
                <c:pt idx="74">
                  <c:v>5</c:v>
                </c:pt>
                <c:pt idx="75">
                  <c:v>13</c:v>
                </c:pt>
                <c:pt idx="76">
                  <c:v>3</c:v>
                </c:pt>
                <c:pt idx="77">
                  <c:v>0</c:v>
                </c:pt>
                <c:pt idx="78">
                  <c:v>0</c:v>
                </c:pt>
                <c:pt idx="79">
                  <c:v>0</c:v>
                </c:pt>
                <c:pt idx="80">
                  <c:v>3</c:v>
                </c:pt>
                <c:pt idx="81">
                  <c:v>2</c:v>
                </c:pt>
                <c:pt idx="82">
                  <c:v>25</c:v>
                </c:pt>
                <c:pt idx="83">
                  <c:v>0</c:v>
                </c:pt>
                <c:pt idx="84">
                  <c:v>0</c:v>
                </c:pt>
                <c:pt idx="85">
                  <c:v>0</c:v>
                </c:pt>
                <c:pt idx="86">
                  <c:v>0</c:v>
                </c:pt>
                <c:pt idx="87">
                  <c:v>4</c:v>
                </c:pt>
                <c:pt idx="88">
                  <c:v>2</c:v>
                </c:pt>
                <c:pt idx="89">
                  <c:v>1</c:v>
                </c:pt>
                <c:pt idx="90">
                  <c:v>0</c:v>
                </c:pt>
                <c:pt idx="91">
                  <c:v>5</c:v>
                </c:pt>
                <c:pt idx="92">
                  <c:v>0</c:v>
                </c:pt>
                <c:pt idx="93">
                  <c:v>0</c:v>
                </c:pt>
                <c:pt idx="94">
                  <c:v>3</c:v>
                </c:pt>
                <c:pt idx="95">
                  <c:v>1</c:v>
                </c:pt>
                <c:pt idx="96">
                  <c:v>10</c:v>
                </c:pt>
                <c:pt idx="97">
                  <c:v>0</c:v>
                </c:pt>
                <c:pt idx="98">
                  <c:v>1</c:v>
                </c:pt>
                <c:pt idx="99">
                  <c:v>0</c:v>
                </c:pt>
                <c:pt idx="100">
                  <c:v>3</c:v>
                </c:pt>
                <c:pt idx="101">
                  <c:v>8</c:v>
                </c:pt>
                <c:pt idx="102">
                  <c:v>6</c:v>
                </c:pt>
                <c:pt idx="103">
                  <c:v>8</c:v>
                </c:pt>
                <c:pt idx="104">
                  <c:v>2</c:v>
                </c:pt>
                <c:pt idx="105">
                  <c:v>0</c:v>
                </c:pt>
                <c:pt idx="106">
                  <c:v>0</c:v>
                </c:pt>
                <c:pt idx="107">
                  <c:v>0</c:v>
                </c:pt>
                <c:pt idx="108">
                  <c:v>0</c:v>
                </c:pt>
                <c:pt idx="109">
                  <c:v>0</c:v>
                </c:pt>
                <c:pt idx="110">
                  <c:v>1</c:v>
                </c:pt>
                <c:pt idx="111">
                  <c:v>0</c:v>
                </c:pt>
                <c:pt idx="112">
                  <c:v>3</c:v>
                </c:pt>
                <c:pt idx="113">
                  <c:v>9</c:v>
                </c:pt>
                <c:pt idx="114">
                  <c:v>5</c:v>
                </c:pt>
                <c:pt idx="115">
                  <c:v>10</c:v>
                </c:pt>
                <c:pt idx="116">
                  <c:v>10</c:v>
                </c:pt>
                <c:pt idx="117">
                  <c:v>13</c:v>
                </c:pt>
                <c:pt idx="118">
                  <c:v>5</c:v>
                </c:pt>
                <c:pt idx="119">
                  <c:v>0</c:v>
                </c:pt>
                <c:pt idx="120">
                  <c:v>0</c:v>
                </c:pt>
                <c:pt idx="121">
                  <c:v>0</c:v>
                </c:pt>
                <c:pt idx="122">
                  <c:v>0</c:v>
                </c:pt>
                <c:pt idx="123">
                  <c:v>1</c:v>
                </c:pt>
                <c:pt idx="124">
                  <c:v>11</c:v>
                </c:pt>
                <c:pt idx="125">
                  <c:v>3</c:v>
                </c:pt>
                <c:pt idx="126">
                  <c:v>0</c:v>
                </c:pt>
                <c:pt idx="127">
                  <c:v>5</c:v>
                </c:pt>
                <c:pt idx="128">
                  <c:v>2</c:v>
                </c:pt>
                <c:pt idx="129">
                  <c:v>8</c:v>
                </c:pt>
                <c:pt idx="130">
                  <c:v>3</c:v>
                </c:pt>
                <c:pt idx="131">
                  <c:v>10</c:v>
                </c:pt>
                <c:pt idx="132">
                  <c:v>5</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4</c:v>
                </c:pt>
                <c:pt idx="158">
                  <c:v>7</c:v>
                </c:pt>
                <c:pt idx="159">
                  <c:v>14</c:v>
                </c:pt>
              </c:numCache>
            </c:numRef>
          </c:val>
          <c:smooth val="0"/>
          <c:extLst>
            <c:ext xmlns:c16="http://schemas.microsoft.com/office/drawing/2014/chart" uri="{C3380CC4-5D6E-409C-BE32-E72D297353CC}">
              <c16:uniqueId val="{00000000-F0EE-4EED-9BC4-6898D81B99CD}"/>
            </c:ext>
          </c:extLst>
        </c:ser>
        <c:dLbls>
          <c:showLegendKey val="0"/>
          <c:showVal val="0"/>
          <c:showCatName val="0"/>
          <c:showSerName val="0"/>
          <c:showPercent val="0"/>
          <c:showBubbleSize val="0"/>
        </c:dLbls>
        <c:smooth val="0"/>
        <c:axId val="342269384"/>
        <c:axId val="342267416"/>
      </c:lineChart>
      <c:catAx>
        <c:axId val="342269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267416"/>
        <c:crosses val="autoZero"/>
        <c:auto val="1"/>
        <c:lblAlgn val="ctr"/>
        <c:lblOffset val="100"/>
        <c:noMultiLvlLbl val="0"/>
      </c:catAx>
      <c:valAx>
        <c:axId val="342267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269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@Weltspiegel_ARD</c:v>
                </c:pt>
              </c:strCache>
            </c:strRef>
          </c:tx>
          <c:spPr>
            <a:ln w="28575" cap="rnd">
              <a:solidFill>
                <a:schemeClr val="accent1"/>
              </a:solidFill>
              <a:round/>
            </a:ln>
            <a:effectLst/>
          </c:spPr>
          <c:marker>
            <c:symbol val="none"/>
          </c:marker>
          <c:cat>
            <c:strRef>
              <c:f>Sheet1!$A$2:$A$161</c:f>
              <c:strCache>
                <c:ptCount val="160"/>
                <c:pt idx="0">
                  <c:v>01.08.2017</c:v>
                </c:pt>
                <c:pt idx="1">
                  <c:v>02.08.2017</c:v>
                </c:pt>
                <c:pt idx="2">
                  <c:v>03.08.2017</c:v>
                </c:pt>
                <c:pt idx="3">
                  <c:v>04.08.2017</c:v>
                </c:pt>
                <c:pt idx="4">
                  <c:v>05.08.2017</c:v>
                </c:pt>
                <c:pt idx="5">
                  <c:v>06.08.2017</c:v>
                </c:pt>
                <c:pt idx="6">
                  <c:v>07.08.2017</c:v>
                </c:pt>
                <c:pt idx="7">
                  <c:v>08.08.2017</c:v>
                </c:pt>
                <c:pt idx="8">
                  <c:v>09.08.2017</c:v>
                </c:pt>
                <c:pt idx="9">
                  <c:v>10.08.2017</c:v>
                </c:pt>
                <c:pt idx="10">
                  <c:v>11.08.2017</c:v>
                </c:pt>
                <c:pt idx="11">
                  <c:v>12.08.2017</c:v>
                </c:pt>
                <c:pt idx="12">
                  <c:v>13.08.2017</c:v>
                </c:pt>
                <c:pt idx="13">
                  <c:v>14.08.2017</c:v>
                </c:pt>
                <c:pt idx="14">
                  <c:v>15.08.2017</c:v>
                </c:pt>
                <c:pt idx="15">
                  <c:v>16.08.2017</c:v>
                </c:pt>
                <c:pt idx="16">
                  <c:v>17.08.2017</c:v>
                </c:pt>
                <c:pt idx="17">
                  <c:v>18.08.2017</c:v>
                </c:pt>
                <c:pt idx="18">
                  <c:v>19.08.2017</c:v>
                </c:pt>
                <c:pt idx="19">
                  <c:v>20.08.2017</c:v>
                </c:pt>
                <c:pt idx="20">
                  <c:v>21.08.2017</c:v>
                </c:pt>
                <c:pt idx="21">
                  <c:v>22.08.2017</c:v>
                </c:pt>
                <c:pt idx="22">
                  <c:v>23.08.2017</c:v>
                </c:pt>
                <c:pt idx="23">
                  <c:v>24.08.2017</c:v>
                </c:pt>
                <c:pt idx="24">
                  <c:v>25.08.2017</c:v>
                </c:pt>
                <c:pt idx="25">
                  <c:v>26.08.2017</c:v>
                </c:pt>
                <c:pt idx="26">
                  <c:v>27.08.2017</c:v>
                </c:pt>
                <c:pt idx="27">
                  <c:v>28.08.2017</c:v>
                </c:pt>
                <c:pt idx="28">
                  <c:v>29.08.2017</c:v>
                </c:pt>
                <c:pt idx="29">
                  <c:v>30.08.2017</c:v>
                </c:pt>
                <c:pt idx="30">
                  <c:v>31.08.2017</c:v>
                </c:pt>
                <c:pt idx="31">
                  <c:v>01.09.2017</c:v>
                </c:pt>
                <c:pt idx="32">
                  <c:v>02.09.2017</c:v>
                </c:pt>
                <c:pt idx="33">
                  <c:v>03.09.2017</c:v>
                </c:pt>
                <c:pt idx="34">
                  <c:v>04.09.2017</c:v>
                </c:pt>
                <c:pt idx="35">
                  <c:v>05.09.2017</c:v>
                </c:pt>
                <c:pt idx="36">
                  <c:v>06.09.2017</c:v>
                </c:pt>
                <c:pt idx="37">
                  <c:v>07.09.2017</c:v>
                </c:pt>
                <c:pt idx="38">
                  <c:v>08.09.2017</c:v>
                </c:pt>
                <c:pt idx="39">
                  <c:v>09.09.2017</c:v>
                </c:pt>
                <c:pt idx="40">
                  <c:v>10.09.2017</c:v>
                </c:pt>
                <c:pt idx="41">
                  <c:v>11.09.2017</c:v>
                </c:pt>
                <c:pt idx="42">
                  <c:v>12.09.2017</c:v>
                </c:pt>
                <c:pt idx="43">
                  <c:v>13.09.2017</c:v>
                </c:pt>
                <c:pt idx="44">
                  <c:v>14.09.2017</c:v>
                </c:pt>
                <c:pt idx="45">
                  <c:v>15.09.2017</c:v>
                </c:pt>
                <c:pt idx="46">
                  <c:v>16.09.2017</c:v>
                </c:pt>
                <c:pt idx="47">
                  <c:v>17.09.2017</c:v>
                </c:pt>
                <c:pt idx="48">
                  <c:v>18.09.2017</c:v>
                </c:pt>
                <c:pt idx="49">
                  <c:v>19.09.2017</c:v>
                </c:pt>
                <c:pt idx="50">
                  <c:v>20.09.2017</c:v>
                </c:pt>
                <c:pt idx="51">
                  <c:v>21.09.2017</c:v>
                </c:pt>
                <c:pt idx="52">
                  <c:v>22.09.2017</c:v>
                </c:pt>
                <c:pt idx="53">
                  <c:v>23.09.2017</c:v>
                </c:pt>
                <c:pt idx="54">
                  <c:v>24.09.2017</c:v>
                </c:pt>
                <c:pt idx="55">
                  <c:v>25.09.2017</c:v>
                </c:pt>
                <c:pt idx="56">
                  <c:v>26.09.2017</c:v>
                </c:pt>
                <c:pt idx="57">
                  <c:v>27.09.2017</c:v>
                </c:pt>
                <c:pt idx="58">
                  <c:v>28.09.2017</c:v>
                </c:pt>
                <c:pt idx="59">
                  <c:v>29.09.2017</c:v>
                </c:pt>
                <c:pt idx="60">
                  <c:v>30.09.2017</c:v>
                </c:pt>
                <c:pt idx="61">
                  <c:v>01.10.2017</c:v>
                </c:pt>
                <c:pt idx="62">
                  <c:v>02.10.2017</c:v>
                </c:pt>
                <c:pt idx="63">
                  <c:v>03.10.2017</c:v>
                </c:pt>
                <c:pt idx="64">
                  <c:v>04.10.2017</c:v>
                </c:pt>
                <c:pt idx="65">
                  <c:v>05.10.2017</c:v>
                </c:pt>
                <c:pt idx="66">
                  <c:v>06.10.2017</c:v>
                </c:pt>
                <c:pt idx="67">
                  <c:v>07.10.2017</c:v>
                </c:pt>
                <c:pt idx="68">
                  <c:v>08.10.2017</c:v>
                </c:pt>
                <c:pt idx="69">
                  <c:v>09.10.2017</c:v>
                </c:pt>
                <c:pt idx="70">
                  <c:v>10.10.2017</c:v>
                </c:pt>
                <c:pt idx="71">
                  <c:v>11.10.2017</c:v>
                </c:pt>
                <c:pt idx="72">
                  <c:v>12.10.2017</c:v>
                </c:pt>
                <c:pt idx="73">
                  <c:v>13.10.2017</c:v>
                </c:pt>
                <c:pt idx="74">
                  <c:v>14.10.2017</c:v>
                </c:pt>
                <c:pt idx="75">
                  <c:v>15.10.2017</c:v>
                </c:pt>
                <c:pt idx="76">
                  <c:v>16.10.2017</c:v>
                </c:pt>
                <c:pt idx="77">
                  <c:v>17.10.2017</c:v>
                </c:pt>
                <c:pt idx="78">
                  <c:v>18.10.2017</c:v>
                </c:pt>
                <c:pt idx="79">
                  <c:v>19.10.2017</c:v>
                </c:pt>
                <c:pt idx="80">
                  <c:v>20.10.2017</c:v>
                </c:pt>
                <c:pt idx="81">
                  <c:v>21.10.2017</c:v>
                </c:pt>
                <c:pt idx="82">
                  <c:v>22.10.2017</c:v>
                </c:pt>
                <c:pt idx="83">
                  <c:v>23.10.2017</c:v>
                </c:pt>
                <c:pt idx="84">
                  <c:v>24.10.2017</c:v>
                </c:pt>
                <c:pt idx="85">
                  <c:v>25.10.2017</c:v>
                </c:pt>
                <c:pt idx="86">
                  <c:v>26.10.2017</c:v>
                </c:pt>
                <c:pt idx="87">
                  <c:v>27.10.2017</c:v>
                </c:pt>
                <c:pt idx="88">
                  <c:v>28.10.2017</c:v>
                </c:pt>
                <c:pt idx="89">
                  <c:v>29.10.2017</c:v>
                </c:pt>
                <c:pt idx="90">
                  <c:v>30.10.2017</c:v>
                </c:pt>
                <c:pt idx="91">
                  <c:v>31.10.2017</c:v>
                </c:pt>
                <c:pt idx="92">
                  <c:v>01.11.2017</c:v>
                </c:pt>
                <c:pt idx="93">
                  <c:v>02.11.2017</c:v>
                </c:pt>
                <c:pt idx="94">
                  <c:v>03.11.2017</c:v>
                </c:pt>
                <c:pt idx="95">
                  <c:v>04.11.2017</c:v>
                </c:pt>
                <c:pt idx="96">
                  <c:v>05.11.2017</c:v>
                </c:pt>
                <c:pt idx="97">
                  <c:v>06.11.2017</c:v>
                </c:pt>
                <c:pt idx="98">
                  <c:v>07.11.2017</c:v>
                </c:pt>
                <c:pt idx="99">
                  <c:v>08.11.2017</c:v>
                </c:pt>
                <c:pt idx="100">
                  <c:v>09.11.2017</c:v>
                </c:pt>
                <c:pt idx="101">
                  <c:v>10.11.2017</c:v>
                </c:pt>
                <c:pt idx="102">
                  <c:v>11.11.2017</c:v>
                </c:pt>
                <c:pt idx="103">
                  <c:v>12.11.2017</c:v>
                </c:pt>
                <c:pt idx="104">
                  <c:v>13.11.2017</c:v>
                </c:pt>
                <c:pt idx="105">
                  <c:v>14.11.2017</c:v>
                </c:pt>
                <c:pt idx="106">
                  <c:v>15.11.2017</c:v>
                </c:pt>
                <c:pt idx="107">
                  <c:v>16.11.2017</c:v>
                </c:pt>
                <c:pt idx="108">
                  <c:v>17.11.2017</c:v>
                </c:pt>
                <c:pt idx="109">
                  <c:v>18.11.2017</c:v>
                </c:pt>
                <c:pt idx="110">
                  <c:v>19.11.2017</c:v>
                </c:pt>
                <c:pt idx="111">
                  <c:v>20.11.2017</c:v>
                </c:pt>
                <c:pt idx="112">
                  <c:v>21.11.2017</c:v>
                </c:pt>
                <c:pt idx="113">
                  <c:v>22.11.2017</c:v>
                </c:pt>
                <c:pt idx="114">
                  <c:v>23.11.2017</c:v>
                </c:pt>
                <c:pt idx="115">
                  <c:v>24.11.2017</c:v>
                </c:pt>
                <c:pt idx="116">
                  <c:v>25.11.2017</c:v>
                </c:pt>
                <c:pt idx="117">
                  <c:v>26.11.2017</c:v>
                </c:pt>
                <c:pt idx="118">
                  <c:v>27.11.2017</c:v>
                </c:pt>
                <c:pt idx="119">
                  <c:v>28.11.2017</c:v>
                </c:pt>
                <c:pt idx="120">
                  <c:v>29.11.2017</c:v>
                </c:pt>
                <c:pt idx="121">
                  <c:v>30.11.2017</c:v>
                </c:pt>
                <c:pt idx="122">
                  <c:v>01.12.2017</c:v>
                </c:pt>
                <c:pt idx="123">
                  <c:v>02.12.2017</c:v>
                </c:pt>
                <c:pt idx="124">
                  <c:v>03.12.2017</c:v>
                </c:pt>
                <c:pt idx="125">
                  <c:v>04.12.2017</c:v>
                </c:pt>
                <c:pt idx="126">
                  <c:v>05.12.2017</c:v>
                </c:pt>
                <c:pt idx="127">
                  <c:v>06.12.2017</c:v>
                </c:pt>
                <c:pt idx="128">
                  <c:v>07.12.2017</c:v>
                </c:pt>
                <c:pt idx="129">
                  <c:v>08.12.2017</c:v>
                </c:pt>
                <c:pt idx="130">
                  <c:v>09.12.2017</c:v>
                </c:pt>
                <c:pt idx="131">
                  <c:v>10.12.2017</c:v>
                </c:pt>
                <c:pt idx="132">
                  <c:v>11.12.2017</c:v>
                </c:pt>
                <c:pt idx="133">
                  <c:v>12.12.2017</c:v>
                </c:pt>
                <c:pt idx="134">
                  <c:v>13.12.2017</c:v>
                </c:pt>
                <c:pt idx="135">
                  <c:v>14.12.2017</c:v>
                </c:pt>
                <c:pt idx="136">
                  <c:v>15.12.2017</c:v>
                </c:pt>
                <c:pt idx="137">
                  <c:v>16.12.2017</c:v>
                </c:pt>
                <c:pt idx="138">
                  <c:v>17.12.2017</c:v>
                </c:pt>
                <c:pt idx="139">
                  <c:v>18.12.2017</c:v>
                </c:pt>
                <c:pt idx="140">
                  <c:v>19.12.2017</c:v>
                </c:pt>
                <c:pt idx="141">
                  <c:v>20.12.2017</c:v>
                </c:pt>
                <c:pt idx="142">
                  <c:v>21.12.2017</c:v>
                </c:pt>
                <c:pt idx="143">
                  <c:v>22.12.2017</c:v>
                </c:pt>
                <c:pt idx="144">
                  <c:v>23.12.2017</c:v>
                </c:pt>
                <c:pt idx="145">
                  <c:v>24.12.2017</c:v>
                </c:pt>
                <c:pt idx="146">
                  <c:v>25.12.2017</c:v>
                </c:pt>
                <c:pt idx="147">
                  <c:v>26.12.2017</c:v>
                </c:pt>
                <c:pt idx="148">
                  <c:v>27.12.2017</c:v>
                </c:pt>
                <c:pt idx="149">
                  <c:v>28.12.2017</c:v>
                </c:pt>
                <c:pt idx="150">
                  <c:v>29.12.2017</c:v>
                </c:pt>
                <c:pt idx="151">
                  <c:v>30.12.2017</c:v>
                </c:pt>
                <c:pt idx="152">
                  <c:v>31.12.2017</c:v>
                </c:pt>
                <c:pt idx="153">
                  <c:v>01.01.2018</c:v>
                </c:pt>
                <c:pt idx="154">
                  <c:v>02.01.2018</c:v>
                </c:pt>
                <c:pt idx="155">
                  <c:v>03.01.2018</c:v>
                </c:pt>
                <c:pt idx="156">
                  <c:v>04.01.2018</c:v>
                </c:pt>
                <c:pt idx="157">
                  <c:v>05.01.2018</c:v>
                </c:pt>
                <c:pt idx="158">
                  <c:v>06.01.2018</c:v>
                </c:pt>
                <c:pt idx="159">
                  <c:v>07.01.2018</c:v>
                </c:pt>
              </c:strCache>
            </c:strRef>
          </c:cat>
          <c:val>
            <c:numRef>
              <c:f>Sheet1!$B$2:$B$161</c:f>
              <c:numCache>
                <c:formatCode>General</c:formatCode>
                <c:ptCount val="160"/>
                <c:pt idx="0">
                  <c:v>0</c:v>
                </c:pt>
                <c:pt idx="1">
                  <c:v>0</c:v>
                </c:pt>
                <c:pt idx="2">
                  <c:v>3</c:v>
                </c:pt>
                <c:pt idx="3">
                  <c:v>6</c:v>
                </c:pt>
                <c:pt idx="4">
                  <c:v>1</c:v>
                </c:pt>
                <c:pt idx="5">
                  <c:v>76</c:v>
                </c:pt>
                <c:pt idx="6">
                  <c:v>0</c:v>
                </c:pt>
                <c:pt idx="7">
                  <c:v>0</c:v>
                </c:pt>
                <c:pt idx="8">
                  <c:v>0</c:v>
                </c:pt>
                <c:pt idx="9">
                  <c:v>0</c:v>
                </c:pt>
                <c:pt idx="10">
                  <c:v>6</c:v>
                </c:pt>
                <c:pt idx="11">
                  <c:v>0</c:v>
                </c:pt>
                <c:pt idx="12">
                  <c:v>6</c:v>
                </c:pt>
                <c:pt idx="13">
                  <c:v>0</c:v>
                </c:pt>
                <c:pt idx="14">
                  <c:v>0</c:v>
                </c:pt>
                <c:pt idx="15">
                  <c:v>0</c:v>
                </c:pt>
                <c:pt idx="16">
                  <c:v>0</c:v>
                </c:pt>
                <c:pt idx="17">
                  <c:v>3</c:v>
                </c:pt>
                <c:pt idx="18">
                  <c:v>19</c:v>
                </c:pt>
                <c:pt idx="19">
                  <c:v>28</c:v>
                </c:pt>
                <c:pt idx="20">
                  <c:v>4</c:v>
                </c:pt>
                <c:pt idx="21">
                  <c:v>0</c:v>
                </c:pt>
                <c:pt idx="22">
                  <c:v>4</c:v>
                </c:pt>
                <c:pt idx="23">
                  <c:v>0</c:v>
                </c:pt>
                <c:pt idx="24">
                  <c:v>0</c:v>
                </c:pt>
                <c:pt idx="25">
                  <c:v>7</c:v>
                </c:pt>
                <c:pt idx="26">
                  <c:v>12</c:v>
                </c:pt>
                <c:pt idx="27">
                  <c:v>0</c:v>
                </c:pt>
                <c:pt idx="28">
                  <c:v>8</c:v>
                </c:pt>
                <c:pt idx="29">
                  <c:v>3</c:v>
                </c:pt>
                <c:pt idx="30">
                  <c:v>28</c:v>
                </c:pt>
                <c:pt idx="31">
                  <c:v>19</c:v>
                </c:pt>
                <c:pt idx="32">
                  <c:v>39</c:v>
                </c:pt>
                <c:pt idx="33">
                  <c:v>56</c:v>
                </c:pt>
                <c:pt idx="34">
                  <c:v>15</c:v>
                </c:pt>
                <c:pt idx="35">
                  <c:v>8</c:v>
                </c:pt>
                <c:pt idx="36">
                  <c:v>9</c:v>
                </c:pt>
                <c:pt idx="37">
                  <c:v>57</c:v>
                </c:pt>
                <c:pt idx="38">
                  <c:v>33</c:v>
                </c:pt>
                <c:pt idx="39">
                  <c:v>15</c:v>
                </c:pt>
                <c:pt idx="40">
                  <c:v>25</c:v>
                </c:pt>
                <c:pt idx="41">
                  <c:v>0</c:v>
                </c:pt>
                <c:pt idx="42">
                  <c:v>0</c:v>
                </c:pt>
                <c:pt idx="43">
                  <c:v>18</c:v>
                </c:pt>
                <c:pt idx="44">
                  <c:v>14</c:v>
                </c:pt>
                <c:pt idx="45">
                  <c:v>16</c:v>
                </c:pt>
                <c:pt idx="46">
                  <c:v>16</c:v>
                </c:pt>
                <c:pt idx="47">
                  <c:v>14</c:v>
                </c:pt>
                <c:pt idx="48">
                  <c:v>14</c:v>
                </c:pt>
                <c:pt idx="49">
                  <c:v>9</c:v>
                </c:pt>
                <c:pt idx="50">
                  <c:v>4</c:v>
                </c:pt>
                <c:pt idx="51">
                  <c:v>18</c:v>
                </c:pt>
                <c:pt idx="52">
                  <c:v>7</c:v>
                </c:pt>
                <c:pt idx="53">
                  <c:v>0</c:v>
                </c:pt>
                <c:pt idx="54">
                  <c:v>0</c:v>
                </c:pt>
                <c:pt idx="55">
                  <c:v>0</c:v>
                </c:pt>
                <c:pt idx="56">
                  <c:v>0</c:v>
                </c:pt>
                <c:pt idx="57">
                  <c:v>38</c:v>
                </c:pt>
                <c:pt idx="58">
                  <c:v>4</c:v>
                </c:pt>
                <c:pt idx="59">
                  <c:v>0</c:v>
                </c:pt>
                <c:pt idx="60">
                  <c:v>9</c:v>
                </c:pt>
                <c:pt idx="61">
                  <c:v>26</c:v>
                </c:pt>
                <c:pt idx="62">
                  <c:v>65</c:v>
                </c:pt>
                <c:pt idx="63">
                  <c:v>6</c:v>
                </c:pt>
                <c:pt idx="64">
                  <c:v>4</c:v>
                </c:pt>
                <c:pt idx="65">
                  <c:v>29</c:v>
                </c:pt>
                <c:pt idx="66">
                  <c:v>10</c:v>
                </c:pt>
                <c:pt idx="67">
                  <c:v>165</c:v>
                </c:pt>
                <c:pt idx="68">
                  <c:v>56</c:v>
                </c:pt>
                <c:pt idx="69">
                  <c:v>11</c:v>
                </c:pt>
                <c:pt idx="70">
                  <c:v>2</c:v>
                </c:pt>
                <c:pt idx="71">
                  <c:v>16</c:v>
                </c:pt>
                <c:pt idx="72">
                  <c:v>9</c:v>
                </c:pt>
                <c:pt idx="73">
                  <c:v>6</c:v>
                </c:pt>
                <c:pt idx="74">
                  <c:v>5</c:v>
                </c:pt>
                <c:pt idx="75">
                  <c:v>76</c:v>
                </c:pt>
                <c:pt idx="76">
                  <c:v>7</c:v>
                </c:pt>
                <c:pt idx="77">
                  <c:v>1</c:v>
                </c:pt>
                <c:pt idx="78">
                  <c:v>1</c:v>
                </c:pt>
                <c:pt idx="79">
                  <c:v>39</c:v>
                </c:pt>
                <c:pt idx="80">
                  <c:v>24</c:v>
                </c:pt>
                <c:pt idx="81">
                  <c:v>0</c:v>
                </c:pt>
                <c:pt idx="82">
                  <c:v>28</c:v>
                </c:pt>
                <c:pt idx="83">
                  <c:v>18</c:v>
                </c:pt>
                <c:pt idx="84">
                  <c:v>0</c:v>
                </c:pt>
                <c:pt idx="85">
                  <c:v>9</c:v>
                </c:pt>
                <c:pt idx="86">
                  <c:v>5</c:v>
                </c:pt>
                <c:pt idx="87">
                  <c:v>14</c:v>
                </c:pt>
                <c:pt idx="88">
                  <c:v>13</c:v>
                </c:pt>
                <c:pt idx="89">
                  <c:v>56</c:v>
                </c:pt>
                <c:pt idx="90">
                  <c:v>0</c:v>
                </c:pt>
                <c:pt idx="91">
                  <c:v>0</c:v>
                </c:pt>
                <c:pt idx="92">
                  <c:v>15</c:v>
                </c:pt>
                <c:pt idx="93">
                  <c:v>0</c:v>
                </c:pt>
                <c:pt idx="94">
                  <c:v>10</c:v>
                </c:pt>
                <c:pt idx="95">
                  <c:v>9</c:v>
                </c:pt>
                <c:pt idx="96">
                  <c:v>232</c:v>
                </c:pt>
                <c:pt idx="97">
                  <c:v>22</c:v>
                </c:pt>
                <c:pt idx="98">
                  <c:v>49</c:v>
                </c:pt>
                <c:pt idx="99">
                  <c:v>0</c:v>
                </c:pt>
                <c:pt idx="100">
                  <c:v>22</c:v>
                </c:pt>
                <c:pt idx="101">
                  <c:v>13</c:v>
                </c:pt>
                <c:pt idx="102">
                  <c:v>6</c:v>
                </c:pt>
                <c:pt idx="103">
                  <c:v>32</c:v>
                </c:pt>
                <c:pt idx="104">
                  <c:v>9</c:v>
                </c:pt>
                <c:pt idx="105">
                  <c:v>1736</c:v>
                </c:pt>
                <c:pt idx="106">
                  <c:v>10</c:v>
                </c:pt>
                <c:pt idx="107">
                  <c:v>71</c:v>
                </c:pt>
                <c:pt idx="108">
                  <c:v>12</c:v>
                </c:pt>
                <c:pt idx="109">
                  <c:v>6</c:v>
                </c:pt>
                <c:pt idx="110">
                  <c:v>21</c:v>
                </c:pt>
                <c:pt idx="111">
                  <c:v>41</c:v>
                </c:pt>
                <c:pt idx="112">
                  <c:v>10</c:v>
                </c:pt>
                <c:pt idx="113">
                  <c:v>17</c:v>
                </c:pt>
                <c:pt idx="114">
                  <c:v>0</c:v>
                </c:pt>
                <c:pt idx="115">
                  <c:v>36</c:v>
                </c:pt>
                <c:pt idx="116">
                  <c:v>20</c:v>
                </c:pt>
                <c:pt idx="117">
                  <c:v>22</c:v>
                </c:pt>
                <c:pt idx="118">
                  <c:v>21</c:v>
                </c:pt>
                <c:pt idx="119">
                  <c:v>17</c:v>
                </c:pt>
                <c:pt idx="120">
                  <c:v>6</c:v>
                </c:pt>
                <c:pt idx="121">
                  <c:v>8</c:v>
                </c:pt>
                <c:pt idx="122">
                  <c:v>22</c:v>
                </c:pt>
                <c:pt idx="123">
                  <c:v>37</c:v>
                </c:pt>
                <c:pt idx="124">
                  <c:v>4</c:v>
                </c:pt>
                <c:pt idx="125">
                  <c:v>7</c:v>
                </c:pt>
                <c:pt idx="126">
                  <c:v>0</c:v>
                </c:pt>
                <c:pt idx="127">
                  <c:v>18</c:v>
                </c:pt>
                <c:pt idx="128">
                  <c:v>43</c:v>
                </c:pt>
                <c:pt idx="129">
                  <c:v>30</c:v>
                </c:pt>
                <c:pt idx="130">
                  <c:v>2</c:v>
                </c:pt>
                <c:pt idx="131">
                  <c:v>118</c:v>
                </c:pt>
                <c:pt idx="132">
                  <c:v>8</c:v>
                </c:pt>
                <c:pt idx="133">
                  <c:v>26</c:v>
                </c:pt>
                <c:pt idx="134">
                  <c:v>23</c:v>
                </c:pt>
                <c:pt idx="135">
                  <c:v>11</c:v>
                </c:pt>
                <c:pt idx="136">
                  <c:v>31</c:v>
                </c:pt>
                <c:pt idx="137">
                  <c:v>0</c:v>
                </c:pt>
                <c:pt idx="138">
                  <c:v>36</c:v>
                </c:pt>
                <c:pt idx="139">
                  <c:v>13</c:v>
                </c:pt>
                <c:pt idx="140">
                  <c:v>14</c:v>
                </c:pt>
                <c:pt idx="141">
                  <c:v>10</c:v>
                </c:pt>
                <c:pt idx="142">
                  <c:v>0</c:v>
                </c:pt>
                <c:pt idx="143">
                  <c:v>16</c:v>
                </c:pt>
                <c:pt idx="144">
                  <c:v>11</c:v>
                </c:pt>
                <c:pt idx="145">
                  <c:v>86</c:v>
                </c:pt>
                <c:pt idx="146">
                  <c:v>0</c:v>
                </c:pt>
                <c:pt idx="147">
                  <c:v>30</c:v>
                </c:pt>
                <c:pt idx="148">
                  <c:v>0</c:v>
                </c:pt>
                <c:pt idx="149">
                  <c:v>3</c:v>
                </c:pt>
                <c:pt idx="150">
                  <c:v>7</c:v>
                </c:pt>
                <c:pt idx="151">
                  <c:v>6</c:v>
                </c:pt>
                <c:pt idx="152">
                  <c:v>0</c:v>
                </c:pt>
                <c:pt idx="153">
                  <c:v>0</c:v>
                </c:pt>
                <c:pt idx="154">
                  <c:v>5</c:v>
                </c:pt>
                <c:pt idx="155">
                  <c:v>3</c:v>
                </c:pt>
                <c:pt idx="156">
                  <c:v>36</c:v>
                </c:pt>
                <c:pt idx="157">
                  <c:v>16</c:v>
                </c:pt>
                <c:pt idx="158">
                  <c:v>0</c:v>
                </c:pt>
                <c:pt idx="159">
                  <c:v>116</c:v>
                </c:pt>
              </c:numCache>
            </c:numRef>
          </c:val>
          <c:smooth val="0"/>
          <c:extLst>
            <c:ext xmlns:c16="http://schemas.microsoft.com/office/drawing/2014/chart" uri="{C3380CC4-5D6E-409C-BE32-E72D297353CC}">
              <c16:uniqueId val="{00000000-C1FA-4BCB-8AE0-6FEFC84C1CA7}"/>
            </c:ext>
          </c:extLst>
        </c:ser>
        <c:dLbls>
          <c:showLegendKey val="0"/>
          <c:showVal val="0"/>
          <c:showCatName val="0"/>
          <c:showSerName val="0"/>
          <c:showPercent val="0"/>
          <c:showBubbleSize val="0"/>
        </c:dLbls>
        <c:smooth val="0"/>
        <c:axId val="354226928"/>
        <c:axId val="354230208"/>
      </c:lineChart>
      <c:catAx>
        <c:axId val="354226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230208"/>
        <c:crosses val="autoZero"/>
        <c:auto val="1"/>
        <c:lblAlgn val="ctr"/>
        <c:lblOffset val="100"/>
        <c:noMultiLvlLbl val="0"/>
      </c:catAx>
      <c:valAx>
        <c:axId val="354230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226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@Weltspiegel_ARD</c:v>
                </c:pt>
              </c:strCache>
            </c:strRef>
          </c:tx>
          <c:spPr>
            <a:ln w="28575" cap="rnd">
              <a:solidFill>
                <a:schemeClr val="accent1"/>
              </a:solidFill>
              <a:round/>
            </a:ln>
            <a:effectLst/>
          </c:spPr>
          <c:marker>
            <c:symbol val="none"/>
          </c:marker>
          <c:cat>
            <c:strRef>
              <c:f>Sheet1!$A$2:$A$161</c:f>
              <c:strCache>
                <c:ptCount val="160"/>
                <c:pt idx="0">
                  <c:v>01.08.2017</c:v>
                </c:pt>
                <c:pt idx="1">
                  <c:v>02.08.2017</c:v>
                </c:pt>
                <c:pt idx="2">
                  <c:v>03.08.2017</c:v>
                </c:pt>
                <c:pt idx="3">
                  <c:v>04.08.2017</c:v>
                </c:pt>
                <c:pt idx="4">
                  <c:v>05.08.2017</c:v>
                </c:pt>
                <c:pt idx="5">
                  <c:v>06.08.2017</c:v>
                </c:pt>
                <c:pt idx="6">
                  <c:v>07.08.2017</c:v>
                </c:pt>
                <c:pt idx="7">
                  <c:v>08.08.2017</c:v>
                </c:pt>
                <c:pt idx="8">
                  <c:v>09.08.2017</c:v>
                </c:pt>
                <c:pt idx="9">
                  <c:v>10.08.2017</c:v>
                </c:pt>
                <c:pt idx="10">
                  <c:v>11.08.2017</c:v>
                </c:pt>
                <c:pt idx="11">
                  <c:v>12.08.2017</c:v>
                </c:pt>
                <c:pt idx="12">
                  <c:v>13.08.2017</c:v>
                </c:pt>
                <c:pt idx="13">
                  <c:v>14.08.2017</c:v>
                </c:pt>
                <c:pt idx="14">
                  <c:v>15.08.2017</c:v>
                </c:pt>
                <c:pt idx="15">
                  <c:v>16.08.2017</c:v>
                </c:pt>
                <c:pt idx="16">
                  <c:v>17.08.2017</c:v>
                </c:pt>
                <c:pt idx="17">
                  <c:v>18.08.2017</c:v>
                </c:pt>
                <c:pt idx="18">
                  <c:v>19.08.2017</c:v>
                </c:pt>
                <c:pt idx="19">
                  <c:v>20.08.2017</c:v>
                </c:pt>
                <c:pt idx="20">
                  <c:v>21.08.2017</c:v>
                </c:pt>
                <c:pt idx="21">
                  <c:v>22.08.2017</c:v>
                </c:pt>
                <c:pt idx="22">
                  <c:v>23.08.2017</c:v>
                </c:pt>
                <c:pt idx="23">
                  <c:v>24.08.2017</c:v>
                </c:pt>
                <c:pt idx="24">
                  <c:v>25.08.2017</c:v>
                </c:pt>
                <c:pt idx="25">
                  <c:v>26.08.2017</c:v>
                </c:pt>
                <c:pt idx="26">
                  <c:v>27.08.2017</c:v>
                </c:pt>
                <c:pt idx="27">
                  <c:v>28.08.2017</c:v>
                </c:pt>
                <c:pt idx="28">
                  <c:v>29.08.2017</c:v>
                </c:pt>
                <c:pt idx="29">
                  <c:v>30.08.2017</c:v>
                </c:pt>
                <c:pt idx="30">
                  <c:v>31.08.2017</c:v>
                </c:pt>
                <c:pt idx="31">
                  <c:v>01.09.2017</c:v>
                </c:pt>
                <c:pt idx="32">
                  <c:v>02.09.2017</c:v>
                </c:pt>
                <c:pt idx="33">
                  <c:v>03.09.2017</c:v>
                </c:pt>
                <c:pt idx="34">
                  <c:v>04.09.2017</c:v>
                </c:pt>
                <c:pt idx="35">
                  <c:v>05.09.2017</c:v>
                </c:pt>
                <c:pt idx="36">
                  <c:v>06.09.2017</c:v>
                </c:pt>
                <c:pt idx="37">
                  <c:v>07.09.2017</c:v>
                </c:pt>
                <c:pt idx="38">
                  <c:v>08.09.2017</c:v>
                </c:pt>
                <c:pt idx="39">
                  <c:v>09.09.2017</c:v>
                </c:pt>
                <c:pt idx="40">
                  <c:v>10.09.2017</c:v>
                </c:pt>
                <c:pt idx="41">
                  <c:v>11.09.2017</c:v>
                </c:pt>
                <c:pt idx="42">
                  <c:v>12.09.2017</c:v>
                </c:pt>
                <c:pt idx="43">
                  <c:v>13.09.2017</c:v>
                </c:pt>
                <c:pt idx="44">
                  <c:v>14.09.2017</c:v>
                </c:pt>
                <c:pt idx="45">
                  <c:v>15.09.2017</c:v>
                </c:pt>
                <c:pt idx="46">
                  <c:v>16.09.2017</c:v>
                </c:pt>
                <c:pt idx="47">
                  <c:v>17.09.2017</c:v>
                </c:pt>
                <c:pt idx="48">
                  <c:v>18.09.2017</c:v>
                </c:pt>
                <c:pt idx="49">
                  <c:v>19.09.2017</c:v>
                </c:pt>
                <c:pt idx="50">
                  <c:v>20.09.2017</c:v>
                </c:pt>
                <c:pt idx="51">
                  <c:v>21.09.2017</c:v>
                </c:pt>
                <c:pt idx="52">
                  <c:v>22.09.2017</c:v>
                </c:pt>
                <c:pt idx="53">
                  <c:v>23.09.2017</c:v>
                </c:pt>
                <c:pt idx="54">
                  <c:v>24.09.2017</c:v>
                </c:pt>
                <c:pt idx="55">
                  <c:v>25.09.2017</c:v>
                </c:pt>
                <c:pt idx="56">
                  <c:v>26.09.2017</c:v>
                </c:pt>
                <c:pt idx="57">
                  <c:v>27.09.2017</c:v>
                </c:pt>
                <c:pt idx="58">
                  <c:v>28.09.2017</c:v>
                </c:pt>
                <c:pt idx="59">
                  <c:v>29.09.2017</c:v>
                </c:pt>
                <c:pt idx="60">
                  <c:v>30.09.2017</c:v>
                </c:pt>
                <c:pt idx="61">
                  <c:v>01.10.2017</c:v>
                </c:pt>
                <c:pt idx="62">
                  <c:v>02.10.2017</c:v>
                </c:pt>
                <c:pt idx="63">
                  <c:v>03.10.2017</c:v>
                </c:pt>
                <c:pt idx="64">
                  <c:v>04.10.2017</c:v>
                </c:pt>
                <c:pt idx="65">
                  <c:v>05.10.2017</c:v>
                </c:pt>
                <c:pt idx="66">
                  <c:v>06.10.2017</c:v>
                </c:pt>
                <c:pt idx="67">
                  <c:v>07.10.2017</c:v>
                </c:pt>
                <c:pt idx="68">
                  <c:v>08.10.2017</c:v>
                </c:pt>
                <c:pt idx="69">
                  <c:v>09.10.2017</c:v>
                </c:pt>
                <c:pt idx="70">
                  <c:v>10.10.2017</c:v>
                </c:pt>
                <c:pt idx="71">
                  <c:v>11.10.2017</c:v>
                </c:pt>
                <c:pt idx="72">
                  <c:v>12.10.2017</c:v>
                </c:pt>
                <c:pt idx="73">
                  <c:v>13.10.2017</c:v>
                </c:pt>
                <c:pt idx="74">
                  <c:v>14.10.2017</c:v>
                </c:pt>
                <c:pt idx="75">
                  <c:v>15.10.2017</c:v>
                </c:pt>
                <c:pt idx="76">
                  <c:v>16.10.2017</c:v>
                </c:pt>
                <c:pt idx="77">
                  <c:v>17.10.2017</c:v>
                </c:pt>
                <c:pt idx="78">
                  <c:v>18.10.2017</c:v>
                </c:pt>
                <c:pt idx="79">
                  <c:v>19.10.2017</c:v>
                </c:pt>
                <c:pt idx="80">
                  <c:v>20.10.2017</c:v>
                </c:pt>
                <c:pt idx="81">
                  <c:v>21.10.2017</c:v>
                </c:pt>
                <c:pt idx="82">
                  <c:v>22.10.2017</c:v>
                </c:pt>
                <c:pt idx="83">
                  <c:v>23.10.2017</c:v>
                </c:pt>
                <c:pt idx="84">
                  <c:v>24.10.2017</c:v>
                </c:pt>
                <c:pt idx="85">
                  <c:v>25.10.2017</c:v>
                </c:pt>
                <c:pt idx="86">
                  <c:v>26.10.2017</c:v>
                </c:pt>
                <c:pt idx="87">
                  <c:v>27.10.2017</c:v>
                </c:pt>
                <c:pt idx="88">
                  <c:v>28.10.2017</c:v>
                </c:pt>
                <c:pt idx="89">
                  <c:v>29.10.2017</c:v>
                </c:pt>
                <c:pt idx="90">
                  <c:v>30.10.2017</c:v>
                </c:pt>
                <c:pt idx="91">
                  <c:v>31.10.2017</c:v>
                </c:pt>
                <c:pt idx="92">
                  <c:v>01.11.2017</c:v>
                </c:pt>
                <c:pt idx="93">
                  <c:v>02.11.2017</c:v>
                </c:pt>
                <c:pt idx="94">
                  <c:v>03.11.2017</c:v>
                </c:pt>
                <c:pt idx="95">
                  <c:v>04.11.2017</c:v>
                </c:pt>
                <c:pt idx="96">
                  <c:v>05.11.2017</c:v>
                </c:pt>
                <c:pt idx="97">
                  <c:v>06.11.2017</c:v>
                </c:pt>
                <c:pt idx="98">
                  <c:v>07.11.2017</c:v>
                </c:pt>
                <c:pt idx="99">
                  <c:v>08.11.2017</c:v>
                </c:pt>
                <c:pt idx="100">
                  <c:v>09.11.2017</c:v>
                </c:pt>
                <c:pt idx="101">
                  <c:v>10.11.2017</c:v>
                </c:pt>
                <c:pt idx="102">
                  <c:v>11.11.2017</c:v>
                </c:pt>
                <c:pt idx="103">
                  <c:v>12.11.2017</c:v>
                </c:pt>
                <c:pt idx="104">
                  <c:v>13.11.2017</c:v>
                </c:pt>
                <c:pt idx="105">
                  <c:v>14.11.2017</c:v>
                </c:pt>
                <c:pt idx="106">
                  <c:v>15.11.2017</c:v>
                </c:pt>
                <c:pt idx="107">
                  <c:v>16.11.2017</c:v>
                </c:pt>
                <c:pt idx="108">
                  <c:v>17.11.2017</c:v>
                </c:pt>
                <c:pt idx="109">
                  <c:v>18.11.2017</c:v>
                </c:pt>
                <c:pt idx="110">
                  <c:v>19.11.2017</c:v>
                </c:pt>
                <c:pt idx="111">
                  <c:v>20.11.2017</c:v>
                </c:pt>
                <c:pt idx="112">
                  <c:v>21.11.2017</c:v>
                </c:pt>
                <c:pt idx="113">
                  <c:v>22.11.2017</c:v>
                </c:pt>
                <c:pt idx="114">
                  <c:v>23.11.2017</c:v>
                </c:pt>
                <c:pt idx="115">
                  <c:v>24.11.2017</c:v>
                </c:pt>
                <c:pt idx="116">
                  <c:v>25.11.2017</c:v>
                </c:pt>
                <c:pt idx="117">
                  <c:v>26.11.2017</c:v>
                </c:pt>
                <c:pt idx="118">
                  <c:v>27.11.2017</c:v>
                </c:pt>
                <c:pt idx="119">
                  <c:v>28.11.2017</c:v>
                </c:pt>
                <c:pt idx="120">
                  <c:v>29.11.2017</c:v>
                </c:pt>
                <c:pt idx="121">
                  <c:v>30.11.2017</c:v>
                </c:pt>
                <c:pt idx="122">
                  <c:v>01.12.2017</c:v>
                </c:pt>
                <c:pt idx="123">
                  <c:v>02.12.2017</c:v>
                </c:pt>
                <c:pt idx="124">
                  <c:v>03.12.2017</c:v>
                </c:pt>
                <c:pt idx="125">
                  <c:v>04.12.2017</c:v>
                </c:pt>
                <c:pt idx="126">
                  <c:v>05.12.2017</c:v>
                </c:pt>
                <c:pt idx="127">
                  <c:v>06.12.2017</c:v>
                </c:pt>
                <c:pt idx="128">
                  <c:v>07.12.2017</c:v>
                </c:pt>
                <c:pt idx="129">
                  <c:v>08.12.2017</c:v>
                </c:pt>
                <c:pt idx="130">
                  <c:v>09.12.2017</c:v>
                </c:pt>
                <c:pt idx="131">
                  <c:v>10.12.2017</c:v>
                </c:pt>
                <c:pt idx="132">
                  <c:v>11.12.2017</c:v>
                </c:pt>
                <c:pt idx="133">
                  <c:v>12.12.2017</c:v>
                </c:pt>
                <c:pt idx="134">
                  <c:v>13.12.2017</c:v>
                </c:pt>
                <c:pt idx="135">
                  <c:v>14.12.2017</c:v>
                </c:pt>
                <c:pt idx="136">
                  <c:v>15.12.2017</c:v>
                </c:pt>
                <c:pt idx="137">
                  <c:v>16.12.2017</c:v>
                </c:pt>
                <c:pt idx="138">
                  <c:v>17.12.2017</c:v>
                </c:pt>
                <c:pt idx="139">
                  <c:v>18.12.2017</c:v>
                </c:pt>
                <c:pt idx="140">
                  <c:v>19.12.2017</c:v>
                </c:pt>
                <c:pt idx="141">
                  <c:v>20.12.2017</c:v>
                </c:pt>
                <c:pt idx="142">
                  <c:v>21.12.2017</c:v>
                </c:pt>
                <c:pt idx="143">
                  <c:v>22.12.2017</c:v>
                </c:pt>
                <c:pt idx="144">
                  <c:v>23.12.2017</c:v>
                </c:pt>
                <c:pt idx="145">
                  <c:v>24.12.2017</c:v>
                </c:pt>
                <c:pt idx="146">
                  <c:v>25.12.2017</c:v>
                </c:pt>
                <c:pt idx="147">
                  <c:v>26.12.2017</c:v>
                </c:pt>
                <c:pt idx="148">
                  <c:v>27.12.2017</c:v>
                </c:pt>
                <c:pt idx="149">
                  <c:v>28.12.2017</c:v>
                </c:pt>
                <c:pt idx="150">
                  <c:v>29.12.2017</c:v>
                </c:pt>
                <c:pt idx="151">
                  <c:v>30.12.2017</c:v>
                </c:pt>
                <c:pt idx="152">
                  <c:v>31.12.2017</c:v>
                </c:pt>
                <c:pt idx="153">
                  <c:v>01.01.2018</c:v>
                </c:pt>
                <c:pt idx="154">
                  <c:v>02.01.2018</c:v>
                </c:pt>
                <c:pt idx="155">
                  <c:v>03.01.2018</c:v>
                </c:pt>
                <c:pt idx="156">
                  <c:v>04.01.2018</c:v>
                </c:pt>
                <c:pt idx="157">
                  <c:v>05.01.2018</c:v>
                </c:pt>
                <c:pt idx="158">
                  <c:v>06.01.2018</c:v>
                </c:pt>
                <c:pt idx="159">
                  <c:v>07.01.2018</c:v>
                </c:pt>
              </c:strCache>
            </c:strRef>
          </c:cat>
          <c:val>
            <c:numRef>
              <c:f>Sheet1!$B$2:$B$161</c:f>
              <c:numCache>
                <c:formatCode>General</c:formatCode>
                <c:ptCount val="160"/>
                <c:pt idx="0">
                  <c:v>0</c:v>
                </c:pt>
                <c:pt idx="1">
                  <c:v>0</c:v>
                </c:pt>
                <c:pt idx="2">
                  <c:v>5</c:v>
                </c:pt>
                <c:pt idx="3">
                  <c:v>3</c:v>
                </c:pt>
                <c:pt idx="4">
                  <c:v>2</c:v>
                </c:pt>
                <c:pt idx="5">
                  <c:v>28</c:v>
                </c:pt>
                <c:pt idx="6">
                  <c:v>0</c:v>
                </c:pt>
                <c:pt idx="7">
                  <c:v>0</c:v>
                </c:pt>
                <c:pt idx="8">
                  <c:v>0</c:v>
                </c:pt>
                <c:pt idx="9">
                  <c:v>0</c:v>
                </c:pt>
                <c:pt idx="10">
                  <c:v>6</c:v>
                </c:pt>
                <c:pt idx="11">
                  <c:v>0</c:v>
                </c:pt>
                <c:pt idx="12">
                  <c:v>7</c:v>
                </c:pt>
                <c:pt idx="13">
                  <c:v>0</c:v>
                </c:pt>
                <c:pt idx="14">
                  <c:v>2</c:v>
                </c:pt>
                <c:pt idx="15">
                  <c:v>0</c:v>
                </c:pt>
                <c:pt idx="16">
                  <c:v>0</c:v>
                </c:pt>
                <c:pt idx="17">
                  <c:v>6</c:v>
                </c:pt>
                <c:pt idx="18">
                  <c:v>23</c:v>
                </c:pt>
                <c:pt idx="19">
                  <c:v>21</c:v>
                </c:pt>
                <c:pt idx="20">
                  <c:v>6</c:v>
                </c:pt>
                <c:pt idx="21">
                  <c:v>0</c:v>
                </c:pt>
                <c:pt idx="22">
                  <c:v>6</c:v>
                </c:pt>
                <c:pt idx="23">
                  <c:v>0</c:v>
                </c:pt>
                <c:pt idx="24">
                  <c:v>0</c:v>
                </c:pt>
                <c:pt idx="25">
                  <c:v>7</c:v>
                </c:pt>
                <c:pt idx="26">
                  <c:v>8</c:v>
                </c:pt>
                <c:pt idx="27">
                  <c:v>0</c:v>
                </c:pt>
                <c:pt idx="28">
                  <c:v>1</c:v>
                </c:pt>
                <c:pt idx="29">
                  <c:v>12</c:v>
                </c:pt>
                <c:pt idx="30">
                  <c:v>56</c:v>
                </c:pt>
                <c:pt idx="31">
                  <c:v>5</c:v>
                </c:pt>
                <c:pt idx="32">
                  <c:v>26</c:v>
                </c:pt>
                <c:pt idx="33">
                  <c:v>22</c:v>
                </c:pt>
                <c:pt idx="34">
                  <c:v>7</c:v>
                </c:pt>
                <c:pt idx="35">
                  <c:v>8</c:v>
                </c:pt>
                <c:pt idx="36">
                  <c:v>8</c:v>
                </c:pt>
                <c:pt idx="37">
                  <c:v>19</c:v>
                </c:pt>
                <c:pt idx="38">
                  <c:v>15</c:v>
                </c:pt>
                <c:pt idx="39">
                  <c:v>21</c:v>
                </c:pt>
                <c:pt idx="40">
                  <c:v>15</c:v>
                </c:pt>
                <c:pt idx="41">
                  <c:v>0</c:v>
                </c:pt>
                <c:pt idx="42">
                  <c:v>0</c:v>
                </c:pt>
                <c:pt idx="43">
                  <c:v>22</c:v>
                </c:pt>
                <c:pt idx="44">
                  <c:v>13</c:v>
                </c:pt>
                <c:pt idx="45">
                  <c:v>13</c:v>
                </c:pt>
                <c:pt idx="46">
                  <c:v>10</c:v>
                </c:pt>
                <c:pt idx="47">
                  <c:v>6</c:v>
                </c:pt>
                <c:pt idx="48">
                  <c:v>18</c:v>
                </c:pt>
                <c:pt idx="49">
                  <c:v>16</c:v>
                </c:pt>
                <c:pt idx="50">
                  <c:v>10</c:v>
                </c:pt>
                <c:pt idx="51">
                  <c:v>3</c:v>
                </c:pt>
                <c:pt idx="52">
                  <c:v>4</c:v>
                </c:pt>
                <c:pt idx="53">
                  <c:v>0</c:v>
                </c:pt>
                <c:pt idx="54">
                  <c:v>0</c:v>
                </c:pt>
                <c:pt idx="55">
                  <c:v>0</c:v>
                </c:pt>
                <c:pt idx="56">
                  <c:v>0</c:v>
                </c:pt>
                <c:pt idx="57">
                  <c:v>18</c:v>
                </c:pt>
                <c:pt idx="58">
                  <c:v>9</c:v>
                </c:pt>
                <c:pt idx="59">
                  <c:v>0</c:v>
                </c:pt>
                <c:pt idx="60">
                  <c:v>1</c:v>
                </c:pt>
                <c:pt idx="61">
                  <c:v>11</c:v>
                </c:pt>
                <c:pt idx="62">
                  <c:v>15</c:v>
                </c:pt>
                <c:pt idx="63">
                  <c:v>7</c:v>
                </c:pt>
                <c:pt idx="64">
                  <c:v>12</c:v>
                </c:pt>
                <c:pt idx="65">
                  <c:v>22</c:v>
                </c:pt>
                <c:pt idx="66">
                  <c:v>10</c:v>
                </c:pt>
                <c:pt idx="67">
                  <c:v>89</c:v>
                </c:pt>
                <c:pt idx="68">
                  <c:v>25</c:v>
                </c:pt>
                <c:pt idx="69">
                  <c:v>2</c:v>
                </c:pt>
                <c:pt idx="70">
                  <c:v>1</c:v>
                </c:pt>
                <c:pt idx="71">
                  <c:v>18</c:v>
                </c:pt>
                <c:pt idx="72">
                  <c:v>6</c:v>
                </c:pt>
                <c:pt idx="73">
                  <c:v>3</c:v>
                </c:pt>
                <c:pt idx="74">
                  <c:v>2</c:v>
                </c:pt>
                <c:pt idx="75">
                  <c:v>40</c:v>
                </c:pt>
                <c:pt idx="76">
                  <c:v>3</c:v>
                </c:pt>
                <c:pt idx="77">
                  <c:v>0</c:v>
                </c:pt>
                <c:pt idx="78">
                  <c:v>0</c:v>
                </c:pt>
                <c:pt idx="79">
                  <c:v>21</c:v>
                </c:pt>
                <c:pt idx="80">
                  <c:v>15</c:v>
                </c:pt>
                <c:pt idx="81">
                  <c:v>0</c:v>
                </c:pt>
                <c:pt idx="82">
                  <c:v>7</c:v>
                </c:pt>
                <c:pt idx="83">
                  <c:v>17</c:v>
                </c:pt>
                <c:pt idx="84">
                  <c:v>0</c:v>
                </c:pt>
                <c:pt idx="85">
                  <c:v>4</c:v>
                </c:pt>
                <c:pt idx="86">
                  <c:v>5</c:v>
                </c:pt>
                <c:pt idx="87">
                  <c:v>27</c:v>
                </c:pt>
                <c:pt idx="88">
                  <c:v>8</c:v>
                </c:pt>
                <c:pt idx="89">
                  <c:v>30</c:v>
                </c:pt>
                <c:pt idx="90">
                  <c:v>0</c:v>
                </c:pt>
                <c:pt idx="91">
                  <c:v>0</c:v>
                </c:pt>
                <c:pt idx="92">
                  <c:v>4</c:v>
                </c:pt>
                <c:pt idx="93">
                  <c:v>0</c:v>
                </c:pt>
                <c:pt idx="94">
                  <c:v>7</c:v>
                </c:pt>
                <c:pt idx="95">
                  <c:v>12</c:v>
                </c:pt>
                <c:pt idx="96">
                  <c:v>181</c:v>
                </c:pt>
                <c:pt idx="97">
                  <c:v>11</c:v>
                </c:pt>
                <c:pt idx="98">
                  <c:v>26</c:v>
                </c:pt>
                <c:pt idx="99">
                  <c:v>0</c:v>
                </c:pt>
                <c:pt idx="100">
                  <c:v>33</c:v>
                </c:pt>
                <c:pt idx="101">
                  <c:v>7</c:v>
                </c:pt>
                <c:pt idx="102">
                  <c:v>5</c:v>
                </c:pt>
                <c:pt idx="103">
                  <c:v>26</c:v>
                </c:pt>
                <c:pt idx="104">
                  <c:v>8</c:v>
                </c:pt>
                <c:pt idx="105">
                  <c:v>825</c:v>
                </c:pt>
                <c:pt idx="106">
                  <c:v>3</c:v>
                </c:pt>
                <c:pt idx="107">
                  <c:v>40</c:v>
                </c:pt>
                <c:pt idx="108">
                  <c:v>18</c:v>
                </c:pt>
                <c:pt idx="109">
                  <c:v>2</c:v>
                </c:pt>
                <c:pt idx="110">
                  <c:v>12</c:v>
                </c:pt>
                <c:pt idx="111">
                  <c:v>33</c:v>
                </c:pt>
                <c:pt idx="112">
                  <c:v>12</c:v>
                </c:pt>
                <c:pt idx="113">
                  <c:v>28</c:v>
                </c:pt>
                <c:pt idx="114">
                  <c:v>0</c:v>
                </c:pt>
                <c:pt idx="115">
                  <c:v>16</c:v>
                </c:pt>
                <c:pt idx="116">
                  <c:v>15</c:v>
                </c:pt>
                <c:pt idx="117">
                  <c:v>20</c:v>
                </c:pt>
                <c:pt idx="118">
                  <c:v>9</c:v>
                </c:pt>
                <c:pt idx="119">
                  <c:v>11</c:v>
                </c:pt>
                <c:pt idx="120">
                  <c:v>3</c:v>
                </c:pt>
                <c:pt idx="121">
                  <c:v>9</c:v>
                </c:pt>
                <c:pt idx="122">
                  <c:v>28</c:v>
                </c:pt>
                <c:pt idx="123">
                  <c:v>18</c:v>
                </c:pt>
                <c:pt idx="124">
                  <c:v>1</c:v>
                </c:pt>
                <c:pt idx="125">
                  <c:v>2</c:v>
                </c:pt>
                <c:pt idx="126">
                  <c:v>0</c:v>
                </c:pt>
                <c:pt idx="127">
                  <c:v>22</c:v>
                </c:pt>
                <c:pt idx="128">
                  <c:v>32</c:v>
                </c:pt>
                <c:pt idx="129">
                  <c:v>10</c:v>
                </c:pt>
                <c:pt idx="130">
                  <c:v>1</c:v>
                </c:pt>
                <c:pt idx="131">
                  <c:v>45</c:v>
                </c:pt>
                <c:pt idx="132">
                  <c:v>18</c:v>
                </c:pt>
                <c:pt idx="133">
                  <c:v>19</c:v>
                </c:pt>
                <c:pt idx="134">
                  <c:v>20</c:v>
                </c:pt>
                <c:pt idx="135">
                  <c:v>27</c:v>
                </c:pt>
                <c:pt idx="136">
                  <c:v>47</c:v>
                </c:pt>
                <c:pt idx="137">
                  <c:v>0</c:v>
                </c:pt>
                <c:pt idx="138">
                  <c:v>16</c:v>
                </c:pt>
                <c:pt idx="139">
                  <c:v>8</c:v>
                </c:pt>
                <c:pt idx="140">
                  <c:v>6</c:v>
                </c:pt>
                <c:pt idx="141">
                  <c:v>6</c:v>
                </c:pt>
                <c:pt idx="142">
                  <c:v>0</c:v>
                </c:pt>
                <c:pt idx="143">
                  <c:v>7</c:v>
                </c:pt>
                <c:pt idx="144">
                  <c:v>1</c:v>
                </c:pt>
                <c:pt idx="145">
                  <c:v>4</c:v>
                </c:pt>
                <c:pt idx="146">
                  <c:v>0</c:v>
                </c:pt>
                <c:pt idx="147">
                  <c:v>25</c:v>
                </c:pt>
                <c:pt idx="148">
                  <c:v>0</c:v>
                </c:pt>
                <c:pt idx="149">
                  <c:v>0</c:v>
                </c:pt>
                <c:pt idx="150">
                  <c:v>7</c:v>
                </c:pt>
                <c:pt idx="151">
                  <c:v>2</c:v>
                </c:pt>
                <c:pt idx="152">
                  <c:v>0</c:v>
                </c:pt>
                <c:pt idx="153">
                  <c:v>0</c:v>
                </c:pt>
                <c:pt idx="154">
                  <c:v>9</c:v>
                </c:pt>
                <c:pt idx="155">
                  <c:v>1</c:v>
                </c:pt>
                <c:pt idx="156">
                  <c:v>23</c:v>
                </c:pt>
                <c:pt idx="157">
                  <c:v>14</c:v>
                </c:pt>
                <c:pt idx="158">
                  <c:v>0</c:v>
                </c:pt>
                <c:pt idx="159">
                  <c:v>28</c:v>
                </c:pt>
              </c:numCache>
            </c:numRef>
          </c:val>
          <c:smooth val="0"/>
          <c:extLst>
            <c:ext xmlns:c16="http://schemas.microsoft.com/office/drawing/2014/chart" uri="{C3380CC4-5D6E-409C-BE32-E72D297353CC}">
              <c16:uniqueId val="{00000000-7582-48EF-8475-AB70C9845E31}"/>
            </c:ext>
          </c:extLst>
        </c:ser>
        <c:dLbls>
          <c:showLegendKey val="0"/>
          <c:showVal val="0"/>
          <c:showCatName val="0"/>
          <c:showSerName val="0"/>
          <c:showPercent val="0"/>
          <c:showBubbleSize val="0"/>
        </c:dLbls>
        <c:smooth val="0"/>
        <c:axId val="354223648"/>
        <c:axId val="354230864"/>
      </c:lineChart>
      <c:catAx>
        <c:axId val="354223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230864"/>
        <c:crosses val="autoZero"/>
        <c:auto val="1"/>
        <c:lblAlgn val="ctr"/>
        <c:lblOffset val="100"/>
        <c:noMultiLvlLbl val="0"/>
      </c:catAx>
      <c:valAx>
        <c:axId val="354230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223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@Weltspiegel_ARD</c:v>
                </c:pt>
              </c:strCache>
            </c:strRef>
          </c:tx>
          <c:spPr>
            <a:ln w="28575" cap="rnd">
              <a:solidFill>
                <a:schemeClr val="accent1"/>
              </a:solidFill>
              <a:round/>
            </a:ln>
            <a:effectLst/>
          </c:spPr>
          <c:marker>
            <c:symbol val="none"/>
          </c:marker>
          <c:cat>
            <c:strRef>
              <c:f>Sheet1!$A$2:$A$161</c:f>
              <c:strCache>
                <c:ptCount val="160"/>
                <c:pt idx="0">
                  <c:v>01.08.2017</c:v>
                </c:pt>
                <c:pt idx="1">
                  <c:v>02.08.2017</c:v>
                </c:pt>
                <c:pt idx="2">
                  <c:v>03.08.2017</c:v>
                </c:pt>
                <c:pt idx="3">
                  <c:v>04.08.2017</c:v>
                </c:pt>
                <c:pt idx="4">
                  <c:v>05.08.2017</c:v>
                </c:pt>
                <c:pt idx="5">
                  <c:v>06.08.2017</c:v>
                </c:pt>
                <c:pt idx="6">
                  <c:v>07.08.2017</c:v>
                </c:pt>
                <c:pt idx="7">
                  <c:v>08.08.2017</c:v>
                </c:pt>
                <c:pt idx="8">
                  <c:v>09.08.2017</c:v>
                </c:pt>
                <c:pt idx="9">
                  <c:v>10.08.2017</c:v>
                </c:pt>
                <c:pt idx="10">
                  <c:v>11.08.2017</c:v>
                </c:pt>
                <c:pt idx="11">
                  <c:v>12.08.2017</c:v>
                </c:pt>
                <c:pt idx="12">
                  <c:v>13.08.2017</c:v>
                </c:pt>
                <c:pt idx="13">
                  <c:v>14.08.2017</c:v>
                </c:pt>
                <c:pt idx="14">
                  <c:v>15.08.2017</c:v>
                </c:pt>
                <c:pt idx="15">
                  <c:v>16.08.2017</c:v>
                </c:pt>
                <c:pt idx="16">
                  <c:v>17.08.2017</c:v>
                </c:pt>
                <c:pt idx="17">
                  <c:v>18.08.2017</c:v>
                </c:pt>
                <c:pt idx="18">
                  <c:v>19.08.2017</c:v>
                </c:pt>
                <c:pt idx="19">
                  <c:v>20.08.2017</c:v>
                </c:pt>
                <c:pt idx="20">
                  <c:v>21.08.2017</c:v>
                </c:pt>
                <c:pt idx="21">
                  <c:v>22.08.2017</c:v>
                </c:pt>
                <c:pt idx="22">
                  <c:v>23.08.2017</c:v>
                </c:pt>
                <c:pt idx="23">
                  <c:v>24.08.2017</c:v>
                </c:pt>
                <c:pt idx="24">
                  <c:v>25.08.2017</c:v>
                </c:pt>
                <c:pt idx="25">
                  <c:v>26.08.2017</c:v>
                </c:pt>
                <c:pt idx="26">
                  <c:v>27.08.2017</c:v>
                </c:pt>
                <c:pt idx="27">
                  <c:v>28.08.2017</c:v>
                </c:pt>
                <c:pt idx="28">
                  <c:v>29.08.2017</c:v>
                </c:pt>
                <c:pt idx="29">
                  <c:v>30.08.2017</c:v>
                </c:pt>
                <c:pt idx="30">
                  <c:v>31.08.2017</c:v>
                </c:pt>
                <c:pt idx="31">
                  <c:v>01.09.2017</c:v>
                </c:pt>
                <c:pt idx="32">
                  <c:v>02.09.2017</c:v>
                </c:pt>
                <c:pt idx="33">
                  <c:v>03.09.2017</c:v>
                </c:pt>
                <c:pt idx="34">
                  <c:v>04.09.2017</c:v>
                </c:pt>
                <c:pt idx="35">
                  <c:v>05.09.2017</c:v>
                </c:pt>
                <c:pt idx="36">
                  <c:v>06.09.2017</c:v>
                </c:pt>
                <c:pt idx="37">
                  <c:v>07.09.2017</c:v>
                </c:pt>
                <c:pt idx="38">
                  <c:v>08.09.2017</c:v>
                </c:pt>
                <c:pt idx="39">
                  <c:v>09.09.2017</c:v>
                </c:pt>
                <c:pt idx="40">
                  <c:v>10.09.2017</c:v>
                </c:pt>
                <c:pt idx="41">
                  <c:v>11.09.2017</c:v>
                </c:pt>
                <c:pt idx="42">
                  <c:v>12.09.2017</c:v>
                </c:pt>
                <c:pt idx="43">
                  <c:v>13.09.2017</c:v>
                </c:pt>
                <c:pt idx="44">
                  <c:v>14.09.2017</c:v>
                </c:pt>
                <c:pt idx="45">
                  <c:v>15.09.2017</c:v>
                </c:pt>
                <c:pt idx="46">
                  <c:v>16.09.2017</c:v>
                </c:pt>
                <c:pt idx="47">
                  <c:v>17.09.2017</c:v>
                </c:pt>
                <c:pt idx="48">
                  <c:v>18.09.2017</c:v>
                </c:pt>
                <c:pt idx="49">
                  <c:v>19.09.2017</c:v>
                </c:pt>
                <c:pt idx="50">
                  <c:v>20.09.2017</c:v>
                </c:pt>
                <c:pt idx="51">
                  <c:v>21.09.2017</c:v>
                </c:pt>
                <c:pt idx="52">
                  <c:v>22.09.2017</c:v>
                </c:pt>
                <c:pt idx="53">
                  <c:v>23.09.2017</c:v>
                </c:pt>
                <c:pt idx="54">
                  <c:v>24.09.2017</c:v>
                </c:pt>
                <c:pt idx="55">
                  <c:v>25.09.2017</c:v>
                </c:pt>
                <c:pt idx="56">
                  <c:v>26.09.2017</c:v>
                </c:pt>
                <c:pt idx="57">
                  <c:v>27.09.2017</c:v>
                </c:pt>
                <c:pt idx="58">
                  <c:v>28.09.2017</c:v>
                </c:pt>
                <c:pt idx="59">
                  <c:v>29.09.2017</c:v>
                </c:pt>
                <c:pt idx="60">
                  <c:v>30.09.2017</c:v>
                </c:pt>
                <c:pt idx="61">
                  <c:v>01.10.2017</c:v>
                </c:pt>
                <c:pt idx="62">
                  <c:v>02.10.2017</c:v>
                </c:pt>
                <c:pt idx="63">
                  <c:v>03.10.2017</c:v>
                </c:pt>
                <c:pt idx="64">
                  <c:v>04.10.2017</c:v>
                </c:pt>
                <c:pt idx="65">
                  <c:v>05.10.2017</c:v>
                </c:pt>
                <c:pt idx="66">
                  <c:v>06.10.2017</c:v>
                </c:pt>
                <c:pt idx="67">
                  <c:v>07.10.2017</c:v>
                </c:pt>
                <c:pt idx="68">
                  <c:v>08.10.2017</c:v>
                </c:pt>
                <c:pt idx="69">
                  <c:v>09.10.2017</c:v>
                </c:pt>
                <c:pt idx="70">
                  <c:v>10.10.2017</c:v>
                </c:pt>
                <c:pt idx="71">
                  <c:v>11.10.2017</c:v>
                </c:pt>
                <c:pt idx="72">
                  <c:v>12.10.2017</c:v>
                </c:pt>
                <c:pt idx="73">
                  <c:v>13.10.2017</c:v>
                </c:pt>
                <c:pt idx="74">
                  <c:v>14.10.2017</c:v>
                </c:pt>
                <c:pt idx="75">
                  <c:v>15.10.2017</c:v>
                </c:pt>
                <c:pt idx="76">
                  <c:v>16.10.2017</c:v>
                </c:pt>
                <c:pt idx="77">
                  <c:v>17.10.2017</c:v>
                </c:pt>
                <c:pt idx="78">
                  <c:v>18.10.2017</c:v>
                </c:pt>
                <c:pt idx="79">
                  <c:v>19.10.2017</c:v>
                </c:pt>
                <c:pt idx="80">
                  <c:v>20.10.2017</c:v>
                </c:pt>
                <c:pt idx="81">
                  <c:v>21.10.2017</c:v>
                </c:pt>
                <c:pt idx="82">
                  <c:v>22.10.2017</c:v>
                </c:pt>
                <c:pt idx="83">
                  <c:v>23.10.2017</c:v>
                </c:pt>
                <c:pt idx="84">
                  <c:v>24.10.2017</c:v>
                </c:pt>
                <c:pt idx="85">
                  <c:v>25.10.2017</c:v>
                </c:pt>
                <c:pt idx="86">
                  <c:v>26.10.2017</c:v>
                </c:pt>
                <c:pt idx="87">
                  <c:v>27.10.2017</c:v>
                </c:pt>
                <c:pt idx="88">
                  <c:v>28.10.2017</c:v>
                </c:pt>
                <c:pt idx="89">
                  <c:v>29.10.2017</c:v>
                </c:pt>
                <c:pt idx="90">
                  <c:v>30.10.2017</c:v>
                </c:pt>
                <c:pt idx="91">
                  <c:v>31.10.2017</c:v>
                </c:pt>
                <c:pt idx="92">
                  <c:v>01.11.2017</c:v>
                </c:pt>
                <c:pt idx="93">
                  <c:v>02.11.2017</c:v>
                </c:pt>
                <c:pt idx="94">
                  <c:v>03.11.2017</c:v>
                </c:pt>
                <c:pt idx="95">
                  <c:v>04.11.2017</c:v>
                </c:pt>
                <c:pt idx="96">
                  <c:v>05.11.2017</c:v>
                </c:pt>
                <c:pt idx="97">
                  <c:v>06.11.2017</c:v>
                </c:pt>
                <c:pt idx="98">
                  <c:v>07.11.2017</c:v>
                </c:pt>
                <c:pt idx="99">
                  <c:v>08.11.2017</c:v>
                </c:pt>
                <c:pt idx="100">
                  <c:v>09.11.2017</c:v>
                </c:pt>
                <c:pt idx="101">
                  <c:v>10.11.2017</c:v>
                </c:pt>
                <c:pt idx="102">
                  <c:v>11.11.2017</c:v>
                </c:pt>
                <c:pt idx="103">
                  <c:v>12.11.2017</c:v>
                </c:pt>
                <c:pt idx="104">
                  <c:v>13.11.2017</c:v>
                </c:pt>
                <c:pt idx="105">
                  <c:v>14.11.2017</c:v>
                </c:pt>
                <c:pt idx="106">
                  <c:v>15.11.2017</c:v>
                </c:pt>
                <c:pt idx="107">
                  <c:v>16.11.2017</c:v>
                </c:pt>
                <c:pt idx="108">
                  <c:v>17.11.2017</c:v>
                </c:pt>
                <c:pt idx="109">
                  <c:v>18.11.2017</c:v>
                </c:pt>
                <c:pt idx="110">
                  <c:v>19.11.2017</c:v>
                </c:pt>
                <c:pt idx="111">
                  <c:v>20.11.2017</c:v>
                </c:pt>
                <c:pt idx="112">
                  <c:v>21.11.2017</c:v>
                </c:pt>
                <c:pt idx="113">
                  <c:v>22.11.2017</c:v>
                </c:pt>
                <c:pt idx="114">
                  <c:v>23.11.2017</c:v>
                </c:pt>
                <c:pt idx="115">
                  <c:v>24.11.2017</c:v>
                </c:pt>
                <c:pt idx="116">
                  <c:v>25.11.2017</c:v>
                </c:pt>
                <c:pt idx="117">
                  <c:v>26.11.2017</c:v>
                </c:pt>
                <c:pt idx="118">
                  <c:v>27.11.2017</c:v>
                </c:pt>
                <c:pt idx="119">
                  <c:v>28.11.2017</c:v>
                </c:pt>
                <c:pt idx="120">
                  <c:v>29.11.2017</c:v>
                </c:pt>
                <c:pt idx="121">
                  <c:v>30.11.2017</c:v>
                </c:pt>
                <c:pt idx="122">
                  <c:v>01.12.2017</c:v>
                </c:pt>
                <c:pt idx="123">
                  <c:v>02.12.2017</c:v>
                </c:pt>
                <c:pt idx="124">
                  <c:v>03.12.2017</c:v>
                </c:pt>
                <c:pt idx="125">
                  <c:v>04.12.2017</c:v>
                </c:pt>
                <c:pt idx="126">
                  <c:v>05.12.2017</c:v>
                </c:pt>
                <c:pt idx="127">
                  <c:v>06.12.2017</c:v>
                </c:pt>
                <c:pt idx="128">
                  <c:v>07.12.2017</c:v>
                </c:pt>
                <c:pt idx="129">
                  <c:v>08.12.2017</c:v>
                </c:pt>
                <c:pt idx="130">
                  <c:v>09.12.2017</c:v>
                </c:pt>
                <c:pt idx="131">
                  <c:v>10.12.2017</c:v>
                </c:pt>
                <c:pt idx="132">
                  <c:v>11.12.2017</c:v>
                </c:pt>
                <c:pt idx="133">
                  <c:v>12.12.2017</c:v>
                </c:pt>
                <c:pt idx="134">
                  <c:v>13.12.2017</c:v>
                </c:pt>
                <c:pt idx="135">
                  <c:v>14.12.2017</c:v>
                </c:pt>
                <c:pt idx="136">
                  <c:v>15.12.2017</c:v>
                </c:pt>
                <c:pt idx="137">
                  <c:v>16.12.2017</c:v>
                </c:pt>
                <c:pt idx="138">
                  <c:v>17.12.2017</c:v>
                </c:pt>
                <c:pt idx="139">
                  <c:v>18.12.2017</c:v>
                </c:pt>
                <c:pt idx="140">
                  <c:v>19.12.2017</c:v>
                </c:pt>
                <c:pt idx="141">
                  <c:v>20.12.2017</c:v>
                </c:pt>
                <c:pt idx="142">
                  <c:v>21.12.2017</c:v>
                </c:pt>
                <c:pt idx="143">
                  <c:v>22.12.2017</c:v>
                </c:pt>
                <c:pt idx="144">
                  <c:v>23.12.2017</c:v>
                </c:pt>
                <c:pt idx="145">
                  <c:v>24.12.2017</c:v>
                </c:pt>
                <c:pt idx="146">
                  <c:v>25.12.2017</c:v>
                </c:pt>
                <c:pt idx="147">
                  <c:v>26.12.2017</c:v>
                </c:pt>
                <c:pt idx="148">
                  <c:v>27.12.2017</c:v>
                </c:pt>
                <c:pt idx="149">
                  <c:v>28.12.2017</c:v>
                </c:pt>
                <c:pt idx="150">
                  <c:v>29.12.2017</c:v>
                </c:pt>
                <c:pt idx="151">
                  <c:v>30.12.2017</c:v>
                </c:pt>
                <c:pt idx="152">
                  <c:v>31.12.2017</c:v>
                </c:pt>
                <c:pt idx="153">
                  <c:v>01.01.2018</c:v>
                </c:pt>
                <c:pt idx="154">
                  <c:v>02.01.2018</c:v>
                </c:pt>
                <c:pt idx="155">
                  <c:v>03.01.2018</c:v>
                </c:pt>
                <c:pt idx="156">
                  <c:v>04.01.2018</c:v>
                </c:pt>
                <c:pt idx="157">
                  <c:v>05.01.2018</c:v>
                </c:pt>
                <c:pt idx="158">
                  <c:v>06.01.2018</c:v>
                </c:pt>
                <c:pt idx="159">
                  <c:v>07.01.2018</c:v>
                </c:pt>
              </c:strCache>
            </c:strRef>
          </c:cat>
          <c:val>
            <c:numRef>
              <c:f>Sheet1!$B$2:$B$161</c:f>
              <c:numCache>
                <c:formatCode>General</c:formatCode>
                <c:ptCount val="16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3</c:v>
                </c:pt>
                <c:pt idx="147">
                  <c:v>3</c:v>
                </c:pt>
                <c:pt idx="148">
                  <c:v>3</c:v>
                </c:pt>
                <c:pt idx="149">
                  <c:v>5</c:v>
                </c:pt>
                <c:pt idx="150">
                  <c:v>6</c:v>
                </c:pt>
                <c:pt idx="151">
                  <c:v>1</c:v>
                </c:pt>
                <c:pt idx="152">
                  <c:v>12</c:v>
                </c:pt>
                <c:pt idx="153">
                  <c:v>3</c:v>
                </c:pt>
                <c:pt idx="154">
                  <c:v>3</c:v>
                </c:pt>
                <c:pt idx="155">
                  <c:v>10</c:v>
                </c:pt>
                <c:pt idx="156">
                  <c:v>11</c:v>
                </c:pt>
                <c:pt idx="157">
                  <c:v>13</c:v>
                </c:pt>
                <c:pt idx="158">
                  <c:v>17</c:v>
                </c:pt>
                <c:pt idx="159">
                  <c:v>71</c:v>
                </c:pt>
              </c:numCache>
            </c:numRef>
          </c:val>
          <c:smooth val="0"/>
          <c:extLst>
            <c:ext xmlns:c16="http://schemas.microsoft.com/office/drawing/2014/chart" uri="{C3380CC4-5D6E-409C-BE32-E72D297353CC}">
              <c16:uniqueId val="{00000000-794F-4A94-BF05-14296FFC07C3}"/>
            </c:ext>
          </c:extLst>
        </c:ser>
        <c:dLbls>
          <c:showLegendKey val="0"/>
          <c:showVal val="0"/>
          <c:showCatName val="0"/>
          <c:showSerName val="0"/>
          <c:showPercent val="0"/>
          <c:showBubbleSize val="0"/>
        </c:dLbls>
        <c:smooth val="0"/>
        <c:axId val="327380912"/>
        <c:axId val="327381240"/>
      </c:lineChart>
      <c:catAx>
        <c:axId val="327380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381240"/>
        <c:crosses val="autoZero"/>
        <c:auto val="1"/>
        <c:lblAlgn val="ctr"/>
        <c:lblOffset val="100"/>
        <c:noMultiLvlLbl val="0"/>
      </c:catAx>
      <c:valAx>
        <c:axId val="327381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380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1/8/2018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1/8/2018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1/8/2018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214683-CF0D-4448-B682-E77E56E47AA5}"/>
              </a:ext>
            </a:extLst>
          </p:cNvPr>
          <p:cNvSpPr>
            <a:spLocks noGrp="1"/>
          </p:cNvSpPr>
          <p:nvPr>
            <p:ph type="ctrTitle"/>
          </p:nvPr>
        </p:nvSpPr>
        <p:spPr/>
        <p:txBody>
          <a:bodyPr/>
          <a:lstStyle/>
          <a:p>
            <a:r>
              <a:rPr lang="en-US"/>
              <a:t>MeFo - Twitter</a:t>
            </a:r>
          </a:p>
        </p:txBody>
      </p:sp>
      <p:sp>
        <p:nvSpPr>
          <p:cNvPr id="3" name="Subtitle 2">
            <a:extLst>
              <a:ext uri="{FF2B5EF4-FFF2-40B4-BE49-F238E27FC236}">
                <a16:creationId xmlns:a16="http://schemas.microsoft.com/office/drawing/2014/main" id="{121CE34C-63EB-4FDE-A839-187924890DCE}"/>
              </a:ext>
            </a:extLst>
          </p:cNvPr>
          <p:cNvSpPr>
            <a:spLocks noGrp="1"/>
          </p:cNvSpPr>
          <p:nvPr>
            <p:ph type="subTitle" idx="1"/>
          </p:nvPr>
        </p:nvSpPr>
        <p:spPr/>
        <p:txBody>
          <a:bodyPr/>
          <a:lstStyle/>
          <a:p>
            <a:r>
              <a:rPr lang="en-US"/>
              <a:t>NDR</a:t>
            </a:r>
          </a:p>
        </p:txBody>
      </p:sp>
    </p:spTree>
    <p:extLst>
      <p:ext uri="{BB962C8B-B14F-4D97-AF65-F5344CB8AC3E}">
        <p14:creationId xmlns:p14="http://schemas.microsoft.com/office/powerpoint/2010/main" val="13977257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7B9A2A-BEAB-4D48-93E2-1C125A759067}"/>
              </a:ext>
            </a:extLst>
          </p:cNvPr>
          <p:cNvSpPr>
            <a:spLocks noGrp="1"/>
          </p:cNvSpPr>
          <p:nvPr>
            <p:ph type="title"/>
          </p:nvPr>
        </p:nvSpPr>
        <p:spPr/>
        <p:txBody>
          <a:bodyPr/>
          <a:lstStyle/>
          <a:p>
            <a:r>
              <a:rPr lang="de-DE"/>
              <a:t>T - Übersicht mit Daten für die eigenen Tweets</a:t>
            </a:r>
            <a:endParaRPr lang="en-US"/>
          </a:p>
        </p:txBody>
      </p:sp>
      <p:graphicFrame>
        <p:nvGraphicFramePr>
          <p:cNvPr id="5" name="Table Placeholder 4">
            <a:extLst>
              <a:ext uri="{FF2B5EF4-FFF2-40B4-BE49-F238E27FC236}">
                <a16:creationId xmlns:a16="http://schemas.microsoft.com/office/drawing/2014/main" id="{1A9B2EE5-3F48-4E4D-AAE7-A84F2745529C}"/>
              </a:ext>
            </a:extLst>
          </p:cNvPr>
          <p:cNvGraphicFramePr>
            <a:graphicFrameLocks noGrp="1"/>
          </p:cNvGraphicFramePr>
          <p:nvPr>
            <p:ph type="tbl" sz="quarter" idx="13"/>
            <p:extLst>
              <p:ext uri="{D42A27DB-BD31-4B8C-83A1-F6EECF244321}">
                <p14:modId xmlns:p14="http://schemas.microsoft.com/office/powerpoint/2010/main" val="33403672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623218446"/>
                    </a:ext>
                  </a:extLst>
                </a:gridCol>
                <a:gridCol w="658368">
                  <a:extLst>
                    <a:ext uri="{9D8B030D-6E8A-4147-A177-3AD203B41FA5}">
                      <a16:colId xmlns:a16="http://schemas.microsoft.com/office/drawing/2014/main" val="2106706262"/>
                    </a:ext>
                  </a:extLst>
                </a:gridCol>
                <a:gridCol w="329184">
                  <a:extLst>
                    <a:ext uri="{9D8B030D-6E8A-4147-A177-3AD203B41FA5}">
                      <a16:colId xmlns:a16="http://schemas.microsoft.com/office/drawing/2014/main" val="4085322314"/>
                    </a:ext>
                  </a:extLst>
                </a:gridCol>
                <a:gridCol w="411480">
                  <a:extLst>
                    <a:ext uri="{9D8B030D-6E8A-4147-A177-3AD203B41FA5}">
                      <a16:colId xmlns:a16="http://schemas.microsoft.com/office/drawing/2014/main" val="3059076492"/>
                    </a:ext>
                  </a:extLst>
                </a:gridCol>
                <a:gridCol w="822960">
                  <a:extLst>
                    <a:ext uri="{9D8B030D-6E8A-4147-A177-3AD203B41FA5}">
                      <a16:colId xmlns:a16="http://schemas.microsoft.com/office/drawing/2014/main" val="2011118570"/>
                    </a:ext>
                  </a:extLst>
                </a:gridCol>
                <a:gridCol w="822960">
                  <a:extLst>
                    <a:ext uri="{9D8B030D-6E8A-4147-A177-3AD203B41FA5}">
                      <a16:colId xmlns:a16="http://schemas.microsoft.com/office/drawing/2014/main" val="2584011895"/>
                    </a:ext>
                  </a:extLst>
                </a:gridCol>
                <a:gridCol w="822960">
                  <a:extLst>
                    <a:ext uri="{9D8B030D-6E8A-4147-A177-3AD203B41FA5}">
                      <a16:colId xmlns:a16="http://schemas.microsoft.com/office/drawing/2014/main" val="2637342735"/>
                    </a:ext>
                  </a:extLst>
                </a:gridCol>
                <a:gridCol w="822960">
                  <a:extLst>
                    <a:ext uri="{9D8B030D-6E8A-4147-A177-3AD203B41FA5}">
                      <a16:colId xmlns:a16="http://schemas.microsoft.com/office/drawing/2014/main" val="445975638"/>
                    </a:ext>
                  </a:extLst>
                </a:gridCol>
                <a:gridCol w="576072">
                  <a:extLst>
                    <a:ext uri="{9D8B030D-6E8A-4147-A177-3AD203B41FA5}">
                      <a16:colId xmlns:a16="http://schemas.microsoft.com/office/drawing/2014/main" val="1276106657"/>
                    </a:ext>
                  </a:extLst>
                </a:gridCol>
                <a:gridCol w="658368">
                  <a:extLst>
                    <a:ext uri="{9D8B030D-6E8A-4147-A177-3AD203B41FA5}">
                      <a16:colId xmlns:a16="http://schemas.microsoft.com/office/drawing/2014/main" val="3674708463"/>
                    </a:ext>
                  </a:extLst>
                </a:gridCol>
                <a:gridCol w="658368">
                  <a:extLst>
                    <a:ext uri="{9D8B030D-6E8A-4147-A177-3AD203B41FA5}">
                      <a16:colId xmlns:a16="http://schemas.microsoft.com/office/drawing/2014/main" val="599028576"/>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Eigene Tweets</a:t>
                      </a:r>
                    </a:p>
                  </a:txBody>
                  <a:tcPr/>
                </a:tc>
                <a:tc>
                  <a:txBody>
                    <a:bodyPr/>
                    <a:lstStyle/>
                    <a:p>
                      <a:r>
                        <a:rPr lang="en-US" sz="1000"/>
                        <a:t>Retweeted Tweets</a:t>
                      </a:r>
                    </a:p>
                  </a:txBody>
                  <a:tcPr/>
                </a:tc>
                <a:tc>
                  <a:txBody>
                    <a:bodyPr/>
                    <a:lstStyle/>
                    <a:p>
                      <a:r>
                        <a:rPr lang="en-US" sz="1000"/>
                        <a:t>Antworten an Nutzer</a:t>
                      </a:r>
                    </a:p>
                  </a:txBody>
                  <a:tcPr/>
                </a:tc>
                <a:tc>
                  <a:txBody>
                    <a:bodyPr/>
                    <a:lstStyle/>
                    <a:p>
                      <a:r>
                        <a:rPr lang="en-US" sz="1000"/>
                        <a:t>Antworten von Nutzern</a:t>
                      </a:r>
                    </a:p>
                  </a:txBody>
                  <a:tcPr/>
                </a:tc>
                <a:tc>
                  <a:txBody>
                    <a:bodyPr/>
                    <a:lstStyle/>
                    <a:p>
                      <a:r>
                        <a:rPr lang="en-US" sz="1000"/>
                        <a:t>Retweets</a:t>
                      </a:r>
                    </a:p>
                  </a:txBody>
                  <a:tcPr/>
                </a:tc>
                <a:tc>
                  <a:txBody>
                    <a:bodyPr/>
                    <a:lstStyle/>
                    <a:p>
                      <a:r>
                        <a:rPr lang="en-US" sz="1000"/>
                        <a:t>Likes</a:t>
                      </a:r>
                    </a:p>
                  </a:txBody>
                  <a:tcPr/>
                </a:tc>
                <a:tc>
                  <a:txBody>
                    <a:bodyPr/>
                    <a:lstStyle/>
                    <a:p>
                      <a:r>
                        <a:rPr lang="en-US" sz="1000"/>
                        <a:t>I-Rate</a:t>
                      </a:r>
                    </a:p>
                  </a:txBody>
                  <a:tcPr/>
                </a:tc>
                <a:extLst>
                  <a:ext uri="{0D108BD9-81ED-4DB2-BD59-A6C34878D82A}">
                    <a16:rowId xmlns:a16="http://schemas.microsoft.com/office/drawing/2014/main" val="1789684766"/>
                  </a:ext>
                </a:extLst>
              </a:tr>
              <a:tr h="370840">
                <a:tc>
                  <a:txBody>
                    <a:bodyPr/>
                    <a:lstStyle/>
                    <a:p>
                      <a:r>
                        <a:rPr lang="en-US" sz="1000"/>
                        <a:t>@Weltspiegel_ARD</a:t>
                      </a:r>
                    </a:p>
                  </a:txBody>
                  <a:tcPr/>
                </a:tc>
                <a:tc>
                  <a:txBody>
                    <a:bodyPr/>
                    <a:lstStyle/>
                    <a:p>
                      <a:r>
                        <a:rPr lang="en-US" sz="1000"/>
                        <a:t>30590</a:t>
                      </a:r>
                    </a:p>
                  </a:txBody>
                  <a:tcPr/>
                </a:tc>
                <a:tc>
                  <a:txBody>
                    <a:bodyPr/>
                    <a:lstStyle/>
                    <a:p>
                      <a:r>
                        <a:rPr lang="en-US" sz="1000"/>
                        <a:t>n/a</a:t>
                      </a:r>
                    </a:p>
                  </a:txBody>
                  <a:tcPr/>
                </a:tc>
                <a:tc>
                  <a:txBody>
                    <a:bodyPr/>
                    <a:lstStyle/>
                    <a:p>
                      <a:r>
                        <a:rPr lang="en-US" sz="1000"/>
                        <a:t>814</a:t>
                      </a:r>
                    </a:p>
                  </a:txBody>
                  <a:tcPr/>
                </a:tc>
                <a:tc>
                  <a:txBody>
                    <a:bodyPr/>
                    <a:lstStyle/>
                    <a:p>
                      <a:r>
                        <a:rPr lang="en-US" sz="1000"/>
                        <a:t>250</a:t>
                      </a:r>
                    </a:p>
                  </a:txBody>
                  <a:tcPr/>
                </a:tc>
                <a:tc>
                  <a:txBody>
                    <a:bodyPr/>
                    <a:lstStyle/>
                    <a:p>
                      <a:r>
                        <a:rPr lang="en-US" sz="1000"/>
                        <a:t>517</a:t>
                      </a:r>
                    </a:p>
                  </a:txBody>
                  <a:tcPr/>
                </a:tc>
                <a:tc>
                  <a:txBody>
                    <a:bodyPr/>
                    <a:lstStyle/>
                    <a:p>
                      <a:r>
                        <a:rPr lang="en-US" sz="1000"/>
                        <a:t>47</a:t>
                      </a:r>
                    </a:p>
                  </a:txBody>
                  <a:tcPr/>
                </a:tc>
                <a:tc>
                  <a:txBody>
                    <a:bodyPr/>
                    <a:lstStyle/>
                    <a:p>
                      <a:r>
                        <a:rPr lang="en-US" sz="1000"/>
                        <a:t>27</a:t>
                      </a:r>
                    </a:p>
                  </a:txBody>
                  <a:tcPr/>
                </a:tc>
                <a:tc>
                  <a:txBody>
                    <a:bodyPr/>
                    <a:lstStyle/>
                    <a:p>
                      <a:r>
                        <a:rPr lang="en-US" sz="1000"/>
                        <a:t>2694</a:t>
                      </a:r>
                    </a:p>
                  </a:txBody>
                  <a:tcPr/>
                </a:tc>
                <a:tc>
                  <a:txBody>
                    <a:bodyPr/>
                    <a:lstStyle/>
                    <a:p>
                      <a:r>
                        <a:rPr lang="en-US" sz="1000"/>
                        <a:t>4565</a:t>
                      </a:r>
                    </a:p>
                  </a:txBody>
                  <a:tcPr/>
                </a:tc>
                <a:tc>
                  <a:txBody>
                    <a:bodyPr/>
                    <a:lstStyle/>
                    <a:p>
                      <a:r>
                        <a:rPr lang="en-US" sz="1000"/>
                        <a:t>n/a</a:t>
                      </a:r>
                    </a:p>
                  </a:txBody>
                  <a:tcPr/>
                </a:tc>
                <a:extLst>
                  <a:ext uri="{0D108BD9-81ED-4DB2-BD59-A6C34878D82A}">
                    <a16:rowId xmlns:a16="http://schemas.microsoft.com/office/drawing/2014/main" val="1096675309"/>
                  </a:ext>
                </a:extLst>
              </a:tr>
            </a:tbl>
          </a:graphicData>
        </a:graphic>
      </p:graphicFrame>
      <p:sp>
        <p:nvSpPr>
          <p:cNvPr id="4" name="Text Placeholder 3">
            <a:extLst>
              <a:ext uri="{FF2B5EF4-FFF2-40B4-BE49-F238E27FC236}">
                <a16:creationId xmlns:a16="http://schemas.microsoft.com/office/drawing/2014/main" id="{B8B881F9-2B21-46AB-95EC-E4D9602C80FC}"/>
              </a:ext>
            </a:extLst>
          </p:cNvPr>
          <p:cNvSpPr>
            <a:spLocks noGrp="1"/>
          </p:cNvSpPr>
          <p:nvPr>
            <p:ph type="body" sz="quarter" idx="14"/>
          </p:nvPr>
        </p:nvSpPr>
        <p:spPr/>
        <p:txBody>
          <a:bodyPr/>
          <a:lstStyle/>
          <a:p>
            <a:r>
              <a:rPr lang="en-US"/>
              <a:t>01.08.2017 - 07.01.2018</a:t>
            </a:r>
          </a:p>
        </p:txBody>
      </p:sp>
    </p:spTree>
    <p:extLst>
      <p:ext uri="{BB962C8B-B14F-4D97-AF65-F5344CB8AC3E}">
        <p14:creationId xmlns:p14="http://schemas.microsoft.com/office/powerpoint/2010/main" val="21806514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97A12A-F416-4C39-B92F-139A7C2B014F}"/>
              </a:ext>
            </a:extLst>
          </p:cNvPr>
          <p:cNvSpPr>
            <a:spLocks noGrp="1"/>
          </p:cNvSpPr>
          <p:nvPr>
            <p:ph type="title"/>
          </p:nvPr>
        </p:nvSpPr>
        <p:spPr/>
        <p:txBody>
          <a:bodyPr/>
          <a:lstStyle/>
          <a:p>
            <a:r>
              <a:rPr lang="en-US"/>
              <a:t>Twitter Followers Total</a:t>
            </a:r>
          </a:p>
        </p:txBody>
      </p:sp>
      <p:graphicFrame>
        <p:nvGraphicFramePr>
          <p:cNvPr id="6" name="Chart Placeholder 5">
            <a:extLst>
              <a:ext uri="{FF2B5EF4-FFF2-40B4-BE49-F238E27FC236}">
                <a16:creationId xmlns:a16="http://schemas.microsoft.com/office/drawing/2014/main" id="{E010E790-AD02-4456-B42F-4B8DF0AF58D8}"/>
              </a:ext>
            </a:extLst>
          </p:cNvPr>
          <p:cNvGraphicFramePr>
            <a:graphicFrameLocks noGrp="1"/>
          </p:cNvGraphicFramePr>
          <p:nvPr>
            <p:ph type="chart" sz="quarter" idx="13"/>
            <p:extLst>
              <p:ext uri="{D42A27DB-BD31-4B8C-83A1-F6EECF244321}">
                <p14:modId xmlns:p14="http://schemas.microsoft.com/office/powerpoint/2010/main" val="17140595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0B262B7-CDEB-47BB-8538-2A8CD93116EB}"/>
              </a:ext>
            </a:extLst>
          </p:cNvPr>
          <p:cNvSpPr>
            <a:spLocks noGrp="1"/>
          </p:cNvSpPr>
          <p:nvPr>
            <p:ph type="body" sz="quarter" idx="14"/>
          </p:nvPr>
        </p:nvSpPr>
        <p:spPr/>
        <p:txBody>
          <a:bodyPr/>
          <a:lstStyle/>
          <a:p>
            <a:r>
              <a:rPr lang="en-US"/>
              <a:t>01.08.2017 - 07.01.2018</a:t>
            </a:r>
          </a:p>
        </p:txBody>
      </p:sp>
      <p:sp>
        <p:nvSpPr>
          <p:cNvPr id="5" name="Footer Placeholder 4">
            <a:extLst>
              <a:ext uri="{FF2B5EF4-FFF2-40B4-BE49-F238E27FC236}">
                <a16:creationId xmlns:a16="http://schemas.microsoft.com/office/drawing/2014/main" id="{59D7B68C-7504-483A-B465-CE34A867A70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970939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8414DE-72CB-4500-A3A7-A77DEF7C2349}"/>
              </a:ext>
            </a:extLst>
          </p:cNvPr>
          <p:cNvSpPr>
            <a:spLocks noGrp="1"/>
          </p:cNvSpPr>
          <p:nvPr>
            <p:ph type="title"/>
          </p:nvPr>
        </p:nvSpPr>
        <p:spPr/>
        <p:txBody>
          <a:bodyPr/>
          <a:lstStyle/>
          <a:p>
            <a:r>
              <a:rPr lang="en-US"/>
              <a:t>Custom Tweet Type Distribution w/ Replies to Users</a:t>
            </a:r>
          </a:p>
        </p:txBody>
      </p:sp>
      <p:graphicFrame>
        <p:nvGraphicFramePr>
          <p:cNvPr id="6" name="Chart Placeholder 5">
            <a:extLst>
              <a:ext uri="{FF2B5EF4-FFF2-40B4-BE49-F238E27FC236}">
                <a16:creationId xmlns:a16="http://schemas.microsoft.com/office/drawing/2014/main" id="{5F12762A-14FD-49A4-99CA-F7CBE8B5047E}"/>
              </a:ext>
            </a:extLst>
          </p:cNvPr>
          <p:cNvGraphicFramePr>
            <a:graphicFrameLocks noGrp="1"/>
          </p:cNvGraphicFramePr>
          <p:nvPr>
            <p:ph type="chart" sz="quarter" idx="13"/>
            <p:extLst>
              <p:ext uri="{D42A27DB-BD31-4B8C-83A1-F6EECF244321}">
                <p14:modId xmlns:p14="http://schemas.microsoft.com/office/powerpoint/2010/main" val="27891446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8D50792-B06C-490B-9299-99390D8954A1}"/>
              </a:ext>
            </a:extLst>
          </p:cNvPr>
          <p:cNvSpPr>
            <a:spLocks noGrp="1"/>
          </p:cNvSpPr>
          <p:nvPr>
            <p:ph type="body" sz="quarter" idx="14"/>
          </p:nvPr>
        </p:nvSpPr>
        <p:spPr/>
        <p:txBody>
          <a:bodyPr/>
          <a:lstStyle/>
          <a:p>
            <a:r>
              <a:rPr lang="en-US"/>
              <a:t>01.08.2017 - 07.01.2018</a:t>
            </a:r>
          </a:p>
        </p:txBody>
      </p:sp>
      <p:sp>
        <p:nvSpPr>
          <p:cNvPr id="5" name="Footer Placeholder 4">
            <a:extLst>
              <a:ext uri="{FF2B5EF4-FFF2-40B4-BE49-F238E27FC236}">
                <a16:creationId xmlns:a16="http://schemas.microsoft.com/office/drawing/2014/main" id="{9176DFAB-5491-4092-900D-4E269187FC0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667711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3DDB88-B5CC-4A40-9196-6BFBFCCAFA95}"/>
              </a:ext>
            </a:extLst>
          </p:cNvPr>
          <p:cNvSpPr>
            <a:spLocks noGrp="1"/>
          </p:cNvSpPr>
          <p:nvPr>
            <p:ph type="title"/>
          </p:nvPr>
        </p:nvSpPr>
        <p:spPr/>
        <p:txBody>
          <a:bodyPr/>
          <a:lstStyle/>
          <a:p>
            <a:r>
              <a:rPr lang="en-US"/>
              <a:t>Twitter Own Tweets</a:t>
            </a:r>
          </a:p>
        </p:txBody>
      </p:sp>
      <p:graphicFrame>
        <p:nvGraphicFramePr>
          <p:cNvPr id="6" name="Chart Placeholder 5">
            <a:extLst>
              <a:ext uri="{FF2B5EF4-FFF2-40B4-BE49-F238E27FC236}">
                <a16:creationId xmlns:a16="http://schemas.microsoft.com/office/drawing/2014/main" id="{676A4755-DC22-4BE0-BFF9-D6F04BB75D47}"/>
              </a:ext>
            </a:extLst>
          </p:cNvPr>
          <p:cNvGraphicFramePr>
            <a:graphicFrameLocks noGrp="1"/>
          </p:cNvGraphicFramePr>
          <p:nvPr>
            <p:ph type="chart" sz="quarter" idx="13"/>
            <p:extLst>
              <p:ext uri="{D42A27DB-BD31-4B8C-83A1-F6EECF244321}">
                <p14:modId xmlns:p14="http://schemas.microsoft.com/office/powerpoint/2010/main" val="24917965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C13A975-5510-4194-96B7-A7AD43BBAEE1}"/>
              </a:ext>
            </a:extLst>
          </p:cNvPr>
          <p:cNvSpPr>
            <a:spLocks noGrp="1"/>
          </p:cNvSpPr>
          <p:nvPr>
            <p:ph type="body" sz="quarter" idx="14"/>
          </p:nvPr>
        </p:nvSpPr>
        <p:spPr/>
        <p:txBody>
          <a:bodyPr/>
          <a:lstStyle/>
          <a:p>
            <a:r>
              <a:rPr lang="en-US"/>
              <a:t>01.08.2017 - 07.01.2018</a:t>
            </a:r>
          </a:p>
        </p:txBody>
      </p:sp>
      <p:sp>
        <p:nvSpPr>
          <p:cNvPr id="5" name="Footer Placeholder 4">
            <a:extLst>
              <a:ext uri="{FF2B5EF4-FFF2-40B4-BE49-F238E27FC236}">
                <a16:creationId xmlns:a16="http://schemas.microsoft.com/office/drawing/2014/main" id="{8531A32B-058A-4512-A872-3B57A20AF2D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612892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55459E-4057-4299-AEC8-EFF67762A34D}"/>
              </a:ext>
            </a:extLst>
          </p:cNvPr>
          <p:cNvSpPr>
            <a:spLocks noGrp="1"/>
          </p:cNvSpPr>
          <p:nvPr>
            <p:ph type="title"/>
          </p:nvPr>
        </p:nvSpPr>
        <p:spPr/>
        <p:txBody>
          <a:bodyPr/>
          <a:lstStyle/>
          <a:p>
            <a:r>
              <a:rPr lang="de-DE"/>
              <a:t>T - Eigene Tweets - Favs - Tabelle - 1 of 2</a:t>
            </a:r>
            <a:endParaRPr lang="en-US"/>
          </a:p>
        </p:txBody>
      </p:sp>
      <p:graphicFrame>
        <p:nvGraphicFramePr>
          <p:cNvPr id="5" name="Table Placeholder 4">
            <a:extLst>
              <a:ext uri="{FF2B5EF4-FFF2-40B4-BE49-F238E27FC236}">
                <a16:creationId xmlns:a16="http://schemas.microsoft.com/office/drawing/2014/main" id="{791082F6-2723-470C-AFAB-261153AB6C23}"/>
              </a:ext>
            </a:extLst>
          </p:cNvPr>
          <p:cNvGraphicFramePr>
            <a:graphicFrameLocks noGrp="1"/>
          </p:cNvGraphicFramePr>
          <p:nvPr>
            <p:ph type="tbl" sz="quarter" idx="13"/>
            <p:extLst>
              <p:ext uri="{D42A27DB-BD31-4B8C-83A1-F6EECF244321}">
                <p14:modId xmlns:p14="http://schemas.microsoft.com/office/powerpoint/2010/main" val="9828668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006659150"/>
                    </a:ext>
                  </a:extLst>
                </a:gridCol>
                <a:gridCol w="822960">
                  <a:extLst>
                    <a:ext uri="{9D8B030D-6E8A-4147-A177-3AD203B41FA5}">
                      <a16:colId xmlns:a16="http://schemas.microsoft.com/office/drawing/2014/main" val="3590757993"/>
                    </a:ext>
                  </a:extLst>
                </a:gridCol>
                <a:gridCol w="822960">
                  <a:extLst>
                    <a:ext uri="{9D8B030D-6E8A-4147-A177-3AD203B41FA5}">
                      <a16:colId xmlns:a16="http://schemas.microsoft.com/office/drawing/2014/main" val="2630520619"/>
                    </a:ext>
                  </a:extLst>
                </a:gridCol>
                <a:gridCol w="1645920">
                  <a:extLst>
                    <a:ext uri="{9D8B030D-6E8A-4147-A177-3AD203B41FA5}">
                      <a16:colId xmlns:a16="http://schemas.microsoft.com/office/drawing/2014/main" val="2036752967"/>
                    </a:ext>
                  </a:extLst>
                </a:gridCol>
                <a:gridCol w="822960">
                  <a:extLst>
                    <a:ext uri="{9D8B030D-6E8A-4147-A177-3AD203B41FA5}">
                      <a16:colId xmlns:a16="http://schemas.microsoft.com/office/drawing/2014/main" val="8922947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Antworten von Nutzern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6271201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@Weltspiegel_ARD - 2017-11-14 13:57:08</a:t>
                      </a:r>
                      <a:r>
                        <a:rPr kumimoji="0" lang="de-DE" sz="1000" b="0" i="0" u="none" strike="noStrike" kern="1200" cap="none" spc="0" normalizeH="0" baseline="0" noProof="0">
                          <a:ln>
                            <a:noFill/>
                          </a:ln>
                          <a:solidFill>
                            <a:prstClr val="black"/>
                          </a:solidFill>
                          <a:effectLst/>
                          <a:uLnTx/>
                          <a:uFillTx/>
                          <a:latin typeface="+mn-lt"/>
                          <a:ea typeface="+mn-ea"/>
                          <a:cs typeface="+mn-cs"/>
                        </a:rPr>
                        <a:t>
Die Fans von Beşiktaş Istanbul. Fußball ist mehr als ein Sport in der Türkei. Es ist Leidenschaft und Hingabe pur. @WillingerK https://t.co/yRWQrIamCN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326951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@Weltspiegel_ARD - 2017-11-05 18:25:06</a:t>
                      </a:r>
                      <a:r>
                        <a:rPr kumimoji="0" lang="de-DE" sz="1000" b="0" i="0" u="none" strike="noStrike" kern="1200" cap="none" spc="0" normalizeH="0" baseline="0" noProof="0">
                          <a:ln>
                            <a:noFill/>
                          </a:ln>
                          <a:solidFill>
                            <a:prstClr val="black"/>
                          </a:solidFill>
                          <a:effectLst/>
                          <a:uLnTx/>
                          <a:uFillTx/>
                          <a:latin typeface="+mn-lt"/>
                          <a:ea typeface="+mn-ea"/>
                          <a:cs typeface="+mn-cs"/>
                        </a:rPr>
                        <a:t>
Paradise-Papers enthüllen weltweit Steuertricks von Konzernen, Superreichen und Politikern. https://t.co/hn4puTsECn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509102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@Weltspiegel_ARD - 2017-11-14 06:16:42</a:t>
                      </a:r>
                      <a:r>
                        <a:rPr kumimoji="0" lang="de-DE" sz="1000" b="0" i="0" u="none" strike="noStrike" kern="1200" cap="none" spc="0" normalizeH="0" baseline="0" noProof="0">
                          <a:ln>
                            <a:noFill/>
                          </a:ln>
                          <a:solidFill>
                            <a:prstClr val="black"/>
                          </a:solidFill>
                          <a:effectLst/>
                          <a:uLnTx/>
                          <a:uFillTx/>
                          <a:latin typeface="+mn-lt"/>
                          <a:ea typeface="+mn-ea"/>
                          <a:cs typeface="+mn-cs"/>
                        </a:rPr>
                        <a:t>
Die Fans von Beşiktaş Istanbul. Fußball ist mehr als ein Sport in der Türkei. Es ist Leidenschaft und Hingabe pur. @WillingerK https://t.co/YsoyVpBjn8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973520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@Weltspiegel_ARD - 2017-10-07 06:30:52</a:t>
                      </a:r>
                      <a:r>
                        <a:rPr kumimoji="0" lang="de-DE" sz="1000" b="0" i="0" u="none" strike="noStrike" kern="1200" cap="none" spc="0" normalizeH="0" baseline="0" noProof="0">
                          <a:ln>
                            <a:noFill/>
                          </a:ln>
                          <a:solidFill>
                            <a:prstClr val="black"/>
                          </a:solidFill>
                          <a:effectLst/>
                          <a:uLnTx/>
                          <a:uFillTx/>
                          <a:latin typeface="+mn-lt"/>
                          <a:ea typeface="+mn-ea"/>
                          <a:cs typeface="+mn-cs"/>
                        </a:rPr>
                        <a:t>
Die Türkei kann auch einfach nur schön. ARD-Korrespondent Oliver-Mayer Rüth mit einer Heißluftballon-Fahrt der Superlative. #nofilter https://t.co/DTONwG2eJU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149747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@Weltspiegel_ARD - 2017-12-10 13:47:21</a:t>
                      </a:r>
                      <a:r>
                        <a:rPr kumimoji="0" lang="de-DE" sz="1000" b="0" i="0" u="none" strike="noStrike" kern="1200" cap="none" spc="0" normalizeH="0" baseline="0" noProof="0">
                          <a:ln>
                            <a:noFill/>
                          </a:ln>
                          <a:solidFill>
                            <a:prstClr val="black"/>
                          </a:solidFill>
                          <a:effectLst/>
                          <a:uLnTx/>
                          <a:uFillTx/>
                          <a:latin typeface="+mn-lt"/>
                          <a:ea typeface="+mn-ea"/>
                          <a:cs typeface="+mn-cs"/>
                        </a:rPr>
                        <a:t>
Islamische Republik #Iran - eine kurdische Nomadin wird #kickboxing Champion. Heute 19.20 @NatalieAmiri im #Weltspiegel @ARDde @DasErste @BR24 @BR_Presse https://t.co/DHpxIZBJpG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223955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@Weltspiegel_ARD - 2017-11-16 17:30:55</a:t>
                      </a:r>
                      <a:r>
                        <a:rPr kumimoji="0" lang="de-DE" sz="1000" b="0" i="0" u="none" strike="noStrike" kern="1200" cap="none" spc="0" normalizeH="0" baseline="0" noProof="0">
                          <a:ln>
                            <a:noFill/>
                          </a:ln>
                          <a:solidFill>
                            <a:prstClr val="black"/>
                          </a:solidFill>
                          <a:effectLst/>
                          <a:uLnTx/>
                          <a:uFillTx/>
                          <a:latin typeface="+mn-lt"/>
                          <a:ea typeface="+mn-ea"/>
                          <a:cs typeface="+mn-cs"/>
                        </a:rPr>
                        <a:t>
Kurz aus dem Auto springen und Brötchen holen? In #Moskau keine gute Idee ... Mehr aus Moskau: https://t.co/9YTJAR9IuM https://t.co/6cVuPaZKL3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86732890"/>
                  </a:ext>
                </a:extLst>
              </a:tr>
            </a:tbl>
          </a:graphicData>
        </a:graphic>
      </p:graphicFrame>
      <p:sp>
        <p:nvSpPr>
          <p:cNvPr id="4" name="Text Placeholder 3">
            <a:extLst>
              <a:ext uri="{FF2B5EF4-FFF2-40B4-BE49-F238E27FC236}">
                <a16:creationId xmlns:a16="http://schemas.microsoft.com/office/drawing/2014/main" id="{9D2A6377-A92D-40E5-A511-302264457419}"/>
              </a:ext>
            </a:extLst>
          </p:cNvPr>
          <p:cNvSpPr>
            <a:spLocks noGrp="1"/>
          </p:cNvSpPr>
          <p:nvPr>
            <p:ph type="body" sz="quarter" idx="14"/>
          </p:nvPr>
        </p:nvSpPr>
        <p:spPr/>
        <p:txBody>
          <a:bodyPr/>
          <a:lstStyle/>
          <a:p>
            <a:r>
              <a:rPr lang="en-US"/>
              <a:t>01.08.2017 - 07.01.2018</a:t>
            </a:r>
          </a:p>
        </p:txBody>
      </p:sp>
    </p:spTree>
    <p:extLst>
      <p:ext uri="{BB962C8B-B14F-4D97-AF65-F5344CB8AC3E}">
        <p14:creationId xmlns:p14="http://schemas.microsoft.com/office/powerpoint/2010/main" val="27471566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53D3C2-C4C5-419D-BF14-7FB5722FD640}"/>
              </a:ext>
            </a:extLst>
          </p:cNvPr>
          <p:cNvSpPr>
            <a:spLocks noGrp="1"/>
          </p:cNvSpPr>
          <p:nvPr>
            <p:ph type="title"/>
          </p:nvPr>
        </p:nvSpPr>
        <p:spPr/>
        <p:txBody>
          <a:bodyPr/>
          <a:lstStyle/>
          <a:p>
            <a:r>
              <a:rPr lang="de-DE"/>
              <a:t>T - Eigene Tweets - Favs - Tabelle - 2 of 2</a:t>
            </a:r>
            <a:endParaRPr lang="en-US"/>
          </a:p>
        </p:txBody>
      </p:sp>
      <p:graphicFrame>
        <p:nvGraphicFramePr>
          <p:cNvPr id="5" name="Table Placeholder 4">
            <a:extLst>
              <a:ext uri="{FF2B5EF4-FFF2-40B4-BE49-F238E27FC236}">
                <a16:creationId xmlns:a16="http://schemas.microsoft.com/office/drawing/2014/main" id="{AD6797A1-33D6-4D4B-8472-529DBD6AA845}"/>
              </a:ext>
            </a:extLst>
          </p:cNvPr>
          <p:cNvGraphicFramePr>
            <a:graphicFrameLocks noGrp="1"/>
          </p:cNvGraphicFramePr>
          <p:nvPr>
            <p:ph type="tbl" sz="quarter" idx="13"/>
            <p:extLst>
              <p:ext uri="{D42A27DB-BD31-4B8C-83A1-F6EECF244321}">
                <p14:modId xmlns:p14="http://schemas.microsoft.com/office/powerpoint/2010/main" val="10382177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305963032"/>
                    </a:ext>
                  </a:extLst>
                </a:gridCol>
                <a:gridCol w="822960">
                  <a:extLst>
                    <a:ext uri="{9D8B030D-6E8A-4147-A177-3AD203B41FA5}">
                      <a16:colId xmlns:a16="http://schemas.microsoft.com/office/drawing/2014/main" val="442531826"/>
                    </a:ext>
                  </a:extLst>
                </a:gridCol>
                <a:gridCol w="822960">
                  <a:extLst>
                    <a:ext uri="{9D8B030D-6E8A-4147-A177-3AD203B41FA5}">
                      <a16:colId xmlns:a16="http://schemas.microsoft.com/office/drawing/2014/main" val="2977727184"/>
                    </a:ext>
                  </a:extLst>
                </a:gridCol>
                <a:gridCol w="1645920">
                  <a:extLst>
                    <a:ext uri="{9D8B030D-6E8A-4147-A177-3AD203B41FA5}">
                      <a16:colId xmlns:a16="http://schemas.microsoft.com/office/drawing/2014/main" val="865026430"/>
                    </a:ext>
                  </a:extLst>
                </a:gridCol>
                <a:gridCol w="822960">
                  <a:extLst>
                    <a:ext uri="{9D8B030D-6E8A-4147-A177-3AD203B41FA5}">
                      <a16:colId xmlns:a16="http://schemas.microsoft.com/office/drawing/2014/main" val="4775376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Antworten von Nutzern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8445215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@Weltspiegel_ARD - 2017-09-07 19:03:12</a:t>
                      </a:r>
                      <a:r>
                        <a:rPr kumimoji="0" lang="de-DE" sz="1000" b="0" i="0" u="none" strike="noStrike" kern="1200" cap="none" spc="0" normalizeH="0" baseline="0" noProof="0">
                          <a:ln>
                            <a:noFill/>
                          </a:ln>
                          <a:solidFill>
                            <a:prstClr val="black"/>
                          </a:solidFill>
                          <a:effectLst/>
                          <a:uLnTx/>
                          <a:uFillTx/>
                          <a:latin typeface="+mn-lt"/>
                          <a:ea typeface="+mn-ea"/>
                          <a:cs typeface="+mn-cs"/>
                        </a:rPr>
                        <a:t>
#Australien: Parlament will über #Ehefüralle abstimmen - aber erst Bevölkerung befragen. Völlig überflüssig - finden Menschenrechtler. https://t.co/zvMxcgX4dl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200354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@Weltspiegel_ARD - 2017-10-02 12:50:50</a:t>
                      </a:r>
                      <a:r>
                        <a:rPr kumimoji="0" lang="de-DE" sz="1000" b="0" i="0" u="none" strike="noStrike" kern="1200" cap="none" spc="0" normalizeH="0" baseline="0" noProof="0">
                          <a:ln>
                            <a:noFill/>
                          </a:ln>
                          <a:solidFill>
                            <a:prstClr val="black"/>
                          </a:solidFill>
                          <a:effectLst/>
                          <a:uLnTx/>
                          <a:uFillTx/>
                          <a:latin typeface="+mn-lt"/>
                          <a:ea typeface="+mn-ea"/>
                          <a:cs typeface="+mn-cs"/>
                        </a:rPr>
                        <a:t>
...und das aus der Feder einer hervorragend recherchierenden Autorin! Danke. @C_Emcke https://t.co/yiZBLDjHWU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127631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@Weltspiegel_ARD - 2017-10-29 11:08:08</a:t>
                      </a:r>
                      <a:r>
                        <a:rPr kumimoji="0" lang="de-DE" sz="1000" b="0" i="0" u="none" strike="noStrike" kern="1200" cap="none" spc="0" normalizeH="0" baseline="0" noProof="0">
                          <a:ln>
                            <a:noFill/>
                          </a:ln>
                          <a:solidFill>
                            <a:prstClr val="black"/>
                          </a:solidFill>
                          <a:effectLst/>
                          <a:uLnTx/>
                          <a:uFillTx/>
                          <a:latin typeface="+mn-lt"/>
                          <a:ea typeface="+mn-ea"/>
                          <a:cs typeface="+mn-cs"/>
                        </a:rPr>
                        <a:t>
Die Geschichte von Negin Khpalwak geht ans Herz: Sie ist die erste weibliche Dirigentin Afghanistans – trotz Morddrohungen. https://t.co/jIm0pg6q37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260663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@Weltspiegel_ARD - 2017-11-07 14:16:30</a:t>
                      </a:r>
                      <a:r>
                        <a:rPr kumimoji="0" lang="de-DE" sz="1000" b="0" i="0" u="none" strike="noStrike" kern="1200" cap="none" spc="0" normalizeH="0" baseline="0" noProof="0">
                          <a:ln>
                            <a:noFill/>
                          </a:ln>
                          <a:solidFill>
                            <a:prstClr val="black"/>
                          </a:solidFill>
                          <a:effectLst/>
                          <a:uLnTx/>
                          <a:uFillTx/>
                          <a:latin typeface="+mn-lt"/>
                          <a:ea typeface="+mn-ea"/>
                          <a:cs typeface="+mn-cs"/>
                        </a:rPr>
                        <a:t>
Türkisch-Deutsche Kultur-Oase in Istanbul: Buchhandlung Mühlbauer in der Istiklal-Straße. https://t.co/XCRc1oZTxJ</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5316778"/>
                  </a:ext>
                </a:extLst>
              </a:tr>
            </a:tbl>
          </a:graphicData>
        </a:graphic>
      </p:graphicFrame>
      <p:sp>
        <p:nvSpPr>
          <p:cNvPr id="4" name="Text Placeholder 3">
            <a:extLst>
              <a:ext uri="{FF2B5EF4-FFF2-40B4-BE49-F238E27FC236}">
                <a16:creationId xmlns:a16="http://schemas.microsoft.com/office/drawing/2014/main" id="{FC9499B1-9646-4857-8629-6B416A83F763}"/>
              </a:ext>
            </a:extLst>
          </p:cNvPr>
          <p:cNvSpPr>
            <a:spLocks noGrp="1"/>
          </p:cNvSpPr>
          <p:nvPr>
            <p:ph type="body" sz="quarter" idx="14"/>
          </p:nvPr>
        </p:nvSpPr>
        <p:spPr/>
        <p:txBody>
          <a:bodyPr/>
          <a:lstStyle/>
          <a:p>
            <a:r>
              <a:rPr lang="en-US"/>
              <a:t>01.08.2017 - 07.01.2018</a:t>
            </a:r>
          </a:p>
        </p:txBody>
      </p:sp>
    </p:spTree>
    <p:extLst>
      <p:ext uri="{BB962C8B-B14F-4D97-AF65-F5344CB8AC3E}">
        <p14:creationId xmlns:p14="http://schemas.microsoft.com/office/powerpoint/2010/main" val="2472044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C75EF7-3658-4CB8-B050-3111E46B3F82}"/>
              </a:ext>
            </a:extLst>
          </p:cNvPr>
          <p:cNvSpPr>
            <a:spLocks noGrp="1"/>
          </p:cNvSpPr>
          <p:nvPr>
            <p:ph type="title"/>
          </p:nvPr>
        </p:nvSpPr>
        <p:spPr/>
        <p:txBody>
          <a:bodyPr/>
          <a:lstStyle/>
          <a:p>
            <a:r>
              <a:rPr lang="nl-NL"/>
              <a:t>T - Eigene Tweets - Retweets - Tabelle - 1 of 2</a:t>
            </a:r>
            <a:endParaRPr lang="en-US"/>
          </a:p>
        </p:txBody>
      </p:sp>
      <p:graphicFrame>
        <p:nvGraphicFramePr>
          <p:cNvPr id="5" name="Table Placeholder 4">
            <a:extLst>
              <a:ext uri="{FF2B5EF4-FFF2-40B4-BE49-F238E27FC236}">
                <a16:creationId xmlns:a16="http://schemas.microsoft.com/office/drawing/2014/main" id="{459F8450-3DB3-44F6-BA1F-A6EE6EDC9557}"/>
              </a:ext>
            </a:extLst>
          </p:cNvPr>
          <p:cNvGraphicFramePr>
            <a:graphicFrameLocks noGrp="1"/>
          </p:cNvGraphicFramePr>
          <p:nvPr>
            <p:ph type="tbl" sz="quarter" idx="13"/>
            <p:extLst>
              <p:ext uri="{D42A27DB-BD31-4B8C-83A1-F6EECF244321}">
                <p14:modId xmlns:p14="http://schemas.microsoft.com/office/powerpoint/2010/main" val="20001973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811988709"/>
                    </a:ext>
                  </a:extLst>
                </a:gridCol>
                <a:gridCol w="822960">
                  <a:extLst>
                    <a:ext uri="{9D8B030D-6E8A-4147-A177-3AD203B41FA5}">
                      <a16:colId xmlns:a16="http://schemas.microsoft.com/office/drawing/2014/main" val="656051804"/>
                    </a:ext>
                  </a:extLst>
                </a:gridCol>
                <a:gridCol w="822960">
                  <a:extLst>
                    <a:ext uri="{9D8B030D-6E8A-4147-A177-3AD203B41FA5}">
                      <a16:colId xmlns:a16="http://schemas.microsoft.com/office/drawing/2014/main" val="963939930"/>
                    </a:ext>
                  </a:extLst>
                </a:gridCol>
                <a:gridCol w="1645920">
                  <a:extLst>
                    <a:ext uri="{9D8B030D-6E8A-4147-A177-3AD203B41FA5}">
                      <a16:colId xmlns:a16="http://schemas.microsoft.com/office/drawing/2014/main" val="372713589"/>
                    </a:ext>
                  </a:extLst>
                </a:gridCol>
                <a:gridCol w="822960">
                  <a:extLst>
                    <a:ext uri="{9D8B030D-6E8A-4147-A177-3AD203B41FA5}">
                      <a16:colId xmlns:a16="http://schemas.microsoft.com/office/drawing/2014/main" val="12317975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Antworten von Nutzern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7231674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@Weltspiegel_ARD - 2017-11-14 13:57:08</a:t>
                      </a:r>
                      <a:r>
                        <a:rPr kumimoji="0" lang="de-DE" sz="1000" b="0" i="0" u="none" strike="noStrike" kern="1200" cap="none" spc="0" normalizeH="0" baseline="0" noProof="0">
                          <a:ln>
                            <a:noFill/>
                          </a:ln>
                          <a:solidFill>
                            <a:prstClr val="black"/>
                          </a:solidFill>
                          <a:effectLst/>
                          <a:uLnTx/>
                          <a:uFillTx/>
                          <a:latin typeface="+mn-lt"/>
                          <a:ea typeface="+mn-ea"/>
                          <a:cs typeface="+mn-cs"/>
                        </a:rPr>
                        <a:t>
Die Fans von Beşiktaş Istanbul. Fußball ist mehr als ein Sport in der Türkei. Es ist Leidenschaft und Hingabe pur. @WillingerK https://t.co/yRWQrIamCN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250211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@Weltspiegel_ARD - 2017-11-05 18:25:06</a:t>
                      </a:r>
                      <a:r>
                        <a:rPr kumimoji="0" lang="de-DE" sz="1000" b="0" i="0" u="none" strike="noStrike" kern="1200" cap="none" spc="0" normalizeH="0" baseline="0" noProof="0">
                          <a:ln>
                            <a:noFill/>
                          </a:ln>
                          <a:solidFill>
                            <a:prstClr val="black"/>
                          </a:solidFill>
                          <a:effectLst/>
                          <a:uLnTx/>
                          <a:uFillTx/>
                          <a:latin typeface="+mn-lt"/>
                          <a:ea typeface="+mn-ea"/>
                          <a:cs typeface="+mn-cs"/>
                        </a:rPr>
                        <a:t>
Paradise-Papers enthüllen weltweit Steuertricks von Konzernen, Superreichen und Politikern. https://t.co/hn4puTsECn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555817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@Weltspiegel_ARD - 2017-11-14 06:16:42</a:t>
                      </a:r>
                      <a:r>
                        <a:rPr kumimoji="0" lang="de-DE" sz="1000" b="0" i="0" u="none" strike="noStrike" kern="1200" cap="none" spc="0" normalizeH="0" baseline="0" noProof="0">
                          <a:ln>
                            <a:noFill/>
                          </a:ln>
                          <a:solidFill>
                            <a:prstClr val="black"/>
                          </a:solidFill>
                          <a:effectLst/>
                          <a:uLnTx/>
                          <a:uFillTx/>
                          <a:latin typeface="+mn-lt"/>
                          <a:ea typeface="+mn-ea"/>
                          <a:cs typeface="+mn-cs"/>
                        </a:rPr>
                        <a:t>
Die Fans von Beşiktaş Istanbul. Fußball ist mehr als ein Sport in der Türkei. Es ist Leidenschaft und Hingabe pur. @WillingerK https://t.co/YsoyVpBjn8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548159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@Weltspiegel_ARD - 2017-10-07 06:30:52</a:t>
                      </a:r>
                      <a:r>
                        <a:rPr kumimoji="0" lang="de-DE" sz="1000" b="0" i="0" u="none" strike="noStrike" kern="1200" cap="none" spc="0" normalizeH="0" baseline="0" noProof="0">
                          <a:ln>
                            <a:noFill/>
                          </a:ln>
                          <a:solidFill>
                            <a:prstClr val="black"/>
                          </a:solidFill>
                          <a:effectLst/>
                          <a:uLnTx/>
                          <a:uFillTx/>
                          <a:latin typeface="+mn-lt"/>
                          <a:ea typeface="+mn-ea"/>
                          <a:cs typeface="+mn-cs"/>
                        </a:rPr>
                        <a:t>
Die Türkei kann auch einfach nur schön. ARD-Korrespondent Oliver-Mayer Rüth mit einer Heißluftballon-Fahrt der Superlative. #nofilter https://t.co/DTONwG2eJU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804840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@Weltspiegel_ARD - 2017-08-31 14:39:43</a:t>
                      </a:r>
                      <a:r>
                        <a:rPr kumimoji="0" lang="de-DE" sz="1000" b="0" i="0" u="none" strike="noStrike" kern="1200" cap="none" spc="0" normalizeH="0" baseline="0" noProof="0">
                          <a:ln>
                            <a:noFill/>
                          </a:ln>
                          <a:solidFill>
                            <a:prstClr val="black"/>
                          </a:solidFill>
                          <a:effectLst/>
                          <a:uLnTx/>
                          <a:uFillTx/>
                          <a:latin typeface="+mn-lt"/>
                          <a:ea typeface="+mn-ea"/>
                          <a:cs typeface="+mn-cs"/>
                        </a:rPr>
                        <a:t>
Nicht nur in #Houston Land unter: Große Teile Südasiens versinken seit Wochen im Monsunregen. Bereits mehr als 1200 Tote. #monsun #südasien https://t.co/sTwbUHQUW8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109499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@Weltspiegel_ARD - 2017-11-16 17:30:55</a:t>
                      </a:r>
                      <a:r>
                        <a:rPr kumimoji="0" lang="de-DE" sz="1000" b="0" i="0" u="none" strike="noStrike" kern="1200" cap="none" spc="0" normalizeH="0" baseline="0" noProof="0">
                          <a:ln>
                            <a:noFill/>
                          </a:ln>
                          <a:solidFill>
                            <a:prstClr val="black"/>
                          </a:solidFill>
                          <a:effectLst/>
                          <a:uLnTx/>
                          <a:uFillTx/>
                          <a:latin typeface="+mn-lt"/>
                          <a:ea typeface="+mn-ea"/>
                          <a:cs typeface="+mn-cs"/>
                        </a:rPr>
                        <a:t>
Kurz aus dem Auto springen und Brötchen holen? In #Moskau keine gute Idee ... Mehr aus Moskau: https://t.co/9YTJAR9IuM https://t.co/6cVuPaZKL3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23706971"/>
                  </a:ext>
                </a:extLst>
              </a:tr>
            </a:tbl>
          </a:graphicData>
        </a:graphic>
      </p:graphicFrame>
      <p:sp>
        <p:nvSpPr>
          <p:cNvPr id="4" name="Text Placeholder 3">
            <a:extLst>
              <a:ext uri="{FF2B5EF4-FFF2-40B4-BE49-F238E27FC236}">
                <a16:creationId xmlns:a16="http://schemas.microsoft.com/office/drawing/2014/main" id="{BD471A53-C60E-4D3E-BCDB-B9A03CA8469E}"/>
              </a:ext>
            </a:extLst>
          </p:cNvPr>
          <p:cNvSpPr>
            <a:spLocks noGrp="1"/>
          </p:cNvSpPr>
          <p:nvPr>
            <p:ph type="body" sz="quarter" idx="14"/>
          </p:nvPr>
        </p:nvSpPr>
        <p:spPr/>
        <p:txBody>
          <a:bodyPr/>
          <a:lstStyle/>
          <a:p>
            <a:r>
              <a:rPr lang="en-US"/>
              <a:t>01.08.2017 - 07.01.2018</a:t>
            </a:r>
          </a:p>
        </p:txBody>
      </p:sp>
    </p:spTree>
    <p:extLst>
      <p:ext uri="{BB962C8B-B14F-4D97-AF65-F5344CB8AC3E}">
        <p14:creationId xmlns:p14="http://schemas.microsoft.com/office/powerpoint/2010/main" val="6480859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24FEF-50CB-4488-97B7-C8D1CFE1FF1B}"/>
              </a:ext>
            </a:extLst>
          </p:cNvPr>
          <p:cNvSpPr>
            <a:spLocks noGrp="1"/>
          </p:cNvSpPr>
          <p:nvPr>
            <p:ph type="title"/>
          </p:nvPr>
        </p:nvSpPr>
        <p:spPr/>
        <p:txBody>
          <a:bodyPr/>
          <a:lstStyle/>
          <a:p>
            <a:r>
              <a:rPr lang="nl-NL"/>
              <a:t>T - Eigene Tweets - Retweets - Tabelle - 2 of 2</a:t>
            </a:r>
            <a:endParaRPr lang="en-US"/>
          </a:p>
        </p:txBody>
      </p:sp>
      <p:graphicFrame>
        <p:nvGraphicFramePr>
          <p:cNvPr id="5" name="Table Placeholder 4">
            <a:extLst>
              <a:ext uri="{FF2B5EF4-FFF2-40B4-BE49-F238E27FC236}">
                <a16:creationId xmlns:a16="http://schemas.microsoft.com/office/drawing/2014/main" id="{2C31FDDF-AAF6-494E-9A4A-B4DC06DCD3AE}"/>
              </a:ext>
            </a:extLst>
          </p:cNvPr>
          <p:cNvGraphicFramePr>
            <a:graphicFrameLocks noGrp="1"/>
          </p:cNvGraphicFramePr>
          <p:nvPr>
            <p:ph type="tbl" sz="quarter" idx="13"/>
            <p:extLst>
              <p:ext uri="{D42A27DB-BD31-4B8C-83A1-F6EECF244321}">
                <p14:modId xmlns:p14="http://schemas.microsoft.com/office/powerpoint/2010/main" val="42003760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10963393"/>
                    </a:ext>
                  </a:extLst>
                </a:gridCol>
                <a:gridCol w="822960">
                  <a:extLst>
                    <a:ext uri="{9D8B030D-6E8A-4147-A177-3AD203B41FA5}">
                      <a16:colId xmlns:a16="http://schemas.microsoft.com/office/drawing/2014/main" val="3186079068"/>
                    </a:ext>
                  </a:extLst>
                </a:gridCol>
                <a:gridCol w="822960">
                  <a:extLst>
                    <a:ext uri="{9D8B030D-6E8A-4147-A177-3AD203B41FA5}">
                      <a16:colId xmlns:a16="http://schemas.microsoft.com/office/drawing/2014/main" val="3740814950"/>
                    </a:ext>
                  </a:extLst>
                </a:gridCol>
                <a:gridCol w="1645920">
                  <a:extLst>
                    <a:ext uri="{9D8B030D-6E8A-4147-A177-3AD203B41FA5}">
                      <a16:colId xmlns:a16="http://schemas.microsoft.com/office/drawing/2014/main" val="37384635"/>
                    </a:ext>
                  </a:extLst>
                </a:gridCol>
                <a:gridCol w="822960">
                  <a:extLst>
                    <a:ext uri="{9D8B030D-6E8A-4147-A177-3AD203B41FA5}">
                      <a16:colId xmlns:a16="http://schemas.microsoft.com/office/drawing/2014/main" val="19553668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Antworten von Nutzern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403431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@Weltspiegel_ARD - 2017-12-10 13:47:21</a:t>
                      </a:r>
                      <a:r>
                        <a:rPr kumimoji="0" lang="de-DE" sz="1000" b="0" i="0" u="none" strike="noStrike" kern="1200" cap="none" spc="0" normalizeH="0" baseline="0" noProof="0">
                          <a:ln>
                            <a:noFill/>
                          </a:ln>
                          <a:solidFill>
                            <a:prstClr val="black"/>
                          </a:solidFill>
                          <a:effectLst/>
                          <a:uLnTx/>
                          <a:uFillTx/>
                          <a:latin typeface="+mn-lt"/>
                          <a:ea typeface="+mn-ea"/>
                          <a:cs typeface="+mn-cs"/>
                        </a:rPr>
                        <a:t>
Islamische Republik #Iran - eine kurdische Nomadin wird #kickboxing Champion. Heute 19.20 @NatalieAmiri im #Weltspiegel @ARDde @DasErste @BR24 @BR_Presse https://t.co/DHpxIZBJpG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512804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@Weltspiegel_ARD - 2017-12-15 17:33:48</a:t>
                      </a:r>
                      <a:r>
                        <a:rPr kumimoji="0" lang="de-DE" sz="1000" b="0" i="0" u="none" strike="noStrike" kern="1200" cap="none" spc="0" normalizeH="0" baseline="0" noProof="0">
                          <a:ln>
                            <a:noFill/>
                          </a:ln>
                          <a:solidFill>
                            <a:prstClr val="black"/>
                          </a:solidFill>
                          <a:effectLst/>
                          <a:uLnTx/>
                          <a:uFillTx/>
                          <a:latin typeface="+mn-lt"/>
                          <a:ea typeface="+mn-ea"/>
                          <a:cs typeface="+mn-cs"/>
                        </a:rPr>
                        <a:t>
Neue Zahlen bestätigen: Der #Atommüll des #Fukushima-GAUs wird Japan noch Jahrzente beschäftigen. @Greenpeace warnt vor einer Atommüll-Krise. https://t.co/6KduBjus1w</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004237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@Weltspiegel_ARD - 2017-10-29 11:08:08</a:t>
                      </a:r>
                      <a:r>
                        <a:rPr kumimoji="0" lang="de-DE" sz="1000" b="0" i="0" u="none" strike="noStrike" kern="1200" cap="none" spc="0" normalizeH="0" baseline="0" noProof="0">
                          <a:ln>
                            <a:noFill/>
                          </a:ln>
                          <a:solidFill>
                            <a:prstClr val="black"/>
                          </a:solidFill>
                          <a:effectLst/>
                          <a:uLnTx/>
                          <a:uFillTx/>
                          <a:latin typeface="+mn-lt"/>
                          <a:ea typeface="+mn-ea"/>
                          <a:cs typeface="+mn-cs"/>
                        </a:rPr>
                        <a:t>
Die Geschichte von Negin Khpalwak geht ans Herz: Sie ist die erste weibliche Dirigentin Afghanistans – trotz Morddrohungen. https://t.co/jIm0pg6q37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95832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@Weltspiegel_ARD - 2017-12-14 16:02:18</a:t>
                      </a:r>
                      <a:r>
                        <a:rPr kumimoji="0" lang="de-DE" sz="1000" b="0" i="0" u="none" strike="noStrike" kern="1200" cap="none" spc="0" normalizeH="0" baseline="0" noProof="0">
                          <a:ln>
                            <a:noFill/>
                          </a:ln>
                          <a:solidFill>
                            <a:prstClr val="black"/>
                          </a:solidFill>
                          <a:effectLst/>
                          <a:uLnTx/>
                          <a:uFillTx/>
                          <a:latin typeface="+mn-lt"/>
                          <a:ea typeface="+mn-ea"/>
                          <a:cs typeface="+mn-cs"/>
                        </a:rPr>
                        <a:t>
Einmal #IS und zurück? Der Fall Linda W. und wie #Europa mit #Dschihad Kämpfern umgeht, die im #Irak inhaftiert sind. Heute: @Weltspiegel_ARD Extra, 22:45 Uhr @DasErste @ARDde 
https://t.co/LbaSLPuc03 https://t.co/ileEzecEOD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75633037"/>
                  </a:ext>
                </a:extLst>
              </a:tr>
            </a:tbl>
          </a:graphicData>
        </a:graphic>
      </p:graphicFrame>
      <p:sp>
        <p:nvSpPr>
          <p:cNvPr id="4" name="Text Placeholder 3">
            <a:extLst>
              <a:ext uri="{FF2B5EF4-FFF2-40B4-BE49-F238E27FC236}">
                <a16:creationId xmlns:a16="http://schemas.microsoft.com/office/drawing/2014/main" id="{DFF59AE0-F372-4EC2-B8A1-2AE2879F808D}"/>
              </a:ext>
            </a:extLst>
          </p:cNvPr>
          <p:cNvSpPr>
            <a:spLocks noGrp="1"/>
          </p:cNvSpPr>
          <p:nvPr>
            <p:ph type="body" sz="quarter" idx="14"/>
          </p:nvPr>
        </p:nvSpPr>
        <p:spPr/>
        <p:txBody>
          <a:bodyPr/>
          <a:lstStyle/>
          <a:p>
            <a:r>
              <a:rPr lang="en-US"/>
              <a:t>01.08.2017 - 07.01.2018</a:t>
            </a:r>
          </a:p>
        </p:txBody>
      </p:sp>
    </p:spTree>
    <p:extLst>
      <p:ext uri="{BB962C8B-B14F-4D97-AF65-F5344CB8AC3E}">
        <p14:creationId xmlns:p14="http://schemas.microsoft.com/office/powerpoint/2010/main" val="35329893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D0E77A-CDCD-4292-894D-C3F3AB21D80B}"/>
              </a:ext>
            </a:extLst>
          </p:cNvPr>
          <p:cNvSpPr>
            <a:spLocks noGrp="1"/>
          </p:cNvSpPr>
          <p:nvPr>
            <p:ph type="title"/>
          </p:nvPr>
        </p:nvSpPr>
        <p:spPr/>
        <p:txBody>
          <a:bodyPr/>
          <a:lstStyle/>
          <a:p>
            <a:r>
              <a:rPr lang="en-US"/>
              <a:t>T - Eigene Tweets - I-Rate - Tabelle - 1 of 2</a:t>
            </a:r>
          </a:p>
        </p:txBody>
      </p:sp>
      <p:graphicFrame>
        <p:nvGraphicFramePr>
          <p:cNvPr id="5" name="Table Placeholder 4">
            <a:extLst>
              <a:ext uri="{FF2B5EF4-FFF2-40B4-BE49-F238E27FC236}">
                <a16:creationId xmlns:a16="http://schemas.microsoft.com/office/drawing/2014/main" id="{80C97CF7-BCEC-44E8-80E8-BFEF762C5830}"/>
              </a:ext>
            </a:extLst>
          </p:cNvPr>
          <p:cNvGraphicFramePr>
            <a:graphicFrameLocks noGrp="1"/>
          </p:cNvGraphicFramePr>
          <p:nvPr>
            <p:ph type="tbl" sz="quarter" idx="13"/>
            <p:extLst>
              <p:ext uri="{D42A27DB-BD31-4B8C-83A1-F6EECF244321}">
                <p14:modId xmlns:p14="http://schemas.microsoft.com/office/powerpoint/2010/main" val="37472722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144821861"/>
                    </a:ext>
                  </a:extLst>
                </a:gridCol>
                <a:gridCol w="822960">
                  <a:extLst>
                    <a:ext uri="{9D8B030D-6E8A-4147-A177-3AD203B41FA5}">
                      <a16:colId xmlns:a16="http://schemas.microsoft.com/office/drawing/2014/main" val="4199385191"/>
                    </a:ext>
                  </a:extLst>
                </a:gridCol>
                <a:gridCol w="822960">
                  <a:extLst>
                    <a:ext uri="{9D8B030D-6E8A-4147-A177-3AD203B41FA5}">
                      <a16:colId xmlns:a16="http://schemas.microsoft.com/office/drawing/2014/main" val="1985469025"/>
                    </a:ext>
                  </a:extLst>
                </a:gridCol>
                <a:gridCol w="822960">
                  <a:extLst>
                    <a:ext uri="{9D8B030D-6E8A-4147-A177-3AD203B41FA5}">
                      <a16:colId xmlns:a16="http://schemas.microsoft.com/office/drawing/2014/main" val="3023415139"/>
                    </a:ext>
                  </a:extLst>
                </a:gridCol>
                <a:gridCol w="1645920">
                  <a:extLst>
                    <a:ext uri="{9D8B030D-6E8A-4147-A177-3AD203B41FA5}">
                      <a16:colId xmlns:a16="http://schemas.microsoft.com/office/drawing/2014/main" val="29322317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Antworten von Nutzern</a:t>
                      </a:r>
                    </a:p>
                  </a:txBody>
                  <a:tcPr/>
                </a:tc>
                <a:extLst>
                  <a:ext uri="{0D108BD9-81ED-4DB2-BD59-A6C34878D82A}">
                    <a16:rowId xmlns:a16="http://schemas.microsoft.com/office/drawing/2014/main" val="37816356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@Weltspiegel_ARD - 2017-11-19 20:36:50</a:t>
                      </a:r>
                      <a:r>
                        <a:rPr kumimoji="0" lang="de-DE" sz="1000" b="0" i="0" u="none" strike="noStrike" kern="1200" cap="none" spc="0" normalizeH="0" baseline="0" noProof="0">
                          <a:ln>
                            <a:noFill/>
                          </a:ln>
                          <a:solidFill>
                            <a:prstClr val="black"/>
                          </a:solidFill>
                          <a:effectLst/>
                          <a:uLnTx/>
                          <a:uFillTx/>
                          <a:latin typeface="+mn-lt"/>
                          <a:ea typeface="+mn-ea"/>
                          <a:cs typeface="+mn-cs"/>
                        </a:rPr>
                        <a:t>
Ok, danke, von uns aus gerne! Solange das noch aussteht: auf Facebook gibts täglich Neues von uns und Korrespondenten https://t.co/8tADFPZIXS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5842266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@Weltspiegel_ARD - 2017-11-18 07:16:27</a:t>
                      </a:r>
                      <a:r>
                        <a:rPr kumimoji="0" lang="de-DE" sz="1000" b="0" i="0" u="none" strike="noStrike" kern="1200" cap="none" spc="0" normalizeH="0" baseline="0" noProof="0">
                          <a:ln>
                            <a:noFill/>
                          </a:ln>
                          <a:solidFill>
                            <a:prstClr val="black"/>
                          </a:solidFill>
                          <a:effectLst/>
                          <a:uLnTx/>
                          <a:uFillTx/>
                          <a:latin typeface="+mn-lt"/>
                          <a:ea typeface="+mn-ea"/>
                          <a:cs typeface="+mn-cs"/>
                        </a:rPr>
                        <a:t>
KREISCH! Vor philippinischen Fernsehgeräten dürfte es wieder lauter werden: Heute wird die @MissWorldLtd gewählt. Mehr: https://t.co/2VoHvUKe9X https://t.co/kl76hoJQja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5446954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@Weltspiegel_ARD - 2017-11-19 20:46:28</a:t>
                      </a:r>
                      <a:r>
                        <a:rPr kumimoji="0" lang="de-DE" sz="1000" b="0" i="0" u="none" strike="noStrike" kern="1200" cap="none" spc="0" normalizeH="0" baseline="0" noProof="0">
                          <a:ln>
                            <a:noFill/>
                          </a:ln>
                          <a:solidFill>
                            <a:prstClr val="black"/>
                          </a:solidFill>
                          <a:effectLst/>
                          <a:uLnTx/>
                          <a:uFillTx/>
                          <a:latin typeface="+mn-lt"/>
                          <a:ea typeface="+mn-ea"/>
                          <a:cs typeface="+mn-cs"/>
                        </a:rPr>
                        <a:t>
Starkes Stück über die Drogenwaisen und #OpioidEpidemic @CBuckenmaier https://t.co/Ki3ZPqfQey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0049327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@Weltspiegel_ARD - 2017-11-19 20:55:51</a:t>
                      </a:r>
                      <a:r>
                        <a:rPr kumimoji="0" lang="de-DE" sz="1000" b="0" i="0" u="none" strike="noStrike" kern="1200" cap="none" spc="0" normalizeH="0" baseline="0" noProof="0">
                          <a:ln>
                            <a:noFill/>
                          </a:ln>
                          <a:solidFill>
                            <a:prstClr val="black"/>
                          </a:solidFill>
                          <a:effectLst/>
                          <a:uLnTx/>
                          <a:uFillTx/>
                          <a:latin typeface="+mn-lt"/>
                          <a:ea typeface="+mn-ea"/>
                          <a:cs typeface="+mn-cs"/>
                        </a:rPr>
                        <a:t>
Video: Afghanistan - Weltspiegel - ARD | Das Erste https://t.co/N2KLDkOqRe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9162758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@Weltspiegel_ARD - 2017-11-20 18:03:00</a:t>
                      </a:r>
                      <a:r>
                        <a:rPr kumimoji="0" lang="de-DE" sz="1000" b="0" i="0" u="none" strike="noStrike" kern="1200" cap="none" spc="0" normalizeH="0" baseline="0" noProof="0">
                          <a:ln>
                            <a:noFill/>
                          </a:ln>
                          <a:solidFill>
                            <a:prstClr val="black"/>
                          </a:solidFill>
                          <a:effectLst/>
                          <a:uLnTx/>
                          <a:uFillTx/>
                          <a:latin typeface="+mn-lt"/>
                          <a:ea typeface="+mn-ea"/>
                          <a:cs typeface="+mn-cs"/>
                        </a:rPr>
                        <a:t>
In vielen Ländern Afrikas werden Mädchen beschnitten. Ein Ritual mit schwerwiegenden Folgenden. 
Mehr: https://t.co/bbVoncuPVz https://t.co/GbJWZgrW4K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3033075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@Weltspiegel_ARD - 2017-11-20 16:03:05</a:t>
                      </a:r>
                      <a:r>
                        <a:rPr kumimoji="0" lang="de-DE" sz="1000" b="0" i="0" u="none" strike="noStrike" kern="1200" cap="none" spc="0" normalizeH="0" baseline="0" noProof="0">
                          <a:ln>
                            <a:noFill/>
                          </a:ln>
                          <a:solidFill>
                            <a:prstClr val="black"/>
                          </a:solidFill>
                          <a:effectLst/>
                          <a:uLnTx/>
                          <a:uFillTx/>
                          <a:latin typeface="+mn-lt"/>
                          <a:ea typeface="+mn-ea"/>
                          <a:cs typeface="+mn-cs"/>
                        </a:rPr>
                        <a:t>
Seit 1929 erforscht das Deutsche Archäologische Institut in Istanbul die Geschichte Kleinasiens und des Vorderen Orients. Ein Blick hinter die Kulissen. @oliverreporter https://t.co/eTsaB7kBV8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950688066"/>
                  </a:ext>
                </a:extLst>
              </a:tr>
            </a:tbl>
          </a:graphicData>
        </a:graphic>
      </p:graphicFrame>
      <p:sp>
        <p:nvSpPr>
          <p:cNvPr id="4" name="Text Placeholder 3">
            <a:extLst>
              <a:ext uri="{FF2B5EF4-FFF2-40B4-BE49-F238E27FC236}">
                <a16:creationId xmlns:a16="http://schemas.microsoft.com/office/drawing/2014/main" id="{2137AE15-0C3A-483D-9B9D-E52691519288}"/>
              </a:ext>
            </a:extLst>
          </p:cNvPr>
          <p:cNvSpPr>
            <a:spLocks noGrp="1"/>
          </p:cNvSpPr>
          <p:nvPr>
            <p:ph type="body" sz="quarter" idx="14"/>
          </p:nvPr>
        </p:nvSpPr>
        <p:spPr/>
        <p:txBody>
          <a:bodyPr/>
          <a:lstStyle/>
          <a:p>
            <a:r>
              <a:rPr lang="en-US"/>
              <a:t>01.08.2017 - 07.01.2018</a:t>
            </a:r>
          </a:p>
        </p:txBody>
      </p:sp>
    </p:spTree>
    <p:extLst>
      <p:ext uri="{BB962C8B-B14F-4D97-AF65-F5344CB8AC3E}">
        <p14:creationId xmlns:p14="http://schemas.microsoft.com/office/powerpoint/2010/main" val="32492356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1C72AA-09A9-4D04-98DE-817B7FEA75EC}"/>
              </a:ext>
            </a:extLst>
          </p:cNvPr>
          <p:cNvSpPr>
            <a:spLocks noGrp="1"/>
          </p:cNvSpPr>
          <p:nvPr>
            <p:ph type="title"/>
          </p:nvPr>
        </p:nvSpPr>
        <p:spPr/>
        <p:txBody>
          <a:bodyPr/>
          <a:lstStyle/>
          <a:p>
            <a:r>
              <a:rPr lang="en-US"/>
              <a:t>T - Eigene Tweets - I-Rate - Tabelle - 2 of 2</a:t>
            </a:r>
          </a:p>
        </p:txBody>
      </p:sp>
      <p:graphicFrame>
        <p:nvGraphicFramePr>
          <p:cNvPr id="5" name="Table Placeholder 4">
            <a:extLst>
              <a:ext uri="{FF2B5EF4-FFF2-40B4-BE49-F238E27FC236}">
                <a16:creationId xmlns:a16="http://schemas.microsoft.com/office/drawing/2014/main" id="{DF7181BB-0E43-44E3-9C29-E3C547F95670}"/>
              </a:ext>
            </a:extLst>
          </p:cNvPr>
          <p:cNvGraphicFramePr>
            <a:graphicFrameLocks noGrp="1"/>
          </p:cNvGraphicFramePr>
          <p:nvPr>
            <p:ph type="tbl" sz="quarter" idx="13"/>
            <p:extLst>
              <p:ext uri="{D42A27DB-BD31-4B8C-83A1-F6EECF244321}">
                <p14:modId xmlns:p14="http://schemas.microsoft.com/office/powerpoint/2010/main" val="28148446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575589522"/>
                    </a:ext>
                  </a:extLst>
                </a:gridCol>
                <a:gridCol w="822960">
                  <a:extLst>
                    <a:ext uri="{9D8B030D-6E8A-4147-A177-3AD203B41FA5}">
                      <a16:colId xmlns:a16="http://schemas.microsoft.com/office/drawing/2014/main" val="2599923733"/>
                    </a:ext>
                  </a:extLst>
                </a:gridCol>
                <a:gridCol w="822960">
                  <a:extLst>
                    <a:ext uri="{9D8B030D-6E8A-4147-A177-3AD203B41FA5}">
                      <a16:colId xmlns:a16="http://schemas.microsoft.com/office/drawing/2014/main" val="1632698729"/>
                    </a:ext>
                  </a:extLst>
                </a:gridCol>
                <a:gridCol w="822960">
                  <a:extLst>
                    <a:ext uri="{9D8B030D-6E8A-4147-A177-3AD203B41FA5}">
                      <a16:colId xmlns:a16="http://schemas.microsoft.com/office/drawing/2014/main" val="2433886948"/>
                    </a:ext>
                  </a:extLst>
                </a:gridCol>
                <a:gridCol w="1645920">
                  <a:extLst>
                    <a:ext uri="{9D8B030D-6E8A-4147-A177-3AD203B41FA5}">
                      <a16:colId xmlns:a16="http://schemas.microsoft.com/office/drawing/2014/main" val="3447013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Antworten von Nutzern</a:t>
                      </a:r>
                    </a:p>
                  </a:txBody>
                  <a:tcPr/>
                </a:tc>
                <a:extLst>
                  <a:ext uri="{0D108BD9-81ED-4DB2-BD59-A6C34878D82A}">
                    <a16:rowId xmlns:a16="http://schemas.microsoft.com/office/drawing/2014/main" val="2130765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@Weltspiegel_ARD - 2017-11-17 17:30:57</a:t>
                      </a:r>
                      <a:r>
                        <a:rPr kumimoji="0" lang="de-DE" sz="1000" b="0" i="0" u="none" strike="noStrike" kern="1200" cap="none" spc="0" normalizeH="0" baseline="0" noProof="0">
                          <a:ln>
                            <a:noFill/>
                          </a:ln>
                          <a:solidFill>
                            <a:prstClr val="black"/>
                          </a:solidFill>
                          <a:effectLst/>
                          <a:uLnTx/>
                          <a:uFillTx/>
                          <a:latin typeface="+mn-lt"/>
                          <a:ea typeface="+mn-ea"/>
                          <a:cs typeface="+mn-cs"/>
                        </a:rPr>
                        <a:t>
Kaum auf der Welt, schon fängt der Kampf ums Überleben an: In #Afghanistan gibt es nur ein einziges Krankenhaus für Säuglinge. Mehr: https://t.co/TmoGf7nBYR https://t.co/9lorw8Tbg8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61710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@Weltspiegel_ARD - 2017-11-16 17:30:55</a:t>
                      </a:r>
                      <a:r>
                        <a:rPr kumimoji="0" lang="de-DE" sz="1000" b="0" i="0" u="none" strike="noStrike" kern="1200" cap="none" spc="0" normalizeH="0" baseline="0" noProof="0">
                          <a:ln>
                            <a:noFill/>
                          </a:ln>
                          <a:solidFill>
                            <a:prstClr val="black"/>
                          </a:solidFill>
                          <a:effectLst/>
                          <a:uLnTx/>
                          <a:uFillTx/>
                          <a:latin typeface="+mn-lt"/>
                          <a:ea typeface="+mn-ea"/>
                          <a:cs typeface="+mn-cs"/>
                        </a:rPr>
                        <a:t>
Kurz aus dem Auto springen und Brötchen holen? In #Moskau keine gute Idee ... Mehr aus Moskau: https://t.co/9YTJAR9IuM https://t.co/6cVuPaZKL3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4442348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@Weltspiegel_ARD - 2017-11-13 17:38:34</a:t>
                      </a:r>
                      <a:r>
                        <a:rPr kumimoji="0" lang="de-DE" sz="1000" b="0" i="0" u="none" strike="noStrike" kern="1200" cap="none" spc="0" normalizeH="0" baseline="0" noProof="0">
                          <a:ln>
                            <a:noFill/>
                          </a:ln>
                          <a:solidFill>
                            <a:prstClr val="black"/>
                          </a:solidFill>
                          <a:effectLst/>
                          <a:uLnTx/>
                          <a:uFillTx/>
                          <a:latin typeface="+mn-lt"/>
                          <a:ea typeface="+mn-ea"/>
                          <a:cs typeface="+mn-cs"/>
                        </a:rPr>
                        <a:t>
Giftiger #Smog und das seit Tagen: Wie (über)lebt man gerade in Neu Delhi? ARD-Korrespondenten @webermannj und @silkediettrich mit Antworten. Mehr aus #Indien: https://t.co/ylZZCU4Ve6 https://t.co/9uby4xmUgc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998202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@Weltspiegel_ARD - 2017-11-12 18:57:30</a:t>
                      </a:r>
                      <a:r>
                        <a:rPr kumimoji="0" lang="de-DE" sz="1000" b="0" i="0" u="none" strike="noStrike" kern="1200" cap="none" spc="0" normalizeH="0" baseline="0" noProof="0">
                          <a:ln>
                            <a:noFill/>
                          </a:ln>
                          <a:solidFill>
                            <a:prstClr val="black"/>
                          </a:solidFill>
                          <a:effectLst/>
                          <a:uLnTx/>
                          <a:uFillTx/>
                          <a:latin typeface="+mn-lt"/>
                          <a:ea typeface="+mn-ea"/>
                          <a:cs typeface="+mn-cs"/>
                        </a:rPr>
                        <a:t>
Die Videos unserer Sendung gibt es ab ca. 21 Uhr bei uns auf https://t.co/izEVPvM3cP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128476670"/>
                  </a:ext>
                </a:extLst>
              </a:tr>
            </a:tbl>
          </a:graphicData>
        </a:graphic>
      </p:graphicFrame>
      <p:sp>
        <p:nvSpPr>
          <p:cNvPr id="4" name="Text Placeholder 3">
            <a:extLst>
              <a:ext uri="{FF2B5EF4-FFF2-40B4-BE49-F238E27FC236}">
                <a16:creationId xmlns:a16="http://schemas.microsoft.com/office/drawing/2014/main" id="{143A4EE7-7926-4550-AAC9-354E606FC35A}"/>
              </a:ext>
            </a:extLst>
          </p:cNvPr>
          <p:cNvSpPr>
            <a:spLocks noGrp="1"/>
          </p:cNvSpPr>
          <p:nvPr>
            <p:ph type="body" sz="quarter" idx="14"/>
          </p:nvPr>
        </p:nvSpPr>
        <p:spPr/>
        <p:txBody>
          <a:bodyPr/>
          <a:lstStyle/>
          <a:p>
            <a:r>
              <a:rPr lang="en-US"/>
              <a:t>01.08.2017 - 07.01.2018</a:t>
            </a:r>
          </a:p>
        </p:txBody>
      </p:sp>
    </p:spTree>
    <p:extLst>
      <p:ext uri="{BB962C8B-B14F-4D97-AF65-F5344CB8AC3E}">
        <p14:creationId xmlns:p14="http://schemas.microsoft.com/office/powerpoint/2010/main" val="41693451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331615-D99C-47DA-B37D-AB12C8904041}"/>
              </a:ext>
            </a:extLst>
          </p:cNvPr>
          <p:cNvSpPr>
            <a:spLocks noGrp="1"/>
          </p:cNvSpPr>
          <p:nvPr>
            <p:ph type="title"/>
          </p:nvPr>
        </p:nvSpPr>
        <p:spPr/>
        <p:txBody>
          <a:bodyPr/>
          <a:lstStyle/>
          <a:p>
            <a:r>
              <a:rPr lang="en-US"/>
              <a:t>Twitter Replies To Users</a:t>
            </a:r>
          </a:p>
        </p:txBody>
      </p:sp>
      <p:graphicFrame>
        <p:nvGraphicFramePr>
          <p:cNvPr id="6" name="Chart Placeholder 5">
            <a:extLst>
              <a:ext uri="{FF2B5EF4-FFF2-40B4-BE49-F238E27FC236}">
                <a16:creationId xmlns:a16="http://schemas.microsoft.com/office/drawing/2014/main" id="{7542831A-4DDD-4908-8DA5-1B629A561937}"/>
              </a:ext>
            </a:extLst>
          </p:cNvPr>
          <p:cNvGraphicFramePr>
            <a:graphicFrameLocks noGrp="1"/>
          </p:cNvGraphicFramePr>
          <p:nvPr>
            <p:ph type="chart" sz="quarter" idx="13"/>
            <p:extLst>
              <p:ext uri="{D42A27DB-BD31-4B8C-83A1-F6EECF244321}">
                <p14:modId xmlns:p14="http://schemas.microsoft.com/office/powerpoint/2010/main" val="42120217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B8BCFD0-1254-4A45-9A90-CBA98747A2E9}"/>
              </a:ext>
            </a:extLst>
          </p:cNvPr>
          <p:cNvSpPr>
            <a:spLocks noGrp="1"/>
          </p:cNvSpPr>
          <p:nvPr>
            <p:ph type="body" sz="quarter" idx="14"/>
          </p:nvPr>
        </p:nvSpPr>
        <p:spPr/>
        <p:txBody>
          <a:bodyPr/>
          <a:lstStyle/>
          <a:p>
            <a:r>
              <a:rPr lang="en-US"/>
              <a:t>01.08.2017 - 07.01.2018</a:t>
            </a:r>
          </a:p>
        </p:txBody>
      </p:sp>
      <p:sp>
        <p:nvSpPr>
          <p:cNvPr id="5" name="Footer Placeholder 4">
            <a:extLst>
              <a:ext uri="{FF2B5EF4-FFF2-40B4-BE49-F238E27FC236}">
                <a16:creationId xmlns:a16="http://schemas.microsoft.com/office/drawing/2014/main" id="{BD4144CA-A87F-4D09-9D40-E9EB572E92A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452384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CC69B2-46CE-4A4D-9CE1-40003828FEF9}"/>
              </a:ext>
            </a:extLst>
          </p:cNvPr>
          <p:cNvSpPr>
            <a:spLocks noGrp="1"/>
          </p:cNvSpPr>
          <p:nvPr>
            <p:ph type="title"/>
          </p:nvPr>
        </p:nvSpPr>
        <p:spPr/>
        <p:txBody>
          <a:bodyPr/>
          <a:lstStyle/>
          <a:p>
            <a:r>
              <a:rPr lang="de-DE"/>
              <a:t>T - Antworten an Nutzern - Tabelle - 1 of 2</a:t>
            </a:r>
            <a:endParaRPr lang="en-US"/>
          </a:p>
        </p:txBody>
      </p:sp>
      <p:graphicFrame>
        <p:nvGraphicFramePr>
          <p:cNvPr id="5" name="Table Placeholder 4">
            <a:extLst>
              <a:ext uri="{FF2B5EF4-FFF2-40B4-BE49-F238E27FC236}">
                <a16:creationId xmlns:a16="http://schemas.microsoft.com/office/drawing/2014/main" id="{8FD66D3C-1501-47BC-B557-93568E59CFA2}"/>
              </a:ext>
            </a:extLst>
          </p:cNvPr>
          <p:cNvGraphicFramePr>
            <a:graphicFrameLocks noGrp="1"/>
          </p:cNvGraphicFramePr>
          <p:nvPr>
            <p:ph type="tbl" sz="quarter" idx="13"/>
            <p:extLst>
              <p:ext uri="{D42A27DB-BD31-4B8C-83A1-F6EECF244321}">
                <p14:modId xmlns:p14="http://schemas.microsoft.com/office/powerpoint/2010/main" val="18609973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147968346"/>
                    </a:ext>
                  </a:extLst>
                </a:gridCol>
                <a:gridCol w="822960">
                  <a:extLst>
                    <a:ext uri="{9D8B030D-6E8A-4147-A177-3AD203B41FA5}">
                      <a16:colId xmlns:a16="http://schemas.microsoft.com/office/drawing/2014/main" val="1521694398"/>
                    </a:ext>
                  </a:extLst>
                </a:gridCol>
                <a:gridCol w="822960">
                  <a:extLst>
                    <a:ext uri="{9D8B030D-6E8A-4147-A177-3AD203B41FA5}">
                      <a16:colId xmlns:a16="http://schemas.microsoft.com/office/drawing/2014/main" val="4139170769"/>
                    </a:ext>
                  </a:extLst>
                </a:gridCol>
                <a:gridCol w="822960">
                  <a:extLst>
                    <a:ext uri="{9D8B030D-6E8A-4147-A177-3AD203B41FA5}">
                      <a16:colId xmlns:a16="http://schemas.microsoft.com/office/drawing/2014/main" val="3614149798"/>
                    </a:ext>
                  </a:extLst>
                </a:gridCol>
                <a:gridCol w="822960">
                  <a:extLst>
                    <a:ext uri="{9D8B030D-6E8A-4147-A177-3AD203B41FA5}">
                      <a16:colId xmlns:a16="http://schemas.microsoft.com/office/drawing/2014/main" val="28933795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8355814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@Weltspiegel_ARD - 2017-11-09 23:39:25</a:t>
                      </a:r>
                      <a:r>
                        <a:rPr kumimoji="0" lang="en-US" sz="1000" b="0" i="0" u="none" strike="noStrike" kern="1200" cap="none" spc="0" normalizeH="0" baseline="0" noProof="0">
                          <a:ln>
                            <a:noFill/>
                          </a:ln>
                          <a:solidFill>
                            <a:prstClr val="black"/>
                          </a:solidFill>
                          <a:effectLst/>
                          <a:uLnTx/>
                          <a:uFillTx/>
                          <a:latin typeface="+mn-lt"/>
                          <a:ea typeface="+mn-ea"/>
                          <a:cs typeface="+mn-cs"/>
                        </a:rPr>
                        <a:t>
@BBCNews @BBCWorld Sure that it is not going to be 29 February 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586262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@Weltspiegel_ARD - 2017-12-15 14:40:04</a:t>
                      </a:r>
                      <a:r>
                        <a:rPr kumimoji="0" lang="de-DE" sz="1000" b="0" i="0" u="none" strike="noStrike" kern="1200" cap="none" spc="0" normalizeH="0" baseline="0" noProof="0">
                          <a:ln>
                            <a:noFill/>
                          </a:ln>
                          <a:solidFill>
                            <a:prstClr val="black"/>
                          </a:solidFill>
                          <a:effectLst/>
                          <a:uLnTx/>
                          <a:uFillTx/>
                          <a:latin typeface="+mn-lt"/>
                          <a:ea typeface="+mn-ea"/>
                          <a:cs typeface="+mn-cs"/>
                        </a:rPr>
                        <a:t>
@daserste Wir möchten Sie alle an dieser Stelle an unsere Netiquette erinnern. Unsachliche, beleidigende und rassistische Kommentare haben bei uns keinen Platz. Bitte halten Sie sich an eine sachliche Diskussion! https://t.co/EfR9XPRzPw</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976867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@Weltspiegel_ARD - 2017-12-10 14:52:29</a:t>
                      </a:r>
                      <a:r>
                        <a:rPr kumimoji="0" lang="de-DE" sz="1000" b="0" i="0" u="none" strike="noStrike" kern="1200" cap="none" spc="0" normalizeH="0" baseline="0" noProof="0">
                          <a:ln>
                            <a:noFill/>
                          </a:ln>
                          <a:solidFill>
                            <a:prstClr val="black"/>
                          </a:solidFill>
                          <a:effectLst/>
                          <a:uLnTx/>
                          <a:uFillTx/>
                          <a:latin typeface="+mn-lt"/>
                          <a:ea typeface="+mn-ea"/>
                          <a:cs typeface="+mn-cs"/>
                        </a:rPr>
                        <a:t>
@NatalieAmiri @tagesthemen Morgen ist heute! Um 19.20 @DasErste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096866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@Weltspiegel_ARD - 2017-08-06 16:55:52</a:t>
                      </a:r>
                      <a:r>
                        <a:rPr kumimoji="0" lang="de-DE" sz="1000" b="0" i="0" u="none" strike="noStrike" kern="1200" cap="none" spc="0" normalizeH="0" baseline="0" noProof="0">
                          <a:ln>
                            <a:noFill/>
                          </a:ln>
                          <a:solidFill>
                            <a:prstClr val="black"/>
                          </a:solidFill>
                          <a:effectLst/>
                          <a:uLnTx/>
                          <a:uFillTx/>
                          <a:latin typeface="+mn-lt"/>
                          <a:ea typeface="+mn-ea"/>
                          <a:cs typeface="+mn-cs"/>
                        </a:rPr>
                        <a:t>
@ARDde @DasErste @BR24 @BR_Presse Korrektur: Der Weltspiegel beginnt heute erst um 19.30 Uhr!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346685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@Weltspiegel_ARD - 2017-12-10 17:30:45</a:t>
                      </a:r>
                      <a:r>
                        <a:rPr kumimoji="0" lang="de-DE" sz="1000" b="0" i="0" u="none" strike="noStrike" kern="1200" cap="none" spc="0" normalizeH="0" baseline="0" noProof="0">
                          <a:ln>
                            <a:noFill/>
                          </a:ln>
                          <a:solidFill>
                            <a:prstClr val="black"/>
                          </a:solidFill>
                          <a:effectLst/>
                          <a:uLnTx/>
                          <a:uFillTx/>
                          <a:latin typeface="+mn-lt"/>
                          <a:ea typeface="+mn-ea"/>
                          <a:cs typeface="+mn-cs"/>
                        </a:rPr>
                        <a:t>
@WillingerK Leider heute nicht: wir werden nach #Kairo schalten wegen der anhaltenden Proteste gegen die #Jerusalem-Entscheidung von US-Präsident #Trump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086007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@Weltspiegel_ARD - 2017-10-27 17:24:40</a:t>
                      </a:r>
                      <a:r>
                        <a:rPr kumimoji="0" lang="en-US" sz="1000" b="0" i="0" u="none" strike="noStrike" kern="1200" cap="none" spc="0" normalizeH="0" baseline="0" noProof="0">
                          <a:ln>
                            <a:noFill/>
                          </a:ln>
                          <a:solidFill>
                            <a:prstClr val="black"/>
                          </a:solidFill>
                          <a:effectLst/>
                          <a:uLnTx/>
                          <a:uFillTx/>
                          <a:latin typeface="+mn-lt"/>
                          <a:ea typeface="+mn-ea"/>
                          <a:cs typeface="+mn-cs"/>
                        </a:rPr>
                        <a:t>
Video vorab: https://t.co/kZTlXo1Vji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39345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@Weltspiegel_ARD - 2017-12-03 19:04:12</a:t>
                      </a:r>
                      <a:r>
                        <a:rPr kumimoji="0" lang="de-DE" sz="1000" b="0" i="0" u="none" strike="noStrike" kern="1200" cap="none" spc="0" normalizeH="0" baseline="0" noProof="0">
                          <a:ln>
                            <a:noFill/>
                          </a:ln>
                          <a:solidFill>
                            <a:prstClr val="black"/>
                          </a:solidFill>
                          <a:effectLst/>
                          <a:uLnTx/>
                          <a:uFillTx/>
                          <a:latin typeface="+mn-lt"/>
                          <a:ea typeface="+mn-ea"/>
                          <a:cs typeface="+mn-cs"/>
                        </a:rPr>
                        <a:t>
@test_signal Vielen Dank, das freut uns sehr.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303002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@Weltspiegel_ARD - 2017-10-01 17:06:59</a:t>
                      </a:r>
                      <a:r>
                        <a:rPr kumimoji="0" lang="de-DE" sz="1000" b="0" i="0" u="none" strike="noStrike" kern="1200" cap="none" spc="0" normalizeH="0" baseline="0" noProof="0">
                          <a:ln>
                            <a:noFill/>
                          </a:ln>
                          <a:solidFill>
                            <a:prstClr val="black"/>
                          </a:solidFill>
                          <a:effectLst/>
                          <a:uLnTx/>
                          <a:uFillTx/>
                          <a:latin typeface="+mn-lt"/>
                          <a:ea typeface="+mn-ea"/>
                          <a:cs typeface="+mn-cs"/>
                        </a:rPr>
                        <a:t>
@SaschaStorfner Wegen #Katalonien verschoben auf Ende Oktober. Wir freuen uns auf den sehr sehenswerten Beitrag!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32366990"/>
                  </a:ext>
                </a:extLst>
              </a:tr>
            </a:tbl>
          </a:graphicData>
        </a:graphic>
      </p:graphicFrame>
      <p:sp>
        <p:nvSpPr>
          <p:cNvPr id="4" name="Text Placeholder 3">
            <a:extLst>
              <a:ext uri="{FF2B5EF4-FFF2-40B4-BE49-F238E27FC236}">
                <a16:creationId xmlns:a16="http://schemas.microsoft.com/office/drawing/2014/main" id="{8BE700D2-8DEA-4E76-BA86-3E3411BCCCB1}"/>
              </a:ext>
            </a:extLst>
          </p:cNvPr>
          <p:cNvSpPr>
            <a:spLocks noGrp="1"/>
          </p:cNvSpPr>
          <p:nvPr>
            <p:ph type="body" sz="quarter" idx="14"/>
          </p:nvPr>
        </p:nvSpPr>
        <p:spPr/>
        <p:txBody>
          <a:bodyPr/>
          <a:lstStyle/>
          <a:p>
            <a:r>
              <a:rPr lang="en-US"/>
              <a:t>01.08.2017 - 07.01.2018</a:t>
            </a:r>
          </a:p>
        </p:txBody>
      </p:sp>
    </p:spTree>
    <p:extLst>
      <p:ext uri="{BB962C8B-B14F-4D97-AF65-F5344CB8AC3E}">
        <p14:creationId xmlns:p14="http://schemas.microsoft.com/office/powerpoint/2010/main" val="22483827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53B607-17B5-43A2-8EBF-20EF9B55E9A1}"/>
              </a:ext>
            </a:extLst>
          </p:cNvPr>
          <p:cNvSpPr>
            <a:spLocks noGrp="1"/>
          </p:cNvSpPr>
          <p:nvPr>
            <p:ph type="title"/>
          </p:nvPr>
        </p:nvSpPr>
        <p:spPr/>
        <p:txBody>
          <a:bodyPr/>
          <a:lstStyle/>
          <a:p>
            <a:r>
              <a:rPr lang="de-DE"/>
              <a:t>T - Antworten an Nutzern - Tabelle - 2 of 2</a:t>
            </a:r>
            <a:endParaRPr lang="en-US"/>
          </a:p>
        </p:txBody>
      </p:sp>
      <p:graphicFrame>
        <p:nvGraphicFramePr>
          <p:cNvPr id="5" name="Table Placeholder 4">
            <a:extLst>
              <a:ext uri="{FF2B5EF4-FFF2-40B4-BE49-F238E27FC236}">
                <a16:creationId xmlns:a16="http://schemas.microsoft.com/office/drawing/2014/main" id="{7B6FC190-53B9-4498-AD48-267061893307}"/>
              </a:ext>
            </a:extLst>
          </p:cNvPr>
          <p:cNvGraphicFramePr>
            <a:graphicFrameLocks noGrp="1"/>
          </p:cNvGraphicFramePr>
          <p:nvPr>
            <p:ph type="tbl" sz="quarter" idx="13"/>
            <p:extLst>
              <p:ext uri="{D42A27DB-BD31-4B8C-83A1-F6EECF244321}">
                <p14:modId xmlns:p14="http://schemas.microsoft.com/office/powerpoint/2010/main" val="25380824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5154375"/>
                    </a:ext>
                  </a:extLst>
                </a:gridCol>
                <a:gridCol w="822960">
                  <a:extLst>
                    <a:ext uri="{9D8B030D-6E8A-4147-A177-3AD203B41FA5}">
                      <a16:colId xmlns:a16="http://schemas.microsoft.com/office/drawing/2014/main" val="2781733282"/>
                    </a:ext>
                  </a:extLst>
                </a:gridCol>
                <a:gridCol w="822960">
                  <a:extLst>
                    <a:ext uri="{9D8B030D-6E8A-4147-A177-3AD203B41FA5}">
                      <a16:colId xmlns:a16="http://schemas.microsoft.com/office/drawing/2014/main" val="3893689621"/>
                    </a:ext>
                  </a:extLst>
                </a:gridCol>
                <a:gridCol w="822960">
                  <a:extLst>
                    <a:ext uri="{9D8B030D-6E8A-4147-A177-3AD203B41FA5}">
                      <a16:colId xmlns:a16="http://schemas.microsoft.com/office/drawing/2014/main" val="3574659361"/>
                    </a:ext>
                  </a:extLst>
                </a:gridCol>
                <a:gridCol w="822960">
                  <a:extLst>
                    <a:ext uri="{9D8B030D-6E8A-4147-A177-3AD203B41FA5}">
                      <a16:colId xmlns:a16="http://schemas.microsoft.com/office/drawing/2014/main" val="36182908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42367701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@Weltspiegel_ARD - 2017-12-10 18:44:37</a:t>
                      </a:r>
                      <a:r>
                        <a:rPr kumimoji="0" lang="de-DE" sz="1000" b="0" i="0" u="none" strike="noStrike" kern="1200" cap="none" spc="0" normalizeH="0" baseline="0" noProof="0">
                          <a:ln>
                            <a:noFill/>
                          </a:ln>
                          <a:solidFill>
                            <a:prstClr val="black"/>
                          </a:solidFill>
                          <a:effectLst/>
                          <a:uLnTx/>
                          <a:uFillTx/>
                          <a:latin typeface="+mn-lt"/>
                          <a:ea typeface="+mn-ea"/>
                          <a:cs typeface="+mn-cs"/>
                        </a:rPr>
                        <a:t>
@PreislerKa @mackflei #tauscheweihnachtengegenfrieden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600754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@Weltspiegel_ARD - 2017-12-06 22:14:07</a:t>
                      </a:r>
                      <a:r>
                        <a:rPr kumimoji="0" lang="de-DE" sz="1000" b="0" i="0" u="none" strike="noStrike" kern="1200" cap="none" spc="0" normalizeH="0" baseline="0" noProof="0">
                          <a:ln>
                            <a:noFill/>
                          </a:ln>
                          <a:solidFill>
                            <a:prstClr val="black"/>
                          </a:solidFill>
                          <a:effectLst/>
                          <a:uLnTx/>
                          <a:uFillTx/>
                          <a:latin typeface="+mn-lt"/>
                          <a:ea typeface="+mn-ea"/>
                          <a:cs typeface="+mn-cs"/>
                        </a:rPr>
                        <a:t>
@NatalieAmiri Weltspiegel_ARD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01641358"/>
                  </a:ext>
                </a:extLst>
              </a:tr>
            </a:tbl>
          </a:graphicData>
        </a:graphic>
      </p:graphicFrame>
      <p:sp>
        <p:nvSpPr>
          <p:cNvPr id="4" name="Text Placeholder 3">
            <a:extLst>
              <a:ext uri="{FF2B5EF4-FFF2-40B4-BE49-F238E27FC236}">
                <a16:creationId xmlns:a16="http://schemas.microsoft.com/office/drawing/2014/main" id="{AC2475EF-8659-43BA-BCD0-13C6652C170B}"/>
              </a:ext>
            </a:extLst>
          </p:cNvPr>
          <p:cNvSpPr>
            <a:spLocks noGrp="1"/>
          </p:cNvSpPr>
          <p:nvPr>
            <p:ph type="body" sz="quarter" idx="14"/>
          </p:nvPr>
        </p:nvSpPr>
        <p:spPr/>
        <p:txBody>
          <a:bodyPr/>
          <a:lstStyle/>
          <a:p>
            <a:r>
              <a:rPr lang="en-US"/>
              <a:t>01.08.2017 - 07.01.2018</a:t>
            </a:r>
          </a:p>
        </p:txBody>
      </p:sp>
    </p:spTree>
    <p:extLst>
      <p:ext uri="{BB962C8B-B14F-4D97-AF65-F5344CB8AC3E}">
        <p14:creationId xmlns:p14="http://schemas.microsoft.com/office/powerpoint/2010/main" val="9035429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4BFBCA-716F-4C21-99D2-B8E58C9EB212}"/>
              </a:ext>
            </a:extLst>
          </p:cNvPr>
          <p:cNvSpPr>
            <a:spLocks noGrp="1"/>
          </p:cNvSpPr>
          <p:nvPr>
            <p:ph type="title"/>
          </p:nvPr>
        </p:nvSpPr>
        <p:spPr/>
        <p:txBody>
          <a:bodyPr/>
          <a:lstStyle/>
          <a:p>
            <a:r>
              <a:rPr lang="en-US"/>
              <a:t>Twitter Retweeted Tweets</a:t>
            </a:r>
          </a:p>
        </p:txBody>
      </p:sp>
      <p:graphicFrame>
        <p:nvGraphicFramePr>
          <p:cNvPr id="6" name="Chart Placeholder 5">
            <a:extLst>
              <a:ext uri="{FF2B5EF4-FFF2-40B4-BE49-F238E27FC236}">
                <a16:creationId xmlns:a16="http://schemas.microsoft.com/office/drawing/2014/main" id="{1199220B-446E-47E2-86CF-3D2AB53C5624}"/>
              </a:ext>
            </a:extLst>
          </p:cNvPr>
          <p:cNvGraphicFramePr>
            <a:graphicFrameLocks noGrp="1"/>
          </p:cNvGraphicFramePr>
          <p:nvPr>
            <p:ph type="chart" sz="quarter" idx="13"/>
            <p:extLst>
              <p:ext uri="{D42A27DB-BD31-4B8C-83A1-F6EECF244321}">
                <p14:modId xmlns:p14="http://schemas.microsoft.com/office/powerpoint/2010/main" val="17334000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5D2E5A5-1B78-4AFC-8491-AD07DB51B291}"/>
              </a:ext>
            </a:extLst>
          </p:cNvPr>
          <p:cNvSpPr>
            <a:spLocks noGrp="1"/>
          </p:cNvSpPr>
          <p:nvPr>
            <p:ph type="body" sz="quarter" idx="14"/>
          </p:nvPr>
        </p:nvSpPr>
        <p:spPr/>
        <p:txBody>
          <a:bodyPr/>
          <a:lstStyle/>
          <a:p>
            <a:r>
              <a:rPr lang="en-US"/>
              <a:t>01.08.2017 - 07.01.2018</a:t>
            </a:r>
          </a:p>
        </p:txBody>
      </p:sp>
      <p:sp>
        <p:nvSpPr>
          <p:cNvPr id="5" name="Footer Placeholder 4">
            <a:extLst>
              <a:ext uri="{FF2B5EF4-FFF2-40B4-BE49-F238E27FC236}">
                <a16:creationId xmlns:a16="http://schemas.microsoft.com/office/drawing/2014/main" id="{74FD46FD-187C-4E1E-B232-CCD5346CA85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026528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C21E7-7CB3-43D4-B651-4D0A2E3D78B6}"/>
              </a:ext>
            </a:extLst>
          </p:cNvPr>
          <p:cNvSpPr>
            <a:spLocks noGrp="1"/>
          </p:cNvSpPr>
          <p:nvPr>
            <p:ph type="title"/>
          </p:nvPr>
        </p:nvSpPr>
        <p:spPr/>
        <p:txBody>
          <a:bodyPr/>
          <a:lstStyle/>
          <a:p>
            <a:r>
              <a:rPr lang="en-US"/>
              <a:t>T - Favs</a:t>
            </a:r>
          </a:p>
        </p:txBody>
      </p:sp>
      <p:graphicFrame>
        <p:nvGraphicFramePr>
          <p:cNvPr id="6" name="Chart Placeholder 5">
            <a:extLst>
              <a:ext uri="{FF2B5EF4-FFF2-40B4-BE49-F238E27FC236}">
                <a16:creationId xmlns:a16="http://schemas.microsoft.com/office/drawing/2014/main" id="{191C27E3-62AD-4AB6-9FFC-64A0927ADA75}"/>
              </a:ext>
            </a:extLst>
          </p:cNvPr>
          <p:cNvGraphicFramePr>
            <a:graphicFrameLocks noGrp="1"/>
          </p:cNvGraphicFramePr>
          <p:nvPr>
            <p:ph type="chart" sz="quarter" idx="13"/>
            <p:extLst>
              <p:ext uri="{D42A27DB-BD31-4B8C-83A1-F6EECF244321}">
                <p14:modId xmlns:p14="http://schemas.microsoft.com/office/powerpoint/2010/main" val="13749889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3522449-D83E-41FE-8275-748D8F66236E}"/>
              </a:ext>
            </a:extLst>
          </p:cNvPr>
          <p:cNvSpPr>
            <a:spLocks noGrp="1"/>
          </p:cNvSpPr>
          <p:nvPr>
            <p:ph type="body" sz="quarter" idx="14"/>
          </p:nvPr>
        </p:nvSpPr>
        <p:spPr/>
        <p:txBody>
          <a:bodyPr/>
          <a:lstStyle/>
          <a:p>
            <a:r>
              <a:rPr lang="en-US"/>
              <a:t>01.08.2017 - 07.01.2018</a:t>
            </a:r>
          </a:p>
        </p:txBody>
      </p:sp>
      <p:sp>
        <p:nvSpPr>
          <p:cNvPr id="5" name="Footer Placeholder 4">
            <a:extLst>
              <a:ext uri="{FF2B5EF4-FFF2-40B4-BE49-F238E27FC236}">
                <a16:creationId xmlns:a16="http://schemas.microsoft.com/office/drawing/2014/main" id="{183F35E6-EB85-45AB-B865-E770C86FB71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563926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3068E7-F44F-4EBD-8AC3-A0B6A289AEB7}"/>
              </a:ext>
            </a:extLst>
          </p:cNvPr>
          <p:cNvSpPr>
            <a:spLocks noGrp="1"/>
          </p:cNvSpPr>
          <p:nvPr>
            <p:ph type="title"/>
          </p:nvPr>
        </p:nvSpPr>
        <p:spPr/>
        <p:txBody>
          <a:bodyPr/>
          <a:lstStyle/>
          <a:p>
            <a:r>
              <a:rPr lang="en-US"/>
              <a:t>Twitter Retweets</a:t>
            </a:r>
          </a:p>
        </p:txBody>
      </p:sp>
      <p:graphicFrame>
        <p:nvGraphicFramePr>
          <p:cNvPr id="6" name="Chart Placeholder 5">
            <a:extLst>
              <a:ext uri="{FF2B5EF4-FFF2-40B4-BE49-F238E27FC236}">
                <a16:creationId xmlns:a16="http://schemas.microsoft.com/office/drawing/2014/main" id="{24A8B0D2-5535-4FE6-A014-D1CD7EB37FEF}"/>
              </a:ext>
            </a:extLst>
          </p:cNvPr>
          <p:cNvGraphicFramePr>
            <a:graphicFrameLocks noGrp="1"/>
          </p:cNvGraphicFramePr>
          <p:nvPr>
            <p:ph type="chart" sz="quarter" idx="13"/>
            <p:extLst>
              <p:ext uri="{D42A27DB-BD31-4B8C-83A1-F6EECF244321}">
                <p14:modId xmlns:p14="http://schemas.microsoft.com/office/powerpoint/2010/main" val="17288568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08A3D9B-763B-4BA5-BD79-FD2B62E9C78D}"/>
              </a:ext>
            </a:extLst>
          </p:cNvPr>
          <p:cNvSpPr>
            <a:spLocks noGrp="1"/>
          </p:cNvSpPr>
          <p:nvPr>
            <p:ph type="body" sz="quarter" idx="14"/>
          </p:nvPr>
        </p:nvSpPr>
        <p:spPr/>
        <p:txBody>
          <a:bodyPr/>
          <a:lstStyle/>
          <a:p>
            <a:r>
              <a:rPr lang="en-US"/>
              <a:t>01.08.2017 - 07.01.2018</a:t>
            </a:r>
          </a:p>
        </p:txBody>
      </p:sp>
      <p:sp>
        <p:nvSpPr>
          <p:cNvPr id="5" name="Footer Placeholder 4">
            <a:extLst>
              <a:ext uri="{FF2B5EF4-FFF2-40B4-BE49-F238E27FC236}">
                <a16:creationId xmlns:a16="http://schemas.microsoft.com/office/drawing/2014/main" id="{4851D939-4F14-47D5-9028-F80740BE0CA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818243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9E2752-9CFB-4108-92C7-A72A5114A7DD}"/>
              </a:ext>
            </a:extLst>
          </p:cNvPr>
          <p:cNvSpPr>
            <a:spLocks noGrp="1"/>
          </p:cNvSpPr>
          <p:nvPr>
            <p:ph type="title"/>
          </p:nvPr>
        </p:nvSpPr>
        <p:spPr/>
        <p:txBody>
          <a:bodyPr/>
          <a:lstStyle/>
          <a:p>
            <a:r>
              <a:rPr lang="en-US"/>
              <a:t>Hashtag Detection Own Tweets - 1 of 3</a:t>
            </a:r>
          </a:p>
        </p:txBody>
      </p:sp>
      <p:graphicFrame>
        <p:nvGraphicFramePr>
          <p:cNvPr id="5" name="Table Placeholder 4">
            <a:extLst>
              <a:ext uri="{FF2B5EF4-FFF2-40B4-BE49-F238E27FC236}">
                <a16:creationId xmlns:a16="http://schemas.microsoft.com/office/drawing/2014/main" id="{9C1841CB-88EA-48FB-9F7A-59AC0C0D8975}"/>
              </a:ext>
            </a:extLst>
          </p:cNvPr>
          <p:cNvGraphicFramePr>
            <a:graphicFrameLocks noGrp="1"/>
          </p:cNvGraphicFramePr>
          <p:nvPr>
            <p:ph type="tbl" sz="quarter" idx="13"/>
            <p:extLst>
              <p:ext uri="{D42A27DB-BD31-4B8C-83A1-F6EECF244321}">
                <p14:modId xmlns:p14="http://schemas.microsoft.com/office/powerpoint/2010/main" val="31661656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99656119"/>
                    </a:ext>
                  </a:extLst>
                </a:gridCol>
                <a:gridCol w="1234440">
                  <a:extLst>
                    <a:ext uri="{9D8B030D-6E8A-4147-A177-3AD203B41FA5}">
                      <a16:colId xmlns:a16="http://schemas.microsoft.com/office/drawing/2014/main" val="3201969713"/>
                    </a:ext>
                  </a:extLst>
                </a:gridCol>
                <a:gridCol w="1234440">
                  <a:extLst>
                    <a:ext uri="{9D8B030D-6E8A-4147-A177-3AD203B41FA5}">
                      <a16:colId xmlns:a16="http://schemas.microsoft.com/office/drawing/2014/main" val="1288117195"/>
                    </a:ext>
                  </a:extLst>
                </a:gridCol>
                <a:gridCol w="1234440">
                  <a:extLst>
                    <a:ext uri="{9D8B030D-6E8A-4147-A177-3AD203B41FA5}">
                      <a16:colId xmlns:a16="http://schemas.microsoft.com/office/drawing/2014/main" val="1427192497"/>
                    </a:ext>
                  </a:extLst>
                </a:gridCol>
                <a:gridCol w="1234440">
                  <a:extLst>
                    <a:ext uri="{9D8B030D-6E8A-4147-A177-3AD203B41FA5}">
                      <a16:colId xmlns:a16="http://schemas.microsoft.com/office/drawing/2014/main" val="429795391"/>
                    </a:ext>
                  </a:extLst>
                </a:gridCol>
                <a:gridCol w="1234440">
                  <a:extLst>
                    <a:ext uri="{9D8B030D-6E8A-4147-A177-3AD203B41FA5}">
                      <a16:colId xmlns:a16="http://schemas.microsoft.com/office/drawing/2014/main" val="42370023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per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per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per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Tweet</a:t>
                      </a:r>
                    </a:p>
                  </a:txBody>
                  <a:tcPr/>
                </a:tc>
                <a:extLst>
                  <a:ext uri="{0D108BD9-81ED-4DB2-BD59-A6C34878D82A}">
                    <a16:rowId xmlns:a16="http://schemas.microsoft.com/office/drawing/2014/main" val="29540244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#NGO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20755010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#Italien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25807616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#Schnappschuss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extLst>
                  <a:ext uri="{0D108BD9-81ED-4DB2-BD59-A6C34878D82A}">
                    <a16:rowId xmlns:a16="http://schemas.microsoft.com/office/drawing/2014/main" val="9148798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10.666666666667</a:t>
                      </a:r>
                    </a:p>
                  </a:txBody>
                  <a:tcPr/>
                </a:tc>
                <a:extLst>
                  <a:ext uri="{0D108BD9-81ED-4DB2-BD59-A6C34878D82A}">
                    <a16:rowId xmlns:a16="http://schemas.microsoft.com/office/drawing/2014/main" val="12592558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#vorab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11.666666666667</a:t>
                      </a:r>
                    </a:p>
                  </a:txBody>
                  <a:tcPr/>
                </a:tc>
                <a:extLst>
                  <a:ext uri="{0D108BD9-81ED-4DB2-BD59-A6C34878D82A}">
                    <a16:rowId xmlns:a16="http://schemas.microsoft.com/office/drawing/2014/main" val="13060662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#Weltspiegel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9.4117647058824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4.3529411764706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13.764705882353</a:t>
                      </a:r>
                    </a:p>
                  </a:txBody>
                  <a:tcPr/>
                </a:tc>
                <a:extLst>
                  <a:ext uri="{0D108BD9-81ED-4DB2-BD59-A6C34878D82A}">
                    <a16:rowId xmlns:a16="http://schemas.microsoft.com/office/drawing/2014/main" val="42857445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4017023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#Blauhelme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18521210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#Ruanda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11515571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#SouthSudan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3036077592"/>
                  </a:ext>
                </a:extLst>
              </a:tr>
            </a:tbl>
          </a:graphicData>
        </a:graphic>
      </p:graphicFrame>
      <p:sp>
        <p:nvSpPr>
          <p:cNvPr id="4" name="Text Placeholder 3">
            <a:extLst>
              <a:ext uri="{FF2B5EF4-FFF2-40B4-BE49-F238E27FC236}">
                <a16:creationId xmlns:a16="http://schemas.microsoft.com/office/drawing/2014/main" id="{6B4E001E-8B32-45B7-84B0-D606EA20C138}"/>
              </a:ext>
            </a:extLst>
          </p:cNvPr>
          <p:cNvSpPr>
            <a:spLocks noGrp="1"/>
          </p:cNvSpPr>
          <p:nvPr>
            <p:ph type="body" sz="quarter" idx="14"/>
          </p:nvPr>
        </p:nvSpPr>
        <p:spPr/>
        <p:txBody>
          <a:bodyPr/>
          <a:lstStyle/>
          <a:p>
            <a:r>
              <a:rPr lang="en-US"/>
              <a:t>01.08.2017 - 07.01.2018</a:t>
            </a:r>
          </a:p>
        </p:txBody>
      </p:sp>
    </p:spTree>
    <p:extLst>
      <p:ext uri="{BB962C8B-B14F-4D97-AF65-F5344CB8AC3E}">
        <p14:creationId xmlns:p14="http://schemas.microsoft.com/office/powerpoint/2010/main" val="29662712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AFD57E-7DDD-435D-9BA7-C52787B9B8E4}"/>
              </a:ext>
            </a:extLst>
          </p:cNvPr>
          <p:cNvSpPr>
            <a:spLocks noGrp="1"/>
          </p:cNvSpPr>
          <p:nvPr>
            <p:ph type="title"/>
          </p:nvPr>
        </p:nvSpPr>
        <p:spPr/>
        <p:txBody>
          <a:bodyPr/>
          <a:lstStyle/>
          <a:p>
            <a:r>
              <a:rPr lang="en-US"/>
              <a:t>Hashtag Detection Own Tweets - 2 of 3</a:t>
            </a:r>
          </a:p>
        </p:txBody>
      </p:sp>
      <p:graphicFrame>
        <p:nvGraphicFramePr>
          <p:cNvPr id="5" name="Table Placeholder 4">
            <a:extLst>
              <a:ext uri="{FF2B5EF4-FFF2-40B4-BE49-F238E27FC236}">
                <a16:creationId xmlns:a16="http://schemas.microsoft.com/office/drawing/2014/main" id="{3A8E6B59-84FB-4135-98F4-A10BBF840C2F}"/>
              </a:ext>
            </a:extLst>
          </p:cNvPr>
          <p:cNvGraphicFramePr>
            <a:graphicFrameLocks noGrp="1"/>
          </p:cNvGraphicFramePr>
          <p:nvPr>
            <p:ph type="tbl" sz="quarter" idx="13"/>
            <p:extLst>
              <p:ext uri="{D42A27DB-BD31-4B8C-83A1-F6EECF244321}">
                <p14:modId xmlns:p14="http://schemas.microsoft.com/office/powerpoint/2010/main" val="13313961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59191973"/>
                    </a:ext>
                  </a:extLst>
                </a:gridCol>
                <a:gridCol w="1234440">
                  <a:extLst>
                    <a:ext uri="{9D8B030D-6E8A-4147-A177-3AD203B41FA5}">
                      <a16:colId xmlns:a16="http://schemas.microsoft.com/office/drawing/2014/main" val="3643411060"/>
                    </a:ext>
                  </a:extLst>
                </a:gridCol>
                <a:gridCol w="1234440">
                  <a:extLst>
                    <a:ext uri="{9D8B030D-6E8A-4147-A177-3AD203B41FA5}">
                      <a16:colId xmlns:a16="http://schemas.microsoft.com/office/drawing/2014/main" val="655927243"/>
                    </a:ext>
                  </a:extLst>
                </a:gridCol>
                <a:gridCol w="1234440">
                  <a:extLst>
                    <a:ext uri="{9D8B030D-6E8A-4147-A177-3AD203B41FA5}">
                      <a16:colId xmlns:a16="http://schemas.microsoft.com/office/drawing/2014/main" val="2855547548"/>
                    </a:ext>
                  </a:extLst>
                </a:gridCol>
                <a:gridCol w="1234440">
                  <a:extLst>
                    <a:ext uri="{9D8B030D-6E8A-4147-A177-3AD203B41FA5}">
                      <a16:colId xmlns:a16="http://schemas.microsoft.com/office/drawing/2014/main" val="2259908933"/>
                    </a:ext>
                  </a:extLst>
                </a:gridCol>
                <a:gridCol w="1234440">
                  <a:extLst>
                    <a:ext uri="{9D8B030D-6E8A-4147-A177-3AD203B41FA5}">
                      <a16:colId xmlns:a16="http://schemas.microsoft.com/office/drawing/2014/main" val="27057855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per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per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per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Tweet</a:t>
                      </a:r>
                    </a:p>
                  </a:txBody>
                  <a:tcPr/>
                </a:tc>
                <a:extLst>
                  <a:ext uri="{0D108BD9-81ED-4DB2-BD59-A6C34878D82A}">
                    <a16:rowId xmlns:a16="http://schemas.microsoft.com/office/drawing/2014/main" val="26663412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#Programmtipp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6172353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a:t>
                      </a:r>
                    </a:p>
                  </a:txBody>
                  <a:tcPr/>
                </a:tc>
                <a:extLst>
                  <a:ext uri="{0D108BD9-81ED-4DB2-BD59-A6C34878D82A}">
                    <a16:rowId xmlns:a16="http://schemas.microsoft.com/office/drawing/2014/main" val="27170550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#Fernsehen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36657010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7494598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#kroatien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14003889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#YouTube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20104620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#Lamas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extLst>
                  <a:ext uri="{0D108BD9-81ED-4DB2-BD59-A6C34878D82A}">
                    <a16:rowId xmlns:a16="http://schemas.microsoft.com/office/drawing/2014/main" val="32083666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#Schweizer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extLst>
                  <a:ext uri="{0D108BD9-81ED-4DB2-BD59-A6C34878D82A}">
                    <a16:rowId xmlns:a16="http://schemas.microsoft.com/office/drawing/2014/main" val="4483145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#Amazonas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2661420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#Regenwald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2566504202"/>
                  </a:ext>
                </a:extLst>
              </a:tr>
            </a:tbl>
          </a:graphicData>
        </a:graphic>
      </p:graphicFrame>
      <p:sp>
        <p:nvSpPr>
          <p:cNvPr id="4" name="Text Placeholder 3">
            <a:extLst>
              <a:ext uri="{FF2B5EF4-FFF2-40B4-BE49-F238E27FC236}">
                <a16:creationId xmlns:a16="http://schemas.microsoft.com/office/drawing/2014/main" id="{E299350B-62A3-459F-A74D-CDDE59AC4BF1}"/>
              </a:ext>
            </a:extLst>
          </p:cNvPr>
          <p:cNvSpPr>
            <a:spLocks noGrp="1"/>
          </p:cNvSpPr>
          <p:nvPr>
            <p:ph type="body" sz="quarter" idx="14"/>
          </p:nvPr>
        </p:nvSpPr>
        <p:spPr/>
        <p:txBody>
          <a:bodyPr/>
          <a:lstStyle/>
          <a:p>
            <a:r>
              <a:rPr lang="en-US"/>
              <a:t>01.08.2017 - 07.01.2018</a:t>
            </a:r>
          </a:p>
        </p:txBody>
      </p:sp>
    </p:spTree>
    <p:extLst>
      <p:ext uri="{BB962C8B-B14F-4D97-AF65-F5344CB8AC3E}">
        <p14:creationId xmlns:p14="http://schemas.microsoft.com/office/powerpoint/2010/main" val="2213308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550537-9043-4844-BB03-CB261846079D}"/>
              </a:ext>
            </a:extLst>
          </p:cNvPr>
          <p:cNvSpPr>
            <a:spLocks noGrp="1"/>
          </p:cNvSpPr>
          <p:nvPr>
            <p:ph type="title"/>
          </p:nvPr>
        </p:nvSpPr>
        <p:spPr/>
        <p:txBody>
          <a:bodyPr/>
          <a:lstStyle/>
          <a:p>
            <a:r>
              <a:rPr lang="en-US"/>
              <a:t>Hashtag Detection Own Tweets - 3 of 3</a:t>
            </a:r>
          </a:p>
        </p:txBody>
      </p:sp>
      <p:graphicFrame>
        <p:nvGraphicFramePr>
          <p:cNvPr id="5" name="Table Placeholder 4">
            <a:extLst>
              <a:ext uri="{FF2B5EF4-FFF2-40B4-BE49-F238E27FC236}">
                <a16:creationId xmlns:a16="http://schemas.microsoft.com/office/drawing/2014/main" id="{F7AC970E-5F94-4AB9-AA93-7614614088B8}"/>
              </a:ext>
            </a:extLst>
          </p:cNvPr>
          <p:cNvGraphicFramePr>
            <a:graphicFrameLocks noGrp="1"/>
          </p:cNvGraphicFramePr>
          <p:nvPr>
            <p:ph type="tbl" sz="quarter" idx="13"/>
            <p:extLst>
              <p:ext uri="{D42A27DB-BD31-4B8C-83A1-F6EECF244321}">
                <p14:modId xmlns:p14="http://schemas.microsoft.com/office/powerpoint/2010/main" val="33216295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46596039"/>
                    </a:ext>
                  </a:extLst>
                </a:gridCol>
                <a:gridCol w="1234440">
                  <a:extLst>
                    <a:ext uri="{9D8B030D-6E8A-4147-A177-3AD203B41FA5}">
                      <a16:colId xmlns:a16="http://schemas.microsoft.com/office/drawing/2014/main" val="3385861950"/>
                    </a:ext>
                  </a:extLst>
                </a:gridCol>
                <a:gridCol w="1234440">
                  <a:extLst>
                    <a:ext uri="{9D8B030D-6E8A-4147-A177-3AD203B41FA5}">
                      <a16:colId xmlns:a16="http://schemas.microsoft.com/office/drawing/2014/main" val="2869358586"/>
                    </a:ext>
                  </a:extLst>
                </a:gridCol>
                <a:gridCol w="1234440">
                  <a:extLst>
                    <a:ext uri="{9D8B030D-6E8A-4147-A177-3AD203B41FA5}">
                      <a16:colId xmlns:a16="http://schemas.microsoft.com/office/drawing/2014/main" val="721882745"/>
                    </a:ext>
                  </a:extLst>
                </a:gridCol>
                <a:gridCol w="1234440">
                  <a:extLst>
                    <a:ext uri="{9D8B030D-6E8A-4147-A177-3AD203B41FA5}">
                      <a16:colId xmlns:a16="http://schemas.microsoft.com/office/drawing/2014/main" val="258269135"/>
                    </a:ext>
                  </a:extLst>
                </a:gridCol>
                <a:gridCol w="1234440">
                  <a:extLst>
                    <a:ext uri="{9D8B030D-6E8A-4147-A177-3AD203B41FA5}">
                      <a16:colId xmlns:a16="http://schemas.microsoft.com/office/drawing/2014/main" val="37898704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per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per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per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Tweet</a:t>
                      </a:r>
                    </a:p>
                  </a:txBody>
                  <a:tcPr/>
                </a:tc>
                <a:extLst>
                  <a:ext uri="{0D108BD9-81ED-4DB2-BD59-A6C34878D82A}">
                    <a16:rowId xmlns:a16="http://schemas.microsoft.com/office/drawing/2014/main" val="32211802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#Agrarmafia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3615087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#Brasilien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15205520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#Flüchtlinge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26313260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#Ripoll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15412262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#weltspiegel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2.6666666666667</a:t>
                      </a:r>
                    </a:p>
                  </a:txBody>
                  <a:tcPr/>
                </a:tc>
                <a:extLst>
                  <a:ext uri="{0D108BD9-81ED-4DB2-BD59-A6C34878D82A}">
                    <a16:rowId xmlns:a16="http://schemas.microsoft.com/office/drawing/2014/main" val="1940460275"/>
                  </a:ext>
                </a:extLst>
              </a:tr>
            </a:tbl>
          </a:graphicData>
        </a:graphic>
      </p:graphicFrame>
      <p:sp>
        <p:nvSpPr>
          <p:cNvPr id="4" name="Text Placeholder 3">
            <a:extLst>
              <a:ext uri="{FF2B5EF4-FFF2-40B4-BE49-F238E27FC236}">
                <a16:creationId xmlns:a16="http://schemas.microsoft.com/office/drawing/2014/main" id="{74FD861E-07B2-4835-B315-EDE983E6B19E}"/>
              </a:ext>
            </a:extLst>
          </p:cNvPr>
          <p:cNvSpPr>
            <a:spLocks noGrp="1"/>
          </p:cNvSpPr>
          <p:nvPr>
            <p:ph type="body" sz="quarter" idx="14"/>
          </p:nvPr>
        </p:nvSpPr>
        <p:spPr/>
        <p:txBody>
          <a:bodyPr/>
          <a:lstStyle/>
          <a:p>
            <a:r>
              <a:rPr lang="en-US"/>
              <a:t>01.08.2017 - 07.01.2018</a:t>
            </a:r>
          </a:p>
        </p:txBody>
      </p:sp>
    </p:spTree>
    <p:extLst>
      <p:ext uri="{BB962C8B-B14F-4D97-AF65-F5344CB8AC3E}">
        <p14:creationId xmlns:p14="http://schemas.microsoft.com/office/powerpoint/2010/main" val="33915126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EBF510-A3BA-42CD-9956-2AA5BBDCADD3}"/>
              </a:ext>
            </a:extLst>
          </p:cNvPr>
          <p:cNvSpPr>
            <a:spLocks noGrp="1"/>
          </p:cNvSpPr>
          <p:nvPr>
            <p:ph type="title"/>
          </p:nvPr>
        </p:nvSpPr>
        <p:spPr/>
        <p:txBody>
          <a:bodyPr/>
          <a:lstStyle/>
          <a:p>
            <a:r>
              <a:rPr lang="en-US"/>
              <a:t>Twitter Mentions</a:t>
            </a:r>
          </a:p>
        </p:txBody>
      </p:sp>
      <p:graphicFrame>
        <p:nvGraphicFramePr>
          <p:cNvPr id="6" name="Chart Placeholder 5">
            <a:extLst>
              <a:ext uri="{FF2B5EF4-FFF2-40B4-BE49-F238E27FC236}">
                <a16:creationId xmlns:a16="http://schemas.microsoft.com/office/drawing/2014/main" id="{1CFB1043-3582-4E9C-A638-2A3BB0A6E1B8}"/>
              </a:ext>
            </a:extLst>
          </p:cNvPr>
          <p:cNvGraphicFramePr>
            <a:graphicFrameLocks noGrp="1"/>
          </p:cNvGraphicFramePr>
          <p:nvPr>
            <p:ph type="chart" sz="quarter" idx="13"/>
            <p:extLst>
              <p:ext uri="{D42A27DB-BD31-4B8C-83A1-F6EECF244321}">
                <p14:modId xmlns:p14="http://schemas.microsoft.com/office/powerpoint/2010/main" val="36712380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0E7FC15-174D-48BF-971F-DC372624F92D}"/>
              </a:ext>
            </a:extLst>
          </p:cNvPr>
          <p:cNvSpPr>
            <a:spLocks noGrp="1"/>
          </p:cNvSpPr>
          <p:nvPr>
            <p:ph type="body" sz="quarter" idx="14"/>
          </p:nvPr>
        </p:nvSpPr>
        <p:spPr/>
        <p:txBody>
          <a:bodyPr/>
          <a:lstStyle/>
          <a:p>
            <a:r>
              <a:rPr lang="en-US"/>
              <a:t>01.08.2017 - 07.01.2018</a:t>
            </a:r>
          </a:p>
        </p:txBody>
      </p:sp>
      <p:sp>
        <p:nvSpPr>
          <p:cNvPr id="5" name="Footer Placeholder 4">
            <a:extLst>
              <a:ext uri="{FF2B5EF4-FFF2-40B4-BE49-F238E27FC236}">
                <a16:creationId xmlns:a16="http://schemas.microsoft.com/office/drawing/2014/main" id="{E4952B9F-A480-4B56-BF4F-EF3406DF82E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7178978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1071</Words>
  <Application>Microsoft Office PowerPoint</Application>
  <PresentationFormat>On-screen Show (4:3)</PresentationFormat>
  <Paragraphs>480</Paragraphs>
  <Slides>21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Calibri</vt:lpstr>
      <vt:lpstr>Arial</vt:lpstr>
      <vt:lpstr>quintly_template</vt:lpstr>
      <vt:lpstr>MeFo - Twitter</vt:lpstr>
      <vt:lpstr>T - Übersicht mit Daten für die eigenen Tweets</vt:lpstr>
      <vt:lpstr>Twitter Followers Total</vt:lpstr>
      <vt:lpstr>Custom Tweet Type Distribution w/ Replies to Users</vt:lpstr>
      <vt:lpstr>Twitter Own Tweets</vt:lpstr>
      <vt:lpstr>T - Eigene Tweets - Favs - Tabelle - 1 of 2</vt:lpstr>
      <vt:lpstr>T - Eigene Tweets - Favs - Tabelle - 2 of 2</vt:lpstr>
      <vt:lpstr>T - Eigene Tweets - Retweets - Tabelle - 1 of 2</vt:lpstr>
      <vt:lpstr>T - Eigene Tweets - Retweets - Tabelle - 2 of 2</vt:lpstr>
      <vt:lpstr>T - Eigene Tweets - I-Rate - Tabelle - 1 of 2</vt:lpstr>
      <vt:lpstr>T - Eigene Tweets - I-Rate - Tabelle - 2 of 2</vt:lpstr>
      <vt:lpstr>Twitter Replies To Users</vt:lpstr>
      <vt:lpstr>T - Antworten an Nutzern - Tabelle - 1 of 2</vt:lpstr>
      <vt:lpstr>T - Antworten an Nutzern - Tabelle - 2 of 2</vt:lpstr>
      <vt:lpstr>Twitter Retweeted Tweets</vt:lpstr>
      <vt:lpstr>T - Favs</vt:lpstr>
      <vt:lpstr>Twitter Retweets</vt:lpstr>
      <vt:lpstr>Hashtag Detection Own Tweets - 1 of 3</vt:lpstr>
      <vt:lpstr>Hashtag Detection Own Tweets - 2 of 3</vt:lpstr>
      <vt:lpstr>Hashtag Detection Own Tweets - 3 of 3</vt:lpstr>
      <vt:lpstr>Twitter Mentions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MeFo - Twitter</dc:title>
  <dc:creator>Administrator</dc:creator>
  <cp:lastModifiedBy>Administrator</cp:lastModifiedBy>
  <cp:revision>1</cp:revision>
  <dcterms:created xsi:type="dcterms:W3CDTF">2018-01-08T14:44:31Z</dcterms:created>
  <dcterms:modified xsi:type="dcterms:W3CDTF">2018-01-08T14:45:27Z</dcterms:modified>
</cp:coreProperties>
</file>