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5" r:id="rId9"/>
    <p:sldId id="266" r:id="rId10"/>
    <p:sldId id="268" r:id="rId11"/>
    <p:sldId id="269" r:id="rId12"/>
    <p:sldId id="270" r:id="rId13"/>
    <p:sldId id="272" r:id="rId14"/>
    <p:sldId id="273" r:id="rId15"/>
    <p:sldId id="274" r:id="rId16"/>
    <p:sldId id="275" r:id="rId17"/>
    <p:sldId id="276" r:id="rId18"/>
    <p:sldId id="278" r:id="rId19"/>
    <p:sldId id="279" r:id="rId20"/>
    <p:sldId id="280" r:id="rId21"/>
    <p:sldId id="281"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@Weltspiegel_ARD</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156">
                  <c:v>30358</c:v>
                </c:pt>
                <c:pt idx="157">
                  <c:v>30432</c:v>
                </c:pt>
                <c:pt idx="158">
                  <c:v>30504</c:v>
                </c:pt>
                <c:pt idx="159">
                  <c:v>30590</c:v>
                </c:pt>
              </c:numCache>
            </c:numRef>
          </c:val>
          <c:smooth val="0"/>
          <c:extLst>
            <c:ext xmlns:c16="http://schemas.microsoft.com/office/drawing/2014/chart" uri="{C3380CC4-5D6E-409C-BE32-E72D297353CC}">
              <c16:uniqueId val="{00000000-680D-49A2-9832-F246B447A811}"/>
            </c:ext>
          </c:extLst>
        </c:ser>
        <c:dLbls>
          <c:showLegendKey val="0"/>
          <c:showVal val="0"/>
          <c:showCatName val="0"/>
          <c:showSerName val="0"/>
          <c:showPercent val="0"/>
          <c:showBubbleSize val="0"/>
        </c:dLbls>
        <c:smooth val="0"/>
        <c:axId val="288614864"/>
        <c:axId val="288612568"/>
      </c:lineChart>
      <c:catAx>
        <c:axId val="28861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12568"/>
        <c:crosses val="autoZero"/>
        <c:auto val="1"/>
        <c:lblAlgn val="ctr"/>
        <c:lblOffset val="100"/>
        <c:noMultiLvlLbl val="0"/>
      </c:catAx>
      <c:valAx>
        <c:axId val="28861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1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@Weltspiegel_ARD</c:v>
                </c:pt>
              </c:strCache>
            </c:strRef>
          </c:cat>
          <c:val>
            <c:numRef>
              <c:f>Sheet1!$B$2</c:f>
              <c:numCache>
                <c:formatCode>General</c:formatCode>
                <c:ptCount val="1"/>
                <c:pt idx="0">
                  <c:v>250</c:v>
                </c:pt>
              </c:numCache>
            </c:numRef>
          </c:val>
          <c:extLst>
            <c:ext xmlns:c16="http://schemas.microsoft.com/office/drawing/2014/chart" uri="{C3380CC4-5D6E-409C-BE32-E72D297353CC}">
              <c16:uniqueId val="{00000000-0E83-4B9D-9FCA-8CD440832EB0}"/>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@Weltspiegel_ARD</c:v>
                </c:pt>
              </c:strCache>
            </c:strRef>
          </c:cat>
          <c:val>
            <c:numRef>
              <c:f>Sheet1!$C$2</c:f>
              <c:numCache>
                <c:formatCode>General</c:formatCode>
                <c:ptCount val="1"/>
                <c:pt idx="0">
                  <c:v>517</c:v>
                </c:pt>
              </c:numCache>
            </c:numRef>
          </c:val>
          <c:extLst>
            <c:ext xmlns:c16="http://schemas.microsoft.com/office/drawing/2014/chart" uri="{C3380CC4-5D6E-409C-BE32-E72D297353CC}">
              <c16:uniqueId val="{00000001-0E83-4B9D-9FCA-8CD440832EB0}"/>
            </c:ext>
          </c:extLst>
        </c:ser>
        <c:ser>
          <c:idx val="2"/>
          <c:order val="2"/>
          <c:tx>
            <c:strRef>
              <c:f>Sheet1!$D$1</c:f>
              <c:strCache>
                <c:ptCount val="1"/>
                <c:pt idx="0">
                  <c:v>Replies to Users</c:v>
                </c:pt>
              </c:strCache>
            </c:strRef>
          </c:tx>
          <c:spPr>
            <a:solidFill>
              <a:schemeClr val="accent3"/>
            </a:solidFill>
            <a:ln>
              <a:noFill/>
            </a:ln>
            <a:effectLst/>
          </c:spPr>
          <c:invertIfNegative val="0"/>
          <c:cat>
            <c:strRef>
              <c:f>Sheet1!$A$2</c:f>
              <c:strCache>
                <c:ptCount val="1"/>
                <c:pt idx="0">
                  <c:v>@Weltspiegel_ARD</c:v>
                </c:pt>
              </c:strCache>
            </c:strRef>
          </c:cat>
          <c:val>
            <c:numRef>
              <c:f>Sheet1!$D$2</c:f>
              <c:numCache>
                <c:formatCode>General</c:formatCode>
                <c:ptCount val="1"/>
                <c:pt idx="0">
                  <c:v>47</c:v>
                </c:pt>
              </c:numCache>
            </c:numRef>
          </c:val>
          <c:extLst>
            <c:ext xmlns:c16="http://schemas.microsoft.com/office/drawing/2014/chart" uri="{C3380CC4-5D6E-409C-BE32-E72D297353CC}">
              <c16:uniqueId val="{00000002-0E83-4B9D-9FCA-8CD440832EB0}"/>
            </c:ext>
          </c:extLst>
        </c:ser>
        <c:dLbls>
          <c:showLegendKey val="0"/>
          <c:showVal val="0"/>
          <c:showCatName val="0"/>
          <c:showSerName val="0"/>
          <c:showPercent val="0"/>
          <c:showBubbleSize val="0"/>
        </c:dLbls>
        <c:gapWidth val="150"/>
        <c:overlap val="100"/>
        <c:axId val="288609288"/>
        <c:axId val="212378736"/>
      </c:barChart>
      <c:catAx>
        <c:axId val="288609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378736"/>
        <c:crosses val="autoZero"/>
        <c:auto val="1"/>
        <c:lblAlgn val="ctr"/>
        <c:lblOffset val="100"/>
        <c:noMultiLvlLbl val="0"/>
      </c:catAx>
      <c:valAx>
        <c:axId val="212378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0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@Weltspiegel_ARD</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0</c:v>
                </c:pt>
                <c:pt idx="1">
                  <c:v>0</c:v>
                </c:pt>
                <c:pt idx="2">
                  <c:v>1</c:v>
                </c:pt>
                <c:pt idx="3">
                  <c:v>2</c:v>
                </c:pt>
                <c:pt idx="4">
                  <c:v>1</c:v>
                </c:pt>
                <c:pt idx="5">
                  <c:v>6</c:v>
                </c:pt>
                <c:pt idx="6">
                  <c:v>0</c:v>
                </c:pt>
                <c:pt idx="7">
                  <c:v>0</c:v>
                </c:pt>
                <c:pt idx="8">
                  <c:v>0</c:v>
                </c:pt>
                <c:pt idx="9">
                  <c:v>0</c:v>
                </c:pt>
                <c:pt idx="10">
                  <c:v>1</c:v>
                </c:pt>
                <c:pt idx="11">
                  <c:v>0</c:v>
                </c:pt>
                <c:pt idx="12">
                  <c:v>1</c:v>
                </c:pt>
                <c:pt idx="13">
                  <c:v>0</c:v>
                </c:pt>
                <c:pt idx="14">
                  <c:v>1</c:v>
                </c:pt>
                <c:pt idx="15">
                  <c:v>0</c:v>
                </c:pt>
                <c:pt idx="16">
                  <c:v>0</c:v>
                </c:pt>
                <c:pt idx="17">
                  <c:v>1</c:v>
                </c:pt>
                <c:pt idx="18">
                  <c:v>3</c:v>
                </c:pt>
                <c:pt idx="19">
                  <c:v>4</c:v>
                </c:pt>
                <c:pt idx="20">
                  <c:v>1</c:v>
                </c:pt>
                <c:pt idx="21">
                  <c:v>0</c:v>
                </c:pt>
                <c:pt idx="22">
                  <c:v>1</c:v>
                </c:pt>
                <c:pt idx="23">
                  <c:v>0</c:v>
                </c:pt>
                <c:pt idx="24">
                  <c:v>0</c:v>
                </c:pt>
                <c:pt idx="25">
                  <c:v>1</c:v>
                </c:pt>
                <c:pt idx="26">
                  <c:v>5</c:v>
                </c:pt>
                <c:pt idx="27">
                  <c:v>0</c:v>
                </c:pt>
                <c:pt idx="28">
                  <c:v>1</c:v>
                </c:pt>
                <c:pt idx="29">
                  <c:v>2</c:v>
                </c:pt>
                <c:pt idx="30">
                  <c:v>1</c:v>
                </c:pt>
                <c:pt idx="31">
                  <c:v>2</c:v>
                </c:pt>
                <c:pt idx="32">
                  <c:v>2</c:v>
                </c:pt>
                <c:pt idx="33">
                  <c:v>2</c:v>
                </c:pt>
                <c:pt idx="34">
                  <c:v>2</c:v>
                </c:pt>
                <c:pt idx="35">
                  <c:v>2</c:v>
                </c:pt>
                <c:pt idx="36">
                  <c:v>1</c:v>
                </c:pt>
                <c:pt idx="37">
                  <c:v>1</c:v>
                </c:pt>
                <c:pt idx="38">
                  <c:v>3</c:v>
                </c:pt>
                <c:pt idx="39">
                  <c:v>3</c:v>
                </c:pt>
                <c:pt idx="40">
                  <c:v>5</c:v>
                </c:pt>
                <c:pt idx="41">
                  <c:v>0</c:v>
                </c:pt>
                <c:pt idx="42">
                  <c:v>0</c:v>
                </c:pt>
                <c:pt idx="43">
                  <c:v>3</c:v>
                </c:pt>
                <c:pt idx="44">
                  <c:v>2</c:v>
                </c:pt>
                <c:pt idx="45">
                  <c:v>2</c:v>
                </c:pt>
                <c:pt idx="46">
                  <c:v>1</c:v>
                </c:pt>
                <c:pt idx="47">
                  <c:v>3</c:v>
                </c:pt>
                <c:pt idx="48">
                  <c:v>1</c:v>
                </c:pt>
                <c:pt idx="49">
                  <c:v>2</c:v>
                </c:pt>
                <c:pt idx="50">
                  <c:v>1</c:v>
                </c:pt>
                <c:pt idx="51">
                  <c:v>1</c:v>
                </c:pt>
                <c:pt idx="52">
                  <c:v>1</c:v>
                </c:pt>
                <c:pt idx="53">
                  <c:v>0</c:v>
                </c:pt>
                <c:pt idx="54">
                  <c:v>0</c:v>
                </c:pt>
                <c:pt idx="55">
                  <c:v>0</c:v>
                </c:pt>
                <c:pt idx="56">
                  <c:v>0</c:v>
                </c:pt>
                <c:pt idx="57">
                  <c:v>2</c:v>
                </c:pt>
                <c:pt idx="58">
                  <c:v>1</c:v>
                </c:pt>
                <c:pt idx="59">
                  <c:v>0</c:v>
                </c:pt>
                <c:pt idx="60">
                  <c:v>1</c:v>
                </c:pt>
                <c:pt idx="61">
                  <c:v>5</c:v>
                </c:pt>
                <c:pt idx="62">
                  <c:v>2</c:v>
                </c:pt>
                <c:pt idx="63">
                  <c:v>1</c:v>
                </c:pt>
                <c:pt idx="64">
                  <c:v>1</c:v>
                </c:pt>
                <c:pt idx="65">
                  <c:v>2</c:v>
                </c:pt>
                <c:pt idx="66">
                  <c:v>1</c:v>
                </c:pt>
                <c:pt idx="67">
                  <c:v>3</c:v>
                </c:pt>
                <c:pt idx="68">
                  <c:v>3</c:v>
                </c:pt>
                <c:pt idx="69">
                  <c:v>1</c:v>
                </c:pt>
                <c:pt idx="70">
                  <c:v>1</c:v>
                </c:pt>
                <c:pt idx="71">
                  <c:v>1</c:v>
                </c:pt>
                <c:pt idx="72">
                  <c:v>2</c:v>
                </c:pt>
                <c:pt idx="73">
                  <c:v>4</c:v>
                </c:pt>
                <c:pt idx="74">
                  <c:v>1</c:v>
                </c:pt>
                <c:pt idx="75">
                  <c:v>9</c:v>
                </c:pt>
                <c:pt idx="76">
                  <c:v>1</c:v>
                </c:pt>
                <c:pt idx="77">
                  <c:v>1</c:v>
                </c:pt>
                <c:pt idx="78">
                  <c:v>1</c:v>
                </c:pt>
                <c:pt idx="79">
                  <c:v>2</c:v>
                </c:pt>
                <c:pt idx="80">
                  <c:v>2</c:v>
                </c:pt>
                <c:pt idx="81">
                  <c:v>0</c:v>
                </c:pt>
                <c:pt idx="82">
                  <c:v>5</c:v>
                </c:pt>
                <c:pt idx="83">
                  <c:v>1</c:v>
                </c:pt>
                <c:pt idx="84">
                  <c:v>0</c:v>
                </c:pt>
                <c:pt idx="85">
                  <c:v>1</c:v>
                </c:pt>
                <c:pt idx="86">
                  <c:v>2</c:v>
                </c:pt>
                <c:pt idx="87">
                  <c:v>1</c:v>
                </c:pt>
                <c:pt idx="88">
                  <c:v>1</c:v>
                </c:pt>
                <c:pt idx="89">
                  <c:v>2</c:v>
                </c:pt>
                <c:pt idx="90">
                  <c:v>0</c:v>
                </c:pt>
                <c:pt idx="91">
                  <c:v>0</c:v>
                </c:pt>
                <c:pt idx="92">
                  <c:v>1</c:v>
                </c:pt>
                <c:pt idx="93">
                  <c:v>0</c:v>
                </c:pt>
                <c:pt idx="94">
                  <c:v>1</c:v>
                </c:pt>
                <c:pt idx="95">
                  <c:v>1</c:v>
                </c:pt>
                <c:pt idx="96">
                  <c:v>6</c:v>
                </c:pt>
                <c:pt idx="97">
                  <c:v>3</c:v>
                </c:pt>
                <c:pt idx="98">
                  <c:v>1</c:v>
                </c:pt>
                <c:pt idx="99">
                  <c:v>0</c:v>
                </c:pt>
                <c:pt idx="100">
                  <c:v>2</c:v>
                </c:pt>
                <c:pt idx="101">
                  <c:v>1</c:v>
                </c:pt>
                <c:pt idx="102">
                  <c:v>1</c:v>
                </c:pt>
                <c:pt idx="103">
                  <c:v>7</c:v>
                </c:pt>
                <c:pt idx="104">
                  <c:v>1</c:v>
                </c:pt>
                <c:pt idx="105">
                  <c:v>3</c:v>
                </c:pt>
                <c:pt idx="106">
                  <c:v>1</c:v>
                </c:pt>
                <c:pt idx="107">
                  <c:v>1</c:v>
                </c:pt>
                <c:pt idx="108">
                  <c:v>1</c:v>
                </c:pt>
                <c:pt idx="109">
                  <c:v>1</c:v>
                </c:pt>
                <c:pt idx="110">
                  <c:v>3</c:v>
                </c:pt>
                <c:pt idx="111">
                  <c:v>2</c:v>
                </c:pt>
                <c:pt idx="112">
                  <c:v>2</c:v>
                </c:pt>
                <c:pt idx="113">
                  <c:v>2</c:v>
                </c:pt>
                <c:pt idx="114">
                  <c:v>0</c:v>
                </c:pt>
                <c:pt idx="115">
                  <c:v>1</c:v>
                </c:pt>
                <c:pt idx="116">
                  <c:v>2</c:v>
                </c:pt>
                <c:pt idx="117">
                  <c:v>5</c:v>
                </c:pt>
                <c:pt idx="118">
                  <c:v>1</c:v>
                </c:pt>
                <c:pt idx="119">
                  <c:v>2</c:v>
                </c:pt>
                <c:pt idx="120">
                  <c:v>2</c:v>
                </c:pt>
                <c:pt idx="121">
                  <c:v>2</c:v>
                </c:pt>
                <c:pt idx="122">
                  <c:v>3</c:v>
                </c:pt>
                <c:pt idx="123">
                  <c:v>1</c:v>
                </c:pt>
                <c:pt idx="124">
                  <c:v>0</c:v>
                </c:pt>
                <c:pt idx="125">
                  <c:v>1</c:v>
                </c:pt>
                <c:pt idx="126">
                  <c:v>0</c:v>
                </c:pt>
                <c:pt idx="127">
                  <c:v>2</c:v>
                </c:pt>
                <c:pt idx="128">
                  <c:v>3</c:v>
                </c:pt>
                <c:pt idx="129">
                  <c:v>4</c:v>
                </c:pt>
                <c:pt idx="130">
                  <c:v>1</c:v>
                </c:pt>
                <c:pt idx="131">
                  <c:v>4</c:v>
                </c:pt>
                <c:pt idx="132">
                  <c:v>1</c:v>
                </c:pt>
                <c:pt idx="133">
                  <c:v>2</c:v>
                </c:pt>
                <c:pt idx="134">
                  <c:v>3</c:v>
                </c:pt>
                <c:pt idx="135">
                  <c:v>1</c:v>
                </c:pt>
                <c:pt idx="136">
                  <c:v>3</c:v>
                </c:pt>
                <c:pt idx="137">
                  <c:v>0</c:v>
                </c:pt>
                <c:pt idx="138">
                  <c:v>3</c:v>
                </c:pt>
                <c:pt idx="139">
                  <c:v>1</c:v>
                </c:pt>
                <c:pt idx="140">
                  <c:v>1</c:v>
                </c:pt>
                <c:pt idx="141">
                  <c:v>1</c:v>
                </c:pt>
                <c:pt idx="142">
                  <c:v>0</c:v>
                </c:pt>
                <c:pt idx="143">
                  <c:v>1</c:v>
                </c:pt>
                <c:pt idx="144">
                  <c:v>1</c:v>
                </c:pt>
                <c:pt idx="145">
                  <c:v>3</c:v>
                </c:pt>
                <c:pt idx="146">
                  <c:v>0</c:v>
                </c:pt>
                <c:pt idx="147">
                  <c:v>2</c:v>
                </c:pt>
                <c:pt idx="148">
                  <c:v>0</c:v>
                </c:pt>
                <c:pt idx="149">
                  <c:v>1</c:v>
                </c:pt>
                <c:pt idx="150">
                  <c:v>2</c:v>
                </c:pt>
                <c:pt idx="151">
                  <c:v>2</c:v>
                </c:pt>
                <c:pt idx="152">
                  <c:v>0</c:v>
                </c:pt>
                <c:pt idx="153">
                  <c:v>0</c:v>
                </c:pt>
                <c:pt idx="154">
                  <c:v>1</c:v>
                </c:pt>
                <c:pt idx="155">
                  <c:v>1</c:v>
                </c:pt>
                <c:pt idx="156">
                  <c:v>2</c:v>
                </c:pt>
                <c:pt idx="157">
                  <c:v>2</c:v>
                </c:pt>
                <c:pt idx="158">
                  <c:v>0</c:v>
                </c:pt>
                <c:pt idx="159">
                  <c:v>7</c:v>
                </c:pt>
              </c:numCache>
            </c:numRef>
          </c:val>
          <c:smooth val="0"/>
          <c:extLst>
            <c:ext xmlns:c16="http://schemas.microsoft.com/office/drawing/2014/chart" uri="{C3380CC4-5D6E-409C-BE32-E72D297353CC}">
              <c16:uniqueId val="{00000000-4C28-4776-BF74-CE3EFCCBF9EC}"/>
            </c:ext>
          </c:extLst>
        </c:ser>
        <c:dLbls>
          <c:showLegendKey val="0"/>
          <c:showVal val="0"/>
          <c:showCatName val="0"/>
          <c:showSerName val="0"/>
          <c:showPercent val="0"/>
          <c:showBubbleSize val="0"/>
        </c:dLbls>
        <c:smooth val="0"/>
        <c:axId val="290977280"/>
        <c:axId val="290982528"/>
      </c:lineChart>
      <c:catAx>
        <c:axId val="29097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82528"/>
        <c:crosses val="autoZero"/>
        <c:auto val="1"/>
        <c:lblAlgn val="ctr"/>
        <c:lblOffset val="100"/>
        <c:noMultiLvlLbl val="0"/>
      </c:catAx>
      <c:valAx>
        <c:axId val="29098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7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@Weltspiegel_ARD</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0</c:v>
                </c:pt>
                <c:pt idx="1">
                  <c:v>0</c:v>
                </c:pt>
                <c:pt idx="2">
                  <c:v>0</c:v>
                </c:pt>
                <c:pt idx="3">
                  <c:v>0</c:v>
                </c:pt>
                <c:pt idx="4">
                  <c:v>0</c:v>
                </c:pt>
                <c:pt idx="5">
                  <c:v>4</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pt idx="28">
                  <c:v>0</c:v>
                </c:pt>
                <c:pt idx="29">
                  <c:v>0</c:v>
                </c:pt>
                <c:pt idx="30">
                  <c:v>1</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1</c:v>
                </c:pt>
                <c:pt idx="61">
                  <c:v>3</c:v>
                </c:pt>
                <c:pt idx="62">
                  <c:v>0</c:v>
                </c:pt>
                <c:pt idx="63">
                  <c:v>0</c:v>
                </c:pt>
                <c:pt idx="64">
                  <c:v>1</c:v>
                </c:pt>
                <c:pt idx="65">
                  <c:v>0</c:v>
                </c:pt>
                <c:pt idx="66">
                  <c:v>0</c:v>
                </c:pt>
                <c:pt idx="67">
                  <c:v>1</c:v>
                </c:pt>
                <c:pt idx="68">
                  <c:v>0</c:v>
                </c:pt>
                <c:pt idx="69">
                  <c:v>0</c:v>
                </c:pt>
                <c:pt idx="70">
                  <c:v>0</c:v>
                </c:pt>
                <c:pt idx="71">
                  <c:v>0</c:v>
                </c:pt>
                <c:pt idx="72">
                  <c:v>1</c:v>
                </c:pt>
                <c:pt idx="73">
                  <c:v>1</c:v>
                </c:pt>
                <c:pt idx="74">
                  <c:v>0</c:v>
                </c:pt>
                <c:pt idx="75">
                  <c:v>2</c:v>
                </c:pt>
                <c:pt idx="76">
                  <c:v>1</c:v>
                </c:pt>
                <c:pt idx="77">
                  <c:v>0</c:v>
                </c:pt>
                <c:pt idx="78">
                  <c:v>0</c:v>
                </c:pt>
                <c:pt idx="79">
                  <c:v>0</c:v>
                </c:pt>
                <c:pt idx="80">
                  <c:v>0</c:v>
                </c:pt>
                <c:pt idx="81">
                  <c:v>0</c:v>
                </c:pt>
                <c:pt idx="82">
                  <c:v>0</c:v>
                </c:pt>
                <c:pt idx="83">
                  <c:v>0</c:v>
                </c:pt>
                <c:pt idx="84">
                  <c:v>0</c:v>
                </c:pt>
                <c:pt idx="85">
                  <c:v>0</c:v>
                </c:pt>
                <c:pt idx="86">
                  <c:v>2</c:v>
                </c:pt>
                <c:pt idx="87">
                  <c:v>1</c:v>
                </c:pt>
                <c:pt idx="88">
                  <c:v>0</c:v>
                </c:pt>
                <c:pt idx="89">
                  <c:v>1</c:v>
                </c:pt>
                <c:pt idx="90">
                  <c:v>0</c:v>
                </c:pt>
                <c:pt idx="91">
                  <c:v>0</c:v>
                </c:pt>
                <c:pt idx="92">
                  <c:v>0</c:v>
                </c:pt>
                <c:pt idx="93">
                  <c:v>0</c:v>
                </c:pt>
                <c:pt idx="94">
                  <c:v>0</c:v>
                </c:pt>
                <c:pt idx="95">
                  <c:v>0</c:v>
                </c:pt>
                <c:pt idx="96">
                  <c:v>2</c:v>
                </c:pt>
                <c:pt idx="97">
                  <c:v>0</c:v>
                </c:pt>
                <c:pt idx="98">
                  <c:v>0</c:v>
                </c:pt>
                <c:pt idx="99">
                  <c:v>0</c:v>
                </c:pt>
                <c:pt idx="100">
                  <c:v>1</c:v>
                </c:pt>
                <c:pt idx="101">
                  <c:v>1</c:v>
                </c:pt>
                <c:pt idx="102">
                  <c:v>0</c:v>
                </c:pt>
                <c:pt idx="103">
                  <c:v>2</c:v>
                </c:pt>
                <c:pt idx="104">
                  <c:v>0</c:v>
                </c:pt>
                <c:pt idx="105">
                  <c:v>0</c:v>
                </c:pt>
                <c:pt idx="106">
                  <c:v>1</c:v>
                </c:pt>
                <c:pt idx="107">
                  <c:v>0</c:v>
                </c:pt>
                <c:pt idx="108">
                  <c:v>0</c:v>
                </c:pt>
                <c:pt idx="109">
                  <c:v>0</c:v>
                </c:pt>
                <c:pt idx="110">
                  <c:v>1</c:v>
                </c:pt>
                <c:pt idx="111">
                  <c:v>0</c:v>
                </c:pt>
                <c:pt idx="112">
                  <c:v>0</c:v>
                </c:pt>
                <c:pt idx="113">
                  <c:v>0</c:v>
                </c:pt>
                <c:pt idx="114">
                  <c:v>0</c:v>
                </c:pt>
                <c:pt idx="115">
                  <c:v>0</c:v>
                </c:pt>
                <c:pt idx="116">
                  <c:v>1</c:v>
                </c:pt>
                <c:pt idx="117">
                  <c:v>0</c:v>
                </c:pt>
                <c:pt idx="118">
                  <c:v>0</c:v>
                </c:pt>
                <c:pt idx="119">
                  <c:v>0</c:v>
                </c:pt>
                <c:pt idx="120">
                  <c:v>0</c:v>
                </c:pt>
                <c:pt idx="121">
                  <c:v>0</c:v>
                </c:pt>
                <c:pt idx="122">
                  <c:v>0</c:v>
                </c:pt>
                <c:pt idx="123">
                  <c:v>0</c:v>
                </c:pt>
                <c:pt idx="124">
                  <c:v>2</c:v>
                </c:pt>
                <c:pt idx="125">
                  <c:v>0</c:v>
                </c:pt>
                <c:pt idx="126">
                  <c:v>0</c:v>
                </c:pt>
                <c:pt idx="127">
                  <c:v>1</c:v>
                </c:pt>
                <c:pt idx="128">
                  <c:v>0</c:v>
                </c:pt>
                <c:pt idx="129">
                  <c:v>0</c:v>
                </c:pt>
                <c:pt idx="130">
                  <c:v>0</c:v>
                </c:pt>
                <c:pt idx="131">
                  <c:v>7</c:v>
                </c:pt>
                <c:pt idx="132">
                  <c:v>0</c:v>
                </c:pt>
                <c:pt idx="133">
                  <c:v>0</c:v>
                </c:pt>
                <c:pt idx="134">
                  <c:v>0</c:v>
                </c:pt>
                <c:pt idx="135">
                  <c:v>0</c:v>
                </c:pt>
                <c:pt idx="136">
                  <c:v>1</c:v>
                </c:pt>
                <c:pt idx="137">
                  <c:v>0</c:v>
                </c:pt>
                <c:pt idx="138">
                  <c:v>1</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5</c:v>
                </c:pt>
              </c:numCache>
            </c:numRef>
          </c:val>
          <c:smooth val="0"/>
          <c:extLst>
            <c:ext xmlns:c16="http://schemas.microsoft.com/office/drawing/2014/chart" uri="{C3380CC4-5D6E-409C-BE32-E72D297353CC}">
              <c16:uniqueId val="{00000000-1A25-43DD-85C1-8A4DCED52D7E}"/>
            </c:ext>
          </c:extLst>
        </c:ser>
        <c:dLbls>
          <c:showLegendKey val="0"/>
          <c:showVal val="0"/>
          <c:showCatName val="0"/>
          <c:showSerName val="0"/>
          <c:showPercent val="0"/>
          <c:showBubbleSize val="0"/>
        </c:dLbls>
        <c:smooth val="0"/>
        <c:axId val="332623472"/>
        <c:axId val="332617240"/>
      </c:lineChart>
      <c:catAx>
        <c:axId val="33262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17240"/>
        <c:crosses val="autoZero"/>
        <c:auto val="1"/>
        <c:lblAlgn val="ctr"/>
        <c:lblOffset val="100"/>
        <c:noMultiLvlLbl val="0"/>
      </c:catAx>
      <c:valAx>
        <c:axId val="33261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2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@Weltspiegel_ARD</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2</c:v>
                </c:pt>
                <c:pt idx="1">
                  <c:v>5</c:v>
                </c:pt>
                <c:pt idx="2">
                  <c:v>2</c:v>
                </c:pt>
                <c:pt idx="3">
                  <c:v>4</c:v>
                </c:pt>
                <c:pt idx="4">
                  <c:v>8</c:v>
                </c:pt>
                <c:pt idx="5">
                  <c:v>6</c:v>
                </c:pt>
                <c:pt idx="6">
                  <c:v>6</c:v>
                </c:pt>
                <c:pt idx="7">
                  <c:v>1</c:v>
                </c:pt>
                <c:pt idx="8">
                  <c:v>11</c:v>
                </c:pt>
                <c:pt idx="9">
                  <c:v>14</c:v>
                </c:pt>
                <c:pt idx="10">
                  <c:v>13</c:v>
                </c:pt>
                <c:pt idx="11">
                  <c:v>0</c:v>
                </c:pt>
                <c:pt idx="12">
                  <c:v>0</c:v>
                </c:pt>
                <c:pt idx="13">
                  <c:v>10</c:v>
                </c:pt>
                <c:pt idx="14">
                  <c:v>18</c:v>
                </c:pt>
                <c:pt idx="15">
                  <c:v>6</c:v>
                </c:pt>
                <c:pt idx="16">
                  <c:v>6</c:v>
                </c:pt>
                <c:pt idx="17">
                  <c:v>4</c:v>
                </c:pt>
                <c:pt idx="18">
                  <c:v>5</c:v>
                </c:pt>
                <c:pt idx="19">
                  <c:v>2</c:v>
                </c:pt>
                <c:pt idx="20">
                  <c:v>2</c:v>
                </c:pt>
                <c:pt idx="21">
                  <c:v>0</c:v>
                </c:pt>
                <c:pt idx="22">
                  <c:v>0</c:v>
                </c:pt>
                <c:pt idx="23">
                  <c:v>1</c:v>
                </c:pt>
                <c:pt idx="24">
                  <c:v>4</c:v>
                </c:pt>
                <c:pt idx="25">
                  <c:v>0</c:v>
                </c:pt>
                <c:pt idx="26">
                  <c:v>16</c:v>
                </c:pt>
                <c:pt idx="27">
                  <c:v>0</c:v>
                </c:pt>
                <c:pt idx="28">
                  <c:v>4</c:v>
                </c:pt>
                <c:pt idx="29">
                  <c:v>0</c:v>
                </c:pt>
                <c:pt idx="30">
                  <c:v>3</c:v>
                </c:pt>
                <c:pt idx="31">
                  <c:v>0</c:v>
                </c:pt>
                <c:pt idx="32">
                  <c:v>5</c:v>
                </c:pt>
                <c:pt idx="33">
                  <c:v>6</c:v>
                </c:pt>
                <c:pt idx="34">
                  <c:v>0</c:v>
                </c:pt>
                <c:pt idx="35">
                  <c:v>3</c:v>
                </c:pt>
                <c:pt idx="36">
                  <c:v>6</c:v>
                </c:pt>
                <c:pt idx="37">
                  <c:v>3</c:v>
                </c:pt>
                <c:pt idx="38">
                  <c:v>2</c:v>
                </c:pt>
                <c:pt idx="39">
                  <c:v>13</c:v>
                </c:pt>
                <c:pt idx="40">
                  <c:v>12</c:v>
                </c:pt>
                <c:pt idx="41">
                  <c:v>4</c:v>
                </c:pt>
                <c:pt idx="42">
                  <c:v>1</c:v>
                </c:pt>
                <c:pt idx="43">
                  <c:v>0</c:v>
                </c:pt>
                <c:pt idx="44">
                  <c:v>1</c:v>
                </c:pt>
                <c:pt idx="45">
                  <c:v>1</c:v>
                </c:pt>
                <c:pt idx="46">
                  <c:v>0</c:v>
                </c:pt>
                <c:pt idx="47">
                  <c:v>23</c:v>
                </c:pt>
                <c:pt idx="48">
                  <c:v>0</c:v>
                </c:pt>
                <c:pt idx="49">
                  <c:v>0</c:v>
                </c:pt>
                <c:pt idx="50">
                  <c:v>0</c:v>
                </c:pt>
                <c:pt idx="51">
                  <c:v>0</c:v>
                </c:pt>
                <c:pt idx="52">
                  <c:v>0</c:v>
                </c:pt>
                <c:pt idx="53">
                  <c:v>0</c:v>
                </c:pt>
                <c:pt idx="54">
                  <c:v>0</c:v>
                </c:pt>
                <c:pt idx="55">
                  <c:v>0</c:v>
                </c:pt>
                <c:pt idx="56">
                  <c:v>0</c:v>
                </c:pt>
                <c:pt idx="57">
                  <c:v>2</c:v>
                </c:pt>
                <c:pt idx="58">
                  <c:v>0</c:v>
                </c:pt>
                <c:pt idx="59">
                  <c:v>7</c:v>
                </c:pt>
                <c:pt idx="60">
                  <c:v>0</c:v>
                </c:pt>
                <c:pt idx="61">
                  <c:v>7</c:v>
                </c:pt>
                <c:pt idx="62">
                  <c:v>0</c:v>
                </c:pt>
                <c:pt idx="63">
                  <c:v>0</c:v>
                </c:pt>
                <c:pt idx="64">
                  <c:v>0</c:v>
                </c:pt>
                <c:pt idx="65">
                  <c:v>0</c:v>
                </c:pt>
                <c:pt idx="66">
                  <c:v>5</c:v>
                </c:pt>
                <c:pt idx="67">
                  <c:v>1</c:v>
                </c:pt>
                <c:pt idx="68">
                  <c:v>2</c:v>
                </c:pt>
                <c:pt idx="69">
                  <c:v>1</c:v>
                </c:pt>
                <c:pt idx="70">
                  <c:v>1</c:v>
                </c:pt>
                <c:pt idx="71">
                  <c:v>8</c:v>
                </c:pt>
                <c:pt idx="72">
                  <c:v>12</c:v>
                </c:pt>
                <c:pt idx="73">
                  <c:v>4</c:v>
                </c:pt>
                <c:pt idx="74">
                  <c:v>5</c:v>
                </c:pt>
                <c:pt idx="75">
                  <c:v>13</c:v>
                </c:pt>
                <c:pt idx="76">
                  <c:v>3</c:v>
                </c:pt>
                <c:pt idx="77">
                  <c:v>0</c:v>
                </c:pt>
                <c:pt idx="78">
                  <c:v>0</c:v>
                </c:pt>
                <c:pt idx="79">
                  <c:v>0</c:v>
                </c:pt>
                <c:pt idx="80">
                  <c:v>3</c:v>
                </c:pt>
                <c:pt idx="81">
                  <c:v>2</c:v>
                </c:pt>
                <c:pt idx="82">
                  <c:v>25</c:v>
                </c:pt>
                <c:pt idx="83">
                  <c:v>0</c:v>
                </c:pt>
                <c:pt idx="84">
                  <c:v>0</c:v>
                </c:pt>
                <c:pt idx="85">
                  <c:v>0</c:v>
                </c:pt>
                <c:pt idx="86">
                  <c:v>0</c:v>
                </c:pt>
                <c:pt idx="87">
                  <c:v>4</c:v>
                </c:pt>
                <c:pt idx="88">
                  <c:v>2</c:v>
                </c:pt>
                <c:pt idx="89">
                  <c:v>1</c:v>
                </c:pt>
                <c:pt idx="90">
                  <c:v>0</c:v>
                </c:pt>
                <c:pt idx="91">
                  <c:v>5</c:v>
                </c:pt>
                <c:pt idx="92">
                  <c:v>0</c:v>
                </c:pt>
                <c:pt idx="93">
                  <c:v>0</c:v>
                </c:pt>
                <c:pt idx="94">
                  <c:v>3</c:v>
                </c:pt>
                <c:pt idx="95">
                  <c:v>1</c:v>
                </c:pt>
                <c:pt idx="96">
                  <c:v>10</c:v>
                </c:pt>
                <c:pt idx="97">
                  <c:v>0</c:v>
                </c:pt>
                <c:pt idx="98">
                  <c:v>1</c:v>
                </c:pt>
                <c:pt idx="99">
                  <c:v>0</c:v>
                </c:pt>
                <c:pt idx="100">
                  <c:v>3</c:v>
                </c:pt>
                <c:pt idx="101">
                  <c:v>8</c:v>
                </c:pt>
                <c:pt idx="102">
                  <c:v>6</c:v>
                </c:pt>
                <c:pt idx="103">
                  <c:v>8</c:v>
                </c:pt>
                <c:pt idx="104">
                  <c:v>2</c:v>
                </c:pt>
                <c:pt idx="105">
                  <c:v>0</c:v>
                </c:pt>
                <c:pt idx="106">
                  <c:v>0</c:v>
                </c:pt>
                <c:pt idx="107">
                  <c:v>0</c:v>
                </c:pt>
                <c:pt idx="108">
                  <c:v>0</c:v>
                </c:pt>
                <c:pt idx="109">
                  <c:v>0</c:v>
                </c:pt>
                <c:pt idx="110">
                  <c:v>1</c:v>
                </c:pt>
                <c:pt idx="111">
                  <c:v>0</c:v>
                </c:pt>
                <c:pt idx="112">
                  <c:v>3</c:v>
                </c:pt>
                <c:pt idx="113">
                  <c:v>9</c:v>
                </c:pt>
                <c:pt idx="114">
                  <c:v>5</c:v>
                </c:pt>
                <c:pt idx="115">
                  <c:v>10</c:v>
                </c:pt>
                <c:pt idx="116">
                  <c:v>10</c:v>
                </c:pt>
                <c:pt idx="117">
                  <c:v>13</c:v>
                </c:pt>
                <c:pt idx="118">
                  <c:v>5</c:v>
                </c:pt>
                <c:pt idx="119">
                  <c:v>0</c:v>
                </c:pt>
                <c:pt idx="120">
                  <c:v>0</c:v>
                </c:pt>
                <c:pt idx="121">
                  <c:v>0</c:v>
                </c:pt>
                <c:pt idx="122">
                  <c:v>0</c:v>
                </c:pt>
                <c:pt idx="123">
                  <c:v>1</c:v>
                </c:pt>
                <c:pt idx="124">
                  <c:v>11</c:v>
                </c:pt>
                <c:pt idx="125">
                  <c:v>3</c:v>
                </c:pt>
                <c:pt idx="126">
                  <c:v>0</c:v>
                </c:pt>
                <c:pt idx="127">
                  <c:v>5</c:v>
                </c:pt>
                <c:pt idx="128">
                  <c:v>2</c:v>
                </c:pt>
                <c:pt idx="129">
                  <c:v>8</c:v>
                </c:pt>
                <c:pt idx="130">
                  <c:v>3</c:v>
                </c:pt>
                <c:pt idx="131">
                  <c:v>10</c:v>
                </c:pt>
                <c:pt idx="132">
                  <c:v>5</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4</c:v>
                </c:pt>
                <c:pt idx="158">
                  <c:v>7</c:v>
                </c:pt>
                <c:pt idx="159">
                  <c:v>14</c:v>
                </c:pt>
              </c:numCache>
            </c:numRef>
          </c:val>
          <c:smooth val="0"/>
          <c:extLst>
            <c:ext xmlns:c16="http://schemas.microsoft.com/office/drawing/2014/chart" uri="{C3380CC4-5D6E-409C-BE32-E72D297353CC}">
              <c16:uniqueId val="{00000000-AD16-49C9-A23D-DC0E912B8177}"/>
            </c:ext>
          </c:extLst>
        </c:ser>
        <c:dLbls>
          <c:showLegendKey val="0"/>
          <c:showVal val="0"/>
          <c:showCatName val="0"/>
          <c:showSerName val="0"/>
          <c:showPercent val="0"/>
          <c:showBubbleSize val="0"/>
        </c:dLbls>
        <c:smooth val="0"/>
        <c:axId val="354759568"/>
        <c:axId val="354761536"/>
      </c:lineChart>
      <c:catAx>
        <c:axId val="35475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61536"/>
        <c:crosses val="autoZero"/>
        <c:auto val="1"/>
        <c:lblAlgn val="ctr"/>
        <c:lblOffset val="100"/>
        <c:noMultiLvlLbl val="0"/>
      </c:catAx>
      <c:valAx>
        <c:axId val="35476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5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@Weltspiegel_ARD</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0</c:v>
                </c:pt>
                <c:pt idx="1">
                  <c:v>0</c:v>
                </c:pt>
                <c:pt idx="2">
                  <c:v>3</c:v>
                </c:pt>
                <c:pt idx="3">
                  <c:v>6</c:v>
                </c:pt>
                <c:pt idx="4">
                  <c:v>1</c:v>
                </c:pt>
                <c:pt idx="5">
                  <c:v>76</c:v>
                </c:pt>
                <c:pt idx="6">
                  <c:v>0</c:v>
                </c:pt>
                <c:pt idx="7">
                  <c:v>0</c:v>
                </c:pt>
                <c:pt idx="8">
                  <c:v>0</c:v>
                </c:pt>
                <c:pt idx="9">
                  <c:v>0</c:v>
                </c:pt>
                <c:pt idx="10">
                  <c:v>6</c:v>
                </c:pt>
                <c:pt idx="11">
                  <c:v>0</c:v>
                </c:pt>
                <c:pt idx="12">
                  <c:v>6</c:v>
                </c:pt>
                <c:pt idx="13">
                  <c:v>0</c:v>
                </c:pt>
                <c:pt idx="14">
                  <c:v>0</c:v>
                </c:pt>
                <c:pt idx="15">
                  <c:v>0</c:v>
                </c:pt>
                <c:pt idx="16">
                  <c:v>0</c:v>
                </c:pt>
                <c:pt idx="17">
                  <c:v>3</c:v>
                </c:pt>
                <c:pt idx="18">
                  <c:v>19</c:v>
                </c:pt>
                <c:pt idx="19">
                  <c:v>28</c:v>
                </c:pt>
                <c:pt idx="20">
                  <c:v>4</c:v>
                </c:pt>
                <c:pt idx="21">
                  <c:v>0</c:v>
                </c:pt>
                <c:pt idx="22">
                  <c:v>4</c:v>
                </c:pt>
                <c:pt idx="23">
                  <c:v>0</c:v>
                </c:pt>
                <c:pt idx="24">
                  <c:v>0</c:v>
                </c:pt>
                <c:pt idx="25">
                  <c:v>7</c:v>
                </c:pt>
                <c:pt idx="26">
                  <c:v>12</c:v>
                </c:pt>
                <c:pt idx="27">
                  <c:v>0</c:v>
                </c:pt>
                <c:pt idx="28">
                  <c:v>8</c:v>
                </c:pt>
                <c:pt idx="29">
                  <c:v>3</c:v>
                </c:pt>
                <c:pt idx="30">
                  <c:v>28</c:v>
                </c:pt>
                <c:pt idx="31">
                  <c:v>19</c:v>
                </c:pt>
                <c:pt idx="32">
                  <c:v>39</c:v>
                </c:pt>
                <c:pt idx="33">
                  <c:v>56</c:v>
                </c:pt>
                <c:pt idx="34">
                  <c:v>15</c:v>
                </c:pt>
                <c:pt idx="35">
                  <c:v>8</c:v>
                </c:pt>
                <c:pt idx="36">
                  <c:v>9</c:v>
                </c:pt>
                <c:pt idx="37">
                  <c:v>57</c:v>
                </c:pt>
                <c:pt idx="38">
                  <c:v>33</c:v>
                </c:pt>
                <c:pt idx="39">
                  <c:v>15</c:v>
                </c:pt>
                <c:pt idx="40">
                  <c:v>25</c:v>
                </c:pt>
                <c:pt idx="41">
                  <c:v>0</c:v>
                </c:pt>
                <c:pt idx="42">
                  <c:v>0</c:v>
                </c:pt>
                <c:pt idx="43">
                  <c:v>18</c:v>
                </c:pt>
                <c:pt idx="44">
                  <c:v>14</c:v>
                </c:pt>
                <c:pt idx="45">
                  <c:v>16</c:v>
                </c:pt>
                <c:pt idx="46">
                  <c:v>16</c:v>
                </c:pt>
                <c:pt idx="47">
                  <c:v>14</c:v>
                </c:pt>
                <c:pt idx="48">
                  <c:v>14</c:v>
                </c:pt>
                <c:pt idx="49">
                  <c:v>9</c:v>
                </c:pt>
                <c:pt idx="50">
                  <c:v>4</c:v>
                </c:pt>
                <c:pt idx="51">
                  <c:v>18</c:v>
                </c:pt>
                <c:pt idx="52">
                  <c:v>7</c:v>
                </c:pt>
                <c:pt idx="53">
                  <c:v>0</c:v>
                </c:pt>
                <c:pt idx="54">
                  <c:v>0</c:v>
                </c:pt>
                <c:pt idx="55">
                  <c:v>0</c:v>
                </c:pt>
                <c:pt idx="56">
                  <c:v>0</c:v>
                </c:pt>
                <c:pt idx="57">
                  <c:v>38</c:v>
                </c:pt>
                <c:pt idx="58">
                  <c:v>4</c:v>
                </c:pt>
                <c:pt idx="59">
                  <c:v>0</c:v>
                </c:pt>
                <c:pt idx="60">
                  <c:v>9</c:v>
                </c:pt>
                <c:pt idx="61">
                  <c:v>26</c:v>
                </c:pt>
                <c:pt idx="62">
                  <c:v>65</c:v>
                </c:pt>
                <c:pt idx="63">
                  <c:v>6</c:v>
                </c:pt>
                <c:pt idx="64">
                  <c:v>4</c:v>
                </c:pt>
                <c:pt idx="65">
                  <c:v>29</c:v>
                </c:pt>
                <c:pt idx="66">
                  <c:v>10</c:v>
                </c:pt>
                <c:pt idx="67">
                  <c:v>165</c:v>
                </c:pt>
                <c:pt idx="68">
                  <c:v>56</c:v>
                </c:pt>
                <c:pt idx="69">
                  <c:v>11</c:v>
                </c:pt>
                <c:pt idx="70">
                  <c:v>2</c:v>
                </c:pt>
                <c:pt idx="71">
                  <c:v>16</c:v>
                </c:pt>
                <c:pt idx="72">
                  <c:v>9</c:v>
                </c:pt>
                <c:pt idx="73">
                  <c:v>6</c:v>
                </c:pt>
                <c:pt idx="74">
                  <c:v>5</c:v>
                </c:pt>
                <c:pt idx="75">
                  <c:v>76</c:v>
                </c:pt>
                <c:pt idx="76">
                  <c:v>7</c:v>
                </c:pt>
                <c:pt idx="77">
                  <c:v>1</c:v>
                </c:pt>
                <c:pt idx="78">
                  <c:v>1</c:v>
                </c:pt>
                <c:pt idx="79">
                  <c:v>39</c:v>
                </c:pt>
                <c:pt idx="80">
                  <c:v>24</c:v>
                </c:pt>
                <c:pt idx="81">
                  <c:v>0</c:v>
                </c:pt>
                <c:pt idx="82">
                  <c:v>28</c:v>
                </c:pt>
                <c:pt idx="83">
                  <c:v>18</c:v>
                </c:pt>
                <c:pt idx="84">
                  <c:v>0</c:v>
                </c:pt>
                <c:pt idx="85">
                  <c:v>9</c:v>
                </c:pt>
                <c:pt idx="86">
                  <c:v>5</c:v>
                </c:pt>
                <c:pt idx="87">
                  <c:v>14</c:v>
                </c:pt>
                <c:pt idx="88">
                  <c:v>13</c:v>
                </c:pt>
                <c:pt idx="89">
                  <c:v>56</c:v>
                </c:pt>
                <c:pt idx="90">
                  <c:v>0</c:v>
                </c:pt>
                <c:pt idx="91">
                  <c:v>0</c:v>
                </c:pt>
                <c:pt idx="92">
                  <c:v>15</c:v>
                </c:pt>
                <c:pt idx="93">
                  <c:v>0</c:v>
                </c:pt>
                <c:pt idx="94">
                  <c:v>10</c:v>
                </c:pt>
                <c:pt idx="95">
                  <c:v>9</c:v>
                </c:pt>
                <c:pt idx="96">
                  <c:v>232</c:v>
                </c:pt>
                <c:pt idx="97">
                  <c:v>22</c:v>
                </c:pt>
                <c:pt idx="98">
                  <c:v>49</c:v>
                </c:pt>
                <c:pt idx="99">
                  <c:v>0</c:v>
                </c:pt>
                <c:pt idx="100">
                  <c:v>22</c:v>
                </c:pt>
                <c:pt idx="101">
                  <c:v>13</c:v>
                </c:pt>
                <c:pt idx="102">
                  <c:v>6</c:v>
                </c:pt>
                <c:pt idx="103">
                  <c:v>32</c:v>
                </c:pt>
                <c:pt idx="104">
                  <c:v>9</c:v>
                </c:pt>
                <c:pt idx="105">
                  <c:v>1736</c:v>
                </c:pt>
                <c:pt idx="106">
                  <c:v>10</c:v>
                </c:pt>
                <c:pt idx="107">
                  <c:v>71</c:v>
                </c:pt>
                <c:pt idx="108">
                  <c:v>12</c:v>
                </c:pt>
                <c:pt idx="109">
                  <c:v>6</c:v>
                </c:pt>
                <c:pt idx="110">
                  <c:v>21</c:v>
                </c:pt>
                <c:pt idx="111">
                  <c:v>41</c:v>
                </c:pt>
                <c:pt idx="112">
                  <c:v>10</c:v>
                </c:pt>
                <c:pt idx="113">
                  <c:v>17</c:v>
                </c:pt>
                <c:pt idx="114">
                  <c:v>0</c:v>
                </c:pt>
                <c:pt idx="115">
                  <c:v>36</c:v>
                </c:pt>
                <c:pt idx="116">
                  <c:v>20</c:v>
                </c:pt>
                <c:pt idx="117">
                  <c:v>22</c:v>
                </c:pt>
                <c:pt idx="118">
                  <c:v>21</c:v>
                </c:pt>
                <c:pt idx="119">
                  <c:v>17</c:v>
                </c:pt>
                <c:pt idx="120">
                  <c:v>6</c:v>
                </c:pt>
                <c:pt idx="121">
                  <c:v>8</c:v>
                </c:pt>
                <c:pt idx="122">
                  <c:v>22</c:v>
                </c:pt>
                <c:pt idx="123">
                  <c:v>37</c:v>
                </c:pt>
                <c:pt idx="124">
                  <c:v>4</c:v>
                </c:pt>
                <c:pt idx="125">
                  <c:v>7</c:v>
                </c:pt>
                <c:pt idx="126">
                  <c:v>0</c:v>
                </c:pt>
                <c:pt idx="127">
                  <c:v>18</c:v>
                </c:pt>
                <c:pt idx="128">
                  <c:v>43</c:v>
                </c:pt>
                <c:pt idx="129">
                  <c:v>30</c:v>
                </c:pt>
                <c:pt idx="130">
                  <c:v>2</c:v>
                </c:pt>
                <c:pt idx="131">
                  <c:v>118</c:v>
                </c:pt>
                <c:pt idx="132">
                  <c:v>8</c:v>
                </c:pt>
                <c:pt idx="133">
                  <c:v>26</c:v>
                </c:pt>
                <c:pt idx="134">
                  <c:v>23</c:v>
                </c:pt>
                <c:pt idx="135">
                  <c:v>11</c:v>
                </c:pt>
                <c:pt idx="136">
                  <c:v>31</c:v>
                </c:pt>
                <c:pt idx="137">
                  <c:v>0</c:v>
                </c:pt>
                <c:pt idx="138">
                  <c:v>36</c:v>
                </c:pt>
                <c:pt idx="139">
                  <c:v>13</c:v>
                </c:pt>
                <c:pt idx="140">
                  <c:v>14</c:v>
                </c:pt>
                <c:pt idx="141">
                  <c:v>10</c:v>
                </c:pt>
                <c:pt idx="142">
                  <c:v>0</c:v>
                </c:pt>
                <c:pt idx="143">
                  <c:v>16</c:v>
                </c:pt>
                <c:pt idx="144">
                  <c:v>11</c:v>
                </c:pt>
                <c:pt idx="145">
                  <c:v>86</c:v>
                </c:pt>
                <c:pt idx="146">
                  <c:v>0</c:v>
                </c:pt>
                <c:pt idx="147">
                  <c:v>30</c:v>
                </c:pt>
                <c:pt idx="148">
                  <c:v>0</c:v>
                </c:pt>
                <c:pt idx="149">
                  <c:v>3</c:v>
                </c:pt>
                <c:pt idx="150">
                  <c:v>7</c:v>
                </c:pt>
                <c:pt idx="151">
                  <c:v>6</c:v>
                </c:pt>
                <c:pt idx="152">
                  <c:v>0</c:v>
                </c:pt>
                <c:pt idx="153">
                  <c:v>0</c:v>
                </c:pt>
                <c:pt idx="154">
                  <c:v>5</c:v>
                </c:pt>
                <c:pt idx="155">
                  <c:v>3</c:v>
                </c:pt>
                <c:pt idx="156">
                  <c:v>36</c:v>
                </c:pt>
                <c:pt idx="157">
                  <c:v>16</c:v>
                </c:pt>
                <c:pt idx="158">
                  <c:v>0</c:v>
                </c:pt>
                <c:pt idx="159">
                  <c:v>116</c:v>
                </c:pt>
              </c:numCache>
            </c:numRef>
          </c:val>
          <c:smooth val="0"/>
          <c:extLst>
            <c:ext xmlns:c16="http://schemas.microsoft.com/office/drawing/2014/chart" uri="{C3380CC4-5D6E-409C-BE32-E72D297353CC}">
              <c16:uniqueId val="{00000000-BD8D-46B5-9824-F516C56C964E}"/>
            </c:ext>
          </c:extLst>
        </c:ser>
        <c:dLbls>
          <c:showLegendKey val="0"/>
          <c:showVal val="0"/>
          <c:showCatName val="0"/>
          <c:showSerName val="0"/>
          <c:showPercent val="0"/>
          <c:showBubbleSize val="0"/>
        </c:dLbls>
        <c:smooth val="0"/>
        <c:axId val="354767440"/>
        <c:axId val="354767768"/>
      </c:lineChart>
      <c:catAx>
        <c:axId val="35476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67768"/>
        <c:crosses val="autoZero"/>
        <c:auto val="1"/>
        <c:lblAlgn val="ctr"/>
        <c:lblOffset val="100"/>
        <c:noMultiLvlLbl val="0"/>
      </c:catAx>
      <c:valAx>
        <c:axId val="35476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6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@Weltspiegel_ARD</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0</c:v>
                </c:pt>
                <c:pt idx="1">
                  <c:v>0</c:v>
                </c:pt>
                <c:pt idx="2">
                  <c:v>5</c:v>
                </c:pt>
                <c:pt idx="3">
                  <c:v>3</c:v>
                </c:pt>
                <c:pt idx="4">
                  <c:v>2</c:v>
                </c:pt>
                <c:pt idx="5">
                  <c:v>28</c:v>
                </c:pt>
                <c:pt idx="6">
                  <c:v>0</c:v>
                </c:pt>
                <c:pt idx="7">
                  <c:v>0</c:v>
                </c:pt>
                <c:pt idx="8">
                  <c:v>0</c:v>
                </c:pt>
                <c:pt idx="9">
                  <c:v>0</c:v>
                </c:pt>
                <c:pt idx="10">
                  <c:v>6</c:v>
                </c:pt>
                <c:pt idx="11">
                  <c:v>0</c:v>
                </c:pt>
                <c:pt idx="12">
                  <c:v>7</c:v>
                </c:pt>
                <c:pt idx="13">
                  <c:v>0</c:v>
                </c:pt>
                <c:pt idx="14">
                  <c:v>2</c:v>
                </c:pt>
                <c:pt idx="15">
                  <c:v>0</c:v>
                </c:pt>
                <c:pt idx="16">
                  <c:v>0</c:v>
                </c:pt>
                <c:pt idx="17">
                  <c:v>6</c:v>
                </c:pt>
                <c:pt idx="18">
                  <c:v>23</c:v>
                </c:pt>
                <c:pt idx="19">
                  <c:v>21</c:v>
                </c:pt>
                <c:pt idx="20">
                  <c:v>6</c:v>
                </c:pt>
                <c:pt idx="21">
                  <c:v>0</c:v>
                </c:pt>
                <c:pt idx="22">
                  <c:v>6</c:v>
                </c:pt>
                <c:pt idx="23">
                  <c:v>0</c:v>
                </c:pt>
                <c:pt idx="24">
                  <c:v>0</c:v>
                </c:pt>
                <c:pt idx="25">
                  <c:v>7</c:v>
                </c:pt>
                <c:pt idx="26">
                  <c:v>8</c:v>
                </c:pt>
                <c:pt idx="27">
                  <c:v>0</c:v>
                </c:pt>
                <c:pt idx="28">
                  <c:v>1</c:v>
                </c:pt>
                <c:pt idx="29">
                  <c:v>12</c:v>
                </c:pt>
                <c:pt idx="30">
                  <c:v>56</c:v>
                </c:pt>
                <c:pt idx="31">
                  <c:v>5</c:v>
                </c:pt>
                <c:pt idx="32">
                  <c:v>26</c:v>
                </c:pt>
                <c:pt idx="33">
                  <c:v>22</c:v>
                </c:pt>
                <c:pt idx="34">
                  <c:v>7</c:v>
                </c:pt>
                <c:pt idx="35">
                  <c:v>8</c:v>
                </c:pt>
                <c:pt idx="36">
                  <c:v>8</c:v>
                </c:pt>
                <c:pt idx="37">
                  <c:v>19</c:v>
                </c:pt>
                <c:pt idx="38">
                  <c:v>15</c:v>
                </c:pt>
                <c:pt idx="39">
                  <c:v>21</c:v>
                </c:pt>
                <c:pt idx="40">
                  <c:v>15</c:v>
                </c:pt>
                <c:pt idx="41">
                  <c:v>0</c:v>
                </c:pt>
                <c:pt idx="42">
                  <c:v>0</c:v>
                </c:pt>
                <c:pt idx="43">
                  <c:v>22</c:v>
                </c:pt>
                <c:pt idx="44">
                  <c:v>13</c:v>
                </c:pt>
                <c:pt idx="45">
                  <c:v>13</c:v>
                </c:pt>
                <c:pt idx="46">
                  <c:v>10</c:v>
                </c:pt>
                <c:pt idx="47">
                  <c:v>6</c:v>
                </c:pt>
                <c:pt idx="48">
                  <c:v>18</c:v>
                </c:pt>
                <c:pt idx="49">
                  <c:v>16</c:v>
                </c:pt>
                <c:pt idx="50">
                  <c:v>10</c:v>
                </c:pt>
                <c:pt idx="51">
                  <c:v>3</c:v>
                </c:pt>
                <c:pt idx="52">
                  <c:v>4</c:v>
                </c:pt>
                <c:pt idx="53">
                  <c:v>0</c:v>
                </c:pt>
                <c:pt idx="54">
                  <c:v>0</c:v>
                </c:pt>
                <c:pt idx="55">
                  <c:v>0</c:v>
                </c:pt>
                <c:pt idx="56">
                  <c:v>0</c:v>
                </c:pt>
                <c:pt idx="57">
                  <c:v>18</c:v>
                </c:pt>
                <c:pt idx="58">
                  <c:v>9</c:v>
                </c:pt>
                <c:pt idx="59">
                  <c:v>0</c:v>
                </c:pt>
                <c:pt idx="60">
                  <c:v>1</c:v>
                </c:pt>
                <c:pt idx="61">
                  <c:v>11</c:v>
                </c:pt>
                <c:pt idx="62">
                  <c:v>15</c:v>
                </c:pt>
                <c:pt idx="63">
                  <c:v>7</c:v>
                </c:pt>
                <c:pt idx="64">
                  <c:v>12</c:v>
                </c:pt>
                <c:pt idx="65">
                  <c:v>22</c:v>
                </c:pt>
                <c:pt idx="66">
                  <c:v>10</c:v>
                </c:pt>
                <c:pt idx="67">
                  <c:v>89</c:v>
                </c:pt>
                <c:pt idx="68">
                  <c:v>25</c:v>
                </c:pt>
                <c:pt idx="69">
                  <c:v>2</c:v>
                </c:pt>
                <c:pt idx="70">
                  <c:v>1</c:v>
                </c:pt>
                <c:pt idx="71">
                  <c:v>18</c:v>
                </c:pt>
                <c:pt idx="72">
                  <c:v>6</c:v>
                </c:pt>
                <c:pt idx="73">
                  <c:v>3</c:v>
                </c:pt>
                <c:pt idx="74">
                  <c:v>2</c:v>
                </c:pt>
                <c:pt idx="75">
                  <c:v>40</c:v>
                </c:pt>
                <c:pt idx="76">
                  <c:v>3</c:v>
                </c:pt>
                <c:pt idx="77">
                  <c:v>0</c:v>
                </c:pt>
                <c:pt idx="78">
                  <c:v>0</c:v>
                </c:pt>
                <c:pt idx="79">
                  <c:v>21</c:v>
                </c:pt>
                <c:pt idx="80">
                  <c:v>15</c:v>
                </c:pt>
                <c:pt idx="81">
                  <c:v>0</c:v>
                </c:pt>
                <c:pt idx="82">
                  <c:v>7</c:v>
                </c:pt>
                <c:pt idx="83">
                  <c:v>17</c:v>
                </c:pt>
                <c:pt idx="84">
                  <c:v>0</c:v>
                </c:pt>
                <c:pt idx="85">
                  <c:v>4</c:v>
                </c:pt>
                <c:pt idx="86">
                  <c:v>5</c:v>
                </c:pt>
                <c:pt idx="87">
                  <c:v>27</c:v>
                </c:pt>
                <c:pt idx="88">
                  <c:v>8</c:v>
                </c:pt>
                <c:pt idx="89">
                  <c:v>30</c:v>
                </c:pt>
                <c:pt idx="90">
                  <c:v>0</c:v>
                </c:pt>
                <c:pt idx="91">
                  <c:v>0</c:v>
                </c:pt>
                <c:pt idx="92">
                  <c:v>4</c:v>
                </c:pt>
                <c:pt idx="93">
                  <c:v>0</c:v>
                </c:pt>
                <c:pt idx="94">
                  <c:v>7</c:v>
                </c:pt>
                <c:pt idx="95">
                  <c:v>12</c:v>
                </c:pt>
                <c:pt idx="96">
                  <c:v>181</c:v>
                </c:pt>
                <c:pt idx="97">
                  <c:v>11</c:v>
                </c:pt>
                <c:pt idx="98">
                  <c:v>26</c:v>
                </c:pt>
                <c:pt idx="99">
                  <c:v>0</c:v>
                </c:pt>
                <c:pt idx="100">
                  <c:v>33</c:v>
                </c:pt>
                <c:pt idx="101">
                  <c:v>7</c:v>
                </c:pt>
                <c:pt idx="102">
                  <c:v>5</c:v>
                </c:pt>
                <c:pt idx="103">
                  <c:v>26</c:v>
                </c:pt>
                <c:pt idx="104">
                  <c:v>8</c:v>
                </c:pt>
                <c:pt idx="105">
                  <c:v>825</c:v>
                </c:pt>
                <c:pt idx="106">
                  <c:v>3</c:v>
                </c:pt>
                <c:pt idx="107">
                  <c:v>40</c:v>
                </c:pt>
                <c:pt idx="108">
                  <c:v>18</c:v>
                </c:pt>
                <c:pt idx="109">
                  <c:v>2</c:v>
                </c:pt>
                <c:pt idx="110">
                  <c:v>12</c:v>
                </c:pt>
                <c:pt idx="111">
                  <c:v>33</c:v>
                </c:pt>
                <c:pt idx="112">
                  <c:v>12</c:v>
                </c:pt>
                <c:pt idx="113">
                  <c:v>28</c:v>
                </c:pt>
                <c:pt idx="114">
                  <c:v>0</c:v>
                </c:pt>
                <c:pt idx="115">
                  <c:v>16</c:v>
                </c:pt>
                <c:pt idx="116">
                  <c:v>15</c:v>
                </c:pt>
                <c:pt idx="117">
                  <c:v>20</c:v>
                </c:pt>
                <c:pt idx="118">
                  <c:v>9</c:v>
                </c:pt>
                <c:pt idx="119">
                  <c:v>11</c:v>
                </c:pt>
                <c:pt idx="120">
                  <c:v>3</c:v>
                </c:pt>
                <c:pt idx="121">
                  <c:v>9</c:v>
                </c:pt>
                <c:pt idx="122">
                  <c:v>28</c:v>
                </c:pt>
                <c:pt idx="123">
                  <c:v>18</c:v>
                </c:pt>
                <c:pt idx="124">
                  <c:v>1</c:v>
                </c:pt>
                <c:pt idx="125">
                  <c:v>2</c:v>
                </c:pt>
                <c:pt idx="126">
                  <c:v>0</c:v>
                </c:pt>
                <c:pt idx="127">
                  <c:v>22</c:v>
                </c:pt>
                <c:pt idx="128">
                  <c:v>32</c:v>
                </c:pt>
                <c:pt idx="129">
                  <c:v>10</c:v>
                </c:pt>
                <c:pt idx="130">
                  <c:v>1</c:v>
                </c:pt>
                <c:pt idx="131">
                  <c:v>45</c:v>
                </c:pt>
                <c:pt idx="132">
                  <c:v>18</c:v>
                </c:pt>
                <c:pt idx="133">
                  <c:v>19</c:v>
                </c:pt>
                <c:pt idx="134">
                  <c:v>20</c:v>
                </c:pt>
                <c:pt idx="135">
                  <c:v>27</c:v>
                </c:pt>
                <c:pt idx="136">
                  <c:v>47</c:v>
                </c:pt>
                <c:pt idx="137">
                  <c:v>0</c:v>
                </c:pt>
                <c:pt idx="138">
                  <c:v>16</c:v>
                </c:pt>
                <c:pt idx="139">
                  <c:v>8</c:v>
                </c:pt>
                <c:pt idx="140">
                  <c:v>6</c:v>
                </c:pt>
                <c:pt idx="141">
                  <c:v>6</c:v>
                </c:pt>
                <c:pt idx="142">
                  <c:v>0</c:v>
                </c:pt>
                <c:pt idx="143">
                  <c:v>7</c:v>
                </c:pt>
                <c:pt idx="144">
                  <c:v>1</c:v>
                </c:pt>
                <c:pt idx="145">
                  <c:v>4</c:v>
                </c:pt>
                <c:pt idx="146">
                  <c:v>0</c:v>
                </c:pt>
                <c:pt idx="147">
                  <c:v>25</c:v>
                </c:pt>
                <c:pt idx="148">
                  <c:v>0</c:v>
                </c:pt>
                <c:pt idx="149">
                  <c:v>0</c:v>
                </c:pt>
                <c:pt idx="150">
                  <c:v>7</c:v>
                </c:pt>
                <c:pt idx="151">
                  <c:v>2</c:v>
                </c:pt>
                <c:pt idx="152">
                  <c:v>0</c:v>
                </c:pt>
                <c:pt idx="153">
                  <c:v>0</c:v>
                </c:pt>
                <c:pt idx="154">
                  <c:v>9</c:v>
                </c:pt>
                <c:pt idx="155">
                  <c:v>1</c:v>
                </c:pt>
                <c:pt idx="156">
                  <c:v>23</c:v>
                </c:pt>
                <c:pt idx="157">
                  <c:v>14</c:v>
                </c:pt>
                <c:pt idx="158">
                  <c:v>0</c:v>
                </c:pt>
                <c:pt idx="159">
                  <c:v>28</c:v>
                </c:pt>
              </c:numCache>
            </c:numRef>
          </c:val>
          <c:smooth val="0"/>
          <c:extLst>
            <c:ext xmlns:c16="http://schemas.microsoft.com/office/drawing/2014/chart" uri="{C3380CC4-5D6E-409C-BE32-E72D297353CC}">
              <c16:uniqueId val="{00000000-3154-40F5-B93A-915B7000C04F}"/>
            </c:ext>
          </c:extLst>
        </c:ser>
        <c:dLbls>
          <c:showLegendKey val="0"/>
          <c:showVal val="0"/>
          <c:showCatName val="0"/>
          <c:showSerName val="0"/>
          <c:showPercent val="0"/>
          <c:showBubbleSize val="0"/>
        </c:dLbls>
        <c:smooth val="0"/>
        <c:axId val="347428008"/>
        <c:axId val="347428992"/>
      </c:lineChart>
      <c:catAx>
        <c:axId val="34742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428992"/>
        <c:crosses val="autoZero"/>
        <c:auto val="1"/>
        <c:lblAlgn val="ctr"/>
        <c:lblOffset val="100"/>
        <c:noMultiLvlLbl val="0"/>
      </c:catAx>
      <c:valAx>
        <c:axId val="34742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42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@Weltspiegel_ARD</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3</c:v>
                </c:pt>
                <c:pt idx="147">
                  <c:v>3</c:v>
                </c:pt>
                <c:pt idx="148">
                  <c:v>3</c:v>
                </c:pt>
                <c:pt idx="149">
                  <c:v>5</c:v>
                </c:pt>
                <c:pt idx="150">
                  <c:v>6</c:v>
                </c:pt>
                <c:pt idx="151">
                  <c:v>1</c:v>
                </c:pt>
                <c:pt idx="152">
                  <c:v>12</c:v>
                </c:pt>
                <c:pt idx="153">
                  <c:v>3</c:v>
                </c:pt>
                <c:pt idx="154">
                  <c:v>3</c:v>
                </c:pt>
                <c:pt idx="155">
                  <c:v>10</c:v>
                </c:pt>
                <c:pt idx="156">
                  <c:v>11</c:v>
                </c:pt>
                <c:pt idx="157">
                  <c:v>13</c:v>
                </c:pt>
                <c:pt idx="158">
                  <c:v>17</c:v>
                </c:pt>
                <c:pt idx="159">
                  <c:v>71</c:v>
                </c:pt>
              </c:numCache>
            </c:numRef>
          </c:val>
          <c:smooth val="0"/>
          <c:extLst>
            <c:ext xmlns:c16="http://schemas.microsoft.com/office/drawing/2014/chart" uri="{C3380CC4-5D6E-409C-BE32-E72D297353CC}">
              <c16:uniqueId val="{00000000-414F-4824-82DB-56D99EAAD363}"/>
            </c:ext>
          </c:extLst>
        </c:ser>
        <c:dLbls>
          <c:showLegendKey val="0"/>
          <c:showVal val="0"/>
          <c:showCatName val="0"/>
          <c:showSerName val="0"/>
          <c:showPercent val="0"/>
          <c:showBubbleSize val="0"/>
        </c:dLbls>
        <c:smooth val="0"/>
        <c:axId val="354770064"/>
        <c:axId val="377833352"/>
      </c:lineChart>
      <c:catAx>
        <c:axId val="354770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833352"/>
        <c:crosses val="autoZero"/>
        <c:auto val="1"/>
        <c:lblAlgn val="ctr"/>
        <c:lblOffset val="100"/>
        <c:noMultiLvlLbl val="0"/>
      </c:catAx>
      <c:valAx>
        <c:axId val="37783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7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FCF9F-7D84-41E9-9C85-CB8AF475D9BD}"/>
              </a:ext>
            </a:extLst>
          </p:cNvPr>
          <p:cNvSpPr>
            <a:spLocks noGrp="1"/>
          </p:cNvSpPr>
          <p:nvPr>
            <p:ph type="ctrTitle"/>
          </p:nvPr>
        </p:nvSpPr>
        <p:spPr/>
        <p:txBody>
          <a:bodyPr/>
          <a:lstStyle/>
          <a:p>
            <a:r>
              <a:rPr lang="en-US"/>
              <a:t>MeFo - Twitter</a:t>
            </a:r>
          </a:p>
        </p:txBody>
      </p:sp>
      <p:sp>
        <p:nvSpPr>
          <p:cNvPr id="3" name="Subtitle 2">
            <a:extLst>
              <a:ext uri="{FF2B5EF4-FFF2-40B4-BE49-F238E27FC236}">
                <a16:creationId xmlns:a16="http://schemas.microsoft.com/office/drawing/2014/main" id="{70311D2C-7DB5-4DDC-A533-F3A7EB5942CF}"/>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727213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0A1B6-BAF4-4D88-AE81-4CB0BDFEDDF3}"/>
              </a:ext>
            </a:extLst>
          </p:cNvPr>
          <p:cNvSpPr>
            <a:spLocks noGrp="1"/>
          </p:cNvSpPr>
          <p:nvPr>
            <p:ph type="title"/>
          </p:nvPr>
        </p:nvSpPr>
        <p:spPr/>
        <p:txBody>
          <a:bodyPr/>
          <a:lstStyle/>
          <a:p>
            <a:r>
              <a:rPr lang="de-DE"/>
              <a:t>T - Übersicht mit Daten für die eigenen Tweets</a:t>
            </a:r>
            <a:endParaRPr lang="en-US"/>
          </a:p>
        </p:txBody>
      </p:sp>
      <p:graphicFrame>
        <p:nvGraphicFramePr>
          <p:cNvPr id="5" name="Table Placeholder 4">
            <a:extLst>
              <a:ext uri="{FF2B5EF4-FFF2-40B4-BE49-F238E27FC236}">
                <a16:creationId xmlns:a16="http://schemas.microsoft.com/office/drawing/2014/main" id="{6788DDFB-A7FF-454B-9C37-A15183225412}"/>
              </a:ext>
            </a:extLst>
          </p:cNvPr>
          <p:cNvGraphicFramePr>
            <a:graphicFrameLocks noGrp="1"/>
          </p:cNvGraphicFramePr>
          <p:nvPr>
            <p:ph type="tbl" sz="quarter" idx="13"/>
            <p:extLst>
              <p:ext uri="{D42A27DB-BD31-4B8C-83A1-F6EECF244321}">
                <p14:modId xmlns:p14="http://schemas.microsoft.com/office/powerpoint/2010/main" val="1144182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39724663"/>
                    </a:ext>
                  </a:extLst>
                </a:gridCol>
                <a:gridCol w="658368">
                  <a:extLst>
                    <a:ext uri="{9D8B030D-6E8A-4147-A177-3AD203B41FA5}">
                      <a16:colId xmlns:a16="http://schemas.microsoft.com/office/drawing/2014/main" val="3173945273"/>
                    </a:ext>
                  </a:extLst>
                </a:gridCol>
                <a:gridCol w="329184">
                  <a:extLst>
                    <a:ext uri="{9D8B030D-6E8A-4147-A177-3AD203B41FA5}">
                      <a16:colId xmlns:a16="http://schemas.microsoft.com/office/drawing/2014/main" val="2275172621"/>
                    </a:ext>
                  </a:extLst>
                </a:gridCol>
                <a:gridCol w="411480">
                  <a:extLst>
                    <a:ext uri="{9D8B030D-6E8A-4147-A177-3AD203B41FA5}">
                      <a16:colId xmlns:a16="http://schemas.microsoft.com/office/drawing/2014/main" val="242543083"/>
                    </a:ext>
                  </a:extLst>
                </a:gridCol>
                <a:gridCol w="822960">
                  <a:extLst>
                    <a:ext uri="{9D8B030D-6E8A-4147-A177-3AD203B41FA5}">
                      <a16:colId xmlns:a16="http://schemas.microsoft.com/office/drawing/2014/main" val="3227303104"/>
                    </a:ext>
                  </a:extLst>
                </a:gridCol>
                <a:gridCol w="822960">
                  <a:extLst>
                    <a:ext uri="{9D8B030D-6E8A-4147-A177-3AD203B41FA5}">
                      <a16:colId xmlns:a16="http://schemas.microsoft.com/office/drawing/2014/main" val="2801402847"/>
                    </a:ext>
                  </a:extLst>
                </a:gridCol>
                <a:gridCol w="822960">
                  <a:extLst>
                    <a:ext uri="{9D8B030D-6E8A-4147-A177-3AD203B41FA5}">
                      <a16:colId xmlns:a16="http://schemas.microsoft.com/office/drawing/2014/main" val="522927008"/>
                    </a:ext>
                  </a:extLst>
                </a:gridCol>
                <a:gridCol w="822960">
                  <a:extLst>
                    <a:ext uri="{9D8B030D-6E8A-4147-A177-3AD203B41FA5}">
                      <a16:colId xmlns:a16="http://schemas.microsoft.com/office/drawing/2014/main" val="181884116"/>
                    </a:ext>
                  </a:extLst>
                </a:gridCol>
                <a:gridCol w="576072">
                  <a:extLst>
                    <a:ext uri="{9D8B030D-6E8A-4147-A177-3AD203B41FA5}">
                      <a16:colId xmlns:a16="http://schemas.microsoft.com/office/drawing/2014/main" val="3921490450"/>
                    </a:ext>
                  </a:extLst>
                </a:gridCol>
                <a:gridCol w="658368">
                  <a:extLst>
                    <a:ext uri="{9D8B030D-6E8A-4147-A177-3AD203B41FA5}">
                      <a16:colId xmlns:a16="http://schemas.microsoft.com/office/drawing/2014/main" val="2916748595"/>
                    </a:ext>
                  </a:extLst>
                </a:gridCol>
                <a:gridCol w="658368">
                  <a:extLst>
                    <a:ext uri="{9D8B030D-6E8A-4147-A177-3AD203B41FA5}">
                      <a16:colId xmlns:a16="http://schemas.microsoft.com/office/drawing/2014/main" val="321591523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Eigene Tweets</a:t>
                      </a:r>
                    </a:p>
                  </a:txBody>
                  <a:tcPr/>
                </a:tc>
                <a:tc>
                  <a:txBody>
                    <a:bodyPr/>
                    <a:lstStyle/>
                    <a:p>
                      <a:r>
                        <a:rPr lang="en-US" sz="1000"/>
                        <a:t>Retweeted Tweets</a:t>
                      </a:r>
                    </a:p>
                  </a:txBody>
                  <a:tcPr/>
                </a:tc>
                <a:tc>
                  <a:txBody>
                    <a:bodyPr/>
                    <a:lstStyle/>
                    <a:p>
                      <a:r>
                        <a:rPr lang="en-US" sz="1000"/>
                        <a:t>Antworten an Nutzer</a:t>
                      </a:r>
                    </a:p>
                  </a:txBody>
                  <a:tcPr/>
                </a:tc>
                <a:tc>
                  <a:txBody>
                    <a:bodyPr/>
                    <a:lstStyle/>
                    <a:p>
                      <a:r>
                        <a:rPr lang="en-US" sz="1000"/>
                        <a:t>Antworten von Nutzern</a:t>
                      </a:r>
                    </a:p>
                  </a:txBody>
                  <a:tcPr/>
                </a:tc>
                <a:tc>
                  <a:txBody>
                    <a:bodyPr/>
                    <a:lstStyle/>
                    <a:p>
                      <a:r>
                        <a:rPr lang="en-US" sz="1000"/>
                        <a:t>Retweets</a:t>
                      </a:r>
                    </a:p>
                  </a:txBody>
                  <a:tcPr/>
                </a:tc>
                <a:tc>
                  <a:txBody>
                    <a:bodyPr/>
                    <a:lstStyle/>
                    <a:p>
                      <a:r>
                        <a:rPr lang="en-US" sz="1000"/>
                        <a:t>Likes</a:t>
                      </a:r>
                    </a:p>
                  </a:txBody>
                  <a:tcPr/>
                </a:tc>
                <a:tc>
                  <a:txBody>
                    <a:bodyPr/>
                    <a:lstStyle/>
                    <a:p>
                      <a:r>
                        <a:rPr lang="en-US" sz="1000"/>
                        <a:t>I-Rate</a:t>
                      </a:r>
                    </a:p>
                  </a:txBody>
                  <a:tcPr/>
                </a:tc>
                <a:extLst>
                  <a:ext uri="{0D108BD9-81ED-4DB2-BD59-A6C34878D82A}">
                    <a16:rowId xmlns:a16="http://schemas.microsoft.com/office/drawing/2014/main" val="3136472447"/>
                  </a:ext>
                </a:extLst>
              </a:tr>
              <a:tr h="370840">
                <a:tc>
                  <a:txBody>
                    <a:bodyPr/>
                    <a:lstStyle/>
                    <a:p>
                      <a:r>
                        <a:rPr lang="en-US" sz="1000"/>
                        <a:t>@Weltspiegel_ARD</a:t>
                      </a:r>
                    </a:p>
                  </a:txBody>
                  <a:tcPr/>
                </a:tc>
                <a:tc>
                  <a:txBody>
                    <a:bodyPr/>
                    <a:lstStyle/>
                    <a:p>
                      <a:r>
                        <a:rPr lang="en-US" sz="1000"/>
                        <a:t>30590</a:t>
                      </a:r>
                    </a:p>
                  </a:txBody>
                  <a:tcPr/>
                </a:tc>
                <a:tc>
                  <a:txBody>
                    <a:bodyPr/>
                    <a:lstStyle/>
                    <a:p>
                      <a:r>
                        <a:rPr lang="en-US" sz="1000"/>
                        <a:t>n/a</a:t>
                      </a:r>
                    </a:p>
                  </a:txBody>
                  <a:tcPr/>
                </a:tc>
                <a:tc>
                  <a:txBody>
                    <a:bodyPr/>
                    <a:lstStyle/>
                    <a:p>
                      <a:r>
                        <a:rPr lang="en-US" sz="1000"/>
                        <a:t>814</a:t>
                      </a:r>
                    </a:p>
                  </a:txBody>
                  <a:tcPr/>
                </a:tc>
                <a:tc>
                  <a:txBody>
                    <a:bodyPr/>
                    <a:lstStyle/>
                    <a:p>
                      <a:r>
                        <a:rPr lang="en-US" sz="1000"/>
                        <a:t>250</a:t>
                      </a:r>
                    </a:p>
                  </a:txBody>
                  <a:tcPr/>
                </a:tc>
                <a:tc>
                  <a:txBody>
                    <a:bodyPr/>
                    <a:lstStyle/>
                    <a:p>
                      <a:r>
                        <a:rPr lang="en-US" sz="1000"/>
                        <a:t>517</a:t>
                      </a:r>
                    </a:p>
                  </a:txBody>
                  <a:tcPr/>
                </a:tc>
                <a:tc>
                  <a:txBody>
                    <a:bodyPr/>
                    <a:lstStyle/>
                    <a:p>
                      <a:r>
                        <a:rPr lang="en-US" sz="1000"/>
                        <a:t>47</a:t>
                      </a:r>
                    </a:p>
                  </a:txBody>
                  <a:tcPr/>
                </a:tc>
                <a:tc>
                  <a:txBody>
                    <a:bodyPr/>
                    <a:lstStyle/>
                    <a:p>
                      <a:r>
                        <a:rPr lang="en-US" sz="1000"/>
                        <a:t>27</a:t>
                      </a:r>
                    </a:p>
                  </a:txBody>
                  <a:tcPr/>
                </a:tc>
                <a:tc>
                  <a:txBody>
                    <a:bodyPr/>
                    <a:lstStyle/>
                    <a:p>
                      <a:r>
                        <a:rPr lang="en-US" sz="1000"/>
                        <a:t>2694</a:t>
                      </a:r>
                    </a:p>
                  </a:txBody>
                  <a:tcPr/>
                </a:tc>
                <a:tc>
                  <a:txBody>
                    <a:bodyPr/>
                    <a:lstStyle/>
                    <a:p>
                      <a:r>
                        <a:rPr lang="en-US" sz="1000"/>
                        <a:t>4565</a:t>
                      </a:r>
                    </a:p>
                  </a:txBody>
                  <a:tcPr/>
                </a:tc>
                <a:tc>
                  <a:txBody>
                    <a:bodyPr/>
                    <a:lstStyle/>
                    <a:p>
                      <a:r>
                        <a:rPr lang="en-US" sz="1000"/>
                        <a:t>n/a</a:t>
                      </a:r>
                    </a:p>
                  </a:txBody>
                  <a:tcPr/>
                </a:tc>
                <a:extLst>
                  <a:ext uri="{0D108BD9-81ED-4DB2-BD59-A6C34878D82A}">
                    <a16:rowId xmlns:a16="http://schemas.microsoft.com/office/drawing/2014/main" val="286365545"/>
                  </a:ext>
                </a:extLst>
              </a:tr>
            </a:tbl>
          </a:graphicData>
        </a:graphic>
      </p:graphicFrame>
      <p:sp>
        <p:nvSpPr>
          <p:cNvPr id="4" name="Text Placeholder 3">
            <a:extLst>
              <a:ext uri="{FF2B5EF4-FFF2-40B4-BE49-F238E27FC236}">
                <a16:creationId xmlns:a16="http://schemas.microsoft.com/office/drawing/2014/main" id="{06E61D2D-DD8C-487C-AAA9-A9C39C38F5FE}"/>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000558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11C8D-34C9-421A-B407-81D3A50168FC}"/>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EA6F7C0C-2C38-42A2-A2FD-E47C4BD82851}"/>
              </a:ext>
            </a:extLst>
          </p:cNvPr>
          <p:cNvGraphicFramePr>
            <a:graphicFrameLocks noGrp="1"/>
          </p:cNvGraphicFramePr>
          <p:nvPr>
            <p:ph type="chart" sz="quarter" idx="13"/>
            <p:extLst>
              <p:ext uri="{D42A27DB-BD31-4B8C-83A1-F6EECF244321}">
                <p14:modId xmlns:p14="http://schemas.microsoft.com/office/powerpoint/2010/main" val="2424530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8CAFD7-995B-40B4-8D86-1CD0C7A42166}"/>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F912783D-9C19-4FEE-933C-11A3E67EC2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2800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5B628-8EC6-467A-908A-2DC9764779F9}"/>
              </a:ext>
            </a:extLst>
          </p:cNvPr>
          <p:cNvSpPr>
            <a:spLocks noGrp="1"/>
          </p:cNvSpPr>
          <p:nvPr>
            <p:ph type="title"/>
          </p:nvPr>
        </p:nvSpPr>
        <p:spPr/>
        <p:txBody>
          <a:bodyPr/>
          <a:lstStyle/>
          <a:p>
            <a:r>
              <a:rPr lang="en-US"/>
              <a:t>Custom Tweet Type Distribution w/ Replies to Users</a:t>
            </a:r>
          </a:p>
        </p:txBody>
      </p:sp>
      <p:graphicFrame>
        <p:nvGraphicFramePr>
          <p:cNvPr id="6" name="Chart Placeholder 5">
            <a:extLst>
              <a:ext uri="{FF2B5EF4-FFF2-40B4-BE49-F238E27FC236}">
                <a16:creationId xmlns:a16="http://schemas.microsoft.com/office/drawing/2014/main" id="{F086DE7C-7AAB-49FB-A83E-6795C76B0EEE}"/>
              </a:ext>
            </a:extLst>
          </p:cNvPr>
          <p:cNvGraphicFramePr>
            <a:graphicFrameLocks noGrp="1"/>
          </p:cNvGraphicFramePr>
          <p:nvPr>
            <p:ph type="chart" sz="quarter" idx="13"/>
            <p:extLst>
              <p:ext uri="{D42A27DB-BD31-4B8C-83A1-F6EECF244321}">
                <p14:modId xmlns:p14="http://schemas.microsoft.com/office/powerpoint/2010/main" val="3178206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327CB6-37F0-4280-B787-1EF72F7D04B6}"/>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C061FB77-9AB9-460D-8E89-43C35855D7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1335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DFBBB-1B12-4838-BD3A-6336DAD8A3B2}"/>
              </a:ext>
            </a:extLst>
          </p:cNvPr>
          <p:cNvSpPr>
            <a:spLocks noGrp="1"/>
          </p:cNvSpPr>
          <p:nvPr>
            <p:ph type="title"/>
          </p:nvPr>
        </p:nvSpPr>
        <p:spPr/>
        <p:txBody>
          <a:bodyPr/>
          <a:lstStyle/>
          <a:p>
            <a:r>
              <a:rPr lang="en-US"/>
              <a:t>Twitter Own Tweets</a:t>
            </a:r>
          </a:p>
        </p:txBody>
      </p:sp>
      <p:graphicFrame>
        <p:nvGraphicFramePr>
          <p:cNvPr id="6" name="Chart Placeholder 5">
            <a:extLst>
              <a:ext uri="{FF2B5EF4-FFF2-40B4-BE49-F238E27FC236}">
                <a16:creationId xmlns:a16="http://schemas.microsoft.com/office/drawing/2014/main" id="{A65489F7-489B-47FE-A04E-4A510766C580}"/>
              </a:ext>
            </a:extLst>
          </p:cNvPr>
          <p:cNvGraphicFramePr>
            <a:graphicFrameLocks noGrp="1"/>
          </p:cNvGraphicFramePr>
          <p:nvPr>
            <p:ph type="chart" sz="quarter" idx="13"/>
            <p:extLst>
              <p:ext uri="{D42A27DB-BD31-4B8C-83A1-F6EECF244321}">
                <p14:modId xmlns:p14="http://schemas.microsoft.com/office/powerpoint/2010/main" val="790996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6AAE73-5F0B-4F4B-B6E2-AC59BFF01E5A}"/>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2B43B2D3-88CE-4BAE-83CE-761F63AFE0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1515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238E8-5119-40A6-9F87-79F20E7209D6}"/>
              </a:ext>
            </a:extLst>
          </p:cNvPr>
          <p:cNvSpPr>
            <a:spLocks noGrp="1"/>
          </p:cNvSpPr>
          <p:nvPr>
            <p:ph type="title"/>
          </p:nvPr>
        </p:nvSpPr>
        <p:spPr/>
        <p:txBody>
          <a:bodyPr/>
          <a:lstStyle/>
          <a:p>
            <a:r>
              <a:rPr lang="de-DE"/>
              <a:t>T - Eigene Tweets - Favs - Tabelle - 1 of 2</a:t>
            </a:r>
            <a:endParaRPr lang="en-US"/>
          </a:p>
        </p:txBody>
      </p:sp>
      <p:graphicFrame>
        <p:nvGraphicFramePr>
          <p:cNvPr id="5" name="Table Placeholder 4">
            <a:extLst>
              <a:ext uri="{FF2B5EF4-FFF2-40B4-BE49-F238E27FC236}">
                <a16:creationId xmlns:a16="http://schemas.microsoft.com/office/drawing/2014/main" id="{33E2A09E-675D-4121-82FC-CD565A0B9E1E}"/>
              </a:ext>
            </a:extLst>
          </p:cNvPr>
          <p:cNvGraphicFramePr>
            <a:graphicFrameLocks noGrp="1"/>
          </p:cNvGraphicFramePr>
          <p:nvPr>
            <p:ph type="tbl" sz="quarter" idx="13"/>
            <p:extLst>
              <p:ext uri="{D42A27DB-BD31-4B8C-83A1-F6EECF244321}">
                <p14:modId xmlns:p14="http://schemas.microsoft.com/office/powerpoint/2010/main" val="297785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85218779"/>
                    </a:ext>
                  </a:extLst>
                </a:gridCol>
                <a:gridCol w="822960">
                  <a:extLst>
                    <a:ext uri="{9D8B030D-6E8A-4147-A177-3AD203B41FA5}">
                      <a16:colId xmlns:a16="http://schemas.microsoft.com/office/drawing/2014/main" val="1565261164"/>
                    </a:ext>
                  </a:extLst>
                </a:gridCol>
                <a:gridCol w="822960">
                  <a:extLst>
                    <a:ext uri="{9D8B030D-6E8A-4147-A177-3AD203B41FA5}">
                      <a16:colId xmlns:a16="http://schemas.microsoft.com/office/drawing/2014/main" val="3963166709"/>
                    </a:ext>
                  </a:extLst>
                </a:gridCol>
                <a:gridCol w="1645920">
                  <a:extLst>
                    <a:ext uri="{9D8B030D-6E8A-4147-A177-3AD203B41FA5}">
                      <a16:colId xmlns:a16="http://schemas.microsoft.com/office/drawing/2014/main" val="1145857174"/>
                    </a:ext>
                  </a:extLst>
                </a:gridCol>
                <a:gridCol w="822960">
                  <a:extLst>
                    <a:ext uri="{9D8B030D-6E8A-4147-A177-3AD203B41FA5}">
                      <a16:colId xmlns:a16="http://schemas.microsoft.com/office/drawing/2014/main" val="3056425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6521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- 2017-11-14 13:57:08</a:t>
                      </a:r>
                      <a:r>
                        <a:rPr kumimoji="0" lang="de-DE" sz="1000" b="0" i="0" u="none" strike="noStrike" kern="1200" cap="none" spc="0" normalizeH="0" baseline="0" noProof="0">
                          <a:ln>
                            <a:noFill/>
                          </a:ln>
                          <a:solidFill>
                            <a:prstClr val="black"/>
                          </a:solidFill>
                          <a:effectLst/>
                          <a:uLnTx/>
                          <a:uFillTx/>
                          <a:latin typeface="+mn-lt"/>
                          <a:ea typeface="+mn-ea"/>
                          <a:cs typeface="+mn-cs"/>
                        </a:rPr>
                        <a:t>
Die Fans von Beşiktaş Istanbul. Fußball ist mehr als ein Sport in der Türkei. Es ist Leidenschaft und Hingabe pur. @WillingerK https://t.co/yRWQrIamCN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824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- 2017-11-05 18:25:06</a:t>
                      </a:r>
                      <a:r>
                        <a:rPr kumimoji="0" lang="de-DE" sz="1000" b="0" i="0" u="none" strike="noStrike" kern="1200" cap="none" spc="0" normalizeH="0" baseline="0" noProof="0">
                          <a:ln>
                            <a:noFill/>
                          </a:ln>
                          <a:solidFill>
                            <a:prstClr val="black"/>
                          </a:solidFill>
                          <a:effectLst/>
                          <a:uLnTx/>
                          <a:uFillTx/>
                          <a:latin typeface="+mn-lt"/>
                          <a:ea typeface="+mn-ea"/>
                          <a:cs typeface="+mn-cs"/>
                        </a:rPr>
                        <a:t>
Paradise-Papers enthüllen weltweit Steuertricks von Konzernen, Superreichen und Politikern. https://t.co/hn4puTsECn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5235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- 2017-11-14 06:16:42</a:t>
                      </a:r>
                      <a:r>
                        <a:rPr kumimoji="0" lang="de-DE" sz="1000" b="0" i="0" u="none" strike="noStrike" kern="1200" cap="none" spc="0" normalizeH="0" baseline="0" noProof="0">
                          <a:ln>
                            <a:noFill/>
                          </a:ln>
                          <a:solidFill>
                            <a:prstClr val="black"/>
                          </a:solidFill>
                          <a:effectLst/>
                          <a:uLnTx/>
                          <a:uFillTx/>
                          <a:latin typeface="+mn-lt"/>
                          <a:ea typeface="+mn-ea"/>
                          <a:cs typeface="+mn-cs"/>
                        </a:rPr>
                        <a:t>
Die Fans von Beşiktaş Istanbul. Fußball ist mehr als ein Sport in der Türkei. Es ist Leidenschaft und Hingabe pur. @WillingerK https://t.co/YsoyVpBjn8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39242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- 2017-10-07 06:30:52</a:t>
                      </a:r>
                      <a:r>
                        <a:rPr kumimoji="0" lang="de-DE" sz="1000" b="0" i="0" u="none" strike="noStrike" kern="1200" cap="none" spc="0" normalizeH="0" baseline="0" noProof="0">
                          <a:ln>
                            <a:noFill/>
                          </a:ln>
                          <a:solidFill>
                            <a:prstClr val="black"/>
                          </a:solidFill>
                          <a:effectLst/>
                          <a:uLnTx/>
                          <a:uFillTx/>
                          <a:latin typeface="+mn-lt"/>
                          <a:ea typeface="+mn-ea"/>
                          <a:cs typeface="+mn-cs"/>
                        </a:rPr>
                        <a:t>
Die Türkei kann auch einfach nur schön. ARD-Korrespondent Oliver-Mayer Rüth mit einer Heißluftballon-Fahrt der Superlative. #nofilter https://t.co/DTONwG2eJU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4488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- 2017-12-10 13:47:21</a:t>
                      </a:r>
                      <a:r>
                        <a:rPr kumimoji="0" lang="de-DE" sz="1000" b="0" i="0" u="none" strike="noStrike" kern="1200" cap="none" spc="0" normalizeH="0" baseline="0" noProof="0">
                          <a:ln>
                            <a:noFill/>
                          </a:ln>
                          <a:solidFill>
                            <a:prstClr val="black"/>
                          </a:solidFill>
                          <a:effectLst/>
                          <a:uLnTx/>
                          <a:uFillTx/>
                          <a:latin typeface="+mn-lt"/>
                          <a:ea typeface="+mn-ea"/>
                          <a:cs typeface="+mn-cs"/>
                        </a:rPr>
                        <a:t>
Islamische Republik #Iran - eine kurdische Nomadin wird #kickboxing Champion. Heute 19.20 @NatalieAmiri im #Weltspiegel @ARDde @DasErste @BR24 @BR_Presse https://t.co/DHpxIZBJpG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8441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- 2017-11-16 17:30:55</a:t>
                      </a:r>
                      <a:r>
                        <a:rPr kumimoji="0" lang="de-DE" sz="1000" b="0" i="0" u="none" strike="noStrike" kern="1200" cap="none" spc="0" normalizeH="0" baseline="0" noProof="0">
                          <a:ln>
                            <a:noFill/>
                          </a:ln>
                          <a:solidFill>
                            <a:prstClr val="black"/>
                          </a:solidFill>
                          <a:effectLst/>
                          <a:uLnTx/>
                          <a:uFillTx/>
                          <a:latin typeface="+mn-lt"/>
                          <a:ea typeface="+mn-ea"/>
                          <a:cs typeface="+mn-cs"/>
                        </a:rPr>
                        <a:t>
Kurz aus dem Auto springen und Brötchen holen? In #Moskau keine gute Idee ... Mehr aus Moskau: https://t.co/9YTJAR9IuM https://t.co/6cVuPaZKL3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8537119"/>
                  </a:ext>
                </a:extLst>
              </a:tr>
            </a:tbl>
          </a:graphicData>
        </a:graphic>
      </p:graphicFrame>
      <p:sp>
        <p:nvSpPr>
          <p:cNvPr id="4" name="Text Placeholder 3">
            <a:extLst>
              <a:ext uri="{FF2B5EF4-FFF2-40B4-BE49-F238E27FC236}">
                <a16:creationId xmlns:a16="http://schemas.microsoft.com/office/drawing/2014/main" id="{C8653C01-17E6-46DC-888D-3B3AB4D634EE}"/>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759683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DB67E-193F-4C3D-AC7F-34D9B624457C}"/>
              </a:ext>
            </a:extLst>
          </p:cNvPr>
          <p:cNvSpPr>
            <a:spLocks noGrp="1"/>
          </p:cNvSpPr>
          <p:nvPr>
            <p:ph type="title"/>
          </p:nvPr>
        </p:nvSpPr>
        <p:spPr/>
        <p:txBody>
          <a:bodyPr/>
          <a:lstStyle/>
          <a:p>
            <a:r>
              <a:rPr lang="de-DE"/>
              <a:t>T - Eigene Tweets - Favs - Tabelle - 2 of 2</a:t>
            </a:r>
            <a:endParaRPr lang="en-US"/>
          </a:p>
        </p:txBody>
      </p:sp>
      <p:graphicFrame>
        <p:nvGraphicFramePr>
          <p:cNvPr id="5" name="Table Placeholder 4">
            <a:extLst>
              <a:ext uri="{FF2B5EF4-FFF2-40B4-BE49-F238E27FC236}">
                <a16:creationId xmlns:a16="http://schemas.microsoft.com/office/drawing/2014/main" id="{E4D50FDB-F3C6-4D2B-89DA-3F6700D6CD34}"/>
              </a:ext>
            </a:extLst>
          </p:cNvPr>
          <p:cNvGraphicFramePr>
            <a:graphicFrameLocks noGrp="1"/>
          </p:cNvGraphicFramePr>
          <p:nvPr>
            <p:ph type="tbl" sz="quarter" idx="13"/>
            <p:extLst>
              <p:ext uri="{D42A27DB-BD31-4B8C-83A1-F6EECF244321}">
                <p14:modId xmlns:p14="http://schemas.microsoft.com/office/powerpoint/2010/main" val="2563436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14528529"/>
                    </a:ext>
                  </a:extLst>
                </a:gridCol>
                <a:gridCol w="822960">
                  <a:extLst>
                    <a:ext uri="{9D8B030D-6E8A-4147-A177-3AD203B41FA5}">
                      <a16:colId xmlns:a16="http://schemas.microsoft.com/office/drawing/2014/main" val="3816481779"/>
                    </a:ext>
                  </a:extLst>
                </a:gridCol>
                <a:gridCol w="822960">
                  <a:extLst>
                    <a:ext uri="{9D8B030D-6E8A-4147-A177-3AD203B41FA5}">
                      <a16:colId xmlns:a16="http://schemas.microsoft.com/office/drawing/2014/main" val="1873811641"/>
                    </a:ext>
                  </a:extLst>
                </a:gridCol>
                <a:gridCol w="1645920">
                  <a:extLst>
                    <a:ext uri="{9D8B030D-6E8A-4147-A177-3AD203B41FA5}">
                      <a16:colId xmlns:a16="http://schemas.microsoft.com/office/drawing/2014/main" val="4054861401"/>
                    </a:ext>
                  </a:extLst>
                </a:gridCol>
                <a:gridCol w="822960">
                  <a:extLst>
                    <a:ext uri="{9D8B030D-6E8A-4147-A177-3AD203B41FA5}">
                      <a16:colId xmlns:a16="http://schemas.microsoft.com/office/drawing/2014/main" val="4250549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5924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- 2017-09-07 19:03:12</a:t>
                      </a:r>
                      <a:r>
                        <a:rPr kumimoji="0" lang="de-DE" sz="1000" b="0" i="0" u="none" strike="noStrike" kern="1200" cap="none" spc="0" normalizeH="0" baseline="0" noProof="0">
                          <a:ln>
                            <a:noFill/>
                          </a:ln>
                          <a:solidFill>
                            <a:prstClr val="black"/>
                          </a:solidFill>
                          <a:effectLst/>
                          <a:uLnTx/>
                          <a:uFillTx/>
                          <a:latin typeface="+mn-lt"/>
                          <a:ea typeface="+mn-ea"/>
                          <a:cs typeface="+mn-cs"/>
                        </a:rPr>
                        <a:t>
#Australien: Parlament will über #Ehefüralle abstimmen - aber erst Bevölkerung befragen. Völlig überflüssig - finden Menschenrechtler. https://t.co/zvMxcgX4dl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2867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- 2017-10-02 12:50:50</a:t>
                      </a:r>
                      <a:r>
                        <a:rPr kumimoji="0" lang="de-DE" sz="1000" b="0" i="0" u="none" strike="noStrike" kern="1200" cap="none" spc="0" normalizeH="0" baseline="0" noProof="0">
                          <a:ln>
                            <a:noFill/>
                          </a:ln>
                          <a:solidFill>
                            <a:prstClr val="black"/>
                          </a:solidFill>
                          <a:effectLst/>
                          <a:uLnTx/>
                          <a:uFillTx/>
                          <a:latin typeface="+mn-lt"/>
                          <a:ea typeface="+mn-ea"/>
                          <a:cs typeface="+mn-cs"/>
                        </a:rPr>
                        <a:t>
...und das aus der Feder einer hervorragend recherchierenden Autorin! Danke. @C_Emcke https://t.co/yiZBLDjHWU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0130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- 2017-10-29 11:08:08</a:t>
                      </a:r>
                      <a:r>
                        <a:rPr kumimoji="0" lang="de-DE" sz="1000" b="0" i="0" u="none" strike="noStrike" kern="1200" cap="none" spc="0" normalizeH="0" baseline="0" noProof="0">
                          <a:ln>
                            <a:noFill/>
                          </a:ln>
                          <a:solidFill>
                            <a:prstClr val="black"/>
                          </a:solidFill>
                          <a:effectLst/>
                          <a:uLnTx/>
                          <a:uFillTx/>
                          <a:latin typeface="+mn-lt"/>
                          <a:ea typeface="+mn-ea"/>
                          <a:cs typeface="+mn-cs"/>
                        </a:rPr>
                        <a:t>
Die Geschichte von Negin Khpalwak geht ans Herz: Sie ist die erste weibliche Dirigentin Afghanistans – trotz Morddrohungen. https://t.co/jIm0pg6q37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603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- 2017-11-07 14:16:30</a:t>
                      </a:r>
                      <a:r>
                        <a:rPr kumimoji="0" lang="de-DE" sz="1000" b="0" i="0" u="none" strike="noStrike" kern="1200" cap="none" spc="0" normalizeH="0" baseline="0" noProof="0">
                          <a:ln>
                            <a:noFill/>
                          </a:ln>
                          <a:solidFill>
                            <a:prstClr val="black"/>
                          </a:solidFill>
                          <a:effectLst/>
                          <a:uLnTx/>
                          <a:uFillTx/>
                          <a:latin typeface="+mn-lt"/>
                          <a:ea typeface="+mn-ea"/>
                          <a:cs typeface="+mn-cs"/>
                        </a:rPr>
                        <a:t>
Türkisch-Deutsche Kultur-Oase in Istanbul: Buchhandlung Mühlbauer in der Istiklal-Straße. https://t.co/XCRc1oZTxJ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1610627"/>
                  </a:ext>
                </a:extLst>
              </a:tr>
            </a:tbl>
          </a:graphicData>
        </a:graphic>
      </p:graphicFrame>
      <p:sp>
        <p:nvSpPr>
          <p:cNvPr id="4" name="Text Placeholder 3">
            <a:extLst>
              <a:ext uri="{FF2B5EF4-FFF2-40B4-BE49-F238E27FC236}">
                <a16:creationId xmlns:a16="http://schemas.microsoft.com/office/drawing/2014/main" id="{4B0D0682-5A45-4490-B36E-9C7CF252BFFF}"/>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4085652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611A3-8A87-4FBB-A651-B72FFB25802F}"/>
              </a:ext>
            </a:extLst>
          </p:cNvPr>
          <p:cNvSpPr>
            <a:spLocks noGrp="1"/>
          </p:cNvSpPr>
          <p:nvPr>
            <p:ph type="title"/>
          </p:nvPr>
        </p:nvSpPr>
        <p:spPr/>
        <p:txBody>
          <a:bodyPr/>
          <a:lstStyle/>
          <a:p>
            <a:r>
              <a:rPr lang="nl-NL"/>
              <a:t>T - Eigene Tweets - Retweets - Tabelle - 1 of 2</a:t>
            </a:r>
            <a:endParaRPr lang="en-US"/>
          </a:p>
        </p:txBody>
      </p:sp>
      <p:graphicFrame>
        <p:nvGraphicFramePr>
          <p:cNvPr id="5" name="Table Placeholder 4">
            <a:extLst>
              <a:ext uri="{FF2B5EF4-FFF2-40B4-BE49-F238E27FC236}">
                <a16:creationId xmlns:a16="http://schemas.microsoft.com/office/drawing/2014/main" id="{BDCFFB46-9649-4B44-B307-E4A9F50FAC4F}"/>
              </a:ext>
            </a:extLst>
          </p:cNvPr>
          <p:cNvGraphicFramePr>
            <a:graphicFrameLocks noGrp="1"/>
          </p:cNvGraphicFramePr>
          <p:nvPr>
            <p:ph type="tbl" sz="quarter" idx="13"/>
            <p:extLst>
              <p:ext uri="{D42A27DB-BD31-4B8C-83A1-F6EECF244321}">
                <p14:modId xmlns:p14="http://schemas.microsoft.com/office/powerpoint/2010/main" val="908097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70853679"/>
                    </a:ext>
                  </a:extLst>
                </a:gridCol>
                <a:gridCol w="822960">
                  <a:extLst>
                    <a:ext uri="{9D8B030D-6E8A-4147-A177-3AD203B41FA5}">
                      <a16:colId xmlns:a16="http://schemas.microsoft.com/office/drawing/2014/main" val="148846878"/>
                    </a:ext>
                  </a:extLst>
                </a:gridCol>
                <a:gridCol w="822960">
                  <a:extLst>
                    <a:ext uri="{9D8B030D-6E8A-4147-A177-3AD203B41FA5}">
                      <a16:colId xmlns:a16="http://schemas.microsoft.com/office/drawing/2014/main" val="82230337"/>
                    </a:ext>
                  </a:extLst>
                </a:gridCol>
                <a:gridCol w="1645920">
                  <a:extLst>
                    <a:ext uri="{9D8B030D-6E8A-4147-A177-3AD203B41FA5}">
                      <a16:colId xmlns:a16="http://schemas.microsoft.com/office/drawing/2014/main" val="1686567386"/>
                    </a:ext>
                  </a:extLst>
                </a:gridCol>
                <a:gridCol w="822960">
                  <a:extLst>
                    <a:ext uri="{9D8B030D-6E8A-4147-A177-3AD203B41FA5}">
                      <a16:colId xmlns:a16="http://schemas.microsoft.com/office/drawing/2014/main" val="2328336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27803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- 2017-11-14 13:57:08</a:t>
                      </a:r>
                      <a:r>
                        <a:rPr kumimoji="0" lang="de-DE" sz="1000" b="0" i="0" u="none" strike="noStrike" kern="1200" cap="none" spc="0" normalizeH="0" baseline="0" noProof="0">
                          <a:ln>
                            <a:noFill/>
                          </a:ln>
                          <a:solidFill>
                            <a:prstClr val="black"/>
                          </a:solidFill>
                          <a:effectLst/>
                          <a:uLnTx/>
                          <a:uFillTx/>
                          <a:latin typeface="+mn-lt"/>
                          <a:ea typeface="+mn-ea"/>
                          <a:cs typeface="+mn-cs"/>
                        </a:rPr>
                        <a:t>
Die Fans von Beşiktaş Istanbul. Fußball ist mehr als ein Sport in der Türkei. Es ist Leidenschaft und Hingabe pur. @WillingerK https://t.co/yRWQrIamCN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5791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- 2017-11-05 18:25:06</a:t>
                      </a:r>
                      <a:r>
                        <a:rPr kumimoji="0" lang="de-DE" sz="1000" b="0" i="0" u="none" strike="noStrike" kern="1200" cap="none" spc="0" normalizeH="0" baseline="0" noProof="0">
                          <a:ln>
                            <a:noFill/>
                          </a:ln>
                          <a:solidFill>
                            <a:prstClr val="black"/>
                          </a:solidFill>
                          <a:effectLst/>
                          <a:uLnTx/>
                          <a:uFillTx/>
                          <a:latin typeface="+mn-lt"/>
                          <a:ea typeface="+mn-ea"/>
                          <a:cs typeface="+mn-cs"/>
                        </a:rPr>
                        <a:t>
Paradise-Papers enthüllen weltweit Steuertricks von Konzernen, Superreichen und Politikern. https://t.co/hn4puTsECn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652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- 2017-11-14 06:16:42</a:t>
                      </a:r>
                      <a:r>
                        <a:rPr kumimoji="0" lang="de-DE" sz="1000" b="0" i="0" u="none" strike="noStrike" kern="1200" cap="none" spc="0" normalizeH="0" baseline="0" noProof="0">
                          <a:ln>
                            <a:noFill/>
                          </a:ln>
                          <a:solidFill>
                            <a:prstClr val="black"/>
                          </a:solidFill>
                          <a:effectLst/>
                          <a:uLnTx/>
                          <a:uFillTx/>
                          <a:latin typeface="+mn-lt"/>
                          <a:ea typeface="+mn-ea"/>
                          <a:cs typeface="+mn-cs"/>
                        </a:rPr>
                        <a:t>
Die Fans von Beşiktaş Istanbul. Fußball ist mehr als ein Sport in der Türkei. Es ist Leidenschaft und Hingabe pur. @WillingerK https://t.co/YsoyVpBjn8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7410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- 2017-10-07 06:30:52</a:t>
                      </a:r>
                      <a:r>
                        <a:rPr kumimoji="0" lang="de-DE" sz="1000" b="0" i="0" u="none" strike="noStrike" kern="1200" cap="none" spc="0" normalizeH="0" baseline="0" noProof="0">
                          <a:ln>
                            <a:noFill/>
                          </a:ln>
                          <a:solidFill>
                            <a:prstClr val="black"/>
                          </a:solidFill>
                          <a:effectLst/>
                          <a:uLnTx/>
                          <a:uFillTx/>
                          <a:latin typeface="+mn-lt"/>
                          <a:ea typeface="+mn-ea"/>
                          <a:cs typeface="+mn-cs"/>
                        </a:rPr>
                        <a:t>
Die Türkei kann auch einfach nur schön. ARD-Korrespondent Oliver-Mayer Rüth mit einer Heißluftballon-Fahrt der Superlative. #nofilter https://t.co/DTONwG2eJU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1429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- 2017-08-31 14:39:43</a:t>
                      </a:r>
                      <a:r>
                        <a:rPr kumimoji="0" lang="de-DE" sz="1000" b="0" i="0" u="none" strike="noStrike" kern="1200" cap="none" spc="0" normalizeH="0" baseline="0" noProof="0">
                          <a:ln>
                            <a:noFill/>
                          </a:ln>
                          <a:solidFill>
                            <a:prstClr val="black"/>
                          </a:solidFill>
                          <a:effectLst/>
                          <a:uLnTx/>
                          <a:uFillTx/>
                          <a:latin typeface="+mn-lt"/>
                          <a:ea typeface="+mn-ea"/>
                          <a:cs typeface="+mn-cs"/>
                        </a:rPr>
                        <a:t>
Nicht nur in #Houston Land unter: Große Teile Südasiens versinken seit Wochen im Monsunregen. Bereits mehr als 1200 Tote. #monsun #südasien https://t.co/sTwbUHQUW8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9498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- 2017-11-16 17:30:55</a:t>
                      </a:r>
                      <a:r>
                        <a:rPr kumimoji="0" lang="de-DE" sz="1000" b="0" i="0" u="none" strike="noStrike" kern="1200" cap="none" spc="0" normalizeH="0" baseline="0" noProof="0">
                          <a:ln>
                            <a:noFill/>
                          </a:ln>
                          <a:solidFill>
                            <a:prstClr val="black"/>
                          </a:solidFill>
                          <a:effectLst/>
                          <a:uLnTx/>
                          <a:uFillTx/>
                          <a:latin typeface="+mn-lt"/>
                          <a:ea typeface="+mn-ea"/>
                          <a:cs typeface="+mn-cs"/>
                        </a:rPr>
                        <a:t>
Kurz aus dem Auto springen und Brötchen holen? In #Moskau keine gute Idee ... Mehr aus Moskau: https://t.co/9YTJAR9IuM https://t.co/6cVuPaZKL3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0805322"/>
                  </a:ext>
                </a:extLst>
              </a:tr>
            </a:tbl>
          </a:graphicData>
        </a:graphic>
      </p:graphicFrame>
      <p:sp>
        <p:nvSpPr>
          <p:cNvPr id="4" name="Text Placeholder 3">
            <a:extLst>
              <a:ext uri="{FF2B5EF4-FFF2-40B4-BE49-F238E27FC236}">
                <a16:creationId xmlns:a16="http://schemas.microsoft.com/office/drawing/2014/main" id="{D7BE25C5-CBD8-4CBF-8658-8E2C3DBBF1A5}"/>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558505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984EA-C771-4EC6-AC02-83861EEDA5B8}"/>
              </a:ext>
            </a:extLst>
          </p:cNvPr>
          <p:cNvSpPr>
            <a:spLocks noGrp="1"/>
          </p:cNvSpPr>
          <p:nvPr>
            <p:ph type="title"/>
          </p:nvPr>
        </p:nvSpPr>
        <p:spPr/>
        <p:txBody>
          <a:bodyPr/>
          <a:lstStyle/>
          <a:p>
            <a:r>
              <a:rPr lang="nl-NL"/>
              <a:t>T - Eigene Tweets - Retweets - Tabelle - 2 of 2</a:t>
            </a:r>
            <a:endParaRPr lang="en-US"/>
          </a:p>
        </p:txBody>
      </p:sp>
      <p:graphicFrame>
        <p:nvGraphicFramePr>
          <p:cNvPr id="5" name="Table Placeholder 4">
            <a:extLst>
              <a:ext uri="{FF2B5EF4-FFF2-40B4-BE49-F238E27FC236}">
                <a16:creationId xmlns:a16="http://schemas.microsoft.com/office/drawing/2014/main" id="{9D1DCDA2-DD21-405A-AC1F-87813F6BEDC9}"/>
              </a:ext>
            </a:extLst>
          </p:cNvPr>
          <p:cNvGraphicFramePr>
            <a:graphicFrameLocks noGrp="1"/>
          </p:cNvGraphicFramePr>
          <p:nvPr>
            <p:ph type="tbl" sz="quarter" idx="13"/>
            <p:extLst>
              <p:ext uri="{D42A27DB-BD31-4B8C-83A1-F6EECF244321}">
                <p14:modId xmlns:p14="http://schemas.microsoft.com/office/powerpoint/2010/main" val="2446887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51225803"/>
                    </a:ext>
                  </a:extLst>
                </a:gridCol>
                <a:gridCol w="822960">
                  <a:extLst>
                    <a:ext uri="{9D8B030D-6E8A-4147-A177-3AD203B41FA5}">
                      <a16:colId xmlns:a16="http://schemas.microsoft.com/office/drawing/2014/main" val="1702590253"/>
                    </a:ext>
                  </a:extLst>
                </a:gridCol>
                <a:gridCol w="822960">
                  <a:extLst>
                    <a:ext uri="{9D8B030D-6E8A-4147-A177-3AD203B41FA5}">
                      <a16:colId xmlns:a16="http://schemas.microsoft.com/office/drawing/2014/main" val="3878686146"/>
                    </a:ext>
                  </a:extLst>
                </a:gridCol>
                <a:gridCol w="1645920">
                  <a:extLst>
                    <a:ext uri="{9D8B030D-6E8A-4147-A177-3AD203B41FA5}">
                      <a16:colId xmlns:a16="http://schemas.microsoft.com/office/drawing/2014/main" val="3037621377"/>
                    </a:ext>
                  </a:extLst>
                </a:gridCol>
                <a:gridCol w="822960">
                  <a:extLst>
                    <a:ext uri="{9D8B030D-6E8A-4147-A177-3AD203B41FA5}">
                      <a16:colId xmlns:a16="http://schemas.microsoft.com/office/drawing/2014/main" val="752110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33174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- 2017-12-10 13:47:21</a:t>
                      </a:r>
                      <a:r>
                        <a:rPr kumimoji="0" lang="de-DE" sz="1000" b="0" i="0" u="none" strike="noStrike" kern="1200" cap="none" spc="0" normalizeH="0" baseline="0" noProof="0">
                          <a:ln>
                            <a:noFill/>
                          </a:ln>
                          <a:solidFill>
                            <a:prstClr val="black"/>
                          </a:solidFill>
                          <a:effectLst/>
                          <a:uLnTx/>
                          <a:uFillTx/>
                          <a:latin typeface="+mn-lt"/>
                          <a:ea typeface="+mn-ea"/>
                          <a:cs typeface="+mn-cs"/>
                        </a:rPr>
                        <a:t>
Islamische Republik #Iran - eine kurdische Nomadin wird #kickboxing Champion. Heute 19.20 @NatalieAmiri im #Weltspiegel @ARDde @DasErste @BR24 @BR_Presse https://t.co/DHpxIZBJpG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5041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- 2017-12-15 17:33:48</a:t>
                      </a:r>
                      <a:r>
                        <a:rPr kumimoji="0" lang="de-DE" sz="1000" b="0" i="0" u="none" strike="noStrike" kern="1200" cap="none" spc="0" normalizeH="0" baseline="0" noProof="0">
                          <a:ln>
                            <a:noFill/>
                          </a:ln>
                          <a:solidFill>
                            <a:prstClr val="black"/>
                          </a:solidFill>
                          <a:effectLst/>
                          <a:uLnTx/>
                          <a:uFillTx/>
                          <a:latin typeface="+mn-lt"/>
                          <a:ea typeface="+mn-ea"/>
                          <a:cs typeface="+mn-cs"/>
                        </a:rPr>
                        <a:t>
Neue Zahlen bestätigen: Der #Atommüll des #Fukushima-GAUs wird Japan noch Jahrzente beschäftigen. @Greenpeace warnt vor einer Atommüll-Krise. https://t.co/6KduBjus1w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3909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- 2017-10-29 11:08:08</a:t>
                      </a:r>
                      <a:r>
                        <a:rPr kumimoji="0" lang="de-DE" sz="1000" b="0" i="0" u="none" strike="noStrike" kern="1200" cap="none" spc="0" normalizeH="0" baseline="0" noProof="0">
                          <a:ln>
                            <a:noFill/>
                          </a:ln>
                          <a:solidFill>
                            <a:prstClr val="black"/>
                          </a:solidFill>
                          <a:effectLst/>
                          <a:uLnTx/>
                          <a:uFillTx/>
                          <a:latin typeface="+mn-lt"/>
                          <a:ea typeface="+mn-ea"/>
                          <a:cs typeface="+mn-cs"/>
                        </a:rPr>
                        <a:t>
Die Geschichte von Negin Khpalwak geht ans Herz: Sie ist die erste weibliche Dirigentin Afghanistans – trotz Morddrohungen. https://t.co/jIm0pg6q37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734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- 2017-12-14 16:02:18</a:t>
                      </a:r>
                      <a:r>
                        <a:rPr kumimoji="0" lang="de-DE" sz="1000" b="0" i="0" u="none" strike="noStrike" kern="1200" cap="none" spc="0" normalizeH="0" baseline="0" noProof="0">
                          <a:ln>
                            <a:noFill/>
                          </a:ln>
                          <a:solidFill>
                            <a:prstClr val="black"/>
                          </a:solidFill>
                          <a:effectLst/>
                          <a:uLnTx/>
                          <a:uFillTx/>
                          <a:latin typeface="+mn-lt"/>
                          <a:ea typeface="+mn-ea"/>
                          <a:cs typeface="+mn-cs"/>
                        </a:rPr>
                        <a:t>
Einmal #IS und zurück? Der Fall Linda W. und wie #Europa mit #Dschihad Kämpfern umgeht, die im #Irak inhaftiert sind. Heute: @Weltspiegel_ARD Extra, 22:45 Uhr @DasErste @ARDde 
https://t.co/LbaSLPuc03 https://t.co/ileEzecEOD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2834234"/>
                  </a:ext>
                </a:extLst>
              </a:tr>
            </a:tbl>
          </a:graphicData>
        </a:graphic>
      </p:graphicFrame>
      <p:sp>
        <p:nvSpPr>
          <p:cNvPr id="4" name="Text Placeholder 3">
            <a:extLst>
              <a:ext uri="{FF2B5EF4-FFF2-40B4-BE49-F238E27FC236}">
                <a16:creationId xmlns:a16="http://schemas.microsoft.com/office/drawing/2014/main" id="{E5B9AC91-29E4-4664-A500-41D640D31C6B}"/>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368681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120C6-9DD1-42A3-983B-D731B965907A}"/>
              </a:ext>
            </a:extLst>
          </p:cNvPr>
          <p:cNvSpPr>
            <a:spLocks noGrp="1"/>
          </p:cNvSpPr>
          <p:nvPr>
            <p:ph type="title"/>
          </p:nvPr>
        </p:nvSpPr>
        <p:spPr/>
        <p:txBody>
          <a:bodyPr/>
          <a:lstStyle/>
          <a:p>
            <a:r>
              <a:rPr lang="en-US"/>
              <a:t>T - Eigene Tweets - I-Rate - Tabelle - 1 of 2</a:t>
            </a:r>
          </a:p>
        </p:txBody>
      </p:sp>
      <p:graphicFrame>
        <p:nvGraphicFramePr>
          <p:cNvPr id="5" name="Table Placeholder 4">
            <a:extLst>
              <a:ext uri="{FF2B5EF4-FFF2-40B4-BE49-F238E27FC236}">
                <a16:creationId xmlns:a16="http://schemas.microsoft.com/office/drawing/2014/main" id="{2C21F1F4-64A2-4772-B629-505A9E8BA08C}"/>
              </a:ext>
            </a:extLst>
          </p:cNvPr>
          <p:cNvGraphicFramePr>
            <a:graphicFrameLocks noGrp="1"/>
          </p:cNvGraphicFramePr>
          <p:nvPr>
            <p:ph type="tbl" sz="quarter" idx="13"/>
            <p:extLst>
              <p:ext uri="{D42A27DB-BD31-4B8C-83A1-F6EECF244321}">
                <p14:modId xmlns:p14="http://schemas.microsoft.com/office/powerpoint/2010/main" val="1823133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10623215"/>
                    </a:ext>
                  </a:extLst>
                </a:gridCol>
                <a:gridCol w="822960">
                  <a:extLst>
                    <a:ext uri="{9D8B030D-6E8A-4147-A177-3AD203B41FA5}">
                      <a16:colId xmlns:a16="http://schemas.microsoft.com/office/drawing/2014/main" val="2361756940"/>
                    </a:ext>
                  </a:extLst>
                </a:gridCol>
                <a:gridCol w="822960">
                  <a:extLst>
                    <a:ext uri="{9D8B030D-6E8A-4147-A177-3AD203B41FA5}">
                      <a16:colId xmlns:a16="http://schemas.microsoft.com/office/drawing/2014/main" val="2501511853"/>
                    </a:ext>
                  </a:extLst>
                </a:gridCol>
                <a:gridCol w="822960">
                  <a:extLst>
                    <a:ext uri="{9D8B030D-6E8A-4147-A177-3AD203B41FA5}">
                      <a16:colId xmlns:a16="http://schemas.microsoft.com/office/drawing/2014/main" val="2233389122"/>
                    </a:ext>
                  </a:extLst>
                </a:gridCol>
                <a:gridCol w="1645920">
                  <a:extLst>
                    <a:ext uri="{9D8B030D-6E8A-4147-A177-3AD203B41FA5}">
                      <a16:colId xmlns:a16="http://schemas.microsoft.com/office/drawing/2014/main" val="2831608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extLst>
                  <a:ext uri="{0D108BD9-81ED-4DB2-BD59-A6C34878D82A}">
                    <a16:rowId xmlns:a16="http://schemas.microsoft.com/office/drawing/2014/main" val="258789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- 2017-11-19 20:36:50</a:t>
                      </a:r>
                      <a:r>
                        <a:rPr kumimoji="0" lang="de-DE" sz="1000" b="0" i="0" u="none" strike="noStrike" kern="1200" cap="none" spc="0" normalizeH="0" baseline="0" noProof="0">
                          <a:ln>
                            <a:noFill/>
                          </a:ln>
                          <a:solidFill>
                            <a:prstClr val="black"/>
                          </a:solidFill>
                          <a:effectLst/>
                          <a:uLnTx/>
                          <a:uFillTx/>
                          <a:latin typeface="+mn-lt"/>
                          <a:ea typeface="+mn-ea"/>
                          <a:cs typeface="+mn-cs"/>
                        </a:rPr>
                        <a:t>
Ok, danke, von uns aus gerne! Solange das noch aussteht: auf Facebook gibts täglich Neues von uns und Korrespondenten https://t.co/8tADFPZIXS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15042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- 2017-11-18 07:16:27</a:t>
                      </a:r>
                      <a:r>
                        <a:rPr kumimoji="0" lang="de-DE" sz="1000" b="0" i="0" u="none" strike="noStrike" kern="1200" cap="none" spc="0" normalizeH="0" baseline="0" noProof="0">
                          <a:ln>
                            <a:noFill/>
                          </a:ln>
                          <a:solidFill>
                            <a:prstClr val="black"/>
                          </a:solidFill>
                          <a:effectLst/>
                          <a:uLnTx/>
                          <a:uFillTx/>
                          <a:latin typeface="+mn-lt"/>
                          <a:ea typeface="+mn-ea"/>
                          <a:cs typeface="+mn-cs"/>
                        </a:rPr>
                        <a:t>
KREISCH! Vor philippinischen Fernsehgeräten dürfte es wieder lauter werden: Heute wird die @MissWorldLtd gewählt. Mehr: https://t.co/2VoHvUKe9X https://t.co/kl76hoJQja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74207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- 2017-11-19 20:46:28</a:t>
                      </a:r>
                      <a:r>
                        <a:rPr kumimoji="0" lang="de-DE" sz="1000" b="0" i="0" u="none" strike="noStrike" kern="1200" cap="none" spc="0" normalizeH="0" baseline="0" noProof="0">
                          <a:ln>
                            <a:noFill/>
                          </a:ln>
                          <a:solidFill>
                            <a:prstClr val="black"/>
                          </a:solidFill>
                          <a:effectLst/>
                          <a:uLnTx/>
                          <a:uFillTx/>
                          <a:latin typeface="+mn-lt"/>
                          <a:ea typeface="+mn-ea"/>
                          <a:cs typeface="+mn-cs"/>
                        </a:rPr>
                        <a:t>
Starkes Stück über die Drogenwaisen und #OpioidEpidemic @CBuckenmaier https://t.co/Ki3ZPqfQey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5047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- 2017-11-19 20:55:51</a:t>
                      </a:r>
                      <a:r>
                        <a:rPr kumimoji="0" lang="de-DE" sz="1000" b="0" i="0" u="none" strike="noStrike" kern="1200" cap="none" spc="0" normalizeH="0" baseline="0" noProof="0">
                          <a:ln>
                            <a:noFill/>
                          </a:ln>
                          <a:solidFill>
                            <a:prstClr val="black"/>
                          </a:solidFill>
                          <a:effectLst/>
                          <a:uLnTx/>
                          <a:uFillTx/>
                          <a:latin typeface="+mn-lt"/>
                          <a:ea typeface="+mn-ea"/>
                          <a:cs typeface="+mn-cs"/>
                        </a:rPr>
                        <a:t>
Video: Afghanistan - Weltspiegel - ARD | Das Erste https://t.co/N2KLDkOqRe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17749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- 2017-11-20 18:03:00</a:t>
                      </a:r>
                      <a:r>
                        <a:rPr kumimoji="0" lang="de-DE" sz="1000" b="0" i="0" u="none" strike="noStrike" kern="1200" cap="none" spc="0" normalizeH="0" baseline="0" noProof="0">
                          <a:ln>
                            <a:noFill/>
                          </a:ln>
                          <a:solidFill>
                            <a:prstClr val="black"/>
                          </a:solidFill>
                          <a:effectLst/>
                          <a:uLnTx/>
                          <a:uFillTx/>
                          <a:latin typeface="+mn-lt"/>
                          <a:ea typeface="+mn-ea"/>
                          <a:cs typeface="+mn-cs"/>
                        </a:rPr>
                        <a:t>
In vielen Ländern Afrikas werden Mädchen beschnitten. Ein Ritual mit schwerwiegenden Folgenden. 
Mehr: https://t.co/bbVoncuPVz https://t.co/GbJWZgrW4K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19875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- 2017-11-20 16:03:05</a:t>
                      </a:r>
                      <a:r>
                        <a:rPr kumimoji="0" lang="de-DE" sz="1000" b="0" i="0" u="none" strike="noStrike" kern="1200" cap="none" spc="0" normalizeH="0" baseline="0" noProof="0">
                          <a:ln>
                            <a:noFill/>
                          </a:ln>
                          <a:solidFill>
                            <a:prstClr val="black"/>
                          </a:solidFill>
                          <a:effectLst/>
                          <a:uLnTx/>
                          <a:uFillTx/>
                          <a:latin typeface="+mn-lt"/>
                          <a:ea typeface="+mn-ea"/>
                          <a:cs typeface="+mn-cs"/>
                        </a:rPr>
                        <a:t>
Seit 1929 erforscht das Deutsche Archäologische Institut in Istanbul die Geschichte Kleinasiens und des Vorderen Orients. Ein Blick hinter die Kulissen. @oliverreporter https://t.co/eTsaB7kBV8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21606426"/>
                  </a:ext>
                </a:extLst>
              </a:tr>
            </a:tbl>
          </a:graphicData>
        </a:graphic>
      </p:graphicFrame>
      <p:sp>
        <p:nvSpPr>
          <p:cNvPr id="4" name="Text Placeholder 3">
            <a:extLst>
              <a:ext uri="{FF2B5EF4-FFF2-40B4-BE49-F238E27FC236}">
                <a16:creationId xmlns:a16="http://schemas.microsoft.com/office/drawing/2014/main" id="{6F687C71-01DF-4EA0-961E-6D2F27B8C845}"/>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221067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C386C-ED00-49A5-A223-D44804B6AAD7}"/>
              </a:ext>
            </a:extLst>
          </p:cNvPr>
          <p:cNvSpPr>
            <a:spLocks noGrp="1"/>
          </p:cNvSpPr>
          <p:nvPr>
            <p:ph type="title"/>
          </p:nvPr>
        </p:nvSpPr>
        <p:spPr/>
        <p:txBody>
          <a:bodyPr/>
          <a:lstStyle/>
          <a:p>
            <a:r>
              <a:rPr lang="en-US"/>
              <a:t>T - Eigene Tweets - I-Rate - Tabelle - 2 of 2</a:t>
            </a:r>
          </a:p>
        </p:txBody>
      </p:sp>
      <p:graphicFrame>
        <p:nvGraphicFramePr>
          <p:cNvPr id="5" name="Table Placeholder 4">
            <a:extLst>
              <a:ext uri="{FF2B5EF4-FFF2-40B4-BE49-F238E27FC236}">
                <a16:creationId xmlns:a16="http://schemas.microsoft.com/office/drawing/2014/main" id="{81949F3D-D566-4238-A09E-C00E1394771D}"/>
              </a:ext>
            </a:extLst>
          </p:cNvPr>
          <p:cNvGraphicFramePr>
            <a:graphicFrameLocks noGrp="1"/>
          </p:cNvGraphicFramePr>
          <p:nvPr>
            <p:ph type="tbl" sz="quarter" idx="13"/>
            <p:extLst>
              <p:ext uri="{D42A27DB-BD31-4B8C-83A1-F6EECF244321}">
                <p14:modId xmlns:p14="http://schemas.microsoft.com/office/powerpoint/2010/main" val="2891745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10209990"/>
                    </a:ext>
                  </a:extLst>
                </a:gridCol>
                <a:gridCol w="822960">
                  <a:extLst>
                    <a:ext uri="{9D8B030D-6E8A-4147-A177-3AD203B41FA5}">
                      <a16:colId xmlns:a16="http://schemas.microsoft.com/office/drawing/2014/main" val="2453280515"/>
                    </a:ext>
                  </a:extLst>
                </a:gridCol>
                <a:gridCol w="822960">
                  <a:extLst>
                    <a:ext uri="{9D8B030D-6E8A-4147-A177-3AD203B41FA5}">
                      <a16:colId xmlns:a16="http://schemas.microsoft.com/office/drawing/2014/main" val="2739005239"/>
                    </a:ext>
                  </a:extLst>
                </a:gridCol>
                <a:gridCol w="822960">
                  <a:extLst>
                    <a:ext uri="{9D8B030D-6E8A-4147-A177-3AD203B41FA5}">
                      <a16:colId xmlns:a16="http://schemas.microsoft.com/office/drawing/2014/main" val="3952303362"/>
                    </a:ext>
                  </a:extLst>
                </a:gridCol>
                <a:gridCol w="1645920">
                  <a:extLst>
                    <a:ext uri="{9D8B030D-6E8A-4147-A177-3AD203B41FA5}">
                      <a16:colId xmlns:a16="http://schemas.microsoft.com/office/drawing/2014/main" val="3874711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extLst>
                  <a:ext uri="{0D108BD9-81ED-4DB2-BD59-A6C34878D82A}">
                    <a16:rowId xmlns:a16="http://schemas.microsoft.com/office/drawing/2014/main" val="2599327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- 2017-11-17 17:30:57</a:t>
                      </a:r>
                      <a:r>
                        <a:rPr kumimoji="0" lang="de-DE" sz="1000" b="0" i="0" u="none" strike="noStrike" kern="1200" cap="none" spc="0" normalizeH="0" baseline="0" noProof="0">
                          <a:ln>
                            <a:noFill/>
                          </a:ln>
                          <a:solidFill>
                            <a:prstClr val="black"/>
                          </a:solidFill>
                          <a:effectLst/>
                          <a:uLnTx/>
                          <a:uFillTx/>
                          <a:latin typeface="+mn-lt"/>
                          <a:ea typeface="+mn-ea"/>
                          <a:cs typeface="+mn-cs"/>
                        </a:rPr>
                        <a:t>
Kaum auf der Welt, schon fängt der Kampf ums Überleben an: In #Afghanistan gibt es nur ein einziges Krankenhaus für Säuglinge. Mehr: https://t.co/TmoGf7nBYR https://t.co/9lorw8Tbg8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09448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- 2017-11-16 17:30:55</a:t>
                      </a:r>
                      <a:r>
                        <a:rPr kumimoji="0" lang="de-DE" sz="1000" b="0" i="0" u="none" strike="noStrike" kern="1200" cap="none" spc="0" normalizeH="0" baseline="0" noProof="0">
                          <a:ln>
                            <a:noFill/>
                          </a:ln>
                          <a:solidFill>
                            <a:prstClr val="black"/>
                          </a:solidFill>
                          <a:effectLst/>
                          <a:uLnTx/>
                          <a:uFillTx/>
                          <a:latin typeface="+mn-lt"/>
                          <a:ea typeface="+mn-ea"/>
                          <a:cs typeface="+mn-cs"/>
                        </a:rPr>
                        <a:t>
Kurz aus dem Auto springen und Brötchen holen? In #Moskau keine gute Idee ... Mehr aus Moskau: https://t.co/9YTJAR9IuM https://t.co/6cVuPaZKL3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0887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- 2017-11-13 17:38:34</a:t>
                      </a:r>
                      <a:r>
                        <a:rPr kumimoji="0" lang="de-DE" sz="1000" b="0" i="0" u="none" strike="noStrike" kern="1200" cap="none" spc="0" normalizeH="0" baseline="0" noProof="0">
                          <a:ln>
                            <a:noFill/>
                          </a:ln>
                          <a:solidFill>
                            <a:prstClr val="black"/>
                          </a:solidFill>
                          <a:effectLst/>
                          <a:uLnTx/>
                          <a:uFillTx/>
                          <a:latin typeface="+mn-lt"/>
                          <a:ea typeface="+mn-ea"/>
                          <a:cs typeface="+mn-cs"/>
                        </a:rPr>
                        <a:t>
Giftiger #Smog und das seit Tagen: Wie (über)lebt man gerade in Neu Delhi? ARD-Korrespondenten @webermannj und @silkediettrich mit Antworten. Mehr aus #Indien: https://t.co/ylZZCU4Ve6 https://t.co/9uby4xmUgc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75008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- 2017-11-12 18:57:30</a:t>
                      </a:r>
                      <a:r>
                        <a:rPr kumimoji="0" lang="de-DE" sz="1000" b="0" i="0" u="none" strike="noStrike" kern="1200" cap="none" spc="0" normalizeH="0" baseline="0" noProof="0">
                          <a:ln>
                            <a:noFill/>
                          </a:ln>
                          <a:solidFill>
                            <a:prstClr val="black"/>
                          </a:solidFill>
                          <a:effectLst/>
                          <a:uLnTx/>
                          <a:uFillTx/>
                          <a:latin typeface="+mn-lt"/>
                          <a:ea typeface="+mn-ea"/>
                          <a:cs typeface="+mn-cs"/>
                        </a:rPr>
                        <a:t>
Die Videos unserer Sendung gibt es ab ca. 21 Uhr bei uns auf https://t.co/izEVPvM3cP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36002599"/>
                  </a:ext>
                </a:extLst>
              </a:tr>
            </a:tbl>
          </a:graphicData>
        </a:graphic>
      </p:graphicFrame>
      <p:sp>
        <p:nvSpPr>
          <p:cNvPr id="4" name="Text Placeholder 3">
            <a:extLst>
              <a:ext uri="{FF2B5EF4-FFF2-40B4-BE49-F238E27FC236}">
                <a16:creationId xmlns:a16="http://schemas.microsoft.com/office/drawing/2014/main" id="{ADBC3994-6C9B-4288-BFE4-40100AB0AC5D}"/>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1888372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EFBD5-BDDC-4B6C-AE38-F2B6B92DA82B}"/>
              </a:ext>
            </a:extLst>
          </p:cNvPr>
          <p:cNvSpPr>
            <a:spLocks noGrp="1"/>
          </p:cNvSpPr>
          <p:nvPr>
            <p:ph type="title"/>
          </p:nvPr>
        </p:nvSpPr>
        <p:spPr/>
        <p:txBody>
          <a:bodyPr/>
          <a:lstStyle/>
          <a:p>
            <a:r>
              <a:rPr lang="en-US"/>
              <a:t>Twitter Replies To Users</a:t>
            </a:r>
          </a:p>
        </p:txBody>
      </p:sp>
      <p:graphicFrame>
        <p:nvGraphicFramePr>
          <p:cNvPr id="6" name="Chart Placeholder 5">
            <a:extLst>
              <a:ext uri="{FF2B5EF4-FFF2-40B4-BE49-F238E27FC236}">
                <a16:creationId xmlns:a16="http://schemas.microsoft.com/office/drawing/2014/main" id="{62BE9FE0-C3E7-42AC-B560-4AE80B53C6F9}"/>
              </a:ext>
            </a:extLst>
          </p:cNvPr>
          <p:cNvGraphicFramePr>
            <a:graphicFrameLocks noGrp="1"/>
          </p:cNvGraphicFramePr>
          <p:nvPr>
            <p:ph type="chart" sz="quarter" idx="13"/>
            <p:extLst>
              <p:ext uri="{D42A27DB-BD31-4B8C-83A1-F6EECF244321}">
                <p14:modId xmlns:p14="http://schemas.microsoft.com/office/powerpoint/2010/main" val="443207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189514-D198-477A-B864-D6D8E5B08169}"/>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C5815E2C-C439-4D11-B702-4E19397065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0471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61561-80E9-4EB2-AA01-D96F2C1EC27D}"/>
              </a:ext>
            </a:extLst>
          </p:cNvPr>
          <p:cNvSpPr>
            <a:spLocks noGrp="1"/>
          </p:cNvSpPr>
          <p:nvPr>
            <p:ph type="title"/>
          </p:nvPr>
        </p:nvSpPr>
        <p:spPr/>
        <p:txBody>
          <a:bodyPr/>
          <a:lstStyle/>
          <a:p>
            <a:r>
              <a:rPr lang="de-DE"/>
              <a:t>T - Antworten an Nutzern - Tabelle - 1 of 2</a:t>
            </a:r>
            <a:endParaRPr lang="en-US"/>
          </a:p>
        </p:txBody>
      </p:sp>
      <p:graphicFrame>
        <p:nvGraphicFramePr>
          <p:cNvPr id="5" name="Table Placeholder 4">
            <a:extLst>
              <a:ext uri="{FF2B5EF4-FFF2-40B4-BE49-F238E27FC236}">
                <a16:creationId xmlns:a16="http://schemas.microsoft.com/office/drawing/2014/main" id="{BE32F21B-CC4F-4D7B-AE63-83D1311949A2}"/>
              </a:ext>
            </a:extLst>
          </p:cNvPr>
          <p:cNvGraphicFramePr>
            <a:graphicFrameLocks noGrp="1"/>
          </p:cNvGraphicFramePr>
          <p:nvPr>
            <p:ph type="tbl" sz="quarter" idx="13"/>
            <p:extLst>
              <p:ext uri="{D42A27DB-BD31-4B8C-83A1-F6EECF244321}">
                <p14:modId xmlns:p14="http://schemas.microsoft.com/office/powerpoint/2010/main" val="2392673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92760759"/>
                    </a:ext>
                  </a:extLst>
                </a:gridCol>
                <a:gridCol w="822960">
                  <a:extLst>
                    <a:ext uri="{9D8B030D-6E8A-4147-A177-3AD203B41FA5}">
                      <a16:colId xmlns:a16="http://schemas.microsoft.com/office/drawing/2014/main" val="3872957314"/>
                    </a:ext>
                  </a:extLst>
                </a:gridCol>
                <a:gridCol w="822960">
                  <a:extLst>
                    <a:ext uri="{9D8B030D-6E8A-4147-A177-3AD203B41FA5}">
                      <a16:colId xmlns:a16="http://schemas.microsoft.com/office/drawing/2014/main" val="1269522775"/>
                    </a:ext>
                  </a:extLst>
                </a:gridCol>
                <a:gridCol w="822960">
                  <a:extLst>
                    <a:ext uri="{9D8B030D-6E8A-4147-A177-3AD203B41FA5}">
                      <a16:colId xmlns:a16="http://schemas.microsoft.com/office/drawing/2014/main" val="2581124127"/>
                    </a:ext>
                  </a:extLst>
                </a:gridCol>
                <a:gridCol w="822960">
                  <a:extLst>
                    <a:ext uri="{9D8B030D-6E8A-4147-A177-3AD203B41FA5}">
                      <a16:colId xmlns:a16="http://schemas.microsoft.com/office/drawing/2014/main" val="1214877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11837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@Weltspiegel_ARD - 2017-11-09 23:39:25</a:t>
                      </a:r>
                      <a:r>
                        <a:rPr kumimoji="0" lang="en-US" sz="1000" b="0" i="0" u="none" strike="noStrike" kern="1200" cap="none" spc="0" normalizeH="0" baseline="0" noProof="0">
                          <a:ln>
                            <a:noFill/>
                          </a:ln>
                          <a:solidFill>
                            <a:prstClr val="black"/>
                          </a:solidFill>
                          <a:effectLst/>
                          <a:uLnTx/>
                          <a:uFillTx/>
                          <a:latin typeface="+mn-lt"/>
                          <a:ea typeface="+mn-ea"/>
                          <a:cs typeface="+mn-cs"/>
                        </a:rPr>
                        <a:t>
@BBCNews @BBCWorld Sure that it is not going to be 29 February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7145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- 2017-12-15 14:40:04</a:t>
                      </a:r>
                      <a:r>
                        <a:rPr kumimoji="0" lang="de-DE" sz="1000" b="0" i="0" u="none" strike="noStrike" kern="1200" cap="none" spc="0" normalizeH="0" baseline="0" noProof="0">
                          <a:ln>
                            <a:noFill/>
                          </a:ln>
                          <a:solidFill>
                            <a:prstClr val="black"/>
                          </a:solidFill>
                          <a:effectLst/>
                          <a:uLnTx/>
                          <a:uFillTx/>
                          <a:latin typeface="+mn-lt"/>
                          <a:ea typeface="+mn-ea"/>
                          <a:cs typeface="+mn-cs"/>
                        </a:rPr>
                        <a:t>
@daserste Wir möchten Sie alle an dieser Stelle an unsere Netiquette erinnern. Unsachliche, beleidigende und rassistische Kommentare haben bei uns keinen Platz. Bitte halten Sie sich an eine sachliche Diskussion! https://t.co/EfR9XPRzPw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2900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- 2017-12-10 14:52:29</a:t>
                      </a:r>
                      <a:r>
                        <a:rPr kumimoji="0" lang="de-DE" sz="1000" b="0" i="0" u="none" strike="noStrike" kern="1200" cap="none" spc="0" normalizeH="0" baseline="0" noProof="0">
                          <a:ln>
                            <a:noFill/>
                          </a:ln>
                          <a:solidFill>
                            <a:prstClr val="black"/>
                          </a:solidFill>
                          <a:effectLst/>
                          <a:uLnTx/>
                          <a:uFillTx/>
                          <a:latin typeface="+mn-lt"/>
                          <a:ea typeface="+mn-ea"/>
                          <a:cs typeface="+mn-cs"/>
                        </a:rPr>
                        <a:t>
@NatalieAmiri @tagesthemen Morgen ist heute! Um 19.20 @DasErste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89313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- 2017-08-06 16:55:52</a:t>
                      </a:r>
                      <a:r>
                        <a:rPr kumimoji="0" lang="de-DE" sz="1000" b="0" i="0" u="none" strike="noStrike" kern="1200" cap="none" spc="0" normalizeH="0" baseline="0" noProof="0">
                          <a:ln>
                            <a:noFill/>
                          </a:ln>
                          <a:solidFill>
                            <a:prstClr val="black"/>
                          </a:solidFill>
                          <a:effectLst/>
                          <a:uLnTx/>
                          <a:uFillTx/>
                          <a:latin typeface="+mn-lt"/>
                          <a:ea typeface="+mn-ea"/>
                          <a:cs typeface="+mn-cs"/>
                        </a:rPr>
                        <a:t>
@ARDde @DasErste @BR24 @BR_Presse Korrektur: Der Weltspiegel beginnt heute erst um 19.30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548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- 2017-12-10 17:30:45</a:t>
                      </a:r>
                      <a:r>
                        <a:rPr kumimoji="0" lang="de-DE" sz="1000" b="0" i="0" u="none" strike="noStrike" kern="1200" cap="none" spc="0" normalizeH="0" baseline="0" noProof="0">
                          <a:ln>
                            <a:noFill/>
                          </a:ln>
                          <a:solidFill>
                            <a:prstClr val="black"/>
                          </a:solidFill>
                          <a:effectLst/>
                          <a:uLnTx/>
                          <a:uFillTx/>
                          <a:latin typeface="+mn-lt"/>
                          <a:ea typeface="+mn-ea"/>
                          <a:cs typeface="+mn-cs"/>
                        </a:rPr>
                        <a:t>
@WillingerK Leider heute nicht: wir werden nach #Kairo schalten wegen der anhaltenden Proteste gegen die #Jerusalem-Entscheidung von US-Präsident #Trump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510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@Weltspiegel_ARD - 2017-10-27 17:24:40</a:t>
                      </a:r>
                      <a:r>
                        <a:rPr kumimoji="0" lang="en-US" sz="1000" b="0" i="0" u="none" strike="noStrike" kern="1200" cap="none" spc="0" normalizeH="0" baseline="0" noProof="0">
                          <a:ln>
                            <a:noFill/>
                          </a:ln>
                          <a:solidFill>
                            <a:prstClr val="black"/>
                          </a:solidFill>
                          <a:effectLst/>
                          <a:uLnTx/>
                          <a:uFillTx/>
                          <a:latin typeface="+mn-lt"/>
                          <a:ea typeface="+mn-ea"/>
                          <a:cs typeface="+mn-cs"/>
                        </a:rPr>
                        <a:t>
Video vorab: https://t.co/kZTlXo1Vji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7775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- 2017-12-03 19:04:12</a:t>
                      </a:r>
                      <a:r>
                        <a:rPr kumimoji="0" lang="de-DE" sz="1000" b="0" i="0" u="none" strike="noStrike" kern="1200" cap="none" spc="0" normalizeH="0" baseline="0" noProof="0">
                          <a:ln>
                            <a:noFill/>
                          </a:ln>
                          <a:solidFill>
                            <a:prstClr val="black"/>
                          </a:solidFill>
                          <a:effectLst/>
                          <a:uLnTx/>
                          <a:uFillTx/>
                          <a:latin typeface="+mn-lt"/>
                          <a:ea typeface="+mn-ea"/>
                          <a:cs typeface="+mn-cs"/>
                        </a:rPr>
                        <a:t>
@test_signal Vielen Dank, das freut uns sehr.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48816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- 2017-10-01 17:06:59</a:t>
                      </a:r>
                      <a:r>
                        <a:rPr kumimoji="0" lang="de-DE" sz="1000" b="0" i="0" u="none" strike="noStrike" kern="1200" cap="none" spc="0" normalizeH="0" baseline="0" noProof="0">
                          <a:ln>
                            <a:noFill/>
                          </a:ln>
                          <a:solidFill>
                            <a:prstClr val="black"/>
                          </a:solidFill>
                          <a:effectLst/>
                          <a:uLnTx/>
                          <a:uFillTx/>
                          <a:latin typeface="+mn-lt"/>
                          <a:ea typeface="+mn-ea"/>
                          <a:cs typeface="+mn-cs"/>
                        </a:rPr>
                        <a:t>
@SaschaStorfner Wegen #Katalonien verschoben auf Ende Oktober. Wir freuen uns auf den sehr sehenswerten Beitrag!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2652834"/>
                  </a:ext>
                </a:extLst>
              </a:tr>
            </a:tbl>
          </a:graphicData>
        </a:graphic>
      </p:graphicFrame>
      <p:sp>
        <p:nvSpPr>
          <p:cNvPr id="4" name="Text Placeholder 3">
            <a:extLst>
              <a:ext uri="{FF2B5EF4-FFF2-40B4-BE49-F238E27FC236}">
                <a16:creationId xmlns:a16="http://schemas.microsoft.com/office/drawing/2014/main" id="{C9DB9171-989D-4455-A17D-EEE572D1D446}"/>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138746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D0E3F-4254-479B-8F78-744753672A46}"/>
              </a:ext>
            </a:extLst>
          </p:cNvPr>
          <p:cNvSpPr>
            <a:spLocks noGrp="1"/>
          </p:cNvSpPr>
          <p:nvPr>
            <p:ph type="title"/>
          </p:nvPr>
        </p:nvSpPr>
        <p:spPr/>
        <p:txBody>
          <a:bodyPr/>
          <a:lstStyle/>
          <a:p>
            <a:r>
              <a:rPr lang="de-DE"/>
              <a:t>T - Antworten an Nutzern - Tabelle - 2 of 2</a:t>
            </a:r>
            <a:endParaRPr lang="en-US"/>
          </a:p>
        </p:txBody>
      </p:sp>
      <p:graphicFrame>
        <p:nvGraphicFramePr>
          <p:cNvPr id="5" name="Table Placeholder 4">
            <a:extLst>
              <a:ext uri="{FF2B5EF4-FFF2-40B4-BE49-F238E27FC236}">
                <a16:creationId xmlns:a16="http://schemas.microsoft.com/office/drawing/2014/main" id="{59FCE1E9-FB8E-43D1-814C-2F09EEC8BE2E}"/>
              </a:ext>
            </a:extLst>
          </p:cNvPr>
          <p:cNvGraphicFramePr>
            <a:graphicFrameLocks noGrp="1"/>
          </p:cNvGraphicFramePr>
          <p:nvPr>
            <p:ph type="tbl" sz="quarter" idx="13"/>
            <p:extLst>
              <p:ext uri="{D42A27DB-BD31-4B8C-83A1-F6EECF244321}">
                <p14:modId xmlns:p14="http://schemas.microsoft.com/office/powerpoint/2010/main" val="255428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27818555"/>
                    </a:ext>
                  </a:extLst>
                </a:gridCol>
                <a:gridCol w="822960">
                  <a:extLst>
                    <a:ext uri="{9D8B030D-6E8A-4147-A177-3AD203B41FA5}">
                      <a16:colId xmlns:a16="http://schemas.microsoft.com/office/drawing/2014/main" val="3189324668"/>
                    </a:ext>
                  </a:extLst>
                </a:gridCol>
                <a:gridCol w="822960">
                  <a:extLst>
                    <a:ext uri="{9D8B030D-6E8A-4147-A177-3AD203B41FA5}">
                      <a16:colId xmlns:a16="http://schemas.microsoft.com/office/drawing/2014/main" val="2685437193"/>
                    </a:ext>
                  </a:extLst>
                </a:gridCol>
                <a:gridCol w="822960">
                  <a:extLst>
                    <a:ext uri="{9D8B030D-6E8A-4147-A177-3AD203B41FA5}">
                      <a16:colId xmlns:a16="http://schemas.microsoft.com/office/drawing/2014/main" val="2712640879"/>
                    </a:ext>
                  </a:extLst>
                </a:gridCol>
                <a:gridCol w="822960">
                  <a:extLst>
                    <a:ext uri="{9D8B030D-6E8A-4147-A177-3AD203B41FA5}">
                      <a16:colId xmlns:a16="http://schemas.microsoft.com/office/drawing/2014/main" val="893591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62192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- 2017-12-10 18:44:37</a:t>
                      </a:r>
                      <a:r>
                        <a:rPr kumimoji="0" lang="de-DE" sz="1000" b="0" i="0" u="none" strike="noStrike" kern="1200" cap="none" spc="0" normalizeH="0" baseline="0" noProof="0">
                          <a:ln>
                            <a:noFill/>
                          </a:ln>
                          <a:solidFill>
                            <a:prstClr val="black"/>
                          </a:solidFill>
                          <a:effectLst/>
                          <a:uLnTx/>
                          <a:uFillTx/>
                          <a:latin typeface="+mn-lt"/>
                          <a:ea typeface="+mn-ea"/>
                          <a:cs typeface="+mn-cs"/>
                        </a:rPr>
                        <a:t>
@PreislerKa @mackflei #tauscheweihnachtengegenfrieden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8818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- 2017-12-06 22:14:07</a:t>
                      </a:r>
                      <a:r>
                        <a:rPr kumimoji="0" lang="de-DE" sz="1000" b="0" i="0" u="none" strike="noStrike" kern="1200" cap="none" spc="0" normalizeH="0" baseline="0" noProof="0">
                          <a:ln>
                            <a:noFill/>
                          </a:ln>
                          <a:solidFill>
                            <a:prstClr val="black"/>
                          </a:solidFill>
                          <a:effectLst/>
                          <a:uLnTx/>
                          <a:uFillTx/>
                          <a:latin typeface="+mn-lt"/>
                          <a:ea typeface="+mn-ea"/>
                          <a:cs typeface="+mn-cs"/>
                        </a:rPr>
                        <a:t>
@NatalieAmiri Weltspiegel_ARD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0336439"/>
                  </a:ext>
                </a:extLst>
              </a:tr>
            </a:tbl>
          </a:graphicData>
        </a:graphic>
      </p:graphicFrame>
      <p:sp>
        <p:nvSpPr>
          <p:cNvPr id="4" name="Text Placeholder 3">
            <a:extLst>
              <a:ext uri="{FF2B5EF4-FFF2-40B4-BE49-F238E27FC236}">
                <a16:creationId xmlns:a16="http://schemas.microsoft.com/office/drawing/2014/main" id="{F7D9224A-A2D9-4804-8AA2-52D210531DE4}"/>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1863648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18CCD-9258-42D1-BEFD-71E581B7A2E1}"/>
              </a:ext>
            </a:extLst>
          </p:cNvPr>
          <p:cNvSpPr>
            <a:spLocks noGrp="1"/>
          </p:cNvSpPr>
          <p:nvPr>
            <p:ph type="title"/>
          </p:nvPr>
        </p:nvSpPr>
        <p:spPr/>
        <p:txBody>
          <a:bodyPr/>
          <a:lstStyle/>
          <a:p>
            <a:r>
              <a:rPr lang="en-US"/>
              <a:t>Twitter Retweeted Tweets</a:t>
            </a:r>
          </a:p>
        </p:txBody>
      </p:sp>
      <p:graphicFrame>
        <p:nvGraphicFramePr>
          <p:cNvPr id="6" name="Chart Placeholder 5">
            <a:extLst>
              <a:ext uri="{FF2B5EF4-FFF2-40B4-BE49-F238E27FC236}">
                <a16:creationId xmlns:a16="http://schemas.microsoft.com/office/drawing/2014/main" id="{0C9BA0A4-F368-4355-8B30-659AA0F1AD56}"/>
              </a:ext>
            </a:extLst>
          </p:cNvPr>
          <p:cNvGraphicFramePr>
            <a:graphicFrameLocks noGrp="1"/>
          </p:cNvGraphicFramePr>
          <p:nvPr>
            <p:ph type="chart" sz="quarter" idx="13"/>
            <p:extLst>
              <p:ext uri="{D42A27DB-BD31-4B8C-83A1-F6EECF244321}">
                <p14:modId xmlns:p14="http://schemas.microsoft.com/office/powerpoint/2010/main" val="2122193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355CA0-5520-4609-98C8-B32B9B4C1587}"/>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9E1FA904-D740-4B21-A7FA-364206A75A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3299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0CD6B-CEC3-4B18-9FE3-7FD9969301DA}"/>
              </a:ext>
            </a:extLst>
          </p:cNvPr>
          <p:cNvSpPr>
            <a:spLocks noGrp="1"/>
          </p:cNvSpPr>
          <p:nvPr>
            <p:ph type="title"/>
          </p:nvPr>
        </p:nvSpPr>
        <p:spPr/>
        <p:txBody>
          <a:bodyPr/>
          <a:lstStyle/>
          <a:p>
            <a:r>
              <a:rPr lang="en-US"/>
              <a:t>T - Favs</a:t>
            </a:r>
          </a:p>
        </p:txBody>
      </p:sp>
      <p:graphicFrame>
        <p:nvGraphicFramePr>
          <p:cNvPr id="6" name="Chart Placeholder 5">
            <a:extLst>
              <a:ext uri="{FF2B5EF4-FFF2-40B4-BE49-F238E27FC236}">
                <a16:creationId xmlns:a16="http://schemas.microsoft.com/office/drawing/2014/main" id="{6FCB25B8-C2A7-4538-A536-34763497E8C0}"/>
              </a:ext>
            </a:extLst>
          </p:cNvPr>
          <p:cNvGraphicFramePr>
            <a:graphicFrameLocks noGrp="1"/>
          </p:cNvGraphicFramePr>
          <p:nvPr>
            <p:ph type="chart" sz="quarter" idx="13"/>
            <p:extLst>
              <p:ext uri="{D42A27DB-BD31-4B8C-83A1-F6EECF244321}">
                <p14:modId xmlns:p14="http://schemas.microsoft.com/office/powerpoint/2010/main" val="1523883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F20745-6843-4399-B089-8B714C072DDE}"/>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7FD408F3-F0BD-44AA-908D-150EC600B9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0585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3084A-EE69-4C1C-930B-2FD3CD5374F0}"/>
              </a:ext>
            </a:extLst>
          </p:cNvPr>
          <p:cNvSpPr>
            <a:spLocks noGrp="1"/>
          </p:cNvSpPr>
          <p:nvPr>
            <p:ph type="title"/>
          </p:nvPr>
        </p:nvSpPr>
        <p:spPr/>
        <p:txBody>
          <a:bodyPr/>
          <a:lstStyle/>
          <a:p>
            <a:r>
              <a:rPr lang="en-US"/>
              <a:t>Twitter Retweets</a:t>
            </a:r>
          </a:p>
        </p:txBody>
      </p:sp>
      <p:graphicFrame>
        <p:nvGraphicFramePr>
          <p:cNvPr id="6" name="Chart Placeholder 5">
            <a:extLst>
              <a:ext uri="{FF2B5EF4-FFF2-40B4-BE49-F238E27FC236}">
                <a16:creationId xmlns:a16="http://schemas.microsoft.com/office/drawing/2014/main" id="{EDDCC305-12AC-49BE-B2DA-A4E37A837146}"/>
              </a:ext>
            </a:extLst>
          </p:cNvPr>
          <p:cNvGraphicFramePr>
            <a:graphicFrameLocks noGrp="1"/>
          </p:cNvGraphicFramePr>
          <p:nvPr>
            <p:ph type="chart" sz="quarter" idx="13"/>
            <p:extLst>
              <p:ext uri="{D42A27DB-BD31-4B8C-83A1-F6EECF244321}">
                <p14:modId xmlns:p14="http://schemas.microsoft.com/office/powerpoint/2010/main" val="3126578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240B21-8F7E-402A-A40A-1B6F615604DB}"/>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F03BA49E-5797-4853-BB8E-4EC06EF116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7764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C0E9C-E818-41D7-9697-DE5BF49EDC58}"/>
              </a:ext>
            </a:extLst>
          </p:cNvPr>
          <p:cNvSpPr>
            <a:spLocks noGrp="1"/>
          </p:cNvSpPr>
          <p:nvPr>
            <p:ph type="title"/>
          </p:nvPr>
        </p:nvSpPr>
        <p:spPr/>
        <p:txBody>
          <a:bodyPr/>
          <a:lstStyle/>
          <a:p>
            <a:r>
              <a:rPr lang="en-US"/>
              <a:t>Hashtag Detection Own Tweets - 1 of 3</a:t>
            </a:r>
          </a:p>
        </p:txBody>
      </p:sp>
      <p:graphicFrame>
        <p:nvGraphicFramePr>
          <p:cNvPr id="5" name="Table Placeholder 4">
            <a:extLst>
              <a:ext uri="{FF2B5EF4-FFF2-40B4-BE49-F238E27FC236}">
                <a16:creationId xmlns:a16="http://schemas.microsoft.com/office/drawing/2014/main" id="{CD6EB351-BD34-4A4C-AF2C-BFFD93133B3A}"/>
              </a:ext>
            </a:extLst>
          </p:cNvPr>
          <p:cNvGraphicFramePr>
            <a:graphicFrameLocks noGrp="1"/>
          </p:cNvGraphicFramePr>
          <p:nvPr>
            <p:ph type="tbl" sz="quarter" idx="13"/>
            <p:extLst>
              <p:ext uri="{D42A27DB-BD31-4B8C-83A1-F6EECF244321}">
                <p14:modId xmlns:p14="http://schemas.microsoft.com/office/powerpoint/2010/main" val="12749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6083801"/>
                    </a:ext>
                  </a:extLst>
                </a:gridCol>
                <a:gridCol w="1234440">
                  <a:extLst>
                    <a:ext uri="{9D8B030D-6E8A-4147-A177-3AD203B41FA5}">
                      <a16:colId xmlns:a16="http://schemas.microsoft.com/office/drawing/2014/main" val="250852834"/>
                    </a:ext>
                  </a:extLst>
                </a:gridCol>
                <a:gridCol w="1234440">
                  <a:extLst>
                    <a:ext uri="{9D8B030D-6E8A-4147-A177-3AD203B41FA5}">
                      <a16:colId xmlns:a16="http://schemas.microsoft.com/office/drawing/2014/main" val="3853803938"/>
                    </a:ext>
                  </a:extLst>
                </a:gridCol>
                <a:gridCol w="1234440">
                  <a:extLst>
                    <a:ext uri="{9D8B030D-6E8A-4147-A177-3AD203B41FA5}">
                      <a16:colId xmlns:a16="http://schemas.microsoft.com/office/drawing/2014/main" val="670441208"/>
                    </a:ext>
                  </a:extLst>
                </a:gridCol>
                <a:gridCol w="1234440">
                  <a:extLst>
                    <a:ext uri="{9D8B030D-6E8A-4147-A177-3AD203B41FA5}">
                      <a16:colId xmlns:a16="http://schemas.microsoft.com/office/drawing/2014/main" val="4081354483"/>
                    </a:ext>
                  </a:extLst>
                </a:gridCol>
                <a:gridCol w="1234440">
                  <a:extLst>
                    <a:ext uri="{9D8B030D-6E8A-4147-A177-3AD203B41FA5}">
                      <a16:colId xmlns:a16="http://schemas.microsoft.com/office/drawing/2014/main" val="3936780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1342892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52375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829191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#Schnappschuss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199735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extLst>
                  <a:ext uri="{0D108BD9-81ED-4DB2-BD59-A6C34878D82A}">
                    <a16:rowId xmlns:a16="http://schemas.microsoft.com/office/drawing/2014/main" val="363187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#vorab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extLst>
                  <a:ext uri="{0D108BD9-81ED-4DB2-BD59-A6C34878D82A}">
                    <a16:rowId xmlns:a16="http://schemas.microsoft.com/office/drawing/2014/main" val="343636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#Weltspiegel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9.4117647058824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4.3529411764706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13.764705882353</a:t>
                      </a:r>
                    </a:p>
                  </a:txBody>
                  <a:tcPr/>
                </a:tc>
                <a:extLst>
                  <a:ext uri="{0D108BD9-81ED-4DB2-BD59-A6C34878D82A}">
                    <a16:rowId xmlns:a16="http://schemas.microsoft.com/office/drawing/2014/main" val="1696866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752884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#Blauhelme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9336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22484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#SouthSudan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03820396"/>
                  </a:ext>
                </a:extLst>
              </a:tr>
            </a:tbl>
          </a:graphicData>
        </a:graphic>
      </p:graphicFrame>
      <p:sp>
        <p:nvSpPr>
          <p:cNvPr id="4" name="Text Placeholder 3">
            <a:extLst>
              <a:ext uri="{FF2B5EF4-FFF2-40B4-BE49-F238E27FC236}">
                <a16:creationId xmlns:a16="http://schemas.microsoft.com/office/drawing/2014/main" id="{1307AFC1-DE5B-4193-821B-322B7D9BCB57}"/>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491467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1CC82-F824-4F9B-A9D2-558AB87C9D32}"/>
              </a:ext>
            </a:extLst>
          </p:cNvPr>
          <p:cNvSpPr>
            <a:spLocks noGrp="1"/>
          </p:cNvSpPr>
          <p:nvPr>
            <p:ph type="title"/>
          </p:nvPr>
        </p:nvSpPr>
        <p:spPr/>
        <p:txBody>
          <a:bodyPr/>
          <a:lstStyle/>
          <a:p>
            <a:r>
              <a:rPr lang="en-US"/>
              <a:t>Hashtag Detection Own Tweets - 2 of 3</a:t>
            </a:r>
          </a:p>
        </p:txBody>
      </p:sp>
      <p:graphicFrame>
        <p:nvGraphicFramePr>
          <p:cNvPr id="5" name="Table Placeholder 4">
            <a:extLst>
              <a:ext uri="{FF2B5EF4-FFF2-40B4-BE49-F238E27FC236}">
                <a16:creationId xmlns:a16="http://schemas.microsoft.com/office/drawing/2014/main" id="{5FDBE031-CFA4-43E8-B673-93874A5696D3}"/>
              </a:ext>
            </a:extLst>
          </p:cNvPr>
          <p:cNvGraphicFramePr>
            <a:graphicFrameLocks noGrp="1"/>
          </p:cNvGraphicFramePr>
          <p:nvPr>
            <p:ph type="tbl" sz="quarter" idx="13"/>
            <p:extLst>
              <p:ext uri="{D42A27DB-BD31-4B8C-83A1-F6EECF244321}">
                <p14:modId xmlns:p14="http://schemas.microsoft.com/office/powerpoint/2010/main" val="1570225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8460608"/>
                    </a:ext>
                  </a:extLst>
                </a:gridCol>
                <a:gridCol w="1234440">
                  <a:extLst>
                    <a:ext uri="{9D8B030D-6E8A-4147-A177-3AD203B41FA5}">
                      <a16:colId xmlns:a16="http://schemas.microsoft.com/office/drawing/2014/main" val="2976553395"/>
                    </a:ext>
                  </a:extLst>
                </a:gridCol>
                <a:gridCol w="1234440">
                  <a:extLst>
                    <a:ext uri="{9D8B030D-6E8A-4147-A177-3AD203B41FA5}">
                      <a16:colId xmlns:a16="http://schemas.microsoft.com/office/drawing/2014/main" val="3038208678"/>
                    </a:ext>
                  </a:extLst>
                </a:gridCol>
                <a:gridCol w="1234440">
                  <a:extLst>
                    <a:ext uri="{9D8B030D-6E8A-4147-A177-3AD203B41FA5}">
                      <a16:colId xmlns:a16="http://schemas.microsoft.com/office/drawing/2014/main" val="2462813834"/>
                    </a:ext>
                  </a:extLst>
                </a:gridCol>
                <a:gridCol w="1234440">
                  <a:extLst>
                    <a:ext uri="{9D8B030D-6E8A-4147-A177-3AD203B41FA5}">
                      <a16:colId xmlns:a16="http://schemas.microsoft.com/office/drawing/2014/main" val="189375124"/>
                    </a:ext>
                  </a:extLst>
                </a:gridCol>
                <a:gridCol w="1234440">
                  <a:extLst>
                    <a:ext uri="{9D8B030D-6E8A-4147-A177-3AD203B41FA5}">
                      <a16:colId xmlns:a16="http://schemas.microsoft.com/office/drawing/2014/main" val="3274447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357942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#Programmtipp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06490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extLst>
                  <a:ext uri="{0D108BD9-81ED-4DB2-BD59-A6C34878D82A}">
                    <a16:rowId xmlns:a16="http://schemas.microsoft.com/office/drawing/2014/main" val="3105422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5386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623999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#kroatien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881352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745227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4045093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#Schweizer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423283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#Amazonas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717812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#Regenwald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819725795"/>
                  </a:ext>
                </a:extLst>
              </a:tr>
            </a:tbl>
          </a:graphicData>
        </a:graphic>
      </p:graphicFrame>
      <p:sp>
        <p:nvSpPr>
          <p:cNvPr id="4" name="Text Placeholder 3">
            <a:extLst>
              <a:ext uri="{FF2B5EF4-FFF2-40B4-BE49-F238E27FC236}">
                <a16:creationId xmlns:a16="http://schemas.microsoft.com/office/drawing/2014/main" id="{10776520-6070-42A6-8124-1AED7825D6B3}"/>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444830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614B6-22E8-40A2-BCA8-9BEAB13782AC}"/>
              </a:ext>
            </a:extLst>
          </p:cNvPr>
          <p:cNvSpPr>
            <a:spLocks noGrp="1"/>
          </p:cNvSpPr>
          <p:nvPr>
            <p:ph type="title"/>
          </p:nvPr>
        </p:nvSpPr>
        <p:spPr/>
        <p:txBody>
          <a:bodyPr/>
          <a:lstStyle/>
          <a:p>
            <a:r>
              <a:rPr lang="en-US"/>
              <a:t>Hashtag Detection Own Tweets - 3 of 3</a:t>
            </a:r>
          </a:p>
        </p:txBody>
      </p:sp>
      <p:graphicFrame>
        <p:nvGraphicFramePr>
          <p:cNvPr id="5" name="Table Placeholder 4">
            <a:extLst>
              <a:ext uri="{FF2B5EF4-FFF2-40B4-BE49-F238E27FC236}">
                <a16:creationId xmlns:a16="http://schemas.microsoft.com/office/drawing/2014/main" id="{BBB1DABA-2335-4E4C-AE05-2FD4E1019699}"/>
              </a:ext>
            </a:extLst>
          </p:cNvPr>
          <p:cNvGraphicFramePr>
            <a:graphicFrameLocks noGrp="1"/>
          </p:cNvGraphicFramePr>
          <p:nvPr>
            <p:ph type="tbl" sz="quarter" idx="13"/>
            <p:extLst>
              <p:ext uri="{D42A27DB-BD31-4B8C-83A1-F6EECF244321}">
                <p14:modId xmlns:p14="http://schemas.microsoft.com/office/powerpoint/2010/main" val="3624294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8418500"/>
                    </a:ext>
                  </a:extLst>
                </a:gridCol>
                <a:gridCol w="1234440">
                  <a:extLst>
                    <a:ext uri="{9D8B030D-6E8A-4147-A177-3AD203B41FA5}">
                      <a16:colId xmlns:a16="http://schemas.microsoft.com/office/drawing/2014/main" val="3056549311"/>
                    </a:ext>
                  </a:extLst>
                </a:gridCol>
                <a:gridCol w="1234440">
                  <a:extLst>
                    <a:ext uri="{9D8B030D-6E8A-4147-A177-3AD203B41FA5}">
                      <a16:colId xmlns:a16="http://schemas.microsoft.com/office/drawing/2014/main" val="2659705124"/>
                    </a:ext>
                  </a:extLst>
                </a:gridCol>
                <a:gridCol w="1234440">
                  <a:extLst>
                    <a:ext uri="{9D8B030D-6E8A-4147-A177-3AD203B41FA5}">
                      <a16:colId xmlns:a16="http://schemas.microsoft.com/office/drawing/2014/main" val="3215529350"/>
                    </a:ext>
                  </a:extLst>
                </a:gridCol>
                <a:gridCol w="1234440">
                  <a:extLst>
                    <a:ext uri="{9D8B030D-6E8A-4147-A177-3AD203B41FA5}">
                      <a16:colId xmlns:a16="http://schemas.microsoft.com/office/drawing/2014/main" val="3537155543"/>
                    </a:ext>
                  </a:extLst>
                </a:gridCol>
                <a:gridCol w="1234440">
                  <a:extLst>
                    <a:ext uri="{9D8B030D-6E8A-4147-A177-3AD203B41FA5}">
                      <a16:colId xmlns:a16="http://schemas.microsoft.com/office/drawing/2014/main" val="801462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709720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#Agrarmafia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156135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#Brasilien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97769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#Flüchtlinge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5379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#Ripoll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058235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#weltspiegel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extLst>
                  <a:ext uri="{0D108BD9-81ED-4DB2-BD59-A6C34878D82A}">
                    <a16:rowId xmlns:a16="http://schemas.microsoft.com/office/drawing/2014/main" val="1175814390"/>
                  </a:ext>
                </a:extLst>
              </a:tr>
            </a:tbl>
          </a:graphicData>
        </a:graphic>
      </p:graphicFrame>
      <p:sp>
        <p:nvSpPr>
          <p:cNvPr id="4" name="Text Placeholder 3">
            <a:extLst>
              <a:ext uri="{FF2B5EF4-FFF2-40B4-BE49-F238E27FC236}">
                <a16:creationId xmlns:a16="http://schemas.microsoft.com/office/drawing/2014/main" id="{98B8030B-CBF0-4344-8237-55F40AD11BE1}"/>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1376864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5E63C-EDBC-4B1E-B2F2-CA3FCBF48C8B}"/>
              </a:ext>
            </a:extLst>
          </p:cNvPr>
          <p:cNvSpPr>
            <a:spLocks noGrp="1"/>
          </p:cNvSpPr>
          <p:nvPr>
            <p:ph type="title"/>
          </p:nvPr>
        </p:nvSpPr>
        <p:spPr/>
        <p:txBody>
          <a:bodyPr/>
          <a:lstStyle/>
          <a:p>
            <a:r>
              <a:rPr lang="en-US"/>
              <a:t>Twitter Mentions</a:t>
            </a:r>
          </a:p>
        </p:txBody>
      </p:sp>
      <p:graphicFrame>
        <p:nvGraphicFramePr>
          <p:cNvPr id="6" name="Chart Placeholder 5">
            <a:extLst>
              <a:ext uri="{FF2B5EF4-FFF2-40B4-BE49-F238E27FC236}">
                <a16:creationId xmlns:a16="http://schemas.microsoft.com/office/drawing/2014/main" id="{9B877A06-741C-4FBE-9712-784CE10072FB}"/>
              </a:ext>
            </a:extLst>
          </p:cNvPr>
          <p:cNvGraphicFramePr>
            <a:graphicFrameLocks noGrp="1"/>
          </p:cNvGraphicFramePr>
          <p:nvPr>
            <p:ph type="chart" sz="quarter" idx="13"/>
            <p:extLst>
              <p:ext uri="{D42A27DB-BD31-4B8C-83A1-F6EECF244321}">
                <p14:modId xmlns:p14="http://schemas.microsoft.com/office/powerpoint/2010/main" val="1750500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5DAEE8-6110-4654-B0A3-6E54D969D072}"/>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48E803F7-3A01-495E-B435-9CEA4F27C8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51982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1071</Words>
  <Application>Microsoft Office PowerPoint</Application>
  <PresentationFormat>On-screen Show (4:3)</PresentationFormat>
  <Paragraphs>480</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MeFo - Twitter</vt:lpstr>
      <vt:lpstr>T - Übersicht mit Daten für die eigenen Tweets</vt:lpstr>
      <vt:lpstr>Twitter Followers Total</vt:lpstr>
      <vt:lpstr>Custom Tweet Type Distribution w/ Replies to Users</vt:lpstr>
      <vt:lpstr>Twitter Own Tweets</vt:lpstr>
      <vt:lpstr>T - Eigene Tweets - Favs - Tabelle - 1 of 2</vt:lpstr>
      <vt:lpstr>T - Eigene Tweets - Favs - Tabelle - 2 of 2</vt:lpstr>
      <vt:lpstr>T - Eigene Tweets - Retweets - Tabelle - 1 of 2</vt:lpstr>
      <vt:lpstr>T - Eigene Tweets - Retweets - Tabelle - 2 of 2</vt:lpstr>
      <vt:lpstr>T - Eigene Tweets - I-Rate - Tabelle - 1 of 2</vt:lpstr>
      <vt:lpstr>T - Eigene Tweets - I-Rate - Tabelle - 2 of 2</vt:lpstr>
      <vt:lpstr>Twitter Replies To Users</vt:lpstr>
      <vt:lpstr>T - Antworten an Nutzern - Tabelle - 1 of 2</vt:lpstr>
      <vt:lpstr>T - Antworten an Nutzern - Tabelle - 2 of 2</vt:lpstr>
      <vt:lpstr>Twitter Retweeted Tweets</vt:lpstr>
      <vt:lpstr>T - Favs</vt:lpstr>
      <vt:lpstr>Twitter Retweets</vt:lpstr>
      <vt:lpstr>Hashtag Detection Own Tweets - 1 of 3</vt:lpstr>
      <vt:lpstr>Hashtag Detection Own Tweets - 2 of 3</vt:lpstr>
      <vt:lpstr>Hashtag Detection Own Tweets - 3 of 3</vt:lpstr>
      <vt:lpstr>Twitter Mentions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Twitter</dc:title>
  <dc:creator>Administrator</dc:creator>
  <cp:lastModifiedBy>Administrator</cp:lastModifiedBy>
  <cp:revision>1</cp:revision>
  <dcterms:created xsi:type="dcterms:W3CDTF">2018-01-08T14:41:37Z</dcterms:created>
  <dcterms:modified xsi:type="dcterms:W3CDTF">2018-01-08T14:42:33Z</dcterms:modified>
</cp:coreProperties>
</file>