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152643</c:v>
                </c:pt>
                <c:pt idx="1">
                  <c:v>152675</c:v>
                </c:pt>
                <c:pt idx="2">
                  <c:v>152709</c:v>
                </c:pt>
                <c:pt idx="3">
                  <c:v>152730</c:v>
                </c:pt>
                <c:pt idx="4">
                  <c:v>152739</c:v>
                </c:pt>
                <c:pt idx="5">
                  <c:v>152824</c:v>
                </c:pt>
                <c:pt idx="6">
                  <c:v>152838</c:v>
                </c:pt>
                <c:pt idx="7">
                  <c:v>152865</c:v>
                </c:pt>
                <c:pt idx="8">
                  <c:v>152884</c:v>
                </c:pt>
                <c:pt idx="9">
                  <c:v>152915</c:v>
                </c:pt>
                <c:pt idx="10">
                  <c:v>152946</c:v>
                </c:pt>
                <c:pt idx="11">
                  <c:v>152948</c:v>
                </c:pt>
                <c:pt idx="12">
                  <c:v>153069</c:v>
                </c:pt>
                <c:pt idx="13">
                  <c:v>153074</c:v>
                </c:pt>
                <c:pt idx="14">
                  <c:v>153127</c:v>
                </c:pt>
                <c:pt idx="15">
                  <c:v>153144</c:v>
                </c:pt>
                <c:pt idx="16">
                  <c:v>153170</c:v>
                </c:pt>
                <c:pt idx="17">
                  <c:v>153165</c:v>
                </c:pt>
                <c:pt idx="18">
                  <c:v>153220</c:v>
                </c:pt>
                <c:pt idx="19">
                  <c:v>153478</c:v>
                </c:pt>
                <c:pt idx="20">
                  <c:v>153512</c:v>
                </c:pt>
                <c:pt idx="21">
                  <c:v>153664</c:v>
                </c:pt>
                <c:pt idx="22">
                  <c:v>153714</c:v>
                </c:pt>
                <c:pt idx="23">
                  <c:v>153749</c:v>
                </c:pt>
                <c:pt idx="24">
                  <c:v>153765</c:v>
                </c:pt>
                <c:pt idx="25">
                  <c:v>153792</c:v>
                </c:pt>
                <c:pt idx="26">
                  <c:v>153973</c:v>
                </c:pt>
                <c:pt idx="27">
                  <c:v>154001</c:v>
                </c:pt>
                <c:pt idx="28">
                  <c:v>154002</c:v>
                </c:pt>
                <c:pt idx="29">
                  <c:v>154033</c:v>
                </c:pt>
                <c:pt idx="30">
                  <c:v>154156</c:v>
                </c:pt>
                <c:pt idx="31">
                  <c:v>154228</c:v>
                </c:pt>
                <c:pt idx="32">
                  <c:v>154289</c:v>
                </c:pt>
                <c:pt idx="33">
                  <c:v>154372</c:v>
                </c:pt>
                <c:pt idx="34">
                  <c:v>154487</c:v>
                </c:pt>
                <c:pt idx="35">
                  <c:v>154533</c:v>
                </c:pt>
                <c:pt idx="36">
                  <c:v>154609</c:v>
                </c:pt>
                <c:pt idx="37">
                  <c:v>154656</c:v>
                </c:pt>
                <c:pt idx="38">
                  <c:v>154685</c:v>
                </c:pt>
                <c:pt idx="39">
                  <c:v>154706</c:v>
                </c:pt>
                <c:pt idx="40">
                  <c:v>154982</c:v>
                </c:pt>
                <c:pt idx="41">
                  <c:v>155032</c:v>
                </c:pt>
                <c:pt idx="42">
                  <c:v>155062</c:v>
                </c:pt>
                <c:pt idx="43">
                  <c:v>155078</c:v>
                </c:pt>
                <c:pt idx="44">
                  <c:v>155112</c:v>
                </c:pt>
                <c:pt idx="45">
                  <c:v>155137</c:v>
                </c:pt>
                <c:pt idx="46">
                  <c:v>155148</c:v>
                </c:pt>
                <c:pt idx="47">
                  <c:v>155270</c:v>
                </c:pt>
                <c:pt idx="48">
                  <c:v>155371</c:v>
                </c:pt>
                <c:pt idx="49">
                  <c:v>155465</c:v>
                </c:pt>
                <c:pt idx="50">
                  <c:v>155485</c:v>
                </c:pt>
                <c:pt idx="51">
                  <c:v>155545</c:v>
                </c:pt>
                <c:pt idx="52">
                  <c:v>155559</c:v>
                </c:pt>
                <c:pt idx="53">
                  <c:v>155559</c:v>
                </c:pt>
                <c:pt idx="54">
                  <c:v>155559</c:v>
                </c:pt>
                <c:pt idx="55">
                  <c:v>155547</c:v>
                </c:pt>
                <c:pt idx="56">
                  <c:v>155526</c:v>
                </c:pt>
                <c:pt idx="57">
                  <c:v>155512</c:v>
                </c:pt>
                <c:pt idx="58">
                  <c:v>155603</c:v>
                </c:pt>
                <c:pt idx="59">
                  <c:v>155641</c:v>
                </c:pt>
                <c:pt idx="60">
                  <c:v>155744</c:v>
                </c:pt>
                <c:pt idx="61">
                  <c:v>156743</c:v>
                </c:pt>
                <c:pt idx="62">
                  <c:v>157072</c:v>
                </c:pt>
                <c:pt idx="63">
                  <c:v>157621</c:v>
                </c:pt>
                <c:pt idx="64">
                  <c:v>157787</c:v>
                </c:pt>
                <c:pt idx="65">
                  <c:v>157837</c:v>
                </c:pt>
                <c:pt idx="66">
                  <c:v>157871</c:v>
                </c:pt>
                <c:pt idx="67">
                  <c:v>158380</c:v>
                </c:pt>
                <c:pt idx="68">
                  <c:v>159428</c:v>
                </c:pt>
                <c:pt idx="69">
                  <c:v>159567</c:v>
                </c:pt>
                <c:pt idx="70">
                  <c:v>159618</c:v>
                </c:pt>
                <c:pt idx="71">
                  <c:v>160179</c:v>
                </c:pt>
                <c:pt idx="72">
                  <c:v>160313</c:v>
                </c:pt>
                <c:pt idx="73">
                  <c:v>160362</c:v>
                </c:pt>
                <c:pt idx="74">
                  <c:v>160487</c:v>
                </c:pt>
                <c:pt idx="75">
                  <c:v>160648</c:v>
                </c:pt>
                <c:pt idx="76">
                  <c:v>160703</c:v>
                </c:pt>
                <c:pt idx="77">
                  <c:v>160741</c:v>
                </c:pt>
                <c:pt idx="78">
                  <c:v>160866</c:v>
                </c:pt>
                <c:pt idx="79">
                  <c:v>160963</c:v>
                </c:pt>
                <c:pt idx="80">
                  <c:v>161010</c:v>
                </c:pt>
                <c:pt idx="81">
                  <c:v>161093</c:v>
                </c:pt>
                <c:pt idx="82">
                  <c:v>161855</c:v>
                </c:pt>
                <c:pt idx="83">
                  <c:v>162030</c:v>
                </c:pt>
                <c:pt idx="84">
                  <c:v>162119</c:v>
                </c:pt>
                <c:pt idx="85">
                  <c:v>162228</c:v>
                </c:pt>
                <c:pt idx="86">
                  <c:v>162291</c:v>
                </c:pt>
                <c:pt idx="87">
                  <c:v>162337</c:v>
                </c:pt>
                <c:pt idx="88">
                  <c:v>162666</c:v>
                </c:pt>
                <c:pt idx="89">
                  <c:v>162898</c:v>
                </c:pt>
                <c:pt idx="90">
                  <c:v>163025</c:v>
                </c:pt>
                <c:pt idx="91">
                  <c:v>163128</c:v>
                </c:pt>
                <c:pt idx="92">
                  <c:v>163162</c:v>
                </c:pt>
                <c:pt idx="93">
                  <c:v>163197</c:v>
                </c:pt>
                <c:pt idx="94">
                  <c:v>163205</c:v>
                </c:pt>
                <c:pt idx="95">
                  <c:v>163219</c:v>
                </c:pt>
                <c:pt idx="96">
                  <c:v>163427</c:v>
                </c:pt>
                <c:pt idx="97">
                  <c:v>163461</c:v>
                </c:pt>
                <c:pt idx="98">
                  <c:v>163542</c:v>
                </c:pt>
                <c:pt idx="99">
                  <c:v>163729</c:v>
                </c:pt>
                <c:pt idx="100">
                  <c:v>163810</c:v>
                </c:pt>
                <c:pt idx="101">
                  <c:v>163858</c:v>
                </c:pt>
                <c:pt idx="102">
                  <c:v>164102</c:v>
                </c:pt>
                <c:pt idx="103">
                  <c:v>164470</c:v>
                </c:pt>
                <c:pt idx="104">
                  <c:v>164554</c:v>
                </c:pt>
                <c:pt idx="105">
                  <c:v>164638</c:v>
                </c:pt>
                <c:pt idx="106">
                  <c:v>164698</c:v>
                </c:pt>
                <c:pt idx="107">
                  <c:v>164725</c:v>
                </c:pt>
                <c:pt idx="108">
                  <c:v>164732</c:v>
                </c:pt>
                <c:pt idx="109">
                  <c:v>164810</c:v>
                </c:pt>
                <c:pt idx="110">
                  <c:v>164970</c:v>
                </c:pt>
                <c:pt idx="111">
                  <c:v>165131</c:v>
                </c:pt>
                <c:pt idx="112">
                  <c:v>165232</c:v>
                </c:pt>
                <c:pt idx="113">
                  <c:v>165276</c:v>
                </c:pt>
                <c:pt idx="114">
                  <c:v>165292</c:v>
                </c:pt>
                <c:pt idx="115">
                  <c:v>165291</c:v>
                </c:pt>
                <c:pt idx="116">
                  <c:v>165324</c:v>
                </c:pt>
                <c:pt idx="117">
                  <c:v>165477</c:v>
                </c:pt>
                <c:pt idx="118">
                  <c:v>165531</c:v>
                </c:pt>
                <c:pt idx="119">
                  <c:v>165582</c:v>
                </c:pt>
                <c:pt idx="120">
                  <c:v>165609</c:v>
                </c:pt>
                <c:pt idx="121">
                  <c:v>165623</c:v>
                </c:pt>
                <c:pt idx="122">
                  <c:v>165628</c:v>
                </c:pt>
                <c:pt idx="123">
                  <c:v>165656</c:v>
                </c:pt>
                <c:pt idx="124">
                  <c:v>165831</c:v>
                </c:pt>
                <c:pt idx="125">
                  <c:v>165879</c:v>
                </c:pt>
                <c:pt idx="126">
                  <c:v>165898</c:v>
                </c:pt>
                <c:pt idx="127">
                  <c:v>165919</c:v>
                </c:pt>
                <c:pt idx="128">
                  <c:v>165962</c:v>
                </c:pt>
                <c:pt idx="129">
                  <c:v>166008</c:v>
                </c:pt>
                <c:pt idx="130">
                  <c:v>166179</c:v>
                </c:pt>
                <c:pt idx="131">
                  <c:v>166482</c:v>
                </c:pt>
                <c:pt idx="132">
                  <c:v>166580</c:v>
                </c:pt>
                <c:pt idx="133">
                  <c:v>166638</c:v>
                </c:pt>
                <c:pt idx="134">
                  <c:v>166753</c:v>
                </c:pt>
                <c:pt idx="135">
                  <c:v>167306</c:v>
                </c:pt>
                <c:pt idx="136">
                  <c:v>167668</c:v>
                </c:pt>
                <c:pt idx="137">
                  <c:v>167874</c:v>
                </c:pt>
                <c:pt idx="138">
                  <c:v>168028</c:v>
                </c:pt>
                <c:pt idx="139">
                  <c:v>168106</c:v>
                </c:pt>
                <c:pt idx="140">
                  <c:v>168178</c:v>
                </c:pt>
                <c:pt idx="141">
                  <c:v>168252</c:v>
                </c:pt>
                <c:pt idx="142">
                  <c:v>168308</c:v>
                </c:pt>
                <c:pt idx="143">
                  <c:v>168366</c:v>
                </c:pt>
                <c:pt idx="144">
                  <c:v>168468</c:v>
                </c:pt>
                <c:pt idx="145">
                  <c:v>168572</c:v>
                </c:pt>
                <c:pt idx="146">
                  <c:v>168645</c:v>
                </c:pt>
                <c:pt idx="147">
                  <c:v>168706</c:v>
                </c:pt>
                <c:pt idx="148">
                  <c:v>168781</c:v>
                </c:pt>
                <c:pt idx="149">
                  <c:v>169108</c:v>
                </c:pt>
                <c:pt idx="150">
                  <c:v>169253</c:v>
                </c:pt>
                <c:pt idx="151">
                  <c:v>169330</c:v>
                </c:pt>
                <c:pt idx="152">
                  <c:v>169405</c:v>
                </c:pt>
                <c:pt idx="153">
                  <c:v>169454</c:v>
                </c:pt>
                <c:pt idx="154">
                  <c:v>169578</c:v>
                </c:pt>
                <c:pt idx="155">
                  <c:v>169665</c:v>
                </c:pt>
                <c:pt idx="156">
                  <c:v>169741</c:v>
                </c:pt>
                <c:pt idx="157">
                  <c:v>169817</c:v>
                </c:pt>
                <c:pt idx="158">
                  <c:v>169920</c:v>
                </c:pt>
                <c:pt idx="159">
                  <c:v>170447</c:v>
                </c:pt>
              </c:numCache>
            </c:numRef>
          </c:val>
          <c:smooth val="0"/>
          <c:extLst>
            <c:ext xmlns:c16="http://schemas.microsoft.com/office/drawing/2014/chart" uri="{C3380CC4-5D6E-409C-BE32-E72D297353CC}">
              <c16:uniqueId val="{00000000-6536-4293-BCB3-856BA1E21F78}"/>
            </c:ext>
          </c:extLst>
        </c:ser>
        <c:dLbls>
          <c:showLegendKey val="0"/>
          <c:showVal val="0"/>
          <c:showCatName val="0"/>
          <c:showSerName val="0"/>
          <c:showPercent val="0"/>
          <c:showBubbleSize val="0"/>
        </c:dLbls>
        <c:smooth val="0"/>
        <c:axId val="290707032"/>
        <c:axId val="290702440"/>
      </c:lineChart>
      <c:catAx>
        <c:axId val="29070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02440"/>
        <c:crosses val="autoZero"/>
        <c:auto val="1"/>
        <c:lblAlgn val="ctr"/>
        <c:lblOffset val="100"/>
        <c:noMultiLvlLbl val="0"/>
      </c:catAx>
      <c:valAx>
        <c:axId val="29070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0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165839</c:v>
                </c:pt>
                <c:pt idx="1">
                  <c:v>183669</c:v>
                </c:pt>
                <c:pt idx="2">
                  <c:v>157055</c:v>
                </c:pt>
                <c:pt idx="3">
                  <c:v>111408</c:v>
                </c:pt>
                <c:pt idx="4">
                  <c:v>115503</c:v>
                </c:pt>
                <c:pt idx="5">
                  <c:v>127815</c:v>
                </c:pt>
                <c:pt idx="6">
                  <c:v>159992</c:v>
                </c:pt>
                <c:pt idx="7">
                  <c:v>157097</c:v>
                </c:pt>
                <c:pt idx="8">
                  <c:v>114251</c:v>
                </c:pt>
                <c:pt idx="9">
                  <c:v>117335</c:v>
                </c:pt>
                <c:pt idx="10">
                  <c:v>105819</c:v>
                </c:pt>
                <c:pt idx="11">
                  <c:v>79752</c:v>
                </c:pt>
                <c:pt idx="12">
                  <c:v>82525</c:v>
                </c:pt>
                <c:pt idx="13">
                  <c:v>104080</c:v>
                </c:pt>
                <c:pt idx="14">
                  <c:v>125840</c:v>
                </c:pt>
                <c:pt idx="15">
                  <c:v>100785</c:v>
                </c:pt>
                <c:pt idx="16">
                  <c:v>125668</c:v>
                </c:pt>
                <c:pt idx="17">
                  <c:v>76628</c:v>
                </c:pt>
                <c:pt idx="18">
                  <c:v>228579</c:v>
                </c:pt>
                <c:pt idx="19">
                  <c:v>156472</c:v>
                </c:pt>
                <c:pt idx="20">
                  <c:v>102001</c:v>
                </c:pt>
                <c:pt idx="21">
                  <c:v>189934</c:v>
                </c:pt>
                <c:pt idx="22">
                  <c:v>125026</c:v>
                </c:pt>
                <c:pt idx="23">
                  <c:v>144098</c:v>
                </c:pt>
                <c:pt idx="24">
                  <c:v>101514</c:v>
                </c:pt>
                <c:pt idx="25">
                  <c:v>89663</c:v>
                </c:pt>
                <c:pt idx="26">
                  <c:v>88641</c:v>
                </c:pt>
                <c:pt idx="27">
                  <c:v>90388</c:v>
                </c:pt>
                <c:pt idx="28">
                  <c:v>123993</c:v>
                </c:pt>
                <c:pt idx="29">
                  <c:v>143985</c:v>
                </c:pt>
                <c:pt idx="30">
                  <c:v>231715</c:v>
                </c:pt>
                <c:pt idx="31">
                  <c:v>186897</c:v>
                </c:pt>
                <c:pt idx="32">
                  <c:v>259464</c:v>
                </c:pt>
                <c:pt idx="33">
                  <c:v>178585</c:v>
                </c:pt>
                <c:pt idx="34">
                  <c:v>337714</c:v>
                </c:pt>
                <c:pt idx="35">
                  <c:v>161174</c:v>
                </c:pt>
                <c:pt idx="36">
                  <c:v>129338</c:v>
                </c:pt>
                <c:pt idx="37">
                  <c:v>136213</c:v>
                </c:pt>
                <c:pt idx="38">
                  <c:v>110795</c:v>
                </c:pt>
                <c:pt idx="39">
                  <c:v>140861</c:v>
                </c:pt>
                <c:pt idx="40">
                  <c:v>154043</c:v>
                </c:pt>
                <c:pt idx="41">
                  <c:v>213817</c:v>
                </c:pt>
                <c:pt idx="42">
                  <c:v>172714</c:v>
                </c:pt>
                <c:pt idx="43">
                  <c:v>155573</c:v>
                </c:pt>
                <c:pt idx="44">
                  <c:v>141989</c:v>
                </c:pt>
                <c:pt idx="45">
                  <c:v>100425</c:v>
                </c:pt>
                <c:pt idx="46">
                  <c:v>93469</c:v>
                </c:pt>
                <c:pt idx="47">
                  <c:v>94011</c:v>
                </c:pt>
                <c:pt idx="48">
                  <c:v>124169</c:v>
                </c:pt>
                <c:pt idx="49">
                  <c:v>110259</c:v>
                </c:pt>
                <c:pt idx="50">
                  <c:v>77034</c:v>
                </c:pt>
                <c:pt idx="51">
                  <c:v>276212</c:v>
                </c:pt>
                <c:pt idx="52">
                  <c:v>121582</c:v>
                </c:pt>
                <c:pt idx="53">
                  <c:v>103705</c:v>
                </c:pt>
                <c:pt idx="54">
                  <c:v>115934</c:v>
                </c:pt>
                <c:pt idx="55">
                  <c:v>81490</c:v>
                </c:pt>
                <c:pt idx="56">
                  <c:v>58140</c:v>
                </c:pt>
                <c:pt idx="57">
                  <c:v>74816</c:v>
                </c:pt>
                <c:pt idx="58">
                  <c:v>263549</c:v>
                </c:pt>
                <c:pt idx="59">
                  <c:v>141266</c:v>
                </c:pt>
                <c:pt idx="60">
                  <c:v>302603</c:v>
                </c:pt>
                <c:pt idx="61">
                  <c:v>702513</c:v>
                </c:pt>
                <c:pt idx="62">
                  <c:v>374536</c:v>
                </c:pt>
                <c:pt idx="63">
                  <c:v>615924</c:v>
                </c:pt>
                <c:pt idx="64">
                  <c:v>252138</c:v>
                </c:pt>
                <c:pt idx="65">
                  <c:v>178426</c:v>
                </c:pt>
                <c:pt idx="66">
                  <c:v>138894</c:v>
                </c:pt>
                <c:pt idx="67">
                  <c:v>698112</c:v>
                </c:pt>
                <c:pt idx="68">
                  <c:v>817409</c:v>
                </c:pt>
                <c:pt idx="69">
                  <c:v>304318</c:v>
                </c:pt>
                <c:pt idx="70">
                  <c:v>193045</c:v>
                </c:pt>
                <c:pt idx="71">
                  <c:v>657637</c:v>
                </c:pt>
                <c:pt idx="72">
                  <c:v>304672</c:v>
                </c:pt>
                <c:pt idx="73">
                  <c:v>172584</c:v>
                </c:pt>
                <c:pt idx="74">
                  <c:v>331986</c:v>
                </c:pt>
                <c:pt idx="75">
                  <c:v>373998</c:v>
                </c:pt>
                <c:pt idx="76">
                  <c:v>208325</c:v>
                </c:pt>
                <c:pt idx="77">
                  <c:v>200507</c:v>
                </c:pt>
                <c:pt idx="78">
                  <c:v>394973</c:v>
                </c:pt>
                <c:pt idx="79">
                  <c:v>344449</c:v>
                </c:pt>
                <c:pt idx="80">
                  <c:v>305764</c:v>
                </c:pt>
                <c:pt idx="81">
                  <c:v>443859</c:v>
                </c:pt>
                <c:pt idx="82">
                  <c:v>1003706</c:v>
                </c:pt>
                <c:pt idx="83">
                  <c:v>602511</c:v>
                </c:pt>
                <c:pt idx="84">
                  <c:v>365248</c:v>
                </c:pt>
                <c:pt idx="85">
                  <c:v>380645</c:v>
                </c:pt>
                <c:pt idx="86">
                  <c:v>317007</c:v>
                </c:pt>
                <c:pt idx="87">
                  <c:v>244923</c:v>
                </c:pt>
                <c:pt idx="88">
                  <c:v>552423</c:v>
                </c:pt>
                <c:pt idx="89">
                  <c:v>372326</c:v>
                </c:pt>
                <c:pt idx="90">
                  <c:v>377728</c:v>
                </c:pt>
                <c:pt idx="91">
                  <c:v>263786</c:v>
                </c:pt>
                <c:pt idx="92">
                  <c:v>137794</c:v>
                </c:pt>
                <c:pt idx="93">
                  <c:v>92438</c:v>
                </c:pt>
                <c:pt idx="94">
                  <c:v>69734</c:v>
                </c:pt>
                <c:pt idx="95">
                  <c:v>73218</c:v>
                </c:pt>
                <c:pt idx="96">
                  <c:v>109091</c:v>
                </c:pt>
                <c:pt idx="97">
                  <c:v>87547</c:v>
                </c:pt>
                <c:pt idx="98">
                  <c:v>91733</c:v>
                </c:pt>
                <c:pt idx="99">
                  <c:v>124188</c:v>
                </c:pt>
                <c:pt idx="100">
                  <c:v>120074</c:v>
                </c:pt>
                <c:pt idx="101">
                  <c:v>120874</c:v>
                </c:pt>
                <c:pt idx="102">
                  <c:v>433832</c:v>
                </c:pt>
                <c:pt idx="103">
                  <c:v>406199</c:v>
                </c:pt>
                <c:pt idx="104">
                  <c:v>191131</c:v>
                </c:pt>
                <c:pt idx="105">
                  <c:v>187901</c:v>
                </c:pt>
                <c:pt idx="106">
                  <c:v>135694</c:v>
                </c:pt>
                <c:pt idx="107">
                  <c:v>92813</c:v>
                </c:pt>
                <c:pt idx="108">
                  <c:v>77873</c:v>
                </c:pt>
                <c:pt idx="109">
                  <c:v>250902</c:v>
                </c:pt>
                <c:pt idx="110">
                  <c:v>326422</c:v>
                </c:pt>
                <c:pt idx="111">
                  <c:v>302635</c:v>
                </c:pt>
                <c:pt idx="112">
                  <c:v>221814</c:v>
                </c:pt>
                <c:pt idx="113">
                  <c:v>133408</c:v>
                </c:pt>
                <c:pt idx="114">
                  <c:v>95256</c:v>
                </c:pt>
                <c:pt idx="115">
                  <c:v>92846</c:v>
                </c:pt>
                <c:pt idx="116">
                  <c:v>117787</c:v>
                </c:pt>
                <c:pt idx="117">
                  <c:v>130703</c:v>
                </c:pt>
                <c:pt idx="118">
                  <c:v>189490</c:v>
                </c:pt>
                <c:pt idx="119">
                  <c:v>130548</c:v>
                </c:pt>
                <c:pt idx="120">
                  <c:v>112875</c:v>
                </c:pt>
                <c:pt idx="121">
                  <c:v>77628</c:v>
                </c:pt>
                <c:pt idx="122">
                  <c:v>77743</c:v>
                </c:pt>
                <c:pt idx="123">
                  <c:v>107249</c:v>
                </c:pt>
                <c:pt idx="124">
                  <c:v>191435</c:v>
                </c:pt>
                <c:pt idx="125">
                  <c:v>111977</c:v>
                </c:pt>
                <c:pt idx="126">
                  <c:v>84631</c:v>
                </c:pt>
                <c:pt idx="127">
                  <c:v>115447</c:v>
                </c:pt>
                <c:pt idx="128">
                  <c:v>113202</c:v>
                </c:pt>
                <c:pt idx="129">
                  <c:v>94058</c:v>
                </c:pt>
                <c:pt idx="130">
                  <c:v>276875</c:v>
                </c:pt>
                <c:pt idx="131">
                  <c:v>379748</c:v>
                </c:pt>
                <c:pt idx="132">
                  <c:v>181508</c:v>
                </c:pt>
                <c:pt idx="133">
                  <c:v>104105</c:v>
                </c:pt>
                <c:pt idx="134">
                  <c:v>195814</c:v>
                </c:pt>
                <c:pt idx="135">
                  <c:v>634034</c:v>
                </c:pt>
                <c:pt idx="136">
                  <c:v>452266</c:v>
                </c:pt>
                <c:pt idx="137">
                  <c:v>377956</c:v>
                </c:pt>
                <c:pt idx="138">
                  <c:v>261253</c:v>
                </c:pt>
                <c:pt idx="139">
                  <c:v>159630</c:v>
                </c:pt>
                <c:pt idx="140">
                  <c:v>137590</c:v>
                </c:pt>
                <c:pt idx="141">
                  <c:v>138150</c:v>
                </c:pt>
                <c:pt idx="142">
                  <c:v>158478</c:v>
                </c:pt>
                <c:pt idx="143">
                  <c:v>404490</c:v>
                </c:pt>
                <c:pt idx="144">
                  <c:v>377512</c:v>
                </c:pt>
                <c:pt idx="145">
                  <c:v>339036</c:v>
                </c:pt>
                <c:pt idx="146">
                  <c:v>322689</c:v>
                </c:pt>
                <c:pt idx="147">
                  <c:v>224866</c:v>
                </c:pt>
                <c:pt idx="148">
                  <c:v>224460</c:v>
                </c:pt>
                <c:pt idx="149">
                  <c:v>586262</c:v>
                </c:pt>
                <c:pt idx="150">
                  <c:v>417859</c:v>
                </c:pt>
                <c:pt idx="151">
                  <c:v>190837</c:v>
                </c:pt>
                <c:pt idx="152">
                  <c:v>153789</c:v>
                </c:pt>
                <c:pt idx="153">
                  <c:v>155712</c:v>
                </c:pt>
                <c:pt idx="154">
                  <c:v>238228</c:v>
                </c:pt>
                <c:pt idx="155">
                  <c:v>182517</c:v>
                </c:pt>
                <c:pt idx="156">
                  <c:v>136895</c:v>
                </c:pt>
                <c:pt idx="157">
                  <c:v>138098</c:v>
                </c:pt>
                <c:pt idx="158">
                  <c:v>255340</c:v>
                </c:pt>
                <c:pt idx="159">
                  <c:v>182793</c:v>
                </c:pt>
              </c:numCache>
            </c:numRef>
          </c:val>
          <c:smooth val="0"/>
          <c:extLst>
            <c:ext xmlns:c16="http://schemas.microsoft.com/office/drawing/2014/chart" uri="{C3380CC4-5D6E-409C-BE32-E72D297353CC}">
              <c16:uniqueId val="{00000000-3F87-48A4-93C2-20111FE5067F}"/>
            </c:ext>
          </c:extLst>
        </c:ser>
        <c:dLbls>
          <c:showLegendKey val="0"/>
          <c:showVal val="0"/>
          <c:showCatName val="0"/>
          <c:showSerName val="0"/>
          <c:showPercent val="0"/>
          <c:showBubbleSize val="0"/>
        </c:dLbls>
        <c:smooth val="0"/>
        <c:axId val="220601040"/>
        <c:axId val="220601368"/>
      </c:lineChart>
      <c:catAx>
        <c:axId val="22060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601368"/>
        <c:crosses val="autoZero"/>
        <c:auto val="1"/>
        <c:lblAlgn val="ctr"/>
        <c:lblOffset val="100"/>
        <c:noMultiLvlLbl val="0"/>
      </c:catAx>
      <c:valAx>
        <c:axId val="22060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60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15400</c:v>
                </c:pt>
                <c:pt idx="1">
                  <c:v>19502</c:v>
                </c:pt>
                <c:pt idx="2">
                  <c:v>12306</c:v>
                </c:pt>
                <c:pt idx="3">
                  <c:v>8341</c:v>
                </c:pt>
                <c:pt idx="4">
                  <c:v>9821</c:v>
                </c:pt>
                <c:pt idx="5">
                  <c:v>8779</c:v>
                </c:pt>
                <c:pt idx="6">
                  <c:v>9551</c:v>
                </c:pt>
                <c:pt idx="7">
                  <c:v>9111</c:v>
                </c:pt>
                <c:pt idx="8">
                  <c:v>7606</c:v>
                </c:pt>
                <c:pt idx="9">
                  <c:v>8942</c:v>
                </c:pt>
                <c:pt idx="10">
                  <c:v>5561</c:v>
                </c:pt>
                <c:pt idx="11">
                  <c:v>4469</c:v>
                </c:pt>
                <c:pt idx="12">
                  <c:v>5552</c:v>
                </c:pt>
                <c:pt idx="13">
                  <c:v>9360</c:v>
                </c:pt>
                <c:pt idx="14">
                  <c:v>10722</c:v>
                </c:pt>
                <c:pt idx="15">
                  <c:v>6223</c:v>
                </c:pt>
                <c:pt idx="16">
                  <c:v>11059</c:v>
                </c:pt>
                <c:pt idx="17">
                  <c:v>5690</c:v>
                </c:pt>
                <c:pt idx="18">
                  <c:v>12396</c:v>
                </c:pt>
                <c:pt idx="19">
                  <c:v>10609</c:v>
                </c:pt>
                <c:pt idx="20">
                  <c:v>6916</c:v>
                </c:pt>
                <c:pt idx="21">
                  <c:v>12510</c:v>
                </c:pt>
                <c:pt idx="22">
                  <c:v>8463</c:v>
                </c:pt>
                <c:pt idx="23">
                  <c:v>12435</c:v>
                </c:pt>
                <c:pt idx="24">
                  <c:v>7578</c:v>
                </c:pt>
                <c:pt idx="25">
                  <c:v>6345</c:v>
                </c:pt>
                <c:pt idx="26">
                  <c:v>5515</c:v>
                </c:pt>
                <c:pt idx="27">
                  <c:v>3450</c:v>
                </c:pt>
                <c:pt idx="28">
                  <c:v>6349</c:v>
                </c:pt>
                <c:pt idx="29">
                  <c:v>9023</c:v>
                </c:pt>
                <c:pt idx="30">
                  <c:v>13140</c:v>
                </c:pt>
                <c:pt idx="31">
                  <c:v>8974</c:v>
                </c:pt>
                <c:pt idx="32">
                  <c:v>12015</c:v>
                </c:pt>
                <c:pt idx="33">
                  <c:v>7476</c:v>
                </c:pt>
                <c:pt idx="34">
                  <c:v>14965</c:v>
                </c:pt>
                <c:pt idx="35">
                  <c:v>8750</c:v>
                </c:pt>
                <c:pt idx="36">
                  <c:v>7368</c:v>
                </c:pt>
                <c:pt idx="37">
                  <c:v>8019</c:v>
                </c:pt>
                <c:pt idx="38">
                  <c:v>5943</c:v>
                </c:pt>
                <c:pt idx="39">
                  <c:v>9036</c:v>
                </c:pt>
                <c:pt idx="40">
                  <c:v>11110</c:v>
                </c:pt>
                <c:pt idx="41">
                  <c:v>16441</c:v>
                </c:pt>
                <c:pt idx="42">
                  <c:v>13346</c:v>
                </c:pt>
                <c:pt idx="43">
                  <c:v>12090</c:v>
                </c:pt>
                <c:pt idx="44">
                  <c:v>9356</c:v>
                </c:pt>
                <c:pt idx="45">
                  <c:v>6068</c:v>
                </c:pt>
                <c:pt idx="46">
                  <c:v>5883</c:v>
                </c:pt>
                <c:pt idx="47">
                  <c:v>5585</c:v>
                </c:pt>
                <c:pt idx="48">
                  <c:v>7403</c:v>
                </c:pt>
                <c:pt idx="49">
                  <c:v>6785</c:v>
                </c:pt>
                <c:pt idx="50">
                  <c:v>5409</c:v>
                </c:pt>
                <c:pt idx="51">
                  <c:v>14725</c:v>
                </c:pt>
                <c:pt idx="52">
                  <c:v>8042</c:v>
                </c:pt>
                <c:pt idx="53">
                  <c:v>6397</c:v>
                </c:pt>
                <c:pt idx="54">
                  <c:v>8454</c:v>
                </c:pt>
                <c:pt idx="55">
                  <c:v>5428</c:v>
                </c:pt>
                <c:pt idx="56">
                  <c:v>2835</c:v>
                </c:pt>
                <c:pt idx="57">
                  <c:v>5927</c:v>
                </c:pt>
                <c:pt idx="58">
                  <c:v>14467</c:v>
                </c:pt>
                <c:pt idx="59">
                  <c:v>6255</c:v>
                </c:pt>
                <c:pt idx="60">
                  <c:v>15481</c:v>
                </c:pt>
                <c:pt idx="61">
                  <c:v>67038</c:v>
                </c:pt>
                <c:pt idx="62">
                  <c:v>26151</c:v>
                </c:pt>
                <c:pt idx="63">
                  <c:v>45866</c:v>
                </c:pt>
                <c:pt idx="64">
                  <c:v>14935</c:v>
                </c:pt>
                <c:pt idx="65">
                  <c:v>14392</c:v>
                </c:pt>
                <c:pt idx="66">
                  <c:v>9336</c:v>
                </c:pt>
                <c:pt idx="67">
                  <c:v>53134</c:v>
                </c:pt>
                <c:pt idx="68">
                  <c:v>51225</c:v>
                </c:pt>
                <c:pt idx="69">
                  <c:v>16759</c:v>
                </c:pt>
                <c:pt idx="70">
                  <c:v>11729</c:v>
                </c:pt>
                <c:pt idx="71">
                  <c:v>63185</c:v>
                </c:pt>
                <c:pt idx="72">
                  <c:v>21691</c:v>
                </c:pt>
                <c:pt idx="73">
                  <c:v>10598</c:v>
                </c:pt>
                <c:pt idx="74">
                  <c:v>22605</c:v>
                </c:pt>
                <c:pt idx="75">
                  <c:v>21916</c:v>
                </c:pt>
                <c:pt idx="76">
                  <c:v>13415</c:v>
                </c:pt>
                <c:pt idx="77">
                  <c:v>12313</c:v>
                </c:pt>
                <c:pt idx="78">
                  <c:v>23254</c:v>
                </c:pt>
                <c:pt idx="79">
                  <c:v>18665</c:v>
                </c:pt>
                <c:pt idx="80">
                  <c:v>18219</c:v>
                </c:pt>
                <c:pt idx="81">
                  <c:v>28427</c:v>
                </c:pt>
                <c:pt idx="82">
                  <c:v>70595</c:v>
                </c:pt>
                <c:pt idx="83">
                  <c:v>33881</c:v>
                </c:pt>
                <c:pt idx="84">
                  <c:v>22220</c:v>
                </c:pt>
                <c:pt idx="85">
                  <c:v>22714</c:v>
                </c:pt>
                <c:pt idx="86">
                  <c:v>19664</c:v>
                </c:pt>
                <c:pt idx="87">
                  <c:v>14922</c:v>
                </c:pt>
                <c:pt idx="88">
                  <c:v>37849</c:v>
                </c:pt>
                <c:pt idx="89">
                  <c:v>23102</c:v>
                </c:pt>
                <c:pt idx="90">
                  <c:v>20494</c:v>
                </c:pt>
                <c:pt idx="91">
                  <c:v>14682</c:v>
                </c:pt>
                <c:pt idx="92">
                  <c:v>9622</c:v>
                </c:pt>
                <c:pt idx="93">
                  <c:v>4135</c:v>
                </c:pt>
                <c:pt idx="94">
                  <c:v>3847</c:v>
                </c:pt>
                <c:pt idx="95">
                  <c:v>5140</c:v>
                </c:pt>
                <c:pt idx="96">
                  <c:v>9943</c:v>
                </c:pt>
                <c:pt idx="97">
                  <c:v>4869</c:v>
                </c:pt>
                <c:pt idx="98">
                  <c:v>5624</c:v>
                </c:pt>
                <c:pt idx="99">
                  <c:v>7845</c:v>
                </c:pt>
                <c:pt idx="100">
                  <c:v>8887</c:v>
                </c:pt>
                <c:pt idx="101">
                  <c:v>10848</c:v>
                </c:pt>
                <c:pt idx="102">
                  <c:v>26582</c:v>
                </c:pt>
                <c:pt idx="103">
                  <c:v>28023</c:v>
                </c:pt>
                <c:pt idx="104">
                  <c:v>11044</c:v>
                </c:pt>
                <c:pt idx="105">
                  <c:v>14709</c:v>
                </c:pt>
                <c:pt idx="106">
                  <c:v>9854</c:v>
                </c:pt>
                <c:pt idx="107">
                  <c:v>6368</c:v>
                </c:pt>
                <c:pt idx="108">
                  <c:v>6402</c:v>
                </c:pt>
                <c:pt idx="109">
                  <c:v>12876</c:v>
                </c:pt>
                <c:pt idx="110">
                  <c:v>25864</c:v>
                </c:pt>
                <c:pt idx="111">
                  <c:v>26655</c:v>
                </c:pt>
                <c:pt idx="112">
                  <c:v>17440</c:v>
                </c:pt>
                <c:pt idx="113">
                  <c:v>9851</c:v>
                </c:pt>
                <c:pt idx="114">
                  <c:v>6962</c:v>
                </c:pt>
                <c:pt idx="115">
                  <c:v>7901</c:v>
                </c:pt>
                <c:pt idx="116">
                  <c:v>10092</c:v>
                </c:pt>
                <c:pt idx="117">
                  <c:v>9795</c:v>
                </c:pt>
                <c:pt idx="118">
                  <c:v>11806</c:v>
                </c:pt>
                <c:pt idx="119">
                  <c:v>9458</c:v>
                </c:pt>
                <c:pt idx="120">
                  <c:v>8188</c:v>
                </c:pt>
                <c:pt idx="121">
                  <c:v>4635</c:v>
                </c:pt>
                <c:pt idx="122">
                  <c:v>6510</c:v>
                </c:pt>
                <c:pt idx="123">
                  <c:v>9419</c:v>
                </c:pt>
                <c:pt idx="124">
                  <c:v>16421</c:v>
                </c:pt>
                <c:pt idx="125">
                  <c:v>6724</c:v>
                </c:pt>
                <c:pt idx="126">
                  <c:v>4645</c:v>
                </c:pt>
                <c:pt idx="127">
                  <c:v>11470</c:v>
                </c:pt>
                <c:pt idx="128">
                  <c:v>8809</c:v>
                </c:pt>
                <c:pt idx="129">
                  <c:v>7663</c:v>
                </c:pt>
                <c:pt idx="130">
                  <c:v>16303</c:v>
                </c:pt>
                <c:pt idx="131">
                  <c:v>26456</c:v>
                </c:pt>
                <c:pt idx="132">
                  <c:v>9674</c:v>
                </c:pt>
                <c:pt idx="133">
                  <c:v>5943</c:v>
                </c:pt>
                <c:pt idx="134">
                  <c:v>13234</c:v>
                </c:pt>
                <c:pt idx="135">
                  <c:v>95790</c:v>
                </c:pt>
                <c:pt idx="136">
                  <c:v>57082</c:v>
                </c:pt>
                <c:pt idx="137">
                  <c:v>31659</c:v>
                </c:pt>
                <c:pt idx="138">
                  <c:v>20422</c:v>
                </c:pt>
                <c:pt idx="139">
                  <c:v>12627</c:v>
                </c:pt>
                <c:pt idx="140">
                  <c:v>9708</c:v>
                </c:pt>
                <c:pt idx="141">
                  <c:v>10363</c:v>
                </c:pt>
                <c:pt idx="142">
                  <c:v>14813</c:v>
                </c:pt>
                <c:pt idx="143">
                  <c:v>18244</c:v>
                </c:pt>
                <c:pt idx="144">
                  <c:v>18067</c:v>
                </c:pt>
                <c:pt idx="145">
                  <c:v>17027</c:v>
                </c:pt>
                <c:pt idx="146">
                  <c:v>20602</c:v>
                </c:pt>
                <c:pt idx="147">
                  <c:v>15223</c:v>
                </c:pt>
                <c:pt idx="148">
                  <c:v>17945</c:v>
                </c:pt>
                <c:pt idx="149">
                  <c:v>52910</c:v>
                </c:pt>
                <c:pt idx="150">
                  <c:v>31293</c:v>
                </c:pt>
                <c:pt idx="151">
                  <c:v>14138</c:v>
                </c:pt>
                <c:pt idx="152">
                  <c:v>16103</c:v>
                </c:pt>
                <c:pt idx="153">
                  <c:v>14577</c:v>
                </c:pt>
                <c:pt idx="154">
                  <c:v>25170</c:v>
                </c:pt>
                <c:pt idx="155">
                  <c:v>12944</c:v>
                </c:pt>
                <c:pt idx="156">
                  <c:v>10112</c:v>
                </c:pt>
                <c:pt idx="157">
                  <c:v>12649</c:v>
                </c:pt>
                <c:pt idx="158">
                  <c:v>19383</c:v>
                </c:pt>
                <c:pt idx="159">
                  <c:v>15779</c:v>
                </c:pt>
              </c:numCache>
            </c:numRef>
          </c:val>
          <c:smooth val="0"/>
          <c:extLst>
            <c:ext xmlns:c16="http://schemas.microsoft.com/office/drawing/2014/chart" uri="{C3380CC4-5D6E-409C-BE32-E72D297353CC}">
              <c16:uniqueId val="{00000000-E16B-45BD-A0A8-5D5DFDF6A62C}"/>
            </c:ext>
          </c:extLst>
        </c:ser>
        <c:dLbls>
          <c:showLegendKey val="0"/>
          <c:showVal val="0"/>
          <c:showCatName val="0"/>
          <c:showSerName val="0"/>
          <c:showPercent val="0"/>
          <c:showBubbleSize val="0"/>
        </c:dLbls>
        <c:smooth val="0"/>
        <c:axId val="292150264"/>
        <c:axId val="292151248"/>
      </c:lineChart>
      <c:catAx>
        <c:axId val="29215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51248"/>
        <c:crosses val="autoZero"/>
        <c:auto val="1"/>
        <c:lblAlgn val="ctr"/>
        <c:lblOffset val="100"/>
        <c:noMultiLvlLbl val="0"/>
      </c:catAx>
      <c:valAx>
        <c:axId val="29215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5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42210</c:v>
                </c:pt>
                <c:pt idx="1">
                  <c:v>65555</c:v>
                </c:pt>
                <c:pt idx="2">
                  <c:v>40190</c:v>
                </c:pt>
                <c:pt idx="3">
                  <c:v>26635</c:v>
                </c:pt>
                <c:pt idx="4">
                  <c:v>19145</c:v>
                </c:pt>
                <c:pt idx="5">
                  <c:v>17214</c:v>
                </c:pt>
                <c:pt idx="6">
                  <c:v>15640</c:v>
                </c:pt>
                <c:pt idx="7">
                  <c:v>24239</c:v>
                </c:pt>
                <c:pt idx="8">
                  <c:v>23269</c:v>
                </c:pt>
                <c:pt idx="9">
                  <c:v>33429</c:v>
                </c:pt>
                <c:pt idx="10">
                  <c:v>19705</c:v>
                </c:pt>
                <c:pt idx="11">
                  <c:v>18584</c:v>
                </c:pt>
                <c:pt idx="12">
                  <c:v>14690</c:v>
                </c:pt>
                <c:pt idx="13">
                  <c:v>19347</c:v>
                </c:pt>
                <c:pt idx="14">
                  <c:v>24976</c:v>
                </c:pt>
                <c:pt idx="15">
                  <c:v>16203</c:v>
                </c:pt>
                <c:pt idx="16">
                  <c:v>33927</c:v>
                </c:pt>
                <c:pt idx="17">
                  <c:v>21527</c:v>
                </c:pt>
                <c:pt idx="18">
                  <c:v>36638</c:v>
                </c:pt>
                <c:pt idx="19">
                  <c:v>32699</c:v>
                </c:pt>
                <c:pt idx="20">
                  <c:v>21521</c:v>
                </c:pt>
                <c:pt idx="21">
                  <c:v>33919</c:v>
                </c:pt>
                <c:pt idx="22">
                  <c:v>22049</c:v>
                </c:pt>
                <c:pt idx="23">
                  <c:v>25364</c:v>
                </c:pt>
                <c:pt idx="24">
                  <c:v>22911</c:v>
                </c:pt>
                <c:pt idx="25">
                  <c:v>22428</c:v>
                </c:pt>
                <c:pt idx="26">
                  <c:v>9582</c:v>
                </c:pt>
                <c:pt idx="27">
                  <c:v>6085</c:v>
                </c:pt>
                <c:pt idx="28">
                  <c:v>9164</c:v>
                </c:pt>
                <c:pt idx="29">
                  <c:v>23233</c:v>
                </c:pt>
                <c:pt idx="30">
                  <c:v>49876</c:v>
                </c:pt>
                <c:pt idx="31">
                  <c:v>34763</c:v>
                </c:pt>
                <c:pt idx="32">
                  <c:v>41480</c:v>
                </c:pt>
                <c:pt idx="33">
                  <c:v>24411</c:v>
                </c:pt>
                <c:pt idx="34">
                  <c:v>44144</c:v>
                </c:pt>
                <c:pt idx="35">
                  <c:v>27295</c:v>
                </c:pt>
                <c:pt idx="36">
                  <c:v>18882</c:v>
                </c:pt>
                <c:pt idx="37">
                  <c:v>31846</c:v>
                </c:pt>
                <c:pt idx="38">
                  <c:v>18267</c:v>
                </c:pt>
                <c:pt idx="39">
                  <c:v>27297</c:v>
                </c:pt>
                <c:pt idx="40">
                  <c:v>31324</c:v>
                </c:pt>
                <c:pt idx="41">
                  <c:v>46138</c:v>
                </c:pt>
                <c:pt idx="42">
                  <c:v>46815</c:v>
                </c:pt>
                <c:pt idx="43">
                  <c:v>45293</c:v>
                </c:pt>
                <c:pt idx="44">
                  <c:v>31246</c:v>
                </c:pt>
                <c:pt idx="45">
                  <c:v>21931</c:v>
                </c:pt>
                <c:pt idx="46">
                  <c:v>21856</c:v>
                </c:pt>
                <c:pt idx="47">
                  <c:v>12653</c:v>
                </c:pt>
                <c:pt idx="48">
                  <c:v>15771</c:v>
                </c:pt>
                <c:pt idx="49">
                  <c:v>18834</c:v>
                </c:pt>
                <c:pt idx="50">
                  <c:v>18978</c:v>
                </c:pt>
                <c:pt idx="51">
                  <c:v>47915</c:v>
                </c:pt>
                <c:pt idx="52">
                  <c:v>31020</c:v>
                </c:pt>
                <c:pt idx="53">
                  <c:v>24170</c:v>
                </c:pt>
                <c:pt idx="54">
                  <c:v>24602</c:v>
                </c:pt>
                <c:pt idx="55">
                  <c:v>20141</c:v>
                </c:pt>
                <c:pt idx="56">
                  <c:v>9418</c:v>
                </c:pt>
                <c:pt idx="57">
                  <c:v>26735</c:v>
                </c:pt>
                <c:pt idx="58">
                  <c:v>47636</c:v>
                </c:pt>
                <c:pt idx="59">
                  <c:v>24085</c:v>
                </c:pt>
                <c:pt idx="60">
                  <c:v>56915</c:v>
                </c:pt>
                <c:pt idx="61">
                  <c:v>192630</c:v>
                </c:pt>
                <c:pt idx="62">
                  <c:v>78526</c:v>
                </c:pt>
                <c:pt idx="63">
                  <c:v>94515</c:v>
                </c:pt>
                <c:pt idx="64">
                  <c:v>34338</c:v>
                </c:pt>
                <c:pt idx="65">
                  <c:v>49321</c:v>
                </c:pt>
                <c:pt idx="66">
                  <c:v>30069</c:v>
                </c:pt>
                <c:pt idx="67">
                  <c:v>154163</c:v>
                </c:pt>
                <c:pt idx="68">
                  <c:v>138088</c:v>
                </c:pt>
                <c:pt idx="69">
                  <c:v>52507</c:v>
                </c:pt>
                <c:pt idx="70">
                  <c:v>31417</c:v>
                </c:pt>
                <c:pt idx="71">
                  <c:v>128251</c:v>
                </c:pt>
                <c:pt idx="72">
                  <c:v>56033</c:v>
                </c:pt>
                <c:pt idx="73">
                  <c:v>27526</c:v>
                </c:pt>
                <c:pt idx="74">
                  <c:v>68790</c:v>
                </c:pt>
                <c:pt idx="75">
                  <c:v>49487</c:v>
                </c:pt>
                <c:pt idx="76">
                  <c:v>37014</c:v>
                </c:pt>
                <c:pt idx="77">
                  <c:v>39564</c:v>
                </c:pt>
                <c:pt idx="78">
                  <c:v>73044</c:v>
                </c:pt>
                <c:pt idx="79">
                  <c:v>63099</c:v>
                </c:pt>
                <c:pt idx="80">
                  <c:v>60349</c:v>
                </c:pt>
                <c:pt idx="81">
                  <c:v>109400</c:v>
                </c:pt>
                <c:pt idx="82">
                  <c:v>277812</c:v>
                </c:pt>
                <c:pt idx="83">
                  <c:v>122300</c:v>
                </c:pt>
                <c:pt idx="84">
                  <c:v>73742</c:v>
                </c:pt>
                <c:pt idx="85">
                  <c:v>82044</c:v>
                </c:pt>
                <c:pt idx="86">
                  <c:v>77005</c:v>
                </c:pt>
                <c:pt idx="87">
                  <c:v>57243</c:v>
                </c:pt>
                <c:pt idx="88">
                  <c:v>118564</c:v>
                </c:pt>
                <c:pt idx="89">
                  <c:v>80822</c:v>
                </c:pt>
                <c:pt idx="90">
                  <c:v>64501</c:v>
                </c:pt>
                <c:pt idx="91">
                  <c:v>43045</c:v>
                </c:pt>
                <c:pt idx="92">
                  <c:v>36107</c:v>
                </c:pt>
                <c:pt idx="93">
                  <c:v>18372</c:v>
                </c:pt>
                <c:pt idx="94">
                  <c:v>15663</c:v>
                </c:pt>
                <c:pt idx="95">
                  <c:v>14967</c:v>
                </c:pt>
                <c:pt idx="96">
                  <c:v>20878</c:v>
                </c:pt>
                <c:pt idx="97">
                  <c:v>19761</c:v>
                </c:pt>
                <c:pt idx="98">
                  <c:v>18633</c:v>
                </c:pt>
                <c:pt idx="99">
                  <c:v>20100</c:v>
                </c:pt>
                <c:pt idx="100">
                  <c:v>30072</c:v>
                </c:pt>
                <c:pt idx="101">
                  <c:v>36141</c:v>
                </c:pt>
                <c:pt idx="102">
                  <c:v>83759</c:v>
                </c:pt>
                <c:pt idx="103">
                  <c:v>84247</c:v>
                </c:pt>
                <c:pt idx="104">
                  <c:v>37032</c:v>
                </c:pt>
                <c:pt idx="105">
                  <c:v>41547</c:v>
                </c:pt>
                <c:pt idx="106">
                  <c:v>33385</c:v>
                </c:pt>
                <c:pt idx="107">
                  <c:v>27872</c:v>
                </c:pt>
                <c:pt idx="108">
                  <c:v>33900</c:v>
                </c:pt>
                <c:pt idx="109">
                  <c:v>59536</c:v>
                </c:pt>
                <c:pt idx="110">
                  <c:v>88632</c:v>
                </c:pt>
                <c:pt idx="111">
                  <c:v>81652</c:v>
                </c:pt>
                <c:pt idx="112">
                  <c:v>48069</c:v>
                </c:pt>
                <c:pt idx="113">
                  <c:v>33037</c:v>
                </c:pt>
                <c:pt idx="114">
                  <c:v>24893</c:v>
                </c:pt>
                <c:pt idx="115">
                  <c:v>24492</c:v>
                </c:pt>
                <c:pt idx="116">
                  <c:v>35786</c:v>
                </c:pt>
                <c:pt idx="117">
                  <c:v>28815</c:v>
                </c:pt>
                <c:pt idx="118">
                  <c:v>35527</c:v>
                </c:pt>
                <c:pt idx="119">
                  <c:v>36107</c:v>
                </c:pt>
                <c:pt idx="120">
                  <c:v>26248</c:v>
                </c:pt>
                <c:pt idx="121">
                  <c:v>14296</c:v>
                </c:pt>
                <c:pt idx="122">
                  <c:v>27377</c:v>
                </c:pt>
                <c:pt idx="123">
                  <c:v>36151</c:v>
                </c:pt>
                <c:pt idx="124">
                  <c:v>42856</c:v>
                </c:pt>
                <c:pt idx="125">
                  <c:v>26087</c:v>
                </c:pt>
                <c:pt idx="126">
                  <c:v>15009</c:v>
                </c:pt>
                <c:pt idx="127">
                  <c:v>34923</c:v>
                </c:pt>
                <c:pt idx="128">
                  <c:v>30630</c:v>
                </c:pt>
                <c:pt idx="129">
                  <c:v>20871</c:v>
                </c:pt>
                <c:pt idx="130">
                  <c:v>56089</c:v>
                </c:pt>
                <c:pt idx="131">
                  <c:v>87610</c:v>
                </c:pt>
                <c:pt idx="132">
                  <c:v>34626</c:v>
                </c:pt>
                <c:pt idx="133">
                  <c:v>21341</c:v>
                </c:pt>
                <c:pt idx="134">
                  <c:v>43676</c:v>
                </c:pt>
                <c:pt idx="135">
                  <c:v>164065</c:v>
                </c:pt>
                <c:pt idx="136">
                  <c:v>114205</c:v>
                </c:pt>
                <c:pt idx="137">
                  <c:v>75948</c:v>
                </c:pt>
                <c:pt idx="138">
                  <c:v>49863</c:v>
                </c:pt>
                <c:pt idx="139">
                  <c:v>32452</c:v>
                </c:pt>
                <c:pt idx="140">
                  <c:v>27853</c:v>
                </c:pt>
                <c:pt idx="141">
                  <c:v>29339</c:v>
                </c:pt>
                <c:pt idx="142">
                  <c:v>40292</c:v>
                </c:pt>
                <c:pt idx="143">
                  <c:v>43888</c:v>
                </c:pt>
                <c:pt idx="144">
                  <c:v>47796</c:v>
                </c:pt>
                <c:pt idx="145">
                  <c:v>52668</c:v>
                </c:pt>
                <c:pt idx="146">
                  <c:v>57856</c:v>
                </c:pt>
                <c:pt idx="147">
                  <c:v>36857</c:v>
                </c:pt>
                <c:pt idx="148">
                  <c:v>48711</c:v>
                </c:pt>
                <c:pt idx="149">
                  <c:v>168393</c:v>
                </c:pt>
                <c:pt idx="150">
                  <c:v>99025</c:v>
                </c:pt>
                <c:pt idx="151">
                  <c:v>39339</c:v>
                </c:pt>
                <c:pt idx="152">
                  <c:v>41331</c:v>
                </c:pt>
                <c:pt idx="153">
                  <c:v>34263</c:v>
                </c:pt>
                <c:pt idx="154">
                  <c:v>78775</c:v>
                </c:pt>
                <c:pt idx="155">
                  <c:v>34127</c:v>
                </c:pt>
                <c:pt idx="156">
                  <c:v>36120</c:v>
                </c:pt>
                <c:pt idx="157">
                  <c:v>58711</c:v>
                </c:pt>
                <c:pt idx="158">
                  <c:v>70325</c:v>
                </c:pt>
                <c:pt idx="159">
                  <c:v>39537</c:v>
                </c:pt>
              </c:numCache>
            </c:numRef>
          </c:val>
          <c:smooth val="0"/>
          <c:extLst>
            <c:ext xmlns:c16="http://schemas.microsoft.com/office/drawing/2014/chart" uri="{C3380CC4-5D6E-409C-BE32-E72D297353CC}">
              <c16:uniqueId val="{00000000-1151-4066-8DE5-AD60135DD951}"/>
            </c:ext>
          </c:extLst>
        </c:ser>
        <c:dLbls>
          <c:showLegendKey val="0"/>
          <c:showVal val="0"/>
          <c:showCatName val="0"/>
          <c:showSerName val="0"/>
          <c:showPercent val="0"/>
          <c:showBubbleSize val="0"/>
        </c:dLbls>
        <c:smooth val="0"/>
        <c:axId val="219119512"/>
        <c:axId val="219115904"/>
      </c:lineChart>
      <c:catAx>
        <c:axId val="21911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115904"/>
        <c:crosses val="autoZero"/>
        <c:auto val="1"/>
        <c:lblAlgn val="ctr"/>
        <c:lblOffset val="100"/>
        <c:noMultiLvlLbl val="0"/>
      </c:catAx>
      <c:valAx>
        <c:axId val="21911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11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Weltspiegel</c:v>
                </c:pt>
              </c:strCache>
            </c:strRef>
          </c:cat>
          <c:val>
            <c:numRef>
              <c:f>Sheet1!$B$2</c:f>
              <c:numCache>
                <c:formatCode>General</c:formatCode>
                <c:ptCount val="1"/>
                <c:pt idx="0">
                  <c:v>281</c:v>
                </c:pt>
              </c:numCache>
            </c:numRef>
          </c:val>
          <c:extLst>
            <c:ext xmlns:c16="http://schemas.microsoft.com/office/drawing/2014/chart" uri="{C3380CC4-5D6E-409C-BE32-E72D297353CC}">
              <c16:uniqueId val="{00000000-6761-4AD6-A3F3-10527C178C4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Weltspiegel</c:v>
                </c:pt>
              </c:strCache>
            </c:strRef>
          </c:cat>
          <c:val>
            <c:numRef>
              <c:f>Sheet1!$C$2</c:f>
              <c:numCache>
                <c:formatCode>General</c:formatCode>
                <c:ptCount val="1"/>
                <c:pt idx="0">
                  <c:v>24</c:v>
                </c:pt>
              </c:numCache>
            </c:numRef>
          </c:val>
          <c:extLst>
            <c:ext xmlns:c16="http://schemas.microsoft.com/office/drawing/2014/chart" uri="{C3380CC4-5D6E-409C-BE32-E72D297353CC}">
              <c16:uniqueId val="{00000001-6761-4AD6-A3F3-10527C178C4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Weltspiegel</c:v>
                </c:pt>
              </c:strCache>
            </c:strRef>
          </c:cat>
          <c:val>
            <c:numRef>
              <c:f>Sheet1!$D$2</c:f>
              <c:numCache>
                <c:formatCode>General</c:formatCode>
                <c:ptCount val="1"/>
                <c:pt idx="0">
                  <c:v>31</c:v>
                </c:pt>
              </c:numCache>
            </c:numRef>
          </c:val>
          <c:extLst>
            <c:ext xmlns:c16="http://schemas.microsoft.com/office/drawing/2014/chart" uri="{C3380CC4-5D6E-409C-BE32-E72D297353CC}">
              <c16:uniqueId val="{00000002-6761-4AD6-A3F3-10527C178C4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Weltspiegel</c:v>
                </c:pt>
              </c:strCache>
            </c:strRef>
          </c:cat>
          <c:val>
            <c:numRef>
              <c:f>Sheet1!$E$2</c:f>
              <c:numCache>
                <c:formatCode>General</c:formatCode>
                <c:ptCount val="1"/>
                <c:pt idx="0">
                  <c:v>555</c:v>
                </c:pt>
              </c:numCache>
            </c:numRef>
          </c:val>
          <c:extLst>
            <c:ext xmlns:c16="http://schemas.microsoft.com/office/drawing/2014/chart" uri="{C3380CC4-5D6E-409C-BE32-E72D297353CC}">
              <c16:uniqueId val="{00000003-6761-4AD6-A3F3-10527C178C48}"/>
            </c:ext>
          </c:extLst>
        </c:ser>
        <c:dLbls>
          <c:showLegendKey val="0"/>
          <c:showVal val="0"/>
          <c:showCatName val="0"/>
          <c:showSerName val="0"/>
          <c:showPercent val="0"/>
          <c:showBubbleSize val="0"/>
        </c:dLbls>
        <c:gapWidth val="150"/>
        <c:overlap val="100"/>
        <c:axId val="293124880"/>
        <c:axId val="293127504"/>
      </c:barChart>
      <c:catAx>
        <c:axId val="29312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7504"/>
        <c:crosses val="autoZero"/>
        <c:auto val="1"/>
        <c:lblAlgn val="ctr"/>
        <c:lblOffset val="100"/>
        <c:noMultiLvlLbl val="0"/>
      </c:catAx>
      <c:valAx>
        <c:axId val="293127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2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738EC-4585-4E11-8C12-DEAA7C1A96DF}"/>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0E822A43-09EB-44B4-91ED-FCAF8ED5DEC4}"/>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336344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3722-64AB-4162-AA1D-44DDA7DC52E4}"/>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01CFBCCD-1AD0-460A-B441-F91FC5DA8F43}"/>
              </a:ext>
            </a:extLst>
          </p:cNvPr>
          <p:cNvGraphicFramePr>
            <a:graphicFrameLocks noGrp="1"/>
          </p:cNvGraphicFramePr>
          <p:nvPr>
            <p:ph type="tbl" sz="quarter" idx="13"/>
            <p:extLst>
              <p:ext uri="{D42A27DB-BD31-4B8C-83A1-F6EECF244321}">
                <p14:modId xmlns:p14="http://schemas.microsoft.com/office/powerpoint/2010/main" val="202825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2992337"/>
                    </a:ext>
                  </a:extLst>
                </a:gridCol>
                <a:gridCol w="1645920">
                  <a:extLst>
                    <a:ext uri="{9D8B030D-6E8A-4147-A177-3AD203B41FA5}">
                      <a16:colId xmlns:a16="http://schemas.microsoft.com/office/drawing/2014/main" val="1342815524"/>
                    </a:ext>
                  </a:extLst>
                </a:gridCol>
                <a:gridCol w="1645920">
                  <a:extLst>
                    <a:ext uri="{9D8B030D-6E8A-4147-A177-3AD203B41FA5}">
                      <a16:colId xmlns:a16="http://schemas.microsoft.com/office/drawing/2014/main" val="1853495596"/>
                    </a:ext>
                  </a:extLst>
                </a:gridCol>
                <a:gridCol w="1234440">
                  <a:extLst>
                    <a:ext uri="{9D8B030D-6E8A-4147-A177-3AD203B41FA5}">
                      <a16:colId xmlns:a16="http://schemas.microsoft.com/office/drawing/2014/main" val="3424031910"/>
                    </a:ext>
                  </a:extLst>
                </a:gridCol>
                <a:gridCol w="1234440">
                  <a:extLst>
                    <a:ext uri="{9D8B030D-6E8A-4147-A177-3AD203B41FA5}">
                      <a16:colId xmlns:a16="http://schemas.microsoft.com/office/drawing/2014/main" val="2315461100"/>
                    </a:ext>
                  </a:extLst>
                </a:gridCol>
                <a:gridCol w="822960">
                  <a:extLst>
                    <a:ext uri="{9D8B030D-6E8A-4147-A177-3AD203B41FA5}">
                      <a16:colId xmlns:a16="http://schemas.microsoft.com/office/drawing/2014/main" val="231557608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716804763"/>
                  </a:ext>
                </a:extLst>
              </a:tr>
              <a:tr h="370840">
                <a:tc>
                  <a:txBody>
                    <a:bodyPr/>
                    <a:lstStyle/>
                    <a:p>
                      <a:r>
                        <a:rPr lang="en-US" sz="1000"/>
                        <a:t>Weltspiegel</a:t>
                      </a:r>
                    </a:p>
                  </a:txBody>
                  <a:tcPr/>
                </a:tc>
                <a:tc>
                  <a:txBody>
                    <a:bodyPr/>
                    <a:lstStyle/>
                    <a:p>
                      <a:r>
                        <a:rPr lang="en-US" sz="1000"/>
                        <a:t>217239</a:t>
                      </a:r>
                    </a:p>
                  </a:txBody>
                  <a:tcPr/>
                </a:tc>
                <a:tc>
                  <a:txBody>
                    <a:bodyPr/>
                    <a:lstStyle/>
                    <a:p>
                      <a:r>
                        <a:rPr lang="en-US" sz="1000"/>
                        <a:t>0</a:t>
                      </a:r>
                    </a:p>
                  </a:txBody>
                  <a:tcPr/>
                </a:tc>
                <a:tc>
                  <a:txBody>
                    <a:bodyPr/>
                    <a:lstStyle/>
                    <a:p>
                      <a:r>
                        <a:rPr lang="en-US" sz="1000"/>
                        <a:t>15381</a:t>
                      </a:r>
                    </a:p>
                  </a:txBody>
                  <a:tcPr/>
                </a:tc>
                <a:tc>
                  <a:txBody>
                    <a:bodyPr/>
                    <a:lstStyle/>
                    <a:p>
                      <a:r>
                        <a:rPr lang="en-US" sz="1000"/>
                        <a:t>7.0%</a:t>
                      </a:r>
                    </a:p>
                  </a:txBody>
                  <a:tcPr/>
                </a:tc>
                <a:tc>
                  <a:txBody>
                    <a:bodyPr/>
                    <a:lstStyle/>
                    <a:p>
                      <a:r>
                        <a:rPr lang="en-US" sz="1000"/>
                        <a:t>170447</a:t>
                      </a:r>
                    </a:p>
                  </a:txBody>
                  <a:tcPr/>
                </a:tc>
                <a:extLst>
                  <a:ext uri="{0D108BD9-81ED-4DB2-BD59-A6C34878D82A}">
                    <a16:rowId xmlns:a16="http://schemas.microsoft.com/office/drawing/2014/main" val="3724943883"/>
                  </a:ext>
                </a:extLst>
              </a:tr>
            </a:tbl>
          </a:graphicData>
        </a:graphic>
      </p:graphicFrame>
      <p:sp>
        <p:nvSpPr>
          <p:cNvPr id="4" name="Text Placeholder 3">
            <a:extLst>
              <a:ext uri="{FF2B5EF4-FFF2-40B4-BE49-F238E27FC236}">
                <a16:creationId xmlns:a16="http://schemas.microsoft.com/office/drawing/2014/main" id="{6CBE30B1-831D-4644-BD00-235BD0249F57}"/>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143912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F0A7-C218-4A01-A3B7-9873933D560B}"/>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3E86616B-F2C9-43B4-A6E9-7642B52AD084}"/>
              </a:ext>
            </a:extLst>
          </p:cNvPr>
          <p:cNvGraphicFramePr>
            <a:graphicFrameLocks noGrp="1"/>
          </p:cNvGraphicFramePr>
          <p:nvPr>
            <p:ph type="chart" sz="quarter" idx="13"/>
            <p:extLst>
              <p:ext uri="{D42A27DB-BD31-4B8C-83A1-F6EECF244321}">
                <p14:modId xmlns:p14="http://schemas.microsoft.com/office/powerpoint/2010/main" val="3767085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68EBB-A70F-4165-BC42-E7EB3CF8CA24}"/>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780B4325-569D-479A-9BCA-278D4205CB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5842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8F388-029A-4314-BCF8-FC1F22D26E1E}"/>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6312F3F8-2F1C-47D8-9C68-99766FFDCAA1}"/>
              </a:ext>
            </a:extLst>
          </p:cNvPr>
          <p:cNvGraphicFramePr>
            <a:graphicFrameLocks noGrp="1"/>
          </p:cNvGraphicFramePr>
          <p:nvPr>
            <p:ph type="chart" sz="quarter" idx="13"/>
            <p:extLst>
              <p:ext uri="{D42A27DB-BD31-4B8C-83A1-F6EECF244321}">
                <p14:modId xmlns:p14="http://schemas.microsoft.com/office/powerpoint/2010/main" val="2109558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1DF55B-CC9B-403C-8D6E-045108518EC3}"/>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5999E33E-06BF-4C91-ACD6-4403256A6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2341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9478C-7D14-4C9A-9A3F-DB7FC746664F}"/>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BB8C4BAF-EBF8-409C-AD91-FF55998E99B9}"/>
              </a:ext>
            </a:extLst>
          </p:cNvPr>
          <p:cNvGraphicFramePr>
            <a:graphicFrameLocks noGrp="1"/>
          </p:cNvGraphicFramePr>
          <p:nvPr>
            <p:ph type="chart" sz="quarter" idx="13"/>
            <p:extLst>
              <p:ext uri="{D42A27DB-BD31-4B8C-83A1-F6EECF244321}">
                <p14:modId xmlns:p14="http://schemas.microsoft.com/office/powerpoint/2010/main" val="1371651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F0D17C-8D71-4836-A548-6701AE3BA76A}"/>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8DA132BE-1050-4372-AEDA-5DDB4C34A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4355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AA37-55ED-4B50-BC20-45B0BEE34F9D}"/>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2AF24C6C-C7B4-4180-B0A6-D1C47D7B508F}"/>
              </a:ext>
            </a:extLst>
          </p:cNvPr>
          <p:cNvGraphicFramePr>
            <a:graphicFrameLocks noGrp="1"/>
          </p:cNvGraphicFramePr>
          <p:nvPr>
            <p:ph type="chart" sz="quarter" idx="13"/>
            <p:extLst>
              <p:ext uri="{D42A27DB-BD31-4B8C-83A1-F6EECF244321}">
                <p14:modId xmlns:p14="http://schemas.microsoft.com/office/powerpoint/2010/main" val="1293655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2CFB6-F51C-4732-B00C-C507029AA126}"/>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1B6381D3-EE78-44BC-84A7-5DB2EB29D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778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0346-5BC7-45DC-998A-4CB908F52983}"/>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AEA460A2-44C2-430A-A36D-1F5DAEEDE32D}"/>
              </a:ext>
            </a:extLst>
          </p:cNvPr>
          <p:cNvGraphicFramePr>
            <a:graphicFrameLocks noGrp="1"/>
          </p:cNvGraphicFramePr>
          <p:nvPr>
            <p:ph type="tbl" sz="quarter" idx="13"/>
            <p:extLst>
              <p:ext uri="{D42A27DB-BD31-4B8C-83A1-F6EECF244321}">
                <p14:modId xmlns:p14="http://schemas.microsoft.com/office/powerpoint/2010/main" val="136838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0749290"/>
                    </a:ext>
                  </a:extLst>
                </a:gridCol>
                <a:gridCol w="1645920">
                  <a:extLst>
                    <a:ext uri="{9D8B030D-6E8A-4147-A177-3AD203B41FA5}">
                      <a16:colId xmlns:a16="http://schemas.microsoft.com/office/drawing/2014/main" val="3448296573"/>
                    </a:ext>
                  </a:extLst>
                </a:gridCol>
                <a:gridCol w="1234440">
                  <a:extLst>
                    <a:ext uri="{9D8B030D-6E8A-4147-A177-3AD203B41FA5}">
                      <a16:colId xmlns:a16="http://schemas.microsoft.com/office/drawing/2014/main" val="45519261"/>
                    </a:ext>
                  </a:extLst>
                </a:gridCol>
                <a:gridCol w="1234440">
                  <a:extLst>
                    <a:ext uri="{9D8B030D-6E8A-4147-A177-3AD203B41FA5}">
                      <a16:colId xmlns:a16="http://schemas.microsoft.com/office/drawing/2014/main" val="3832684797"/>
                    </a:ext>
                  </a:extLst>
                </a:gridCol>
                <a:gridCol w="1234440">
                  <a:extLst>
                    <a:ext uri="{9D8B030D-6E8A-4147-A177-3AD203B41FA5}">
                      <a16:colId xmlns:a16="http://schemas.microsoft.com/office/drawing/2014/main" val="1254575110"/>
                    </a:ext>
                  </a:extLst>
                </a:gridCol>
                <a:gridCol w="1234440">
                  <a:extLst>
                    <a:ext uri="{9D8B030D-6E8A-4147-A177-3AD203B41FA5}">
                      <a16:colId xmlns:a16="http://schemas.microsoft.com/office/drawing/2014/main" val="97150354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757368951"/>
                  </a:ext>
                </a:extLst>
              </a:tr>
              <a:tr h="370840">
                <a:tc>
                  <a:txBody>
                    <a:bodyPr/>
                    <a:lstStyle/>
                    <a:p>
                      <a:r>
                        <a:rPr lang="en-US" sz="1000"/>
                        <a:t>Weltspiegel</a:t>
                      </a:r>
                    </a:p>
                  </a:txBody>
                  <a:tcPr/>
                </a:tc>
                <a:tc>
                  <a:txBody>
                    <a:bodyPr/>
                    <a:lstStyle/>
                    <a:p>
                      <a:r>
                        <a:rPr lang="en-US" sz="1000"/>
                        <a:t>217239</a:t>
                      </a:r>
                    </a:p>
                  </a:txBody>
                  <a:tcPr/>
                </a:tc>
                <a:tc>
                  <a:txBody>
                    <a:bodyPr/>
                    <a:lstStyle/>
                    <a:p>
                      <a:r>
                        <a:rPr lang="en-US" sz="1000"/>
                        <a:t>144166</a:t>
                      </a:r>
                    </a:p>
                  </a:txBody>
                  <a:tcPr/>
                </a:tc>
                <a:tc>
                  <a:txBody>
                    <a:bodyPr/>
                    <a:lstStyle/>
                    <a:p>
                      <a:r>
                        <a:rPr lang="en-US" sz="1000"/>
                        <a:t>0</a:t>
                      </a:r>
                    </a:p>
                  </a:txBody>
                  <a:tcPr/>
                </a:tc>
                <a:tc>
                  <a:txBody>
                    <a:bodyPr/>
                    <a:lstStyle/>
                    <a:p>
                      <a:r>
                        <a:rPr lang="en-US" sz="1000"/>
                        <a:t>77267</a:t>
                      </a:r>
                    </a:p>
                  </a:txBody>
                  <a:tcPr/>
                </a:tc>
                <a:tc>
                  <a:txBody>
                    <a:bodyPr/>
                    <a:lstStyle/>
                    <a:p>
                      <a:r>
                        <a:rPr lang="en-US" sz="1000"/>
                        <a:t>217239</a:t>
                      </a:r>
                    </a:p>
                  </a:txBody>
                  <a:tcPr/>
                </a:tc>
                <a:extLst>
                  <a:ext uri="{0D108BD9-81ED-4DB2-BD59-A6C34878D82A}">
                    <a16:rowId xmlns:a16="http://schemas.microsoft.com/office/drawing/2014/main" val="605785339"/>
                  </a:ext>
                </a:extLst>
              </a:tr>
            </a:tbl>
          </a:graphicData>
        </a:graphic>
      </p:graphicFrame>
      <p:sp>
        <p:nvSpPr>
          <p:cNvPr id="4" name="Text Placeholder 3">
            <a:extLst>
              <a:ext uri="{FF2B5EF4-FFF2-40B4-BE49-F238E27FC236}">
                <a16:creationId xmlns:a16="http://schemas.microsoft.com/office/drawing/2014/main" id="{A4646E3A-3ED4-40EC-9F00-052336C39E67}"/>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016602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6DC65-0F29-4417-8CB3-A4E21453900C}"/>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DFF51558-315A-4159-A732-7A553318A658}"/>
              </a:ext>
            </a:extLst>
          </p:cNvPr>
          <p:cNvGraphicFramePr>
            <a:graphicFrameLocks noGrp="1"/>
          </p:cNvGraphicFramePr>
          <p:nvPr>
            <p:ph type="chart" sz="quarter" idx="13"/>
            <p:extLst>
              <p:ext uri="{D42A27DB-BD31-4B8C-83A1-F6EECF244321}">
                <p14:modId xmlns:p14="http://schemas.microsoft.com/office/powerpoint/2010/main" val="1611199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FBEB93-ABF2-49A3-B7FA-7279DCCC1351}"/>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AF49EC8F-EF28-4CDC-A1B6-7C93A31AF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0740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EB65-49E9-4E0B-B8EA-4A0B0AFED177}"/>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06555E04-7922-42CA-91B5-B51A1348DD8E}"/>
              </a:ext>
            </a:extLst>
          </p:cNvPr>
          <p:cNvGraphicFramePr>
            <a:graphicFrameLocks noGrp="1"/>
          </p:cNvGraphicFramePr>
          <p:nvPr>
            <p:ph type="tbl" sz="quarter" idx="13"/>
            <p:extLst>
              <p:ext uri="{D42A27DB-BD31-4B8C-83A1-F6EECF244321}">
                <p14:modId xmlns:p14="http://schemas.microsoft.com/office/powerpoint/2010/main" val="129135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6451436"/>
                    </a:ext>
                  </a:extLst>
                </a:gridCol>
                <a:gridCol w="1234440">
                  <a:extLst>
                    <a:ext uri="{9D8B030D-6E8A-4147-A177-3AD203B41FA5}">
                      <a16:colId xmlns:a16="http://schemas.microsoft.com/office/drawing/2014/main" val="581710633"/>
                    </a:ext>
                  </a:extLst>
                </a:gridCol>
                <a:gridCol w="822960">
                  <a:extLst>
                    <a:ext uri="{9D8B030D-6E8A-4147-A177-3AD203B41FA5}">
                      <a16:colId xmlns:a16="http://schemas.microsoft.com/office/drawing/2014/main" val="3205546878"/>
                    </a:ext>
                  </a:extLst>
                </a:gridCol>
                <a:gridCol w="822960">
                  <a:extLst>
                    <a:ext uri="{9D8B030D-6E8A-4147-A177-3AD203B41FA5}">
                      <a16:colId xmlns:a16="http://schemas.microsoft.com/office/drawing/2014/main" val="3716023320"/>
                    </a:ext>
                  </a:extLst>
                </a:gridCol>
                <a:gridCol w="822960">
                  <a:extLst>
                    <a:ext uri="{9D8B030D-6E8A-4147-A177-3AD203B41FA5}">
                      <a16:colId xmlns:a16="http://schemas.microsoft.com/office/drawing/2014/main" val="1559737548"/>
                    </a:ext>
                  </a:extLst>
                </a:gridCol>
                <a:gridCol w="822960">
                  <a:extLst>
                    <a:ext uri="{9D8B030D-6E8A-4147-A177-3AD203B41FA5}">
                      <a16:colId xmlns:a16="http://schemas.microsoft.com/office/drawing/2014/main" val="2229603446"/>
                    </a:ext>
                  </a:extLst>
                </a:gridCol>
                <a:gridCol w="822960">
                  <a:extLst>
                    <a:ext uri="{9D8B030D-6E8A-4147-A177-3AD203B41FA5}">
                      <a16:colId xmlns:a16="http://schemas.microsoft.com/office/drawing/2014/main" val="3728342109"/>
                    </a:ext>
                  </a:extLst>
                </a:gridCol>
                <a:gridCol w="822960">
                  <a:extLst>
                    <a:ext uri="{9D8B030D-6E8A-4147-A177-3AD203B41FA5}">
                      <a16:colId xmlns:a16="http://schemas.microsoft.com/office/drawing/2014/main" val="140080323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153081920"/>
                  </a:ext>
                </a:extLst>
              </a:tr>
              <a:tr h="370840">
                <a:tc>
                  <a:txBody>
                    <a:bodyPr/>
                    <a:lstStyle/>
                    <a:p>
                      <a:r>
                        <a:rPr lang="en-US" sz="1000"/>
                        <a:t>Weltspiegel</a:t>
                      </a:r>
                    </a:p>
                  </a:txBody>
                  <a:tcPr/>
                </a:tc>
                <a:tc>
                  <a:txBody>
                    <a:bodyPr/>
                    <a:lstStyle/>
                    <a:p>
                      <a:r>
                        <a:rPr lang="en-US" sz="1000"/>
                        <a:t>891</a:t>
                      </a:r>
                    </a:p>
                  </a:txBody>
                  <a:tcPr/>
                </a:tc>
                <a:tc>
                  <a:txBody>
                    <a:bodyPr/>
                    <a:lstStyle/>
                    <a:p>
                      <a:r>
                        <a:rPr lang="en-US" sz="1000"/>
                        <a:t>24</a:t>
                      </a:r>
                    </a:p>
                  </a:txBody>
                  <a:tcPr/>
                </a:tc>
                <a:tc>
                  <a:txBody>
                    <a:bodyPr/>
                    <a:lstStyle/>
                    <a:p>
                      <a:r>
                        <a:rPr lang="en-US" sz="1000"/>
                        <a:t>555</a:t>
                      </a:r>
                    </a:p>
                  </a:txBody>
                  <a:tcPr/>
                </a:tc>
                <a:tc>
                  <a:txBody>
                    <a:bodyPr/>
                    <a:lstStyle/>
                    <a:p>
                      <a:r>
                        <a:rPr lang="en-US" sz="1000"/>
                        <a:t>31</a:t>
                      </a:r>
                    </a:p>
                  </a:txBody>
                  <a:tcPr/>
                </a:tc>
                <a:tc>
                  <a:txBody>
                    <a:bodyPr/>
                    <a:lstStyle/>
                    <a:p>
                      <a:r>
                        <a:rPr lang="en-US" sz="1000"/>
                        <a:t>281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19280527"/>
                  </a:ext>
                </a:extLst>
              </a:tr>
            </a:tbl>
          </a:graphicData>
        </a:graphic>
      </p:graphicFrame>
      <p:sp>
        <p:nvSpPr>
          <p:cNvPr id="4" name="Text Placeholder 3">
            <a:extLst>
              <a:ext uri="{FF2B5EF4-FFF2-40B4-BE49-F238E27FC236}">
                <a16:creationId xmlns:a16="http://schemas.microsoft.com/office/drawing/2014/main" id="{400328E0-D2B1-471D-A272-2D86EE9E63B2}"/>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655137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5F8EF-0C7D-4C8E-901B-7EDB231A5A06}"/>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99316A91-442F-40F0-A3B0-BED0356C0302}"/>
              </a:ext>
            </a:extLst>
          </p:cNvPr>
          <p:cNvGraphicFramePr>
            <a:graphicFrameLocks noGrp="1"/>
          </p:cNvGraphicFramePr>
          <p:nvPr>
            <p:ph type="tbl" sz="quarter" idx="13"/>
            <p:extLst>
              <p:ext uri="{D42A27DB-BD31-4B8C-83A1-F6EECF244321}">
                <p14:modId xmlns:p14="http://schemas.microsoft.com/office/powerpoint/2010/main" val="295160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1027374"/>
                    </a:ext>
                  </a:extLst>
                </a:gridCol>
                <a:gridCol w="1234440">
                  <a:extLst>
                    <a:ext uri="{9D8B030D-6E8A-4147-A177-3AD203B41FA5}">
                      <a16:colId xmlns:a16="http://schemas.microsoft.com/office/drawing/2014/main" val="2456474320"/>
                    </a:ext>
                  </a:extLst>
                </a:gridCol>
                <a:gridCol w="1234440">
                  <a:extLst>
                    <a:ext uri="{9D8B030D-6E8A-4147-A177-3AD203B41FA5}">
                      <a16:colId xmlns:a16="http://schemas.microsoft.com/office/drawing/2014/main" val="535780679"/>
                    </a:ext>
                  </a:extLst>
                </a:gridCol>
                <a:gridCol w="1234440">
                  <a:extLst>
                    <a:ext uri="{9D8B030D-6E8A-4147-A177-3AD203B41FA5}">
                      <a16:colId xmlns:a16="http://schemas.microsoft.com/office/drawing/2014/main" val="139007911"/>
                    </a:ext>
                  </a:extLst>
                </a:gridCol>
                <a:gridCol w="1645920">
                  <a:extLst>
                    <a:ext uri="{9D8B030D-6E8A-4147-A177-3AD203B41FA5}">
                      <a16:colId xmlns:a16="http://schemas.microsoft.com/office/drawing/2014/main" val="86007107"/>
                    </a:ext>
                  </a:extLst>
                </a:gridCol>
                <a:gridCol w="822960">
                  <a:extLst>
                    <a:ext uri="{9D8B030D-6E8A-4147-A177-3AD203B41FA5}">
                      <a16:colId xmlns:a16="http://schemas.microsoft.com/office/drawing/2014/main" val="191095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4667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- 2017-09-28 16:07:13</a:t>
                      </a:r>
                      <a:r>
                        <a:rPr kumimoji="0" lang="de-DE" sz="1000" b="0" i="0" u="none" strike="noStrike" kern="1200" cap="none" spc="0" normalizeH="0" baseline="0" noProof="0">
                          <a:ln>
                            <a:noFill/>
                          </a:ln>
                          <a:solidFill>
                            <a:prstClr val="black"/>
                          </a:solidFill>
                          <a:effectLst/>
                          <a:uLnTx/>
                          <a:uFillTx/>
                          <a:latin typeface="+mn-lt"/>
                          <a:ea typeface="+mn-ea"/>
                          <a:cs typeface="+mn-cs"/>
                        </a:rPr>
                        <a:t>
Sie galt als Hoffnungsträgerin Brasiliens. Versprach ein korruptionsfreies Land. Ein Jahr nach ihrer Amtsenthebung nimmt Ex-Präsidentin Dilma Rousseff Stellung im ARD-Interview.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1802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- 2017-10-07 10:08:50</a:t>
                      </a:r>
                      <a:r>
                        <a:rPr kumimoji="0" lang="de-DE" sz="1000" b="0" i="0" u="none" strike="noStrike" kern="1200" cap="none" spc="0" normalizeH="0" baseline="0" noProof="0">
                          <a:ln>
                            <a:noFill/>
                          </a:ln>
                          <a:solidFill>
                            <a:prstClr val="black"/>
                          </a:solidFill>
                          <a:effectLst/>
                          <a:uLnTx/>
                          <a:uFillTx/>
                          <a:latin typeface="+mn-lt"/>
                          <a:ea typeface="+mn-ea"/>
                          <a:cs typeface="+mn-cs"/>
                        </a:rPr>
                        <a:t>
Pflege ist in Skandinavien Sache des Staates. Pflegeeinrichtungen werden ohne Gewinnorientierung betrieben. Das ist teurer, aber die Angehörigen werden spürbar entlastet.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399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- 2017-12-27 16:26:00</a:t>
                      </a:r>
                      <a:r>
                        <a:rPr kumimoji="0" lang="de-DE" sz="1000" b="0" i="0" u="none" strike="noStrike" kern="1200" cap="none" spc="0" normalizeH="0" baseline="0" noProof="0">
                          <a:ln>
                            <a:noFill/>
                          </a:ln>
                          <a:solidFill>
                            <a:prstClr val="black"/>
                          </a:solidFill>
                          <a:effectLst/>
                          <a:uLnTx/>
                          <a:uFillTx/>
                          <a:latin typeface="+mn-lt"/>
                          <a:ea typeface="+mn-ea"/>
                          <a:cs typeface="+mn-cs"/>
                        </a:rPr>
                        <a:t>
In der Provinz Aceh in Indonesien gilt die Scharia. Wer unverheiratet öffentlich Händchen hält, dem droht öffentliche Auspeitschung. 
________________
Best of "Weltspiegel" 2017: http://s.daserste.de/2tugT9f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4995640"/>
                  </a:ext>
                </a:extLst>
              </a:tr>
            </a:tbl>
          </a:graphicData>
        </a:graphic>
      </p:graphicFrame>
      <p:sp>
        <p:nvSpPr>
          <p:cNvPr id="4" name="Text Placeholder 3">
            <a:extLst>
              <a:ext uri="{FF2B5EF4-FFF2-40B4-BE49-F238E27FC236}">
                <a16:creationId xmlns:a16="http://schemas.microsoft.com/office/drawing/2014/main" id="{FFF84E65-5DF4-425A-9BFD-84030A36B592}"/>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544296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D503D-2061-42EA-8091-789B8DBA4691}"/>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733432E1-E303-4675-B605-97472DCF79B1}"/>
              </a:ext>
            </a:extLst>
          </p:cNvPr>
          <p:cNvGraphicFramePr>
            <a:graphicFrameLocks noGrp="1"/>
          </p:cNvGraphicFramePr>
          <p:nvPr>
            <p:ph type="tbl" sz="quarter" idx="13"/>
            <p:extLst>
              <p:ext uri="{D42A27DB-BD31-4B8C-83A1-F6EECF244321}">
                <p14:modId xmlns:p14="http://schemas.microsoft.com/office/powerpoint/2010/main" val="486868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4259785"/>
                    </a:ext>
                  </a:extLst>
                </a:gridCol>
                <a:gridCol w="1234440">
                  <a:extLst>
                    <a:ext uri="{9D8B030D-6E8A-4147-A177-3AD203B41FA5}">
                      <a16:colId xmlns:a16="http://schemas.microsoft.com/office/drawing/2014/main" val="2802756370"/>
                    </a:ext>
                  </a:extLst>
                </a:gridCol>
                <a:gridCol w="1234440">
                  <a:extLst>
                    <a:ext uri="{9D8B030D-6E8A-4147-A177-3AD203B41FA5}">
                      <a16:colId xmlns:a16="http://schemas.microsoft.com/office/drawing/2014/main" val="773014897"/>
                    </a:ext>
                  </a:extLst>
                </a:gridCol>
                <a:gridCol w="1234440">
                  <a:extLst>
                    <a:ext uri="{9D8B030D-6E8A-4147-A177-3AD203B41FA5}">
                      <a16:colId xmlns:a16="http://schemas.microsoft.com/office/drawing/2014/main" val="1598160555"/>
                    </a:ext>
                  </a:extLst>
                </a:gridCol>
                <a:gridCol w="1645920">
                  <a:extLst>
                    <a:ext uri="{9D8B030D-6E8A-4147-A177-3AD203B41FA5}">
                      <a16:colId xmlns:a16="http://schemas.microsoft.com/office/drawing/2014/main" val="520182150"/>
                    </a:ext>
                  </a:extLst>
                </a:gridCol>
                <a:gridCol w="822960">
                  <a:extLst>
                    <a:ext uri="{9D8B030D-6E8A-4147-A177-3AD203B41FA5}">
                      <a16:colId xmlns:a16="http://schemas.microsoft.com/office/drawing/2014/main" val="3285978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0333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- 2017-12-31 16:36:00</a:t>
                      </a:r>
                      <a:r>
                        <a:rPr kumimoji="0" lang="de-DE" sz="1000" b="0" i="0" u="none" strike="noStrike" kern="1200" cap="none" spc="0" normalizeH="0" baseline="0" noProof="0">
                          <a:ln>
                            <a:noFill/>
                          </a:ln>
                          <a:solidFill>
                            <a:prstClr val="black"/>
                          </a:solidFill>
                          <a:effectLst/>
                          <a:uLnTx/>
                          <a:uFillTx/>
                          <a:latin typeface="+mn-lt"/>
                          <a:ea typeface="+mn-ea"/>
                          <a:cs typeface="+mn-cs"/>
                        </a:rPr>
                        <a:t>
Pflege ist in Skandinavien Sache des Staates. Pflegeeinrichtungen werden ohne Gewinnorientierung betrieben. Das ist teurer, aber die Angehörigen werden spürbar entlastet.
_____
#bestofweltspiegel2017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74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- 2017-08-08 14:31:27</a:t>
                      </a:r>
                      <a:r>
                        <a:rPr kumimoji="0" lang="de-DE" sz="1000" b="0" i="0" u="none" strike="noStrike" kern="1200" cap="none" spc="0" normalizeH="0" baseline="0" noProof="0">
                          <a:ln>
                            <a:noFill/>
                          </a:ln>
                          <a:solidFill>
                            <a:prstClr val="black"/>
                          </a:solidFill>
                          <a:effectLst/>
                          <a:uLnTx/>
                          <a:uFillTx/>
                          <a:latin typeface="+mn-lt"/>
                          <a:ea typeface="+mn-ea"/>
                          <a:cs typeface="+mn-cs"/>
                        </a:rPr>
                        <a:t>
8000 Quadratkilometer brasilianischen Waldes wurden im vergangenen Jahr vernichtet. Sie wurden in Brand gesetzt mit dem Ziel, die Flächen für den Anbau zu nutzen. Eine "Agrarmafia" nimmt dabei keine Rücksicht auf das Leben der Kleinbauern – und schreckt auch vor Mord nicht zurück. http://s.daserste.de/2hGzGNI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3884918"/>
                  </a:ext>
                </a:extLst>
              </a:tr>
            </a:tbl>
          </a:graphicData>
        </a:graphic>
      </p:graphicFrame>
      <p:sp>
        <p:nvSpPr>
          <p:cNvPr id="4" name="Text Placeholder 3">
            <a:extLst>
              <a:ext uri="{FF2B5EF4-FFF2-40B4-BE49-F238E27FC236}">
                <a16:creationId xmlns:a16="http://schemas.microsoft.com/office/drawing/2014/main" id="{B43A0966-7DC3-40D2-95D4-9A0C6E054A15}"/>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899896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5C2BC-2C4A-4A56-8C06-55A014736AE8}"/>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A3742E1E-191D-48EE-A9E5-2A212B4BE058}"/>
              </a:ext>
            </a:extLst>
          </p:cNvPr>
          <p:cNvGraphicFramePr>
            <a:graphicFrameLocks noGrp="1"/>
          </p:cNvGraphicFramePr>
          <p:nvPr>
            <p:ph type="tbl" sz="quarter" idx="13"/>
            <p:extLst>
              <p:ext uri="{D42A27DB-BD31-4B8C-83A1-F6EECF244321}">
                <p14:modId xmlns:p14="http://schemas.microsoft.com/office/powerpoint/2010/main" val="410068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1207180"/>
                    </a:ext>
                  </a:extLst>
                </a:gridCol>
                <a:gridCol w="1234440">
                  <a:extLst>
                    <a:ext uri="{9D8B030D-6E8A-4147-A177-3AD203B41FA5}">
                      <a16:colId xmlns:a16="http://schemas.microsoft.com/office/drawing/2014/main" val="2184296899"/>
                    </a:ext>
                  </a:extLst>
                </a:gridCol>
                <a:gridCol w="1234440">
                  <a:extLst>
                    <a:ext uri="{9D8B030D-6E8A-4147-A177-3AD203B41FA5}">
                      <a16:colId xmlns:a16="http://schemas.microsoft.com/office/drawing/2014/main" val="3499143607"/>
                    </a:ext>
                  </a:extLst>
                </a:gridCol>
                <a:gridCol w="1234440">
                  <a:extLst>
                    <a:ext uri="{9D8B030D-6E8A-4147-A177-3AD203B41FA5}">
                      <a16:colId xmlns:a16="http://schemas.microsoft.com/office/drawing/2014/main" val="2155983304"/>
                    </a:ext>
                  </a:extLst>
                </a:gridCol>
                <a:gridCol w="1645920">
                  <a:extLst>
                    <a:ext uri="{9D8B030D-6E8A-4147-A177-3AD203B41FA5}">
                      <a16:colId xmlns:a16="http://schemas.microsoft.com/office/drawing/2014/main" val="736801773"/>
                    </a:ext>
                  </a:extLst>
                </a:gridCol>
                <a:gridCol w="822960">
                  <a:extLst>
                    <a:ext uri="{9D8B030D-6E8A-4147-A177-3AD203B41FA5}">
                      <a16:colId xmlns:a16="http://schemas.microsoft.com/office/drawing/2014/main" val="1124474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7101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- 2017-12-14 16:00:00</a:t>
                      </a:r>
                      <a:r>
                        <a:rPr kumimoji="0" lang="de-DE" sz="1000" b="0" i="0" u="none" strike="noStrike" kern="1200" cap="none" spc="0" normalizeH="0" baseline="0" noProof="0">
                          <a:ln>
                            <a:noFill/>
                          </a:ln>
                          <a:solidFill>
                            <a:prstClr val="black"/>
                          </a:solidFill>
                          <a:effectLst/>
                          <a:uLnTx/>
                          <a:uFillTx/>
                          <a:latin typeface="+mn-lt"/>
                          <a:ea typeface="+mn-ea"/>
                          <a:cs typeface="+mn-cs"/>
                        </a:rPr>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615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- 2017-09-10 14:00:05</a:t>
                      </a:r>
                      <a:r>
                        <a:rPr kumimoji="0" lang="de-DE" sz="1000" b="0" i="0" u="none" strike="noStrike" kern="1200" cap="none" spc="0" normalizeH="0" baseline="0" noProof="0">
                          <a:ln>
                            <a:noFill/>
                          </a:ln>
                          <a:solidFill>
                            <a:prstClr val="black"/>
                          </a:solidFill>
                          <a:effectLst/>
                          <a:uLnTx/>
                          <a:uFillTx/>
                          <a:latin typeface="+mn-lt"/>
                          <a:ea typeface="+mn-ea"/>
                          <a:cs typeface="+mn-cs"/>
                        </a:rPr>
                        <a:t>
Wissen Sie, wie man richtig hupt? Nein? Dann bitte gut aufpassen!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6575191"/>
                  </a:ext>
                </a:extLst>
              </a:tr>
            </a:tbl>
          </a:graphicData>
        </a:graphic>
      </p:graphicFrame>
      <p:sp>
        <p:nvSpPr>
          <p:cNvPr id="4" name="Text Placeholder 3">
            <a:extLst>
              <a:ext uri="{FF2B5EF4-FFF2-40B4-BE49-F238E27FC236}">
                <a16:creationId xmlns:a16="http://schemas.microsoft.com/office/drawing/2014/main" id="{C29B0039-F7D5-43F3-9F51-ED20570C41F0}"/>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722903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AFCE-6AE2-4137-87D5-92B6C4D69D10}"/>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BD12B57B-211A-4978-AFB5-16DF2C466E80}"/>
              </a:ext>
            </a:extLst>
          </p:cNvPr>
          <p:cNvGraphicFramePr>
            <a:graphicFrameLocks noGrp="1"/>
          </p:cNvGraphicFramePr>
          <p:nvPr>
            <p:ph type="tbl" sz="quarter" idx="13"/>
            <p:extLst>
              <p:ext uri="{D42A27DB-BD31-4B8C-83A1-F6EECF244321}">
                <p14:modId xmlns:p14="http://schemas.microsoft.com/office/powerpoint/2010/main" val="224777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1246348"/>
                    </a:ext>
                  </a:extLst>
                </a:gridCol>
                <a:gridCol w="1234440">
                  <a:extLst>
                    <a:ext uri="{9D8B030D-6E8A-4147-A177-3AD203B41FA5}">
                      <a16:colId xmlns:a16="http://schemas.microsoft.com/office/drawing/2014/main" val="954493705"/>
                    </a:ext>
                  </a:extLst>
                </a:gridCol>
                <a:gridCol w="1234440">
                  <a:extLst>
                    <a:ext uri="{9D8B030D-6E8A-4147-A177-3AD203B41FA5}">
                      <a16:colId xmlns:a16="http://schemas.microsoft.com/office/drawing/2014/main" val="2920182339"/>
                    </a:ext>
                  </a:extLst>
                </a:gridCol>
                <a:gridCol w="1234440">
                  <a:extLst>
                    <a:ext uri="{9D8B030D-6E8A-4147-A177-3AD203B41FA5}">
                      <a16:colId xmlns:a16="http://schemas.microsoft.com/office/drawing/2014/main" val="2259768334"/>
                    </a:ext>
                  </a:extLst>
                </a:gridCol>
                <a:gridCol w="1645920">
                  <a:extLst>
                    <a:ext uri="{9D8B030D-6E8A-4147-A177-3AD203B41FA5}">
                      <a16:colId xmlns:a16="http://schemas.microsoft.com/office/drawing/2014/main" val="788295447"/>
                    </a:ext>
                  </a:extLst>
                </a:gridCol>
                <a:gridCol w="822960">
                  <a:extLst>
                    <a:ext uri="{9D8B030D-6E8A-4147-A177-3AD203B41FA5}">
                      <a16:colId xmlns:a16="http://schemas.microsoft.com/office/drawing/2014/main" val="151939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3065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- 2017-12-27 16:26:00</a:t>
                      </a:r>
                      <a:r>
                        <a:rPr kumimoji="0" lang="de-DE" sz="1000" b="0" i="0" u="none" strike="noStrike" kern="1200" cap="none" spc="0" normalizeH="0" baseline="0" noProof="0">
                          <a:ln>
                            <a:noFill/>
                          </a:ln>
                          <a:solidFill>
                            <a:prstClr val="black"/>
                          </a:solidFill>
                          <a:effectLst/>
                          <a:uLnTx/>
                          <a:uFillTx/>
                          <a:latin typeface="+mn-lt"/>
                          <a:ea typeface="+mn-ea"/>
                          <a:cs typeface="+mn-cs"/>
                        </a:rPr>
                        <a:t>
In der Provinz Aceh in Indonesien gilt die Scharia. Wer unverheiratet öffentlich Händchen hält, dem droht öffentliche Auspeitschung. 
________________
Best of "Weltspiegel" 2017: http://s.daserste.de/2tugT9f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3424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- 2017-11-14 06:16:01</a:t>
                      </a:r>
                      <a:r>
                        <a:rPr kumimoji="0" lang="de-DE" sz="1000" b="0" i="0" u="none" strike="noStrike" kern="1200" cap="none" spc="0" normalizeH="0" baseline="0" noProof="0">
                          <a:ln>
                            <a:noFill/>
                          </a:ln>
                          <a:solidFill>
                            <a:prstClr val="black"/>
                          </a:solidFill>
                          <a:effectLst/>
                          <a:uLnTx/>
                          <a:uFillTx/>
                          <a:latin typeface="+mn-lt"/>
                          <a:ea typeface="+mn-ea"/>
                          <a:cs typeface="+mn-cs"/>
                        </a:rPr>
                        <a:t>
Fußball ist mehr als ein Sport in der Türkei. Für eingefleischte Anhänger ist es Leidenschaft und Hingabe pur.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22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- 2017-08-14 17:45:58</a:t>
                      </a:r>
                      <a:r>
                        <a:rPr kumimoji="0" lang="de-DE" sz="1000" b="0" i="0" u="none" strike="noStrike" kern="1200" cap="none" spc="0" normalizeH="0" baseline="0" noProof="0">
                          <a:ln>
                            <a:noFill/>
                          </a:ln>
                          <a:solidFill>
                            <a:prstClr val="black"/>
                          </a:solidFill>
                          <a:effectLst/>
                          <a:uLnTx/>
                          <a:uFillTx/>
                          <a:latin typeface="+mn-lt"/>
                          <a:ea typeface="+mn-ea"/>
                          <a:cs typeface="+mn-cs"/>
                        </a:rPr>
                        <a:t>
In der Türkei herrscht politischer Ausnahmezustand. Kann und sollte man dort Urlaub machen? http://s.daserste.de/2hYEyhf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9301409"/>
                  </a:ext>
                </a:extLst>
              </a:tr>
            </a:tbl>
          </a:graphicData>
        </a:graphic>
      </p:graphicFrame>
      <p:sp>
        <p:nvSpPr>
          <p:cNvPr id="4" name="Text Placeholder 3">
            <a:extLst>
              <a:ext uri="{FF2B5EF4-FFF2-40B4-BE49-F238E27FC236}">
                <a16:creationId xmlns:a16="http://schemas.microsoft.com/office/drawing/2014/main" id="{472C4CC9-028C-42AA-BE5D-D1416C6CD290}"/>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083734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AB3F-A65A-4B8D-B6B6-93DF2CDCA886}"/>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1B0EF8DC-E07B-4BA7-9754-23B0D1909A23}"/>
              </a:ext>
            </a:extLst>
          </p:cNvPr>
          <p:cNvGraphicFramePr>
            <a:graphicFrameLocks noGrp="1"/>
          </p:cNvGraphicFramePr>
          <p:nvPr>
            <p:ph type="tbl" sz="quarter" idx="13"/>
            <p:extLst>
              <p:ext uri="{D42A27DB-BD31-4B8C-83A1-F6EECF244321}">
                <p14:modId xmlns:p14="http://schemas.microsoft.com/office/powerpoint/2010/main" val="380006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13218085"/>
                    </a:ext>
                  </a:extLst>
                </a:gridCol>
                <a:gridCol w="987552">
                  <a:extLst>
                    <a:ext uri="{9D8B030D-6E8A-4147-A177-3AD203B41FA5}">
                      <a16:colId xmlns:a16="http://schemas.microsoft.com/office/drawing/2014/main" val="2590538329"/>
                    </a:ext>
                  </a:extLst>
                </a:gridCol>
                <a:gridCol w="822960">
                  <a:extLst>
                    <a:ext uri="{9D8B030D-6E8A-4147-A177-3AD203B41FA5}">
                      <a16:colId xmlns:a16="http://schemas.microsoft.com/office/drawing/2014/main" val="3753910099"/>
                    </a:ext>
                  </a:extLst>
                </a:gridCol>
                <a:gridCol w="987552">
                  <a:extLst>
                    <a:ext uri="{9D8B030D-6E8A-4147-A177-3AD203B41FA5}">
                      <a16:colId xmlns:a16="http://schemas.microsoft.com/office/drawing/2014/main" val="604943515"/>
                    </a:ext>
                  </a:extLst>
                </a:gridCol>
                <a:gridCol w="822960">
                  <a:extLst>
                    <a:ext uri="{9D8B030D-6E8A-4147-A177-3AD203B41FA5}">
                      <a16:colId xmlns:a16="http://schemas.microsoft.com/office/drawing/2014/main" val="4285785256"/>
                    </a:ext>
                  </a:extLst>
                </a:gridCol>
                <a:gridCol w="905256">
                  <a:extLst>
                    <a:ext uri="{9D8B030D-6E8A-4147-A177-3AD203B41FA5}">
                      <a16:colId xmlns:a16="http://schemas.microsoft.com/office/drawing/2014/main" val="2589912133"/>
                    </a:ext>
                  </a:extLst>
                </a:gridCol>
                <a:gridCol w="822960">
                  <a:extLst>
                    <a:ext uri="{9D8B030D-6E8A-4147-A177-3AD203B41FA5}">
                      <a16:colId xmlns:a16="http://schemas.microsoft.com/office/drawing/2014/main" val="2640152838"/>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583270053"/>
                  </a:ext>
                </a:extLst>
              </a:tr>
              <a:tr h="370840">
                <a:tc>
                  <a:txBody>
                    <a:bodyPr/>
                    <a:lstStyle/>
                    <a:p>
                      <a:r>
                        <a:rPr lang="de-DE" sz="1000" b="1"/>
                        <a:t>Weltspiegel - 2017-10-15 08:23:03</a:t>
                      </a:r>
                      <a:r>
                        <a:rPr lang="de-DE" sz="1000"/>
                        <a:t>
Eine bulgarische Kriegsberichterstatterin macht bei einem Einsatz in der umkämpften syrischen Stadt Aleppo eine unglaubliche Entdeckung:</a:t>
                      </a:r>
                      <a:endParaRPr lang="en-US" sz="1000"/>
                    </a:p>
                  </a:txBody>
                  <a:tcPr/>
                </a:tc>
                <a:tc>
                  <a:txBody>
                    <a:bodyPr/>
                    <a:lstStyle/>
                    <a:p>
                      <a:r>
                        <a:rPr lang="en-US" sz="1000"/>
                        <a:t>5.4%</a:t>
                      </a:r>
                    </a:p>
                  </a:txBody>
                  <a:tcPr/>
                </a:tc>
                <a:tc>
                  <a:txBody>
                    <a:bodyPr/>
                    <a:lstStyle/>
                    <a:p>
                      <a:r>
                        <a:rPr lang="en-US" sz="1000"/>
                        <a:t>4010</a:t>
                      </a:r>
                    </a:p>
                  </a:txBody>
                  <a:tcPr/>
                </a:tc>
                <a:tc>
                  <a:txBody>
                    <a:bodyPr/>
                    <a:lstStyle/>
                    <a:p>
                      <a:r>
                        <a:rPr lang="en-US" sz="1000"/>
                        <a:t>74042</a:t>
                      </a:r>
                    </a:p>
                  </a:txBody>
                  <a:tcPr/>
                </a:tc>
                <a:tc>
                  <a:txBody>
                    <a:bodyPr/>
                    <a:lstStyle/>
                    <a:p>
                      <a:r>
                        <a:rPr lang="en-US" sz="1000"/>
                        <a:t>5522</a:t>
                      </a:r>
                    </a:p>
                  </a:txBody>
                  <a:tcPr/>
                </a:tc>
                <a:tc>
                  <a:txBody>
                    <a:bodyPr/>
                    <a:lstStyle/>
                    <a:p>
                      <a:r>
                        <a:rPr lang="en-US" sz="1000"/>
                        <a:t>7.5%</a:t>
                      </a:r>
                    </a:p>
                  </a:txBody>
                  <a:tcPr/>
                </a:tc>
                <a:tc>
                  <a:txBody>
                    <a:bodyPr/>
                    <a:lstStyle/>
                    <a:p>
                      <a:r>
                        <a:rPr lang="en-US" sz="1000"/>
                        <a:t>Link</a:t>
                      </a:r>
                    </a:p>
                  </a:txBody>
                  <a:tcPr/>
                </a:tc>
                <a:extLst>
                  <a:ext uri="{0D108BD9-81ED-4DB2-BD59-A6C34878D82A}">
                    <a16:rowId xmlns:a16="http://schemas.microsoft.com/office/drawing/2014/main" val="3325699350"/>
                  </a:ext>
                </a:extLst>
              </a:tr>
              <a:tr h="370840">
                <a:tc>
                  <a:txBody>
                    <a:bodyPr/>
                    <a:lstStyle/>
                    <a:p>
                      <a:r>
                        <a:rPr lang="de-DE" sz="1000" b="1"/>
                        <a:t>Weltspiegel - 2017-11-05 10:11:02</a:t>
                      </a:r>
                      <a:r>
                        <a:rPr lang="de-DE" sz="1000"/>
                        <a:t>
Sind Trumps Wähler immer noch begeistert oder bereuen sie ihre Entscheidung heute? Wir haben bei einigen nachgefragt.</a:t>
                      </a:r>
                      <a:endParaRPr lang="en-US" sz="1000"/>
                    </a:p>
                  </a:txBody>
                  <a:tcPr/>
                </a:tc>
                <a:tc>
                  <a:txBody>
                    <a:bodyPr/>
                    <a:lstStyle/>
                    <a:p>
                      <a:r>
                        <a:rPr lang="en-US" sz="1000"/>
                        <a:t>5.3%</a:t>
                      </a:r>
                    </a:p>
                  </a:txBody>
                  <a:tcPr/>
                </a:tc>
                <a:tc>
                  <a:txBody>
                    <a:bodyPr/>
                    <a:lstStyle/>
                    <a:p>
                      <a:r>
                        <a:rPr lang="en-US" sz="1000"/>
                        <a:t>2892</a:t>
                      </a:r>
                    </a:p>
                  </a:txBody>
                  <a:tcPr/>
                </a:tc>
                <a:tc>
                  <a:txBody>
                    <a:bodyPr/>
                    <a:lstStyle/>
                    <a:p>
                      <a:r>
                        <a:rPr lang="en-US" sz="1000"/>
                        <a:t>54718</a:t>
                      </a:r>
                    </a:p>
                  </a:txBody>
                  <a:tcPr/>
                </a:tc>
                <a:tc>
                  <a:txBody>
                    <a:bodyPr/>
                    <a:lstStyle/>
                    <a:p>
                      <a:r>
                        <a:rPr lang="en-US" sz="1000"/>
                        <a:t>3827</a:t>
                      </a:r>
                    </a:p>
                  </a:txBody>
                  <a:tcPr/>
                </a:tc>
                <a:tc>
                  <a:txBody>
                    <a:bodyPr/>
                    <a:lstStyle/>
                    <a:p>
                      <a:r>
                        <a:rPr lang="en-US" sz="1000"/>
                        <a:t>7.0%</a:t>
                      </a:r>
                    </a:p>
                  </a:txBody>
                  <a:tcPr/>
                </a:tc>
                <a:tc>
                  <a:txBody>
                    <a:bodyPr/>
                    <a:lstStyle/>
                    <a:p>
                      <a:r>
                        <a:rPr lang="en-US" sz="1000"/>
                        <a:t>Link</a:t>
                      </a:r>
                    </a:p>
                  </a:txBody>
                  <a:tcPr/>
                </a:tc>
                <a:extLst>
                  <a:ext uri="{0D108BD9-81ED-4DB2-BD59-A6C34878D82A}">
                    <a16:rowId xmlns:a16="http://schemas.microsoft.com/office/drawing/2014/main" val="620977233"/>
                  </a:ext>
                </a:extLst>
              </a:tr>
              <a:tr h="370840">
                <a:tc>
                  <a:txBody>
                    <a:bodyPr/>
                    <a:lstStyle/>
                    <a:p>
                      <a:r>
                        <a:rPr lang="de-DE" sz="1000" b="1"/>
                        <a:t>Weltspiegel - 2017-11-10 17:12:01</a:t>
                      </a:r>
                      <a:r>
                        <a:rPr lang="de-DE" sz="1000"/>
                        <a:t>
Muneera Khan ist eines von mehreren hundert Mädchen aus Hyderabad, die von ihren Eltern an Männer aus den arabischen Emiraten "verheiratet" wurden:</a:t>
                      </a:r>
                      <a:endParaRPr lang="en-US" sz="1000"/>
                    </a:p>
                  </a:txBody>
                  <a:tcPr/>
                </a:tc>
                <a:tc>
                  <a:txBody>
                    <a:bodyPr/>
                    <a:lstStyle/>
                    <a:p>
                      <a:r>
                        <a:rPr lang="en-US" sz="1000"/>
                        <a:t>4.2%</a:t>
                      </a:r>
                    </a:p>
                  </a:txBody>
                  <a:tcPr/>
                </a:tc>
                <a:tc>
                  <a:txBody>
                    <a:bodyPr/>
                    <a:lstStyle/>
                    <a:p>
                      <a:r>
                        <a:rPr lang="en-US" sz="1000"/>
                        <a:t>2068</a:t>
                      </a:r>
                    </a:p>
                  </a:txBody>
                  <a:tcPr/>
                </a:tc>
                <a:tc>
                  <a:txBody>
                    <a:bodyPr/>
                    <a:lstStyle/>
                    <a:p>
                      <a:r>
                        <a:rPr lang="en-US" sz="1000"/>
                        <a:t>49388</a:t>
                      </a:r>
                    </a:p>
                  </a:txBody>
                  <a:tcPr/>
                </a:tc>
                <a:tc>
                  <a:txBody>
                    <a:bodyPr/>
                    <a:lstStyle/>
                    <a:p>
                      <a:r>
                        <a:rPr lang="en-US" sz="1000"/>
                        <a:t>3081</a:t>
                      </a:r>
                    </a:p>
                  </a:txBody>
                  <a:tcPr/>
                </a:tc>
                <a:tc>
                  <a:txBody>
                    <a:bodyPr/>
                    <a:lstStyle/>
                    <a:p>
                      <a:r>
                        <a:rPr lang="en-US" sz="1000"/>
                        <a:t>6.2%</a:t>
                      </a:r>
                    </a:p>
                  </a:txBody>
                  <a:tcPr/>
                </a:tc>
                <a:tc>
                  <a:txBody>
                    <a:bodyPr/>
                    <a:lstStyle/>
                    <a:p>
                      <a:r>
                        <a:rPr lang="en-US" sz="1000"/>
                        <a:t>Link</a:t>
                      </a:r>
                    </a:p>
                  </a:txBody>
                  <a:tcPr/>
                </a:tc>
                <a:extLst>
                  <a:ext uri="{0D108BD9-81ED-4DB2-BD59-A6C34878D82A}">
                    <a16:rowId xmlns:a16="http://schemas.microsoft.com/office/drawing/2014/main" val="2568380396"/>
                  </a:ext>
                </a:extLst>
              </a:tr>
              <a:tr h="370840">
                <a:tc>
                  <a:txBody>
                    <a:bodyPr/>
                    <a:lstStyle/>
                    <a:p>
                      <a:r>
                        <a:rPr lang="de-DE" sz="1000" b="1"/>
                        <a:t>Weltspiegel - 2018-01-01 14:21:04</a:t>
                      </a:r>
                      <a:r>
                        <a:rPr lang="de-DE" sz="1000"/>
                        <a:t>
Ein 13-jähriges Mädchen wird in dem Dorf Melito di Poro Salvo jahrelang vergewaltigt. Die Täter: eine Mafiabande. Offenbar wissen viele im Dorf Bescheid, doch sie schweigen aus Angst vor Vergeltung.</a:t>
                      </a:r>
                      <a:endParaRPr lang="en-US" sz="1000"/>
                    </a:p>
                  </a:txBody>
                  <a:tcPr/>
                </a:tc>
                <a:tc>
                  <a:txBody>
                    <a:bodyPr/>
                    <a:lstStyle/>
                    <a:p>
                      <a:r>
                        <a:rPr lang="en-US" sz="1000"/>
                        <a:t>4.0%</a:t>
                      </a:r>
                    </a:p>
                  </a:txBody>
                  <a:tcPr/>
                </a:tc>
                <a:tc>
                  <a:txBody>
                    <a:bodyPr/>
                    <a:lstStyle/>
                    <a:p>
                      <a:r>
                        <a:rPr lang="en-US" sz="1000"/>
                        <a:t>3032</a:t>
                      </a:r>
                    </a:p>
                  </a:txBody>
                  <a:tcPr/>
                </a:tc>
                <a:tc>
                  <a:txBody>
                    <a:bodyPr/>
                    <a:lstStyle/>
                    <a:p>
                      <a:r>
                        <a:rPr lang="en-US" sz="1000"/>
                        <a:t>75391</a:t>
                      </a:r>
                    </a:p>
                  </a:txBody>
                  <a:tcPr/>
                </a:tc>
                <a:tc>
                  <a:txBody>
                    <a:bodyPr/>
                    <a:lstStyle/>
                    <a:p>
                      <a:r>
                        <a:rPr lang="en-US" sz="1000"/>
                        <a:t>4946</a:t>
                      </a:r>
                    </a:p>
                  </a:txBody>
                  <a:tcPr/>
                </a:tc>
                <a:tc>
                  <a:txBody>
                    <a:bodyPr/>
                    <a:lstStyle/>
                    <a:p>
                      <a:r>
                        <a:rPr lang="en-US" sz="1000"/>
                        <a:t>6.6%</a:t>
                      </a:r>
                    </a:p>
                  </a:txBody>
                  <a:tcPr/>
                </a:tc>
                <a:tc>
                  <a:txBody>
                    <a:bodyPr/>
                    <a:lstStyle/>
                    <a:p>
                      <a:r>
                        <a:rPr lang="en-US" sz="1000"/>
                        <a:t>Link</a:t>
                      </a:r>
                    </a:p>
                  </a:txBody>
                  <a:tcPr/>
                </a:tc>
                <a:extLst>
                  <a:ext uri="{0D108BD9-81ED-4DB2-BD59-A6C34878D82A}">
                    <a16:rowId xmlns:a16="http://schemas.microsoft.com/office/drawing/2014/main" val="859112700"/>
                  </a:ext>
                </a:extLst>
              </a:tr>
              <a:tr h="370840">
                <a:tc>
                  <a:txBody>
                    <a:bodyPr/>
                    <a:lstStyle/>
                    <a:p>
                      <a:r>
                        <a:rPr lang="de-DE" sz="1000" b="1"/>
                        <a:t>Weltspiegel - 2017-10-05 15:34:01</a:t>
                      </a:r>
                      <a:r>
                        <a:rPr lang="de-DE" sz="1000"/>
                        <a:t>
Was Belgien gerade beim Thema Abschiebung macht, kann man durchaus als Skandal bezeichnen:</a:t>
                      </a:r>
                      <a:endParaRPr lang="en-US" sz="1000"/>
                    </a:p>
                  </a:txBody>
                  <a:tcPr/>
                </a:tc>
                <a:tc>
                  <a:txBody>
                    <a:bodyPr/>
                    <a:lstStyle/>
                    <a:p>
                      <a:r>
                        <a:rPr lang="en-US" sz="1000"/>
                        <a:t>3.7%</a:t>
                      </a:r>
                    </a:p>
                  </a:txBody>
                  <a:tcPr/>
                </a:tc>
                <a:tc>
                  <a:txBody>
                    <a:bodyPr/>
                    <a:lstStyle/>
                    <a:p>
                      <a:r>
                        <a:rPr lang="en-US" sz="1000"/>
                        <a:t>1569</a:t>
                      </a:r>
                    </a:p>
                  </a:txBody>
                  <a:tcPr/>
                </a:tc>
                <a:tc>
                  <a:txBody>
                    <a:bodyPr/>
                    <a:lstStyle/>
                    <a:p>
                      <a:r>
                        <a:rPr lang="en-US" sz="1000"/>
                        <a:t>41923</a:t>
                      </a:r>
                    </a:p>
                  </a:txBody>
                  <a:tcPr/>
                </a:tc>
                <a:tc>
                  <a:txBody>
                    <a:bodyPr/>
                    <a:lstStyle/>
                    <a:p>
                      <a:r>
                        <a:rPr lang="en-US" sz="1000"/>
                        <a:t>2115</a:t>
                      </a:r>
                    </a:p>
                  </a:txBody>
                  <a:tcPr/>
                </a:tc>
                <a:tc>
                  <a:txBody>
                    <a:bodyPr/>
                    <a:lstStyle/>
                    <a:p>
                      <a:r>
                        <a:rPr lang="en-US" sz="1000"/>
                        <a:t>5.0%</a:t>
                      </a:r>
                    </a:p>
                  </a:txBody>
                  <a:tcPr/>
                </a:tc>
                <a:tc>
                  <a:txBody>
                    <a:bodyPr/>
                    <a:lstStyle/>
                    <a:p>
                      <a:r>
                        <a:rPr lang="en-US" sz="1000"/>
                        <a:t>Link</a:t>
                      </a:r>
                    </a:p>
                  </a:txBody>
                  <a:tcPr/>
                </a:tc>
                <a:extLst>
                  <a:ext uri="{0D108BD9-81ED-4DB2-BD59-A6C34878D82A}">
                    <a16:rowId xmlns:a16="http://schemas.microsoft.com/office/drawing/2014/main" val="1507074296"/>
                  </a:ext>
                </a:extLst>
              </a:tr>
            </a:tbl>
          </a:graphicData>
        </a:graphic>
      </p:graphicFrame>
      <p:sp>
        <p:nvSpPr>
          <p:cNvPr id="4" name="Text Placeholder 3">
            <a:extLst>
              <a:ext uri="{FF2B5EF4-FFF2-40B4-BE49-F238E27FC236}">
                <a16:creationId xmlns:a16="http://schemas.microsoft.com/office/drawing/2014/main" id="{345CC12C-AD51-4F33-AECE-8F2879C448D9}"/>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119481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3A832-B90E-4132-ADEC-23058C1C7ABF}"/>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D8587AA5-A594-4E58-B682-7FEBC038AFA0}"/>
              </a:ext>
            </a:extLst>
          </p:cNvPr>
          <p:cNvGraphicFramePr>
            <a:graphicFrameLocks noGrp="1"/>
          </p:cNvGraphicFramePr>
          <p:nvPr>
            <p:ph type="tbl" sz="quarter" idx="13"/>
            <p:extLst>
              <p:ext uri="{D42A27DB-BD31-4B8C-83A1-F6EECF244321}">
                <p14:modId xmlns:p14="http://schemas.microsoft.com/office/powerpoint/2010/main" val="2880022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2186603"/>
                    </a:ext>
                  </a:extLst>
                </a:gridCol>
                <a:gridCol w="1234440">
                  <a:extLst>
                    <a:ext uri="{9D8B030D-6E8A-4147-A177-3AD203B41FA5}">
                      <a16:colId xmlns:a16="http://schemas.microsoft.com/office/drawing/2014/main" val="395520171"/>
                    </a:ext>
                  </a:extLst>
                </a:gridCol>
                <a:gridCol w="1234440">
                  <a:extLst>
                    <a:ext uri="{9D8B030D-6E8A-4147-A177-3AD203B41FA5}">
                      <a16:colId xmlns:a16="http://schemas.microsoft.com/office/drawing/2014/main" val="3316034930"/>
                    </a:ext>
                  </a:extLst>
                </a:gridCol>
                <a:gridCol w="1234440">
                  <a:extLst>
                    <a:ext uri="{9D8B030D-6E8A-4147-A177-3AD203B41FA5}">
                      <a16:colId xmlns:a16="http://schemas.microsoft.com/office/drawing/2014/main" val="3498556546"/>
                    </a:ext>
                  </a:extLst>
                </a:gridCol>
                <a:gridCol w="1234440">
                  <a:extLst>
                    <a:ext uri="{9D8B030D-6E8A-4147-A177-3AD203B41FA5}">
                      <a16:colId xmlns:a16="http://schemas.microsoft.com/office/drawing/2014/main" val="2248049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842344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- 2017-12-14 16:00:00</a:t>
                      </a:r>
                      <a:r>
                        <a:rPr kumimoji="0" lang="de-DE" sz="1000" b="0" i="0" u="none" strike="noStrike" kern="1200" cap="none" spc="0" normalizeH="0" baseline="0" noProof="0">
                          <a:ln>
                            <a:noFill/>
                          </a:ln>
                          <a:solidFill>
                            <a:prstClr val="black"/>
                          </a:solidFill>
                          <a:effectLst/>
                          <a:uLnTx/>
                          <a:uFillTx/>
                          <a:latin typeface="+mn-lt"/>
                          <a:ea typeface="+mn-ea"/>
                          <a:cs typeface="+mn-cs"/>
                        </a:rPr>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400816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- 2017-10-01 08:36:49</a:t>
                      </a:r>
                      <a:r>
                        <a:rPr kumimoji="0" lang="de-DE" sz="1000" b="0" i="0" u="none" strike="noStrike" kern="1200" cap="none" spc="0" normalizeH="0" baseline="0" noProof="0">
                          <a:ln>
                            <a:noFill/>
                          </a:ln>
                          <a:solidFill>
                            <a:prstClr val="black"/>
                          </a:solidFill>
                          <a:effectLst/>
                          <a:uLnTx/>
                          <a:uFillTx/>
                          <a:latin typeface="+mn-lt"/>
                          <a:ea typeface="+mn-ea"/>
                          <a:cs typeface="+mn-cs"/>
                        </a:rPr>
                        <a:t>
In Perus Hauptstadt Lima trennt eine Mauer arme und reiche Menschen. Pools auf der einen Seite, kein Wasser auf der anderen.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a:t>
                      </a:r>
                    </a:p>
                  </a:txBody>
                  <a:tcPr/>
                </a:tc>
                <a:extLst>
                  <a:ext uri="{0D108BD9-81ED-4DB2-BD59-A6C34878D82A}">
                    <a16:rowId xmlns:a16="http://schemas.microsoft.com/office/drawing/2014/main" val="425837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- 2017-12-28 13:18:00</a:t>
                      </a:r>
                      <a:r>
                        <a:rPr kumimoji="0" lang="de-DE" sz="1000" b="0" i="0" u="none" strike="noStrike" kern="1200" cap="none" spc="0" normalizeH="0" baseline="0" noProof="0">
                          <a:ln>
                            <a:noFill/>
                          </a:ln>
                          <a:solidFill>
                            <a:prstClr val="black"/>
                          </a:solidFill>
                          <a:effectLst/>
                          <a:uLnTx/>
                          <a:uFillTx/>
                          <a:latin typeface="+mn-lt"/>
                          <a:ea typeface="+mn-ea"/>
                          <a:cs typeface="+mn-cs"/>
                        </a:rPr>
                        <a:t>
Von wegen Bullerbü. In Schweden müssen schwangere Frauen lernen ihre Kinder im Auto zur Welt zu bringen. Denn oft ist die nächste Geburtsklinik auf dem Land zu weit 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121546585"/>
                  </a:ext>
                </a:extLst>
              </a:tr>
            </a:tbl>
          </a:graphicData>
        </a:graphic>
      </p:graphicFrame>
      <p:sp>
        <p:nvSpPr>
          <p:cNvPr id="4" name="Text Placeholder 3">
            <a:extLst>
              <a:ext uri="{FF2B5EF4-FFF2-40B4-BE49-F238E27FC236}">
                <a16:creationId xmlns:a16="http://schemas.microsoft.com/office/drawing/2014/main" id="{DC1001BF-0223-4EB8-AE27-77C8500DBC4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8316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0511C-1720-46FB-8E8E-014786975A03}"/>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C8983B11-5C2C-45FB-86C9-4D431C2C4EE8}"/>
              </a:ext>
            </a:extLst>
          </p:cNvPr>
          <p:cNvGraphicFramePr>
            <a:graphicFrameLocks noGrp="1"/>
          </p:cNvGraphicFramePr>
          <p:nvPr>
            <p:ph type="tbl" sz="quarter" idx="13"/>
            <p:extLst>
              <p:ext uri="{D42A27DB-BD31-4B8C-83A1-F6EECF244321}">
                <p14:modId xmlns:p14="http://schemas.microsoft.com/office/powerpoint/2010/main" val="53670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0397825"/>
                    </a:ext>
                  </a:extLst>
                </a:gridCol>
                <a:gridCol w="1234440">
                  <a:extLst>
                    <a:ext uri="{9D8B030D-6E8A-4147-A177-3AD203B41FA5}">
                      <a16:colId xmlns:a16="http://schemas.microsoft.com/office/drawing/2014/main" val="3959975278"/>
                    </a:ext>
                  </a:extLst>
                </a:gridCol>
                <a:gridCol w="1234440">
                  <a:extLst>
                    <a:ext uri="{9D8B030D-6E8A-4147-A177-3AD203B41FA5}">
                      <a16:colId xmlns:a16="http://schemas.microsoft.com/office/drawing/2014/main" val="3042538169"/>
                    </a:ext>
                  </a:extLst>
                </a:gridCol>
                <a:gridCol w="1234440">
                  <a:extLst>
                    <a:ext uri="{9D8B030D-6E8A-4147-A177-3AD203B41FA5}">
                      <a16:colId xmlns:a16="http://schemas.microsoft.com/office/drawing/2014/main" val="845733511"/>
                    </a:ext>
                  </a:extLst>
                </a:gridCol>
                <a:gridCol w="1234440">
                  <a:extLst>
                    <a:ext uri="{9D8B030D-6E8A-4147-A177-3AD203B41FA5}">
                      <a16:colId xmlns:a16="http://schemas.microsoft.com/office/drawing/2014/main" val="18531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111071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- 2017-12-27 16:26:00</a:t>
                      </a:r>
                      <a:r>
                        <a:rPr kumimoji="0" lang="de-DE" sz="1000" b="0" i="0" u="none" strike="noStrike" kern="1200" cap="none" spc="0" normalizeH="0" baseline="0" noProof="0">
                          <a:ln>
                            <a:noFill/>
                          </a:ln>
                          <a:solidFill>
                            <a:prstClr val="black"/>
                          </a:solidFill>
                          <a:effectLst/>
                          <a:uLnTx/>
                          <a:uFillTx/>
                          <a:latin typeface="+mn-lt"/>
                          <a:ea typeface="+mn-ea"/>
                          <a:cs typeface="+mn-cs"/>
                        </a:rPr>
                        <a:t>
In der Provinz Aceh in Indonesien gilt die Scharia. Wer unverheiratet öffentlich Händchen hält, dem droht öffentliche Auspeitschung. 
________________
Best of "Weltspiegel" 2017: http://s.daserste.de/2tugT9f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a:t>
                      </a:r>
                    </a:p>
                  </a:txBody>
                  <a:tcPr/>
                </a:tc>
                <a:extLst>
                  <a:ext uri="{0D108BD9-81ED-4DB2-BD59-A6C34878D82A}">
                    <a16:rowId xmlns:a16="http://schemas.microsoft.com/office/drawing/2014/main" val="359314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- 2017-10-11 04:11:10</a:t>
                      </a:r>
                      <a:r>
                        <a:rPr kumimoji="0" lang="de-DE" sz="1000" b="0" i="0" u="none" strike="noStrike" kern="1200" cap="none" spc="0" normalizeH="0" baseline="0" noProof="0">
                          <a:ln>
                            <a:noFill/>
                          </a:ln>
                          <a:solidFill>
                            <a:prstClr val="black"/>
                          </a:solidFill>
                          <a:effectLst/>
                          <a:uLnTx/>
                          <a:uFillTx/>
                          <a:latin typeface="+mn-lt"/>
                          <a:ea typeface="+mn-ea"/>
                          <a:cs typeface="+mn-cs"/>
                        </a:rPr>
                        <a:t>
"Das war kein islamischer Staat", sagen die Ehefrauen der Kämpfer des sogenannten Islamischen Staats. Besiegt und gefangen leben sie in einem Lager in Rakka.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2316094413"/>
                  </a:ext>
                </a:extLst>
              </a:tr>
            </a:tbl>
          </a:graphicData>
        </a:graphic>
      </p:graphicFrame>
      <p:sp>
        <p:nvSpPr>
          <p:cNvPr id="4" name="Text Placeholder 3">
            <a:extLst>
              <a:ext uri="{FF2B5EF4-FFF2-40B4-BE49-F238E27FC236}">
                <a16:creationId xmlns:a16="http://schemas.microsoft.com/office/drawing/2014/main" id="{3C6D29CD-5ACB-4AB3-A801-DEEBC46A5708}"/>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965438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3A037-26BA-4574-AC0A-96E85BC40C36}"/>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EE77568A-C0AF-4ABC-91C5-928FC903C1A6}"/>
              </a:ext>
            </a:extLst>
          </p:cNvPr>
          <p:cNvGraphicFramePr>
            <a:graphicFrameLocks noGrp="1"/>
          </p:cNvGraphicFramePr>
          <p:nvPr>
            <p:ph type="tbl" sz="quarter" idx="13"/>
            <p:extLst>
              <p:ext uri="{D42A27DB-BD31-4B8C-83A1-F6EECF244321}">
                <p14:modId xmlns:p14="http://schemas.microsoft.com/office/powerpoint/2010/main" val="132228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2032473"/>
                    </a:ext>
                  </a:extLst>
                </a:gridCol>
                <a:gridCol w="1316736">
                  <a:extLst>
                    <a:ext uri="{9D8B030D-6E8A-4147-A177-3AD203B41FA5}">
                      <a16:colId xmlns:a16="http://schemas.microsoft.com/office/drawing/2014/main" val="3295218498"/>
                    </a:ext>
                  </a:extLst>
                </a:gridCol>
                <a:gridCol w="1481328">
                  <a:extLst>
                    <a:ext uri="{9D8B030D-6E8A-4147-A177-3AD203B41FA5}">
                      <a16:colId xmlns:a16="http://schemas.microsoft.com/office/drawing/2014/main" val="1937089483"/>
                    </a:ext>
                  </a:extLst>
                </a:gridCol>
                <a:gridCol w="1481328">
                  <a:extLst>
                    <a:ext uri="{9D8B030D-6E8A-4147-A177-3AD203B41FA5}">
                      <a16:colId xmlns:a16="http://schemas.microsoft.com/office/drawing/2014/main" val="2187735930"/>
                    </a:ext>
                  </a:extLst>
                </a:gridCol>
                <a:gridCol w="1481328">
                  <a:extLst>
                    <a:ext uri="{9D8B030D-6E8A-4147-A177-3AD203B41FA5}">
                      <a16:colId xmlns:a16="http://schemas.microsoft.com/office/drawing/2014/main" val="108418795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107533044"/>
                  </a:ext>
                </a:extLst>
              </a:tr>
              <a:tr h="370840">
                <a:tc>
                  <a:txBody>
                    <a:bodyPr/>
                    <a:lstStyle/>
                    <a:p>
                      <a:r>
                        <a:rPr lang="de-DE" sz="1000" b="1"/>
                        <a:t>Weltspiegel - 2017-12-27 16:26:00</a:t>
                      </a:r>
                      <a:r>
                        <a:rPr lang="de-DE" sz="1000"/>
                        <a:t>
In der Provinz Aceh in Indonesien gilt die Scharia. Wer unverheiratet öffentlich Händchen hält, dem droht öffentliche Auspeitschung. 
________________
Best of "Weltspiegel" 2017: http://s.daserste.de/2tugT9f</a:t>
                      </a:r>
                      <a:endParaRPr lang="en-US" sz="1000"/>
                    </a:p>
                  </a:txBody>
                  <a:tcPr/>
                </a:tc>
                <a:tc>
                  <a:txBody>
                    <a:bodyPr/>
                    <a:lstStyle/>
                    <a:p>
                      <a:r>
                        <a:rPr lang="en-US" sz="1000"/>
                        <a:t>32.37%</a:t>
                      </a:r>
                    </a:p>
                  </a:txBody>
                  <a:tcPr/>
                </a:tc>
                <a:tc>
                  <a:txBody>
                    <a:bodyPr/>
                    <a:lstStyle/>
                    <a:p>
                      <a:r>
                        <a:rPr lang="en-US" sz="1000"/>
                        <a:t>44.40%</a:t>
                      </a:r>
                    </a:p>
                  </a:txBody>
                  <a:tcPr/>
                </a:tc>
                <a:tc>
                  <a:txBody>
                    <a:bodyPr/>
                    <a:lstStyle/>
                    <a:p>
                      <a:r>
                        <a:rPr lang="en-US" sz="1000"/>
                        <a:t>167200</a:t>
                      </a:r>
                    </a:p>
                  </a:txBody>
                  <a:tcPr/>
                </a:tc>
                <a:tc>
                  <a:txBody>
                    <a:bodyPr/>
                    <a:lstStyle/>
                    <a:p>
                      <a:r>
                        <a:rPr lang="en-US" sz="1000"/>
                        <a:t>486070</a:t>
                      </a:r>
                    </a:p>
                  </a:txBody>
                  <a:tcPr/>
                </a:tc>
                <a:extLst>
                  <a:ext uri="{0D108BD9-81ED-4DB2-BD59-A6C34878D82A}">
                    <a16:rowId xmlns:a16="http://schemas.microsoft.com/office/drawing/2014/main" val="2104932629"/>
                  </a:ext>
                </a:extLst>
              </a:tr>
              <a:tr h="370840">
                <a:tc>
                  <a:txBody>
                    <a:bodyPr/>
                    <a:lstStyle/>
                    <a:p>
                      <a:r>
                        <a:rPr lang="de-DE" sz="1000" b="1"/>
                        <a:t>Weltspiegel - 2017-12-28 13:18:00</a:t>
                      </a:r>
                      <a:r>
                        <a:rPr lang="de-DE" sz="1000"/>
                        <a:t>
Von wegen Bullerbü. In Schweden müssen schwangere Frauen lernen ihre Kinder im Auto zur Welt zu bringen. Denn oft ist die nächste Geburtsklinik auf dem Land zu weit weg.</a:t>
                      </a:r>
                      <a:endParaRPr lang="en-US" sz="1000"/>
                    </a:p>
                  </a:txBody>
                  <a:tcPr/>
                </a:tc>
                <a:tc>
                  <a:txBody>
                    <a:bodyPr/>
                    <a:lstStyle/>
                    <a:p>
                      <a:r>
                        <a:rPr lang="en-US" sz="1000"/>
                        <a:t>28.78%</a:t>
                      </a:r>
                    </a:p>
                  </a:txBody>
                  <a:tcPr/>
                </a:tc>
                <a:tc>
                  <a:txBody>
                    <a:bodyPr/>
                    <a:lstStyle/>
                    <a:p>
                      <a:r>
                        <a:rPr lang="en-US" sz="1000"/>
                        <a:t>47.80%</a:t>
                      </a:r>
                    </a:p>
                  </a:txBody>
                  <a:tcPr/>
                </a:tc>
                <a:tc>
                  <a:txBody>
                    <a:bodyPr/>
                    <a:lstStyle/>
                    <a:p>
                      <a:r>
                        <a:rPr lang="en-US" sz="1000"/>
                        <a:t>173105</a:t>
                      </a:r>
                    </a:p>
                  </a:txBody>
                  <a:tcPr/>
                </a:tc>
                <a:tc>
                  <a:txBody>
                    <a:bodyPr/>
                    <a:lstStyle/>
                    <a:p>
                      <a:r>
                        <a:rPr lang="en-US" sz="1000"/>
                        <a:t>572796</a:t>
                      </a:r>
                    </a:p>
                  </a:txBody>
                  <a:tcPr/>
                </a:tc>
                <a:extLst>
                  <a:ext uri="{0D108BD9-81ED-4DB2-BD59-A6C34878D82A}">
                    <a16:rowId xmlns:a16="http://schemas.microsoft.com/office/drawing/2014/main" val="3599308479"/>
                  </a:ext>
                </a:extLst>
              </a:tr>
              <a:tr h="370840">
                <a:tc>
                  <a:txBody>
                    <a:bodyPr/>
                    <a:lstStyle/>
                    <a:p>
                      <a:r>
                        <a:rPr lang="de-DE" sz="1000" b="1"/>
                        <a:t>Weltspiegel - 2017-08-31 18:31:07</a:t>
                      </a:r>
                      <a:r>
                        <a:rPr lang="de-DE" sz="1000"/>
                        <a:t>
Pfiffige Idee: XXL Badekappen für prächtigen Haarschopf. Gesehen von ARD-Korrespondent Jan-Philippe Schlüter in Südafrika.</a:t>
                      </a:r>
                      <a:endParaRPr lang="en-US" sz="1000"/>
                    </a:p>
                  </a:txBody>
                  <a:tcPr/>
                </a:tc>
                <a:tc>
                  <a:txBody>
                    <a:bodyPr/>
                    <a:lstStyle/>
                    <a:p>
                      <a:r>
                        <a:rPr lang="en-US" sz="1000"/>
                        <a:t>27.10%</a:t>
                      </a:r>
                    </a:p>
                  </a:txBody>
                  <a:tcPr/>
                </a:tc>
                <a:tc>
                  <a:txBody>
                    <a:bodyPr/>
                    <a:lstStyle/>
                    <a:p>
                      <a:r>
                        <a:rPr lang="en-US" sz="1000"/>
                        <a:t>37.23%</a:t>
                      </a:r>
                    </a:p>
                  </a:txBody>
                  <a:tcPr/>
                </a:tc>
                <a:tc>
                  <a:txBody>
                    <a:bodyPr/>
                    <a:lstStyle/>
                    <a:p>
                      <a:r>
                        <a:rPr lang="en-US" sz="1000"/>
                        <a:t>17452</a:t>
                      </a:r>
                    </a:p>
                  </a:txBody>
                  <a:tcPr/>
                </a:tc>
                <a:tc>
                  <a:txBody>
                    <a:bodyPr/>
                    <a:lstStyle/>
                    <a:p>
                      <a:r>
                        <a:rPr lang="en-US" sz="1000"/>
                        <a:t>63104</a:t>
                      </a:r>
                    </a:p>
                  </a:txBody>
                  <a:tcPr/>
                </a:tc>
                <a:extLst>
                  <a:ext uri="{0D108BD9-81ED-4DB2-BD59-A6C34878D82A}">
                    <a16:rowId xmlns:a16="http://schemas.microsoft.com/office/drawing/2014/main" val="4158283550"/>
                  </a:ext>
                </a:extLst>
              </a:tr>
              <a:tr h="370840">
                <a:tc>
                  <a:txBody>
                    <a:bodyPr/>
                    <a:lstStyle/>
                    <a:p>
                      <a:r>
                        <a:rPr lang="de-DE" sz="1000" b="1"/>
                        <a:t>Weltspiegel - 2018-01-02 10:07:00</a:t>
                      </a:r>
                      <a:r>
                        <a:rPr lang="de-DE" sz="1000"/>
                        <a:t>
Thailand war einst ein Urlaubsparadies, doch die Folgen des Massen-Tourismus sind katastrophal.</a:t>
                      </a:r>
                      <a:endParaRPr lang="en-US" sz="1000"/>
                    </a:p>
                  </a:txBody>
                  <a:tcPr/>
                </a:tc>
                <a:tc>
                  <a:txBody>
                    <a:bodyPr/>
                    <a:lstStyle/>
                    <a:p>
                      <a:r>
                        <a:rPr lang="en-US" sz="1000"/>
                        <a:t>27.01%</a:t>
                      </a:r>
                    </a:p>
                  </a:txBody>
                  <a:tcPr/>
                </a:tc>
                <a:tc>
                  <a:txBody>
                    <a:bodyPr/>
                    <a:lstStyle/>
                    <a:p>
                      <a:r>
                        <a:rPr lang="en-US" sz="1000"/>
                        <a:t>38.54%</a:t>
                      </a:r>
                    </a:p>
                  </a:txBody>
                  <a:tcPr/>
                </a:tc>
                <a:tc>
                  <a:txBody>
                    <a:bodyPr/>
                    <a:lstStyle/>
                    <a:p>
                      <a:r>
                        <a:rPr lang="en-US" sz="1000"/>
                        <a:t>33583</a:t>
                      </a:r>
                    </a:p>
                  </a:txBody>
                  <a:tcPr/>
                </a:tc>
                <a:tc>
                  <a:txBody>
                    <a:bodyPr/>
                    <a:lstStyle/>
                    <a:p>
                      <a:r>
                        <a:rPr lang="en-US" sz="1000"/>
                        <a:t>121989</a:t>
                      </a:r>
                    </a:p>
                  </a:txBody>
                  <a:tcPr/>
                </a:tc>
                <a:extLst>
                  <a:ext uri="{0D108BD9-81ED-4DB2-BD59-A6C34878D82A}">
                    <a16:rowId xmlns:a16="http://schemas.microsoft.com/office/drawing/2014/main" val="2515100474"/>
                  </a:ext>
                </a:extLst>
              </a:tr>
              <a:tr h="370840">
                <a:tc>
                  <a:txBody>
                    <a:bodyPr/>
                    <a:lstStyle/>
                    <a:p>
                      <a:r>
                        <a:rPr lang="de-DE" sz="1000" b="1"/>
                        <a:t>Weltspiegel - 2017-10-08 19:06:01</a:t>
                      </a:r>
                      <a:r>
                        <a:rPr lang="de-DE" sz="1000"/>
                        <a:t>
In Thailand rast ein Zug jeden Tag achtmal mitten durch einen Markt. Für die Händler reine Routine, für Touristen auf dem Maeklong Markt eine Riesenattraktion.</a:t>
                      </a:r>
                      <a:endParaRPr lang="en-US" sz="1000"/>
                    </a:p>
                  </a:txBody>
                  <a:tcPr/>
                </a:tc>
                <a:tc>
                  <a:txBody>
                    <a:bodyPr/>
                    <a:lstStyle/>
                    <a:p>
                      <a:r>
                        <a:rPr lang="en-US" sz="1000"/>
                        <a:t>25.31%</a:t>
                      </a:r>
                    </a:p>
                  </a:txBody>
                  <a:tcPr/>
                </a:tc>
                <a:tc>
                  <a:txBody>
                    <a:bodyPr/>
                    <a:lstStyle/>
                    <a:p>
                      <a:r>
                        <a:rPr lang="en-US" sz="1000"/>
                        <a:t>45.83%</a:t>
                      </a:r>
                    </a:p>
                  </a:txBody>
                  <a:tcPr/>
                </a:tc>
                <a:tc>
                  <a:txBody>
                    <a:bodyPr/>
                    <a:lstStyle/>
                    <a:p>
                      <a:r>
                        <a:rPr lang="en-US" sz="1000"/>
                        <a:t>24453</a:t>
                      </a:r>
                    </a:p>
                  </a:txBody>
                  <a:tcPr/>
                </a:tc>
                <a:tc>
                  <a:txBody>
                    <a:bodyPr/>
                    <a:lstStyle/>
                    <a:p>
                      <a:r>
                        <a:rPr lang="en-US" sz="1000"/>
                        <a:t>93111</a:t>
                      </a:r>
                    </a:p>
                  </a:txBody>
                  <a:tcPr/>
                </a:tc>
                <a:extLst>
                  <a:ext uri="{0D108BD9-81ED-4DB2-BD59-A6C34878D82A}">
                    <a16:rowId xmlns:a16="http://schemas.microsoft.com/office/drawing/2014/main" val="2856501476"/>
                  </a:ext>
                </a:extLst>
              </a:tr>
            </a:tbl>
          </a:graphicData>
        </a:graphic>
      </p:graphicFrame>
      <p:sp>
        <p:nvSpPr>
          <p:cNvPr id="4" name="Text Placeholder 3">
            <a:extLst>
              <a:ext uri="{FF2B5EF4-FFF2-40B4-BE49-F238E27FC236}">
                <a16:creationId xmlns:a16="http://schemas.microsoft.com/office/drawing/2014/main" id="{CE80AB78-E473-4484-A9A8-66F7E650556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499966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14838-C207-4EF3-9F25-B33080C64167}"/>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1854029D-BBA0-46A7-8D71-BAFDB88E6743}"/>
              </a:ext>
            </a:extLst>
          </p:cNvPr>
          <p:cNvGraphicFramePr>
            <a:graphicFrameLocks noGrp="1"/>
          </p:cNvGraphicFramePr>
          <p:nvPr>
            <p:ph type="tbl" sz="quarter" idx="13"/>
            <p:extLst>
              <p:ext uri="{D42A27DB-BD31-4B8C-83A1-F6EECF244321}">
                <p14:modId xmlns:p14="http://schemas.microsoft.com/office/powerpoint/2010/main" val="352076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86392779"/>
                    </a:ext>
                  </a:extLst>
                </a:gridCol>
                <a:gridCol w="1316736">
                  <a:extLst>
                    <a:ext uri="{9D8B030D-6E8A-4147-A177-3AD203B41FA5}">
                      <a16:colId xmlns:a16="http://schemas.microsoft.com/office/drawing/2014/main" val="1431911165"/>
                    </a:ext>
                  </a:extLst>
                </a:gridCol>
                <a:gridCol w="1481328">
                  <a:extLst>
                    <a:ext uri="{9D8B030D-6E8A-4147-A177-3AD203B41FA5}">
                      <a16:colId xmlns:a16="http://schemas.microsoft.com/office/drawing/2014/main" val="800247432"/>
                    </a:ext>
                  </a:extLst>
                </a:gridCol>
                <a:gridCol w="1481328">
                  <a:extLst>
                    <a:ext uri="{9D8B030D-6E8A-4147-A177-3AD203B41FA5}">
                      <a16:colId xmlns:a16="http://schemas.microsoft.com/office/drawing/2014/main" val="2751229192"/>
                    </a:ext>
                  </a:extLst>
                </a:gridCol>
                <a:gridCol w="1481328">
                  <a:extLst>
                    <a:ext uri="{9D8B030D-6E8A-4147-A177-3AD203B41FA5}">
                      <a16:colId xmlns:a16="http://schemas.microsoft.com/office/drawing/2014/main" val="75400010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234756803"/>
                  </a:ext>
                </a:extLst>
              </a:tr>
              <a:tr h="370840">
                <a:tc>
                  <a:txBody>
                    <a:bodyPr/>
                    <a:lstStyle/>
                    <a:p>
                      <a:r>
                        <a:rPr lang="de-DE" sz="1000" b="1"/>
                        <a:t>Weltspiegel - 2018-01-05 13:36:00</a:t>
                      </a:r>
                      <a:r>
                        <a:rPr lang="de-DE" sz="1000"/>
                        <a:t>
Gleiche Rechte und Freiheiten für alle Kinder? Sollte selbstverständlich sein – ist es aber nicht. Wie autistische Kinder in Gaza behandelt werden:</a:t>
                      </a:r>
                      <a:endParaRPr lang="en-US" sz="1000"/>
                    </a:p>
                  </a:txBody>
                  <a:tcPr/>
                </a:tc>
                <a:tc>
                  <a:txBody>
                    <a:bodyPr/>
                    <a:lstStyle/>
                    <a:p>
                      <a:r>
                        <a:rPr lang="en-US" sz="1000"/>
                        <a:t>0.0%</a:t>
                      </a:r>
                    </a:p>
                  </a:txBody>
                  <a:tcPr/>
                </a:tc>
                <a:tc>
                  <a:txBody>
                    <a:bodyPr/>
                    <a:lstStyle/>
                    <a:p>
                      <a:r>
                        <a:rPr lang="en-US" sz="1000"/>
                        <a:t>34.2%</a:t>
                      </a:r>
                    </a:p>
                  </a:txBody>
                  <a:tcPr/>
                </a:tc>
                <a:tc>
                  <a:txBody>
                    <a:bodyPr/>
                    <a:lstStyle/>
                    <a:p>
                      <a:r>
                        <a:rPr lang="en-US" sz="1000"/>
                        <a:t>0</a:t>
                      </a:r>
                    </a:p>
                  </a:txBody>
                  <a:tcPr/>
                </a:tc>
                <a:tc>
                  <a:txBody>
                    <a:bodyPr/>
                    <a:lstStyle/>
                    <a:p>
                      <a:r>
                        <a:rPr lang="en-US" sz="1000"/>
                        <a:t>53343</a:t>
                      </a:r>
                    </a:p>
                  </a:txBody>
                  <a:tcPr/>
                </a:tc>
                <a:extLst>
                  <a:ext uri="{0D108BD9-81ED-4DB2-BD59-A6C34878D82A}">
                    <a16:rowId xmlns:a16="http://schemas.microsoft.com/office/drawing/2014/main" val="1089537463"/>
                  </a:ext>
                </a:extLst>
              </a:tr>
              <a:tr h="370840">
                <a:tc>
                  <a:txBody>
                    <a:bodyPr/>
                    <a:lstStyle/>
                    <a:p>
                      <a:r>
                        <a:rPr lang="de-DE" sz="1000" b="1"/>
                        <a:t>Weltspiegel - 2017-08-02 10:03:14</a:t>
                      </a:r>
                      <a:r>
                        <a:rPr lang="de-DE" sz="1000"/>
                        <a:t>
Die letzten Männer von Aleppo – der Dokumentarfilm im Ersten jetzt vorab online: http://s.daserste.de/2hmOUan</a:t>
                      </a:r>
                      <a:endParaRPr lang="en-US" sz="1000"/>
                    </a:p>
                  </a:txBody>
                  <a:tcPr/>
                </a:tc>
                <a:tc>
                  <a:txBody>
                    <a:bodyPr/>
                    <a:lstStyle/>
                    <a:p>
                      <a:r>
                        <a:rPr lang="en-US" sz="1000"/>
                        <a:t>0.0%</a:t>
                      </a:r>
                    </a:p>
                  </a:txBody>
                  <a:tcPr/>
                </a:tc>
                <a:tc>
                  <a:txBody>
                    <a:bodyPr/>
                    <a:lstStyle/>
                    <a:p>
                      <a:r>
                        <a:rPr lang="en-US" sz="1000"/>
                        <a:t>25.8%</a:t>
                      </a:r>
                    </a:p>
                  </a:txBody>
                  <a:tcPr/>
                </a:tc>
                <a:tc>
                  <a:txBody>
                    <a:bodyPr/>
                    <a:lstStyle/>
                    <a:p>
                      <a:r>
                        <a:rPr lang="en-US" sz="1000"/>
                        <a:t>0</a:t>
                      </a:r>
                    </a:p>
                  </a:txBody>
                  <a:tcPr/>
                </a:tc>
                <a:tc>
                  <a:txBody>
                    <a:bodyPr/>
                    <a:lstStyle/>
                    <a:p>
                      <a:r>
                        <a:rPr lang="en-US" sz="1000"/>
                        <a:t>47160</a:t>
                      </a:r>
                    </a:p>
                  </a:txBody>
                  <a:tcPr/>
                </a:tc>
                <a:extLst>
                  <a:ext uri="{0D108BD9-81ED-4DB2-BD59-A6C34878D82A}">
                    <a16:rowId xmlns:a16="http://schemas.microsoft.com/office/drawing/2014/main" val="2975033475"/>
                  </a:ext>
                </a:extLst>
              </a:tr>
              <a:tr h="370840">
                <a:tc>
                  <a:txBody>
                    <a:bodyPr/>
                    <a:lstStyle/>
                    <a:p>
                      <a:r>
                        <a:rPr lang="de-DE" sz="1000" b="1"/>
                        <a:t>Weltspiegel - 2017-12-06 10:55:04</a:t>
                      </a:r>
                      <a:r>
                        <a:rPr lang="de-DE" sz="1000"/>
                        <a:t>
Wie lange der Pizza-Bote wohl gebraucht hat?</a:t>
                      </a:r>
                      <a:endParaRPr lang="en-US" sz="1000"/>
                    </a:p>
                  </a:txBody>
                  <a:tcPr/>
                </a:tc>
                <a:tc>
                  <a:txBody>
                    <a:bodyPr/>
                    <a:lstStyle/>
                    <a:p>
                      <a:r>
                        <a:rPr lang="en-US" sz="1000"/>
                        <a:t>0.0%</a:t>
                      </a:r>
                    </a:p>
                  </a:txBody>
                  <a:tcPr/>
                </a:tc>
                <a:tc>
                  <a:txBody>
                    <a:bodyPr/>
                    <a:lstStyle/>
                    <a:p>
                      <a:r>
                        <a:rPr lang="en-US" sz="1000"/>
                        <a:t>34.5%</a:t>
                      </a:r>
                    </a:p>
                  </a:txBody>
                  <a:tcPr/>
                </a:tc>
                <a:tc>
                  <a:txBody>
                    <a:bodyPr/>
                    <a:lstStyle/>
                    <a:p>
                      <a:r>
                        <a:rPr lang="en-US" sz="1000"/>
                        <a:t>0</a:t>
                      </a:r>
                    </a:p>
                  </a:txBody>
                  <a:tcPr/>
                </a:tc>
                <a:tc>
                  <a:txBody>
                    <a:bodyPr/>
                    <a:lstStyle/>
                    <a:p>
                      <a:r>
                        <a:rPr lang="en-US" sz="1000"/>
                        <a:t>29038</a:t>
                      </a:r>
                    </a:p>
                  </a:txBody>
                  <a:tcPr/>
                </a:tc>
                <a:extLst>
                  <a:ext uri="{0D108BD9-81ED-4DB2-BD59-A6C34878D82A}">
                    <a16:rowId xmlns:a16="http://schemas.microsoft.com/office/drawing/2014/main" val="524588342"/>
                  </a:ext>
                </a:extLst>
              </a:tr>
              <a:tr h="370840">
                <a:tc>
                  <a:txBody>
                    <a:bodyPr/>
                    <a:lstStyle/>
                    <a:p>
                      <a:r>
                        <a:rPr lang="de-DE" sz="1000" b="1"/>
                        <a:t>Weltspiegel - 2017-12-20 17:01:27</a:t>
                      </a:r>
                      <a:r>
                        <a:rPr lang="de-DE" sz="1000"/>
                        <a:t>
Kommt Katalonien zur Ruhe? Morgen sind Regionalwahlen und wieder geht es um "Unabhängigkeit" oder "Einheit". Versöhnung ist eher nicht in Sicht. Einschätzungen unseres Korrespondenten.</a:t>
                      </a:r>
                      <a:endParaRPr lang="en-US" sz="1000"/>
                    </a:p>
                  </a:txBody>
                  <a:tcPr/>
                </a:tc>
                <a:tc>
                  <a:txBody>
                    <a:bodyPr/>
                    <a:lstStyle/>
                    <a:p>
                      <a:r>
                        <a:rPr lang="en-US" sz="1000"/>
                        <a:t>3.9%</a:t>
                      </a:r>
                    </a:p>
                  </a:txBody>
                  <a:tcPr/>
                </a:tc>
                <a:tc>
                  <a:txBody>
                    <a:bodyPr/>
                    <a:lstStyle/>
                    <a:p>
                      <a:r>
                        <a:rPr lang="en-US" sz="1000"/>
                        <a:t>17.6%</a:t>
                      </a:r>
                    </a:p>
                  </a:txBody>
                  <a:tcPr/>
                </a:tc>
                <a:tc>
                  <a:txBody>
                    <a:bodyPr/>
                    <a:lstStyle/>
                    <a:p>
                      <a:r>
                        <a:rPr lang="en-US" sz="1000"/>
                        <a:t>981</a:t>
                      </a:r>
                    </a:p>
                  </a:txBody>
                  <a:tcPr/>
                </a:tc>
                <a:tc>
                  <a:txBody>
                    <a:bodyPr/>
                    <a:lstStyle/>
                    <a:p>
                      <a:r>
                        <a:rPr lang="en-US" sz="1000"/>
                        <a:t>25059</a:t>
                      </a:r>
                    </a:p>
                  </a:txBody>
                  <a:tcPr/>
                </a:tc>
                <a:extLst>
                  <a:ext uri="{0D108BD9-81ED-4DB2-BD59-A6C34878D82A}">
                    <a16:rowId xmlns:a16="http://schemas.microsoft.com/office/drawing/2014/main" val="2621382576"/>
                  </a:ext>
                </a:extLst>
              </a:tr>
              <a:tr h="370840">
                <a:tc>
                  <a:txBody>
                    <a:bodyPr/>
                    <a:lstStyle/>
                    <a:p>
                      <a:r>
                        <a:rPr lang="de-DE" sz="1000" b="1"/>
                        <a:t>Weltspiegel - 2017-11-27 12:01:03</a:t>
                      </a:r>
                      <a:r>
                        <a:rPr lang="de-DE" sz="1000"/>
                        <a:t>
Mythos Nil. Unsere Afrika-KorrespondentInnen haben den längsten Fluss des Kontinents bereist. Von der Quelle bis zur Mündung. Eine Webreportage: http://s.daserste.de/2AcU9iM</a:t>
                      </a:r>
                      <a:endParaRPr lang="en-US" sz="1000"/>
                    </a:p>
                  </a:txBody>
                  <a:tcPr/>
                </a:tc>
                <a:tc>
                  <a:txBody>
                    <a:bodyPr/>
                    <a:lstStyle/>
                    <a:p>
                      <a:r>
                        <a:rPr lang="en-US" sz="1000"/>
                        <a:t>4.0%</a:t>
                      </a:r>
                    </a:p>
                  </a:txBody>
                  <a:tcPr/>
                </a:tc>
                <a:tc>
                  <a:txBody>
                    <a:bodyPr/>
                    <a:lstStyle/>
                    <a:p>
                      <a:r>
                        <a:rPr lang="en-US" sz="1000"/>
                        <a:t>17.3%</a:t>
                      </a:r>
                    </a:p>
                  </a:txBody>
                  <a:tcPr/>
                </a:tc>
                <a:tc>
                  <a:txBody>
                    <a:bodyPr/>
                    <a:lstStyle/>
                    <a:p>
                      <a:r>
                        <a:rPr lang="en-US" sz="1000"/>
                        <a:t>907</a:t>
                      </a:r>
                    </a:p>
                  </a:txBody>
                  <a:tcPr/>
                </a:tc>
                <a:tc>
                  <a:txBody>
                    <a:bodyPr/>
                    <a:lstStyle/>
                    <a:p>
                      <a:r>
                        <a:rPr lang="en-US" sz="1000"/>
                        <a:t>22881</a:t>
                      </a:r>
                    </a:p>
                  </a:txBody>
                  <a:tcPr/>
                </a:tc>
                <a:extLst>
                  <a:ext uri="{0D108BD9-81ED-4DB2-BD59-A6C34878D82A}">
                    <a16:rowId xmlns:a16="http://schemas.microsoft.com/office/drawing/2014/main" val="154096508"/>
                  </a:ext>
                </a:extLst>
              </a:tr>
            </a:tbl>
          </a:graphicData>
        </a:graphic>
      </p:graphicFrame>
      <p:sp>
        <p:nvSpPr>
          <p:cNvPr id="4" name="Text Placeholder 3">
            <a:extLst>
              <a:ext uri="{FF2B5EF4-FFF2-40B4-BE49-F238E27FC236}">
                <a16:creationId xmlns:a16="http://schemas.microsoft.com/office/drawing/2014/main" id="{6E33FE53-99E0-4911-A66E-FCE4750C7FB8}"/>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547930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C71D7-FB03-4C64-9464-D87E26CB9500}"/>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D4F8B664-A91F-45C5-A5EA-82D1B9B7019F}"/>
              </a:ext>
            </a:extLst>
          </p:cNvPr>
          <p:cNvGraphicFramePr>
            <a:graphicFrameLocks noGrp="1"/>
          </p:cNvGraphicFramePr>
          <p:nvPr>
            <p:ph type="tbl" sz="quarter" idx="13"/>
            <p:extLst>
              <p:ext uri="{D42A27DB-BD31-4B8C-83A1-F6EECF244321}">
                <p14:modId xmlns:p14="http://schemas.microsoft.com/office/powerpoint/2010/main" val="363003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2893431"/>
                    </a:ext>
                  </a:extLst>
                </a:gridCol>
                <a:gridCol w="1234440">
                  <a:extLst>
                    <a:ext uri="{9D8B030D-6E8A-4147-A177-3AD203B41FA5}">
                      <a16:colId xmlns:a16="http://schemas.microsoft.com/office/drawing/2014/main" val="2777604561"/>
                    </a:ext>
                  </a:extLst>
                </a:gridCol>
                <a:gridCol w="822960">
                  <a:extLst>
                    <a:ext uri="{9D8B030D-6E8A-4147-A177-3AD203B41FA5}">
                      <a16:colId xmlns:a16="http://schemas.microsoft.com/office/drawing/2014/main" val="2689333379"/>
                    </a:ext>
                  </a:extLst>
                </a:gridCol>
                <a:gridCol w="822960">
                  <a:extLst>
                    <a:ext uri="{9D8B030D-6E8A-4147-A177-3AD203B41FA5}">
                      <a16:colId xmlns:a16="http://schemas.microsoft.com/office/drawing/2014/main" val="1634832505"/>
                    </a:ext>
                  </a:extLst>
                </a:gridCol>
                <a:gridCol w="822960">
                  <a:extLst>
                    <a:ext uri="{9D8B030D-6E8A-4147-A177-3AD203B41FA5}">
                      <a16:colId xmlns:a16="http://schemas.microsoft.com/office/drawing/2014/main" val="2598544812"/>
                    </a:ext>
                  </a:extLst>
                </a:gridCol>
                <a:gridCol w="822960">
                  <a:extLst>
                    <a:ext uri="{9D8B030D-6E8A-4147-A177-3AD203B41FA5}">
                      <a16:colId xmlns:a16="http://schemas.microsoft.com/office/drawing/2014/main" val="1270410187"/>
                    </a:ext>
                  </a:extLst>
                </a:gridCol>
                <a:gridCol w="411480">
                  <a:extLst>
                    <a:ext uri="{9D8B030D-6E8A-4147-A177-3AD203B41FA5}">
                      <a16:colId xmlns:a16="http://schemas.microsoft.com/office/drawing/2014/main" val="79718823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938516014"/>
                  </a:ext>
                </a:extLst>
              </a:tr>
              <a:tr h="370840">
                <a:tc>
                  <a:txBody>
                    <a:bodyPr/>
                    <a:lstStyle/>
                    <a:p>
                      <a:r>
                        <a:rPr lang="de-DE" sz="1000" b="1"/>
                        <a:t>Weltspiegel - 2017-12-14 16:00:00</a:t>
                      </a:r>
                      <a:r>
                        <a:rPr lang="de-DE" sz="1000"/>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lang="en-US" sz="1000"/>
                    </a:p>
                  </a:txBody>
                  <a:tcPr/>
                </a:tc>
                <a:tc>
                  <a:txBody>
                    <a:bodyPr/>
                    <a:lstStyle/>
                    <a:p>
                      <a:r>
                        <a:rPr lang="en-US" sz="1000"/>
                        <a:t>906775</a:t>
                      </a:r>
                    </a:p>
                  </a:txBody>
                  <a:tcPr/>
                </a:tc>
                <a:tc>
                  <a:txBody>
                    <a:bodyPr/>
                    <a:lstStyle/>
                    <a:p>
                      <a:r>
                        <a:rPr lang="en-US" sz="1000"/>
                        <a:t>0</a:t>
                      </a:r>
                    </a:p>
                  </a:txBody>
                  <a:tcPr/>
                </a:tc>
                <a:tc>
                  <a:txBody>
                    <a:bodyPr/>
                    <a:lstStyle/>
                    <a:p>
                      <a:r>
                        <a:rPr lang="en-US" sz="1000"/>
                        <a:t>848349</a:t>
                      </a:r>
                    </a:p>
                  </a:txBody>
                  <a:tcPr/>
                </a:tc>
                <a:tc>
                  <a:txBody>
                    <a:bodyPr/>
                    <a:lstStyle/>
                    <a:p>
                      <a:r>
                        <a:rPr lang="en-US" sz="1000"/>
                        <a:t>54777</a:t>
                      </a:r>
                    </a:p>
                  </a:txBody>
                  <a:tcPr/>
                </a:tc>
                <a:tc>
                  <a:txBody>
                    <a:bodyPr/>
                    <a:lstStyle/>
                    <a:p>
                      <a:r>
                        <a:rPr lang="en-US" sz="1000"/>
                        <a:t>906775</a:t>
                      </a:r>
                    </a:p>
                  </a:txBody>
                  <a:tcPr/>
                </a:tc>
                <a:tc>
                  <a:txBody>
                    <a:bodyPr/>
                    <a:lstStyle/>
                    <a:p>
                      <a:r>
                        <a:rPr lang="en-US" sz="1000"/>
                        <a:t>Video</a:t>
                      </a:r>
                    </a:p>
                  </a:txBody>
                  <a:tcPr/>
                </a:tc>
                <a:extLst>
                  <a:ext uri="{0D108BD9-81ED-4DB2-BD59-A6C34878D82A}">
                    <a16:rowId xmlns:a16="http://schemas.microsoft.com/office/drawing/2014/main" val="1509960821"/>
                  </a:ext>
                </a:extLst>
              </a:tr>
              <a:tr h="370840">
                <a:tc>
                  <a:txBody>
                    <a:bodyPr/>
                    <a:lstStyle/>
                    <a:p>
                      <a:r>
                        <a:rPr lang="de-DE" sz="1000" b="1"/>
                        <a:t>Weltspiegel - 2017-10-07 10:08:50</a:t>
                      </a:r>
                      <a:r>
                        <a:rPr lang="de-DE" sz="1000"/>
                        <a:t>
Pflege ist in Skandinavien Sache des Staates. Pflegeeinrichtungen werden ohne Gewinnorientierung betrieben. Das ist teurer, aber die Angehörigen werden spürbar entlastet.</a:t>
                      </a:r>
                      <a:endParaRPr lang="en-US" sz="1000"/>
                    </a:p>
                  </a:txBody>
                  <a:tcPr/>
                </a:tc>
                <a:tc>
                  <a:txBody>
                    <a:bodyPr/>
                    <a:lstStyle/>
                    <a:p>
                      <a:r>
                        <a:rPr lang="en-US" sz="1000"/>
                        <a:t>879735</a:t>
                      </a:r>
                    </a:p>
                  </a:txBody>
                  <a:tcPr/>
                </a:tc>
                <a:tc>
                  <a:txBody>
                    <a:bodyPr/>
                    <a:lstStyle/>
                    <a:p>
                      <a:r>
                        <a:rPr lang="en-US" sz="1000"/>
                        <a:t>0</a:t>
                      </a:r>
                    </a:p>
                  </a:txBody>
                  <a:tcPr/>
                </a:tc>
                <a:tc>
                  <a:txBody>
                    <a:bodyPr/>
                    <a:lstStyle/>
                    <a:p>
                      <a:r>
                        <a:rPr lang="en-US" sz="1000"/>
                        <a:t>843848</a:t>
                      </a:r>
                    </a:p>
                  </a:txBody>
                  <a:tcPr/>
                </a:tc>
                <a:tc>
                  <a:txBody>
                    <a:bodyPr/>
                    <a:lstStyle/>
                    <a:p>
                      <a:r>
                        <a:rPr lang="en-US" sz="1000"/>
                        <a:t>48994</a:t>
                      </a:r>
                    </a:p>
                  </a:txBody>
                  <a:tcPr/>
                </a:tc>
                <a:tc>
                  <a:txBody>
                    <a:bodyPr/>
                    <a:lstStyle/>
                    <a:p>
                      <a:r>
                        <a:rPr lang="en-US" sz="1000"/>
                        <a:t>879735</a:t>
                      </a:r>
                    </a:p>
                  </a:txBody>
                  <a:tcPr/>
                </a:tc>
                <a:tc>
                  <a:txBody>
                    <a:bodyPr/>
                    <a:lstStyle/>
                    <a:p>
                      <a:r>
                        <a:rPr lang="en-US" sz="1000"/>
                        <a:t>Video</a:t>
                      </a:r>
                    </a:p>
                  </a:txBody>
                  <a:tcPr/>
                </a:tc>
                <a:extLst>
                  <a:ext uri="{0D108BD9-81ED-4DB2-BD59-A6C34878D82A}">
                    <a16:rowId xmlns:a16="http://schemas.microsoft.com/office/drawing/2014/main" val="964809989"/>
                  </a:ext>
                </a:extLst>
              </a:tr>
              <a:tr h="370840">
                <a:tc>
                  <a:txBody>
                    <a:bodyPr/>
                    <a:lstStyle/>
                    <a:p>
                      <a:r>
                        <a:rPr lang="de-DE" sz="1000" b="1"/>
                        <a:t>Weltspiegel - 2017-10-01 08:36:49</a:t>
                      </a:r>
                      <a:r>
                        <a:rPr lang="de-DE" sz="1000"/>
                        <a:t>
In Perus Hauptstadt Lima trennt eine Mauer arme und reiche Menschen. Pools auf der einen Seite, kein Wasser auf der anderen.</a:t>
                      </a:r>
                      <a:endParaRPr lang="en-US" sz="1000"/>
                    </a:p>
                  </a:txBody>
                  <a:tcPr/>
                </a:tc>
                <a:tc>
                  <a:txBody>
                    <a:bodyPr/>
                    <a:lstStyle/>
                    <a:p>
                      <a:r>
                        <a:rPr lang="en-US" sz="1000"/>
                        <a:t>784558</a:t>
                      </a:r>
                    </a:p>
                  </a:txBody>
                  <a:tcPr/>
                </a:tc>
                <a:tc>
                  <a:txBody>
                    <a:bodyPr/>
                    <a:lstStyle/>
                    <a:p>
                      <a:r>
                        <a:rPr lang="en-US" sz="1000"/>
                        <a:t>0</a:t>
                      </a:r>
                    </a:p>
                  </a:txBody>
                  <a:tcPr/>
                </a:tc>
                <a:tc>
                  <a:txBody>
                    <a:bodyPr/>
                    <a:lstStyle/>
                    <a:p>
                      <a:r>
                        <a:rPr lang="en-US" sz="1000"/>
                        <a:t>723744</a:t>
                      </a:r>
                    </a:p>
                  </a:txBody>
                  <a:tcPr/>
                </a:tc>
                <a:tc>
                  <a:txBody>
                    <a:bodyPr/>
                    <a:lstStyle/>
                    <a:p>
                      <a:r>
                        <a:rPr lang="en-US" sz="1000"/>
                        <a:t>71443</a:t>
                      </a:r>
                    </a:p>
                  </a:txBody>
                  <a:tcPr/>
                </a:tc>
                <a:tc>
                  <a:txBody>
                    <a:bodyPr/>
                    <a:lstStyle/>
                    <a:p>
                      <a:r>
                        <a:rPr lang="en-US" sz="1000"/>
                        <a:t>784558</a:t>
                      </a:r>
                    </a:p>
                  </a:txBody>
                  <a:tcPr/>
                </a:tc>
                <a:tc>
                  <a:txBody>
                    <a:bodyPr/>
                    <a:lstStyle/>
                    <a:p>
                      <a:r>
                        <a:rPr lang="en-US" sz="1000"/>
                        <a:t>Video</a:t>
                      </a:r>
                    </a:p>
                  </a:txBody>
                  <a:tcPr/>
                </a:tc>
                <a:extLst>
                  <a:ext uri="{0D108BD9-81ED-4DB2-BD59-A6C34878D82A}">
                    <a16:rowId xmlns:a16="http://schemas.microsoft.com/office/drawing/2014/main" val="2506724318"/>
                  </a:ext>
                </a:extLst>
              </a:tr>
              <a:tr h="370840">
                <a:tc>
                  <a:txBody>
                    <a:bodyPr/>
                    <a:lstStyle/>
                    <a:p>
                      <a:r>
                        <a:rPr lang="de-DE" sz="1000" b="1"/>
                        <a:t>Weltspiegel - 2017-10-21 18:34:01</a:t>
                      </a:r>
                      <a:r>
                        <a:rPr lang="de-DE" sz="1000"/>
                        <a:t>
Warum ist die Katze das Lieblingstier der Russen?</a:t>
                      </a:r>
                      <a:endParaRPr lang="en-US" sz="1000"/>
                    </a:p>
                  </a:txBody>
                  <a:tcPr/>
                </a:tc>
                <a:tc>
                  <a:txBody>
                    <a:bodyPr/>
                    <a:lstStyle/>
                    <a:p>
                      <a:r>
                        <a:rPr lang="en-US" sz="1000"/>
                        <a:t>715029</a:t>
                      </a:r>
                    </a:p>
                  </a:txBody>
                  <a:tcPr/>
                </a:tc>
                <a:tc>
                  <a:txBody>
                    <a:bodyPr/>
                    <a:lstStyle/>
                    <a:p>
                      <a:r>
                        <a:rPr lang="en-US" sz="1000"/>
                        <a:t>0</a:t>
                      </a:r>
                    </a:p>
                  </a:txBody>
                  <a:tcPr/>
                </a:tc>
                <a:tc>
                  <a:txBody>
                    <a:bodyPr/>
                    <a:lstStyle/>
                    <a:p>
                      <a:r>
                        <a:rPr lang="en-US" sz="1000"/>
                        <a:t>667756</a:t>
                      </a:r>
                    </a:p>
                  </a:txBody>
                  <a:tcPr/>
                </a:tc>
                <a:tc>
                  <a:txBody>
                    <a:bodyPr/>
                    <a:lstStyle/>
                    <a:p>
                      <a:r>
                        <a:rPr lang="en-US" sz="1000"/>
                        <a:t>61203</a:t>
                      </a:r>
                    </a:p>
                  </a:txBody>
                  <a:tcPr/>
                </a:tc>
                <a:tc>
                  <a:txBody>
                    <a:bodyPr/>
                    <a:lstStyle/>
                    <a:p>
                      <a:r>
                        <a:rPr lang="en-US" sz="1000"/>
                        <a:t>715029</a:t>
                      </a:r>
                    </a:p>
                  </a:txBody>
                  <a:tcPr/>
                </a:tc>
                <a:tc>
                  <a:txBody>
                    <a:bodyPr/>
                    <a:lstStyle/>
                    <a:p>
                      <a:r>
                        <a:rPr lang="en-US" sz="1000"/>
                        <a:t>Video</a:t>
                      </a:r>
                    </a:p>
                  </a:txBody>
                  <a:tcPr/>
                </a:tc>
                <a:extLst>
                  <a:ext uri="{0D108BD9-81ED-4DB2-BD59-A6C34878D82A}">
                    <a16:rowId xmlns:a16="http://schemas.microsoft.com/office/drawing/2014/main" val="3591613503"/>
                  </a:ext>
                </a:extLst>
              </a:tr>
              <a:tr h="370840">
                <a:tc>
                  <a:txBody>
                    <a:bodyPr/>
                    <a:lstStyle/>
                    <a:p>
                      <a:r>
                        <a:rPr lang="de-DE" sz="1000" b="1"/>
                        <a:t>Weltspiegel - 2017-10-11 04:11:10</a:t>
                      </a:r>
                      <a:r>
                        <a:rPr lang="de-DE" sz="1000"/>
                        <a:t>
"Das war kein islamischer Staat", sagen die Ehefrauen der Kämpfer des sogenannten Islamischen Staats. Besiegt und gefangen leben sie in einem Lager in Rakka.</a:t>
                      </a:r>
                      <a:endParaRPr lang="en-US" sz="1000"/>
                    </a:p>
                  </a:txBody>
                  <a:tcPr/>
                </a:tc>
                <a:tc>
                  <a:txBody>
                    <a:bodyPr/>
                    <a:lstStyle/>
                    <a:p>
                      <a:r>
                        <a:rPr lang="en-US" sz="1000"/>
                        <a:t>681345</a:t>
                      </a:r>
                    </a:p>
                  </a:txBody>
                  <a:tcPr/>
                </a:tc>
                <a:tc>
                  <a:txBody>
                    <a:bodyPr/>
                    <a:lstStyle/>
                    <a:p>
                      <a:r>
                        <a:rPr lang="en-US" sz="1000"/>
                        <a:t>0</a:t>
                      </a:r>
                    </a:p>
                  </a:txBody>
                  <a:tcPr/>
                </a:tc>
                <a:tc>
                  <a:txBody>
                    <a:bodyPr/>
                    <a:lstStyle/>
                    <a:p>
                      <a:r>
                        <a:rPr lang="en-US" sz="1000"/>
                        <a:t>635606</a:t>
                      </a:r>
                    </a:p>
                  </a:txBody>
                  <a:tcPr/>
                </a:tc>
                <a:tc>
                  <a:txBody>
                    <a:bodyPr/>
                    <a:lstStyle/>
                    <a:p>
                      <a:r>
                        <a:rPr lang="en-US" sz="1000"/>
                        <a:t>62228</a:t>
                      </a:r>
                    </a:p>
                  </a:txBody>
                  <a:tcPr/>
                </a:tc>
                <a:tc>
                  <a:txBody>
                    <a:bodyPr/>
                    <a:lstStyle/>
                    <a:p>
                      <a:r>
                        <a:rPr lang="en-US" sz="1000"/>
                        <a:t>681345</a:t>
                      </a:r>
                    </a:p>
                  </a:txBody>
                  <a:tcPr/>
                </a:tc>
                <a:tc>
                  <a:txBody>
                    <a:bodyPr/>
                    <a:lstStyle/>
                    <a:p>
                      <a:r>
                        <a:rPr lang="en-US" sz="1000"/>
                        <a:t>Video</a:t>
                      </a:r>
                    </a:p>
                  </a:txBody>
                  <a:tcPr/>
                </a:tc>
                <a:extLst>
                  <a:ext uri="{0D108BD9-81ED-4DB2-BD59-A6C34878D82A}">
                    <a16:rowId xmlns:a16="http://schemas.microsoft.com/office/drawing/2014/main" val="569375236"/>
                  </a:ext>
                </a:extLst>
              </a:tr>
            </a:tbl>
          </a:graphicData>
        </a:graphic>
      </p:graphicFrame>
      <p:sp>
        <p:nvSpPr>
          <p:cNvPr id="4" name="Text Placeholder 3">
            <a:extLst>
              <a:ext uri="{FF2B5EF4-FFF2-40B4-BE49-F238E27FC236}">
                <a16:creationId xmlns:a16="http://schemas.microsoft.com/office/drawing/2014/main" id="{A844C72C-7AB6-473C-AF2C-1351B117F7B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229823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B337-A4E8-4CC5-88E5-72ABA2B837AE}"/>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5D86A8EC-EF2B-447C-903E-2E9EB63723DF}"/>
              </a:ext>
            </a:extLst>
          </p:cNvPr>
          <p:cNvGraphicFramePr>
            <a:graphicFrameLocks noGrp="1"/>
          </p:cNvGraphicFramePr>
          <p:nvPr>
            <p:ph type="tbl" sz="quarter" idx="13"/>
            <p:extLst>
              <p:ext uri="{D42A27DB-BD31-4B8C-83A1-F6EECF244321}">
                <p14:modId xmlns:p14="http://schemas.microsoft.com/office/powerpoint/2010/main" val="77023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5235682"/>
                    </a:ext>
                  </a:extLst>
                </a:gridCol>
                <a:gridCol w="1234440">
                  <a:extLst>
                    <a:ext uri="{9D8B030D-6E8A-4147-A177-3AD203B41FA5}">
                      <a16:colId xmlns:a16="http://schemas.microsoft.com/office/drawing/2014/main" val="1355855486"/>
                    </a:ext>
                  </a:extLst>
                </a:gridCol>
                <a:gridCol w="1234440">
                  <a:extLst>
                    <a:ext uri="{9D8B030D-6E8A-4147-A177-3AD203B41FA5}">
                      <a16:colId xmlns:a16="http://schemas.microsoft.com/office/drawing/2014/main" val="4241459456"/>
                    </a:ext>
                  </a:extLst>
                </a:gridCol>
                <a:gridCol w="1234440">
                  <a:extLst>
                    <a:ext uri="{9D8B030D-6E8A-4147-A177-3AD203B41FA5}">
                      <a16:colId xmlns:a16="http://schemas.microsoft.com/office/drawing/2014/main" val="3327090778"/>
                    </a:ext>
                  </a:extLst>
                </a:gridCol>
                <a:gridCol w="822960">
                  <a:extLst>
                    <a:ext uri="{9D8B030D-6E8A-4147-A177-3AD203B41FA5}">
                      <a16:colId xmlns:a16="http://schemas.microsoft.com/office/drawing/2014/main" val="1709347857"/>
                    </a:ext>
                  </a:extLst>
                </a:gridCol>
                <a:gridCol w="411480">
                  <a:extLst>
                    <a:ext uri="{9D8B030D-6E8A-4147-A177-3AD203B41FA5}">
                      <a16:colId xmlns:a16="http://schemas.microsoft.com/office/drawing/2014/main" val="413233779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90837883"/>
                  </a:ext>
                </a:extLst>
              </a:tr>
              <a:tr h="370840">
                <a:tc>
                  <a:txBody>
                    <a:bodyPr/>
                    <a:lstStyle/>
                    <a:p>
                      <a:r>
                        <a:rPr lang="de-DE" sz="1000" b="1"/>
                        <a:t>Weltspiegel - 2017-12-14 16:00:00</a:t>
                      </a:r>
                      <a:r>
                        <a:rPr lang="de-DE" sz="1000"/>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lang="en-US" sz="1000"/>
                    </a:p>
                  </a:txBody>
                  <a:tcPr/>
                </a:tc>
                <a:tc>
                  <a:txBody>
                    <a:bodyPr/>
                    <a:lstStyle/>
                    <a:p>
                      <a:r>
                        <a:rPr lang="en-US" sz="1000"/>
                        <a:t>142259</a:t>
                      </a:r>
                    </a:p>
                  </a:txBody>
                  <a:tcPr/>
                </a:tc>
                <a:tc>
                  <a:txBody>
                    <a:bodyPr/>
                    <a:lstStyle/>
                    <a:p>
                      <a:r>
                        <a:rPr lang="en-US" sz="1000"/>
                        <a:t>906775</a:t>
                      </a:r>
                    </a:p>
                  </a:txBody>
                  <a:tcPr/>
                </a:tc>
                <a:tc>
                  <a:txBody>
                    <a:bodyPr/>
                    <a:lstStyle/>
                    <a:p>
                      <a:r>
                        <a:rPr lang="en-US" sz="1000"/>
                        <a:t>15.7%</a:t>
                      </a:r>
                    </a:p>
                  </a:txBody>
                  <a:tcPr/>
                </a:tc>
                <a:tc>
                  <a:txBody>
                    <a:bodyPr/>
                    <a:lstStyle/>
                    <a:p>
                      <a:r>
                        <a:rPr lang="en-US" sz="1000"/>
                        <a:t>2969</a:t>
                      </a:r>
                    </a:p>
                  </a:txBody>
                  <a:tcPr/>
                </a:tc>
                <a:tc>
                  <a:txBody>
                    <a:bodyPr/>
                    <a:lstStyle/>
                    <a:p>
                      <a:r>
                        <a:rPr lang="en-US" sz="1000"/>
                        <a:t>Video</a:t>
                      </a:r>
                    </a:p>
                  </a:txBody>
                  <a:tcPr/>
                </a:tc>
                <a:extLst>
                  <a:ext uri="{0D108BD9-81ED-4DB2-BD59-A6C34878D82A}">
                    <a16:rowId xmlns:a16="http://schemas.microsoft.com/office/drawing/2014/main" val="2534181319"/>
                  </a:ext>
                </a:extLst>
              </a:tr>
              <a:tr h="370840">
                <a:tc>
                  <a:txBody>
                    <a:bodyPr/>
                    <a:lstStyle/>
                    <a:p>
                      <a:r>
                        <a:rPr lang="de-DE" sz="1000" b="1"/>
                        <a:t>Weltspiegel - 2017-10-11 04:11:10</a:t>
                      </a:r>
                      <a:r>
                        <a:rPr lang="de-DE" sz="1000"/>
                        <a:t>
"Das war kein islamischer Staat", sagen die Ehefrauen der Kämpfer des sogenannten Islamischen Staats. Besiegt und gefangen leben sie in einem Lager in Rakka.</a:t>
                      </a:r>
                      <a:endParaRPr lang="en-US" sz="1000"/>
                    </a:p>
                  </a:txBody>
                  <a:tcPr/>
                </a:tc>
                <a:tc>
                  <a:txBody>
                    <a:bodyPr/>
                    <a:lstStyle/>
                    <a:p>
                      <a:r>
                        <a:rPr lang="en-US" sz="1000"/>
                        <a:t>72254</a:t>
                      </a:r>
                    </a:p>
                  </a:txBody>
                  <a:tcPr/>
                </a:tc>
                <a:tc>
                  <a:txBody>
                    <a:bodyPr/>
                    <a:lstStyle/>
                    <a:p>
                      <a:r>
                        <a:rPr lang="en-US" sz="1000"/>
                        <a:t>681345</a:t>
                      </a:r>
                    </a:p>
                  </a:txBody>
                  <a:tcPr/>
                </a:tc>
                <a:tc>
                  <a:txBody>
                    <a:bodyPr/>
                    <a:lstStyle/>
                    <a:p>
                      <a:r>
                        <a:rPr lang="en-US" sz="1000"/>
                        <a:t>10.6%</a:t>
                      </a:r>
                    </a:p>
                  </a:txBody>
                  <a:tcPr/>
                </a:tc>
                <a:tc>
                  <a:txBody>
                    <a:bodyPr/>
                    <a:lstStyle/>
                    <a:p>
                      <a:r>
                        <a:rPr lang="en-US" sz="1000"/>
                        <a:t>2193</a:t>
                      </a:r>
                    </a:p>
                  </a:txBody>
                  <a:tcPr/>
                </a:tc>
                <a:tc>
                  <a:txBody>
                    <a:bodyPr/>
                    <a:lstStyle/>
                    <a:p>
                      <a:r>
                        <a:rPr lang="en-US" sz="1000"/>
                        <a:t>Video</a:t>
                      </a:r>
                    </a:p>
                  </a:txBody>
                  <a:tcPr/>
                </a:tc>
                <a:extLst>
                  <a:ext uri="{0D108BD9-81ED-4DB2-BD59-A6C34878D82A}">
                    <a16:rowId xmlns:a16="http://schemas.microsoft.com/office/drawing/2014/main" val="3896444937"/>
                  </a:ext>
                </a:extLst>
              </a:tr>
              <a:tr h="370840">
                <a:tc>
                  <a:txBody>
                    <a:bodyPr/>
                    <a:lstStyle/>
                    <a:p>
                      <a:r>
                        <a:rPr lang="de-DE" sz="1000" b="1"/>
                        <a:t>Weltspiegel - 2017-10-01 08:36:49</a:t>
                      </a:r>
                      <a:r>
                        <a:rPr lang="de-DE" sz="1000"/>
                        <a:t>
In Perus Hauptstadt Lima trennt eine Mauer arme und reiche Menschen. Pools auf der einen Seite, kein Wasser auf der anderen.</a:t>
                      </a:r>
                      <a:endParaRPr lang="en-US" sz="1000"/>
                    </a:p>
                  </a:txBody>
                  <a:tcPr/>
                </a:tc>
                <a:tc>
                  <a:txBody>
                    <a:bodyPr/>
                    <a:lstStyle/>
                    <a:p>
                      <a:r>
                        <a:rPr lang="en-US" sz="1000"/>
                        <a:t>58708</a:t>
                      </a:r>
                    </a:p>
                  </a:txBody>
                  <a:tcPr/>
                </a:tc>
                <a:tc>
                  <a:txBody>
                    <a:bodyPr/>
                    <a:lstStyle/>
                    <a:p>
                      <a:r>
                        <a:rPr lang="en-US" sz="1000"/>
                        <a:t>784558</a:t>
                      </a:r>
                    </a:p>
                  </a:txBody>
                  <a:tcPr/>
                </a:tc>
                <a:tc>
                  <a:txBody>
                    <a:bodyPr/>
                    <a:lstStyle/>
                    <a:p>
                      <a:r>
                        <a:rPr lang="en-US" sz="1000"/>
                        <a:t>7.5%</a:t>
                      </a:r>
                    </a:p>
                  </a:txBody>
                  <a:tcPr/>
                </a:tc>
                <a:tc>
                  <a:txBody>
                    <a:bodyPr/>
                    <a:lstStyle/>
                    <a:p>
                      <a:r>
                        <a:rPr lang="en-US" sz="1000"/>
                        <a:t>5419</a:t>
                      </a:r>
                    </a:p>
                  </a:txBody>
                  <a:tcPr/>
                </a:tc>
                <a:tc>
                  <a:txBody>
                    <a:bodyPr/>
                    <a:lstStyle/>
                    <a:p>
                      <a:r>
                        <a:rPr lang="en-US" sz="1000"/>
                        <a:t>Video</a:t>
                      </a:r>
                    </a:p>
                  </a:txBody>
                  <a:tcPr/>
                </a:tc>
                <a:extLst>
                  <a:ext uri="{0D108BD9-81ED-4DB2-BD59-A6C34878D82A}">
                    <a16:rowId xmlns:a16="http://schemas.microsoft.com/office/drawing/2014/main" val="2723065844"/>
                  </a:ext>
                </a:extLst>
              </a:tr>
              <a:tr h="370840">
                <a:tc>
                  <a:txBody>
                    <a:bodyPr/>
                    <a:lstStyle/>
                    <a:p>
                      <a:r>
                        <a:rPr lang="de-DE" sz="1000" b="1"/>
                        <a:t>Weltspiegel - 2017-12-27 16:26:00</a:t>
                      </a:r>
                      <a:r>
                        <a:rPr lang="de-DE" sz="1000"/>
                        <a:t>
In der Provinz Aceh in Indonesien gilt die Scharia. Wer unverheiratet öffentlich Händchen hält, dem droht öffentliche Auspeitschung. 
________________
Best of "Weltspiegel" 2017: http://s.daserste.de/2tugT9f</a:t>
                      </a:r>
                      <a:endParaRPr lang="en-US" sz="1000"/>
                    </a:p>
                  </a:txBody>
                  <a:tcPr/>
                </a:tc>
                <a:tc>
                  <a:txBody>
                    <a:bodyPr/>
                    <a:lstStyle/>
                    <a:p>
                      <a:r>
                        <a:rPr lang="en-US" sz="1000"/>
                        <a:t>55172</a:t>
                      </a:r>
                    </a:p>
                  </a:txBody>
                  <a:tcPr/>
                </a:tc>
                <a:tc>
                  <a:txBody>
                    <a:bodyPr/>
                    <a:lstStyle/>
                    <a:p>
                      <a:r>
                        <a:rPr lang="en-US" sz="1000"/>
                        <a:t>486070</a:t>
                      </a:r>
                    </a:p>
                  </a:txBody>
                  <a:tcPr/>
                </a:tc>
                <a:tc>
                  <a:txBody>
                    <a:bodyPr/>
                    <a:lstStyle/>
                    <a:p>
                      <a:r>
                        <a:rPr lang="en-US" sz="1000"/>
                        <a:t>11.4%</a:t>
                      </a:r>
                    </a:p>
                  </a:txBody>
                  <a:tcPr/>
                </a:tc>
                <a:tc>
                  <a:txBody>
                    <a:bodyPr/>
                    <a:lstStyle/>
                    <a:p>
                      <a:r>
                        <a:rPr lang="en-US" sz="1000"/>
                        <a:t>7422</a:t>
                      </a:r>
                    </a:p>
                  </a:txBody>
                  <a:tcPr/>
                </a:tc>
                <a:tc>
                  <a:txBody>
                    <a:bodyPr/>
                    <a:lstStyle/>
                    <a:p>
                      <a:r>
                        <a:rPr lang="en-US" sz="1000"/>
                        <a:t>Video</a:t>
                      </a:r>
                    </a:p>
                  </a:txBody>
                  <a:tcPr/>
                </a:tc>
                <a:extLst>
                  <a:ext uri="{0D108BD9-81ED-4DB2-BD59-A6C34878D82A}">
                    <a16:rowId xmlns:a16="http://schemas.microsoft.com/office/drawing/2014/main" val="2428078103"/>
                  </a:ext>
                </a:extLst>
              </a:tr>
              <a:tr h="370840">
                <a:tc>
                  <a:txBody>
                    <a:bodyPr/>
                    <a:lstStyle/>
                    <a:p>
                      <a:r>
                        <a:rPr lang="de-DE" sz="1000" b="1"/>
                        <a:t>Weltspiegel - 2017-10-07 10:08:50</a:t>
                      </a:r>
                      <a:r>
                        <a:rPr lang="de-DE" sz="1000"/>
                        <a:t>
Pflege ist in Skandinavien Sache des Staates. Pflegeeinrichtungen werden ohne Gewinnorientierung betrieben. Das ist teurer, aber die Angehörigen werden spürbar entlastet.</a:t>
                      </a:r>
                      <a:endParaRPr lang="en-US" sz="1000"/>
                    </a:p>
                  </a:txBody>
                  <a:tcPr/>
                </a:tc>
                <a:tc>
                  <a:txBody>
                    <a:bodyPr/>
                    <a:lstStyle/>
                    <a:p>
                      <a:r>
                        <a:rPr lang="en-US" sz="1000"/>
                        <a:t>49142</a:t>
                      </a:r>
                    </a:p>
                  </a:txBody>
                  <a:tcPr/>
                </a:tc>
                <a:tc>
                  <a:txBody>
                    <a:bodyPr/>
                    <a:lstStyle/>
                    <a:p>
                      <a:r>
                        <a:rPr lang="en-US" sz="1000"/>
                        <a:t>879735</a:t>
                      </a:r>
                    </a:p>
                  </a:txBody>
                  <a:tcPr/>
                </a:tc>
                <a:tc>
                  <a:txBody>
                    <a:bodyPr/>
                    <a:lstStyle/>
                    <a:p>
                      <a:r>
                        <a:rPr lang="en-US" sz="1000"/>
                        <a:t>5.6%</a:t>
                      </a:r>
                    </a:p>
                  </a:txBody>
                  <a:tcPr/>
                </a:tc>
                <a:tc>
                  <a:txBody>
                    <a:bodyPr/>
                    <a:lstStyle/>
                    <a:p>
                      <a:r>
                        <a:rPr lang="en-US" sz="1000"/>
                        <a:t>14840</a:t>
                      </a:r>
                    </a:p>
                  </a:txBody>
                  <a:tcPr/>
                </a:tc>
                <a:tc>
                  <a:txBody>
                    <a:bodyPr/>
                    <a:lstStyle/>
                    <a:p>
                      <a:r>
                        <a:rPr lang="en-US" sz="1000"/>
                        <a:t>Video</a:t>
                      </a:r>
                    </a:p>
                  </a:txBody>
                  <a:tcPr/>
                </a:tc>
                <a:extLst>
                  <a:ext uri="{0D108BD9-81ED-4DB2-BD59-A6C34878D82A}">
                    <a16:rowId xmlns:a16="http://schemas.microsoft.com/office/drawing/2014/main" val="4212247182"/>
                  </a:ext>
                </a:extLst>
              </a:tr>
            </a:tbl>
          </a:graphicData>
        </a:graphic>
      </p:graphicFrame>
      <p:sp>
        <p:nvSpPr>
          <p:cNvPr id="4" name="Text Placeholder 3">
            <a:extLst>
              <a:ext uri="{FF2B5EF4-FFF2-40B4-BE49-F238E27FC236}">
                <a16:creationId xmlns:a16="http://schemas.microsoft.com/office/drawing/2014/main" id="{213B791F-EEB3-4060-9133-1DE190F5F7C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928791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8A865-23DE-49CA-884F-C597A1EA4F7E}"/>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4F256CFC-DDD9-456D-BED8-304D338AB90B}"/>
              </a:ext>
            </a:extLst>
          </p:cNvPr>
          <p:cNvGraphicFramePr>
            <a:graphicFrameLocks noGrp="1"/>
          </p:cNvGraphicFramePr>
          <p:nvPr>
            <p:ph type="tbl" sz="quarter" idx="13"/>
            <p:extLst>
              <p:ext uri="{D42A27DB-BD31-4B8C-83A1-F6EECF244321}">
                <p14:modId xmlns:p14="http://schemas.microsoft.com/office/powerpoint/2010/main" val="205405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485256"/>
                    </a:ext>
                  </a:extLst>
                </a:gridCol>
                <a:gridCol w="1234440">
                  <a:extLst>
                    <a:ext uri="{9D8B030D-6E8A-4147-A177-3AD203B41FA5}">
                      <a16:colId xmlns:a16="http://schemas.microsoft.com/office/drawing/2014/main" val="2186077197"/>
                    </a:ext>
                  </a:extLst>
                </a:gridCol>
                <a:gridCol w="1234440">
                  <a:extLst>
                    <a:ext uri="{9D8B030D-6E8A-4147-A177-3AD203B41FA5}">
                      <a16:colId xmlns:a16="http://schemas.microsoft.com/office/drawing/2014/main" val="41351466"/>
                    </a:ext>
                  </a:extLst>
                </a:gridCol>
                <a:gridCol w="1234440">
                  <a:extLst>
                    <a:ext uri="{9D8B030D-6E8A-4147-A177-3AD203B41FA5}">
                      <a16:colId xmlns:a16="http://schemas.microsoft.com/office/drawing/2014/main" val="3757640308"/>
                    </a:ext>
                  </a:extLst>
                </a:gridCol>
                <a:gridCol w="822960">
                  <a:extLst>
                    <a:ext uri="{9D8B030D-6E8A-4147-A177-3AD203B41FA5}">
                      <a16:colId xmlns:a16="http://schemas.microsoft.com/office/drawing/2014/main" val="2700093011"/>
                    </a:ext>
                  </a:extLst>
                </a:gridCol>
                <a:gridCol w="411480">
                  <a:extLst>
                    <a:ext uri="{9D8B030D-6E8A-4147-A177-3AD203B41FA5}">
                      <a16:colId xmlns:a16="http://schemas.microsoft.com/office/drawing/2014/main" val="268860969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826234477"/>
                  </a:ext>
                </a:extLst>
              </a:tr>
              <a:tr h="370840">
                <a:tc>
                  <a:txBody>
                    <a:bodyPr/>
                    <a:lstStyle/>
                    <a:p>
                      <a:r>
                        <a:rPr lang="de-DE" sz="1000" b="1"/>
                        <a:t>Weltspiegel - 2017-08-14 15:14:39</a:t>
                      </a:r>
                      <a:r>
                        <a:rPr lang="de-DE" sz="1000"/>
                        <a:t>
Der Veteran Akram Khan kämpfte mitten im Dschungel gegen Inder, die Bangladesch im Kampf zur Unabhängigkeit unterstützten.</a:t>
                      </a:r>
                      <a:endParaRPr lang="en-US" sz="1000"/>
                    </a:p>
                  </a:txBody>
                  <a:tcPr/>
                </a:tc>
                <a:tc>
                  <a:txBody>
                    <a:bodyPr/>
                    <a:lstStyle/>
                    <a:p>
                      <a:r>
                        <a:rPr lang="en-US" sz="1000"/>
                        <a:t>394.0%</a:t>
                      </a:r>
                    </a:p>
                  </a:txBody>
                  <a:tcPr/>
                </a:tc>
                <a:tc>
                  <a:txBody>
                    <a:bodyPr/>
                    <a:lstStyle/>
                    <a:p>
                      <a:r>
                        <a:rPr lang="en-US" sz="1000"/>
                        <a:t>264</a:t>
                      </a:r>
                    </a:p>
                  </a:txBody>
                  <a:tcPr/>
                </a:tc>
                <a:tc>
                  <a:txBody>
                    <a:bodyPr/>
                    <a:lstStyle/>
                    <a:p>
                      <a:r>
                        <a:rPr lang="en-US" sz="1000"/>
                        <a:t>67</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324823570"/>
                  </a:ext>
                </a:extLst>
              </a:tr>
              <a:tr h="370840">
                <a:tc>
                  <a:txBody>
                    <a:bodyPr/>
                    <a:lstStyle/>
                    <a:p>
                      <a:r>
                        <a:rPr lang="de-DE" sz="1000" b="1"/>
                        <a:t>Weltspiegel - 2017-08-14 15:14:45</a:t>
                      </a:r>
                      <a:r>
                        <a:rPr lang="de-DE" sz="1000"/>
                        <a:t>
Grausame Erinenrung. Sardar Singh erzählt von Hunden, die Leichen gegessen haben.</a:t>
                      </a:r>
                      <a:endParaRPr lang="en-US" sz="1000"/>
                    </a:p>
                  </a:txBody>
                  <a:tcPr/>
                </a:tc>
                <a:tc>
                  <a:txBody>
                    <a:bodyPr/>
                    <a:lstStyle/>
                    <a:p>
                      <a:r>
                        <a:rPr lang="en-US" sz="1000"/>
                        <a:t>311.0%</a:t>
                      </a:r>
                    </a:p>
                  </a:txBody>
                  <a:tcPr/>
                </a:tc>
                <a:tc>
                  <a:txBody>
                    <a:bodyPr/>
                    <a:lstStyle/>
                    <a:p>
                      <a:r>
                        <a:rPr lang="en-US" sz="1000"/>
                        <a:t>255</a:t>
                      </a:r>
                    </a:p>
                  </a:txBody>
                  <a:tcPr/>
                </a:tc>
                <a:tc>
                  <a:txBody>
                    <a:bodyPr/>
                    <a:lstStyle/>
                    <a:p>
                      <a:r>
                        <a:rPr lang="en-US" sz="1000"/>
                        <a:t>82</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187012792"/>
                  </a:ext>
                </a:extLst>
              </a:tr>
              <a:tr h="370840">
                <a:tc>
                  <a:txBody>
                    <a:bodyPr/>
                    <a:lstStyle/>
                    <a:p>
                      <a:r>
                        <a:rPr lang="de-DE" sz="1000" b="1"/>
                        <a:t>Weltspiegel - 2017-08-14 15:14:57</a:t>
                      </a:r>
                      <a:r>
                        <a:rPr lang="de-DE" sz="1000"/>
                        <a:t>
Qazi Barkat Ali (Mitte) hat Südasien-Korrespondent Jürgen Webermann (rechts) von seiner Flucht vor 70 Jahren erzählt. Dabei auch der pakistanische Mitarbeiter des ARD-Studios: Zia Khan (links).</a:t>
                      </a:r>
                      <a:endParaRPr lang="en-US" sz="1000"/>
                    </a:p>
                  </a:txBody>
                  <a:tcPr/>
                </a:tc>
                <a:tc>
                  <a:txBody>
                    <a:bodyPr/>
                    <a:lstStyle/>
                    <a:p>
                      <a:r>
                        <a:rPr lang="en-US" sz="1000"/>
                        <a:t>298.8%</a:t>
                      </a:r>
                    </a:p>
                  </a:txBody>
                  <a:tcPr/>
                </a:tc>
                <a:tc>
                  <a:txBody>
                    <a:bodyPr/>
                    <a:lstStyle/>
                    <a:p>
                      <a:r>
                        <a:rPr lang="en-US" sz="1000"/>
                        <a:t>248</a:t>
                      </a:r>
                    </a:p>
                  </a:txBody>
                  <a:tcPr/>
                </a:tc>
                <a:tc>
                  <a:txBody>
                    <a:bodyPr/>
                    <a:lstStyle/>
                    <a:p>
                      <a:r>
                        <a:rPr lang="en-US" sz="1000"/>
                        <a:t>83</a:t>
                      </a:r>
                    </a:p>
                  </a:txBody>
                  <a:tcPr/>
                </a:tc>
                <a:tc>
                  <a:txBody>
                    <a:bodyPr/>
                    <a:lstStyle/>
                    <a:p>
                      <a:r>
                        <a:rPr lang="en-US" sz="1000"/>
                        <a:t>1</a:t>
                      </a:r>
                    </a:p>
                  </a:txBody>
                  <a:tcPr/>
                </a:tc>
                <a:tc>
                  <a:txBody>
                    <a:bodyPr/>
                    <a:lstStyle/>
                    <a:p>
                      <a:r>
                        <a:rPr lang="en-US" sz="1000"/>
                        <a:t>Photo</a:t>
                      </a:r>
                    </a:p>
                  </a:txBody>
                  <a:tcPr/>
                </a:tc>
                <a:extLst>
                  <a:ext uri="{0D108BD9-81ED-4DB2-BD59-A6C34878D82A}">
                    <a16:rowId xmlns:a16="http://schemas.microsoft.com/office/drawing/2014/main" val="3703212391"/>
                  </a:ext>
                </a:extLst>
              </a:tr>
              <a:tr h="370840">
                <a:tc>
                  <a:txBody>
                    <a:bodyPr/>
                    <a:lstStyle/>
                    <a:p>
                      <a:r>
                        <a:rPr lang="de-DE" sz="1000" b="1"/>
                        <a:t>Weltspiegel - 2017-08-14 15:14:51</a:t>
                      </a:r>
                      <a:r>
                        <a:rPr lang="de-DE" sz="1000"/>
                        <a:t>
Folgen der Teilung: Aufgewachsen in einer wohlhabenden Familie, stand Gulbharjan Kaur von heute auf morgen mit ihrer Familie vor dem Nichts.</a:t>
                      </a:r>
                      <a:endParaRPr lang="en-US" sz="1000"/>
                    </a:p>
                  </a:txBody>
                  <a:tcPr/>
                </a:tc>
                <a:tc>
                  <a:txBody>
                    <a:bodyPr/>
                    <a:lstStyle/>
                    <a:p>
                      <a:r>
                        <a:rPr lang="en-US" sz="1000"/>
                        <a:t>251.0%</a:t>
                      </a:r>
                    </a:p>
                  </a:txBody>
                  <a:tcPr/>
                </a:tc>
                <a:tc>
                  <a:txBody>
                    <a:bodyPr/>
                    <a:lstStyle/>
                    <a:p>
                      <a:r>
                        <a:rPr lang="en-US" sz="1000"/>
                        <a:t>251</a:t>
                      </a:r>
                    </a:p>
                  </a:txBody>
                  <a:tcPr/>
                </a:tc>
                <a:tc>
                  <a:txBody>
                    <a:bodyPr/>
                    <a:lstStyle/>
                    <a:p>
                      <a:r>
                        <a:rPr lang="en-US" sz="1000"/>
                        <a:t>100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116681227"/>
                  </a:ext>
                </a:extLst>
              </a:tr>
              <a:tr h="370840">
                <a:tc>
                  <a:txBody>
                    <a:bodyPr/>
                    <a:lstStyle/>
                    <a:p>
                      <a:r>
                        <a:rPr lang="de-DE" sz="1000" b="1"/>
                        <a:t>Weltspiegel - 2017-08-15 12:15:29</a:t>
                      </a:r>
                      <a:r>
                        <a:rPr lang="de-DE" sz="1000"/>
                        <a:t>
Große Teile der olympischen Anlagen sind allerdings Sperrgebiet. Noch immer liegen hier Minen.</a:t>
                      </a:r>
                      <a:endParaRPr lang="en-US" sz="1000"/>
                    </a:p>
                  </a:txBody>
                  <a:tcPr/>
                </a:tc>
                <a:tc>
                  <a:txBody>
                    <a:bodyPr/>
                    <a:lstStyle/>
                    <a:p>
                      <a:r>
                        <a:rPr lang="en-US" sz="1000"/>
                        <a:t>157.4%</a:t>
                      </a:r>
                    </a:p>
                  </a:txBody>
                  <a:tcPr/>
                </a:tc>
                <a:tc>
                  <a:txBody>
                    <a:bodyPr/>
                    <a:lstStyle/>
                    <a:p>
                      <a:r>
                        <a:rPr lang="en-US" sz="1000"/>
                        <a:t>148</a:t>
                      </a:r>
                    </a:p>
                  </a:txBody>
                  <a:tcPr/>
                </a:tc>
                <a:tc>
                  <a:txBody>
                    <a:bodyPr/>
                    <a:lstStyle/>
                    <a:p>
                      <a:r>
                        <a:rPr lang="en-US" sz="1000"/>
                        <a:t>94</a:t>
                      </a:r>
                    </a:p>
                  </a:txBody>
                  <a:tcPr/>
                </a:tc>
                <a:tc>
                  <a:txBody>
                    <a:bodyPr/>
                    <a:lstStyle/>
                    <a:p>
                      <a:r>
                        <a:rPr lang="en-US" sz="1000"/>
                        <a:t>3</a:t>
                      </a:r>
                    </a:p>
                  </a:txBody>
                  <a:tcPr/>
                </a:tc>
                <a:tc>
                  <a:txBody>
                    <a:bodyPr/>
                    <a:lstStyle/>
                    <a:p>
                      <a:r>
                        <a:rPr lang="en-US" sz="1000"/>
                        <a:t>Photo</a:t>
                      </a:r>
                    </a:p>
                  </a:txBody>
                  <a:tcPr/>
                </a:tc>
                <a:extLst>
                  <a:ext uri="{0D108BD9-81ED-4DB2-BD59-A6C34878D82A}">
                    <a16:rowId xmlns:a16="http://schemas.microsoft.com/office/drawing/2014/main" val="3642491969"/>
                  </a:ext>
                </a:extLst>
              </a:tr>
            </a:tbl>
          </a:graphicData>
        </a:graphic>
      </p:graphicFrame>
      <p:sp>
        <p:nvSpPr>
          <p:cNvPr id="4" name="Text Placeholder 3">
            <a:extLst>
              <a:ext uri="{FF2B5EF4-FFF2-40B4-BE49-F238E27FC236}">
                <a16:creationId xmlns:a16="http://schemas.microsoft.com/office/drawing/2014/main" id="{0138A0FE-6C6E-46FF-9F3A-3E27505227CC}"/>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053986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C2599-1B52-4535-B13F-C4C7155249A4}"/>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1D689290-9FE5-4FFE-9D77-7494EC388553}"/>
              </a:ext>
            </a:extLst>
          </p:cNvPr>
          <p:cNvGraphicFramePr>
            <a:graphicFrameLocks noGrp="1"/>
          </p:cNvGraphicFramePr>
          <p:nvPr>
            <p:ph type="tbl" sz="quarter" idx="13"/>
            <p:extLst>
              <p:ext uri="{D42A27DB-BD31-4B8C-83A1-F6EECF244321}">
                <p14:modId xmlns:p14="http://schemas.microsoft.com/office/powerpoint/2010/main" val="301073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0327211"/>
                    </a:ext>
                  </a:extLst>
                </a:gridCol>
                <a:gridCol w="1234440">
                  <a:extLst>
                    <a:ext uri="{9D8B030D-6E8A-4147-A177-3AD203B41FA5}">
                      <a16:colId xmlns:a16="http://schemas.microsoft.com/office/drawing/2014/main" val="956808338"/>
                    </a:ext>
                  </a:extLst>
                </a:gridCol>
                <a:gridCol w="1234440">
                  <a:extLst>
                    <a:ext uri="{9D8B030D-6E8A-4147-A177-3AD203B41FA5}">
                      <a16:colId xmlns:a16="http://schemas.microsoft.com/office/drawing/2014/main" val="730904993"/>
                    </a:ext>
                  </a:extLst>
                </a:gridCol>
                <a:gridCol w="1234440">
                  <a:extLst>
                    <a:ext uri="{9D8B030D-6E8A-4147-A177-3AD203B41FA5}">
                      <a16:colId xmlns:a16="http://schemas.microsoft.com/office/drawing/2014/main" val="3950665802"/>
                    </a:ext>
                  </a:extLst>
                </a:gridCol>
                <a:gridCol w="822960">
                  <a:extLst>
                    <a:ext uri="{9D8B030D-6E8A-4147-A177-3AD203B41FA5}">
                      <a16:colId xmlns:a16="http://schemas.microsoft.com/office/drawing/2014/main" val="486689749"/>
                    </a:ext>
                  </a:extLst>
                </a:gridCol>
                <a:gridCol w="411480">
                  <a:extLst>
                    <a:ext uri="{9D8B030D-6E8A-4147-A177-3AD203B41FA5}">
                      <a16:colId xmlns:a16="http://schemas.microsoft.com/office/drawing/2014/main" val="200178211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792429928"/>
                  </a:ext>
                </a:extLst>
              </a:tr>
              <a:tr h="370840">
                <a:tc>
                  <a:txBody>
                    <a:bodyPr/>
                    <a:lstStyle/>
                    <a:p>
                      <a:r>
                        <a:rPr lang="en-US" sz="1000" b="1"/>
                        <a:t>Weltspiegel - 2017-09-09 08:33:39</a:t>
                      </a:r>
                      <a:r>
                        <a:rPr lang="en-US" sz="1000"/>
                        <a:t>
Venedig Filmfestival 2017</a:t>
                      </a:r>
                    </a:p>
                  </a:txBody>
                  <a:tcPr/>
                </a:tc>
                <a:tc>
                  <a:txBody>
                    <a:bodyPr/>
                    <a:lstStyle/>
                    <a:p>
                      <a:r>
                        <a:rPr lang="en-US" sz="1000"/>
                        <a:t>0.0%</a:t>
                      </a:r>
                    </a:p>
                  </a:txBody>
                  <a:tcPr/>
                </a:tc>
                <a:tc>
                  <a:txBody>
                    <a:bodyPr/>
                    <a:lstStyle/>
                    <a:p>
                      <a:r>
                        <a:rPr lang="en-US" sz="1000"/>
                        <a:t>0</a:t>
                      </a:r>
                    </a:p>
                  </a:txBody>
                  <a:tcPr/>
                </a:tc>
                <a:tc>
                  <a:txBody>
                    <a:bodyPr/>
                    <a:lstStyle/>
                    <a:p>
                      <a:r>
                        <a:rPr lang="en-US" sz="1000"/>
                        <a:t>55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917461890"/>
                  </a:ext>
                </a:extLst>
              </a:tr>
              <a:tr h="370840">
                <a:tc>
                  <a:txBody>
                    <a:bodyPr/>
                    <a:lstStyle/>
                    <a:p>
                      <a:r>
                        <a:rPr lang="de-DE" sz="1000" b="1"/>
                        <a:t>Weltspiegel - 2017-09-20 12:02:04</a:t>
                      </a:r>
                      <a:r>
                        <a:rPr lang="de-DE" sz="1000"/>
                        <a:t>
Bambusstämme sind heiß begehrt, sie dienen als Zeltstangen für die neuen Behausungen.</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35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810698114"/>
                  </a:ext>
                </a:extLst>
              </a:tr>
              <a:tr h="370840">
                <a:tc>
                  <a:txBody>
                    <a:bodyPr/>
                    <a:lstStyle/>
                    <a:p>
                      <a:r>
                        <a:rPr lang="de-DE" sz="1000" b="1"/>
                        <a:t>Weltspiegel - 2017-09-20 12:02:13</a:t>
                      </a:r>
                      <a:r>
                        <a:rPr lang="de-DE" sz="1000"/>
                        <a:t>
Das staatliche Krankenhaus in Chittagong ist ohnehin völlig überlastet, nun kommen noch schwerverletzte Rohingya dazu, die im Flur auf Matten liegen.</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777052379"/>
                  </a:ext>
                </a:extLst>
              </a:tr>
              <a:tr h="370840">
                <a:tc>
                  <a:txBody>
                    <a:bodyPr/>
                    <a:lstStyle/>
                    <a:p>
                      <a:r>
                        <a:rPr lang="de-DE" sz="1000" b="1"/>
                        <a:t>Weltspiegel - 2017-09-13 12:15:34</a:t>
                      </a:r>
                      <a:r>
                        <a:rPr lang="de-DE" sz="1000"/>
                        <a:t>
Und es kommen immer mehr Menschen aus Bangladesch.</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851441489"/>
                  </a:ext>
                </a:extLst>
              </a:tr>
              <a:tr h="370840">
                <a:tc>
                  <a:txBody>
                    <a:bodyPr/>
                    <a:lstStyle/>
                    <a:p>
                      <a:r>
                        <a:rPr lang="de-DE" sz="1000" b="1"/>
                        <a:t>Weltspiegel - 2017-09-13 12:15:39</a:t>
                      </a:r>
                      <a:r>
                        <a:rPr lang="de-DE" sz="1000"/>
                        <a:t>
Kamermann Umesh N.S.</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41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767481736"/>
                  </a:ext>
                </a:extLst>
              </a:tr>
            </a:tbl>
          </a:graphicData>
        </a:graphic>
      </p:graphicFrame>
      <p:sp>
        <p:nvSpPr>
          <p:cNvPr id="4" name="Text Placeholder 3">
            <a:extLst>
              <a:ext uri="{FF2B5EF4-FFF2-40B4-BE49-F238E27FC236}">
                <a16:creationId xmlns:a16="http://schemas.microsoft.com/office/drawing/2014/main" id="{B12C1FF9-66BE-4824-992C-99606E8C304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040856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37B4-D0F6-4E77-ADBC-876DAD261C78}"/>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5F9F520B-92C0-4358-B0D5-3A9FD3F7DA4C}"/>
              </a:ext>
            </a:extLst>
          </p:cNvPr>
          <p:cNvGraphicFramePr>
            <a:graphicFrameLocks noGrp="1"/>
          </p:cNvGraphicFramePr>
          <p:nvPr>
            <p:ph type="tbl" sz="quarter" idx="13"/>
            <p:extLst>
              <p:ext uri="{D42A27DB-BD31-4B8C-83A1-F6EECF244321}">
                <p14:modId xmlns:p14="http://schemas.microsoft.com/office/powerpoint/2010/main" val="261510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03700586"/>
                    </a:ext>
                  </a:extLst>
                </a:gridCol>
                <a:gridCol w="822960">
                  <a:extLst>
                    <a:ext uri="{9D8B030D-6E8A-4147-A177-3AD203B41FA5}">
                      <a16:colId xmlns:a16="http://schemas.microsoft.com/office/drawing/2014/main" val="3504514837"/>
                    </a:ext>
                  </a:extLst>
                </a:gridCol>
                <a:gridCol w="822960">
                  <a:extLst>
                    <a:ext uri="{9D8B030D-6E8A-4147-A177-3AD203B41FA5}">
                      <a16:colId xmlns:a16="http://schemas.microsoft.com/office/drawing/2014/main" val="4208378302"/>
                    </a:ext>
                  </a:extLst>
                </a:gridCol>
                <a:gridCol w="822960">
                  <a:extLst>
                    <a:ext uri="{9D8B030D-6E8A-4147-A177-3AD203B41FA5}">
                      <a16:colId xmlns:a16="http://schemas.microsoft.com/office/drawing/2014/main" val="1727315887"/>
                    </a:ext>
                  </a:extLst>
                </a:gridCol>
                <a:gridCol w="822960">
                  <a:extLst>
                    <a:ext uri="{9D8B030D-6E8A-4147-A177-3AD203B41FA5}">
                      <a16:colId xmlns:a16="http://schemas.microsoft.com/office/drawing/2014/main" val="2926205869"/>
                    </a:ext>
                  </a:extLst>
                </a:gridCol>
                <a:gridCol w="822960">
                  <a:extLst>
                    <a:ext uri="{9D8B030D-6E8A-4147-A177-3AD203B41FA5}">
                      <a16:colId xmlns:a16="http://schemas.microsoft.com/office/drawing/2014/main" val="199349922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676411472"/>
                  </a:ext>
                </a:extLst>
              </a:tr>
              <a:tr h="370840">
                <a:tc>
                  <a:txBody>
                    <a:bodyPr/>
                    <a:lstStyle/>
                    <a:p>
                      <a:r>
                        <a:rPr lang="de-DE" sz="1000" b="1"/>
                        <a:t>Weltspiegel - 2017-09-28 16:07:13</a:t>
                      </a:r>
                      <a:r>
                        <a:rPr lang="de-DE" sz="1000"/>
                        <a:t>
Sie galt als Hoffnungsträgerin Brasiliens. Versprach ein korruptionsfreies Land. Ein Jahr nach ihrer Amtsenthebung nimmt Ex-Präsidentin Dilma Rousseff Stellung im ARD-Interview.</a:t>
                      </a:r>
                      <a:endParaRPr lang="en-US" sz="1000"/>
                    </a:p>
                  </a:txBody>
                  <a:tcPr/>
                </a:tc>
                <a:tc>
                  <a:txBody>
                    <a:bodyPr/>
                    <a:lstStyle/>
                    <a:p>
                      <a:r>
                        <a:rPr lang="en-US" sz="1000"/>
                        <a:t>21518</a:t>
                      </a:r>
                    </a:p>
                  </a:txBody>
                  <a:tcPr/>
                </a:tc>
                <a:tc>
                  <a:txBody>
                    <a:bodyPr/>
                    <a:lstStyle/>
                    <a:p>
                      <a:r>
                        <a:rPr lang="en-US" sz="1000"/>
                        <a:t>16332</a:t>
                      </a:r>
                    </a:p>
                  </a:txBody>
                  <a:tcPr/>
                </a:tc>
                <a:tc>
                  <a:txBody>
                    <a:bodyPr/>
                    <a:lstStyle/>
                    <a:p>
                      <a:r>
                        <a:rPr lang="en-US" sz="1000"/>
                        <a:t>519</a:t>
                      </a:r>
                    </a:p>
                  </a:txBody>
                  <a:tcPr/>
                </a:tc>
                <a:tc>
                  <a:txBody>
                    <a:bodyPr/>
                    <a:lstStyle/>
                    <a:p>
                      <a:r>
                        <a:rPr lang="en-US" sz="1000"/>
                        <a:t>4667</a:t>
                      </a:r>
                    </a:p>
                  </a:txBody>
                  <a:tcPr/>
                </a:tc>
                <a:tc>
                  <a:txBody>
                    <a:bodyPr/>
                    <a:lstStyle/>
                    <a:p>
                      <a:r>
                        <a:rPr lang="en-US" sz="1000"/>
                        <a:t>Video</a:t>
                      </a:r>
                    </a:p>
                  </a:txBody>
                  <a:tcPr/>
                </a:tc>
                <a:extLst>
                  <a:ext uri="{0D108BD9-81ED-4DB2-BD59-A6C34878D82A}">
                    <a16:rowId xmlns:a16="http://schemas.microsoft.com/office/drawing/2014/main" val="2782731544"/>
                  </a:ext>
                </a:extLst>
              </a:tr>
              <a:tr h="370840">
                <a:tc>
                  <a:txBody>
                    <a:bodyPr/>
                    <a:lstStyle/>
                    <a:p>
                      <a:r>
                        <a:rPr lang="de-DE" sz="1000" b="1"/>
                        <a:t>Weltspiegel - 2017-10-07 10:08:50</a:t>
                      </a:r>
                      <a:r>
                        <a:rPr lang="de-DE" sz="1000"/>
                        <a:t>
Pflege ist in Skandinavien Sache des Staates. Pflegeeinrichtungen werden ohne Gewinnorientierung betrieben. Das ist teurer, aber die Angehörigen werden spürbar entlastet.</a:t>
                      </a:r>
                      <a:endParaRPr lang="en-US" sz="1000"/>
                    </a:p>
                  </a:txBody>
                  <a:tcPr/>
                </a:tc>
                <a:tc>
                  <a:txBody>
                    <a:bodyPr/>
                    <a:lstStyle/>
                    <a:p>
                      <a:r>
                        <a:rPr lang="en-US" sz="1000"/>
                        <a:t>19123</a:t>
                      </a:r>
                    </a:p>
                  </a:txBody>
                  <a:tcPr/>
                </a:tc>
                <a:tc>
                  <a:txBody>
                    <a:bodyPr/>
                    <a:lstStyle/>
                    <a:p>
                      <a:r>
                        <a:rPr lang="en-US" sz="1000"/>
                        <a:t>14840</a:t>
                      </a:r>
                    </a:p>
                  </a:txBody>
                  <a:tcPr/>
                </a:tc>
                <a:tc>
                  <a:txBody>
                    <a:bodyPr/>
                    <a:lstStyle/>
                    <a:p>
                      <a:r>
                        <a:rPr lang="en-US" sz="1000"/>
                        <a:t>180</a:t>
                      </a:r>
                    </a:p>
                  </a:txBody>
                  <a:tcPr/>
                </a:tc>
                <a:tc>
                  <a:txBody>
                    <a:bodyPr/>
                    <a:lstStyle/>
                    <a:p>
                      <a:r>
                        <a:rPr lang="en-US" sz="1000"/>
                        <a:t>4103</a:t>
                      </a:r>
                    </a:p>
                  </a:txBody>
                  <a:tcPr/>
                </a:tc>
                <a:tc>
                  <a:txBody>
                    <a:bodyPr/>
                    <a:lstStyle/>
                    <a:p>
                      <a:r>
                        <a:rPr lang="en-US" sz="1000"/>
                        <a:t>Video</a:t>
                      </a:r>
                    </a:p>
                  </a:txBody>
                  <a:tcPr/>
                </a:tc>
                <a:extLst>
                  <a:ext uri="{0D108BD9-81ED-4DB2-BD59-A6C34878D82A}">
                    <a16:rowId xmlns:a16="http://schemas.microsoft.com/office/drawing/2014/main" val="3724793894"/>
                  </a:ext>
                </a:extLst>
              </a:tr>
              <a:tr h="370840">
                <a:tc>
                  <a:txBody>
                    <a:bodyPr/>
                    <a:lstStyle/>
                    <a:p>
                      <a:r>
                        <a:rPr lang="de-DE" sz="1000" b="1"/>
                        <a:t>Weltspiegel - 2017-12-27 16:26:00</a:t>
                      </a:r>
                      <a:r>
                        <a:rPr lang="de-DE" sz="1000"/>
                        <a:t>
In der Provinz Aceh in Indonesien gilt die Scharia. Wer unverheiratet öffentlich Händchen hält, dem droht öffentliche Auspeitschung. 
________________
Best of "Weltspiegel" 2017: http://s.daserste.de/2tugT9f</a:t>
                      </a:r>
                      <a:endParaRPr lang="en-US" sz="1000"/>
                    </a:p>
                  </a:txBody>
                  <a:tcPr/>
                </a:tc>
                <a:tc>
                  <a:txBody>
                    <a:bodyPr/>
                    <a:lstStyle/>
                    <a:p>
                      <a:r>
                        <a:rPr lang="en-US" sz="1000"/>
                        <a:t>10725</a:t>
                      </a:r>
                    </a:p>
                  </a:txBody>
                  <a:tcPr/>
                </a:tc>
                <a:tc>
                  <a:txBody>
                    <a:bodyPr/>
                    <a:lstStyle/>
                    <a:p>
                      <a:r>
                        <a:rPr lang="en-US" sz="1000"/>
                        <a:t>7422</a:t>
                      </a:r>
                    </a:p>
                  </a:txBody>
                  <a:tcPr/>
                </a:tc>
                <a:tc>
                  <a:txBody>
                    <a:bodyPr/>
                    <a:lstStyle/>
                    <a:p>
                      <a:r>
                        <a:rPr lang="en-US" sz="1000"/>
                        <a:t>1167</a:t>
                      </a:r>
                    </a:p>
                  </a:txBody>
                  <a:tcPr/>
                </a:tc>
                <a:tc>
                  <a:txBody>
                    <a:bodyPr/>
                    <a:lstStyle/>
                    <a:p>
                      <a:r>
                        <a:rPr lang="en-US" sz="1000"/>
                        <a:t>2136</a:t>
                      </a:r>
                    </a:p>
                  </a:txBody>
                  <a:tcPr/>
                </a:tc>
                <a:tc>
                  <a:txBody>
                    <a:bodyPr/>
                    <a:lstStyle/>
                    <a:p>
                      <a:r>
                        <a:rPr lang="en-US" sz="1000"/>
                        <a:t>Video</a:t>
                      </a:r>
                    </a:p>
                  </a:txBody>
                  <a:tcPr/>
                </a:tc>
                <a:extLst>
                  <a:ext uri="{0D108BD9-81ED-4DB2-BD59-A6C34878D82A}">
                    <a16:rowId xmlns:a16="http://schemas.microsoft.com/office/drawing/2014/main" val="1069996759"/>
                  </a:ext>
                </a:extLst>
              </a:tr>
              <a:tr h="370840">
                <a:tc>
                  <a:txBody>
                    <a:bodyPr/>
                    <a:lstStyle/>
                    <a:p>
                      <a:r>
                        <a:rPr lang="de-DE" sz="1000" b="1"/>
                        <a:t>Weltspiegel - 2017-10-07 06:30:52</a:t>
                      </a:r>
                      <a:r>
                        <a:rPr lang="de-DE" sz="1000"/>
                        <a:t>
Die Türkei kann auch einfach nur schön. ARD-Korrespondent Oliver-Mayer Rüth mit einer Heißluftballon-Fahrt der Superlative. #nofilter</a:t>
                      </a:r>
                      <a:endParaRPr lang="en-US" sz="1000"/>
                    </a:p>
                  </a:txBody>
                  <a:tcPr/>
                </a:tc>
                <a:tc>
                  <a:txBody>
                    <a:bodyPr/>
                    <a:lstStyle/>
                    <a:p>
                      <a:r>
                        <a:rPr lang="en-US" sz="1000"/>
                        <a:t>9361</a:t>
                      </a:r>
                    </a:p>
                  </a:txBody>
                  <a:tcPr/>
                </a:tc>
                <a:tc>
                  <a:txBody>
                    <a:bodyPr/>
                    <a:lstStyle/>
                    <a:p>
                      <a:r>
                        <a:rPr lang="en-US" sz="1000"/>
                        <a:t>7903</a:t>
                      </a:r>
                    </a:p>
                  </a:txBody>
                  <a:tcPr/>
                </a:tc>
                <a:tc>
                  <a:txBody>
                    <a:bodyPr/>
                    <a:lstStyle/>
                    <a:p>
                      <a:r>
                        <a:rPr lang="en-US" sz="1000"/>
                        <a:t>526</a:t>
                      </a:r>
                    </a:p>
                  </a:txBody>
                  <a:tcPr/>
                </a:tc>
                <a:tc>
                  <a:txBody>
                    <a:bodyPr/>
                    <a:lstStyle/>
                    <a:p>
                      <a:r>
                        <a:rPr lang="en-US" sz="1000"/>
                        <a:t>932</a:t>
                      </a:r>
                    </a:p>
                  </a:txBody>
                  <a:tcPr/>
                </a:tc>
                <a:tc>
                  <a:txBody>
                    <a:bodyPr/>
                    <a:lstStyle/>
                    <a:p>
                      <a:r>
                        <a:rPr lang="en-US" sz="1000"/>
                        <a:t>Video</a:t>
                      </a:r>
                    </a:p>
                  </a:txBody>
                  <a:tcPr/>
                </a:tc>
                <a:extLst>
                  <a:ext uri="{0D108BD9-81ED-4DB2-BD59-A6C34878D82A}">
                    <a16:rowId xmlns:a16="http://schemas.microsoft.com/office/drawing/2014/main" val="1332221919"/>
                  </a:ext>
                </a:extLst>
              </a:tr>
              <a:tr h="370840">
                <a:tc>
                  <a:txBody>
                    <a:bodyPr/>
                    <a:lstStyle/>
                    <a:p>
                      <a:r>
                        <a:rPr lang="de-DE" sz="1000" b="1"/>
                        <a:t>Weltspiegel - 2017-11-07 14:17:55</a:t>
                      </a:r>
                      <a:r>
                        <a:rPr lang="de-DE" sz="1000"/>
                        <a:t>
Auf der Istiklal-Straße in Istanbul gibt es seit mehr als 60 Jahren eine florierende türkisch-deutsche Buchhandlung.</a:t>
                      </a:r>
                      <a:endParaRPr lang="en-US" sz="1000"/>
                    </a:p>
                  </a:txBody>
                  <a:tcPr/>
                </a:tc>
                <a:tc>
                  <a:txBody>
                    <a:bodyPr/>
                    <a:lstStyle/>
                    <a:p>
                      <a:r>
                        <a:rPr lang="en-US" sz="1000"/>
                        <a:t>7289</a:t>
                      </a:r>
                    </a:p>
                  </a:txBody>
                  <a:tcPr/>
                </a:tc>
                <a:tc>
                  <a:txBody>
                    <a:bodyPr/>
                    <a:lstStyle/>
                    <a:p>
                      <a:r>
                        <a:rPr lang="en-US" sz="1000"/>
                        <a:t>5959</a:t>
                      </a:r>
                    </a:p>
                  </a:txBody>
                  <a:tcPr/>
                </a:tc>
                <a:tc>
                  <a:txBody>
                    <a:bodyPr/>
                    <a:lstStyle/>
                    <a:p>
                      <a:r>
                        <a:rPr lang="en-US" sz="1000"/>
                        <a:t>215</a:t>
                      </a:r>
                    </a:p>
                  </a:txBody>
                  <a:tcPr/>
                </a:tc>
                <a:tc>
                  <a:txBody>
                    <a:bodyPr/>
                    <a:lstStyle/>
                    <a:p>
                      <a:r>
                        <a:rPr lang="en-US" sz="1000"/>
                        <a:t>1115</a:t>
                      </a:r>
                    </a:p>
                  </a:txBody>
                  <a:tcPr/>
                </a:tc>
                <a:tc>
                  <a:txBody>
                    <a:bodyPr/>
                    <a:lstStyle/>
                    <a:p>
                      <a:r>
                        <a:rPr lang="en-US" sz="1000"/>
                        <a:t>Video</a:t>
                      </a:r>
                    </a:p>
                  </a:txBody>
                  <a:tcPr/>
                </a:tc>
                <a:extLst>
                  <a:ext uri="{0D108BD9-81ED-4DB2-BD59-A6C34878D82A}">
                    <a16:rowId xmlns:a16="http://schemas.microsoft.com/office/drawing/2014/main" val="1218056155"/>
                  </a:ext>
                </a:extLst>
              </a:tr>
            </a:tbl>
          </a:graphicData>
        </a:graphic>
      </p:graphicFrame>
      <p:sp>
        <p:nvSpPr>
          <p:cNvPr id="4" name="Text Placeholder 3">
            <a:extLst>
              <a:ext uri="{FF2B5EF4-FFF2-40B4-BE49-F238E27FC236}">
                <a16:creationId xmlns:a16="http://schemas.microsoft.com/office/drawing/2014/main" id="{8DDF9560-0CEE-4E42-9B06-579475D5E82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965509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1F38E-A3ED-4F63-848B-9E565C0BC577}"/>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6A355E16-E992-4B1A-BC1B-F415FBED4FC2}"/>
              </a:ext>
            </a:extLst>
          </p:cNvPr>
          <p:cNvGraphicFramePr>
            <a:graphicFrameLocks noGrp="1"/>
          </p:cNvGraphicFramePr>
          <p:nvPr>
            <p:ph type="tbl" sz="quarter" idx="13"/>
            <p:extLst>
              <p:ext uri="{D42A27DB-BD31-4B8C-83A1-F6EECF244321}">
                <p14:modId xmlns:p14="http://schemas.microsoft.com/office/powerpoint/2010/main" val="722336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54942900"/>
                    </a:ext>
                  </a:extLst>
                </a:gridCol>
                <a:gridCol w="493776">
                  <a:extLst>
                    <a:ext uri="{9D8B030D-6E8A-4147-A177-3AD203B41FA5}">
                      <a16:colId xmlns:a16="http://schemas.microsoft.com/office/drawing/2014/main" val="167426566"/>
                    </a:ext>
                  </a:extLst>
                </a:gridCol>
                <a:gridCol w="411480">
                  <a:extLst>
                    <a:ext uri="{9D8B030D-6E8A-4147-A177-3AD203B41FA5}">
                      <a16:colId xmlns:a16="http://schemas.microsoft.com/office/drawing/2014/main" val="4294675673"/>
                    </a:ext>
                  </a:extLst>
                </a:gridCol>
                <a:gridCol w="411480">
                  <a:extLst>
                    <a:ext uri="{9D8B030D-6E8A-4147-A177-3AD203B41FA5}">
                      <a16:colId xmlns:a16="http://schemas.microsoft.com/office/drawing/2014/main" val="2532434583"/>
                    </a:ext>
                  </a:extLst>
                </a:gridCol>
                <a:gridCol w="246888">
                  <a:extLst>
                    <a:ext uri="{9D8B030D-6E8A-4147-A177-3AD203B41FA5}">
                      <a16:colId xmlns:a16="http://schemas.microsoft.com/office/drawing/2014/main" val="39734745"/>
                    </a:ext>
                  </a:extLst>
                </a:gridCol>
                <a:gridCol w="658368">
                  <a:extLst>
                    <a:ext uri="{9D8B030D-6E8A-4147-A177-3AD203B41FA5}">
                      <a16:colId xmlns:a16="http://schemas.microsoft.com/office/drawing/2014/main" val="1316591390"/>
                    </a:ext>
                  </a:extLst>
                </a:gridCol>
                <a:gridCol w="576072">
                  <a:extLst>
                    <a:ext uri="{9D8B030D-6E8A-4147-A177-3AD203B41FA5}">
                      <a16:colId xmlns:a16="http://schemas.microsoft.com/office/drawing/2014/main" val="1291193475"/>
                    </a:ext>
                  </a:extLst>
                </a:gridCol>
                <a:gridCol w="576072">
                  <a:extLst>
                    <a:ext uri="{9D8B030D-6E8A-4147-A177-3AD203B41FA5}">
                      <a16:colId xmlns:a16="http://schemas.microsoft.com/office/drawing/2014/main" val="2916320725"/>
                    </a:ext>
                  </a:extLst>
                </a:gridCol>
                <a:gridCol w="411480">
                  <a:extLst>
                    <a:ext uri="{9D8B030D-6E8A-4147-A177-3AD203B41FA5}">
                      <a16:colId xmlns:a16="http://schemas.microsoft.com/office/drawing/2014/main" val="3614249759"/>
                    </a:ext>
                  </a:extLst>
                </a:gridCol>
                <a:gridCol w="658368">
                  <a:extLst>
                    <a:ext uri="{9D8B030D-6E8A-4147-A177-3AD203B41FA5}">
                      <a16:colId xmlns:a16="http://schemas.microsoft.com/office/drawing/2014/main" val="458382121"/>
                    </a:ext>
                  </a:extLst>
                </a:gridCol>
                <a:gridCol w="329184">
                  <a:extLst>
                    <a:ext uri="{9D8B030D-6E8A-4147-A177-3AD203B41FA5}">
                      <a16:colId xmlns:a16="http://schemas.microsoft.com/office/drawing/2014/main" val="3969588343"/>
                    </a:ext>
                  </a:extLst>
                </a:gridCol>
                <a:gridCol w="493776">
                  <a:extLst>
                    <a:ext uri="{9D8B030D-6E8A-4147-A177-3AD203B41FA5}">
                      <a16:colId xmlns:a16="http://schemas.microsoft.com/office/drawing/2014/main" val="3415612366"/>
                    </a:ext>
                  </a:extLst>
                </a:gridCol>
                <a:gridCol w="329184">
                  <a:extLst>
                    <a:ext uri="{9D8B030D-6E8A-4147-A177-3AD203B41FA5}">
                      <a16:colId xmlns:a16="http://schemas.microsoft.com/office/drawing/2014/main" val="2173496199"/>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364888249"/>
                  </a:ext>
                </a:extLst>
              </a:tr>
              <a:tr h="370840">
                <a:tc>
                  <a:txBody>
                    <a:bodyPr/>
                    <a:lstStyle/>
                    <a:p>
                      <a:r>
                        <a:rPr lang="en-US" sz="1000"/>
                        <a:t>27.12.2017 16:26:00</a:t>
                      </a:r>
                    </a:p>
                  </a:txBody>
                  <a:tcPr/>
                </a:tc>
                <a:tc>
                  <a:txBody>
                    <a:bodyPr/>
                    <a:lstStyle/>
                    <a:p>
                      <a:r>
                        <a:rPr lang="en-US" sz="1000"/>
                        <a:t>772312</a:t>
                      </a:r>
                    </a:p>
                  </a:txBody>
                  <a:tcPr/>
                </a:tc>
                <a:tc>
                  <a:txBody>
                    <a:bodyPr/>
                    <a:lstStyle/>
                    <a:p>
                      <a:r>
                        <a:rPr lang="en-US" sz="1000"/>
                        <a:t>0</a:t>
                      </a:r>
                    </a:p>
                  </a:txBody>
                  <a:tcPr/>
                </a:tc>
                <a:tc>
                  <a:txBody>
                    <a:bodyPr/>
                    <a:lstStyle/>
                    <a:p>
                      <a:r>
                        <a:rPr lang="en-US" sz="1000"/>
                        <a:t>1113506</a:t>
                      </a:r>
                    </a:p>
                  </a:txBody>
                  <a:tcPr/>
                </a:tc>
                <a:tc>
                  <a:txBody>
                    <a:bodyPr/>
                    <a:lstStyle/>
                    <a:p>
                      <a:r>
                        <a:rPr lang="en-US" sz="1000"/>
                        <a:t>00:51</a:t>
                      </a:r>
                    </a:p>
                  </a:txBody>
                  <a:tcPr/>
                </a:tc>
                <a:tc>
                  <a:txBody>
                    <a:bodyPr/>
                    <a:lstStyle/>
                    <a:p>
                      <a:r>
                        <a:rPr lang="en-US" sz="1000"/>
                        <a:t>31%</a:t>
                      </a:r>
                    </a:p>
                  </a:txBody>
                  <a:tcPr/>
                </a:tc>
                <a:tc>
                  <a:txBody>
                    <a:bodyPr/>
                    <a:lstStyle/>
                    <a:p>
                      <a:r>
                        <a:rPr lang="en-US" sz="1000"/>
                        <a:t>58356</a:t>
                      </a:r>
                    </a:p>
                  </a:txBody>
                  <a:tcPr/>
                </a:tc>
                <a:tc>
                  <a:txBody>
                    <a:bodyPr/>
                    <a:lstStyle/>
                    <a:p>
                      <a:r>
                        <a:rPr lang="en-US" sz="1000"/>
                        <a:t>185519</a:t>
                      </a:r>
                    </a:p>
                  </a:txBody>
                  <a:tcPr/>
                </a:tc>
                <a:tc>
                  <a:txBody>
                    <a:bodyPr/>
                    <a:lstStyle/>
                    <a:p>
                      <a:r>
                        <a:rPr lang="en-US" sz="1000"/>
                        <a:t>869631</a:t>
                      </a:r>
                    </a:p>
                  </a:txBody>
                  <a:tcPr/>
                </a:tc>
                <a:tc>
                  <a:txBody>
                    <a:bodyPr/>
                    <a:lstStyle/>
                    <a:p>
                      <a:r>
                        <a:rPr lang="en-US" sz="1000"/>
                        <a:t>2221509</a:t>
                      </a:r>
                    </a:p>
                  </a:txBody>
                  <a:tcPr/>
                </a:tc>
                <a:tc>
                  <a:txBody>
                    <a:bodyPr/>
                    <a:lstStyle/>
                    <a:p>
                      <a:r>
                        <a:rPr lang="en-US" sz="1000"/>
                        <a:t>5593</a:t>
                      </a:r>
                    </a:p>
                  </a:txBody>
                  <a:tcPr/>
                </a:tc>
                <a:tc>
                  <a:txBody>
                    <a:bodyPr/>
                    <a:lstStyle/>
                    <a:p>
                      <a:r>
                        <a:rPr lang="en-US" sz="1000"/>
                        <a:t>16203</a:t>
                      </a:r>
                    </a:p>
                  </a:txBody>
                  <a:tcPr/>
                </a:tc>
                <a:tc>
                  <a:txBody>
                    <a:bodyPr/>
                    <a:lstStyle/>
                    <a:p>
                      <a:r>
                        <a:rPr lang="en-US" sz="1000"/>
                        <a:t>7412</a:t>
                      </a:r>
                    </a:p>
                  </a:txBody>
                  <a:tcPr/>
                </a:tc>
                <a:extLst>
                  <a:ext uri="{0D108BD9-81ED-4DB2-BD59-A6C34878D82A}">
                    <a16:rowId xmlns:a16="http://schemas.microsoft.com/office/drawing/2014/main" val="2070400364"/>
                  </a:ext>
                </a:extLst>
              </a:tr>
              <a:tr h="370840">
                <a:tc>
                  <a:txBody>
                    <a:bodyPr/>
                    <a:lstStyle/>
                    <a:p>
                      <a:r>
                        <a:rPr lang="en-US" sz="1000"/>
                        <a:t>25.12.2017 16:27:00</a:t>
                      </a:r>
                    </a:p>
                  </a:txBody>
                  <a:tcPr/>
                </a:tc>
                <a:tc>
                  <a:txBody>
                    <a:bodyPr/>
                    <a:lstStyle/>
                    <a:p>
                      <a:r>
                        <a:rPr lang="en-US" sz="1000"/>
                        <a:t>546653</a:t>
                      </a:r>
                    </a:p>
                  </a:txBody>
                  <a:tcPr/>
                </a:tc>
                <a:tc>
                  <a:txBody>
                    <a:bodyPr/>
                    <a:lstStyle/>
                    <a:p>
                      <a:r>
                        <a:rPr lang="en-US" sz="1000"/>
                        <a:t>1</a:t>
                      </a:r>
                    </a:p>
                  </a:txBody>
                  <a:tcPr/>
                </a:tc>
                <a:tc>
                  <a:txBody>
                    <a:bodyPr/>
                    <a:lstStyle/>
                    <a:p>
                      <a:r>
                        <a:rPr lang="en-US" sz="1000"/>
                        <a:t>1347821</a:t>
                      </a:r>
                    </a:p>
                  </a:txBody>
                  <a:tcPr/>
                </a:tc>
                <a:tc>
                  <a:txBody>
                    <a:bodyPr/>
                    <a:lstStyle/>
                    <a:p>
                      <a:r>
                        <a:rPr lang="en-US" sz="1000"/>
                        <a:t>00:51</a:t>
                      </a:r>
                    </a:p>
                  </a:txBody>
                  <a:tcPr/>
                </a:tc>
                <a:tc>
                  <a:txBody>
                    <a:bodyPr/>
                    <a:lstStyle/>
                    <a:p>
                      <a:r>
                        <a:rPr lang="en-US" sz="1000"/>
                        <a:t>14%</a:t>
                      </a:r>
                    </a:p>
                  </a:txBody>
                  <a:tcPr/>
                </a:tc>
                <a:tc>
                  <a:txBody>
                    <a:bodyPr/>
                    <a:lstStyle/>
                    <a:p>
                      <a:r>
                        <a:rPr lang="en-US" sz="1000"/>
                        <a:t>76206</a:t>
                      </a:r>
                    </a:p>
                  </a:txBody>
                  <a:tcPr/>
                </a:tc>
                <a:tc>
                  <a:txBody>
                    <a:bodyPr/>
                    <a:lstStyle/>
                    <a:p>
                      <a:r>
                        <a:rPr lang="en-US" sz="1000"/>
                        <a:t>191297</a:t>
                      </a:r>
                    </a:p>
                  </a:txBody>
                  <a:tcPr/>
                </a:tc>
                <a:tc>
                  <a:txBody>
                    <a:bodyPr/>
                    <a:lstStyle/>
                    <a:p>
                      <a:r>
                        <a:rPr lang="en-US" sz="1000"/>
                        <a:t>1080318</a:t>
                      </a:r>
                    </a:p>
                  </a:txBody>
                  <a:tcPr/>
                </a:tc>
                <a:tc>
                  <a:txBody>
                    <a:bodyPr/>
                    <a:lstStyle/>
                    <a:p>
                      <a:r>
                        <a:rPr lang="en-US" sz="1000"/>
                        <a:t>2937758</a:t>
                      </a:r>
                    </a:p>
                  </a:txBody>
                  <a:tcPr/>
                </a:tc>
                <a:tc>
                  <a:txBody>
                    <a:bodyPr/>
                    <a:lstStyle/>
                    <a:p>
                      <a:r>
                        <a:rPr lang="en-US" sz="1000"/>
                        <a:t>102598</a:t>
                      </a:r>
                    </a:p>
                  </a:txBody>
                  <a:tcPr/>
                </a:tc>
                <a:tc>
                  <a:txBody>
                    <a:bodyPr/>
                    <a:lstStyle/>
                    <a:p>
                      <a:r>
                        <a:rPr lang="en-US" sz="1000"/>
                        <a:t>8959</a:t>
                      </a:r>
                    </a:p>
                  </a:txBody>
                  <a:tcPr/>
                </a:tc>
                <a:tc>
                  <a:txBody>
                    <a:bodyPr/>
                    <a:lstStyle/>
                    <a:p>
                      <a:r>
                        <a:rPr lang="en-US" sz="1000"/>
                        <a:t>26401</a:t>
                      </a:r>
                    </a:p>
                  </a:txBody>
                  <a:tcPr/>
                </a:tc>
                <a:extLst>
                  <a:ext uri="{0D108BD9-81ED-4DB2-BD59-A6C34878D82A}">
                    <a16:rowId xmlns:a16="http://schemas.microsoft.com/office/drawing/2014/main" val="2487719501"/>
                  </a:ext>
                </a:extLst>
              </a:tr>
              <a:tr h="370840">
                <a:tc>
                  <a:txBody>
                    <a:bodyPr/>
                    <a:lstStyle/>
                    <a:p>
                      <a:r>
                        <a:rPr lang="en-US" sz="1000"/>
                        <a:t>14.12.2017 16:00:00</a:t>
                      </a:r>
                    </a:p>
                  </a:txBody>
                  <a:tcPr/>
                </a:tc>
                <a:tc>
                  <a:txBody>
                    <a:bodyPr/>
                    <a:lstStyle/>
                    <a:p>
                      <a:r>
                        <a:rPr lang="en-US" sz="1000"/>
                        <a:t>302994</a:t>
                      </a:r>
                    </a:p>
                  </a:txBody>
                  <a:tcPr/>
                </a:tc>
                <a:tc>
                  <a:txBody>
                    <a:bodyPr/>
                    <a:lstStyle/>
                    <a:p>
                      <a:r>
                        <a:rPr lang="en-US" sz="1000"/>
                        <a:t>0</a:t>
                      </a:r>
                    </a:p>
                  </a:txBody>
                  <a:tcPr/>
                </a:tc>
                <a:tc>
                  <a:txBody>
                    <a:bodyPr/>
                    <a:lstStyle/>
                    <a:p>
                      <a:r>
                        <a:rPr lang="en-US" sz="1000"/>
                        <a:t>529278</a:t>
                      </a:r>
                    </a:p>
                  </a:txBody>
                  <a:tcPr/>
                </a:tc>
                <a:tc>
                  <a:txBody>
                    <a:bodyPr/>
                    <a:lstStyle/>
                    <a:p>
                      <a:r>
                        <a:rPr lang="en-US" sz="1000"/>
                        <a:t>01:38</a:t>
                      </a:r>
                    </a:p>
                  </a:txBody>
                  <a:tcPr/>
                </a:tc>
                <a:tc>
                  <a:txBody>
                    <a:bodyPr/>
                    <a:lstStyle/>
                    <a:p>
                      <a:r>
                        <a:rPr lang="en-US" sz="1000"/>
                        <a:t>21%</a:t>
                      </a:r>
                    </a:p>
                  </a:txBody>
                  <a:tcPr/>
                </a:tc>
                <a:tc>
                  <a:txBody>
                    <a:bodyPr/>
                    <a:lstStyle/>
                    <a:p>
                      <a:r>
                        <a:rPr lang="en-US" sz="1000"/>
                        <a:t>83142</a:t>
                      </a:r>
                    </a:p>
                  </a:txBody>
                  <a:tcPr/>
                </a:tc>
                <a:tc>
                  <a:txBody>
                    <a:bodyPr/>
                    <a:lstStyle/>
                    <a:p>
                      <a:r>
                        <a:rPr lang="en-US" sz="1000"/>
                        <a:t>65344</a:t>
                      </a:r>
                    </a:p>
                  </a:txBody>
                  <a:tcPr/>
                </a:tc>
                <a:tc>
                  <a:txBody>
                    <a:bodyPr/>
                    <a:lstStyle/>
                    <a:p>
                      <a:r>
                        <a:rPr lang="en-US" sz="1000"/>
                        <a:t>380792</a:t>
                      </a:r>
                    </a:p>
                  </a:txBody>
                  <a:tcPr/>
                </a:tc>
                <a:tc>
                  <a:txBody>
                    <a:bodyPr/>
                    <a:lstStyle/>
                    <a:p>
                      <a:r>
                        <a:rPr lang="en-US" sz="1000"/>
                        <a:t>1091983</a:t>
                      </a:r>
                    </a:p>
                  </a:txBody>
                  <a:tcPr/>
                </a:tc>
                <a:tc>
                  <a:txBody>
                    <a:bodyPr/>
                    <a:lstStyle/>
                    <a:p>
                      <a:r>
                        <a:rPr lang="en-US" sz="1000"/>
                        <a:t>2118</a:t>
                      </a:r>
                    </a:p>
                  </a:txBody>
                  <a:tcPr/>
                </a:tc>
                <a:tc>
                  <a:txBody>
                    <a:bodyPr/>
                    <a:lstStyle/>
                    <a:p>
                      <a:r>
                        <a:rPr lang="en-US" sz="1000"/>
                        <a:t>7347</a:t>
                      </a:r>
                    </a:p>
                  </a:txBody>
                  <a:tcPr/>
                </a:tc>
                <a:tc>
                  <a:txBody>
                    <a:bodyPr/>
                    <a:lstStyle/>
                    <a:p>
                      <a:r>
                        <a:rPr lang="en-US" sz="1000"/>
                        <a:t>836</a:t>
                      </a:r>
                    </a:p>
                  </a:txBody>
                  <a:tcPr/>
                </a:tc>
                <a:extLst>
                  <a:ext uri="{0D108BD9-81ED-4DB2-BD59-A6C34878D82A}">
                    <a16:rowId xmlns:a16="http://schemas.microsoft.com/office/drawing/2014/main" val="1011766161"/>
                  </a:ext>
                </a:extLst>
              </a:tr>
              <a:tr h="370840">
                <a:tc>
                  <a:txBody>
                    <a:bodyPr/>
                    <a:lstStyle/>
                    <a:p>
                      <a:r>
                        <a:rPr lang="en-US" sz="1000"/>
                        <a:t>31.12.2017 12:31:00</a:t>
                      </a:r>
                    </a:p>
                  </a:txBody>
                  <a:tcPr/>
                </a:tc>
                <a:tc>
                  <a:txBody>
                    <a:bodyPr/>
                    <a:lstStyle/>
                    <a:p>
                      <a:r>
                        <a:rPr lang="en-US" sz="1000"/>
                        <a:t>196837</a:t>
                      </a:r>
                    </a:p>
                  </a:txBody>
                  <a:tcPr/>
                </a:tc>
                <a:tc>
                  <a:txBody>
                    <a:bodyPr/>
                    <a:lstStyle/>
                    <a:p>
                      <a:r>
                        <a:rPr lang="en-US" sz="1000"/>
                        <a:t>0</a:t>
                      </a:r>
                    </a:p>
                  </a:txBody>
                  <a:tcPr/>
                </a:tc>
                <a:tc>
                  <a:txBody>
                    <a:bodyPr/>
                    <a:lstStyle/>
                    <a:p>
                      <a:r>
                        <a:rPr lang="en-US" sz="1000"/>
                        <a:t>345068</a:t>
                      </a:r>
                    </a:p>
                  </a:txBody>
                  <a:tcPr/>
                </a:tc>
                <a:tc>
                  <a:txBody>
                    <a:bodyPr/>
                    <a:lstStyle/>
                    <a:p>
                      <a:r>
                        <a:rPr lang="en-US" sz="1000"/>
                        <a:t>00:53</a:t>
                      </a:r>
                    </a:p>
                  </a:txBody>
                  <a:tcPr/>
                </a:tc>
                <a:tc>
                  <a:txBody>
                    <a:bodyPr/>
                    <a:lstStyle/>
                    <a:p>
                      <a:r>
                        <a:rPr lang="en-US" sz="1000"/>
                        <a:t>22%</a:t>
                      </a:r>
                    </a:p>
                  </a:txBody>
                  <a:tcPr/>
                </a:tc>
                <a:tc>
                  <a:txBody>
                    <a:bodyPr/>
                    <a:lstStyle/>
                    <a:p>
                      <a:r>
                        <a:rPr lang="en-US" sz="1000"/>
                        <a:t>0</a:t>
                      </a:r>
                    </a:p>
                  </a:txBody>
                  <a:tcPr/>
                </a:tc>
                <a:tc>
                  <a:txBody>
                    <a:bodyPr/>
                    <a:lstStyle/>
                    <a:p>
                      <a:r>
                        <a:rPr lang="en-US" sz="1000"/>
                        <a:t>72878</a:t>
                      </a:r>
                    </a:p>
                  </a:txBody>
                  <a:tcPr/>
                </a:tc>
                <a:tc>
                  <a:txBody>
                    <a:bodyPr/>
                    <a:lstStyle/>
                    <a:p>
                      <a:r>
                        <a:rPr lang="en-US" sz="1000"/>
                        <a:t>272190</a:t>
                      </a:r>
                    </a:p>
                  </a:txBody>
                  <a:tcPr/>
                </a:tc>
                <a:tc>
                  <a:txBody>
                    <a:bodyPr/>
                    <a:lstStyle/>
                    <a:p>
                      <a:r>
                        <a:rPr lang="en-US" sz="1000"/>
                        <a:t>804419</a:t>
                      </a:r>
                    </a:p>
                  </a:txBody>
                  <a:tcPr/>
                </a:tc>
                <a:tc>
                  <a:txBody>
                    <a:bodyPr/>
                    <a:lstStyle/>
                    <a:p>
                      <a:r>
                        <a:rPr lang="en-US" sz="1000"/>
                        <a:t>1588</a:t>
                      </a:r>
                    </a:p>
                  </a:txBody>
                  <a:tcPr/>
                </a:tc>
                <a:tc>
                  <a:txBody>
                    <a:bodyPr/>
                    <a:lstStyle/>
                    <a:p>
                      <a:r>
                        <a:rPr lang="en-US" sz="1000"/>
                        <a:t>1389</a:t>
                      </a:r>
                    </a:p>
                  </a:txBody>
                  <a:tcPr/>
                </a:tc>
                <a:tc>
                  <a:txBody>
                    <a:bodyPr/>
                    <a:lstStyle/>
                    <a:p>
                      <a:r>
                        <a:rPr lang="en-US" sz="1000"/>
                        <a:t>1282</a:t>
                      </a:r>
                    </a:p>
                  </a:txBody>
                  <a:tcPr/>
                </a:tc>
                <a:extLst>
                  <a:ext uri="{0D108BD9-81ED-4DB2-BD59-A6C34878D82A}">
                    <a16:rowId xmlns:a16="http://schemas.microsoft.com/office/drawing/2014/main" val="896862318"/>
                  </a:ext>
                </a:extLst>
              </a:tr>
              <a:tr h="370840">
                <a:tc>
                  <a:txBody>
                    <a:bodyPr/>
                    <a:lstStyle/>
                    <a:p>
                      <a:r>
                        <a:rPr lang="en-US" sz="1000"/>
                        <a:t>01.10.2017 08:36:49</a:t>
                      </a:r>
                    </a:p>
                  </a:txBody>
                  <a:tcPr/>
                </a:tc>
                <a:tc>
                  <a:txBody>
                    <a:bodyPr/>
                    <a:lstStyle/>
                    <a:p>
                      <a:r>
                        <a:rPr lang="en-US" sz="1000"/>
                        <a:t>196837</a:t>
                      </a:r>
                    </a:p>
                  </a:txBody>
                  <a:tcPr/>
                </a:tc>
                <a:tc>
                  <a:txBody>
                    <a:bodyPr/>
                    <a:lstStyle/>
                    <a:p>
                      <a:r>
                        <a:rPr lang="en-US" sz="1000"/>
                        <a:t>0</a:t>
                      </a:r>
                    </a:p>
                  </a:txBody>
                  <a:tcPr/>
                </a:tc>
                <a:tc>
                  <a:txBody>
                    <a:bodyPr/>
                    <a:lstStyle/>
                    <a:p>
                      <a:r>
                        <a:rPr lang="en-US" sz="1000"/>
                        <a:t>345068</a:t>
                      </a:r>
                    </a:p>
                  </a:txBody>
                  <a:tcPr/>
                </a:tc>
                <a:tc>
                  <a:txBody>
                    <a:bodyPr/>
                    <a:lstStyle/>
                    <a:p>
                      <a:r>
                        <a:rPr lang="en-US" sz="1000"/>
                        <a:t>00:53</a:t>
                      </a:r>
                    </a:p>
                  </a:txBody>
                  <a:tcPr/>
                </a:tc>
                <a:tc>
                  <a:txBody>
                    <a:bodyPr/>
                    <a:lstStyle/>
                    <a:p>
                      <a:r>
                        <a:rPr lang="en-US" sz="1000"/>
                        <a:t>22%</a:t>
                      </a:r>
                    </a:p>
                  </a:txBody>
                  <a:tcPr/>
                </a:tc>
                <a:tc>
                  <a:txBody>
                    <a:bodyPr/>
                    <a:lstStyle/>
                    <a:p>
                      <a:r>
                        <a:rPr lang="en-US" sz="1000"/>
                        <a:t>0</a:t>
                      </a:r>
                    </a:p>
                  </a:txBody>
                  <a:tcPr/>
                </a:tc>
                <a:tc>
                  <a:txBody>
                    <a:bodyPr/>
                    <a:lstStyle/>
                    <a:p>
                      <a:r>
                        <a:rPr lang="en-US" sz="1000"/>
                        <a:t>72878</a:t>
                      </a:r>
                    </a:p>
                  </a:txBody>
                  <a:tcPr/>
                </a:tc>
                <a:tc>
                  <a:txBody>
                    <a:bodyPr/>
                    <a:lstStyle/>
                    <a:p>
                      <a:r>
                        <a:rPr lang="en-US" sz="1000"/>
                        <a:t>272190</a:t>
                      </a:r>
                    </a:p>
                  </a:txBody>
                  <a:tcPr/>
                </a:tc>
                <a:tc>
                  <a:txBody>
                    <a:bodyPr/>
                    <a:lstStyle/>
                    <a:p>
                      <a:r>
                        <a:rPr lang="en-US" sz="1000"/>
                        <a:t>804419</a:t>
                      </a:r>
                    </a:p>
                  </a:txBody>
                  <a:tcPr/>
                </a:tc>
                <a:tc>
                  <a:txBody>
                    <a:bodyPr/>
                    <a:lstStyle/>
                    <a:p>
                      <a:r>
                        <a:rPr lang="en-US" sz="1000"/>
                        <a:t>1588</a:t>
                      </a:r>
                    </a:p>
                  </a:txBody>
                  <a:tcPr/>
                </a:tc>
                <a:tc>
                  <a:txBody>
                    <a:bodyPr/>
                    <a:lstStyle/>
                    <a:p>
                      <a:r>
                        <a:rPr lang="en-US" sz="1000"/>
                        <a:t>1389</a:t>
                      </a:r>
                    </a:p>
                  </a:txBody>
                  <a:tcPr/>
                </a:tc>
                <a:tc>
                  <a:txBody>
                    <a:bodyPr/>
                    <a:lstStyle/>
                    <a:p>
                      <a:r>
                        <a:rPr lang="en-US" sz="1000"/>
                        <a:t>1282</a:t>
                      </a:r>
                    </a:p>
                  </a:txBody>
                  <a:tcPr/>
                </a:tc>
                <a:extLst>
                  <a:ext uri="{0D108BD9-81ED-4DB2-BD59-A6C34878D82A}">
                    <a16:rowId xmlns:a16="http://schemas.microsoft.com/office/drawing/2014/main" val="181580315"/>
                  </a:ext>
                </a:extLst>
              </a:tr>
            </a:tbl>
          </a:graphicData>
        </a:graphic>
      </p:graphicFrame>
      <p:sp>
        <p:nvSpPr>
          <p:cNvPr id="4" name="Text Placeholder 3">
            <a:extLst>
              <a:ext uri="{FF2B5EF4-FFF2-40B4-BE49-F238E27FC236}">
                <a16:creationId xmlns:a16="http://schemas.microsoft.com/office/drawing/2014/main" id="{578FE43D-C389-4E35-AD8D-BA58EBD786D6}"/>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109343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1120</Words>
  <Application>Microsoft Office PowerPoint</Application>
  <PresentationFormat>On-screen Show (4:3)</PresentationFormat>
  <Paragraphs>578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2</vt:lpstr>
      <vt:lpstr>Eigene Posts - Kommentare - Export - 2 of 2</vt:lpstr>
      <vt:lpstr>Eigene Posts - Links - Export</vt:lpstr>
      <vt:lpstr>Facebook - Videostarts - Export - 1 of 2</vt:lpstr>
      <vt:lpstr>Facebook - Videostarts - Export - 2 of 2</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vt:lpstr>
      <vt:lpstr>FB - Videos - Crossposts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2018-01-08T14:38:08Z</dcterms:created>
  <dcterms:modified xsi:type="dcterms:W3CDTF">2018-01-08T14:38:54Z</dcterms:modified>
</cp:coreProperties>
</file>