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9" r:id="rId13"/>
    <p:sldId id="270" r:id="rId14"/>
    <p:sldId id="271" r:id="rId15"/>
    <p:sldId id="273" r:id="rId16"/>
    <p:sldId id="274" r:id="rId17"/>
    <p:sldId id="275"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152643</c:v>
                </c:pt>
                <c:pt idx="1">
                  <c:v>152675</c:v>
                </c:pt>
                <c:pt idx="2">
                  <c:v>152709</c:v>
                </c:pt>
                <c:pt idx="3">
                  <c:v>152730</c:v>
                </c:pt>
                <c:pt idx="4">
                  <c:v>152739</c:v>
                </c:pt>
                <c:pt idx="5">
                  <c:v>152824</c:v>
                </c:pt>
                <c:pt idx="6">
                  <c:v>152838</c:v>
                </c:pt>
                <c:pt idx="7">
                  <c:v>152865</c:v>
                </c:pt>
                <c:pt idx="8">
                  <c:v>152884</c:v>
                </c:pt>
                <c:pt idx="9">
                  <c:v>152915</c:v>
                </c:pt>
                <c:pt idx="10">
                  <c:v>152946</c:v>
                </c:pt>
                <c:pt idx="11">
                  <c:v>152948</c:v>
                </c:pt>
                <c:pt idx="12">
                  <c:v>153069</c:v>
                </c:pt>
                <c:pt idx="13">
                  <c:v>153074</c:v>
                </c:pt>
                <c:pt idx="14">
                  <c:v>153127</c:v>
                </c:pt>
                <c:pt idx="15">
                  <c:v>153144</c:v>
                </c:pt>
                <c:pt idx="16">
                  <c:v>153170</c:v>
                </c:pt>
                <c:pt idx="17">
                  <c:v>153165</c:v>
                </c:pt>
                <c:pt idx="18">
                  <c:v>153220</c:v>
                </c:pt>
                <c:pt idx="19">
                  <c:v>153478</c:v>
                </c:pt>
                <c:pt idx="20">
                  <c:v>153512</c:v>
                </c:pt>
                <c:pt idx="21">
                  <c:v>153664</c:v>
                </c:pt>
                <c:pt idx="22">
                  <c:v>153714</c:v>
                </c:pt>
                <c:pt idx="23">
                  <c:v>153749</c:v>
                </c:pt>
                <c:pt idx="24">
                  <c:v>153765</c:v>
                </c:pt>
                <c:pt idx="25">
                  <c:v>153792</c:v>
                </c:pt>
                <c:pt idx="26">
                  <c:v>153973</c:v>
                </c:pt>
                <c:pt idx="27">
                  <c:v>154001</c:v>
                </c:pt>
                <c:pt idx="28">
                  <c:v>154002</c:v>
                </c:pt>
                <c:pt idx="29">
                  <c:v>154033</c:v>
                </c:pt>
                <c:pt idx="30">
                  <c:v>154156</c:v>
                </c:pt>
                <c:pt idx="31">
                  <c:v>154228</c:v>
                </c:pt>
                <c:pt idx="32">
                  <c:v>154289</c:v>
                </c:pt>
                <c:pt idx="33">
                  <c:v>154372</c:v>
                </c:pt>
                <c:pt idx="34">
                  <c:v>154487</c:v>
                </c:pt>
                <c:pt idx="35">
                  <c:v>154533</c:v>
                </c:pt>
                <c:pt idx="36">
                  <c:v>154609</c:v>
                </c:pt>
                <c:pt idx="37">
                  <c:v>154656</c:v>
                </c:pt>
                <c:pt idx="38">
                  <c:v>154685</c:v>
                </c:pt>
                <c:pt idx="39">
                  <c:v>154706</c:v>
                </c:pt>
                <c:pt idx="40">
                  <c:v>154982</c:v>
                </c:pt>
                <c:pt idx="41">
                  <c:v>155032</c:v>
                </c:pt>
                <c:pt idx="42">
                  <c:v>155062</c:v>
                </c:pt>
                <c:pt idx="43">
                  <c:v>155078</c:v>
                </c:pt>
                <c:pt idx="44">
                  <c:v>155112</c:v>
                </c:pt>
                <c:pt idx="45">
                  <c:v>155137</c:v>
                </c:pt>
                <c:pt idx="46">
                  <c:v>155148</c:v>
                </c:pt>
                <c:pt idx="47">
                  <c:v>155270</c:v>
                </c:pt>
                <c:pt idx="48">
                  <c:v>155371</c:v>
                </c:pt>
                <c:pt idx="49">
                  <c:v>155465</c:v>
                </c:pt>
                <c:pt idx="50">
                  <c:v>155485</c:v>
                </c:pt>
                <c:pt idx="51">
                  <c:v>155545</c:v>
                </c:pt>
                <c:pt idx="52">
                  <c:v>155559</c:v>
                </c:pt>
                <c:pt idx="53">
                  <c:v>155559</c:v>
                </c:pt>
                <c:pt idx="54">
                  <c:v>155559</c:v>
                </c:pt>
                <c:pt idx="55">
                  <c:v>155547</c:v>
                </c:pt>
                <c:pt idx="56">
                  <c:v>155526</c:v>
                </c:pt>
                <c:pt idx="57">
                  <c:v>155512</c:v>
                </c:pt>
                <c:pt idx="58">
                  <c:v>155603</c:v>
                </c:pt>
                <c:pt idx="59">
                  <c:v>155641</c:v>
                </c:pt>
                <c:pt idx="60">
                  <c:v>155744</c:v>
                </c:pt>
                <c:pt idx="61">
                  <c:v>156743</c:v>
                </c:pt>
                <c:pt idx="62">
                  <c:v>157072</c:v>
                </c:pt>
                <c:pt idx="63">
                  <c:v>157621</c:v>
                </c:pt>
                <c:pt idx="64">
                  <c:v>157787</c:v>
                </c:pt>
                <c:pt idx="65">
                  <c:v>157837</c:v>
                </c:pt>
                <c:pt idx="66">
                  <c:v>157871</c:v>
                </c:pt>
                <c:pt idx="67">
                  <c:v>158380</c:v>
                </c:pt>
                <c:pt idx="68">
                  <c:v>159428</c:v>
                </c:pt>
                <c:pt idx="69">
                  <c:v>159567</c:v>
                </c:pt>
                <c:pt idx="70">
                  <c:v>159618</c:v>
                </c:pt>
                <c:pt idx="71">
                  <c:v>160179</c:v>
                </c:pt>
                <c:pt idx="72">
                  <c:v>160313</c:v>
                </c:pt>
                <c:pt idx="73">
                  <c:v>160362</c:v>
                </c:pt>
                <c:pt idx="74">
                  <c:v>160487</c:v>
                </c:pt>
                <c:pt idx="75">
                  <c:v>160648</c:v>
                </c:pt>
                <c:pt idx="76">
                  <c:v>160703</c:v>
                </c:pt>
                <c:pt idx="77">
                  <c:v>160741</c:v>
                </c:pt>
                <c:pt idx="78">
                  <c:v>160866</c:v>
                </c:pt>
                <c:pt idx="79">
                  <c:v>160963</c:v>
                </c:pt>
                <c:pt idx="80">
                  <c:v>161010</c:v>
                </c:pt>
                <c:pt idx="81">
                  <c:v>161093</c:v>
                </c:pt>
                <c:pt idx="82">
                  <c:v>161855</c:v>
                </c:pt>
                <c:pt idx="83">
                  <c:v>162030</c:v>
                </c:pt>
                <c:pt idx="84">
                  <c:v>162119</c:v>
                </c:pt>
                <c:pt idx="85">
                  <c:v>162228</c:v>
                </c:pt>
                <c:pt idx="86">
                  <c:v>162291</c:v>
                </c:pt>
                <c:pt idx="87">
                  <c:v>162337</c:v>
                </c:pt>
                <c:pt idx="88">
                  <c:v>162666</c:v>
                </c:pt>
                <c:pt idx="89">
                  <c:v>162898</c:v>
                </c:pt>
                <c:pt idx="90">
                  <c:v>163025</c:v>
                </c:pt>
                <c:pt idx="91">
                  <c:v>163128</c:v>
                </c:pt>
                <c:pt idx="92">
                  <c:v>163162</c:v>
                </c:pt>
                <c:pt idx="93">
                  <c:v>163197</c:v>
                </c:pt>
                <c:pt idx="94">
                  <c:v>163205</c:v>
                </c:pt>
                <c:pt idx="95">
                  <c:v>163219</c:v>
                </c:pt>
                <c:pt idx="96">
                  <c:v>163427</c:v>
                </c:pt>
                <c:pt idx="97">
                  <c:v>163461</c:v>
                </c:pt>
                <c:pt idx="98">
                  <c:v>163542</c:v>
                </c:pt>
                <c:pt idx="99">
                  <c:v>163729</c:v>
                </c:pt>
                <c:pt idx="100">
                  <c:v>163810</c:v>
                </c:pt>
                <c:pt idx="101">
                  <c:v>163858</c:v>
                </c:pt>
                <c:pt idx="102">
                  <c:v>164102</c:v>
                </c:pt>
                <c:pt idx="103">
                  <c:v>164470</c:v>
                </c:pt>
                <c:pt idx="104">
                  <c:v>164554</c:v>
                </c:pt>
                <c:pt idx="105">
                  <c:v>164638</c:v>
                </c:pt>
                <c:pt idx="106">
                  <c:v>164698</c:v>
                </c:pt>
                <c:pt idx="107">
                  <c:v>164725</c:v>
                </c:pt>
                <c:pt idx="108">
                  <c:v>164732</c:v>
                </c:pt>
                <c:pt idx="109">
                  <c:v>164810</c:v>
                </c:pt>
                <c:pt idx="110">
                  <c:v>164970</c:v>
                </c:pt>
                <c:pt idx="111">
                  <c:v>165131</c:v>
                </c:pt>
                <c:pt idx="112">
                  <c:v>165232</c:v>
                </c:pt>
                <c:pt idx="113">
                  <c:v>165276</c:v>
                </c:pt>
                <c:pt idx="114">
                  <c:v>165292</c:v>
                </c:pt>
                <c:pt idx="115">
                  <c:v>165291</c:v>
                </c:pt>
                <c:pt idx="116">
                  <c:v>165324</c:v>
                </c:pt>
                <c:pt idx="117">
                  <c:v>165477</c:v>
                </c:pt>
                <c:pt idx="118">
                  <c:v>165531</c:v>
                </c:pt>
                <c:pt idx="119">
                  <c:v>165582</c:v>
                </c:pt>
                <c:pt idx="120">
                  <c:v>165609</c:v>
                </c:pt>
                <c:pt idx="121">
                  <c:v>165623</c:v>
                </c:pt>
                <c:pt idx="122">
                  <c:v>165628</c:v>
                </c:pt>
                <c:pt idx="123">
                  <c:v>165656</c:v>
                </c:pt>
                <c:pt idx="124">
                  <c:v>165831</c:v>
                </c:pt>
                <c:pt idx="125">
                  <c:v>165879</c:v>
                </c:pt>
                <c:pt idx="126">
                  <c:v>165898</c:v>
                </c:pt>
                <c:pt idx="127">
                  <c:v>165919</c:v>
                </c:pt>
                <c:pt idx="128">
                  <c:v>165962</c:v>
                </c:pt>
                <c:pt idx="129">
                  <c:v>166008</c:v>
                </c:pt>
                <c:pt idx="130">
                  <c:v>166179</c:v>
                </c:pt>
                <c:pt idx="131">
                  <c:v>166482</c:v>
                </c:pt>
                <c:pt idx="132">
                  <c:v>166580</c:v>
                </c:pt>
                <c:pt idx="133">
                  <c:v>166638</c:v>
                </c:pt>
                <c:pt idx="134">
                  <c:v>166753</c:v>
                </c:pt>
                <c:pt idx="135">
                  <c:v>167306</c:v>
                </c:pt>
                <c:pt idx="136">
                  <c:v>167668</c:v>
                </c:pt>
                <c:pt idx="137">
                  <c:v>167874</c:v>
                </c:pt>
                <c:pt idx="138">
                  <c:v>168028</c:v>
                </c:pt>
                <c:pt idx="139">
                  <c:v>168106</c:v>
                </c:pt>
                <c:pt idx="140">
                  <c:v>168178</c:v>
                </c:pt>
                <c:pt idx="141">
                  <c:v>168252</c:v>
                </c:pt>
                <c:pt idx="142">
                  <c:v>168308</c:v>
                </c:pt>
                <c:pt idx="143">
                  <c:v>168366</c:v>
                </c:pt>
                <c:pt idx="144">
                  <c:v>168468</c:v>
                </c:pt>
                <c:pt idx="145">
                  <c:v>168572</c:v>
                </c:pt>
                <c:pt idx="146">
                  <c:v>168645</c:v>
                </c:pt>
                <c:pt idx="147">
                  <c:v>168706</c:v>
                </c:pt>
                <c:pt idx="148">
                  <c:v>168781</c:v>
                </c:pt>
                <c:pt idx="149">
                  <c:v>169108</c:v>
                </c:pt>
                <c:pt idx="150">
                  <c:v>169253</c:v>
                </c:pt>
                <c:pt idx="151">
                  <c:v>169330</c:v>
                </c:pt>
                <c:pt idx="152">
                  <c:v>169405</c:v>
                </c:pt>
                <c:pt idx="153">
                  <c:v>169454</c:v>
                </c:pt>
                <c:pt idx="154">
                  <c:v>169578</c:v>
                </c:pt>
                <c:pt idx="155">
                  <c:v>169665</c:v>
                </c:pt>
                <c:pt idx="156">
                  <c:v>169741</c:v>
                </c:pt>
                <c:pt idx="157">
                  <c:v>169817</c:v>
                </c:pt>
                <c:pt idx="158">
                  <c:v>169920</c:v>
                </c:pt>
                <c:pt idx="159">
                  <c:v>170447</c:v>
                </c:pt>
              </c:numCache>
            </c:numRef>
          </c:val>
          <c:smooth val="0"/>
          <c:extLst>
            <c:ext xmlns:c16="http://schemas.microsoft.com/office/drawing/2014/chart" uri="{C3380CC4-5D6E-409C-BE32-E72D297353CC}">
              <c16:uniqueId val="{00000000-BFAE-4691-8A6D-2210270C16E3}"/>
            </c:ext>
          </c:extLst>
        </c:ser>
        <c:dLbls>
          <c:showLegendKey val="0"/>
          <c:showVal val="0"/>
          <c:showCatName val="0"/>
          <c:showSerName val="0"/>
          <c:showPercent val="0"/>
          <c:showBubbleSize val="0"/>
        </c:dLbls>
        <c:smooth val="0"/>
        <c:axId val="284521352"/>
        <c:axId val="284525616"/>
      </c:lineChart>
      <c:catAx>
        <c:axId val="28452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25616"/>
        <c:crosses val="autoZero"/>
        <c:auto val="1"/>
        <c:lblAlgn val="ctr"/>
        <c:lblOffset val="100"/>
        <c:noMultiLvlLbl val="0"/>
      </c:catAx>
      <c:valAx>
        <c:axId val="28452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2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165839</c:v>
                </c:pt>
                <c:pt idx="1">
                  <c:v>183669</c:v>
                </c:pt>
                <c:pt idx="2">
                  <c:v>157055</c:v>
                </c:pt>
                <c:pt idx="3">
                  <c:v>111408</c:v>
                </c:pt>
                <c:pt idx="4">
                  <c:v>115503</c:v>
                </c:pt>
                <c:pt idx="5">
                  <c:v>127815</c:v>
                </c:pt>
                <c:pt idx="6">
                  <c:v>159992</c:v>
                </c:pt>
                <c:pt idx="7">
                  <c:v>157097</c:v>
                </c:pt>
                <c:pt idx="8">
                  <c:v>114251</c:v>
                </c:pt>
                <c:pt idx="9">
                  <c:v>117335</c:v>
                </c:pt>
                <c:pt idx="10">
                  <c:v>105819</c:v>
                </c:pt>
                <c:pt idx="11">
                  <c:v>79752</c:v>
                </c:pt>
                <c:pt idx="12">
                  <c:v>82525</c:v>
                </c:pt>
                <c:pt idx="13">
                  <c:v>104080</c:v>
                </c:pt>
                <c:pt idx="14">
                  <c:v>125840</c:v>
                </c:pt>
                <c:pt idx="15">
                  <c:v>100785</c:v>
                </c:pt>
                <c:pt idx="16">
                  <c:v>125668</c:v>
                </c:pt>
                <c:pt idx="17">
                  <c:v>76628</c:v>
                </c:pt>
                <c:pt idx="18">
                  <c:v>228579</c:v>
                </c:pt>
                <c:pt idx="19">
                  <c:v>156472</c:v>
                </c:pt>
                <c:pt idx="20">
                  <c:v>102001</c:v>
                </c:pt>
                <c:pt idx="21">
                  <c:v>189934</c:v>
                </c:pt>
                <c:pt idx="22">
                  <c:v>125026</c:v>
                </c:pt>
                <c:pt idx="23">
                  <c:v>144098</c:v>
                </c:pt>
                <c:pt idx="24">
                  <c:v>101514</c:v>
                </c:pt>
                <c:pt idx="25">
                  <c:v>89663</c:v>
                </c:pt>
                <c:pt idx="26">
                  <c:v>88641</c:v>
                </c:pt>
                <c:pt idx="27">
                  <c:v>90388</c:v>
                </c:pt>
                <c:pt idx="28">
                  <c:v>123993</c:v>
                </c:pt>
                <c:pt idx="29">
                  <c:v>143985</c:v>
                </c:pt>
                <c:pt idx="30">
                  <c:v>231715</c:v>
                </c:pt>
                <c:pt idx="31">
                  <c:v>186897</c:v>
                </c:pt>
                <c:pt idx="32">
                  <c:v>259464</c:v>
                </c:pt>
                <c:pt idx="33">
                  <c:v>178585</c:v>
                </c:pt>
                <c:pt idx="34">
                  <c:v>337714</c:v>
                </c:pt>
                <c:pt idx="35">
                  <c:v>161174</c:v>
                </c:pt>
                <c:pt idx="36">
                  <c:v>129338</c:v>
                </c:pt>
                <c:pt idx="37">
                  <c:v>136213</c:v>
                </c:pt>
                <c:pt idx="38">
                  <c:v>110795</c:v>
                </c:pt>
                <c:pt idx="39">
                  <c:v>140861</c:v>
                </c:pt>
                <c:pt idx="40">
                  <c:v>154043</c:v>
                </c:pt>
                <c:pt idx="41">
                  <c:v>213817</c:v>
                </c:pt>
                <c:pt idx="42">
                  <c:v>172714</c:v>
                </c:pt>
                <c:pt idx="43">
                  <c:v>155573</c:v>
                </c:pt>
                <c:pt idx="44">
                  <c:v>141989</c:v>
                </c:pt>
                <c:pt idx="45">
                  <c:v>100425</c:v>
                </c:pt>
                <c:pt idx="46">
                  <c:v>93469</c:v>
                </c:pt>
                <c:pt idx="47">
                  <c:v>94011</c:v>
                </c:pt>
                <c:pt idx="48">
                  <c:v>124169</c:v>
                </c:pt>
                <c:pt idx="49">
                  <c:v>110259</c:v>
                </c:pt>
                <c:pt idx="50">
                  <c:v>77034</c:v>
                </c:pt>
                <c:pt idx="51">
                  <c:v>276212</c:v>
                </c:pt>
                <c:pt idx="52">
                  <c:v>121582</c:v>
                </c:pt>
                <c:pt idx="53">
                  <c:v>103705</c:v>
                </c:pt>
                <c:pt idx="54">
                  <c:v>115934</c:v>
                </c:pt>
                <c:pt idx="55">
                  <c:v>81490</c:v>
                </c:pt>
                <c:pt idx="56">
                  <c:v>58140</c:v>
                </c:pt>
                <c:pt idx="57">
                  <c:v>74816</c:v>
                </c:pt>
                <c:pt idx="58">
                  <c:v>263549</c:v>
                </c:pt>
                <c:pt idx="59">
                  <c:v>141266</c:v>
                </c:pt>
                <c:pt idx="60">
                  <c:v>302603</c:v>
                </c:pt>
                <c:pt idx="61">
                  <c:v>702513</c:v>
                </c:pt>
                <c:pt idx="62">
                  <c:v>374536</c:v>
                </c:pt>
                <c:pt idx="63">
                  <c:v>615924</c:v>
                </c:pt>
                <c:pt idx="64">
                  <c:v>252138</c:v>
                </c:pt>
                <c:pt idx="65">
                  <c:v>178426</c:v>
                </c:pt>
                <c:pt idx="66">
                  <c:v>138894</c:v>
                </c:pt>
                <c:pt idx="67">
                  <c:v>698112</c:v>
                </c:pt>
                <c:pt idx="68">
                  <c:v>817409</c:v>
                </c:pt>
                <c:pt idx="69">
                  <c:v>304318</c:v>
                </c:pt>
                <c:pt idx="70">
                  <c:v>193045</c:v>
                </c:pt>
                <c:pt idx="71">
                  <c:v>657637</c:v>
                </c:pt>
                <c:pt idx="72">
                  <c:v>304672</c:v>
                </c:pt>
                <c:pt idx="73">
                  <c:v>172584</c:v>
                </c:pt>
                <c:pt idx="74">
                  <c:v>331986</c:v>
                </c:pt>
                <c:pt idx="75">
                  <c:v>373998</c:v>
                </c:pt>
                <c:pt idx="76">
                  <c:v>208325</c:v>
                </c:pt>
                <c:pt idx="77">
                  <c:v>200507</c:v>
                </c:pt>
                <c:pt idx="78">
                  <c:v>394973</c:v>
                </c:pt>
                <c:pt idx="79">
                  <c:v>344449</c:v>
                </c:pt>
                <c:pt idx="80">
                  <c:v>305764</c:v>
                </c:pt>
                <c:pt idx="81">
                  <c:v>443859</c:v>
                </c:pt>
                <c:pt idx="82">
                  <c:v>1003706</c:v>
                </c:pt>
                <c:pt idx="83">
                  <c:v>602511</c:v>
                </c:pt>
                <c:pt idx="84">
                  <c:v>365248</c:v>
                </c:pt>
                <c:pt idx="85">
                  <c:v>380645</c:v>
                </c:pt>
                <c:pt idx="86">
                  <c:v>317007</c:v>
                </c:pt>
                <c:pt idx="87">
                  <c:v>244923</c:v>
                </c:pt>
                <c:pt idx="88">
                  <c:v>552423</c:v>
                </c:pt>
                <c:pt idx="89">
                  <c:v>372326</c:v>
                </c:pt>
                <c:pt idx="90">
                  <c:v>377728</c:v>
                </c:pt>
                <c:pt idx="91">
                  <c:v>263786</c:v>
                </c:pt>
                <c:pt idx="92">
                  <c:v>137794</c:v>
                </c:pt>
                <c:pt idx="93">
                  <c:v>92438</c:v>
                </c:pt>
                <c:pt idx="94">
                  <c:v>69734</c:v>
                </c:pt>
                <c:pt idx="95">
                  <c:v>73218</c:v>
                </c:pt>
                <c:pt idx="96">
                  <c:v>109091</c:v>
                </c:pt>
                <c:pt idx="97">
                  <c:v>87547</c:v>
                </c:pt>
                <c:pt idx="98">
                  <c:v>91733</c:v>
                </c:pt>
                <c:pt idx="99">
                  <c:v>124188</c:v>
                </c:pt>
                <c:pt idx="100">
                  <c:v>120074</c:v>
                </c:pt>
                <c:pt idx="101">
                  <c:v>120874</c:v>
                </c:pt>
                <c:pt idx="102">
                  <c:v>433832</c:v>
                </c:pt>
                <c:pt idx="103">
                  <c:v>406199</c:v>
                </c:pt>
                <c:pt idx="104">
                  <c:v>191131</c:v>
                </c:pt>
                <c:pt idx="105">
                  <c:v>187901</c:v>
                </c:pt>
                <c:pt idx="106">
                  <c:v>135694</c:v>
                </c:pt>
                <c:pt idx="107">
                  <c:v>92813</c:v>
                </c:pt>
                <c:pt idx="108">
                  <c:v>77873</c:v>
                </c:pt>
                <c:pt idx="109">
                  <c:v>250902</c:v>
                </c:pt>
                <c:pt idx="110">
                  <c:v>326422</c:v>
                </c:pt>
                <c:pt idx="111">
                  <c:v>302635</c:v>
                </c:pt>
                <c:pt idx="112">
                  <c:v>221814</c:v>
                </c:pt>
                <c:pt idx="113">
                  <c:v>133408</c:v>
                </c:pt>
                <c:pt idx="114">
                  <c:v>95256</c:v>
                </c:pt>
                <c:pt idx="115">
                  <c:v>92846</c:v>
                </c:pt>
                <c:pt idx="116">
                  <c:v>117787</c:v>
                </c:pt>
                <c:pt idx="117">
                  <c:v>130703</c:v>
                </c:pt>
                <c:pt idx="118">
                  <c:v>189490</c:v>
                </c:pt>
                <c:pt idx="119">
                  <c:v>130548</c:v>
                </c:pt>
                <c:pt idx="120">
                  <c:v>112875</c:v>
                </c:pt>
                <c:pt idx="121">
                  <c:v>77628</c:v>
                </c:pt>
                <c:pt idx="122">
                  <c:v>77743</c:v>
                </c:pt>
                <c:pt idx="123">
                  <c:v>107249</c:v>
                </c:pt>
                <c:pt idx="124">
                  <c:v>191435</c:v>
                </c:pt>
                <c:pt idx="125">
                  <c:v>111977</c:v>
                </c:pt>
                <c:pt idx="126">
                  <c:v>84631</c:v>
                </c:pt>
                <c:pt idx="127">
                  <c:v>115447</c:v>
                </c:pt>
                <c:pt idx="128">
                  <c:v>113202</c:v>
                </c:pt>
                <c:pt idx="129">
                  <c:v>94058</c:v>
                </c:pt>
                <c:pt idx="130">
                  <c:v>276875</c:v>
                </c:pt>
                <c:pt idx="131">
                  <c:v>379748</c:v>
                </c:pt>
                <c:pt idx="132">
                  <c:v>181508</c:v>
                </c:pt>
                <c:pt idx="133">
                  <c:v>104105</c:v>
                </c:pt>
                <c:pt idx="134">
                  <c:v>195814</c:v>
                </c:pt>
                <c:pt idx="135">
                  <c:v>634034</c:v>
                </c:pt>
                <c:pt idx="136">
                  <c:v>452266</c:v>
                </c:pt>
                <c:pt idx="137">
                  <c:v>377956</c:v>
                </c:pt>
                <c:pt idx="138">
                  <c:v>261253</c:v>
                </c:pt>
                <c:pt idx="139">
                  <c:v>159630</c:v>
                </c:pt>
                <c:pt idx="140">
                  <c:v>137590</c:v>
                </c:pt>
                <c:pt idx="141">
                  <c:v>138150</c:v>
                </c:pt>
                <c:pt idx="142">
                  <c:v>158478</c:v>
                </c:pt>
                <c:pt idx="143">
                  <c:v>404490</c:v>
                </c:pt>
                <c:pt idx="144">
                  <c:v>377512</c:v>
                </c:pt>
                <c:pt idx="145">
                  <c:v>339036</c:v>
                </c:pt>
                <c:pt idx="146">
                  <c:v>322689</c:v>
                </c:pt>
                <c:pt idx="147">
                  <c:v>224866</c:v>
                </c:pt>
                <c:pt idx="148">
                  <c:v>224460</c:v>
                </c:pt>
                <c:pt idx="149">
                  <c:v>586262</c:v>
                </c:pt>
                <c:pt idx="150">
                  <c:v>417859</c:v>
                </c:pt>
                <c:pt idx="151">
                  <c:v>190837</c:v>
                </c:pt>
                <c:pt idx="152">
                  <c:v>153789</c:v>
                </c:pt>
                <c:pt idx="153">
                  <c:v>155712</c:v>
                </c:pt>
                <c:pt idx="154">
                  <c:v>238228</c:v>
                </c:pt>
                <c:pt idx="155">
                  <c:v>182517</c:v>
                </c:pt>
                <c:pt idx="156">
                  <c:v>136895</c:v>
                </c:pt>
                <c:pt idx="157">
                  <c:v>138098</c:v>
                </c:pt>
                <c:pt idx="158">
                  <c:v>255340</c:v>
                </c:pt>
                <c:pt idx="159">
                  <c:v>182793</c:v>
                </c:pt>
              </c:numCache>
            </c:numRef>
          </c:val>
          <c:smooth val="0"/>
          <c:extLst>
            <c:ext xmlns:c16="http://schemas.microsoft.com/office/drawing/2014/chart" uri="{C3380CC4-5D6E-409C-BE32-E72D297353CC}">
              <c16:uniqueId val="{00000000-C220-40E9-8DA5-BC27217B9246}"/>
            </c:ext>
          </c:extLst>
        </c:ser>
        <c:dLbls>
          <c:showLegendKey val="0"/>
          <c:showVal val="0"/>
          <c:showCatName val="0"/>
          <c:showSerName val="0"/>
          <c:showPercent val="0"/>
          <c:showBubbleSize val="0"/>
        </c:dLbls>
        <c:smooth val="0"/>
        <c:axId val="284523976"/>
        <c:axId val="284524304"/>
      </c:lineChart>
      <c:catAx>
        <c:axId val="28452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24304"/>
        <c:crosses val="autoZero"/>
        <c:auto val="1"/>
        <c:lblAlgn val="ctr"/>
        <c:lblOffset val="100"/>
        <c:noMultiLvlLbl val="0"/>
      </c:catAx>
      <c:valAx>
        <c:axId val="28452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2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15400</c:v>
                </c:pt>
                <c:pt idx="1">
                  <c:v>19502</c:v>
                </c:pt>
                <c:pt idx="2">
                  <c:v>12306</c:v>
                </c:pt>
                <c:pt idx="3">
                  <c:v>8341</c:v>
                </c:pt>
                <c:pt idx="4">
                  <c:v>9821</c:v>
                </c:pt>
                <c:pt idx="5">
                  <c:v>8779</c:v>
                </c:pt>
                <c:pt idx="6">
                  <c:v>9551</c:v>
                </c:pt>
                <c:pt idx="7">
                  <c:v>9111</c:v>
                </c:pt>
                <c:pt idx="8">
                  <c:v>7606</c:v>
                </c:pt>
                <c:pt idx="9">
                  <c:v>8942</c:v>
                </c:pt>
                <c:pt idx="10">
                  <c:v>5561</c:v>
                </c:pt>
                <c:pt idx="11">
                  <c:v>4469</c:v>
                </c:pt>
                <c:pt idx="12">
                  <c:v>5552</c:v>
                </c:pt>
                <c:pt idx="13">
                  <c:v>9360</c:v>
                </c:pt>
                <c:pt idx="14">
                  <c:v>10722</c:v>
                </c:pt>
                <c:pt idx="15">
                  <c:v>6223</c:v>
                </c:pt>
                <c:pt idx="16">
                  <c:v>11059</c:v>
                </c:pt>
                <c:pt idx="17">
                  <c:v>5690</c:v>
                </c:pt>
                <c:pt idx="18">
                  <c:v>12396</c:v>
                </c:pt>
                <c:pt idx="19">
                  <c:v>10609</c:v>
                </c:pt>
                <c:pt idx="20">
                  <c:v>6916</c:v>
                </c:pt>
                <c:pt idx="21">
                  <c:v>12510</c:v>
                </c:pt>
                <c:pt idx="22">
                  <c:v>8463</c:v>
                </c:pt>
                <c:pt idx="23">
                  <c:v>12435</c:v>
                </c:pt>
                <c:pt idx="24">
                  <c:v>7578</c:v>
                </c:pt>
                <c:pt idx="25">
                  <c:v>6345</c:v>
                </c:pt>
                <c:pt idx="26">
                  <c:v>5515</c:v>
                </c:pt>
                <c:pt idx="27">
                  <c:v>3450</c:v>
                </c:pt>
                <c:pt idx="28">
                  <c:v>6349</c:v>
                </c:pt>
                <c:pt idx="29">
                  <c:v>9023</c:v>
                </c:pt>
                <c:pt idx="30">
                  <c:v>13140</c:v>
                </c:pt>
                <c:pt idx="31">
                  <c:v>8974</c:v>
                </c:pt>
                <c:pt idx="32">
                  <c:v>12015</c:v>
                </c:pt>
                <c:pt idx="33">
                  <c:v>7476</c:v>
                </c:pt>
                <c:pt idx="34">
                  <c:v>14965</c:v>
                </c:pt>
                <c:pt idx="35">
                  <c:v>8750</c:v>
                </c:pt>
                <c:pt idx="36">
                  <c:v>7368</c:v>
                </c:pt>
                <c:pt idx="37">
                  <c:v>8019</c:v>
                </c:pt>
                <c:pt idx="38">
                  <c:v>5943</c:v>
                </c:pt>
                <c:pt idx="39">
                  <c:v>9036</c:v>
                </c:pt>
                <c:pt idx="40">
                  <c:v>11110</c:v>
                </c:pt>
                <c:pt idx="41">
                  <c:v>16441</c:v>
                </c:pt>
                <c:pt idx="42">
                  <c:v>13346</c:v>
                </c:pt>
                <c:pt idx="43">
                  <c:v>12090</c:v>
                </c:pt>
                <c:pt idx="44">
                  <c:v>9356</c:v>
                </c:pt>
                <c:pt idx="45">
                  <c:v>6068</c:v>
                </c:pt>
                <c:pt idx="46">
                  <c:v>5883</c:v>
                </c:pt>
                <c:pt idx="47">
                  <c:v>5585</c:v>
                </c:pt>
                <c:pt idx="48">
                  <c:v>7403</c:v>
                </c:pt>
                <c:pt idx="49">
                  <c:v>6785</c:v>
                </c:pt>
                <c:pt idx="50">
                  <c:v>5409</c:v>
                </c:pt>
                <c:pt idx="51">
                  <c:v>14725</c:v>
                </c:pt>
                <c:pt idx="52">
                  <c:v>8042</c:v>
                </c:pt>
                <c:pt idx="53">
                  <c:v>6397</c:v>
                </c:pt>
                <c:pt idx="54">
                  <c:v>8454</c:v>
                </c:pt>
                <c:pt idx="55">
                  <c:v>5428</c:v>
                </c:pt>
                <c:pt idx="56">
                  <c:v>2835</c:v>
                </c:pt>
                <c:pt idx="57">
                  <c:v>5927</c:v>
                </c:pt>
                <c:pt idx="58">
                  <c:v>14467</c:v>
                </c:pt>
                <c:pt idx="59">
                  <c:v>6255</c:v>
                </c:pt>
                <c:pt idx="60">
                  <c:v>15481</c:v>
                </c:pt>
                <c:pt idx="61">
                  <c:v>67038</c:v>
                </c:pt>
                <c:pt idx="62">
                  <c:v>26151</c:v>
                </c:pt>
                <c:pt idx="63">
                  <c:v>45866</c:v>
                </c:pt>
                <c:pt idx="64">
                  <c:v>14935</c:v>
                </c:pt>
                <c:pt idx="65">
                  <c:v>14392</c:v>
                </c:pt>
                <c:pt idx="66">
                  <c:v>9336</c:v>
                </c:pt>
                <c:pt idx="67">
                  <c:v>53134</c:v>
                </c:pt>
                <c:pt idx="68">
                  <c:v>51225</c:v>
                </c:pt>
                <c:pt idx="69">
                  <c:v>16759</c:v>
                </c:pt>
                <c:pt idx="70">
                  <c:v>11729</c:v>
                </c:pt>
                <c:pt idx="71">
                  <c:v>63185</c:v>
                </c:pt>
                <c:pt idx="72">
                  <c:v>21691</c:v>
                </c:pt>
                <c:pt idx="73">
                  <c:v>10598</c:v>
                </c:pt>
                <c:pt idx="74">
                  <c:v>22605</c:v>
                </c:pt>
                <c:pt idx="75">
                  <c:v>21916</c:v>
                </c:pt>
                <c:pt idx="76">
                  <c:v>13415</c:v>
                </c:pt>
                <c:pt idx="77">
                  <c:v>12313</c:v>
                </c:pt>
                <c:pt idx="78">
                  <c:v>23254</c:v>
                </c:pt>
                <c:pt idx="79">
                  <c:v>18665</c:v>
                </c:pt>
                <c:pt idx="80">
                  <c:v>18219</c:v>
                </c:pt>
                <c:pt idx="81">
                  <c:v>28427</c:v>
                </c:pt>
                <c:pt idx="82">
                  <c:v>70595</c:v>
                </c:pt>
                <c:pt idx="83">
                  <c:v>33881</c:v>
                </c:pt>
                <c:pt idx="84">
                  <c:v>22220</c:v>
                </c:pt>
                <c:pt idx="85">
                  <c:v>22714</c:v>
                </c:pt>
                <c:pt idx="86">
                  <c:v>19664</c:v>
                </c:pt>
                <c:pt idx="87">
                  <c:v>14922</c:v>
                </c:pt>
                <c:pt idx="88">
                  <c:v>37849</c:v>
                </c:pt>
                <c:pt idx="89">
                  <c:v>23102</c:v>
                </c:pt>
                <c:pt idx="90">
                  <c:v>20494</c:v>
                </c:pt>
                <c:pt idx="91">
                  <c:v>14682</c:v>
                </c:pt>
                <c:pt idx="92">
                  <c:v>9622</c:v>
                </c:pt>
                <c:pt idx="93">
                  <c:v>4135</c:v>
                </c:pt>
                <c:pt idx="94">
                  <c:v>3847</c:v>
                </c:pt>
                <c:pt idx="95">
                  <c:v>5140</c:v>
                </c:pt>
                <c:pt idx="96">
                  <c:v>9943</c:v>
                </c:pt>
                <c:pt idx="97">
                  <c:v>4869</c:v>
                </c:pt>
                <c:pt idx="98">
                  <c:v>5624</c:v>
                </c:pt>
                <c:pt idx="99">
                  <c:v>7845</c:v>
                </c:pt>
                <c:pt idx="100">
                  <c:v>8887</c:v>
                </c:pt>
                <c:pt idx="101">
                  <c:v>10848</c:v>
                </c:pt>
                <c:pt idx="102">
                  <c:v>26582</c:v>
                </c:pt>
                <c:pt idx="103">
                  <c:v>28023</c:v>
                </c:pt>
                <c:pt idx="104">
                  <c:v>11044</c:v>
                </c:pt>
                <c:pt idx="105">
                  <c:v>14709</c:v>
                </c:pt>
                <c:pt idx="106">
                  <c:v>9854</c:v>
                </c:pt>
                <c:pt idx="107">
                  <c:v>6368</c:v>
                </c:pt>
                <c:pt idx="108">
                  <c:v>6402</c:v>
                </c:pt>
                <c:pt idx="109">
                  <c:v>12876</c:v>
                </c:pt>
                <c:pt idx="110">
                  <c:v>25864</c:v>
                </c:pt>
                <c:pt idx="111">
                  <c:v>26655</c:v>
                </c:pt>
                <c:pt idx="112">
                  <c:v>17440</c:v>
                </c:pt>
                <c:pt idx="113">
                  <c:v>9851</c:v>
                </c:pt>
                <c:pt idx="114">
                  <c:v>6962</c:v>
                </c:pt>
                <c:pt idx="115">
                  <c:v>7901</c:v>
                </c:pt>
                <c:pt idx="116">
                  <c:v>10092</c:v>
                </c:pt>
                <c:pt idx="117">
                  <c:v>9795</c:v>
                </c:pt>
                <c:pt idx="118">
                  <c:v>11806</c:v>
                </c:pt>
                <c:pt idx="119">
                  <c:v>9458</c:v>
                </c:pt>
                <c:pt idx="120">
                  <c:v>8188</c:v>
                </c:pt>
                <c:pt idx="121">
                  <c:v>4635</c:v>
                </c:pt>
                <c:pt idx="122">
                  <c:v>6510</c:v>
                </c:pt>
                <c:pt idx="123">
                  <c:v>9419</c:v>
                </c:pt>
                <c:pt idx="124">
                  <c:v>16421</c:v>
                </c:pt>
                <c:pt idx="125">
                  <c:v>6724</c:v>
                </c:pt>
                <c:pt idx="126">
                  <c:v>4645</c:v>
                </c:pt>
                <c:pt idx="127">
                  <c:v>11470</c:v>
                </c:pt>
                <c:pt idx="128">
                  <c:v>8809</c:v>
                </c:pt>
                <c:pt idx="129">
                  <c:v>7663</c:v>
                </c:pt>
                <c:pt idx="130">
                  <c:v>16303</c:v>
                </c:pt>
                <c:pt idx="131">
                  <c:v>26456</c:v>
                </c:pt>
                <c:pt idx="132">
                  <c:v>9674</c:v>
                </c:pt>
                <c:pt idx="133">
                  <c:v>5943</c:v>
                </c:pt>
                <c:pt idx="134">
                  <c:v>13234</c:v>
                </c:pt>
                <c:pt idx="135">
                  <c:v>95790</c:v>
                </c:pt>
                <c:pt idx="136">
                  <c:v>57082</c:v>
                </c:pt>
                <c:pt idx="137">
                  <c:v>31659</c:v>
                </c:pt>
                <c:pt idx="138">
                  <c:v>20422</c:v>
                </c:pt>
                <c:pt idx="139">
                  <c:v>12627</c:v>
                </c:pt>
                <c:pt idx="140">
                  <c:v>9708</c:v>
                </c:pt>
                <c:pt idx="141">
                  <c:v>10363</c:v>
                </c:pt>
                <c:pt idx="142">
                  <c:v>14813</c:v>
                </c:pt>
                <c:pt idx="143">
                  <c:v>18244</c:v>
                </c:pt>
                <c:pt idx="144">
                  <c:v>18067</c:v>
                </c:pt>
                <c:pt idx="145">
                  <c:v>17027</c:v>
                </c:pt>
                <c:pt idx="146">
                  <c:v>20602</c:v>
                </c:pt>
                <c:pt idx="147">
                  <c:v>15223</c:v>
                </c:pt>
                <c:pt idx="148">
                  <c:v>17945</c:v>
                </c:pt>
                <c:pt idx="149">
                  <c:v>52910</c:v>
                </c:pt>
                <c:pt idx="150">
                  <c:v>31293</c:v>
                </c:pt>
                <c:pt idx="151">
                  <c:v>14138</c:v>
                </c:pt>
                <c:pt idx="152">
                  <c:v>16103</c:v>
                </c:pt>
                <c:pt idx="153">
                  <c:v>14577</c:v>
                </c:pt>
                <c:pt idx="154">
                  <c:v>25170</c:v>
                </c:pt>
                <c:pt idx="155">
                  <c:v>12944</c:v>
                </c:pt>
                <c:pt idx="156">
                  <c:v>10112</c:v>
                </c:pt>
                <c:pt idx="157">
                  <c:v>12649</c:v>
                </c:pt>
                <c:pt idx="158">
                  <c:v>19383</c:v>
                </c:pt>
                <c:pt idx="159">
                  <c:v>15779</c:v>
                </c:pt>
              </c:numCache>
            </c:numRef>
          </c:val>
          <c:smooth val="0"/>
          <c:extLst>
            <c:ext xmlns:c16="http://schemas.microsoft.com/office/drawing/2014/chart" uri="{C3380CC4-5D6E-409C-BE32-E72D297353CC}">
              <c16:uniqueId val="{00000000-D1FD-4893-AD5E-9101B1A4B6F4}"/>
            </c:ext>
          </c:extLst>
        </c:ser>
        <c:dLbls>
          <c:showLegendKey val="0"/>
          <c:showVal val="0"/>
          <c:showCatName val="0"/>
          <c:showSerName val="0"/>
          <c:showPercent val="0"/>
          <c:showBubbleSize val="0"/>
        </c:dLbls>
        <c:smooth val="0"/>
        <c:axId val="286239232"/>
        <c:axId val="286244808"/>
      </c:lineChart>
      <c:catAx>
        <c:axId val="28623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44808"/>
        <c:crosses val="autoZero"/>
        <c:auto val="1"/>
        <c:lblAlgn val="ctr"/>
        <c:lblOffset val="100"/>
        <c:noMultiLvlLbl val="0"/>
      </c:catAx>
      <c:valAx>
        <c:axId val="28624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3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Weltspiegel</c:v>
                </c:pt>
              </c:strCache>
            </c:strRef>
          </c:tx>
          <c:spPr>
            <a:ln w="28575" cap="rnd">
              <a:solidFill>
                <a:schemeClr val="accent1"/>
              </a:solidFill>
              <a:round/>
            </a:ln>
            <a:effectLst/>
          </c:spPr>
          <c:marker>
            <c:symbol val="none"/>
          </c:marker>
          <c:cat>
            <c:strRef>
              <c:f>Sheet1!$A$2:$A$161</c:f>
              <c:strCache>
                <c:ptCount val="160"/>
                <c:pt idx="0">
                  <c:v>01.08.2017</c:v>
                </c:pt>
                <c:pt idx="1">
                  <c:v>02.08.2017</c:v>
                </c:pt>
                <c:pt idx="2">
                  <c:v>03.08.2017</c:v>
                </c:pt>
                <c:pt idx="3">
                  <c:v>04.08.2017</c:v>
                </c:pt>
                <c:pt idx="4">
                  <c:v>05.08.2017</c:v>
                </c:pt>
                <c:pt idx="5">
                  <c:v>06.08.2017</c:v>
                </c:pt>
                <c:pt idx="6">
                  <c:v>07.08.2017</c:v>
                </c:pt>
                <c:pt idx="7">
                  <c:v>08.08.2017</c:v>
                </c:pt>
                <c:pt idx="8">
                  <c:v>09.08.2017</c:v>
                </c:pt>
                <c:pt idx="9">
                  <c:v>10.08.2017</c:v>
                </c:pt>
                <c:pt idx="10">
                  <c:v>11.08.2017</c:v>
                </c:pt>
                <c:pt idx="11">
                  <c:v>12.08.2017</c:v>
                </c:pt>
                <c:pt idx="12">
                  <c:v>13.08.2017</c:v>
                </c:pt>
                <c:pt idx="13">
                  <c:v>14.08.2017</c:v>
                </c:pt>
                <c:pt idx="14">
                  <c:v>15.08.2017</c:v>
                </c:pt>
                <c:pt idx="15">
                  <c:v>16.08.2017</c:v>
                </c:pt>
                <c:pt idx="16">
                  <c:v>17.08.2017</c:v>
                </c:pt>
                <c:pt idx="17">
                  <c:v>18.08.2017</c:v>
                </c:pt>
                <c:pt idx="18">
                  <c:v>19.08.2017</c:v>
                </c:pt>
                <c:pt idx="19">
                  <c:v>20.08.2017</c:v>
                </c:pt>
                <c:pt idx="20">
                  <c:v>21.08.2017</c:v>
                </c:pt>
                <c:pt idx="21">
                  <c:v>22.08.2017</c:v>
                </c:pt>
                <c:pt idx="22">
                  <c:v>23.08.2017</c:v>
                </c:pt>
                <c:pt idx="23">
                  <c:v>24.08.2017</c:v>
                </c:pt>
                <c:pt idx="24">
                  <c:v>25.08.2017</c:v>
                </c:pt>
                <c:pt idx="25">
                  <c:v>26.08.2017</c:v>
                </c:pt>
                <c:pt idx="26">
                  <c:v>27.08.2017</c:v>
                </c:pt>
                <c:pt idx="27">
                  <c:v>28.08.2017</c:v>
                </c:pt>
                <c:pt idx="28">
                  <c:v>29.08.2017</c:v>
                </c:pt>
                <c:pt idx="29">
                  <c:v>30.08.2017</c:v>
                </c:pt>
                <c:pt idx="30">
                  <c:v>31.08.2017</c:v>
                </c:pt>
                <c:pt idx="31">
                  <c:v>01.09.2017</c:v>
                </c:pt>
                <c:pt idx="32">
                  <c:v>02.09.2017</c:v>
                </c:pt>
                <c:pt idx="33">
                  <c:v>03.09.2017</c:v>
                </c:pt>
                <c:pt idx="34">
                  <c:v>04.09.2017</c:v>
                </c:pt>
                <c:pt idx="35">
                  <c:v>05.09.2017</c:v>
                </c:pt>
                <c:pt idx="36">
                  <c:v>06.09.2017</c:v>
                </c:pt>
                <c:pt idx="37">
                  <c:v>07.09.2017</c:v>
                </c:pt>
                <c:pt idx="38">
                  <c:v>08.09.2017</c:v>
                </c:pt>
                <c:pt idx="39">
                  <c:v>09.09.2017</c:v>
                </c:pt>
                <c:pt idx="40">
                  <c:v>10.09.2017</c:v>
                </c:pt>
                <c:pt idx="41">
                  <c:v>11.09.2017</c:v>
                </c:pt>
                <c:pt idx="42">
                  <c:v>12.09.2017</c:v>
                </c:pt>
                <c:pt idx="43">
                  <c:v>13.09.2017</c:v>
                </c:pt>
                <c:pt idx="44">
                  <c:v>14.09.2017</c:v>
                </c:pt>
                <c:pt idx="45">
                  <c:v>15.09.2017</c:v>
                </c:pt>
                <c:pt idx="46">
                  <c:v>16.09.2017</c:v>
                </c:pt>
                <c:pt idx="47">
                  <c:v>17.09.2017</c:v>
                </c:pt>
                <c:pt idx="48">
                  <c:v>18.09.2017</c:v>
                </c:pt>
                <c:pt idx="49">
                  <c:v>19.09.2017</c:v>
                </c:pt>
                <c:pt idx="50">
                  <c:v>20.09.2017</c:v>
                </c:pt>
                <c:pt idx="51">
                  <c:v>21.09.2017</c:v>
                </c:pt>
                <c:pt idx="52">
                  <c:v>22.09.2017</c:v>
                </c:pt>
                <c:pt idx="53">
                  <c:v>23.09.2017</c:v>
                </c:pt>
                <c:pt idx="54">
                  <c:v>24.09.2017</c:v>
                </c:pt>
                <c:pt idx="55">
                  <c:v>25.09.2017</c:v>
                </c:pt>
                <c:pt idx="56">
                  <c:v>26.09.2017</c:v>
                </c:pt>
                <c:pt idx="57">
                  <c:v>27.09.2017</c:v>
                </c:pt>
                <c:pt idx="58">
                  <c:v>28.09.2017</c:v>
                </c:pt>
                <c:pt idx="59">
                  <c:v>29.09.2017</c:v>
                </c:pt>
                <c:pt idx="60">
                  <c:v>30.09.2017</c:v>
                </c:pt>
                <c:pt idx="61">
                  <c:v>01.10.2017</c:v>
                </c:pt>
                <c:pt idx="62">
                  <c:v>02.10.2017</c:v>
                </c:pt>
                <c:pt idx="63">
                  <c:v>03.10.2017</c:v>
                </c:pt>
                <c:pt idx="64">
                  <c:v>04.10.2017</c:v>
                </c:pt>
                <c:pt idx="65">
                  <c:v>05.10.2017</c:v>
                </c:pt>
                <c:pt idx="66">
                  <c:v>06.10.2017</c:v>
                </c:pt>
                <c:pt idx="67">
                  <c:v>07.10.2017</c:v>
                </c:pt>
                <c:pt idx="68">
                  <c:v>08.10.2017</c:v>
                </c:pt>
                <c:pt idx="69">
                  <c:v>09.10.2017</c:v>
                </c:pt>
                <c:pt idx="70">
                  <c:v>10.10.2017</c:v>
                </c:pt>
                <c:pt idx="71">
                  <c:v>11.10.2017</c:v>
                </c:pt>
                <c:pt idx="72">
                  <c:v>12.10.2017</c:v>
                </c:pt>
                <c:pt idx="73">
                  <c:v>13.10.2017</c:v>
                </c:pt>
                <c:pt idx="74">
                  <c:v>14.10.2017</c:v>
                </c:pt>
                <c:pt idx="75">
                  <c:v>15.10.2017</c:v>
                </c:pt>
                <c:pt idx="76">
                  <c:v>16.10.2017</c:v>
                </c:pt>
                <c:pt idx="77">
                  <c:v>17.10.2017</c:v>
                </c:pt>
                <c:pt idx="78">
                  <c:v>18.10.2017</c:v>
                </c:pt>
                <c:pt idx="79">
                  <c:v>19.10.2017</c:v>
                </c:pt>
                <c:pt idx="80">
                  <c:v>20.10.2017</c:v>
                </c:pt>
                <c:pt idx="81">
                  <c:v>21.10.2017</c:v>
                </c:pt>
                <c:pt idx="82">
                  <c:v>22.10.2017</c:v>
                </c:pt>
                <c:pt idx="83">
                  <c:v>23.10.2017</c:v>
                </c:pt>
                <c:pt idx="84">
                  <c:v>24.10.2017</c:v>
                </c:pt>
                <c:pt idx="85">
                  <c:v>25.10.2017</c:v>
                </c:pt>
                <c:pt idx="86">
                  <c:v>26.10.2017</c:v>
                </c:pt>
                <c:pt idx="87">
                  <c:v>27.10.2017</c:v>
                </c:pt>
                <c:pt idx="88">
                  <c:v>28.10.2017</c:v>
                </c:pt>
                <c:pt idx="89">
                  <c:v>29.10.2017</c:v>
                </c:pt>
                <c:pt idx="90">
                  <c:v>30.10.2017</c:v>
                </c:pt>
                <c:pt idx="91">
                  <c:v>31.10.2017</c:v>
                </c:pt>
                <c:pt idx="92">
                  <c:v>01.11.2017</c:v>
                </c:pt>
                <c:pt idx="93">
                  <c:v>02.11.2017</c:v>
                </c:pt>
                <c:pt idx="94">
                  <c:v>03.11.2017</c:v>
                </c:pt>
                <c:pt idx="95">
                  <c:v>04.11.2017</c:v>
                </c:pt>
                <c:pt idx="96">
                  <c:v>05.11.2017</c:v>
                </c:pt>
                <c:pt idx="97">
                  <c:v>06.11.2017</c:v>
                </c:pt>
                <c:pt idx="98">
                  <c:v>07.11.2017</c:v>
                </c:pt>
                <c:pt idx="99">
                  <c:v>08.11.2017</c:v>
                </c:pt>
                <c:pt idx="100">
                  <c:v>09.11.2017</c:v>
                </c:pt>
                <c:pt idx="101">
                  <c:v>10.11.2017</c:v>
                </c:pt>
                <c:pt idx="102">
                  <c:v>11.11.2017</c:v>
                </c:pt>
                <c:pt idx="103">
                  <c:v>12.11.2017</c:v>
                </c:pt>
                <c:pt idx="104">
                  <c:v>13.11.2017</c:v>
                </c:pt>
                <c:pt idx="105">
                  <c:v>14.11.2017</c:v>
                </c:pt>
                <c:pt idx="106">
                  <c:v>15.11.2017</c:v>
                </c:pt>
                <c:pt idx="107">
                  <c:v>16.11.2017</c:v>
                </c:pt>
                <c:pt idx="108">
                  <c:v>17.11.2017</c:v>
                </c:pt>
                <c:pt idx="109">
                  <c:v>18.11.2017</c:v>
                </c:pt>
                <c:pt idx="110">
                  <c:v>19.11.2017</c:v>
                </c:pt>
                <c:pt idx="111">
                  <c:v>20.11.2017</c:v>
                </c:pt>
                <c:pt idx="112">
                  <c:v>21.11.2017</c:v>
                </c:pt>
                <c:pt idx="113">
                  <c:v>22.11.2017</c:v>
                </c:pt>
                <c:pt idx="114">
                  <c:v>23.11.2017</c:v>
                </c:pt>
                <c:pt idx="115">
                  <c:v>24.11.2017</c:v>
                </c:pt>
                <c:pt idx="116">
                  <c:v>25.11.2017</c:v>
                </c:pt>
                <c:pt idx="117">
                  <c:v>26.11.2017</c:v>
                </c:pt>
                <c:pt idx="118">
                  <c:v>27.11.2017</c:v>
                </c:pt>
                <c:pt idx="119">
                  <c:v>28.11.2017</c:v>
                </c:pt>
                <c:pt idx="120">
                  <c:v>29.11.2017</c:v>
                </c:pt>
                <c:pt idx="121">
                  <c:v>30.11.2017</c:v>
                </c:pt>
                <c:pt idx="122">
                  <c:v>01.12.2017</c:v>
                </c:pt>
                <c:pt idx="123">
                  <c:v>02.12.2017</c:v>
                </c:pt>
                <c:pt idx="124">
                  <c:v>03.12.2017</c:v>
                </c:pt>
                <c:pt idx="125">
                  <c:v>04.12.2017</c:v>
                </c:pt>
                <c:pt idx="126">
                  <c:v>05.12.2017</c:v>
                </c:pt>
                <c:pt idx="127">
                  <c:v>06.12.2017</c:v>
                </c:pt>
                <c:pt idx="128">
                  <c:v>07.12.2017</c:v>
                </c:pt>
                <c:pt idx="129">
                  <c:v>08.12.2017</c:v>
                </c:pt>
                <c:pt idx="130">
                  <c:v>09.12.2017</c:v>
                </c:pt>
                <c:pt idx="131">
                  <c:v>10.12.2017</c:v>
                </c:pt>
                <c:pt idx="132">
                  <c:v>11.12.2017</c:v>
                </c:pt>
                <c:pt idx="133">
                  <c:v>12.12.2017</c:v>
                </c:pt>
                <c:pt idx="134">
                  <c:v>13.12.2017</c:v>
                </c:pt>
                <c:pt idx="135">
                  <c:v>14.12.2017</c:v>
                </c:pt>
                <c:pt idx="136">
                  <c:v>15.12.2017</c:v>
                </c:pt>
                <c:pt idx="137">
                  <c:v>16.12.2017</c:v>
                </c:pt>
                <c:pt idx="138">
                  <c:v>17.12.2017</c:v>
                </c:pt>
                <c:pt idx="139">
                  <c:v>18.12.2017</c:v>
                </c:pt>
                <c:pt idx="140">
                  <c:v>19.12.2017</c:v>
                </c:pt>
                <c:pt idx="141">
                  <c:v>20.12.2017</c:v>
                </c:pt>
                <c:pt idx="142">
                  <c:v>21.12.2017</c:v>
                </c:pt>
                <c:pt idx="143">
                  <c:v>22.12.2017</c:v>
                </c:pt>
                <c:pt idx="144">
                  <c:v>23.12.2017</c:v>
                </c:pt>
                <c:pt idx="145">
                  <c:v>24.12.2017</c:v>
                </c:pt>
                <c:pt idx="146">
                  <c:v>25.12.2017</c:v>
                </c:pt>
                <c:pt idx="147">
                  <c:v>26.12.2017</c:v>
                </c:pt>
                <c:pt idx="148">
                  <c:v>27.12.2017</c:v>
                </c:pt>
                <c:pt idx="149">
                  <c:v>28.12.2017</c:v>
                </c:pt>
                <c:pt idx="150">
                  <c:v>29.12.2017</c:v>
                </c:pt>
                <c:pt idx="151">
                  <c:v>30.12.2017</c:v>
                </c:pt>
                <c:pt idx="152">
                  <c:v>31.12.2017</c:v>
                </c:pt>
                <c:pt idx="153">
                  <c:v>01.01.2018</c:v>
                </c:pt>
                <c:pt idx="154">
                  <c:v>02.01.2018</c:v>
                </c:pt>
                <c:pt idx="155">
                  <c:v>03.01.2018</c:v>
                </c:pt>
                <c:pt idx="156">
                  <c:v>04.01.2018</c:v>
                </c:pt>
                <c:pt idx="157">
                  <c:v>05.01.2018</c:v>
                </c:pt>
                <c:pt idx="158">
                  <c:v>06.01.2018</c:v>
                </c:pt>
                <c:pt idx="159">
                  <c:v>07.01.2018</c:v>
                </c:pt>
              </c:strCache>
            </c:strRef>
          </c:cat>
          <c:val>
            <c:numRef>
              <c:f>Sheet1!$B$2:$B$161</c:f>
              <c:numCache>
                <c:formatCode>General</c:formatCode>
                <c:ptCount val="160"/>
                <c:pt idx="0">
                  <c:v>42210</c:v>
                </c:pt>
                <c:pt idx="1">
                  <c:v>65555</c:v>
                </c:pt>
                <c:pt idx="2">
                  <c:v>40190</c:v>
                </c:pt>
                <c:pt idx="3">
                  <c:v>26635</c:v>
                </c:pt>
                <c:pt idx="4">
                  <c:v>19145</c:v>
                </c:pt>
                <c:pt idx="5">
                  <c:v>17214</c:v>
                </c:pt>
                <c:pt idx="6">
                  <c:v>15640</c:v>
                </c:pt>
                <c:pt idx="7">
                  <c:v>24239</c:v>
                </c:pt>
                <c:pt idx="8">
                  <c:v>23269</c:v>
                </c:pt>
                <c:pt idx="9">
                  <c:v>33429</c:v>
                </c:pt>
                <c:pt idx="10">
                  <c:v>19705</c:v>
                </c:pt>
                <c:pt idx="11">
                  <c:v>18584</c:v>
                </c:pt>
                <c:pt idx="12">
                  <c:v>14690</c:v>
                </c:pt>
                <c:pt idx="13">
                  <c:v>19347</c:v>
                </c:pt>
                <c:pt idx="14">
                  <c:v>24976</c:v>
                </c:pt>
                <c:pt idx="15">
                  <c:v>16203</c:v>
                </c:pt>
                <c:pt idx="16">
                  <c:v>33927</c:v>
                </c:pt>
                <c:pt idx="17">
                  <c:v>21527</c:v>
                </c:pt>
                <c:pt idx="18">
                  <c:v>36638</c:v>
                </c:pt>
                <c:pt idx="19">
                  <c:v>32699</c:v>
                </c:pt>
                <c:pt idx="20">
                  <c:v>21521</c:v>
                </c:pt>
                <c:pt idx="21">
                  <c:v>33919</c:v>
                </c:pt>
                <c:pt idx="22">
                  <c:v>22049</c:v>
                </c:pt>
                <c:pt idx="23">
                  <c:v>25364</c:v>
                </c:pt>
                <c:pt idx="24">
                  <c:v>22911</c:v>
                </c:pt>
                <c:pt idx="25">
                  <c:v>22428</c:v>
                </c:pt>
                <c:pt idx="26">
                  <c:v>9582</c:v>
                </c:pt>
                <c:pt idx="27">
                  <c:v>6085</c:v>
                </c:pt>
                <c:pt idx="28">
                  <c:v>9164</c:v>
                </c:pt>
                <c:pt idx="29">
                  <c:v>23233</c:v>
                </c:pt>
                <c:pt idx="30">
                  <c:v>49876</c:v>
                </c:pt>
                <c:pt idx="31">
                  <c:v>34763</c:v>
                </c:pt>
                <c:pt idx="32">
                  <c:v>41480</c:v>
                </c:pt>
                <c:pt idx="33">
                  <c:v>24411</c:v>
                </c:pt>
                <c:pt idx="34">
                  <c:v>44144</c:v>
                </c:pt>
                <c:pt idx="35">
                  <c:v>27295</c:v>
                </c:pt>
                <c:pt idx="36">
                  <c:v>18882</c:v>
                </c:pt>
                <c:pt idx="37">
                  <c:v>31846</c:v>
                </c:pt>
                <c:pt idx="38">
                  <c:v>18267</c:v>
                </c:pt>
                <c:pt idx="39">
                  <c:v>27297</c:v>
                </c:pt>
                <c:pt idx="40">
                  <c:v>31324</c:v>
                </c:pt>
                <c:pt idx="41">
                  <c:v>46138</c:v>
                </c:pt>
                <c:pt idx="42">
                  <c:v>46815</c:v>
                </c:pt>
                <c:pt idx="43">
                  <c:v>45293</c:v>
                </c:pt>
                <c:pt idx="44">
                  <c:v>31246</c:v>
                </c:pt>
                <c:pt idx="45">
                  <c:v>21931</c:v>
                </c:pt>
                <c:pt idx="46">
                  <c:v>21856</c:v>
                </c:pt>
                <c:pt idx="47">
                  <c:v>12653</c:v>
                </c:pt>
                <c:pt idx="48">
                  <c:v>15771</c:v>
                </c:pt>
                <c:pt idx="49">
                  <c:v>18834</c:v>
                </c:pt>
                <c:pt idx="50">
                  <c:v>18978</c:v>
                </c:pt>
                <c:pt idx="51">
                  <c:v>47915</c:v>
                </c:pt>
                <c:pt idx="52">
                  <c:v>31020</c:v>
                </c:pt>
                <c:pt idx="53">
                  <c:v>24170</c:v>
                </c:pt>
                <c:pt idx="54">
                  <c:v>24602</c:v>
                </c:pt>
                <c:pt idx="55">
                  <c:v>20141</c:v>
                </c:pt>
                <c:pt idx="56">
                  <c:v>9418</c:v>
                </c:pt>
                <c:pt idx="57">
                  <c:v>26735</c:v>
                </c:pt>
                <c:pt idx="58">
                  <c:v>47636</c:v>
                </c:pt>
                <c:pt idx="59">
                  <c:v>24085</c:v>
                </c:pt>
                <c:pt idx="60">
                  <c:v>56915</c:v>
                </c:pt>
                <c:pt idx="61">
                  <c:v>192630</c:v>
                </c:pt>
                <c:pt idx="62">
                  <c:v>78526</c:v>
                </c:pt>
                <c:pt idx="63">
                  <c:v>94515</c:v>
                </c:pt>
                <c:pt idx="64">
                  <c:v>34338</c:v>
                </c:pt>
                <c:pt idx="65">
                  <c:v>49321</c:v>
                </c:pt>
                <c:pt idx="66">
                  <c:v>30069</c:v>
                </c:pt>
                <c:pt idx="67">
                  <c:v>154163</c:v>
                </c:pt>
                <c:pt idx="68">
                  <c:v>138088</c:v>
                </c:pt>
                <c:pt idx="69">
                  <c:v>52507</c:v>
                </c:pt>
                <c:pt idx="70">
                  <c:v>31417</c:v>
                </c:pt>
                <c:pt idx="71">
                  <c:v>128251</c:v>
                </c:pt>
                <c:pt idx="72">
                  <c:v>56033</c:v>
                </c:pt>
                <c:pt idx="73">
                  <c:v>27526</c:v>
                </c:pt>
                <c:pt idx="74">
                  <c:v>68790</c:v>
                </c:pt>
                <c:pt idx="75">
                  <c:v>49487</c:v>
                </c:pt>
                <c:pt idx="76">
                  <c:v>37014</c:v>
                </c:pt>
                <c:pt idx="77">
                  <c:v>39564</c:v>
                </c:pt>
                <c:pt idx="78">
                  <c:v>73044</c:v>
                </c:pt>
                <c:pt idx="79">
                  <c:v>63099</c:v>
                </c:pt>
                <c:pt idx="80">
                  <c:v>60349</c:v>
                </c:pt>
                <c:pt idx="81">
                  <c:v>109400</c:v>
                </c:pt>
                <c:pt idx="82">
                  <c:v>277812</c:v>
                </c:pt>
                <c:pt idx="83">
                  <c:v>122300</c:v>
                </c:pt>
                <c:pt idx="84">
                  <c:v>73742</c:v>
                </c:pt>
                <c:pt idx="85">
                  <c:v>82044</c:v>
                </c:pt>
                <c:pt idx="86">
                  <c:v>77005</c:v>
                </c:pt>
                <c:pt idx="87">
                  <c:v>57243</c:v>
                </c:pt>
                <c:pt idx="88">
                  <c:v>118564</c:v>
                </c:pt>
                <c:pt idx="89">
                  <c:v>80822</c:v>
                </c:pt>
                <c:pt idx="90">
                  <c:v>64501</c:v>
                </c:pt>
                <c:pt idx="91">
                  <c:v>43045</c:v>
                </c:pt>
                <c:pt idx="92">
                  <c:v>36107</c:v>
                </c:pt>
                <c:pt idx="93">
                  <c:v>18372</c:v>
                </c:pt>
                <c:pt idx="94">
                  <c:v>15663</c:v>
                </c:pt>
                <c:pt idx="95">
                  <c:v>14967</c:v>
                </c:pt>
                <c:pt idx="96">
                  <c:v>20878</c:v>
                </c:pt>
                <c:pt idx="97">
                  <c:v>19761</c:v>
                </c:pt>
                <c:pt idx="98">
                  <c:v>18633</c:v>
                </c:pt>
                <c:pt idx="99">
                  <c:v>20100</c:v>
                </c:pt>
                <c:pt idx="100">
                  <c:v>30072</c:v>
                </c:pt>
                <c:pt idx="101">
                  <c:v>36141</c:v>
                </c:pt>
                <c:pt idx="102">
                  <c:v>83759</c:v>
                </c:pt>
                <c:pt idx="103">
                  <c:v>84247</c:v>
                </c:pt>
                <c:pt idx="104">
                  <c:v>37032</c:v>
                </c:pt>
                <c:pt idx="105">
                  <c:v>41547</c:v>
                </c:pt>
                <c:pt idx="106">
                  <c:v>33385</c:v>
                </c:pt>
                <c:pt idx="107">
                  <c:v>27872</c:v>
                </c:pt>
                <c:pt idx="108">
                  <c:v>33900</c:v>
                </c:pt>
                <c:pt idx="109">
                  <c:v>59536</c:v>
                </c:pt>
                <c:pt idx="110">
                  <c:v>88632</c:v>
                </c:pt>
                <c:pt idx="111">
                  <c:v>81652</c:v>
                </c:pt>
                <c:pt idx="112">
                  <c:v>48069</c:v>
                </c:pt>
                <c:pt idx="113">
                  <c:v>33037</c:v>
                </c:pt>
                <c:pt idx="114">
                  <c:v>24893</c:v>
                </c:pt>
                <c:pt idx="115">
                  <c:v>24492</c:v>
                </c:pt>
                <c:pt idx="116">
                  <c:v>35786</c:v>
                </c:pt>
                <c:pt idx="117">
                  <c:v>28815</c:v>
                </c:pt>
                <c:pt idx="118">
                  <c:v>35527</c:v>
                </c:pt>
                <c:pt idx="119">
                  <c:v>36107</c:v>
                </c:pt>
                <c:pt idx="120">
                  <c:v>26248</c:v>
                </c:pt>
                <c:pt idx="121">
                  <c:v>14296</c:v>
                </c:pt>
                <c:pt idx="122">
                  <c:v>27377</c:v>
                </c:pt>
                <c:pt idx="123">
                  <c:v>36151</c:v>
                </c:pt>
                <c:pt idx="124">
                  <c:v>42856</c:v>
                </c:pt>
                <c:pt idx="125">
                  <c:v>26087</c:v>
                </c:pt>
                <c:pt idx="126">
                  <c:v>15009</c:v>
                </c:pt>
                <c:pt idx="127">
                  <c:v>34923</c:v>
                </c:pt>
                <c:pt idx="128">
                  <c:v>30630</c:v>
                </c:pt>
                <c:pt idx="129">
                  <c:v>20871</c:v>
                </c:pt>
                <c:pt idx="130">
                  <c:v>56089</c:v>
                </c:pt>
                <c:pt idx="131">
                  <c:v>87610</c:v>
                </c:pt>
                <c:pt idx="132">
                  <c:v>34626</c:v>
                </c:pt>
                <c:pt idx="133">
                  <c:v>21341</c:v>
                </c:pt>
                <c:pt idx="134">
                  <c:v>43676</c:v>
                </c:pt>
                <c:pt idx="135">
                  <c:v>164065</c:v>
                </c:pt>
                <c:pt idx="136">
                  <c:v>114205</c:v>
                </c:pt>
                <c:pt idx="137">
                  <c:v>75948</c:v>
                </c:pt>
                <c:pt idx="138">
                  <c:v>49863</c:v>
                </c:pt>
                <c:pt idx="139">
                  <c:v>32452</c:v>
                </c:pt>
                <c:pt idx="140">
                  <c:v>27853</c:v>
                </c:pt>
                <c:pt idx="141">
                  <c:v>29339</c:v>
                </c:pt>
                <c:pt idx="142">
                  <c:v>40292</c:v>
                </c:pt>
                <c:pt idx="143">
                  <c:v>43888</c:v>
                </c:pt>
                <c:pt idx="144">
                  <c:v>47796</c:v>
                </c:pt>
                <c:pt idx="145">
                  <c:v>52668</c:v>
                </c:pt>
                <c:pt idx="146">
                  <c:v>57856</c:v>
                </c:pt>
                <c:pt idx="147">
                  <c:v>36857</c:v>
                </c:pt>
                <c:pt idx="148">
                  <c:v>48711</c:v>
                </c:pt>
                <c:pt idx="149">
                  <c:v>168393</c:v>
                </c:pt>
                <c:pt idx="150">
                  <c:v>99025</c:v>
                </c:pt>
                <c:pt idx="151">
                  <c:v>39339</c:v>
                </c:pt>
                <c:pt idx="152">
                  <c:v>41331</c:v>
                </c:pt>
                <c:pt idx="153">
                  <c:v>34263</c:v>
                </c:pt>
                <c:pt idx="154">
                  <c:v>78775</c:v>
                </c:pt>
                <c:pt idx="155">
                  <c:v>34127</c:v>
                </c:pt>
                <c:pt idx="156">
                  <c:v>36120</c:v>
                </c:pt>
                <c:pt idx="157">
                  <c:v>58711</c:v>
                </c:pt>
                <c:pt idx="158">
                  <c:v>70325</c:v>
                </c:pt>
                <c:pt idx="159">
                  <c:v>39537</c:v>
                </c:pt>
              </c:numCache>
            </c:numRef>
          </c:val>
          <c:smooth val="0"/>
          <c:extLst>
            <c:ext xmlns:c16="http://schemas.microsoft.com/office/drawing/2014/chart" uri="{C3380CC4-5D6E-409C-BE32-E72D297353CC}">
              <c16:uniqueId val="{00000000-32FB-46F7-A344-F4C69C3466E6}"/>
            </c:ext>
          </c:extLst>
        </c:ser>
        <c:dLbls>
          <c:showLegendKey val="0"/>
          <c:showVal val="0"/>
          <c:showCatName val="0"/>
          <c:showSerName val="0"/>
          <c:showPercent val="0"/>
          <c:showBubbleSize val="0"/>
        </c:dLbls>
        <c:smooth val="0"/>
        <c:axId val="286239560"/>
        <c:axId val="286237920"/>
      </c:lineChart>
      <c:catAx>
        <c:axId val="286239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37920"/>
        <c:crosses val="autoZero"/>
        <c:auto val="1"/>
        <c:lblAlgn val="ctr"/>
        <c:lblOffset val="100"/>
        <c:noMultiLvlLbl val="0"/>
      </c:catAx>
      <c:valAx>
        <c:axId val="28623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3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Weltspiegel</c:v>
                </c:pt>
              </c:strCache>
            </c:strRef>
          </c:cat>
          <c:val>
            <c:numRef>
              <c:f>Sheet1!$B$2</c:f>
              <c:numCache>
                <c:formatCode>General</c:formatCode>
                <c:ptCount val="1"/>
                <c:pt idx="0">
                  <c:v>281</c:v>
                </c:pt>
              </c:numCache>
            </c:numRef>
          </c:val>
          <c:extLst>
            <c:ext xmlns:c16="http://schemas.microsoft.com/office/drawing/2014/chart" uri="{C3380CC4-5D6E-409C-BE32-E72D297353CC}">
              <c16:uniqueId val="{00000000-FAD4-4F11-A67E-6EA8FE7A987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Weltspiegel</c:v>
                </c:pt>
              </c:strCache>
            </c:strRef>
          </c:cat>
          <c:val>
            <c:numRef>
              <c:f>Sheet1!$C$2</c:f>
              <c:numCache>
                <c:formatCode>General</c:formatCode>
                <c:ptCount val="1"/>
                <c:pt idx="0">
                  <c:v>24</c:v>
                </c:pt>
              </c:numCache>
            </c:numRef>
          </c:val>
          <c:extLst>
            <c:ext xmlns:c16="http://schemas.microsoft.com/office/drawing/2014/chart" uri="{C3380CC4-5D6E-409C-BE32-E72D297353CC}">
              <c16:uniqueId val="{00000001-FAD4-4F11-A67E-6EA8FE7A987F}"/>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Weltspiegel</c:v>
                </c:pt>
              </c:strCache>
            </c:strRef>
          </c:cat>
          <c:val>
            <c:numRef>
              <c:f>Sheet1!$D$2</c:f>
              <c:numCache>
                <c:formatCode>General</c:formatCode>
                <c:ptCount val="1"/>
                <c:pt idx="0">
                  <c:v>31</c:v>
                </c:pt>
              </c:numCache>
            </c:numRef>
          </c:val>
          <c:extLst>
            <c:ext xmlns:c16="http://schemas.microsoft.com/office/drawing/2014/chart" uri="{C3380CC4-5D6E-409C-BE32-E72D297353CC}">
              <c16:uniqueId val="{00000002-FAD4-4F11-A67E-6EA8FE7A987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Weltspiegel</c:v>
                </c:pt>
              </c:strCache>
            </c:strRef>
          </c:cat>
          <c:val>
            <c:numRef>
              <c:f>Sheet1!$E$2</c:f>
              <c:numCache>
                <c:formatCode>General</c:formatCode>
                <c:ptCount val="1"/>
                <c:pt idx="0">
                  <c:v>555</c:v>
                </c:pt>
              </c:numCache>
            </c:numRef>
          </c:val>
          <c:extLst>
            <c:ext xmlns:c16="http://schemas.microsoft.com/office/drawing/2014/chart" uri="{C3380CC4-5D6E-409C-BE32-E72D297353CC}">
              <c16:uniqueId val="{00000003-FAD4-4F11-A67E-6EA8FE7A987F}"/>
            </c:ext>
          </c:extLst>
        </c:ser>
        <c:dLbls>
          <c:showLegendKey val="0"/>
          <c:showVal val="0"/>
          <c:showCatName val="0"/>
          <c:showSerName val="0"/>
          <c:showPercent val="0"/>
          <c:showBubbleSize val="0"/>
        </c:dLbls>
        <c:gapWidth val="150"/>
        <c:overlap val="100"/>
        <c:axId val="287020568"/>
        <c:axId val="287021552"/>
      </c:barChart>
      <c:catAx>
        <c:axId val="287020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21552"/>
        <c:crosses val="autoZero"/>
        <c:auto val="1"/>
        <c:lblAlgn val="ctr"/>
        <c:lblOffset val="100"/>
        <c:noMultiLvlLbl val="0"/>
      </c:catAx>
      <c:valAx>
        <c:axId val="287021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2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C89D4-7A6A-4868-A176-F940C41E57B9}"/>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5F963905-6769-4288-A015-AF3FAD09E176}"/>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951966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2BA51-4F47-48F1-8541-CDB99D1C2FF5}"/>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576D14B3-19D2-4042-A598-7ED76615C065}"/>
              </a:ext>
            </a:extLst>
          </p:cNvPr>
          <p:cNvGraphicFramePr>
            <a:graphicFrameLocks noGrp="1"/>
          </p:cNvGraphicFramePr>
          <p:nvPr>
            <p:ph type="tbl" sz="quarter" idx="13"/>
            <p:extLst>
              <p:ext uri="{D42A27DB-BD31-4B8C-83A1-F6EECF244321}">
                <p14:modId xmlns:p14="http://schemas.microsoft.com/office/powerpoint/2010/main" val="245155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99252714"/>
                    </a:ext>
                  </a:extLst>
                </a:gridCol>
                <a:gridCol w="1645920">
                  <a:extLst>
                    <a:ext uri="{9D8B030D-6E8A-4147-A177-3AD203B41FA5}">
                      <a16:colId xmlns:a16="http://schemas.microsoft.com/office/drawing/2014/main" val="152144414"/>
                    </a:ext>
                  </a:extLst>
                </a:gridCol>
                <a:gridCol w="1645920">
                  <a:extLst>
                    <a:ext uri="{9D8B030D-6E8A-4147-A177-3AD203B41FA5}">
                      <a16:colId xmlns:a16="http://schemas.microsoft.com/office/drawing/2014/main" val="367370074"/>
                    </a:ext>
                  </a:extLst>
                </a:gridCol>
                <a:gridCol w="1234440">
                  <a:extLst>
                    <a:ext uri="{9D8B030D-6E8A-4147-A177-3AD203B41FA5}">
                      <a16:colId xmlns:a16="http://schemas.microsoft.com/office/drawing/2014/main" val="302725005"/>
                    </a:ext>
                  </a:extLst>
                </a:gridCol>
                <a:gridCol w="1234440">
                  <a:extLst>
                    <a:ext uri="{9D8B030D-6E8A-4147-A177-3AD203B41FA5}">
                      <a16:colId xmlns:a16="http://schemas.microsoft.com/office/drawing/2014/main" val="3299429008"/>
                    </a:ext>
                  </a:extLst>
                </a:gridCol>
                <a:gridCol w="822960">
                  <a:extLst>
                    <a:ext uri="{9D8B030D-6E8A-4147-A177-3AD203B41FA5}">
                      <a16:colId xmlns:a16="http://schemas.microsoft.com/office/drawing/2014/main" val="370762138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984864678"/>
                  </a:ext>
                </a:extLst>
              </a:tr>
              <a:tr h="370840">
                <a:tc>
                  <a:txBody>
                    <a:bodyPr/>
                    <a:lstStyle/>
                    <a:p>
                      <a:r>
                        <a:rPr lang="en-US" sz="1000"/>
                        <a:t>Weltspiegel</a:t>
                      </a:r>
                    </a:p>
                  </a:txBody>
                  <a:tcPr/>
                </a:tc>
                <a:tc>
                  <a:txBody>
                    <a:bodyPr/>
                    <a:lstStyle/>
                    <a:p>
                      <a:r>
                        <a:rPr lang="en-US" sz="1000"/>
                        <a:t>217239</a:t>
                      </a:r>
                    </a:p>
                  </a:txBody>
                  <a:tcPr/>
                </a:tc>
                <a:tc>
                  <a:txBody>
                    <a:bodyPr/>
                    <a:lstStyle/>
                    <a:p>
                      <a:r>
                        <a:rPr lang="en-US" sz="1000"/>
                        <a:t>0</a:t>
                      </a:r>
                    </a:p>
                  </a:txBody>
                  <a:tcPr/>
                </a:tc>
                <a:tc>
                  <a:txBody>
                    <a:bodyPr/>
                    <a:lstStyle/>
                    <a:p>
                      <a:r>
                        <a:rPr lang="en-US" sz="1000"/>
                        <a:t>15381</a:t>
                      </a:r>
                    </a:p>
                  </a:txBody>
                  <a:tcPr/>
                </a:tc>
                <a:tc>
                  <a:txBody>
                    <a:bodyPr/>
                    <a:lstStyle/>
                    <a:p>
                      <a:r>
                        <a:rPr lang="en-US" sz="1000"/>
                        <a:t>7.0%</a:t>
                      </a:r>
                    </a:p>
                  </a:txBody>
                  <a:tcPr/>
                </a:tc>
                <a:tc>
                  <a:txBody>
                    <a:bodyPr/>
                    <a:lstStyle/>
                    <a:p>
                      <a:r>
                        <a:rPr lang="en-US" sz="1000"/>
                        <a:t>170447</a:t>
                      </a:r>
                    </a:p>
                  </a:txBody>
                  <a:tcPr/>
                </a:tc>
                <a:extLst>
                  <a:ext uri="{0D108BD9-81ED-4DB2-BD59-A6C34878D82A}">
                    <a16:rowId xmlns:a16="http://schemas.microsoft.com/office/drawing/2014/main" val="560290641"/>
                  </a:ext>
                </a:extLst>
              </a:tr>
            </a:tbl>
          </a:graphicData>
        </a:graphic>
      </p:graphicFrame>
      <p:sp>
        <p:nvSpPr>
          <p:cNvPr id="4" name="Text Placeholder 3">
            <a:extLst>
              <a:ext uri="{FF2B5EF4-FFF2-40B4-BE49-F238E27FC236}">
                <a16:creationId xmlns:a16="http://schemas.microsoft.com/office/drawing/2014/main" id="{B775A263-169F-40F1-BB24-89DE679FDE84}"/>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95140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F0EE-247C-4EEA-8839-09E5C39D21AE}"/>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05AB6DF3-2C0E-46F1-A231-7EA792D4A5C6}"/>
              </a:ext>
            </a:extLst>
          </p:cNvPr>
          <p:cNvGraphicFramePr>
            <a:graphicFrameLocks noGrp="1"/>
          </p:cNvGraphicFramePr>
          <p:nvPr>
            <p:ph type="chart" sz="quarter" idx="13"/>
            <p:extLst>
              <p:ext uri="{D42A27DB-BD31-4B8C-83A1-F6EECF244321}">
                <p14:modId xmlns:p14="http://schemas.microsoft.com/office/powerpoint/2010/main" val="2628488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43EBB7-AB28-4861-B027-758162E6270D}"/>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0F379944-4296-4576-884A-6E68F65E12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16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8B718-BF97-4CE4-AB3C-02320BBFF1C9}"/>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6AAFCA21-385C-4716-92D4-755BA206BC3F}"/>
              </a:ext>
            </a:extLst>
          </p:cNvPr>
          <p:cNvGraphicFramePr>
            <a:graphicFrameLocks noGrp="1"/>
          </p:cNvGraphicFramePr>
          <p:nvPr>
            <p:ph type="chart" sz="quarter" idx="13"/>
            <p:extLst>
              <p:ext uri="{D42A27DB-BD31-4B8C-83A1-F6EECF244321}">
                <p14:modId xmlns:p14="http://schemas.microsoft.com/office/powerpoint/2010/main" val="3877004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F9DFD-AD96-4E7B-AA2C-6972EF46B305}"/>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1E7D22F7-0256-4ADF-95A6-99F3687450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231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3D8D2-AF40-49AB-BC8C-65B753EC05B1}"/>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1353E7EA-EEAB-4867-86E6-550559B4E416}"/>
              </a:ext>
            </a:extLst>
          </p:cNvPr>
          <p:cNvGraphicFramePr>
            <a:graphicFrameLocks noGrp="1"/>
          </p:cNvGraphicFramePr>
          <p:nvPr>
            <p:ph type="chart" sz="quarter" idx="13"/>
            <p:extLst>
              <p:ext uri="{D42A27DB-BD31-4B8C-83A1-F6EECF244321}">
                <p14:modId xmlns:p14="http://schemas.microsoft.com/office/powerpoint/2010/main" val="3162879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34F49C-B274-4093-87D2-8FF39D70B825}"/>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0DE154D9-D7C4-4C2F-B038-A0B91FF37C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3195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2C6F9-570D-4A81-BCF6-B0C54687BE00}"/>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032D4B60-46D1-46A3-8340-65660F05A57D}"/>
              </a:ext>
            </a:extLst>
          </p:cNvPr>
          <p:cNvGraphicFramePr>
            <a:graphicFrameLocks noGrp="1"/>
          </p:cNvGraphicFramePr>
          <p:nvPr>
            <p:ph type="chart" sz="quarter" idx="13"/>
            <p:extLst>
              <p:ext uri="{D42A27DB-BD31-4B8C-83A1-F6EECF244321}">
                <p14:modId xmlns:p14="http://schemas.microsoft.com/office/powerpoint/2010/main" val="884293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94529C-3408-4E18-B5C5-A28D11CE3FFF}"/>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7BC1DB73-2F65-44B4-B4F8-7244A79EB6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0502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CCE5D-D261-4A4A-83E8-CEB8CCB5DACC}"/>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65977981-F82C-4F97-81A7-1295E92213A5}"/>
              </a:ext>
            </a:extLst>
          </p:cNvPr>
          <p:cNvGraphicFramePr>
            <a:graphicFrameLocks noGrp="1"/>
          </p:cNvGraphicFramePr>
          <p:nvPr>
            <p:ph type="tbl" sz="quarter" idx="13"/>
            <p:extLst>
              <p:ext uri="{D42A27DB-BD31-4B8C-83A1-F6EECF244321}">
                <p14:modId xmlns:p14="http://schemas.microsoft.com/office/powerpoint/2010/main" val="445675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65966967"/>
                    </a:ext>
                  </a:extLst>
                </a:gridCol>
                <a:gridCol w="1645920">
                  <a:extLst>
                    <a:ext uri="{9D8B030D-6E8A-4147-A177-3AD203B41FA5}">
                      <a16:colId xmlns:a16="http://schemas.microsoft.com/office/drawing/2014/main" val="3490954315"/>
                    </a:ext>
                  </a:extLst>
                </a:gridCol>
                <a:gridCol w="1234440">
                  <a:extLst>
                    <a:ext uri="{9D8B030D-6E8A-4147-A177-3AD203B41FA5}">
                      <a16:colId xmlns:a16="http://schemas.microsoft.com/office/drawing/2014/main" val="2271757693"/>
                    </a:ext>
                  </a:extLst>
                </a:gridCol>
                <a:gridCol w="1234440">
                  <a:extLst>
                    <a:ext uri="{9D8B030D-6E8A-4147-A177-3AD203B41FA5}">
                      <a16:colId xmlns:a16="http://schemas.microsoft.com/office/drawing/2014/main" val="2530928393"/>
                    </a:ext>
                  </a:extLst>
                </a:gridCol>
                <a:gridCol w="1234440">
                  <a:extLst>
                    <a:ext uri="{9D8B030D-6E8A-4147-A177-3AD203B41FA5}">
                      <a16:colId xmlns:a16="http://schemas.microsoft.com/office/drawing/2014/main" val="3535806314"/>
                    </a:ext>
                  </a:extLst>
                </a:gridCol>
                <a:gridCol w="1234440">
                  <a:extLst>
                    <a:ext uri="{9D8B030D-6E8A-4147-A177-3AD203B41FA5}">
                      <a16:colId xmlns:a16="http://schemas.microsoft.com/office/drawing/2014/main" val="580192971"/>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68360502"/>
                  </a:ext>
                </a:extLst>
              </a:tr>
              <a:tr h="370840">
                <a:tc>
                  <a:txBody>
                    <a:bodyPr/>
                    <a:lstStyle/>
                    <a:p>
                      <a:r>
                        <a:rPr lang="en-US" sz="1000"/>
                        <a:t>Weltspiegel</a:t>
                      </a:r>
                    </a:p>
                  </a:txBody>
                  <a:tcPr/>
                </a:tc>
                <a:tc>
                  <a:txBody>
                    <a:bodyPr/>
                    <a:lstStyle/>
                    <a:p>
                      <a:r>
                        <a:rPr lang="en-US" sz="1000"/>
                        <a:t>217239</a:t>
                      </a:r>
                    </a:p>
                  </a:txBody>
                  <a:tcPr/>
                </a:tc>
                <a:tc>
                  <a:txBody>
                    <a:bodyPr/>
                    <a:lstStyle/>
                    <a:p>
                      <a:r>
                        <a:rPr lang="en-US" sz="1000"/>
                        <a:t>144166</a:t>
                      </a:r>
                    </a:p>
                  </a:txBody>
                  <a:tcPr/>
                </a:tc>
                <a:tc>
                  <a:txBody>
                    <a:bodyPr/>
                    <a:lstStyle/>
                    <a:p>
                      <a:r>
                        <a:rPr lang="en-US" sz="1000"/>
                        <a:t>0</a:t>
                      </a:r>
                    </a:p>
                  </a:txBody>
                  <a:tcPr/>
                </a:tc>
                <a:tc>
                  <a:txBody>
                    <a:bodyPr/>
                    <a:lstStyle/>
                    <a:p>
                      <a:r>
                        <a:rPr lang="en-US" sz="1000"/>
                        <a:t>77267</a:t>
                      </a:r>
                    </a:p>
                  </a:txBody>
                  <a:tcPr/>
                </a:tc>
                <a:tc>
                  <a:txBody>
                    <a:bodyPr/>
                    <a:lstStyle/>
                    <a:p>
                      <a:r>
                        <a:rPr lang="en-US" sz="1000"/>
                        <a:t>217239</a:t>
                      </a:r>
                    </a:p>
                  </a:txBody>
                  <a:tcPr/>
                </a:tc>
                <a:extLst>
                  <a:ext uri="{0D108BD9-81ED-4DB2-BD59-A6C34878D82A}">
                    <a16:rowId xmlns:a16="http://schemas.microsoft.com/office/drawing/2014/main" val="2859095245"/>
                  </a:ext>
                </a:extLst>
              </a:tr>
            </a:tbl>
          </a:graphicData>
        </a:graphic>
      </p:graphicFrame>
      <p:sp>
        <p:nvSpPr>
          <p:cNvPr id="4" name="Text Placeholder 3">
            <a:extLst>
              <a:ext uri="{FF2B5EF4-FFF2-40B4-BE49-F238E27FC236}">
                <a16:creationId xmlns:a16="http://schemas.microsoft.com/office/drawing/2014/main" id="{0A84E5A6-BF26-41FD-99CC-364E5AE2EA0F}"/>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4175437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B5977-1A22-4FA6-A03A-75D57819A5CE}"/>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2FCB2D94-A475-414C-BAE4-74AE7B6EE9F4}"/>
              </a:ext>
            </a:extLst>
          </p:cNvPr>
          <p:cNvGraphicFramePr>
            <a:graphicFrameLocks noGrp="1"/>
          </p:cNvGraphicFramePr>
          <p:nvPr>
            <p:ph type="chart" sz="quarter" idx="13"/>
            <p:extLst>
              <p:ext uri="{D42A27DB-BD31-4B8C-83A1-F6EECF244321}">
                <p14:modId xmlns:p14="http://schemas.microsoft.com/office/powerpoint/2010/main" val="55249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900B95-ACC4-472F-A144-923A72BE67DB}"/>
              </a:ext>
            </a:extLst>
          </p:cNvPr>
          <p:cNvSpPr>
            <a:spLocks noGrp="1"/>
          </p:cNvSpPr>
          <p:nvPr>
            <p:ph type="body" sz="quarter" idx="14"/>
          </p:nvPr>
        </p:nvSpPr>
        <p:spPr/>
        <p:txBody>
          <a:bodyPr/>
          <a:lstStyle/>
          <a:p>
            <a:r>
              <a:rPr lang="en-US"/>
              <a:t>01.08.2017 - 07.01.2018</a:t>
            </a:r>
          </a:p>
        </p:txBody>
      </p:sp>
      <p:sp>
        <p:nvSpPr>
          <p:cNvPr id="5" name="Footer Placeholder 4">
            <a:extLst>
              <a:ext uri="{FF2B5EF4-FFF2-40B4-BE49-F238E27FC236}">
                <a16:creationId xmlns:a16="http://schemas.microsoft.com/office/drawing/2014/main" id="{E7E345C1-F958-4144-9460-2AB640AEC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0276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EC3C4-88EA-44AA-A6AD-7C340E75517D}"/>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D3BA6A8B-679F-4072-8DA1-B92EB8FC91B0}"/>
              </a:ext>
            </a:extLst>
          </p:cNvPr>
          <p:cNvGraphicFramePr>
            <a:graphicFrameLocks noGrp="1"/>
          </p:cNvGraphicFramePr>
          <p:nvPr>
            <p:ph type="tbl" sz="quarter" idx="13"/>
            <p:extLst>
              <p:ext uri="{D42A27DB-BD31-4B8C-83A1-F6EECF244321}">
                <p14:modId xmlns:p14="http://schemas.microsoft.com/office/powerpoint/2010/main" val="305007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7140947"/>
                    </a:ext>
                  </a:extLst>
                </a:gridCol>
                <a:gridCol w="1234440">
                  <a:extLst>
                    <a:ext uri="{9D8B030D-6E8A-4147-A177-3AD203B41FA5}">
                      <a16:colId xmlns:a16="http://schemas.microsoft.com/office/drawing/2014/main" val="3851854455"/>
                    </a:ext>
                  </a:extLst>
                </a:gridCol>
                <a:gridCol w="822960">
                  <a:extLst>
                    <a:ext uri="{9D8B030D-6E8A-4147-A177-3AD203B41FA5}">
                      <a16:colId xmlns:a16="http://schemas.microsoft.com/office/drawing/2014/main" val="2605386505"/>
                    </a:ext>
                  </a:extLst>
                </a:gridCol>
                <a:gridCol w="822960">
                  <a:extLst>
                    <a:ext uri="{9D8B030D-6E8A-4147-A177-3AD203B41FA5}">
                      <a16:colId xmlns:a16="http://schemas.microsoft.com/office/drawing/2014/main" val="2941975159"/>
                    </a:ext>
                  </a:extLst>
                </a:gridCol>
                <a:gridCol w="822960">
                  <a:extLst>
                    <a:ext uri="{9D8B030D-6E8A-4147-A177-3AD203B41FA5}">
                      <a16:colId xmlns:a16="http://schemas.microsoft.com/office/drawing/2014/main" val="2102263128"/>
                    </a:ext>
                  </a:extLst>
                </a:gridCol>
                <a:gridCol w="822960">
                  <a:extLst>
                    <a:ext uri="{9D8B030D-6E8A-4147-A177-3AD203B41FA5}">
                      <a16:colId xmlns:a16="http://schemas.microsoft.com/office/drawing/2014/main" val="1046289791"/>
                    </a:ext>
                  </a:extLst>
                </a:gridCol>
                <a:gridCol w="822960">
                  <a:extLst>
                    <a:ext uri="{9D8B030D-6E8A-4147-A177-3AD203B41FA5}">
                      <a16:colId xmlns:a16="http://schemas.microsoft.com/office/drawing/2014/main" val="1877091915"/>
                    </a:ext>
                  </a:extLst>
                </a:gridCol>
                <a:gridCol w="822960">
                  <a:extLst>
                    <a:ext uri="{9D8B030D-6E8A-4147-A177-3AD203B41FA5}">
                      <a16:colId xmlns:a16="http://schemas.microsoft.com/office/drawing/2014/main" val="284754367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937682015"/>
                  </a:ext>
                </a:extLst>
              </a:tr>
              <a:tr h="370840">
                <a:tc>
                  <a:txBody>
                    <a:bodyPr/>
                    <a:lstStyle/>
                    <a:p>
                      <a:r>
                        <a:rPr lang="en-US" sz="1000"/>
                        <a:t>Weltspiegel</a:t>
                      </a:r>
                    </a:p>
                  </a:txBody>
                  <a:tcPr/>
                </a:tc>
                <a:tc>
                  <a:txBody>
                    <a:bodyPr/>
                    <a:lstStyle/>
                    <a:p>
                      <a:r>
                        <a:rPr lang="en-US" sz="1000"/>
                        <a:t>891</a:t>
                      </a:r>
                    </a:p>
                  </a:txBody>
                  <a:tcPr/>
                </a:tc>
                <a:tc>
                  <a:txBody>
                    <a:bodyPr/>
                    <a:lstStyle/>
                    <a:p>
                      <a:r>
                        <a:rPr lang="en-US" sz="1000"/>
                        <a:t>24</a:t>
                      </a:r>
                    </a:p>
                  </a:txBody>
                  <a:tcPr/>
                </a:tc>
                <a:tc>
                  <a:txBody>
                    <a:bodyPr/>
                    <a:lstStyle/>
                    <a:p>
                      <a:r>
                        <a:rPr lang="en-US" sz="1000"/>
                        <a:t>555</a:t>
                      </a:r>
                    </a:p>
                  </a:txBody>
                  <a:tcPr/>
                </a:tc>
                <a:tc>
                  <a:txBody>
                    <a:bodyPr/>
                    <a:lstStyle/>
                    <a:p>
                      <a:r>
                        <a:rPr lang="en-US" sz="1000"/>
                        <a:t>31</a:t>
                      </a:r>
                    </a:p>
                  </a:txBody>
                  <a:tcPr/>
                </a:tc>
                <a:tc>
                  <a:txBody>
                    <a:bodyPr/>
                    <a:lstStyle/>
                    <a:p>
                      <a:r>
                        <a:rPr lang="en-US" sz="1000"/>
                        <a:t>281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698286414"/>
                  </a:ext>
                </a:extLst>
              </a:tr>
            </a:tbl>
          </a:graphicData>
        </a:graphic>
      </p:graphicFrame>
      <p:sp>
        <p:nvSpPr>
          <p:cNvPr id="4" name="Text Placeholder 3">
            <a:extLst>
              <a:ext uri="{FF2B5EF4-FFF2-40B4-BE49-F238E27FC236}">
                <a16:creationId xmlns:a16="http://schemas.microsoft.com/office/drawing/2014/main" id="{CBFE8132-CF90-43D2-83CB-F3C8839FC237}"/>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840479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582CE-29DE-43F2-8EA7-2E039C25878B}"/>
              </a:ext>
            </a:extLst>
          </p:cNvPr>
          <p:cNvSpPr>
            <a:spLocks noGrp="1"/>
          </p:cNvSpPr>
          <p:nvPr>
            <p:ph type="title"/>
          </p:nvPr>
        </p:nvSpPr>
        <p:spPr/>
        <p:txBody>
          <a:bodyPr/>
          <a:lstStyle/>
          <a:p>
            <a:r>
              <a:rPr lang="en-US"/>
              <a:t>Eigene Posts - Shares - Export - 1 of 2</a:t>
            </a:r>
          </a:p>
        </p:txBody>
      </p:sp>
      <p:graphicFrame>
        <p:nvGraphicFramePr>
          <p:cNvPr id="5" name="Table Placeholder 4">
            <a:extLst>
              <a:ext uri="{FF2B5EF4-FFF2-40B4-BE49-F238E27FC236}">
                <a16:creationId xmlns:a16="http://schemas.microsoft.com/office/drawing/2014/main" id="{727AF4A4-D725-457D-A295-A773B59755D7}"/>
              </a:ext>
            </a:extLst>
          </p:cNvPr>
          <p:cNvGraphicFramePr>
            <a:graphicFrameLocks noGrp="1"/>
          </p:cNvGraphicFramePr>
          <p:nvPr>
            <p:ph type="tbl" sz="quarter" idx="13"/>
            <p:extLst>
              <p:ext uri="{D42A27DB-BD31-4B8C-83A1-F6EECF244321}">
                <p14:modId xmlns:p14="http://schemas.microsoft.com/office/powerpoint/2010/main" val="4050583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1274438"/>
                    </a:ext>
                  </a:extLst>
                </a:gridCol>
                <a:gridCol w="1234440">
                  <a:extLst>
                    <a:ext uri="{9D8B030D-6E8A-4147-A177-3AD203B41FA5}">
                      <a16:colId xmlns:a16="http://schemas.microsoft.com/office/drawing/2014/main" val="3246865832"/>
                    </a:ext>
                  </a:extLst>
                </a:gridCol>
                <a:gridCol w="1234440">
                  <a:extLst>
                    <a:ext uri="{9D8B030D-6E8A-4147-A177-3AD203B41FA5}">
                      <a16:colId xmlns:a16="http://schemas.microsoft.com/office/drawing/2014/main" val="2080811971"/>
                    </a:ext>
                  </a:extLst>
                </a:gridCol>
                <a:gridCol w="1234440">
                  <a:extLst>
                    <a:ext uri="{9D8B030D-6E8A-4147-A177-3AD203B41FA5}">
                      <a16:colId xmlns:a16="http://schemas.microsoft.com/office/drawing/2014/main" val="2938909126"/>
                    </a:ext>
                  </a:extLst>
                </a:gridCol>
                <a:gridCol w="1645920">
                  <a:extLst>
                    <a:ext uri="{9D8B030D-6E8A-4147-A177-3AD203B41FA5}">
                      <a16:colId xmlns:a16="http://schemas.microsoft.com/office/drawing/2014/main" val="1568079494"/>
                    </a:ext>
                  </a:extLst>
                </a:gridCol>
                <a:gridCol w="822960">
                  <a:extLst>
                    <a:ext uri="{9D8B030D-6E8A-4147-A177-3AD203B41FA5}">
                      <a16:colId xmlns:a16="http://schemas.microsoft.com/office/drawing/2014/main" val="2988925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99448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- 2017-09-28 16:07:13</a:t>
                      </a:r>
                      <a:r>
                        <a:rPr kumimoji="0" lang="de-DE" sz="1000" b="0" i="0" u="none" strike="noStrike" kern="1200" cap="none" spc="0" normalizeH="0" baseline="0" noProof="0">
                          <a:ln>
                            <a:noFill/>
                          </a:ln>
                          <a:solidFill>
                            <a:prstClr val="black"/>
                          </a:solidFill>
                          <a:effectLst/>
                          <a:uLnTx/>
                          <a:uFillTx/>
                          <a:latin typeface="+mn-lt"/>
                          <a:ea typeface="+mn-ea"/>
                          <a:cs typeface="+mn-cs"/>
                        </a:rPr>
                        <a:t>
Sie galt als Hoffnungsträgerin Brasiliens. Versprach ein korruptionsfreies Land. Ein Jahr nach ihrer Amtsenthebung nimmt Ex-Präsidentin Dilma Rousseff Stellung im ARD-Interview.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1877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- 2017-10-07 10:08:50</a:t>
                      </a:r>
                      <a:r>
                        <a:rPr kumimoji="0" lang="de-DE" sz="1000" b="0" i="0" u="none" strike="noStrike" kern="1200" cap="none" spc="0" normalizeH="0" baseline="0" noProof="0">
                          <a:ln>
                            <a:noFill/>
                          </a:ln>
                          <a:solidFill>
                            <a:prstClr val="black"/>
                          </a:solidFill>
                          <a:effectLst/>
                          <a:uLnTx/>
                          <a:uFillTx/>
                          <a:latin typeface="+mn-lt"/>
                          <a:ea typeface="+mn-ea"/>
                          <a:cs typeface="+mn-cs"/>
                        </a:rPr>
                        <a:t>
Pflege ist in Skandinavien Sache des Staates. Pflegeeinrichtungen werden ohne Gewinnorientierung betrieben. Das ist teurer, aber die Angehörigen werden spürbar entlastet.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979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- 2017-12-27 16:26:00</a:t>
                      </a:r>
                      <a:r>
                        <a:rPr kumimoji="0" lang="de-DE" sz="1000" b="0" i="0" u="none" strike="noStrike" kern="1200" cap="none" spc="0" normalizeH="0" baseline="0" noProof="0">
                          <a:ln>
                            <a:noFill/>
                          </a:ln>
                          <a:solidFill>
                            <a:prstClr val="black"/>
                          </a:solidFill>
                          <a:effectLst/>
                          <a:uLnTx/>
                          <a:uFillTx/>
                          <a:latin typeface="+mn-lt"/>
                          <a:ea typeface="+mn-ea"/>
                          <a:cs typeface="+mn-cs"/>
                        </a:rPr>
                        <a:t>
In der Provinz Aceh in Indonesien gilt die Scharia. Wer unverheiratet öffentlich Händchen hält, dem droht öffentliche Auspeitschung. 
________________
Best of "Weltspiegel" 2017: http://s.daserste.de/2tugT9f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17177185"/>
                  </a:ext>
                </a:extLst>
              </a:tr>
            </a:tbl>
          </a:graphicData>
        </a:graphic>
      </p:graphicFrame>
      <p:sp>
        <p:nvSpPr>
          <p:cNvPr id="4" name="Text Placeholder 3">
            <a:extLst>
              <a:ext uri="{FF2B5EF4-FFF2-40B4-BE49-F238E27FC236}">
                <a16:creationId xmlns:a16="http://schemas.microsoft.com/office/drawing/2014/main" id="{2C20DEE3-6560-4276-8428-02B0BD7A81E1}"/>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976246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DC7E1-7D04-42EB-B65C-6D816F174AC4}"/>
              </a:ext>
            </a:extLst>
          </p:cNvPr>
          <p:cNvSpPr>
            <a:spLocks noGrp="1"/>
          </p:cNvSpPr>
          <p:nvPr>
            <p:ph type="title"/>
          </p:nvPr>
        </p:nvSpPr>
        <p:spPr/>
        <p:txBody>
          <a:bodyPr/>
          <a:lstStyle/>
          <a:p>
            <a:r>
              <a:rPr lang="en-US"/>
              <a:t>Eigene Posts - Shares - Export - 2 of 2</a:t>
            </a:r>
          </a:p>
        </p:txBody>
      </p:sp>
      <p:graphicFrame>
        <p:nvGraphicFramePr>
          <p:cNvPr id="5" name="Table Placeholder 4">
            <a:extLst>
              <a:ext uri="{FF2B5EF4-FFF2-40B4-BE49-F238E27FC236}">
                <a16:creationId xmlns:a16="http://schemas.microsoft.com/office/drawing/2014/main" id="{E5B57870-DB60-4781-8F5B-BABC98DAE8EB}"/>
              </a:ext>
            </a:extLst>
          </p:cNvPr>
          <p:cNvGraphicFramePr>
            <a:graphicFrameLocks noGrp="1"/>
          </p:cNvGraphicFramePr>
          <p:nvPr>
            <p:ph type="tbl" sz="quarter" idx="13"/>
            <p:extLst>
              <p:ext uri="{D42A27DB-BD31-4B8C-83A1-F6EECF244321}">
                <p14:modId xmlns:p14="http://schemas.microsoft.com/office/powerpoint/2010/main" val="2414461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9859506"/>
                    </a:ext>
                  </a:extLst>
                </a:gridCol>
                <a:gridCol w="1234440">
                  <a:extLst>
                    <a:ext uri="{9D8B030D-6E8A-4147-A177-3AD203B41FA5}">
                      <a16:colId xmlns:a16="http://schemas.microsoft.com/office/drawing/2014/main" val="1061656780"/>
                    </a:ext>
                  </a:extLst>
                </a:gridCol>
                <a:gridCol w="1234440">
                  <a:extLst>
                    <a:ext uri="{9D8B030D-6E8A-4147-A177-3AD203B41FA5}">
                      <a16:colId xmlns:a16="http://schemas.microsoft.com/office/drawing/2014/main" val="2112979421"/>
                    </a:ext>
                  </a:extLst>
                </a:gridCol>
                <a:gridCol w="1234440">
                  <a:extLst>
                    <a:ext uri="{9D8B030D-6E8A-4147-A177-3AD203B41FA5}">
                      <a16:colId xmlns:a16="http://schemas.microsoft.com/office/drawing/2014/main" val="1620176819"/>
                    </a:ext>
                  </a:extLst>
                </a:gridCol>
                <a:gridCol w="1645920">
                  <a:extLst>
                    <a:ext uri="{9D8B030D-6E8A-4147-A177-3AD203B41FA5}">
                      <a16:colId xmlns:a16="http://schemas.microsoft.com/office/drawing/2014/main" val="4068023102"/>
                    </a:ext>
                  </a:extLst>
                </a:gridCol>
                <a:gridCol w="822960">
                  <a:extLst>
                    <a:ext uri="{9D8B030D-6E8A-4147-A177-3AD203B41FA5}">
                      <a16:colId xmlns:a16="http://schemas.microsoft.com/office/drawing/2014/main" val="266092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83256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- 2017-12-31 16:36:00</a:t>
                      </a:r>
                      <a:r>
                        <a:rPr kumimoji="0" lang="de-DE" sz="1000" b="0" i="0" u="none" strike="noStrike" kern="1200" cap="none" spc="0" normalizeH="0" baseline="0" noProof="0">
                          <a:ln>
                            <a:noFill/>
                          </a:ln>
                          <a:solidFill>
                            <a:prstClr val="black"/>
                          </a:solidFill>
                          <a:effectLst/>
                          <a:uLnTx/>
                          <a:uFillTx/>
                          <a:latin typeface="+mn-lt"/>
                          <a:ea typeface="+mn-ea"/>
                          <a:cs typeface="+mn-cs"/>
                        </a:rPr>
                        <a:t>
Pflege ist in Skandinavien Sache des Staates. Pflegeeinrichtungen werden ohne Gewinnorientierung betrieben. Das ist teurer, aber die Angehörigen werden spürbar entlastet.
_____
#bestofweltspiegel2017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61133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- 2017-08-08 14:31:27</a:t>
                      </a:r>
                      <a:r>
                        <a:rPr kumimoji="0" lang="de-DE" sz="1000" b="0" i="0" u="none" strike="noStrike" kern="1200" cap="none" spc="0" normalizeH="0" baseline="0" noProof="0">
                          <a:ln>
                            <a:noFill/>
                          </a:ln>
                          <a:solidFill>
                            <a:prstClr val="black"/>
                          </a:solidFill>
                          <a:effectLst/>
                          <a:uLnTx/>
                          <a:uFillTx/>
                          <a:latin typeface="+mn-lt"/>
                          <a:ea typeface="+mn-ea"/>
                          <a:cs typeface="+mn-cs"/>
                        </a:rPr>
                        <a:t>
8000 Quadratkilometer brasilianischen Waldes wurden im vergangenen Jahr vernichtet. Sie wurden in Brand gesetzt mit dem Ziel, die Flächen für den Anbau zu nutzen. Eine "Agrarmafia" nimmt dabei keine Rücksicht auf das Leben der Kleinbauern – und schreckt auch vor Mord nicht zurück. http://s.daserste.de/2hGzGNI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9884277"/>
                  </a:ext>
                </a:extLst>
              </a:tr>
            </a:tbl>
          </a:graphicData>
        </a:graphic>
      </p:graphicFrame>
      <p:sp>
        <p:nvSpPr>
          <p:cNvPr id="4" name="Text Placeholder 3">
            <a:extLst>
              <a:ext uri="{FF2B5EF4-FFF2-40B4-BE49-F238E27FC236}">
                <a16:creationId xmlns:a16="http://schemas.microsoft.com/office/drawing/2014/main" id="{9DFA6DB9-05A4-435A-83A7-02EB8D24086E}"/>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803673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84F1-8932-461F-B5D9-6AEB646DEC62}"/>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FA477EE8-EFD9-493D-9839-A4E0A0A862B7}"/>
              </a:ext>
            </a:extLst>
          </p:cNvPr>
          <p:cNvGraphicFramePr>
            <a:graphicFrameLocks noGrp="1"/>
          </p:cNvGraphicFramePr>
          <p:nvPr>
            <p:ph type="tbl" sz="quarter" idx="13"/>
            <p:extLst>
              <p:ext uri="{D42A27DB-BD31-4B8C-83A1-F6EECF244321}">
                <p14:modId xmlns:p14="http://schemas.microsoft.com/office/powerpoint/2010/main" val="2855988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5758015"/>
                    </a:ext>
                  </a:extLst>
                </a:gridCol>
                <a:gridCol w="1234440">
                  <a:extLst>
                    <a:ext uri="{9D8B030D-6E8A-4147-A177-3AD203B41FA5}">
                      <a16:colId xmlns:a16="http://schemas.microsoft.com/office/drawing/2014/main" val="3956782245"/>
                    </a:ext>
                  </a:extLst>
                </a:gridCol>
                <a:gridCol w="1234440">
                  <a:extLst>
                    <a:ext uri="{9D8B030D-6E8A-4147-A177-3AD203B41FA5}">
                      <a16:colId xmlns:a16="http://schemas.microsoft.com/office/drawing/2014/main" val="2800036442"/>
                    </a:ext>
                  </a:extLst>
                </a:gridCol>
                <a:gridCol w="1234440">
                  <a:extLst>
                    <a:ext uri="{9D8B030D-6E8A-4147-A177-3AD203B41FA5}">
                      <a16:colId xmlns:a16="http://schemas.microsoft.com/office/drawing/2014/main" val="2571032712"/>
                    </a:ext>
                  </a:extLst>
                </a:gridCol>
                <a:gridCol w="1645920">
                  <a:extLst>
                    <a:ext uri="{9D8B030D-6E8A-4147-A177-3AD203B41FA5}">
                      <a16:colId xmlns:a16="http://schemas.microsoft.com/office/drawing/2014/main" val="2258748511"/>
                    </a:ext>
                  </a:extLst>
                </a:gridCol>
                <a:gridCol w="822960">
                  <a:extLst>
                    <a:ext uri="{9D8B030D-6E8A-4147-A177-3AD203B41FA5}">
                      <a16:colId xmlns:a16="http://schemas.microsoft.com/office/drawing/2014/main" val="3158104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910823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- 2017-12-14 16:00:00</a:t>
                      </a:r>
                      <a:r>
                        <a:rPr kumimoji="0" lang="de-DE" sz="1000" b="0" i="0" u="none" strike="noStrike" kern="1200" cap="none" spc="0" normalizeH="0" baseline="0" noProof="0">
                          <a:ln>
                            <a:noFill/>
                          </a:ln>
                          <a:solidFill>
                            <a:prstClr val="black"/>
                          </a:solidFill>
                          <a:effectLst/>
                          <a:uLnTx/>
                          <a:uFillTx/>
                          <a:latin typeface="+mn-lt"/>
                          <a:ea typeface="+mn-ea"/>
                          <a:cs typeface="+mn-cs"/>
                        </a:rPr>
                        <a:t>
Sie war minderjährig, als sie sich aus der deutschen Provinz nach Syrien aufmachte. Aber Linda W. wusste, was sie tat: Sie schloss sich der Terrorgruppe IS an. Nach eineinhalb Jahren wurde sie von irakischen Soldaten aufgegriffen und in ein Gefängnis gebracht. Ist sie Täterin? Opfer? Oder beides? Nun gelang es einem Team des NDR und SWR Linda W. in ihrer Haft zu interviewen. Sie möchte zurück nach Deutschland. Mehr dazu: Weltspiegel Extra. Heute 22:45 Uhr im Ersten. Mehr: http://s.daserste.de/2jTVFz0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3485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- 2017-09-10 14:00:05</a:t>
                      </a:r>
                      <a:r>
                        <a:rPr kumimoji="0" lang="de-DE" sz="1000" b="0" i="0" u="none" strike="noStrike" kern="1200" cap="none" spc="0" normalizeH="0" baseline="0" noProof="0">
                          <a:ln>
                            <a:noFill/>
                          </a:ln>
                          <a:solidFill>
                            <a:prstClr val="black"/>
                          </a:solidFill>
                          <a:effectLst/>
                          <a:uLnTx/>
                          <a:uFillTx/>
                          <a:latin typeface="+mn-lt"/>
                          <a:ea typeface="+mn-ea"/>
                          <a:cs typeface="+mn-cs"/>
                        </a:rPr>
                        <a:t>
Wissen Sie, wie man richtig hupt? Nein? Dann bitte gut aufpassen!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98245692"/>
                  </a:ext>
                </a:extLst>
              </a:tr>
            </a:tbl>
          </a:graphicData>
        </a:graphic>
      </p:graphicFrame>
      <p:sp>
        <p:nvSpPr>
          <p:cNvPr id="4" name="Text Placeholder 3">
            <a:extLst>
              <a:ext uri="{FF2B5EF4-FFF2-40B4-BE49-F238E27FC236}">
                <a16:creationId xmlns:a16="http://schemas.microsoft.com/office/drawing/2014/main" id="{21556448-FD63-4A31-B701-60276ABE298D}"/>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158726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A26FD-C61B-4AAB-9545-FD2476A1E314}"/>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6E493F27-060A-4C55-B865-C688FA44C754}"/>
              </a:ext>
            </a:extLst>
          </p:cNvPr>
          <p:cNvGraphicFramePr>
            <a:graphicFrameLocks noGrp="1"/>
          </p:cNvGraphicFramePr>
          <p:nvPr>
            <p:ph type="tbl" sz="quarter" idx="13"/>
            <p:extLst>
              <p:ext uri="{D42A27DB-BD31-4B8C-83A1-F6EECF244321}">
                <p14:modId xmlns:p14="http://schemas.microsoft.com/office/powerpoint/2010/main" val="4173032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3330791"/>
                    </a:ext>
                  </a:extLst>
                </a:gridCol>
                <a:gridCol w="1234440">
                  <a:extLst>
                    <a:ext uri="{9D8B030D-6E8A-4147-A177-3AD203B41FA5}">
                      <a16:colId xmlns:a16="http://schemas.microsoft.com/office/drawing/2014/main" val="2566870241"/>
                    </a:ext>
                  </a:extLst>
                </a:gridCol>
                <a:gridCol w="1234440">
                  <a:extLst>
                    <a:ext uri="{9D8B030D-6E8A-4147-A177-3AD203B41FA5}">
                      <a16:colId xmlns:a16="http://schemas.microsoft.com/office/drawing/2014/main" val="743772318"/>
                    </a:ext>
                  </a:extLst>
                </a:gridCol>
                <a:gridCol w="1234440">
                  <a:extLst>
                    <a:ext uri="{9D8B030D-6E8A-4147-A177-3AD203B41FA5}">
                      <a16:colId xmlns:a16="http://schemas.microsoft.com/office/drawing/2014/main" val="352123697"/>
                    </a:ext>
                  </a:extLst>
                </a:gridCol>
                <a:gridCol w="1645920">
                  <a:extLst>
                    <a:ext uri="{9D8B030D-6E8A-4147-A177-3AD203B41FA5}">
                      <a16:colId xmlns:a16="http://schemas.microsoft.com/office/drawing/2014/main" val="1249974880"/>
                    </a:ext>
                  </a:extLst>
                </a:gridCol>
                <a:gridCol w="822960">
                  <a:extLst>
                    <a:ext uri="{9D8B030D-6E8A-4147-A177-3AD203B41FA5}">
                      <a16:colId xmlns:a16="http://schemas.microsoft.com/office/drawing/2014/main" val="703622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99161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- 2017-12-27 16:26:00</a:t>
                      </a:r>
                      <a:r>
                        <a:rPr kumimoji="0" lang="de-DE" sz="1000" b="0" i="0" u="none" strike="noStrike" kern="1200" cap="none" spc="0" normalizeH="0" baseline="0" noProof="0">
                          <a:ln>
                            <a:noFill/>
                          </a:ln>
                          <a:solidFill>
                            <a:prstClr val="black"/>
                          </a:solidFill>
                          <a:effectLst/>
                          <a:uLnTx/>
                          <a:uFillTx/>
                          <a:latin typeface="+mn-lt"/>
                          <a:ea typeface="+mn-ea"/>
                          <a:cs typeface="+mn-cs"/>
                        </a:rPr>
                        <a:t>
In der Provinz Aceh in Indonesien gilt die Scharia. Wer unverheiratet öffentlich Händchen hält, dem droht öffentliche Auspeitschung. 
________________
Best of "Weltspiegel" 2017: http://s.daserste.de/2tugT9f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477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- 2017-11-14 06:16:01</a:t>
                      </a:r>
                      <a:r>
                        <a:rPr kumimoji="0" lang="de-DE" sz="1000" b="0" i="0" u="none" strike="noStrike" kern="1200" cap="none" spc="0" normalizeH="0" baseline="0" noProof="0">
                          <a:ln>
                            <a:noFill/>
                          </a:ln>
                          <a:solidFill>
                            <a:prstClr val="black"/>
                          </a:solidFill>
                          <a:effectLst/>
                          <a:uLnTx/>
                          <a:uFillTx/>
                          <a:latin typeface="+mn-lt"/>
                          <a:ea typeface="+mn-ea"/>
                          <a:cs typeface="+mn-cs"/>
                        </a:rPr>
                        <a:t>
Fußball ist mehr als ein Sport in der Türkei. Für eingefleischte Anhänger ist es Leidenschaft und Hingabe pur.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0902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- 2017-08-14 17:45:58</a:t>
                      </a:r>
                      <a:r>
                        <a:rPr kumimoji="0" lang="de-DE" sz="1000" b="0" i="0" u="none" strike="noStrike" kern="1200" cap="none" spc="0" normalizeH="0" baseline="0" noProof="0">
                          <a:ln>
                            <a:noFill/>
                          </a:ln>
                          <a:solidFill>
                            <a:prstClr val="black"/>
                          </a:solidFill>
                          <a:effectLst/>
                          <a:uLnTx/>
                          <a:uFillTx/>
                          <a:latin typeface="+mn-lt"/>
                          <a:ea typeface="+mn-ea"/>
                          <a:cs typeface="+mn-cs"/>
                        </a:rPr>
                        <a:t>
In der Türkei herrscht politischer Ausnahmezustand. Kann und sollte man dort Urlaub machen? http://s.daserste.de/2hYEyhf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25813190"/>
                  </a:ext>
                </a:extLst>
              </a:tr>
            </a:tbl>
          </a:graphicData>
        </a:graphic>
      </p:graphicFrame>
      <p:sp>
        <p:nvSpPr>
          <p:cNvPr id="4" name="Text Placeholder 3">
            <a:extLst>
              <a:ext uri="{FF2B5EF4-FFF2-40B4-BE49-F238E27FC236}">
                <a16:creationId xmlns:a16="http://schemas.microsoft.com/office/drawing/2014/main" id="{2C584A2D-42C7-436A-8AC7-C557E8FD8DE4}"/>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551985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E2A40-2206-4029-B9CE-E52FFF717AA8}"/>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D81AC6BB-798F-418E-B924-48A5736BC26C}"/>
              </a:ext>
            </a:extLst>
          </p:cNvPr>
          <p:cNvGraphicFramePr>
            <a:graphicFrameLocks noGrp="1"/>
          </p:cNvGraphicFramePr>
          <p:nvPr>
            <p:ph type="tbl" sz="quarter" idx="13"/>
            <p:extLst>
              <p:ext uri="{D42A27DB-BD31-4B8C-83A1-F6EECF244321}">
                <p14:modId xmlns:p14="http://schemas.microsoft.com/office/powerpoint/2010/main" val="3962106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78877200"/>
                    </a:ext>
                  </a:extLst>
                </a:gridCol>
                <a:gridCol w="987552">
                  <a:extLst>
                    <a:ext uri="{9D8B030D-6E8A-4147-A177-3AD203B41FA5}">
                      <a16:colId xmlns:a16="http://schemas.microsoft.com/office/drawing/2014/main" val="2349002864"/>
                    </a:ext>
                  </a:extLst>
                </a:gridCol>
                <a:gridCol w="822960">
                  <a:extLst>
                    <a:ext uri="{9D8B030D-6E8A-4147-A177-3AD203B41FA5}">
                      <a16:colId xmlns:a16="http://schemas.microsoft.com/office/drawing/2014/main" val="3457311854"/>
                    </a:ext>
                  </a:extLst>
                </a:gridCol>
                <a:gridCol w="987552">
                  <a:extLst>
                    <a:ext uri="{9D8B030D-6E8A-4147-A177-3AD203B41FA5}">
                      <a16:colId xmlns:a16="http://schemas.microsoft.com/office/drawing/2014/main" val="3492976526"/>
                    </a:ext>
                  </a:extLst>
                </a:gridCol>
                <a:gridCol w="822960">
                  <a:extLst>
                    <a:ext uri="{9D8B030D-6E8A-4147-A177-3AD203B41FA5}">
                      <a16:colId xmlns:a16="http://schemas.microsoft.com/office/drawing/2014/main" val="3892232767"/>
                    </a:ext>
                  </a:extLst>
                </a:gridCol>
                <a:gridCol w="905256">
                  <a:extLst>
                    <a:ext uri="{9D8B030D-6E8A-4147-A177-3AD203B41FA5}">
                      <a16:colId xmlns:a16="http://schemas.microsoft.com/office/drawing/2014/main" val="4210256248"/>
                    </a:ext>
                  </a:extLst>
                </a:gridCol>
                <a:gridCol w="822960">
                  <a:extLst>
                    <a:ext uri="{9D8B030D-6E8A-4147-A177-3AD203B41FA5}">
                      <a16:colId xmlns:a16="http://schemas.microsoft.com/office/drawing/2014/main" val="3716967634"/>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677747478"/>
                  </a:ext>
                </a:extLst>
              </a:tr>
              <a:tr h="370840">
                <a:tc>
                  <a:txBody>
                    <a:bodyPr/>
                    <a:lstStyle/>
                    <a:p>
                      <a:r>
                        <a:rPr lang="de-DE" sz="1000" b="1"/>
                        <a:t>Weltspiegel - 2017-10-15 08:23:03</a:t>
                      </a:r>
                      <a:r>
                        <a:rPr lang="de-DE" sz="1000"/>
                        <a:t>
Eine bulgarische Kriegsberichterstatterin macht bei einem Einsatz in der umkämpften syrischen Stadt Aleppo eine unglaubliche Entdeckung:</a:t>
                      </a:r>
                      <a:endParaRPr lang="en-US" sz="1000"/>
                    </a:p>
                  </a:txBody>
                  <a:tcPr/>
                </a:tc>
                <a:tc>
                  <a:txBody>
                    <a:bodyPr/>
                    <a:lstStyle/>
                    <a:p>
                      <a:r>
                        <a:rPr lang="en-US" sz="1000"/>
                        <a:t>5.4%</a:t>
                      </a:r>
                    </a:p>
                  </a:txBody>
                  <a:tcPr/>
                </a:tc>
                <a:tc>
                  <a:txBody>
                    <a:bodyPr/>
                    <a:lstStyle/>
                    <a:p>
                      <a:r>
                        <a:rPr lang="en-US" sz="1000"/>
                        <a:t>4010</a:t>
                      </a:r>
                    </a:p>
                  </a:txBody>
                  <a:tcPr/>
                </a:tc>
                <a:tc>
                  <a:txBody>
                    <a:bodyPr/>
                    <a:lstStyle/>
                    <a:p>
                      <a:r>
                        <a:rPr lang="en-US" sz="1000"/>
                        <a:t>74042</a:t>
                      </a:r>
                    </a:p>
                  </a:txBody>
                  <a:tcPr/>
                </a:tc>
                <a:tc>
                  <a:txBody>
                    <a:bodyPr/>
                    <a:lstStyle/>
                    <a:p>
                      <a:r>
                        <a:rPr lang="en-US" sz="1000"/>
                        <a:t>5522</a:t>
                      </a:r>
                    </a:p>
                  </a:txBody>
                  <a:tcPr/>
                </a:tc>
                <a:tc>
                  <a:txBody>
                    <a:bodyPr/>
                    <a:lstStyle/>
                    <a:p>
                      <a:r>
                        <a:rPr lang="en-US" sz="1000"/>
                        <a:t>7.5%</a:t>
                      </a:r>
                    </a:p>
                  </a:txBody>
                  <a:tcPr/>
                </a:tc>
                <a:tc>
                  <a:txBody>
                    <a:bodyPr/>
                    <a:lstStyle/>
                    <a:p>
                      <a:r>
                        <a:rPr lang="en-US" sz="1000"/>
                        <a:t>Link</a:t>
                      </a:r>
                    </a:p>
                  </a:txBody>
                  <a:tcPr/>
                </a:tc>
                <a:extLst>
                  <a:ext uri="{0D108BD9-81ED-4DB2-BD59-A6C34878D82A}">
                    <a16:rowId xmlns:a16="http://schemas.microsoft.com/office/drawing/2014/main" val="3888308224"/>
                  </a:ext>
                </a:extLst>
              </a:tr>
              <a:tr h="370840">
                <a:tc>
                  <a:txBody>
                    <a:bodyPr/>
                    <a:lstStyle/>
                    <a:p>
                      <a:r>
                        <a:rPr lang="de-DE" sz="1000" b="1"/>
                        <a:t>Weltspiegel - 2017-11-05 10:11:02</a:t>
                      </a:r>
                      <a:r>
                        <a:rPr lang="de-DE" sz="1000"/>
                        <a:t>
Sind Trumps Wähler immer noch begeistert oder bereuen sie ihre Entscheidung heute? Wir haben bei einigen nachgefragt.</a:t>
                      </a:r>
                      <a:endParaRPr lang="en-US" sz="1000"/>
                    </a:p>
                  </a:txBody>
                  <a:tcPr/>
                </a:tc>
                <a:tc>
                  <a:txBody>
                    <a:bodyPr/>
                    <a:lstStyle/>
                    <a:p>
                      <a:r>
                        <a:rPr lang="en-US" sz="1000"/>
                        <a:t>5.3%</a:t>
                      </a:r>
                    </a:p>
                  </a:txBody>
                  <a:tcPr/>
                </a:tc>
                <a:tc>
                  <a:txBody>
                    <a:bodyPr/>
                    <a:lstStyle/>
                    <a:p>
                      <a:r>
                        <a:rPr lang="en-US" sz="1000"/>
                        <a:t>2892</a:t>
                      </a:r>
                    </a:p>
                  </a:txBody>
                  <a:tcPr/>
                </a:tc>
                <a:tc>
                  <a:txBody>
                    <a:bodyPr/>
                    <a:lstStyle/>
                    <a:p>
                      <a:r>
                        <a:rPr lang="en-US" sz="1000"/>
                        <a:t>54718</a:t>
                      </a:r>
                    </a:p>
                  </a:txBody>
                  <a:tcPr/>
                </a:tc>
                <a:tc>
                  <a:txBody>
                    <a:bodyPr/>
                    <a:lstStyle/>
                    <a:p>
                      <a:r>
                        <a:rPr lang="en-US" sz="1000"/>
                        <a:t>3827</a:t>
                      </a:r>
                    </a:p>
                  </a:txBody>
                  <a:tcPr/>
                </a:tc>
                <a:tc>
                  <a:txBody>
                    <a:bodyPr/>
                    <a:lstStyle/>
                    <a:p>
                      <a:r>
                        <a:rPr lang="en-US" sz="1000"/>
                        <a:t>7.0%</a:t>
                      </a:r>
                    </a:p>
                  </a:txBody>
                  <a:tcPr/>
                </a:tc>
                <a:tc>
                  <a:txBody>
                    <a:bodyPr/>
                    <a:lstStyle/>
                    <a:p>
                      <a:r>
                        <a:rPr lang="en-US" sz="1000"/>
                        <a:t>Link</a:t>
                      </a:r>
                    </a:p>
                  </a:txBody>
                  <a:tcPr/>
                </a:tc>
                <a:extLst>
                  <a:ext uri="{0D108BD9-81ED-4DB2-BD59-A6C34878D82A}">
                    <a16:rowId xmlns:a16="http://schemas.microsoft.com/office/drawing/2014/main" val="3126711795"/>
                  </a:ext>
                </a:extLst>
              </a:tr>
              <a:tr h="370840">
                <a:tc>
                  <a:txBody>
                    <a:bodyPr/>
                    <a:lstStyle/>
                    <a:p>
                      <a:r>
                        <a:rPr lang="de-DE" sz="1000" b="1"/>
                        <a:t>Weltspiegel - 2017-11-10 17:12:01</a:t>
                      </a:r>
                      <a:r>
                        <a:rPr lang="de-DE" sz="1000"/>
                        <a:t>
Muneera Khan ist eines von mehreren hundert Mädchen aus Hyderabad, die von ihren Eltern an Männer aus den arabischen Emiraten "verheiratet" wurden:</a:t>
                      </a:r>
                      <a:endParaRPr lang="en-US" sz="1000"/>
                    </a:p>
                  </a:txBody>
                  <a:tcPr/>
                </a:tc>
                <a:tc>
                  <a:txBody>
                    <a:bodyPr/>
                    <a:lstStyle/>
                    <a:p>
                      <a:r>
                        <a:rPr lang="en-US" sz="1000"/>
                        <a:t>4.2%</a:t>
                      </a:r>
                    </a:p>
                  </a:txBody>
                  <a:tcPr/>
                </a:tc>
                <a:tc>
                  <a:txBody>
                    <a:bodyPr/>
                    <a:lstStyle/>
                    <a:p>
                      <a:r>
                        <a:rPr lang="en-US" sz="1000"/>
                        <a:t>2068</a:t>
                      </a:r>
                    </a:p>
                  </a:txBody>
                  <a:tcPr/>
                </a:tc>
                <a:tc>
                  <a:txBody>
                    <a:bodyPr/>
                    <a:lstStyle/>
                    <a:p>
                      <a:r>
                        <a:rPr lang="en-US" sz="1000"/>
                        <a:t>49388</a:t>
                      </a:r>
                    </a:p>
                  </a:txBody>
                  <a:tcPr/>
                </a:tc>
                <a:tc>
                  <a:txBody>
                    <a:bodyPr/>
                    <a:lstStyle/>
                    <a:p>
                      <a:r>
                        <a:rPr lang="en-US" sz="1000"/>
                        <a:t>3081</a:t>
                      </a:r>
                    </a:p>
                  </a:txBody>
                  <a:tcPr/>
                </a:tc>
                <a:tc>
                  <a:txBody>
                    <a:bodyPr/>
                    <a:lstStyle/>
                    <a:p>
                      <a:r>
                        <a:rPr lang="en-US" sz="1000"/>
                        <a:t>6.2%</a:t>
                      </a:r>
                    </a:p>
                  </a:txBody>
                  <a:tcPr/>
                </a:tc>
                <a:tc>
                  <a:txBody>
                    <a:bodyPr/>
                    <a:lstStyle/>
                    <a:p>
                      <a:r>
                        <a:rPr lang="en-US" sz="1000"/>
                        <a:t>Link</a:t>
                      </a:r>
                    </a:p>
                  </a:txBody>
                  <a:tcPr/>
                </a:tc>
                <a:extLst>
                  <a:ext uri="{0D108BD9-81ED-4DB2-BD59-A6C34878D82A}">
                    <a16:rowId xmlns:a16="http://schemas.microsoft.com/office/drawing/2014/main" val="1894607423"/>
                  </a:ext>
                </a:extLst>
              </a:tr>
              <a:tr h="370840">
                <a:tc>
                  <a:txBody>
                    <a:bodyPr/>
                    <a:lstStyle/>
                    <a:p>
                      <a:r>
                        <a:rPr lang="de-DE" sz="1000" b="1"/>
                        <a:t>Weltspiegel - 2018-01-01 14:21:04</a:t>
                      </a:r>
                      <a:r>
                        <a:rPr lang="de-DE" sz="1000"/>
                        <a:t>
Ein 13-jähriges Mädchen wird in dem Dorf Melito di Poro Salvo jahrelang vergewaltigt. Die Täter: eine Mafiabande. Offenbar wissen viele im Dorf Bescheid, doch sie schweigen aus Angst vor Vergeltung.</a:t>
                      </a:r>
                      <a:endParaRPr lang="en-US" sz="1000"/>
                    </a:p>
                  </a:txBody>
                  <a:tcPr/>
                </a:tc>
                <a:tc>
                  <a:txBody>
                    <a:bodyPr/>
                    <a:lstStyle/>
                    <a:p>
                      <a:r>
                        <a:rPr lang="en-US" sz="1000"/>
                        <a:t>4.0%</a:t>
                      </a:r>
                    </a:p>
                  </a:txBody>
                  <a:tcPr/>
                </a:tc>
                <a:tc>
                  <a:txBody>
                    <a:bodyPr/>
                    <a:lstStyle/>
                    <a:p>
                      <a:r>
                        <a:rPr lang="en-US" sz="1000"/>
                        <a:t>3032</a:t>
                      </a:r>
                    </a:p>
                  </a:txBody>
                  <a:tcPr/>
                </a:tc>
                <a:tc>
                  <a:txBody>
                    <a:bodyPr/>
                    <a:lstStyle/>
                    <a:p>
                      <a:r>
                        <a:rPr lang="en-US" sz="1000"/>
                        <a:t>75391</a:t>
                      </a:r>
                    </a:p>
                  </a:txBody>
                  <a:tcPr/>
                </a:tc>
                <a:tc>
                  <a:txBody>
                    <a:bodyPr/>
                    <a:lstStyle/>
                    <a:p>
                      <a:r>
                        <a:rPr lang="en-US" sz="1000"/>
                        <a:t>4946</a:t>
                      </a:r>
                    </a:p>
                  </a:txBody>
                  <a:tcPr/>
                </a:tc>
                <a:tc>
                  <a:txBody>
                    <a:bodyPr/>
                    <a:lstStyle/>
                    <a:p>
                      <a:r>
                        <a:rPr lang="en-US" sz="1000"/>
                        <a:t>6.6%</a:t>
                      </a:r>
                    </a:p>
                  </a:txBody>
                  <a:tcPr/>
                </a:tc>
                <a:tc>
                  <a:txBody>
                    <a:bodyPr/>
                    <a:lstStyle/>
                    <a:p>
                      <a:r>
                        <a:rPr lang="en-US" sz="1000"/>
                        <a:t>Link</a:t>
                      </a:r>
                    </a:p>
                  </a:txBody>
                  <a:tcPr/>
                </a:tc>
                <a:extLst>
                  <a:ext uri="{0D108BD9-81ED-4DB2-BD59-A6C34878D82A}">
                    <a16:rowId xmlns:a16="http://schemas.microsoft.com/office/drawing/2014/main" val="4188989501"/>
                  </a:ext>
                </a:extLst>
              </a:tr>
              <a:tr h="370840">
                <a:tc>
                  <a:txBody>
                    <a:bodyPr/>
                    <a:lstStyle/>
                    <a:p>
                      <a:r>
                        <a:rPr lang="de-DE" sz="1000" b="1"/>
                        <a:t>Weltspiegel - 2017-10-05 15:34:01</a:t>
                      </a:r>
                      <a:r>
                        <a:rPr lang="de-DE" sz="1000"/>
                        <a:t>
Was Belgien gerade beim Thema Abschiebung macht, kann man durchaus als Skandal bezeichnen:</a:t>
                      </a:r>
                      <a:endParaRPr lang="en-US" sz="1000"/>
                    </a:p>
                  </a:txBody>
                  <a:tcPr/>
                </a:tc>
                <a:tc>
                  <a:txBody>
                    <a:bodyPr/>
                    <a:lstStyle/>
                    <a:p>
                      <a:r>
                        <a:rPr lang="en-US" sz="1000"/>
                        <a:t>3.7%</a:t>
                      </a:r>
                    </a:p>
                  </a:txBody>
                  <a:tcPr/>
                </a:tc>
                <a:tc>
                  <a:txBody>
                    <a:bodyPr/>
                    <a:lstStyle/>
                    <a:p>
                      <a:r>
                        <a:rPr lang="en-US" sz="1000"/>
                        <a:t>1569</a:t>
                      </a:r>
                    </a:p>
                  </a:txBody>
                  <a:tcPr/>
                </a:tc>
                <a:tc>
                  <a:txBody>
                    <a:bodyPr/>
                    <a:lstStyle/>
                    <a:p>
                      <a:r>
                        <a:rPr lang="en-US" sz="1000"/>
                        <a:t>41923</a:t>
                      </a:r>
                    </a:p>
                  </a:txBody>
                  <a:tcPr/>
                </a:tc>
                <a:tc>
                  <a:txBody>
                    <a:bodyPr/>
                    <a:lstStyle/>
                    <a:p>
                      <a:r>
                        <a:rPr lang="en-US" sz="1000"/>
                        <a:t>2115</a:t>
                      </a:r>
                    </a:p>
                  </a:txBody>
                  <a:tcPr/>
                </a:tc>
                <a:tc>
                  <a:txBody>
                    <a:bodyPr/>
                    <a:lstStyle/>
                    <a:p>
                      <a:r>
                        <a:rPr lang="en-US" sz="1000"/>
                        <a:t>5.0%</a:t>
                      </a:r>
                    </a:p>
                  </a:txBody>
                  <a:tcPr/>
                </a:tc>
                <a:tc>
                  <a:txBody>
                    <a:bodyPr/>
                    <a:lstStyle/>
                    <a:p>
                      <a:r>
                        <a:rPr lang="en-US" sz="1000"/>
                        <a:t>Link</a:t>
                      </a:r>
                    </a:p>
                  </a:txBody>
                  <a:tcPr/>
                </a:tc>
                <a:extLst>
                  <a:ext uri="{0D108BD9-81ED-4DB2-BD59-A6C34878D82A}">
                    <a16:rowId xmlns:a16="http://schemas.microsoft.com/office/drawing/2014/main" val="707917047"/>
                  </a:ext>
                </a:extLst>
              </a:tr>
            </a:tbl>
          </a:graphicData>
        </a:graphic>
      </p:graphicFrame>
      <p:sp>
        <p:nvSpPr>
          <p:cNvPr id="4" name="Text Placeholder 3">
            <a:extLst>
              <a:ext uri="{FF2B5EF4-FFF2-40B4-BE49-F238E27FC236}">
                <a16:creationId xmlns:a16="http://schemas.microsoft.com/office/drawing/2014/main" id="{9C8EA52B-84BD-4ED5-872E-46EA55845893}"/>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503554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46B92-A741-4233-868E-6FFEED10E680}"/>
              </a:ext>
            </a:extLst>
          </p:cNvPr>
          <p:cNvSpPr>
            <a:spLocks noGrp="1"/>
          </p:cNvSpPr>
          <p:nvPr>
            <p:ph type="title"/>
          </p:nvPr>
        </p:nvSpPr>
        <p:spPr/>
        <p:txBody>
          <a:bodyPr/>
          <a:lstStyle/>
          <a:p>
            <a:r>
              <a:rPr lang="en-US"/>
              <a:t>Facebook - Videostarts - Export - 1 of 2</a:t>
            </a:r>
          </a:p>
        </p:txBody>
      </p:sp>
      <p:graphicFrame>
        <p:nvGraphicFramePr>
          <p:cNvPr id="5" name="Table Placeholder 4">
            <a:extLst>
              <a:ext uri="{FF2B5EF4-FFF2-40B4-BE49-F238E27FC236}">
                <a16:creationId xmlns:a16="http://schemas.microsoft.com/office/drawing/2014/main" id="{C7E3F9A0-5A1D-44CC-9DDA-B0710EE1DC64}"/>
              </a:ext>
            </a:extLst>
          </p:cNvPr>
          <p:cNvGraphicFramePr>
            <a:graphicFrameLocks noGrp="1"/>
          </p:cNvGraphicFramePr>
          <p:nvPr>
            <p:ph type="tbl" sz="quarter" idx="13"/>
            <p:extLst>
              <p:ext uri="{D42A27DB-BD31-4B8C-83A1-F6EECF244321}">
                <p14:modId xmlns:p14="http://schemas.microsoft.com/office/powerpoint/2010/main" val="286023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3036731"/>
                    </a:ext>
                  </a:extLst>
                </a:gridCol>
                <a:gridCol w="1234440">
                  <a:extLst>
                    <a:ext uri="{9D8B030D-6E8A-4147-A177-3AD203B41FA5}">
                      <a16:colId xmlns:a16="http://schemas.microsoft.com/office/drawing/2014/main" val="4276942311"/>
                    </a:ext>
                  </a:extLst>
                </a:gridCol>
                <a:gridCol w="1234440">
                  <a:extLst>
                    <a:ext uri="{9D8B030D-6E8A-4147-A177-3AD203B41FA5}">
                      <a16:colId xmlns:a16="http://schemas.microsoft.com/office/drawing/2014/main" val="709356976"/>
                    </a:ext>
                  </a:extLst>
                </a:gridCol>
                <a:gridCol w="1234440">
                  <a:extLst>
                    <a:ext uri="{9D8B030D-6E8A-4147-A177-3AD203B41FA5}">
                      <a16:colId xmlns:a16="http://schemas.microsoft.com/office/drawing/2014/main" val="3623711428"/>
                    </a:ext>
                  </a:extLst>
                </a:gridCol>
                <a:gridCol w="1234440">
                  <a:extLst>
                    <a:ext uri="{9D8B030D-6E8A-4147-A177-3AD203B41FA5}">
                      <a16:colId xmlns:a16="http://schemas.microsoft.com/office/drawing/2014/main" val="169384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385257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- 2017-12-14 16:00:00</a:t>
                      </a:r>
                      <a:r>
                        <a:rPr kumimoji="0" lang="de-DE" sz="1000" b="0" i="0" u="none" strike="noStrike" kern="1200" cap="none" spc="0" normalizeH="0" baseline="0" noProof="0">
                          <a:ln>
                            <a:noFill/>
                          </a:ln>
                          <a:solidFill>
                            <a:prstClr val="black"/>
                          </a:solidFill>
                          <a:effectLst/>
                          <a:uLnTx/>
                          <a:uFillTx/>
                          <a:latin typeface="+mn-lt"/>
                          <a:ea typeface="+mn-ea"/>
                          <a:cs typeface="+mn-cs"/>
                        </a:rPr>
                        <a:t>
Sie war minderjährig, als sie sich aus der deutschen Provinz nach Syrien aufmachte. Aber Linda W. wusste, was sie tat: Sie schloss sich der Terrorgruppe IS an. Nach eineinhalb Jahren wurde sie von irakischen Soldaten aufgegriffen und in ein Gefängnis gebracht. Ist sie Täterin? Opfer? Oder beides? Nun gelang es einem Team des NDR und SWR Linda W. in ihrer Haft zu interviewen. Sie möchte zurück nach Deutschland. Mehr dazu: Weltspiegel Extra. Heute 22:45 Uhr im Ersten. Mehr: http://s.daserste.de/2jTVFz0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extLst>
                  <a:ext uri="{0D108BD9-81ED-4DB2-BD59-A6C34878D82A}">
                    <a16:rowId xmlns:a16="http://schemas.microsoft.com/office/drawing/2014/main" val="329362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- 2017-10-01 08:36:49</a:t>
                      </a:r>
                      <a:r>
                        <a:rPr kumimoji="0" lang="de-DE" sz="1000" b="0" i="0" u="none" strike="noStrike" kern="1200" cap="none" spc="0" normalizeH="0" baseline="0" noProof="0">
                          <a:ln>
                            <a:noFill/>
                          </a:ln>
                          <a:solidFill>
                            <a:prstClr val="black"/>
                          </a:solidFill>
                          <a:effectLst/>
                          <a:uLnTx/>
                          <a:uFillTx/>
                          <a:latin typeface="+mn-lt"/>
                          <a:ea typeface="+mn-ea"/>
                          <a:cs typeface="+mn-cs"/>
                        </a:rPr>
                        <a:t>
In Perus Hauptstadt Lima trennt eine Mauer arme und reiche Menschen. Pools auf der einen Seite, kein Wasser auf der anderen.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a:t>
                      </a:r>
                    </a:p>
                  </a:txBody>
                  <a:tcPr/>
                </a:tc>
                <a:extLst>
                  <a:ext uri="{0D108BD9-81ED-4DB2-BD59-A6C34878D82A}">
                    <a16:rowId xmlns:a16="http://schemas.microsoft.com/office/drawing/2014/main" val="4252521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- 2017-12-28 13:18:00</a:t>
                      </a:r>
                      <a:r>
                        <a:rPr kumimoji="0" lang="de-DE" sz="1000" b="0" i="0" u="none" strike="noStrike" kern="1200" cap="none" spc="0" normalizeH="0" baseline="0" noProof="0">
                          <a:ln>
                            <a:noFill/>
                          </a:ln>
                          <a:solidFill>
                            <a:prstClr val="black"/>
                          </a:solidFill>
                          <a:effectLst/>
                          <a:uLnTx/>
                          <a:uFillTx/>
                          <a:latin typeface="+mn-lt"/>
                          <a:ea typeface="+mn-ea"/>
                          <a:cs typeface="+mn-cs"/>
                        </a:rPr>
                        <a:t>
Von wegen Bullerbü. In Schweden müssen schwangere Frauen lernen ihre Kinder im Auto zur Welt zu bringen. Denn oft ist die nächste Geburtsklinik auf dem Land zu weit weg.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845369118"/>
                  </a:ext>
                </a:extLst>
              </a:tr>
            </a:tbl>
          </a:graphicData>
        </a:graphic>
      </p:graphicFrame>
      <p:sp>
        <p:nvSpPr>
          <p:cNvPr id="4" name="Text Placeholder 3">
            <a:extLst>
              <a:ext uri="{FF2B5EF4-FFF2-40B4-BE49-F238E27FC236}">
                <a16:creationId xmlns:a16="http://schemas.microsoft.com/office/drawing/2014/main" id="{D9469EB6-4542-478D-88CC-A0244A87E8B9}"/>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499152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9E9A0-5CAF-4187-95C4-795AC8CBD3AD}"/>
              </a:ext>
            </a:extLst>
          </p:cNvPr>
          <p:cNvSpPr>
            <a:spLocks noGrp="1"/>
          </p:cNvSpPr>
          <p:nvPr>
            <p:ph type="title"/>
          </p:nvPr>
        </p:nvSpPr>
        <p:spPr/>
        <p:txBody>
          <a:bodyPr/>
          <a:lstStyle/>
          <a:p>
            <a:r>
              <a:rPr lang="en-US"/>
              <a:t>Facebook - Videostarts - Export - 2 of 2</a:t>
            </a:r>
          </a:p>
        </p:txBody>
      </p:sp>
      <p:graphicFrame>
        <p:nvGraphicFramePr>
          <p:cNvPr id="5" name="Table Placeholder 4">
            <a:extLst>
              <a:ext uri="{FF2B5EF4-FFF2-40B4-BE49-F238E27FC236}">
                <a16:creationId xmlns:a16="http://schemas.microsoft.com/office/drawing/2014/main" id="{A3767332-6E5E-4570-AEE1-2E30DBE56F20}"/>
              </a:ext>
            </a:extLst>
          </p:cNvPr>
          <p:cNvGraphicFramePr>
            <a:graphicFrameLocks noGrp="1"/>
          </p:cNvGraphicFramePr>
          <p:nvPr>
            <p:ph type="tbl" sz="quarter" idx="13"/>
            <p:extLst>
              <p:ext uri="{D42A27DB-BD31-4B8C-83A1-F6EECF244321}">
                <p14:modId xmlns:p14="http://schemas.microsoft.com/office/powerpoint/2010/main" val="1524936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9895776"/>
                    </a:ext>
                  </a:extLst>
                </a:gridCol>
                <a:gridCol w="1234440">
                  <a:extLst>
                    <a:ext uri="{9D8B030D-6E8A-4147-A177-3AD203B41FA5}">
                      <a16:colId xmlns:a16="http://schemas.microsoft.com/office/drawing/2014/main" val="2343960285"/>
                    </a:ext>
                  </a:extLst>
                </a:gridCol>
                <a:gridCol w="1234440">
                  <a:extLst>
                    <a:ext uri="{9D8B030D-6E8A-4147-A177-3AD203B41FA5}">
                      <a16:colId xmlns:a16="http://schemas.microsoft.com/office/drawing/2014/main" val="575276687"/>
                    </a:ext>
                  </a:extLst>
                </a:gridCol>
                <a:gridCol w="1234440">
                  <a:extLst>
                    <a:ext uri="{9D8B030D-6E8A-4147-A177-3AD203B41FA5}">
                      <a16:colId xmlns:a16="http://schemas.microsoft.com/office/drawing/2014/main" val="1751686736"/>
                    </a:ext>
                  </a:extLst>
                </a:gridCol>
                <a:gridCol w="1234440">
                  <a:extLst>
                    <a:ext uri="{9D8B030D-6E8A-4147-A177-3AD203B41FA5}">
                      <a16:colId xmlns:a16="http://schemas.microsoft.com/office/drawing/2014/main" val="1680125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2002499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- 2017-12-27 16:26:00</a:t>
                      </a:r>
                      <a:r>
                        <a:rPr kumimoji="0" lang="de-DE" sz="1000" b="0" i="0" u="none" strike="noStrike" kern="1200" cap="none" spc="0" normalizeH="0" baseline="0" noProof="0">
                          <a:ln>
                            <a:noFill/>
                          </a:ln>
                          <a:solidFill>
                            <a:prstClr val="black"/>
                          </a:solidFill>
                          <a:effectLst/>
                          <a:uLnTx/>
                          <a:uFillTx/>
                          <a:latin typeface="+mn-lt"/>
                          <a:ea typeface="+mn-ea"/>
                          <a:cs typeface="+mn-cs"/>
                        </a:rPr>
                        <a:t>
In der Provinz Aceh in Indonesien gilt die Scharia. Wer unverheiratet öffentlich Händchen hält, dem droht öffentliche Auspeitschung. 
________________
Best of "Weltspiegel" 2017: http://s.daserste.de/2tugT9f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a:t>
                      </a:r>
                    </a:p>
                  </a:txBody>
                  <a:tcPr/>
                </a:tc>
                <a:extLst>
                  <a:ext uri="{0D108BD9-81ED-4DB2-BD59-A6C34878D82A}">
                    <a16:rowId xmlns:a16="http://schemas.microsoft.com/office/drawing/2014/main" val="171429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Weltspiegel - 2017-10-11 04:11:10</a:t>
                      </a:r>
                      <a:r>
                        <a:rPr kumimoji="0" lang="de-DE" sz="1000" b="0" i="0" u="none" strike="noStrike" kern="1200" cap="none" spc="0" normalizeH="0" baseline="0" noProof="0">
                          <a:ln>
                            <a:noFill/>
                          </a:ln>
                          <a:solidFill>
                            <a:prstClr val="black"/>
                          </a:solidFill>
                          <a:effectLst/>
                          <a:uLnTx/>
                          <a:uFillTx/>
                          <a:latin typeface="+mn-lt"/>
                          <a:ea typeface="+mn-ea"/>
                          <a:cs typeface="+mn-cs"/>
                        </a:rPr>
                        <a:t>
"Das war kein islamischer Staat", sagen die Ehefrauen der Kämpfer des sogenannten Islamischen Staats. Besiegt und gefangen leben sie in einem Lager in Rakka.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914278452"/>
                  </a:ext>
                </a:extLst>
              </a:tr>
            </a:tbl>
          </a:graphicData>
        </a:graphic>
      </p:graphicFrame>
      <p:sp>
        <p:nvSpPr>
          <p:cNvPr id="4" name="Text Placeholder 3">
            <a:extLst>
              <a:ext uri="{FF2B5EF4-FFF2-40B4-BE49-F238E27FC236}">
                <a16:creationId xmlns:a16="http://schemas.microsoft.com/office/drawing/2014/main" id="{48A1B145-DE07-4E85-BBCD-782A97E3C96F}"/>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376249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67298-D45C-415D-98F6-40AC2B86D213}"/>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1505D033-0A4B-4091-A06B-A67BAAA471CE}"/>
              </a:ext>
            </a:extLst>
          </p:cNvPr>
          <p:cNvGraphicFramePr>
            <a:graphicFrameLocks noGrp="1"/>
          </p:cNvGraphicFramePr>
          <p:nvPr>
            <p:ph type="tbl" sz="quarter" idx="13"/>
            <p:extLst>
              <p:ext uri="{D42A27DB-BD31-4B8C-83A1-F6EECF244321}">
                <p14:modId xmlns:p14="http://schemas.microsoft.com/office/powerpoint/2010/main" val="3384872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4398923"/>
                    </a:ext>
                  </a:extLst>
                </a:gridCol>
                <a:gridCol w="1316736">
                  <a:extLst>
                    <a:ext uri="{9D8B030D-6E8A-4147-A177-3AD203B41FA5}">
                      <a16:colId xmlns:a16="http://schemas.microsoft.com/office/drawing/2014/main" val="1020915081"/>
                    </a:ext>
                  </a:extLst>
                </a:gridCol>
                <a:gridCol w="1481328">
                  <a:extLst>
                    <a:ext uri="{9D8B030D-6E8A-4147-A177-3AD203B41FA5}">
                      <a16:colId xmlns:a16="http://schemas.microsoft.com/office/drawing/2014/main" val="2519015586"/>
                    </a:ext>
                  </a:extLst>
                </a:gridCol>
                <a:gridCol w="1481328">
                  <a:extLst>
                    <a:ext uri="{9D8B030D-6E8A-4147-A177-3AD203B41FA5}">
                      <a16:colId xmlns:a16="http://schemas.microsoft.com/office/drawing/2014/main" val="208333821"/>
                    </a:ext>
                  </a:extLst>
                </a:gridCol>
                <a:gridCol w="1481328">
                  <a:extLst>
                    <a:ext uri="{9D8B030D-6E8A-4147-A177-3AD203B41FA5}">
                      <a16:colId xmlns:a16="http://schemas.microsoft.com/office/drawing/2014/main" val="352996983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3683470742"/>
                  </a:ext>
                </a:extLst>
              </a:tr>
              <a:tr h="370840">
                <a:tc>
                  <a:txBody>
                    <a:bodyPr/>
                    <a:lstStyle/>
                    <a:p>
                      <a:r>
                        <a:rPr lang="de-DE" sz="1000" b="1"/>
                        <a:t>Weltspiegel - 2017-12-27 16:26:00</a:t>
                      </a:r>
                      <a:r>
                        <a:rPr lang="de-DE" sz="1000"/>
                        <a:t>
In der Provinz Aceh in Indonesien gilt die Scharia. Wer unverheiratet öffentlich Händchen hält, dem droht öffentliche Auspeitschung. 
________________
Best of "Weltspiegel" 2017: http://s.daserste.de/2tugT9f</a:t>
                      </a:r>
                      <a:endParaRPr lang="en-US" sz="1000"/>
                    </a:p>
                  </a:txBody>
                  <a:tcPr/>
                </a:tc>
                <a:tc>
                  <a:txBody>
                    <a:bodyPr/>
                    <a:lstStyle/>
                    <a:p>
                      <a:r>
                        <a:rPr lang="en-US" sz="1000"/>
                        <a:t>32.37%</a:t>
                      </a:r>
                    </a:p>
                  </a:txBody>
                  <a:tcPr/>
                </a:tc>
                <a:tc>
                  <a:txBody>
                    <a:bodyPr/>
                    <a:lstStyle/>
                    <a:p>
                      <a:r>
                        <a:rPr lang="en-US" sz="1000"/>
                        <a:t>44.40%</a:t>
                      </a:r>
                    </a:p>
                  </a:txBody>
                  <a:tcPr/>
                </a:tc>
                <a:tc>
                  <a:txBody>
                    <a:bodyPr/>
                    <a:lstStyle/>
                    <a:p>
                      <a:r>
                        <a:rPr lang="en-US" sz="1000"/>
                        <a:t>167200</a:t>
                      </a:r>
                    </a:p>
                  </a:txBody>
                  <a:tcPr/>
                </a:tc>
                <a:tc>
                  <a:txBody>
                    <a:bodyPr/>
                    <a:lstStyle/>
                    <a:p>
                      <a:r>
                        <a:rPr lang="en-US" sz="1000"/>
                        <a:t>486070</a:t>
                      </a:r>
                    </a:p>
                  </a:txBody>
                  <a:tcPr/>
                </a:tc>
                <a:extLst>
                  <a:ext uri="{0D108BD9-81ED-4DB2-BD59-A6C34878D82A}">
                    <a16:rowId xmlns:a16="http://schemas.microsoft.com/office/drawing/2014/main" val="99579002"/>
                  </a:ext>
                </a:extLst>
              </a:tr>
              <a:tr h="370840">
                <a:tc>
                  <a:txBody>
                    <a:bodyPr/>
                    <a:lstStyle/>
                    <a:p>
                      <a:r>
                        <a:rPr lang="de-DE" sz="1000" b="1"/>
                        <a:t>Weltspiegel - 2017-12-28 13:18:00</a:t>
                      </a:r>
                      <a:r>
                        <a:rPr lang="de-DE" sz="1000"/>
                        <a:t>
Von wegen Bullerbü. In Schweden müssen schwangere Frauen lernen ihre Kinder im Auto zur Welt zu bringen. Denn oft ist die nächste Geburtsklinik auf dem Land zu weit weg.</a:t>
                      </a:r>
                      <a:endParaRPr lang="en-US" sz="1000"/>
                    </a:p>
                  </a:txBody>
                  <a:tcPr/>
                </a:tc>
                <a:tc>
                  <a:txBody>
                    <a:bodyPr/>
                    <a:lstStyle/>
                    <a:p>
                      <a:r>
                        <a:rPr lang="en-US" sz="1000"/>
                        <a:t>28.78%</a:t>
                      </a:r>
                    </a:p>
                  </a:txBody>
                  <a:tcPr/>
                </a:tc>
                <a:tc>
                  <a:txBody>
                    <a:bodyPr/>
                    <a:lstStyle/>
                    <a:p>
                      <a:r>
                        <a:rPr lang="en-US" sz="1000"/>
                        <a:t>47.80%</a:t>
                      </a:r>
                    </a:p>
                  </a:txBody>
                  <a:tcPr/>
                </a:tc>
                <a:tc>
                  <a:txBody>
                    <a:bodyPr/>
                    <a:lstStyle/>
                    <a:p>
                      <a:r>
                        <a:rPr lang="en-US" sz="1000"/>
                        <a:t>173105</a:t>
                      </a:r>
                    </a:p>
                  </a:txBody>
                  <a:tcPr/>
                </a:tc>
                <a:tc>
                  <a:txBody>
                    <a:bodyPr/>
                    <a:lstStyle/>
                    <a:p>
                      <a:r>
                        <a:rPr lang="en-US" sz="1000"/>
                        <a:t>572796</a:t>
                      </a:r>
                    </a:p>
                  </a:txBody>
                  <a:tcPr/>
                </a:tc>
                <a:extLst>
                  <a:ext uri="{0D108BD9-81ED-4DB2-BD59-A6C34878D82A}">
                    <a16:rowId xmlns:a16="http://schemas.microsoft.com/office/drawing/2014/main" val="841851945"/>
                  </a:ext>
                </a:extLst>
              </a:tr>
              <a:tr h="370840">
                <a:tc>
                  <a:txBody>
                    <a:bodyPr/>
                    <a:lstStyle/>
                    <a:p>
                      <a:r>
                        <a:rPr lang="de-DE" sz="1000" b="1"/>
                        <a:t>Weltspiegel - 2017-08-31 18:31:07</a:t>
                      </a:r>
                      <a:r>
                        <a:rPr lang="de-DE" sz="1000"/>
                        <a:t>
Pfiffige Idee: XXL Badekappen für prächtigen Haarschopf. Gesehen von ARD-Korrespondent Jan-Philippe Schlüter in Südafrika.</a:t>
                      </a:r>
                      <a:endParaRPr lang="en-US" sz="1000"/>
                    </a:p>
                  </a:txBody>
                  <a:tcPr/>
                </a:tc>
                <a:tc>
                  <a:txBody>
                    <a:bodyPr/>
                    <a:lstStyle/>
                    <a:p>
                      <a:r>
                        <a:rPr lang="en-US" sz="1000"/>
                        <a:t>27.10%</a:t>
                      </a:r>
                    </a:p>
                  </a:txBody>
                  <a:tcPr/>
                </a:tc>
                <a:tc>
                  <a:txBody>
                    <a:bodyPr/>
                    <a:lstStyle/>
                    <a:p>
                      <a:r>
                        <a:rPr lang="en-US" sz="1000"/>
                        <a:t>37.23%</a:t>
                      </a:r>
                    </a:p>
                  </a:txBody>
                  <a:tcPr/>
                </a:tc>
                <a:tc>
                  <a:txBody>
                    <a:bodyPr/>
                    <a:lstStyle/>
                    <a:p>
                      <a:r>
                        <a:rPr lang="en-US" sz="1000"/>
                        <a:t>17452</a:t>
                      </a:r>
                    </a:p>
                  </a:txBody>
                  <a:tcPr/>
                </a:tc>
                <a:tc>
                  <a:txBody>
                    <a:bodyPr/>
                    <a:lstStyle/>
                    <a:p>
                      <a:r>
                        <a:rPr lang="en-US" sz="1000"/>
                        <a:t>63104</a:t>
                      </a:r>
                    </a:p>
                  </a:txBody>
                  <a:tcPr/>
                </a:tc>
                <a:extLst>
                  <a:ext uri="{0D108BD9-81ED-4DB2-BD59-A6C34878D82A}">
                    <a16:rowId xmlns:a16="http://schemas.microsoft.com/office/drawing/2014/main" val="4227266420"/>
                  </a:ext>
                </a:extLst>
              </a:tr>
              <a:tr h="370840">
                <a:tc>
                  <a:txBody>
                    <a:bodyPr/>
                    <a:lstStyle/>
                    <a:p>
                      <a:r>
                        <a:rPr lang="de-DE" sz="1000" b="1"/>
                        <a:t>Weltspiegel - 2018-01-02 10:07:00</a:t>
                      </a:r>
                      <a:r>
                        <a:rPr lang="de-DE" sz="1000"/>
                        <a:t>
Thailand war einst ein Urlaubsparadies, doch die Folgen des Massen-Tourismus sind katastrophal.</a:t>
                      </a:r>
                      <a:endParaRPr lang="en-US" sz="1000"/>
                    </a:p>
                  </a:txBody>
                  <a:tcPr/>
                </a:tc>
                <a:tc>
                  <a:txBody>
                    <a:bodyPr/>
                    <a:lstStyle/>
                    <a:p>
                      <a:r>
                        <a:rPr lang="en-US" sz="1000"/>
                        <a:t>27.01%</a:t>
                      </a:r>
                    </a:p>
                  </a:txBody>
                  <a:tcPr/>
                </a:tc>
                <a:tc>
                  <a:txBody>
                    <a:bodyPr/>
                    <a:lstStyle/>
                    <a:p>
                      <a:r>
                        <a:rPr lang="en-US" sz="1000"/>
                        <a:t>38.54%</a:t>
                      </a:r>
                    </a:p>
                  </a:txBody>
                  <a:tcPr/>
                </a:tc>
                <a:tc>
                  <a:txBody>
                    <a:bodyPr/>
                    <a:lstStyle/>
                    <a:p>
                      <a:r>
                        <a:rPr lang="en-US" sz="1000"/>
                        <a:t>33583</a:t>
                      </a:r>
                    </a:p>
                  </a:txBody>
                  <a:tcPr/>
                </a:tc>
                <a:tc>
                  <a:txBody>
                    <a:bodyPr/>
                    <a:lstStyle/>
                    <a:p>
                      <a:r>
                        <a:rPr lang="en-US" sz="1000"/>
                        <a:t>121989</a:t>
                      </a:r>
                    </a:p>
                  </a:txBody>
                  <a:tcPr/>
                </a:tc>
                <a:extLst>
                  <a:ext uri="{0D108BD9-81ED-4DB2-BD59-A6C34878D82A}">
                    <a16:rowId xmlns:a16="http://schemas.microsoft.com/office/drawing/2014/main" val="2271309900"/>
                  </a:ext>
                </a:extLst>
              </a:tr>
              <a:tr h="370840">
                <a:tc>
                  <a:txBody>
                    <a:bodyPr/>
                    <a:lstStyle/>
                    <a:p>
                      <a:r>
                        <a:rPr lang="de-DE" sz="1000" b="1"/>
                        <a:t>Weltspiegel - 2017-10-08 19:06:01</a:t>
                      </a:r>
                      <a:r>
                        <a:rPr lang="de-DE" sz="1000"/>
                        <a:t>
In Thailand rast ein Zug jeden Tag achtmal mitten durch einen Markt. Für die Händler reine Routine, für Touristen auf dem Maeklong Markt eine Riesenattraktion.</a:t>
                      </a:r>
                      <a:endParaRPr lang="en-US" sz="1000"/>
                    </a:p>
                  </a:txBody>
                  <a:tcPr/>
                </a:tc>
                <a:tc>
                  <a:txBody>
                    <a:bodyPr/>
                    <a:lstStyle/>
                    <a:p>
                      <a:r>
                        <a:rPr lang="en-US" sz="1000"/>
                        <a:t>25.31%</a:t>
                      </a:r>
                    </a:p>
                  </a:txBody>
                  <a:tcPr/>
                </a:tc>
                <a:tc>
                  <a:txBody>
                    <a:bodyPr/>
                    <a:lstStyle/>
                    <a:p>
                      <a:r>
                        <a:rPr lang="en-US" sz="1000"/>
                        <a:t>45.83%</a:t>
                      </a:r>
                    </a:p>
                  </a:txBody>
                  <a:tcPr/>
                </a:tc>
                <a:tc>
                  <a:txBody>
                    <a:bodyPr/>
                    <a:lstStyle/>
                    <a:p>
                      <a:r>
                        <a:rPr lang="en-US" sz="1000"/>
                        <a:t>24453</a:t>
                      </a:r>
                    </a:p>
                  </a:txBody>
                  <a:tcPr/>
                </a:tc>
                <a:tc>
                  <a:txBody>
                    <a:bodyPr/>
                    <a:lstStyle/>
                    <a:p>
                      <a:r>
                        <a:rPr lang="en-US" sz="1000"/>
                        <a:t>93111</a:t>
                      </a:r>
                    </a:p>
                  </a:txBody>
                  <a:tcPr/>
                </a:tc>
                <a:extLst>
                  <a:ext uri="{0D108BD9-81ED-4DB2-BD59-A6C34878D82A}">
                    <a16:rowId xmlns:a16="http://schemas.microsoft.com/office/drawing/2014/main" val="2976290629"/>
                  </a:ext>
                </a:extLst>
              </a:tr>
            </a:tbl>
          </a:graphicData>
        </a:graphic>
      </p:graphicFrame>
      <p:sp>
        <p:nvSpPr>
          <p:cNvPr id="4" name="Text Placeholder 3">
            <a:extLst>
              <a:ext uri="{FF2B5EF4-FFF2-40B4-BE49-F238E27FC236}">
                <a16:creationId xmlns:a16="http://schemas.microsoft.com/office/drawing/2014/main" id="{82F303C3-0252-4272-B969-72AB76DB6403}"/>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880883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CD8B5-0DD9-48DA-8994-D0C97D4F5F62}"/>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4D60DE99-0E32-4C0D-B7B4-44A9C12A813B}"/>
              </a:ext>
            </a:extLst>
          </p:cNvPr>
          <p:cNvGraphicFramePr>
            <a:graphicFrameLocks noGrp="1"/>
          </p:cNvGraphicFramePr>
          <p:nvPr>
            <p:ph type="tbl" sz="quarter" idx="13"/>
            <p:extLst>
              <p:ext uri="{D42A27DB-BD31-4B8C-83A1-F6EECF244321}">
                <p14:modId xmlns:p14="http://schemas.microsoft.com/office/powerpoint/2010/main" val="376250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09449475"/>
                    </a:ext>
                  </a:extLst>
                </a:gridCol>
                <a:gridCol w="1316736">
                  <a:extLst>
                    <a:ext uri="{9D8B030D-6E8A-4147-A177-3AD203B41FA5}">
                      <a16:colId xmlns:a16="http://schemas.microsoft.com/office/drawing/2014/main" val="4027947359"/>
                    </a:ext>
                  </a:extLst>
                </a:gridCol>
                <a:gridCol w="1481328">
                  <a:extLst>
                    <a:ext uri="{9D8B030D-6E8A-4147-A177-3AD203B41FA5}">
                      <a16:colId xmlns:a16="http://schemas.microsoft.com/office/drawing/2014/main" val="3596175516"/>
                    </a:ext>
                  </a:extLst>
                </a:gridCol>
                <a:gridCol w="1481328">
                  <a:extLst>
                    <a:ext uri="{9D8B030D-6E8A-4147-A177-3AD203B41FA5}">
                      <a16:colId xmlns:a16="http://schemas.microsoft.com/office/drawing/2014/main" val="1070877544"/>
                    </a:ext>
                  </a:extLst>
                </a:gridCol>
                <a:gridCol w="1481328">
                  <a:extLst>
                    <a:ext uri="{9D8B030D-6E8A-4147-A177-3AD203B41FA5}">
                      <a16:colId xmlns:a16="http://schemas.microsoft.com/office/drawing/2014/main" val="144541736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1005524133"/>
                  </a:ext>
                </a:extLst>
              </a:tr>
              <a:tr h="370840">
                <a:tc>
                  <a:txBody>
                    <a:bodyPr/>
                    <a:lstStyle/>
                    <a:p>
                      <a:r>
                        <a:rPr lang="de-DE" sz="1000" b="1"/>
                        <a:t>Weltspiegel - 2018-01-05 13:36:00</a:t>
                      </a:r>
                      <a:r>
                        <a:rPr lang="de-DE" sz="1000"/>
                        <a:t>
Gleiche Rechte und Freiheiten für alle Kinder? Sollte selbstverständlich sein – ist es aber nicht. Wie autistische Kinder in Gaza behandelt werden:</a:t>
                      </a:r>
                      <a:endParaRPr lang="en-US" sz="1000"/>
                    </a:p>
                  </a:txBody>
                  <a:tcPr/>
                </a:tc>
                <a:tc>
                  <a:txBody>
                    <a:bodyPr/>
                    <a:lstStyle/>
                    <a:p>
                      <a:r>
                        <a:rPr lang="en-US" sz="1000"/>
                        <a:t>0.0%</a:t>
                      </a:r>
                    </a:p>
                  </a:txBody>
                  <a:tcPr/>
                </a:tc>
                <a:tc>
                  <a:txBody>
                    <a:bodyPr/>
                    <a:lstStyle/>
                    <a:p>
                      <a:r>
                        <a:rPr lang="en-US" sz="1000"/>
                        <a:t>34.2%</a:t>
                      </a:r>
                    </a:p>
                  </a:txBody>
                  <a:tcPr/>
                </a:tc>
                <a:tc>
                  <a:txBody>
                    <a:bodyPr/>
                    <a:lstStyle/>
                    <a:p>
                      <a:r>
                        <a:rPr lang="en-US" sz="1000"/>
                        <a:t>0</a:t>
                      </a:r>
                    </a:p>
                  </a:txBody>
                  <a:tcPr/>
                </a:tc>
                <a:tc>
                  <a:txBody>
                    <a:bodyPr/>
                    <a:lstStyle/>
                    <a:p>
                      <a:r>
                        <a:rPr lang="en-US" sz="1000"/>
                        <a:t>53343</a:t>
                      </a:r>
                    </a:p>
                  </a:txBody>
                  <a:tcPr/>
                </a:tc>
                <a:extLst>
                  <a:ext uri="{0D108BD9-81ED-4DB2-BD59-A6C34878D82A}">
                    <a16:rowId xmlns:a16="http://schemas.microsoft.com/office/drawing/2014/main" val="2879485904"/>
                  </a:ext>
                </a:extLst>
              </a:tr>
              <a:tr h="370840">
                <a:tc>
                  <a:txBody>
                    <a:bodyPr/>
                    <a:lstStyle/>
                    <a:p>
                      <a:r>
                        <a:rPr lang="de-DE" sz="1000" b="1"/>
                        <a:t>Weltspiegel - 2017-08-02 10:03:14</a:t>
                      </a:r>
                      <a:r>
                        <a:rPr lang="de-DE" sz="1000"/>
                        <a:t>
Die letzten Männer von Aleppo – der Dokumentarfilm im Ersten jetzt vorab online: http://s.daserste.de/2hmOUan</a:t>
                      </a:r>
                      <a:endParaRPr lang="en-US" sz="1000"/>
                    </a:p>
                  </a:txBody>
                  <a:tcPr/>
                </a:tc>
                <a:tc>
                  <a:txBody>
                    <a:bodyPr/>
                    <a:lstStyle/>
                    <a:p>
                      <a:r>
                        <a:rPr lang="en-US" sz="1000"/>
                        <a:t>0.0%</a:t>
                      </a:r>
                    </a:p>
                  </a:txBody>
                  <a:tcPr/>
                </a:tc>
                <a:tc>
                  <a:txBody>
                    <a:bodyPr/>
                    <a:lstStyle/>
                    <a:p>
                      <a:r>
                        <a:rPr lang="en-US" sz="1000"/>
                        <a:t>25.8%</a:t>
                      </a:r>
                    </a:p>
                  </a:txBody>
                  <a:tcPr/>
                </a:tc>
                <a:tc>
                  <a:txBody>
                    <a:bodyPr/>
                    <a:lstStyle/>
                    <a:p>
                      <a:r>
                        <a:rPr lang="en-US" sz="1000"/>
                        <a:t>0</a:t>
                      </a:r>
                    </a:p>
                  </a:txBody>
                  <a:tcPr/>
                </a:tc>
                <a:tc>
                  <a:txBody>
                    <a:bodyPr/>
                    <a:lstStyle/>
                    <a:p>
                      <a:r>
                        <a:rPr lang="en-US" sz="1000"/>
                        <a:t>47160</a:t>
                      </a:r>
                    </a:p>
                  </a:txBody>
                  <a:tcPr/>
                </a:tc>
                <a:extLst>
                  <a:ext uri="{0D108BD9-81ED-4DB2-BD59-A6C34878D82A}">
                    <a16:rowId xmlns:a16="http://schemas.microsoft.com/office/drawing/2014/main" val="2911248132"/>
                  </a:ext>
                </a:extLst>
              </a:tr>
              <a:tr h="370840">
                <a:tc>
                  <a:txBody>
                    <a:bodyPr/>
                    <a:lstStyle/>
                    <a:p>
                      <a:r>
                        <a:rPr lang="de-DE" sz="1000" b="1"/>
                        <a:t>Weltspiegel - 2017-12-06 10:55:04</a:t>
                      </a:r>
                      <a:r>
                        <a:rPr lang="de-DE" sz="1000"/>
                        <a:t>
Wie lange der Pizza-Bote wohl gebraucht hat?</a:t>
                      </a:r>
                      <a:endParaRPr lang="en-US" sz="1000"/>
                    </a:p>
                  </a:txBody>
                  <a:tcPr/>
                </a:tc>
                <a:tc>
                  <a:txBody>
                    <a:bodyPr/>
                    <a:lstStyle/>
                    <a:p>
                      <a:r>
                        <a:rPr lang="en-US" sz="1000"/>
                        <a:t>0.0%</a:t>
                      </a:r>
                    </a:p>
                  </a:txBody>
                  <a:tcPr/>
                </a:tc>
                <a:tc>
                  <a:txBody>
                    <a:bodyPr/>
                    <a:lstStyle/>
                    <a:p>
                      <a:r>
                        <a:rPr lang="en-US" sz="1000"/>
                        <a:t>34.5%</a:t>
                      </a:r>
                    </a:p>
                  </a:txBody>
                  <a:tcPr/>
                </a:tc>
                <a:tc>
                  <a:txBody>
                    <a:bodyPr/>
                    <a:lstStyle/>
                    <a:p>
                      <a:r>
                        <a:rPr lang="en-US" sz="1000"/>
                        <a:t>0</a:t>
                      </a:r>
                    </a:p>
                  </a:txBody>
                  <a:tcPr/>
                </a:tc>
                <a:tc>
                  <a:txBody>
                    <a:bodyPr/>
                    <a:lstStyle/>
                    <a:p>
                      <a:r>
                        <a:rPr lang="en-US" sz="1000"/>
                        <a:t>29038</a:t>
                      </a:r>
                    </a:p>
                  </a:txBody>
                  <a:tcPr/>
                </a:tc>
                <a:extLst>
                  <a:ext uri="{0D108BD9-81ED-4DB2-BD59-A6C34878D82A}">
                    <a16:rowId xmlns:a16="http://schemas.microsoft.com/office/drawing/2014/main" val="3299796022"/>
                  </a:ext>
                </a:extLst>
              </a:tr>
              <a:tr h="370840">
                <a:tc>
                  <a:txBody>
                    <a:bodyPr/>
                    <a:lstStyle/>
                    <a:p>
                      <a:r>
                        <a:rPr lang="de-DE" sz="1000" b="1"/>
                        <a:t>Weltspiegel - 2017-12-20 17:01:27</a:t>
                      </a:r>
                      <a:r>
                        <a:rPr lang="de-DE" sz="1000"/>
                        <a:t>
Kommt Katalonien zur Ruhe? Morgen sind Regionalwahlen und wieder geht es um "Unabhängigkeit" oder "Einheit". Versöhnung ist eher nicht in Sicht. Einschätzungen unseres Korrespondenten.</a:t>
                      </a:r>
                      <a:endParaRPr lang="en-US" sz="1000"/>
                    </a:p>
                  </a:txBody>
                  <a:tcPr/>
                </a:tc>
                <a:tc>
                  <a:txBody>
                    <a:bodyPr/>
                    <a:lstStyle/>
                    <a:p>
                      <a:r>
                        <a:rPr lang="en-US" sz="1000"/>
                        <a:t>3.9%</a:t>
                      </a:r>
                    </a:p>
                  </a:txBody>
                  <a:tcPr/>
                </a:tc>
                <a:tc>
                  <a:txBody>
                    <a:bodyPr/>
                    <a:lstStyle/>
                    <a:p>
                      <a:r>
                        <a:rPr lang="en-US" sz="1000"/>
                        <a:t>17.6%</a:t>
                      </a:r>
                    </a:p>
                  </a:txBody>
                  <a:tcPr/>
                </a:tc>
                <a:tc>
                  <a:txBody>
                    <a:bodyPr/>
                    <a:lstStyle/>
                    <a:p>
                      <a:r>
                        <a:rPr lang="en-US" sz="1000"/>
                        <a:t>981</a:t>
                      </a:r>
                    </a:p>
                  </a:txBody>
                  <a:tcPr/>
                </a:tc>
                <a:tc>
                  <a:txBody>
                    <a:bodyPr/>
                    <a:lstStyle/>
                    <a:p>
                      <a:r>
                        <a:rPr lang="en-US" sz="1000"/>
                        <a:t>25059</a:t>
                      </a:r>
                    </a:p>
                  </a:txBody>
                  <a:tcPr/>
                </a:tc>
                <a:extLst>
                  <a:ext uri="{0D108BD9-81ED-4DB2-BD59-A6C34878D82A}">
                    <a16:rowId xmlns:a16="http://schemas.microsoft.com/office/drawing/2014/main" val="1262298408"/>
                  </a:ext>
                </a:extLst>
              </a:tr>
              <a:tr h="370840">
                <a:tc>
                  <a:txBody>
                    <a:bodyPr/>
                    <a:lstStyle/>
                    <a:p>
                      <a:r>
                        <a:rPr lang="de-DE" sz="1000" b="1"/>
                        <a:t>Weltspiegel - 2017-11-27 12:01:03</a:t>
                      </a:r>
                      <a:r>
                        <a:rPr lang="de-DE" sz="1000"/>
                        <a:t>
Mythos Nil. Unsere Afrika-KorrespondentInnen haben den längsten Fluss des Kontinents bereist. Von der Quelle bis zur Mündung. Eine Webreportage: http://s.daserste.de/2AcU9iM</a:t>
                      </a:r>
                      <a:endParaRPr lang="en-US" sz="1000"/>
                    </a:p>
                  </a:txBody>
                  <a:tcPr/>
                </a:tc>
                <a:tc>
                  <a:txBody>
                    <a:bodyPr/>
                    <a:lstStyle/>
                    <a:p>
                      <a:r>
                        <a:rPr lang="en-US" sz="1000"/>
                        <a:t>4.0%</a:t>
                      </a:r>
                    </a:p>
                  </a:txBody>
                  <a:tcPr/>
                </a:tc>
                <a:tc>
                  <a:txBody>
                    <a:bodyPr/>
                    <a:lstStyle/>
                    <a:p>
                      <a:r>
                        <a:rPr lang="en-US" sz="1000"/>
                        <a:t>17.3%</a:t>
                      </a:r>
                    </a:p>
                  </a:txBody>
                  <a:tcPr/>
                </a:tc>
                <a:tc>
                  <a:txBody>
                    <a:bodyPr/>
                    <a:lstStyle/>
                    <a:p>
                      <a:r>
                        <a:rPr lang="en-US" sz="1000"/>
                        <a:t>907</a:t>
                      </a:r>
                    </a:p>
                  </a:txBody>
                  <a:tcPr/>
                </a:tc>
                <a:tc>
                  <a:txBody>
                    <a:bodyPr/>
                    <a:lstStyle/>
                    <a:p>
                      <a:r>
                        <a:rPr lang="en-US" sz="1000"/>
                        <a:t>22881</a:t>
                      </a:r>
                    </a:p>
                  </a:txBody>
                  <a:tcPr/>
                </a:tc>
                <a:extLst>
                  <a:ext uri="{0D108BD9-81ED-4DB2-BD59-A6C34878D82A}">
                    <a16:rowId xmlns:a16="http://schemas.microsoft.com/office/drawing/2014/main" val="1320649746"/>
                  </a:ext>
                </a:extLst>
              </a:tr>
            </a:tbl>
          </a:graphicData>
        </a:graphic>
      </p:graphicFrame>
      <p:sp>
        <p:nvSpPr>
          <p:cNvPr id="4" name="Text Placeholder 3">
            <a:extLst>
              <a:ext uri="{FF2B5EF4-FFF2-40B4-BE49-F238E27FC236}">
                <a16:creationId xmlns:a16="http://schemas.microsoft.com/office/drawing/2014/main" id="{FE8BF1DD-DD2A-4E44-B667-47B1619E74B0}"/>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483753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02BFB-D7A2-4B86-BCEA-480470C66787}"/>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5911595B-6757-4D12-9BE7-13FE7EEFBCCC}"/>
              </a:ext>
            </a:extLst>
          </p:cNvPr>
          <p:cNvGraphicFramePr>
            <a:graphicFrameLocks noGrp="1"/>
          </p:cNvGraphicFramePr>
          <p:nvPr>
            <p:ph type="tbl" sz="quarter" idx="13"/>
            <p:extLst>
              <p:ext uri="{D42A27DB-BD31-4B8C-83A1-F6EECF244321}">
                <p14:modId xmlns:p14="http://schemas.microsoft.com/office/powerpoint/2010/main" val="211243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82981496"/>
                    </a:ext>
                  </a:extLst>
                </a:gridCol>
                <a:gridCol w="1234440">
                  <a:extLst>
                    <a:ext uri="{9D8B030D-6E8A-4147-A177-3AD203B41FA5}">
                      <a16:colId xmlns:a16="http://schemas.microsoft.com/office/drawing/2014/main" val="3285894300"/>
                    </a:ext>
                  </a:extLst>
                </a:gridCol>
                <a:gridCol w="822960">
                  <a:extLst>
                    <a:ext uri="{9D8B030D-6E8A-4147-A177-3AD203B41FA5}">
                      <a16:colId xmlns:a16="http://schemas.microsoft.com/office/drawing/2014/main" val="2626529615"/>
                    </a:ext>
                  </a:extLst>
                </a:gridCol>
                <a:gridCol w="822960">
                  <a:extLst>
                    <a:ext uri="{9D8B030D-6E8A-4147-A177-3AD203B41FA5}">
                      <a16:colId xmlns:a16="http://schemas.microsoft.com/office/drawing/2014/main" val="3110076320"/>
                    </a:ext>
                  </a:extLst>
                </a:gridCol>
                <a:gridCol w="822960">
                  <a:extLst>
                    <a:ext uri="{9D8B030D-6E8A-4147-A177-3AD203B41FA5}">
                      <a16:colId xmlns:a16="http://schemas.microsoft.com/office/drawing/2014/main" val="2305972271"/>
                    </a:ext>
                  </a:extLst>
                </a:gridCol>
                <a:gridCol w="822960">
                  <a:extLst>
                    <a:ext uri="{9D8B030D-6E8A-4147-A177-3AD203B41FA5}">
                      <a16:colId xmlns:a16="http://schemas.microsoft.com/office/drawing/2014/main" val="2087599849"/>
                    </a:ext>
                  </a:extLst>
                </a:gridCol>
                <a:gridCol w="411480">
                  <a:extLst>
                    <a:ext uri="{9D8B030D-6E8A-4147-A177-3AD203B41FA5}">
                      <a16:colId xmlns:a16="http://schemas.microsoft.com/office/drawing/2014/main" val="537273559"/>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1966955351"/>
                  </a:ext>
                </a:extLst>
              </a:tr>
              <a:tr h="370840">
                <a:tc>
                  <a:txBody>
                    <a:bodyPr/>
                    <a:lstStyle/>
                    <a:p>
                      <a:r>
                        <a:rPr lang="de-DE" sz="1000" b="1"/>
                        <a:t>Weltspiegel - 2017-12-14 16:00:00</a:t>
                      </a:r>
                      <a:r>
                        <a:rPr lang="de-DE" sz="1000"/>
                        <a:t>
Sie war minderjährig, als sie sich aus der deutschen Provinz nach Syrien aufmachte. Aber Linda W. wusste, was sie tat: Sie schloss sich der Terrorgruppe IS an. Nach eineinhalb Jahren wurde sie von irakischen Soldaten aufgegriffen und in ein Gefängnis gebracht. Ist sie Täterin? Opfer? Oder beides? Nun gelang es einem Team des NDR und SWR Linda W. in ihrer Haft zu interviewen. Sie möchte zurück nach Deutschland. Mehr dazu: Weltspiegel Extra. Heute 22:45 Uhr im Ersten. Mehr: http://s.daserste.de/2jTVFz0</a:t>
                      </a:r>
                      <a:endParaRPr lang="en-US" sz="1000"/>
                    </a:p>
                  </a:txBody>
                  <a:tcPr/>
                </a:tc>
                <a:tc>
                  <a:txBody>
                    <a:bodyPr/>
                    <a:lstStyle/>
                    <a:p>
                      <a:r>
                        <a:rPr lang="en-US" sz="1000"/>
                        <a:t>906775</a:t>
                      </a:r>
                    </a:p>
                  </a:txBody>
                  <a:tcPr/>
                </a:tc>
                <a:tc>
                  <a:txBody>
                    <a:bodyPr/>
                    <a:lstStyle/>
                    <a:p>
                      <a:r>
                        <a:rPr lang="en-US" sz="1000"/>
                        <a:t>0</a:t>
                      </a:r>
                    </a:p>
                  </a:txBody>
                  <a:tcPr/>
                </a:tc>
                <a:tc>
                  <a:txBody>
                    <a:bodyPr/>
                    <a:lstStyle/>
                    <a:p>
                      <a:r>
                        <a:rPr lang="en-US" sz="1000"/>
                        <a:t>848349</a:t>
                      </a:r>
                    </a:p>
                  </a:txBody>
                  <a:tcPr/>
                </a:tc>
                <a:tc>
                  <a:txBody>
                    <a:bodyPr/>
                    <a:lstStyle/>
                    <a:p>
                      <a:r>
                        <a:rPr lang="en-US" sz="1000"/>
                        <a:t>54777</a:t>
                      </a:r>
                    </a:p>
                  </a:txBody>
                  <a:tcPr/>
                </a:tc>
                <a:tc>
                  <a:txBody>
                    <a:bodyPr/>
                    <a:lstStyle/>
                    <a:p>
                      <a:r>
                        <a:rPr lang="en-US" sz="1000"/>
                        <a:t>906775</a:t>
                      </a:r>
                    </a:p>
                  </a:txBody>
                  <a:tcPr/>
                </a:tc>
                <a:tc>
                  <a:txBody>
                    <a:bodyPr/>
                    <a:lstStyle/>
                    <a:p>
                      <a:r>
                        <a:rPr lang="en-US" sz="1000"/>
                        <a:t>Video</a:t>
                      </a:r>
                    </a:p>
                  </a:txBody>
                  <a:tcPr/>
                </a:tc>
                <a:extLst>
                  <a:ext uri="{0D108BD9-81ED-4DB2-BD59-A6C34878D82A}">
                    <a16:rowId xmlns:a16="http://schemas.microsoft.com/office/drawing/2014/main" val="2418691067"/>
                  </a:ext>
                </a:extLst>
              </a:tr>
              <a:tr h="370840">
                <a:tc>
                  <a:txBody>
                    <a:bodyPr/>
                    <a:lstStyle/>
                    <a:p>
                      <a:r>
                        <a:rPr lang="de-DE" sz="1000" b="1"/>
                        <a:t>Weltspiegel - 2017-10-07 10:08:50</a:t>
                      </a:r>
                      <a:r>
                        <a:rPr lang="de-DE" sz="1000"/>
                        <a:t>
Pflege ist in Skandinavien Sache des Staates. Pflegeeinrichtungen werden ohne Gewinnorientierung betrieben. Das ist teurer, aber die Angehörigen werden spürbar entlastet.</a:t>
                      </a:r>
                      <a:endParaRPr lang="en-US" sz="1000"/>
                    </a:p>
                  </a:txBody>
                  <a:tcPr/>
                </a:tc>
                <a:tc>
                  <a:txBody>
                    <a:bodyPr/>
                    <a:lstStyle/>
                    <a:p>
                      <a:r>
                        <a:rPr lang="en-US" sz="1000"/>
                        <a:t>879735</a:t>
                      </a:r>
                    </a:p>
                  </a:txBody>
                  <a:tcPr/>
                </a:tc>
                <a:tc>
                  <a:txBody>
                    <a:bodyPr/>
                    <a:lstStyle/>
                    <a:p>
                      <a:r>
                        <a:rPr lang="en-US" sz="1000"/>
                        <a:t>0</a:t>
                      </a:r>
                    </a:p>
                  </a:txBody>
                  <a:tcPr/>
                </a:tc>
                <a:tc>
                  <a:txBody>
                    <a:bodyPr/>
                    <a:lstStyle/>
                    <a:p>
                      <a:r>
                        <a:rPr lang="en-US" sz="1000"/>
                        <a:t>843848</a:t>
                      </a:r>
                    </a:p>
                  </a:txBody>
                  <a:tcPr/>
                </a:tc>
                <a:tc>
                  <a:txBody>
                    <a:bodyPr/>
                    <a:lstStyle/>
                    <a:p>
                      <a:r>
                        <a:rPr lang="en-US" sz="1000"/>
                        <a:t>48994</a:t>
                      </a:r>
                    </a:p>
                  </a:txBody>
                  <a:tcPr/>
                </a:tc>
                <a:tc>
                  <a:txBody>
                    <a:bodyPr/>
                    <a:lstStyle/>
                    <a:p>
                      <a:r>
                        <a:rPr lang="en-US" sz="1000"/>
                        <a:t>879735</a:t>
                      </a:r>
                    </a:p>
                  </a:txBody>
                  <a:tcPr/>
                </a:tc>
                <a:tc>
                  <a:txBody>
                    <a:bodyPr/>
                    <a:lstStyle/>
                    <a:p>
                      <a:r>
                        <a:rPr lang="en-US" sz="1000"/>
                        <a:t>Video</a:t>
                      </a:r>
                    </a:p>
                  </a:txBody>
                  <a:tcPr/>
                </a:tc>
                <a:extLst>
                  <a:ext uri="{0D108BD9-81ED-4DB2-BD59-A6C34878D82A}">
                    <a16:rowId xmlns:a16="http://schemas.microsoft.com/office/drawing/2014/main" val="3373687719"/>
                  </a:ext>
                </a:extLst>
              </a:tr>
              <a:tr h="370840">
                <a:tc>
                  <a:txBody>
                    <a:bodyPr/>
                    <a:lstStyle/>
                    <a:p>
                      <a:r>
                        <a:rPr lang="de-DE" sz="1000" b="1"/>
                        <a:t>Weltspiegel - 2017-10-01 08:36:49</a:t>
                      </a:r>
                      <a:r>
                        <a:rPr lang="de-DE" sz="1000"/>
                        <a:t>
In Perus Hauptstadt Lima trennt eine Mauer arme und reiche Menschen. Pools auf der einen Seite, kein Wasser auf der anderen.</a:t>
                      </a:r>
                      <a:endParaRPr lang="en-US" sz="1000"/>
                    </a:p>
                  </a:txBody>
                  <a:tcPr/>
                </a:tc>
                <a:tc>
                  <a:txBody>
                    <a:bodyPr/>
                    <a:lstStyle/>
                    <a:p>
                      <a:r>
                        <a:rPr lang="en-US" sz="1000"/>
                        <a:t>784558</a:t>
                      </a:r>
                    </a:p>
                  </a:txBody>
                  <a:tcPr/>
                </a:tc>
                <a:tc>
                  <a:txBody>
                    <a:bodyPr/>
                    <a:lstStyle/>
                    <a:p>
                      <a:r>
                        <a:rPr lang="en-US" sz="1000"/>
                        <a:t>0</a:t>
                      </a:r>
                    </a:p>
                  </a:txBody>
                  <a:tcPr/>
                </a:tc>
                <a:tc>
                  <a:txBody>
                    <a:bodyPr/>
                    <a:lstStyle/>
                    <a:p>
                      <a:r>
                        <a:rPr lang="en-US" sz="1000"/>
                        <a:t>723744</a:t>
                      </a:r>
                    </a:p>
                  </a:txBody>
                  <a:tcPr/>
                </a:tc>
                <a:tc>
                  <a:txBody>
                    <a:bodyPr/>
                    <a:lstStyle/>
                    <a:p>
                      <a:r>
                        <a:rPr lang="en-US" sz="1000"/>
                        <a:t>71443</a:t>
                      </a:r>
                    </a:p>
                  </a:txBody>
                  <a:tcPr/>
                </a:tc>
                <a:tc>
                  <a:txBody>
                    <a:bodyPr/>
                    <a:lstStyle/>
                    <a:p>
                      <a:r>
                        <a:rPr lang="en-US" sz="1000"/>
                        <a:t>784558</a:t>
                      </a:r>
                    </a:p>
                  </a:txBody>
                  <a:tcPr/>
                </a:tc>
                <a:tc>
                  <a:txBody>
                    <a:bodyPr/>
                    <a:lstStyle/>
                    <a:p>
                      <a:r>
                        <a:rPr lang="en-US" sz="1000"/>
                        <a:t>Video</a:t>
                      </a:r>
                    </a:p>
                  </a:txBody>
                  <a:tcPr/>
                </a:tc>
                <a:extLst>
                  <a:ext uri="{0D108BD9-81ED-4DB2-BD59-A6C34878D82A}">
                    <a16:rowId xmlns:a16="http://schemas.microsoft.com/office/drawing/2014/main" val="3898600292"/>
                  </a:ext>
                </a:extLst>
              </a:tr>
              <a:tr h="370840">
                <a:tc>
                  <a:txBody>
                    <a:bodyPr/>
                    <a:lstStyle/>
                    <a:p>
                      <a:r>
                        <a:rPr lang="de-DE" sz="1000" b="1"/>
                        <a:t>Weltspiegel - 2017-10-21 18:34:01</a:t>
                      </a:r>
                      <a:r>
                        <a:rPr lang="de-DE" sz="1000"/>
                        <a:t>
Warum ist die Katze das Lieblingstier der Russen?</a:t>
                      </a:r>
                      <a:endParaRPr lang="en-US" sz="1000"/>
                    </a:p>
                  </a:txBody>
                  <a:tcPr/>
                </a:tc>
                <a:tc>
                  <a:txBody>
                    <a:bodyPr/>
                    <a:lstStyle/>
                    <a:p>
                      <a:r>
                        <a:rPr lang="en-US" sz="1000"/>
                        <a:t>715029</a:t>
                      </a:r>
                    </a:p>
                  </a:txBody>
                  <a:tcPr/>
                </a:tc>
                <a:tc>
                  <a:txBody>
                    <a:bodyPr/>
                    <a:lstStyle/>
                    <a:p>
                      <a:r>
                        <a:rPr lang="en-US" sz="1000"/>
                        <a:t>0</a:t>
                      </a:r>
                    </a:p>
                  </a:txBody>
                  <a:tcPr/>
                </a:tc>
                <a:tc>
                  <a:txBody>
                    <a:bodyPr/>
                    <a:lstStyle/>
                    <a:p>
                      <a:r>
                        <a:rPr lang="en-US" sz="1000"/>
                        <a:t>667756</a:t>
                      </a:r>
                    </a:p>
                  </a:txBody>
                  <a:tcPr/>
                </a:tc>
                <a:tc>
                  <a:txBody>
                    <a:bodyPr/>
                    <a:lstStyle/>
                    <a:p>
                      <a:r>
                        <a:rPr lang="en-US" sz="1000"/>
                        <a:t>61203</a:t>
                      </a:r>
                    </a:p>
                  </a:txBody>
                  <a:tcPr/>
                </a:tc>
                <a:tc>
                  <a:txBody>
                    <a:bodyPr/>
                    <a:lstStyle/>
                    <a:p>
                      <a:r>
                        <a:rPr lang="en-US" sz="1000"/>
                        <a:t>715029</a:t>
                      </a:r>
                    </a:p>
                  </a:txBody>
                  <a:tcPr/>
                </a:tc>
                <a:tc>
                  <a:txBody>
                    <a:bodyPr/>
                    <a:lstStyle/>
                    <a:p>
                      <a:r>
                        <a:rPr lang="en-US" sz="1000"/>
                        <a:t>Video</a:t>
                      </a:r>
                    </a:p>
                  </a:txBody>
                  <a:tcPr/>
                </a:tc>
                <a:extLst>
                  <a:ext uri="{0D108BD9-81ED-4DB2-BD59-A6C34878D82A}">
                    <a16:rowId xmlns:a16="http://schemas.microsoft.com/office/drawing/2014/main" val="1451924289"/>
                  </a:ext>
                </a:extLst>
              </a:tr>
              <a:tr h="370840">
                <a:tc>
                  <a:txBody>
                    <a:bodyPr/>
                    <a:lstStyle/>
                    <a:p>
                      <a:r>
                        <a:rPr lang="de-DE" sz="1000" b="1"/>
                        <a:t>Weltspiegel - 2017-10-11 04:11:10</a:t>
                      </a:r>
                      <a:r>
                        <a:rPr lang="de-DE" sz="1000"/>
                        <a:t>
"Das war kein islamischer Staat", sagen die Ehefrauen der Kämpfer des sogenannten Islamischen Staats. Besiegt und gefangen leben sie in einem Lager in Rakka.</a:t>
                      </a:r>
                      <a:endParaRPr lang="en-US" sz="1000"/>
                    </a:p>
                  </a:txBody>
                  <a:tcPr/>
                </a:tc>
                <a:tc>
                  <a:txBody>
                    <a:bodyPr/>
                    <a:lstStyle/>
                    <a:p>
                      <a:r>
                        <a:rPr lang="en-US" sz="1000"/>
                        <a:t>681345</a:t>
                      </a:r>
                    </a:p>
                  </a:txBody>
                  <a:tcPr/>
                </a:tc>
                <a:tc>
                  <a:txBody>
                    <a:bodyPr/>
                    <a:lstStyle/>
                    <a:p>
                      <a:r>
                        <a:rPr lang="en-US" sz="1000"/>
                        <a:t>0</a:t>
                      </a:r>
                    </a:p>
                  </a:txBody>
                  <a:tcPr/>
                </a:tc>
                <a:tc>
                  <a:txBody>
                    <a:bodyPr/>
                    <a:lstStyle/>
                    <a:p>
                      <a:r>
                        <a:rPr lang="en-US" sz="1000"/>
                        <a:t>635606</a:t>
                      </a:r>
                    </a:p>
                  </a:txBody>
                  <a:tcPr/>
                </a:tc>
                <a:tc>
                  <a:txBody>
                    <a:bodyPr/>
                    <a:lstStyle/>
                    <a:p>
                      <a:r>
                        <a:rPr lang="en-US" sz="1000"/>
                        <a:t>62228</a:t>
                      </a:r>
                    </a:p>
                  </a:txBody>
                  <a:tcPr/>
                </a:tc>
                <a:tc>
                  <a:txBody>
                    <a:bodyPr/>
                    <a:lstStyle/>
                    <a:p>
                      <a:r>
                        <a:rPr lang="en-US" sz="1000"/>
                        <a:t>681345</a:t>
                      </a:r>
                    </a:p>
                  </a:txBody>
                  <a:tcPr/>
                </a:tc>
                <a:tc>
                  <a:txBody>
                    <a:bodyPr/>
                    <a:lstStyle/>
                    <a:p>
                      <a:r>
                        <a:rPr lang="en-US" sz="1000"/>
                        <a:t>Video</a:t>
                      </a:r>
                    </a:p>
                  </a:txBody>
                  <a:tcPr/>
                </a:tc>
                <a:extLst>
                  <a:ext uri="{0D108BD9-81ED-4DB2-BD59-A6C34878D82A}">
                    <a16:rowId xmlns:a16="http://schemas.microsoft.com/office/drawing/2014/main" val="3393733436"/>
                  </a:ext>
                </a:extLst>
              </a:tr>
            </a:tbl>
          </a:graphicData>
        </a:graphic>
      </p:graphicFrame>
      <p:sp>
        <p:nvSpPr>
          <p:cNvPr id="4" name="Text Placeholder 3">
            <a:extLst>
              <a:ext uri="{FF2B5EF4-FFF2-40B4-BE49-F238E27FC236}">
                <a16:creationId xmlns:a16="http://schemas.microsoft.com/office/drawing/2014/main" id="{70071ABD-6F58-4CFB-AED6-AAA30720BE0F}"/>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9741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B3DF7-AECB-42E2-8B94-8E50047D920D}"/>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C865D6F2-8A4F-4BE2-9D11-EBFC831BC055}"/>
              </a:ext>
            </a:extLst>
          </p:cNvPr>
          <p:cNvGraphicFramePr>
            <a:graphicFrameLocks noGrp="1"/>
          </p:cNvGraphicFramePr>
          <p:nvPr>
            <p:ph type="tbl" sz="quarter" idx="13"/>
            <p:extLst>
              <p:ext uri="{D42A27DB-BD31-4B8C-83A1-F6EECF244321}">
                <p14:modId xmlns:p14="http://schemas.microsoft.com/office/powerpoint/2010/main" val="1115543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26316608"/>
                    </a:ext>
                  </a:extLst>
                </a:gridCol>
                <a:gridCol w="1234440">
                  <a:extLst>
                    <a:ext uri="{9D8B030D-6E8A-4147-A177-3AD203B41FA5}">
                      <a16:colId xmlns:a16="http://schemas.microsoft.com/office/drawing/2014/main" val="3790501291"/>
                    </a:ext>
                  </a:extLst>
                </a:gridCol>
                <a:gridCol w="1234440">
                  <a:extLst>
                    <a:ext uri="{9D8B030D-6E8A-4147-A177-3AD203B41FA5}">
                      <a16:colId xmlns:a16="http://schemas.microsoft.com/office/drawing/2014/main" val="435087800"/>
                    </a:ext>
                  </a:extLst>
                </a:gridCol>
                <a:gridCol w="1234440">
                  <a:extLst>
                    <a:ext uri="{9D8B030D-6E8A-4147-A177-3AD203B41FA5}">
                      <a16:colId xmlns:a16="http://schemas.microsoft.com/office/drawing/2014/main" val="3020002746"/>
                    </a:ext>
                  </a:extLst>
                </a:gridCol>
                <a:gridCol w="822960">
                  <a:extLst>
                    <a:ext uri="{9D8B030D-6E8A-4147-A177-3AD203B41FA5}">
                      <a16:colId xmlns:a16="http://schemas.microsoft.com/office/drawing/2014/main" val="841235538"/>
                    </a:ext>
                  </a:extLst>
                </a:gridCol>
                <a:gridCol w="411480">
                  <a:extLst>
                    <a:ext uri="{9D8B030D-6E8A-4147-A177-3AD203B41FA5}">
                      <a16:colId xmlns:a16="http://schemas.microsoft.com/office/drawing/2014/main" val="927093877"/>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875654184"/>
                  </a:ext>
                </a:extLst>
              </a:tr>
              <a:tr h="370840">
                <a:tc>
                  <a:txBody>
                    <a:bodyPr/>
                    <a:lstStyle/>
                    <a:p>
                      <a:r>
                        <a:rPr lang="de-DE" sz="1000" b="1"/>
                        <a:t>Weltspiegel - 2017-12-14 16:00:00</a:t>
                      </a:r>
                      <a:r>
                        <a:rPr lang="de-DE" sz="1000"/>
                        <a:t>
Sie war minderjährig, als sie sich aus der deutschen Provinz nach Syrien aufmachte. Aber Linda W. wusste, was sie tat: Sie schloss sich der Terrorgruppe IS an. Nach eineinhalb Jahren wurde sie von irakischen Soldaten aufgegriffen und in ein Gefängnis gebracht. Ist sie Täterin? Opfer? Oder beides? Nun gelang es einem Team des NDR und SWR Linda W. in ihrer Haft zu interviewen. Sie möchte zurück nach Deutschland. Mehr dazu: Weltspiegel Extra. Heute 22:45 Uhr im Ersten. Mehr: http://s.daserste.de/2jTVFz0</a:t>
                      </a:r>
                      <a:endParaRPr lang="en-US" sz="1000"/>
                    </a:p>
                  </a:txBody>
                  <a:tcPr/>
                </a:tc>
                <a:tc>
                  <a:txBody>
                    <a:bodyPr/>
                    <a:lstStyle/>
                    <a:p>
                      <a:r>
                        <a:rPr lang="en-US" sz="1000"/>
                        <a:t>142259</a:t>
                      </a:r>
                    </a:p>
                  </a:txBody>
                  <a:tcPr/>
                </a:tc>
                <a:tc>
                  <a:txBody>
                    <a:bodyPr/>
                    <a:lstStyle/>
                    <a:p>
                      <a:r>
                        <a:rPr lang="en-US" sz="1000"/>
                        <a:t>906775</a:t>
                      </a:r>
                    </a:p>
                  </a:txBody>
                  <a:tcPr/>
                </a:tc>
                <a:tc>
                  <a:txBody>
                    <a:bodyPr/>
                    <a:lstStyle/>
                    <a:p>
                      <a:r>
                        <a:rPr lang="en-US" sz="1000"/>
                        <a:t>15.7%</a:t>
                      </a:r>
                    </a:p>
                  </a:txBody>
                  <a:tcPr/>
                </a:tc>
                <a:tc>
                  <a:txBody>
                    <a:bodyPr/>
                    <a:lstStyle/>
                    <a:p>
                      <a:r>
                        <a:rPr lang="en-US" sz="1000"/>
                        <a:t>2969</a:t>
                      </a:r>
                    </a:p>
                  </a:txBody>
                  <a:tcPr/>
                </a:tc>
                <a:tc>
                  <a:txBody>
                    <a:bodyPr/>
                    <a:lstStyle/>
                    <a:p>
                      <a:r>
                        <a:rPr lang="en-US" sz="1000"/>
                        <a:t>Video</a:t>
                      </a:r>
                    </a:p>
                  </a:txBody>
                  <a:tcPr/>
                </a:tc>
                <a:extLst>
                  <a:ext uri="{0D108BD9-81ED-4DB2-BD59-A6C34878D82A}">
                    <a16:rowId xmlns:a16="http://schemas.microsoft.com/office/drawing/2014/main" val="2655879618"/>
                  </a:ext>
                </a:extLst>
              </a:tr>
              <a:tr h="370840">
                <a:tc>
                  <a:txBody>
                    <a:bodyPr/>
                    <a:lstStyle/>
                    <a:p>
                      <a:r>
                        <a:rPr lang="de-DE" sz="1000" b="1"/>
                        <a:t>Weltspiegel - 2017-10-11 04:11:10</a:t>
                      </a:r>
                      <a:r>
                        <a:rPr lang="de-DE" sz="1000"/>
                        <a:t>
"Das war kein islamischer Staat", sagen die Ehefrauen der Kämpfer des sogenannten Islamischen Staats. Besiegt und gefangen leben sie in einem Lager in Rakka.</a:t>
                      </a:r>
                      <a:endParaRPr lang="en-US" sz="1000"/>
                    </a:p>
                  </a:txBody>
                  <a:tcPr/>
                </a:tc>
                <a:tc>
                  <a:txBody>
                    <a:bodyPr/>
                    <a:lstStyle/>
                    <a:p>
                      <a:r>
                        <a:rPr lang="en-US" sz="1000"/>
                        <a:t>72254</a:t>
                      </a:r>
                    </a:p>
                  </a:txBody>
                  <a:tcPr/>
                </a:tc>
                <a:tc>
                  <a:txBody>
                    <a:bodyPr/>
                    <a:lstStyle/>
                    <a:p>
                      <a:r>
                        <a:rPr lang="en-US" sz="1000"/>
                        <a:t>681345</a:t>
                      </a:r>
                    </a:p>
                  </a:txBody>
                  <a:tcPr/>
                </a:tc>
                <a:tc>
                  <a:txBody>
                    <a:bodyPr/>
                    <a:lstStyle/>
                    <a:p>
                      <a:r>
                        <a:rPr lang="en-US" sz="1000"/>
                        <a:t>10.6%</a:t>
                      </a:r>
                    </a:p>
                  </a:txBody>
                  <a:tcPr/>
                </a:tc>
                <a:tc>
                  <a:txBody>
                    <a:bodyPr/>
                    <a:lstStyle/>
                    <a:p>
                      <a:r>
                        <a:rPr lang="en-US" sz="1000"/>
                        <a:t>2193</a:t>
                      </a:r>
                    </a:p>
                  </a:txBody>
                  <a:tcPr/>
                </a:tc>
                <a:tc>
                  <a:txBody>
                    <a:bodyPr/>
                    <a:lstStyle/>
                    <a:p>
                      <a:r>
                        <a:rPr lang="en-US" sz="1000"/>
                        <a:t>Video</a:t>
                      </a:r>
                    </a:p>
                  </a:txBody>
                  <a:tcPr/>
                </a:tc>
                <a:extLst>
                  <a:ext uri="{0D108BD9-81ED-4DB2-BD59-A6C34878D82A}">
                    <a16:rowId xmlns:a16="http://schemas.microsoft.com/office/drawing/2014/main" val="1556036903"/>
                  </a:ext>
                </a:extLst>
              </a:tr>
              <a:tr h="370840">
                <a:tc>
                  <a:txBody>
                    <a:bodyPr/>
                    <a:lstStyle/>
                    <a:p>
                      <a:r>
                        <a:rPr lang="de-DE" sz="1000" b="1"/>
                        <a:t>Weltspiegel - 2017-10-01 08:36:49</a:t>
                      </a:r>
                      <a:r>
                        <a:rPr lang="de-DE" sz="1000"/>
                        <a:t>
In Perus Hauptstadt Lima trennt eine Mauer arme und reiche Menschen. Pools auf der einen Seite, kein Wasser auf der anderen.</a:t>
                      </a:r>
                      <a:endParaRPr lang="en-US" sz="1000"/>
                    </a:p>
                  </a:txBody>
                  <a:tcPr/>
                </a:tc>
                <a:tc>
                  <a:txBody>
                    <a:bodyPr/>
                    <a:lstStyle/>
                    <a:p>
                      <a:r>
                        <a:rPr lang="en-US" sz="1000"/>
                        <a:t>58708</a:t>
                      </a:r>
                    </a:p>
                  </a:txBody>
                  <a:tcPr/>
                </a:tc>
                <a:tc>
                  <a:txBody>
                    <a:bodyPr/>
                    <a:lstStyle/>
                    <a:p>
                      <a:r>
                        <a:rPr lang="en-US" sz="1000"/>
                        <a:t>784558</a:t>
                      </a:r>
                    </a:p>
                  </a:txBody>
                  <a:tcPr/>
                </a:tc>
                <a:tc>
                  <a:txBody>
                    <a:bodyPr/>
                    <a:lstStyle/>
                    <a:p>
                      <a:r>
                        <a:rPr lang="en-US" sz="1000"/>
                        <a:t>7.5%</a:t>
                      </a:r>
                    </a:p>
                  </a:txBody>
                  <a:tcPr/>
                </a:tc>
                <a:tc>
                  <a:txBody>
                    <a:bodyPr/>
                    <a:lstStyle/>
                    <a:p>
                      <a:r>
                        <a:rPr lang="en-US" sz="1000"/>
                        <a:t>5419</a:t>
                      </a:r>
                    </a:p>
                  </a:txBody>
                  <a:tcPr/>
                </a:tc>
                <a:tc>
                  <a:txBody>
                    <a:bodyPr/>
                    <a:lstStyle/>
                    <a:p>
                      <a:r>
                        <a:rPr lang="en-US" sz="1000"/>
                        <a:t>Video</a:t>
                      </a:r>
                    </a:p>
                  </a:txBody>
                  <a:tcPr/>
                </a:tc>
                <a:extLst>
                  <a:ext uri="{0D108BD9-81ED-4DB2-BD59-A6C34878D82A}">
                    <a16:rowId xmlns:a16="http://schemas.microsoft.com/office/drawing/2014/main" val="763101386"/>
                  </a:ext>
                </a:extLst>
              </a:tr>
              <a:tr h="370840">
                <a:tc>
                  <a:txBody>
                    <a:bodyPr/>
                    <a:lstStyle/>
                    <a:p>
                      <a:r>
                        <a:rPr lang="de-DE" sz="1000" b="1"/>
                        <a:t>Weltspiegel - 2017-12-27 16:26:00</a:t>
                      </a:r>
                      <a:r>
                        <a:rPr lang="de-DE" sz="1000"/>
                        <a:t>
In der Provinz Aceh in Indonesien gilt die Scharia. Wer unverheiratet öffentlich Händchen hält, dem droht öffentliche Auspeitschung. 
________________
Best of "Weltspiegel" 2017: http://s.daserste.de/2tugT9f</a:t>
                      </a:r>
                      <a:endParaRPr lang="en-US" sz="1000"/>
                    </a:p>
                  </a:txBody>
                  <a:tcPr/>
                </a:tc>
                <a:tc>
                  <a:txBody>
                    <a:bodyPr/>
                    <a:lstStyle/>
                    <a:p>
                      <a:r>
                        <a:rPr lang="en-US" sz="1000"/>
                        <a:t>55172</a:t>
                      </a:r>
                    </a:p>
                  </a:txBody>
                  <a:tcPr/>
                </a:tc>
                <a:tc>
                  <a:txBody>
                    <a:bodyPr/>
                    <a:lstStyle/>
                    <a:p>
                      <a:r>
                        <a:rPr lang="en-US" sz="1000"/>
                        <a:t>486070</a:t>
                      </a:r>
                    </a:p>
                  </a:txBody>
                  <a:tcPr/>
                </a:tc>
                <a:tc>
                  <a:txBody>
                    <a:bodyPr/>
                    <a:lstStyle/>
                    <a:p>
                      <a:r>
                        <a:rPr lang="en-US" sz="1000"/>
                        <a:t>11.4%</a:t>
                      </a:r>
                    </a:p>
                  </a:txBody>
                  <a:tcPr/>
                </a:tc>
                <a:tc>
                  <a:txBody>
                    <a:bodyPr/>
                    <a:lstStyle/>
                    <a:p>
                      <a:r>
                        <a:rPr lang="en-US" sz="1000"/>
                        <a:t>7422</a:t>
                      </a:r>
                    </a:p>
                  </a:txBody>
                  <a:tcPr/>
                </a:tc>
                <a:tc>
                  <a:txBody>
                    <a:bodyPr/>
                    <a:lstStyle/>
                    <a:p>
                      <a:r>
                        <a:rPr lang="en-US" sz="1000"/>
                        <a:t>Video</a:t>
                      </a:r>
                    </a:p>
                  </a:txBody>
                  <a:tcPr/>
                </a:tc>
                <a:extLst>
                  <a:ext uri="{0D108BD9-81ED-4DB2-BD59-A6C34878D82A}">
                    <a16:rowId xmlns:a16="http://schemas.microsoft.com/office/drawing/2014/main" val="2331225881"/>
                  </a:ext>
                </a:extLst>
              </a:tr>
              <a:tr h="370840">
                <a:tc>
                  <a:txBody>
                    <a:bodyPr/>
                    <a:lstStyle/>
                    <a:p>
                      <a:r>
                        <a:rPr lang="de-DE" sz="1000" b="1"/>
                        <a:t>Weltspiegel - 2017-10-07 10:08:50</a:t>
                      </a:r>
                      <a:r>
                        <a:rPr lang="de-DE" sz="1000"/>
                        <a:t>
Pflege ist in Skandinavien Sache des Staates. Pflegeeinrichtungen werden ohne Gewinnorientierung betrieben. Das ist teurer, aber die Angehörigen werden spürbar entlastet.</a:t>
                      </a:r>
                      <a:endParaRPr lang="en-US" sz="1000"/>
                    </a:p>
                  </a:txBody>
                  <a:tcPr/>
                </a:tc>
                <a:tc>
                  <a:txBody>
                    <a:bodyPr/>
                    <a:lstStyle/>
                    <a:p>
                      <a:r>
                        <a:rPr lang="en-US" sz="1000"/>
                        <a:t>49142</a:t>
                      </a:r>
                    </a:p>
                  </a:txBody>
                  <a:tcPr/>
                </a:tc>
                <a:tc>
                  <a:txBody>
                    <a:bodyPr/>
                    <a:lstStyle/>
                    <a:p>
                      <a:r>
                        <a:rPr lang="en-US" sz="1000"/>
                        <a:t>879735</a:t>
                      </a:r>
                    </a:p>
                  </a:txBody>
                  <a:tcPr/>
                </a:tc>
                <a:tc>
                  <a:txBody>
                    <a:bodyPr/>
                    <a:lstStyle/>
                    <a:p>
                      <a:r>
                        <a:rPr lang="en-US" sz="1000"/>
                        <a:t>5.6%</a:t>
                      </a:r>
                    </a:p>
                  </a:txBody>
                  <a:tcPr/>
                </a:tc>
                <a:tc>
                  <a:txBody>
                    <a:bodyPr/>
                    <a:lstStyle/>
                    <a:p>
                      <a:r>
                        <a:rPr lang="en-US" sz="1000"/>
                        <a:t>14840</a:t>
                      </a:r>
                    </a:p>
                  </a:txBody>
                  <a:tcPr/>
                </a:tc>
                <a:tc>
                  <a:txBody>
                    <a:bodyPr/>
                    <a:lstStyle/>
                    <a:p>
                      <a:r>
                        <a:rPr lang="en-US" sz="1000"/>
                        <a:t>Video</a:t>
                      </a:r>
                    </a:p>
                  </a:txBody>
                  <a:tcPr/>
                </a:tc>
                <a:extLst>
                  <a:ext uri="{0D108BD9-81ED-4DB2-BD59-A6C34878D82A}">
                    <a16:rowId xmlns:a16="http://schemas.microsoft.com/office/drawing/2014/main" val="2583958716"/>
                  </a:ext>
                </a:extLst>
              </a:tr>
            </a:tbl>
          </a:graphicData>
        </a:graphic>
      </p:graphicFrame>
      <p:sp>
        <p:nvSpPr>
          <p:cNvPr id="4" name="Text Placeholder 3">
            <a:extLst>
              <a:ext uri="{FF2B5EF4-FFF2-40B4-BE49-F238E27FC236}">
                <a16:creationId xmlns:a16="http://schemas.microsoft.com/office/drawing/2014/main" id="{E43E292B-4265-4F23-A906-12B8F15ADBC9}"/>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716472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3FEB9-4AC3-4CE4-9675-24238949B269}"/>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DFF9FF70-6636-4263-90E2-167D03CA2E65}"/>
              </a:ext>
            </a:extLst>
          </p:cNvPr>
          <p:cNvGraphicFramePr>
            <a:graphicFrameLocks noGrp="1"/>
          </p:cNvGraphicFramePr>
          <p:nvPr>
            <p:ph type="tbl" sz="quarter" idx="13"/>
            <p:extLst>
              <p:ext uri="{D42A27DB-BD31-4B8C-83A1-F6EECF244321}">
                <p14:modId xmlns:p14="http://schemas.microsoft.com/office/powerpoint/2010/main" val="2769085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83169509"/>
                    </a:ext>
                  </a:extLst>
                </a:gridCol>
                <a:gridCol w="1234440">
                  <a:extLst>
                    <a:ext uri="{9D8B030D-6E8A-4147-A177-3AD203B41FA5}">
                      <a16:colId xmlns:a16="http://schemas.microsoft.com/office/drawing/2014/main" val="3029699730"/>
                    </a:ext>
                  </a:extLst>
                </a:gridCol>
                <a:gridCol w="1234440">
                  <a:extLst>
                    <a:ext uri="{9D8B030D-6E8A-4147-A177-3AD203B41FA5}">
                      <a16:colId xmlns:a16="http://schemas.microsoft.com/office/drawing/2014/main" val="2268727117"/>
                    </a:ext>
                  </a:extLst>
                </a:gridCol>
                <a:gridCol w="1234440">
                  <a:extLst>
                    <a:ext uri="{9D8B030D-6E8A-4147-A177-3AD203B41FA5}">
                      <a16:colId xmlns:a16="http://schemas.microsoft.com/office/drawing/2014/main" val="1887807290"/>
                    </a:ext>
                  </a:extLst>
                </a:gridCol>
                <a:gridCol w="822960">
                  <a:extLst>
                    <a:ext uri="{9D8B030D-6E8A-4147-A177-3AD203B41FA5}">
                      <a16:colId xmlns:a16="http://schemas.microsoft.com/office/drawing/2014/main" val="3245592117"/>
                    </a:ext>
                  </a:extLst>
                </a:gridCol>
                <a:gridCol w="411480">
                  <a:extLst>
                    <a:ext uri="{9D8B030D-6E8A-4147-A177-3AD203B41FA5}">
                      <a16:colId xmlns:a16="http://schemas.microsoft.com/office/drawing/2014/main" val="367387053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410004469"/>
                  </a:ext>
                </a:extLst>
              </a:tr>
              <a:tr h="370840">
                <a:tc>
                  <a:txBody>
                    <a:bodyPr/>
                    <a:lstStyle/>
                    <a:p>
                      <a:r>
                        <a:rPr lang="de-DE" sz="1000" b="1"/>
                        <a:t>Weltspiegel - 2017-08-14 15:14:39</a:t>
                      </a:r>
                      <a:r>
                        <a:rPr lang="de-DE" sz="1000"/>
                        <a:t>
Der Veteran Akram Khan kämpfte mitten im Dschungel gegen Inder, die Bangladesch im Kampf zur Unabhängigkeit unterstützten.</a:t>
                      </a:r>
                      <a:endParaRPr lang="en-US" sz="1000"/>
                    </a:p>
                  </a:txBody>
                  <a:tcPr/>
                </a:tc>
                <a:tc>
                  <a:txBody>
                    <a:bodyPr/>
                    <a:lstStyle/>
                    <a:p>
                      <a:r>
                        <a:rPr lang="en-US" sz="1000"/>
                        <a:t>394.0%</a:t>
                      </a:r>
                    </a:p>
                  </a:txBody>
                  <a:tcPr/>
                </a:tc>
                <a:tc>
                  <a:txBody>
                    <a:bodyPr/>
                    <a:lstStyle/>
                    <a:p>
                      <a:r>
                        <a:rPr lang="en-US" sz="1000"/>
                        <a:t>264</a:t>
                      </a:r>
                    </a:p>
                  </a:txBody>
                  <a:tcPr/>
                </a:tc>
                <a:tc>
                  <a:txBody>
                    <a:bodyPr/>
                    <a:lstStyle/>
                    <a:p>
                      <a:r>
                        <a:rPr lang="en-US" sz="1000"/>
                        <a:t>67</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776102650"/>
                  </a:ext>
                </a:extLst>
              </a:tr>
              <a:tr h="370840">
                <a:tc>
                  <a:txBody>
                    <a:bodyPr/>
                    <a:lstStyle/>
                    <a:p>
                      <a:r>
                        <a:rPr lang="de-DE" sz="1000" b="1"/>
                        <a:t>Weltspiegel - 2017-08-14 15:14:45</a:t>
                      </a:r>
                      <a:r>
                        <a:rPr lang="de-DE" sz="1000"/>
                        <a:t>
Grausame Erinenrung. Sardar Singh erzählt von Hunden, die Leichen gegessen haben.</a:t>
                      </a:r>
                      <a:endParaRPr lang="en-US" sz="1000"/>
                    </a:p>
                  </a:txBody>
                  <a:tcPr/>
                </a:tc>
                <a:tc>
                  <a:txBody>
                    <a:bodyPr/>
                    <a:lstStyle/>
                    <a:p>
                      <a:r>
                        <a:rPr lang="en-US" sz="1000"/>
                        <a:t>311.0%</a:t>
                      </a:r>
                    </a:p>
                  </a:txBody>
                  <a:tcPr/>
                </a:tc>
                <a:tc>
                  <a:txBody>
                    <a:bodyPr/>
                    <a:lstStyle/>
                    <a:p>
                      <a:r>
                        <a:rPr lang="en-US" sz="1000"/>
                        <a:t>255</a:t>
                      </a:r>
                    </a:p>
                  </a:txBody>
                  <a:tcPr/>
                </a:tc>
                <a:tc>
                  <a:txBody>
                    <a:bodyPr/>
                    <a:lstStyle/>
                    <a:p>
                      <a:r>
                        <a:rPr lang="en-US" sz="1000"/>
                        <a:t>82</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965447689"/>
                  </a:ext>
                </a:extLst>
              </a:tr>
              <a:tr h="370840">
                <a:tc>
                  <a:txBody>
                    <a:bodyPr/>
                    <a:lstStyle/>
                    <a:p>
                      <a:r>
                        <a:rPr lang="de-DE" sz="1000" b="1"/>
                        <a:t>Weltspiegel - 2017-08-14 15:14:57</a:t>
                      </a:r>
                      <a:r>
                        <a:rPr lang="de-DE" sz="1000"/>
                        <a:t>
Qazi Barkat Ali (Mitte) hat Südasien-Korrespondent Jürgen Webermann (rechts) von seiner Flucht vor 70 Jahren erzählt. Dabei auch der pakistanische Mitarbeiter des ARD-Studios: Zia Khan (links).</a:t>
                      </a:r>
                      <a:endParaRPr lang="en-US" sz="1000"/>
                    </a:p>
                  </a:txBody>
                  <a:tcPr/>
                </a:tc>
                <a:tc>
                  <a:txBody>
                    <a:bodyPr/>
                    <a:lstStyle/>
                    <a:p>
                      <a:r>
                        <a:rPr lang="en-US" sz="1000"/>
                        <a:t>298.8%</a:t>
                      </a:r>
                    </a:p>
                  </a:txBody>
                  <a:tcPr/>
                </a:tc>
                <a:tc>
                  <a:txBody>
                    <a:bodyPr/>
                    <a:lstStyle/>
                    <a:p>
                      <a:r>
                        <a:rPr lang="en-US" sz="1000"/>
                        <a:t>248</a:t>
                      </a:r>
                    </a:p>
                  </a:txBody>
                  <a:tcPr/>
                </a:tc>
                <a:tc>
                  <a:txBody>
                    <a:bodyPr/>
                    <a:lstStyle/>
                    <a:p>
                      <a:r>
                        <a:rPr lang="en-US" sz="1000"/>
                        <a:t>83</a:t>
                      </a:r>
                    </a:p>
                  </a:txBody>
                  <a:tcPr/>
                </a:tc>
                <a:tc>
                  <a:txBody>
                    <a:bodyPr/>
                    <a:lstStyle/>
                    <a:p>
                      <a:r>
                        <a:rPr lang="en-US" sz="1000"/>
                        <a:t>1</a:t>
                      </a:r>
                    </a:p>
                  </a:txBody>
                  <a:tcPr/>
                </a:tc>
                <a:tc>
                  <a:txBody>
                    <a:bodyPr/>
                    <a:lstStyle/>
                    <a:p>
                      <a:r>
                        <a:rPr lang="en-US" sz="1000"/>
                        <a:t>Photo</a:t>
                      </a:r>
                    </a:p>
                  </a:txBody>
                  <a:tcPr/>
                </a:tc>
                <a:extLst>
                  <a:ext uri="{0D108BD9-81ED-4DB2-BD59-A6C34878D82A}">
                    <a16:rowId xmlns:a16="http://schemas.microsoft.com/office/drawing/2014/main" val="139414813"/>
                  </a:ext>
                </a:extLst>
              </a:tr>
              <a:tr h="370840">
                <a:tc>
                  <a:txBody>
                    <a:bodyPr/>
                    <a:lstStyle/>
                    <a:p>
                      <a:r>
                        <a:rPr lang="de-DE" sz="1000" b="1"/>
                        <a:t>Weltspiegel - 2017-08-14 15:14:51</a:t>
                      </a:r>
                      <a:r>
                        <a:rPr lang="de-DE" sz="1000"/>
                        <a:t>
Folgen der Teilung: Aufgewachsen in einer wohlhabenden Familie, stand Gulbharjan Kaur von heute auf morgen mit ihrer Familie vor dem Nichts.</a:t>
                      </a:r>
                      <a:endParaRPr lang="en-US" sz="1000"/>
                    </a:p>
                  </a:txBody>
                  <a:tcPr/>
                </a:tc>
                <a:tc>
                  <a:txBody>
                    <a:bodyPr/>
                    <a:lstStyle/>
                    <a:p>
                      <a:r>
                        <a:rPr lang="en-US" sz="1000"/>
                        <a:t>251.0%</a:t>
                      </a:r>
                    </a:p>
                  </a:txBody>
                  <a:tcPr/>
                </a:tc>
                <a:tc>
                  <a:txBody>
                    <a:bodyPr/>
                    <a:lstStyle/>
                    <a:p>
                      <a:r>
                        <a:rPr lang="en-US" sz="1000"/>
                        <a:t>251</a:t>
                      </a:r>
                    </a:p>
                  </a:txBody>
                  <a:tcPr/>
                </a:tc>
                <a:tc>
                  <a:txBody>
                    <a:bodyPr/>
                    <a:lstStyle/>
                    <a:p>
                      <a:r>
                        <a:rPr lang="en-US" sz="1000"/>
                        <a:t>100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201154748"/>
                  </a:ext>
                </a:extLst>
              </a:tr>
              <a:tr h="370840">
                <a:tc>
                  <a:txBody>
                    <a:bodyPr/>
                    <a:lstStyle/>
                    <a:p>
                      <a:r>
                        <a:rPr lang="de-DE" sz="1000" b="1"/>
                        <a:t>Weltspiegel - 2017-08-15 12:15:29</a:t>
                      </a:r>
                      <a:r>
                        <a:rPr lang="de-DE" sz="1000"/>
                        <a:t>
Große Teile der olympischen Anlagen sind allerdings Sperrgebiet. Noch immer liegen hier Minen.</a:t>
                      </a:r>
                      <a:endParaRPr lang="en-US" sz="1000"/>
                    </a:p>
                  </a:txBody>
                  <a:tcPr/>
                </a:tc>
                <a:tc>
                  <a:txBody>
                    <a:bodyPr/>
                    <a:lstStyle/>
                    <a:p>
                      <a:r>
                        <a:rPr lang="en-US" sz="1000"/>
                        <a:t>157.4%</a:t>
                      </a:r>
                    </a:p>
                  </a:txBody>
                  <a:tcPr/>
                </a:tc>
                <a:tc>
                  <a:txBody>
                    <a:bodyPr/>
                    <a:lstStyle/>
                    <a:p>
                      <a:r>
                        <a:rPr lang="en-US" sz="1000"/>
                        <a:t>148</a:t>
                      </a:r>
                    </a:p>
                  </a:txBody>
                  <a:tcPr/>
                </a:tc>
                <a:tc>
                  <a:txBody>
                    <a:bodyPr/>
                    <a:lstStyle/>
                    <a:p>
                      <a:r>
                        <a:rPr lang="en-US" sz="1000"/>
                        <a:t>94</a:t>
                      </a:r>
                    </a:p>
                  </a:txBody>
                  <a:tcPr/>
                </a:tc>
                <a:tc>
                  <a:txBody>
                    <a:bodyPr/>
                    <a:lstStyle/>
                    <a:p>
                      <a:r>
                        <a:rPr lang="en-US" sz="1000"/>
                        <a:t>3</a:t>
                      </a:r>
                    </a:p>
                  </a:txBody>
                  <a:tcPr/>
                </a:tc>
                <a:tc>
                  <a:txBody>
                    <a:bodyPr/>
                    <a:lstStyle/>
                    <a:p>
                      <a:r>
                        <a:rPr lang="en-US" sz="1000"/>
                        <a:t>Photo</a:t>
                      </a:r>
                    </a:p>
                  </a:txBody>
                  <a:tcPr/>
                </a:tc>
                <a:extLst>
                  <a:ext uri="{0D108BD9-81ED-4DB2-BD59-A6C34878D82A}">
                    <a16:rowId xmlns:a16="http://schemas.microsoft.com/office/drawing/2014/main" val="3631661901"/>
                  </a:ext>
                </a:extLst>
              </a:tr>
            </a:tbl>
          </a:graphicData>
        </a:graphic>
      </p:graphicFrame>
      <p:sp>
        <p:nvSpPr>
          <p:cNvPr id="4" name="Text Placeholder 3">
            <a:extLst>
              <a:ext uri="{FF2B5EF4-FFF2-40B4-BE49-F238E27FC236}">
                <a16:creationId xmlns:a16="http://schemas.microsoft.com/office/drawing/2014/main" id="{396FA849-CD52-49A1-B771-1AA0F51DCCAE}"/>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2701033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5E208-C291-40DD-AA4B-3314A5FEFABD}"/>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6635492F-B1A3-41E4-958C-ED100560E08A}"/>
              </a:ext>
            </a:extLst>
          </p:cNvPr>
          <p:cNvGraphicFramePr>
            <a:graphicFrameLocks noGrp="1"/>
          </p:cNvGraphicFramePr>
          <p:nvPr>
            <p:ph type="tbl" sz="quarter" idx="13"/>
            <p:extLst>
              <p:ext uri="{D42A27DB-BD31-4B8C-83A1-F6EECF244321}">
                <p14:modId xmlns:p14="http://schemas.microsoft.com/office/powerpoint/2010/main" val="129068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0492740"/>
                    </a:ext>
                  </a:extLst>
                </a:gridCol>
                <a:gridCol w="1234440">
                  <a:extLst>
                    <a:ext uri="{9D8B030D-6E8A-4147-A177-3AD203B41FA5}">
                      <a16:colId xmlns:a16="http://schemas.microsoft.com/office/drawing/2014/main" val="139756205"/>
                    </a:ext>
                  </a:extLst>
                </a:gridCol>
                <a:gridCol w="1234440">
                  <a:extLst>
                    <a:ext uri="{9D8B030D-6E8A-4147-A177-3AD203B41FA5}">
                      <a16:colId xmlns:a16="http://schemas.microsoft.com/office/drawing/2014/main" val="3830103465"/>
                    </a:ext>
                  </a:extLst>
                </a:gridCol>
                <a:gridCol w="1234440">
                  <a:extLst>
                    <a:ext uri="{9D8B030D-6E8A-4147-A177-3AD203B41FA5}">
                      <a16:colId xmlns:a16="http://schemas.microsoft.com/office/drawing/2014/main" val="434088868"/>
                    </a:ext>
                  </a:extLst>
                </a:gridCol>
                <a:gridCol w="822960">
                  <a:extLst>
                    <a:ext uri="{9D8B030D-6E8A-4147-A177-3AD203B41FA5}">
                      <a16:colId xmlns:a16="http://schemas.microsoft.com/office/drawing/2014/main" val="919413967"/>
                    </a:ext>
                  </a:extLst>
                </a:gridCol>
                <a:gridCol w="411480">
                  <a:extLst>
                    <a:ext uri="{9D8B030D-6E8A-4147-A177-3AD203B41FA5}">
                      <a16:colId xmlns:a16="http://schemas.microsoft.com/office/drawing/2014/main" val="100122415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622800848"/>
                  </a:ext>
                </a:extLst>
              </a:tr>
              <a:tr h="370840">
                <a:tc>
                  <a:txBody>
                    <a:bodyPr/>
                    <a:lstStyle/>
                    <a:p>
                      <a:r>
                        <a:rPr lang="en-US" sz="1000" b="1"/>
                        <a:t>Weltspiegel - 2017-09-09 08:33:39</a:t>
                      </a:r>
                      <a:r>
                        <a:rPr lang="en-US" sz="1000"/>
                        <a:t>
Venedig Filmfestival 2017</a:t>
                      </a:r>
                    </a:p>
                  </a:txBody>
                  <a:tcPr/>
                </a:tc>
                <a:tc>
                  <a:txBody>
                    <a:bodyPr/>
                    <a:lstStyle/>
                    <a:p>
                      <a:r>
                        <a:rPr lang="en-US" sz="1000"/>
                        <a:t>0.0%</a:t>
                      </a:r>
                    </a:p>
                  </a:txBody>
                  <a:tcPr/>
                </a:tc>
                <a:tc>
                  <a:txBody>
                    <a:bodyPr/>
                    <a:lstStyle/>
                    <a:p>
                      <a:r>
                        <a:rPr lang="en-US" sz="1000"/>
                        <a:t>0</a:t>
                      </a:r>
                    </a:p>
                  </a:txBody>
                  <a:tcPr/>
                </a:tc>
                <a:tc>
                  <a:txBody>
                    <a:bodyPr/>
                    <a:lstStyle/>
                    <a:p>
                      <a:r>
                        <a:rPr lang="en-US" sz="1000"/>
                        <a:t>55</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246898408"/>
                  </a:ext>
                </a:extLst>
              </a:tr>
              <a:tr h="370840">
                <a:tc>
                  <a:txBody>
                    <a:bodyPr/>
                    <a:lstStyle/>
                    <a:p>
                      <a:r>
                        <a:rPr lang="de-DE" sz="1000" b="1"/>
                        <a:t>Weltspiegel - 2017-09-20 12:02:04</a:t>
                      </a:r>
                      <a:r>
                        <a:rPr lang="de-DE" sz="1000"/>
                        <a:t>
Bambusstämme sind heiß begehrt, sie dienen als Zeltstangen für die neuen Behausungen.</a:t>
                      </a:r>
                      <a:endParaRPr lang="en-US" sz="1000"/>
                    </a:p>
                  </a:txBody>
                  <a:tcPr/>
                </a:tc>
                <a:tc>
                  <a:txBody>
                    <a:bodyPr/>
                    <a:lstStyle/>
                    <a:p>
                      <a:r>
                        <a:rPr lang="en-US" sz="1000"/>
                        <a:t>0.0%</a:t>
                      </a:r>
                    </a:p>
                  </a:txBody>
                  <a:tcPr/>
                </a:tc>
                <a:tc>
                  <a:txBody>
                    <a:bodyPr/>
                    <a:lstStyle/>
                    <a:p>
                      <a:r>
                        <a:rPr lang="en-US" sz="1000"/>
                        <a:t>0</a:t>
                      </a:r>
                    </a:p>
                  </a:txBody>
                  <a:tcPr/>
                </a:tc>
                <a:tc>
                  <a:txBody>
                    <a:bodyPr/>
                    <a:lstStyle/>
                    <a:p>
                      <a:r>
                        <a:rPr lang="en-US" sz="1000"/>
                        <a:t>35</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480871102"/>
                  </a:ext>
                </a:extLst>
              </a:tr>
              <a:tr h="370840">
                <a:tc>
                  <a:txBody>
                    <a:bodyPr/>
                    <a:lstStyle/>
                    <a:p>
                      <a:r>
                        <a:rPr lang="de-DE" sz="1000" b="1"/>
                        <a:t>Weltspiegel - 2017-09-20 12:02:13</a:t>
                      </a:r>
                      <a:r>
                        <a:rPr lang="de-DE" sz="1000"/>
                        <a:t>
Das staatliche Krankenhaus in Chittagong ist ohnehin völlig überlastet, nun kommen noch schwerverletzte Rohingya dazu, die im Flur auf Matten liegen.</a:t>
                      </a:r>
                      <a:endParaRPr lang="en-US" sz="1000"/>
                    </a:p>
                  </a:txBody>
                  <a:tcPr/>
                </a:tc>
                <a:tc>
                  <a:txBody>
                    <a:bodyPr/>
                    <a:lstStyle/>
                    <a:p>
                      <a:r>
                        <a:rPr lang="en-US" sz="1000"/>
                        <a:t>0.0%</a:t>
                      </a:r>
                    </a:p>
                  </a:txBody>
                  <a:tcPr/>
                </a:tc>
                <a:tc>
                  <a:txBody>
                    <a:bodyPr/>
                    <a:lstStyle/>
                    <a:p>
                      <a:r>
                        <a:rPr lang="en-US" sz="1000"/>
                        <a:t>0</a:t>
                      </a:r>
                    </a:p>
                  </a:txBody>
                  <a:tcPr/>
                </a:tc>
                <a:tc>
                  <a:txBody>
                    <a:bodyPr/>
                    <a:lstStyle/>
                    <a:p>
                      <a:r>
                        <a:rPr lang="en-US" sz="1000"/>
                        <a:t>31</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235465523"/>
                  </a:ext>
                </a:extLst>
              </a:tr>
              <a:tr h="370840">
                <a:tc>
                  <a:txBody>
                    <a:bodyPr/>
                    <a:lstStyle/>
                    <a:p>
                      <a:r>
                        <a:rPr lang="de-DE" sz="1000" b="1"/>
                        <a:t>Weltspiegel - 2017-09-13 12:15:34</a:t>
                      </a:r>
                      <a:r>
                        <a:rPr lang="de-DE" sz="1000"/>
                        <a:t>
Und es kommen immer mehr Menschen aus Bangladesch.</a:t>
                      </a:r>
                      <a:endParaRPr lang="en-US" sz="1000"/>
                    </a:p>
                  </a:txBody>
                  <a:tcPr/>
                </a:tc>
                <a:tc>
                  <a:txBody>
                    <a:bodyPr/>
                    <a:lstStyle/>
                    <a:p>
                      <a:r>
                        <a:rPr lang="en-US" sz="1000"/>
                        <a:t>0.0%</a:t>
                      </a:r>
                    </a:p>
                  </a:txBody>
                  <a:tcPr/>
                </a:tc>
                <a:tc>
                  <a:txBody>
                    <a:bodyPr/>
                    <a:lstStyle/>
                    <a:p>
                      <a:r>
                        <a:rPr lang="en-US" sz="1000"/>
                        <a:t>0</a:t>
                      </a:r>
                    </a:p>
                  </a:txBody>
                  <a:tcPr/>
                </a:tc>
                <a:tc>
                  <a:txBody>
                    <a:bodyPr/>
                    <a:lstStyle/>
                    <a:p>
                      <a:r>
                        <a:rPr lang="en-US" sz="1000"/>
                        <a:t>46</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2685305164"/>
                  </a:ext>
                </a:extLst>
              </a:tr>
              <a:tr h="370840">
                <a:tc>
                  <a:txBody>
                    <a:bodyPr/>
                    <a:lstStyle/>
                    <a:p>
                      <a:r>
                        <a:rPr lang="de-DE" sz="1000" b="1"/>
                        <a:t>Weltspiegel - 2017-09-13 12:15:39</a:t>
                      </a:r>
                      <a:r>
                        <a:rPr lang="de-DE" sz="1000"/>
                        <a:t>
Kamermann Umesh N.S.</a:t>
                      </a:r>
                      <a:endParaRPr lang="en-US" sz="1000"/>
                    </a:p>
                  </a:txBody>
                  <a:tcPr/>
                </a:tc>
                <a:tc>
                  <a:txBody>
                    <a:bodyPr/>
                    <a:lstStyle/>
                    <a:p>
                      <a:r>
                        <a:rPr lang="en-US" sz="1000"/>
                        <a:t>0.0%</a:t>
                      </a:r>
                    </a:p>
                  </a:txBody>
                  <a:tcPr/>
                </a:tc>
                <a:tc>
                  <a:txBody>
                    <a:bodyPr/>
                    <a:lstStyle/>
                    <a:p>
                      <a:r>
                        <a:rPr lang="en-US" sz="1000"/>
                        <a:t>0</a:t>
                      </a:r>
                    </a:p>
                  </a:txBody>
                  <a:tcPr/>
                </a:tc>
                <a:tc>
                  <a:txBody>
                    <a:bodyPr/>
                    <a:lstStyle/>
                    <a:p>
                      <a:r>
                        <a:rPr lang="en-US" sz="1000"/>
                        <a:t>41</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1423017939"/>
                  </a:ext>
                </a:extLst>
              </a:tr>
            </a:tbl>
          </a:graphicData>
        </a:graphic>
      </p:graphicFrame>
      <p:sp>
        <p:nvSpPr>
          <p:cNvPr id="4" name="Text Placeholder 3">
            <a:extLst>
              <a:ext uri="{FF2B5EF4-FFF2-40B4-BE49-F238E27FC236}">
                <a16:creationId xmlns:a16="http://schemas.microsoft.com/office/drawing/2014/main" id="{59C60DC7-4219-4A4F-B1CD-C70B8B0FF360}"/>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1287087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8F6B3-C211-48AA-A578-52F66C213A1D}"/>
              </a:ext>
            </a:extLst>
          </p:cNvPr>
          <p:cNvSpPr>
            <a:spLocks noGrp="1"/>
          </p:cNvSpPr>
          <p:nvPr>
            <p:ph type="title"/>
          </p:nvPr>
        </p:nvSpPr>
        <p:spPr/>
        <p:txBody>
          <a:bodyPr/>
          <a:lstStyle/>
          <a:p>
            <a:r>
              <a:rPr lang="en-US"/>
              <a:t>Eigene Post - Summe Interaktionen</a:t>
            </a:r>
          </a:p>
        </p:txBody>
      </p:sp>
      <p:graphicFrame>
        <p:nvGraphicFramePr>
          <p:cNvPr id="5" name="Table Placeholder 4">
            <a:extLst>
              <a:ext uri="{FF2B5EF4-FFF2-40B4-BE49-F238E27FC236}">
                <a16:creationId xmlns:a16="http://schemas.microsoft.com/office/drawing/2014/main" id="{F28DF74C-D685-4A27-B8C4-1B8CDB0E2413}"/>
              </a:ext>
            </a:extLst>
          </p:cNvPr>
          <p:cNvGraphicFramePr>
            <a:graphicFrameLocks noGrp="1"/>
          </p:cNvGraphicFramePr>
          <p:nvPr>
            <p:ph type="tbl" sz="quarter" idx="13"/>
            <p:extLst>
              <p:ext uri="{D42A27DB-BD31-4B8C-83A1-F6EECF244321}">
                <p14:modId xmlns:p14="http://schemas.microsoft.com/office/powerpoint/2010/main" val="2188881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55293704"/>
                    </a:ext>
                  </a:extLst>
                </a:gridCol>
                <a:gridCol w="822960">
                  <a:extLst>
                    <a:ext uri="{9D8B030D-6E8A-4147-A177-3AD203B41FA5}">
                      <a16:colId xmlns:a16="http://schemas.microsoft.com/office/drawing/2014/main" val="2608095440"/>
                    </a:ext>
                  </a:extLst>
                </a:gridCol>
                <a:gridCol w="822960">
                  <a:extLst>
                    <a:ext uri="{9D8B030D-6E8A-4147-A177-3AD203B41FA5}">
                      <a16:colId xmlns:a16="http://schemas.microsoft.com/office/drawing/2014/main" val="979615261"/>
                    </a:ext>
                  </a:extLst>
                </a:gridCol>
                <a:gridCol w="822960">
                  <a:extLst>
                    <a:ext uri="{9D8B030D-6E8A-4147-A177-3AD203B41FA5}">
                      <a16:colId xmlns:a16="http://schemas.microsoft.com/office/drawing/2014/main" val="1399204449"/>
                    </a:ext>
                  </a:extLst>
                </a:gridCol>
                <a:gridCol w="822960">
                  <a:extLst>
                    <a:ext uri="{9D8B030D-6E8A-4147-A177-3AD203B41FA5}">
                      <a16:colId xmlns:a16="http://schemas.microsoft.com/office/drawing/2014/main" val="2800169174"/>
                    </a:ext>
                  </a:extLst>
                </a:gridCol>
                <a:gridCol w="822960">
                  <a:extLst>
                    <a:ext uri="{9D8B030D-6E8A-4147-A177-3AD203B41FA5}">
                      <a16:colId xmlns:a16="http://schemas.microsoft.com/office/drawing/2014/main" val="1700370889"/>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999751299"/>
                  </a:ext>
                </a:extLst>
              </a:tr>
              <a:tr h="370840">
                <a:tc>
                  <a:txBody>
                    <a:bodyPr/>
                    <a:lstStyle/>
                    <a:p>
                      <a:r>
                        <a:rPr lang="de-DE" sz="1000" b="1"/>
                        <a:t>Weltspiegel - 2017-09-28 16:07:13</a:t>
                      </a:r>
                      <a:r>
                        <a:rPr lang="de-DE" sz="1000"/>
                        <a:t>
Sie galt als Hoffnungsträgerin Brasiliens. Versprach ein korruptionsfreies Land. Ein Jahr nach ihrer Amtsenthebung nimmt Ex-Präsidentin Dilma Rousseff Stellung im ARD-Interview.</a:t>
                      </a:r>
                      <a:endParaRPr lang="en-US" sz="1000"/>
                    </a:p>
                  </a:txBody>
                  <a:tcPr/>
                </a:tc>
                <a:tc>
                  <a:txBody>
                    <a:bodyPr/>
                    <a:lstStyle/>
                    <a:p>
                      <a:r>
                        <a:rPr lang="en-US" sz="1000"/>
                        <a:t>21518</a:t>
                      </a:r>
                    </a:p>
                  </a:txBody>
                  <a:tcPr/>
                </a:tc>
                <a:tc>
                  <a:txBody>
                    <a:bodyPr/>
                    <a:lstStyle/>
                    <a:p>
                      <a:r>
                        <a:rPr lang="en-US" sz="1000"/>
                        <a:t>16332</a:t>
                      </a:r>
                    </a:p>
                  </a:txBody>
                  <a:tcPr/>
                </a:tc>
                <a:tc>
                  <a:txBody>
                    <a:bodyPr/>
                    <a:lstStyle/>
                    <a:p>
                      <a:r>
                        <a:rPr lang="en-US" sz="1000"/>
                        <a:t>519</a:t>
                      </a:r>
                    </a:p>
                  </a:txBody>
                  <a:tcPr/>
                </a:tc>
                <a:tc>
                  <a:txBody>
                    <a:bodyPr/>
                    <a:lstStyle/>
                    <a:p>
                      <a:r>
                        <a:rPr lang="en-US" sz="1000"/>
                        <a:t>4667</a:t>
                      </a:r>
                    </a:p>
                  </a:txBody>
                  <a:tcPr/>
                </a:tc>
                <a:tc>
                  <a:txBody>
                    <a:bodyPr/>
                    <a:lstStyle/>
                    <a:p>
                      <a:r>
                        <a:rPr lang="en-US" sz="1000"/>
                        <a:t>Video</a:t>
                      </a:r>
                    </a:p>
                  </a:txBody>
                  <a:tcPr/>
                </a:tc>
                <a:extLst>
                  <a:ext uri="{0D108BD9-81ED-4DB2-BD59-A6C34878D82A}">
                    <a16:rowId xmlns:a16="http://schemas.microsoft.com/office/drawing/2014/main" val="1748250023"/>
                  </a:ext>
                </a:extLst>
              </a:tr>
              <a:tr h="370840">
                <a:tc>
                  <a:txBody>
                    <a:bodyPr/>
                    <a:lstStyle/>
                    <a:p>
                      <a:r>
                        <a:rPr lang="de-DE" sz="1000" b="1"/>
                        <a:t>Weltspiegel - 2017-10-07 10:08:50</a:t>
                      </a:r>
                      <a:r>
                        <a:rPr lang="de-DE" sz="1000"/>
                        <a:t>
Pflege ist in Skandinavien Sache des Staates. Pflegeeinrichtungen werden ohne Gewinnorientierung betrieben. Das ist teurer, aber die Angehörigen werden spürbar entlastet.</a:t>
                      </a:r>
                      <a:endParaRPr lang="en-US" sz="1000"/>
                    </a:p>
                  </a:txBody>
                  <a:tcPr/>
                </a:tc>
                <a:tc>
                  <a:txBody>
                    <a:bodyPr/>
                    <a:lstStyle/>
                    <a:p>
                      <a:r>
                        <a:rPr lang="en-US" sz="1000"/>
                        <a:t>19123</a:t>
                      </a:r>
                    </a:p>
                  </a:txBody>
                  <a:tcPr/>
                </a:tc>
                <a:tc>
                  <a:txBody>
                    <a:bodyPr/>
                    <a:lstStyle/>
                    <a:p>
                      <a:r>
                        <a:rPr lang="en-US" sz="1000"/>
                        <a:t>14840</a:t>
                      </a:r>
                    </a:p>
                  </a:txBody>
                  <a:tcPr/>
                </a:tc>
                <a:tc>
                  <a:txBody>
                    <a:bodyPr/>
                    <a:lstStyle/>
                    <a:p>
                      <a:r>
                        <a:rPr lang="en-US" sz="1000"/>
                        <a:t>180</a:t>
                      </a:r>
                    </a:p>
                  </a:txBody>
                  <a:tcPr/>
                </a:tc>
                <a:tc>
                  <a:txBody>
                    <a:bodyPr/>
                    <a:lstStyle/>
                    <a:p>
                      <a:r>
                        <a:rPr lang="en-US" sz="1000"/>
                        <a:t>4103</a:t>
                      </a:r>
                    </a:p>
                  </a:txBody>
                  <a:tcPr/>
                </a:tc>
                <a:tc>
                  <a:txBody>
                    <a:bodyPr/>
                    <a:lstStyle/>
                    <a:p>
                      <a:r>
                        <a:rPr lang="en-US" sz="1000"/>
                        <a:t>Video</a:t>
                      </a:r>
                    </a:p>
                  </a:txBody>
                  <a:tcPr/>
                </a:tc>
                <a:extLst>
                  <a:ext uri="{0D108BD9-81ED-4DB2-BD59-A6C34878D82A}">
                    <a16:rowId xmlns:a16="http://schemas.microsoft.com/office/drawing/2014/main" val="3650176575"/>
                  </a:ext>
                </a:extLst>
              </a:tr>
              <a:tr h="370840">
                <a:tc>
                  <a:txBody>
                    <a:bodyPr/>
                    <a:lstStyle/>
                    <a:p>
                      <a:r>
                        <a:rPr lang="de-DE" sz="1000" b="1"/>
                        <a:t>Weltspiegel - 2017-12-27 16:26:00</a:t>
                      </a:r>
                      <a:r>
                        <a:rPr lang="de-DE" sz="1000"/>
                        <a:t>
In der Provinz Aceh in Indonesien gilt die Scharia. Wer unverheiratet öffentlich Händchen hält, dem droht öffentliche Auspeitschung. 
________________
Best of "Weltspiegel" 2017: http://s.daserste.de/2tugT9f</a:t>
                      </a:r>
                      <a:endParaRPr lang="en-US" sz="1000"/>
                    </a:p>
                  </a:txBody>
                  <a:tcPr/>
                </a:tc>
                <a:tc>
                  <a:txBody>
                    <a:bodyPr/>
                    <a:lstStyle/>
                    <a:p>
                      <a:r>
                        <a:rPr lang="en-US" sz="1000"/>
                        <a:t>10725</a:t>
                      </a:r>
                    </a:p>
                  </a:txBody>
                  <a:tcPr/>
                </a:tc>
                <a:tc>
                  <a:txBody>
                    <a:bodyPr/>
                    <a:lstStyle/>
                    <a:p>
                      <a:r>
                        <a:rPr lang="en-US" sz="1000"/>
                        <a:t>7422</a:t>
                      </a:r>
                    </a:p>
                  </a:txBody>
                  <a:tcPr/>
                </a:tc>
                <a:tc>
                  <a:txBody>
                    <a:bodyPr/>
                    <a:lstStyle/>
                    <a:p>
                      <a:r>
                        <a:rPr lang="en-US" sz="1000"/>
                        <a:t>1167</a:t>
                      </a:r>
                    </a:p>
                  </a:txBody>
                  <a:tcPr/>
                </a:tc>
                <a:tc>
                  <a:txBody>
                    <a:bodyPr/>
                    <a:lstStyle/>
                    <a:p>
                      <a:r>
                        <a:rPr lang="en-US" sz="1000"/>
                        <a:t>2136</a:t>
                      </a:r>
                    </a:p>
                  </a:txBody>
                  <a:tcPr/>
                </a:tc>
                <a:tc>
                  <a:txBody>
                    <a:bodyPr/>
                    <a:lstStyle/>
                    <a:p>
                      <a:r>
                        <a:rPr lang="en-US" sz="1000"/>
                        <a:t>Video</a:t>
                      </a:r>
                    </a:p>
                  </a:txBody>
                  <a:tcPr/>
                </a:tc>
                <a:extLst>
                  <a:ext uri="{0D108BD9-81ED-4DB2-BD59-A6C34878D82A}">
                    <a16:rowId xmlns:a16="http://schemas.microsoft.com/office/drawing/2014/main" val="166786120"/>
                  </a:ext>
                </a:extLst>
              </a:tr>
              <a:tr h="370840">
                <a:tc>
                  <a:txBody>
                    <a:bodyPr/>
                    <a:lstStyle/>
                    <a:p>
                      <a:r>
                        <a:rPr lang="de-DE" sz="1000" b="1"/>
                        <a:t>Weltspiegel - 2017-10-07 06:30:52</a:t>
                      </a:r>
                      <a:r>
                        <a:rPr lang="de-DE" sz="1000"/>
                        <a:t>
Die Türkei kann auch einfach nur schön. ARD-Korrespondent Oliver-Mayer Rüth mit einer Heißluftballon-Fahrt der Superlative. #nofilter</a:t>
                      </a:r>
                      <a:endParaRPr lang="en-US" sz="1000"/>
                    </a:p>
                  </a:txBody>
                  <a:tcPr/>
                </a:tc>
                <a:tc>
                  <a:txBody>
                    <a:bodyPr/>
                    <a:lstStyle/>
                    <a:p>
                      <a:r>
                        <a:rPr lang="en-US" sz="1000"/>
                        <a:t>9361</a:t>
                      </a:r>
                    </a:p>
                  </a:txBody>
                  <a:tcPr/>
                </a:tc>
                <a:tc>
                  <a:txBody>
                    <a:bodyPr/>
                    <a:lstStyle/>
                    <a:p>
                      <a:r>
                        <a:rPr lang="en-US" sz="1000"/>
                        <a:t>7903</a:t>
                      </a:r>
                    </a:p>
                  </a:txBody>
                  <a:tcPr/>
                </a:tc>
                <a:tc>
                  <a:txBody>
                    <a:bodyPr/>
                    <a:lstStyle/>
                    <a:p>
                      <a:r>
                        <a:rPr lang="en-US" sz="1000"/>
                        <a:t>526</a:t>
                      </a:r>
                    </a:p>
                  </a:txBody>
                  <a:tcPr/>
                </a:tc>
                <a:tc>
                  <a:txBody>
                    <a:bodyPr/>
                    <a:lstStyle/>
                    <a:p>
                      <a:r>
                        <a:rPr lang="en-US" sz="1000"/>
                        <a:t>932</a:t>
                      </a:r>
                    </a:p>
                  </a:txBody>
                  <a:tcPr/>
                </a:tc>
                <a:tc>
                  <a:txBody>
                    <a:bodyPr/>
                    <a:lstStyle/>
                    <a:p>
                      <a:r>
                        <a:rPr lang="en-US" sz="1000"/>
                        <a:t>Video</a:t>
                      </a:r>
                    </a:p>
                  </a:txBody>
                  <a:tcPr/>
                </a:tc>
                <a:extLst>
                  <a:ext uri="{0D108BD9-81ED-4DB2-BD59-A6C34878D82A}">
                    <a16:rowId xmlns:a16="http://schemas.microsoft.com/office/drawing/2014/main" val="593791498"/>
                  </a:ext>
                </a:extLst>
              </a:tr>
              <a:tr h="370840">
                <a:tc>
                  <a:txBody>
                    <a:bodyPr/>
                    <a:lstStyle/>
                    <a:p>
                      <a:r>
                        <a:rPr lang="de-DE" sz="1000" b="1"/>
                        <a:t>Weltspiegel - 2017-11-07 14:17:55</a:t>
                      </a:r>
                      <a:r>
                        <a:rPr lang="de-DE" sz="1000"/>
                        <a:t>
Auf der Istiklal-Straße in Istanbul gibt es seit mehr als 60 Jahren eine florierende türkisch-deutsche Buchhandlung.</a:t>
                      </a:r>
                      <a:endParaRPr lang="en-US" sz="1000"/>
                    </a:p>
                  </a:txBody>
                  <a:tcPr/>
                </a:tc>
                <a:tc>
                  <a:txBody>
                    <a:bodyPr/>
                    <a:lstStyle/>
                    <a:p>
                      <a:r>
                        <a:rPr lang="en-US" sz="1000"/>
                        <a:t>7289</a:t>
                      </a:r>
                    </a:p>
                  </a:txBody>
                  <a:tcPr/>
                </a:tc>
                <a:tc>
                  <a:txBody>
                    <a:bodyPr/>
                    <a:lstStyle/>
                    <a:p>
                      <a:r>
                        <a:rPr lang="en-US" sz="1000"/>
                        <a:t>5959</a:t>
                      </a:r>
                    </a:p>
                  </a:txBody>
                  <a:tcPr/>
                </a:tc>
                <a:tc>
                  <a:txBody>
                    <a:bodyPr/>
                    <a:lstStyle/>
                    <a:p>
                      <a:r>
                        <a:rPr lang="en-US" sz="1000"/>
                        <a:t>215</a:t>
                      </a:r>
                    </a:p>
                  </a:txBody>
                  <a:tcPr/>
                </a:tc>
                <a:tc>
                  <a:txBody>
                    <a:bodyPr/>
                    <a:lstStyle/>
                    <a:p>
                      <a:r>
                        <a:rPr lang="en-US" sz="1000"/>
                        <a:t>1115</a:t>
                      </a:r>
                    </a:p>
                  </a:txBody>
                  <a:tcPr/>
                </a:tc>
                <a:tc>
                  <a:txBody>
                    <a:bodyPr/>
                    <a:lstStyle/>
                    <a:p>
                      <a:r>
                        <a:rPr lang="en-US" sz="1000"/>
                        <a:t>Video</a:t>
                      </a:r>
                    </a:p>
                  </a:txBody>
                  <a:tcPr/>
                </a:tc>
                <a:extLst>
                  <a:ext uri="{0D108BD9-81ED-4DB2-BD59-A6C34878D82A}">
                    <a16:rowId xmlns:a16="http://schemas.microsoft.com/office/drawing/2014/main" val="1805013672"/>
                  </a:ext>
                </a:extLst>
              </a:tr>
            </a:tbl>
          </a:graphicData>
        </a:graphic>
      </p:graphicFrame>
      <p:sp>
        <p:nvSpPr>
          <p:cNvPr id="4" name="Text Placeholder 3">
            <a:extLst>
              <a:ext uri="{FF2B5EF4-FFF2-40B4-BE49-F238E27FC236}">
                <a16:creationId xmlns:a16="http://schemas.microsoft.com/office/drawing/2014/main" id="{779AE4CA-59F5-4C4D-A1EF-6D4A9FA1E80B}"/>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3624070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58A57-19A3-492F-B34B-B507AD8BC0CF}"/>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0C9E2962-9608-44C3-B44F-027ECEABA411}"/>
              </a:ext>
            </a:extLst>
          </p:cNvPr>
          <p:cNvGraphicFramePr>
            <a:graphicFrameLocks noGrp="1"/>
          </p:cNvGraphicFramePr>
          <p:nvPr>
            <p:ph type="tbl" sz="quarter" idx="13"/>
            <p:extLst>
              <p:ext uri="{D42A27DB-BD31-4B8C-83A1-F6EECF244321}">
                <p14:modId xmlns:p14="http://schemas.microsoft.com/office/powerpoint/2010/main" val="3974467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10856356"/>
                    </a:ext>
                  </a:extLst>
                </a:gridCol>
                <a:gridCol w="493776">
                  <a:extLst>
                    <a:ext uri="{9D8B030D-6E8A-4147-A177-3AD203B41FA5}">
                      <a16:colId xmlns:a16="http://schemas.microsoft.com/office/drawing/2014/main" val="663966997"/>
                    </a:ext>
                  </a:extLst>
                </a:gridCol>
                <a:gridCol w="411480">
                  <a:extLst>
                    <a:ext uri="{9D8B030D-6E8A-4147-A177-3AD203B41FA5}">
                      <a16:colId xmlns:a16="http://schemas.microsoft.com/office/drawing/2014/main" val="529276386"/>
                    </a:ext>
                  </a:extLst>
                </a:gridCol>
                <a:gridCol w="411480">
                  <a:extLst>
                    <a:ext uri="{9D8B030D-6E8A-4147-A177-3AD203B41FA5}">
                      <a16:colId xmlns:a16="http://schemas.microsoft.com/office/drawing/2014/main" val="2005805133"/>
                    </a:ext>
                  </a:extLst>
                </a:gridCol>
                <a:gridCol w="246888">
                  <a:extLst>
                    <a:ext uri="{9D8B030D-6E8A-4147-A177-3AD203B41FA5}">
                      <a16:colId xmlns:a16="http://schemas.microsoft.com/office/drawing/2014/main" val="1979033228"/>
                    </a:ext>
                  </a:extLst>
                </a:gridCol>
                <a:gridCol w="658368">
                  <a:extLst>
                    <a:ext uri="{9D8B030D-6E8A-4147-A177-3AD203B41FA5}">
                      <a16:colId xmlns:a16="http://schemas.microsoft.com/office/drawing/2014/main" val="718850328"/>
                    </a:ext>
                  </a:extLst>
                </a:gridCol>
                <a:gridCol w="576072">
                  <a:extLst>
                    <a:ext uri="{9D8B030D-6E8A-4147-A177-3AD203B41FA5}">
                      <a16:colId xmlns:a16="http://schemas.microsoft.com/office/drawing/2014/main" val="2759891574"/>
                    </a:ext>
                  </a:extLst>
                </a:gridCol>
                <a:gridCol w="576072">
                  <a:extLst>
                    <a:ext uri="{9D8B030D-6E8A-4147-A177-3AD203B41FA5}">
                      <a16:colId xmlns:a16="http://schemas.microsoft.com/office/drawing/2014/main" val="645771317"/>
                    </a:ext>
                  </a:extLst>
                </a:gridCol>
                <a:gridCol w="411480">
                  <a:extLst>
                    <a:ext uri="{9D8B030D-6E8A-4147-A177-3AD203B41FA5}">
                      <a16:colId xmlns:a16="http://schemas.microsoft.com/office/drawing/2014/main" val="1347428225"/>
                    </a:ext>
                  </a:extLst>
                </a:gridCol>
                <a:gridCol w="658368">
                  <a:extLst>
                    <a:ext uri="{9D8B030D-6E8A-4147-A177-3AD203B41FA5}">
                      <a16:colId xmlns:a16="http://schemas.microsoft.com/office/drawing/2014/main" val="1501253377"/>
                    </a:ext>
                  </a:extLst>
                </a:gridCol>
                <a:gridCol w="329184">
                  <a:extLst>
                    <a:ext uri="{9D8B030D-6E8A-4147-A177-3AD203B41FA5}">
                      <a16:colId xmlns:a16="http://schemas.microsoft.com/office/drawing/2014/main" val="3275759773"/>
                    </a:ext>
                  </a:extLst>
                </a:gridCol>
                <a:gridCol w="493776">
                  <a:extLst>
                    <a:ext uri="{9D8B030D-6E8A-4147-A177-3AD203B41FA5}">
                      <a16:colId xmlns:a16="http://schemas.microsoft.com/office/drawing/2014/main" val="258226110"/>
                    </a:ext>
                  </a:extLst>
                </a:gridCol>
                <a:gridCol w="329184">
                  <a:extLst>
                    <a:ext uri="{9D8B030D-6E8A-4147-A177-3AD203B41FA5}">
                      <a16:colId xmlns:a16="http://schemas.microsoft.com/office/drawing/2014/main" val="3671990226"/>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578985698"/>
                  </a:ext>
                </a:extLst>
              </a:tr>
              <a:tr h="370840">
                <a:tc>
                  <a:txBody>
                    <a:bodyPr/>
                    <a:lstStyle/>
                    <a:p>
                      <a:r>
                        <a:rPr lang="en-US" sz="1000"/>
                        <a:t>27.12.2017 16:26:00</a:t>
                      </a:r>
                    </a:p>
                  </a:txBody>
                  <a:tcPr/>
                </a:tc>
                <a:tc>
                  <a:txBody>
                    <a:bodyPr/>
                    <a:lstStyle/>
                    <a:p>
                      <a:r>
                        <a:rPr lang="en-US" sz="1000"/>
                        <a:t>772312</a:t>
                      </a:r>
                    </a:p>
                  </a:txBody>
                  <a:tcPr/>
                </a:tc>
                <a:tc>
                  <a:txBody>
                    <a:bodyPr/>
                    <a:lstStyle/>
                    <a:p>
                      <a:r>
                        <a:rPr lang="en-US" sz="1000"/>
                        <a:t>0</a:t>
                      </a:r>
                    </a:p>
                  </a:txBody>
                  <a:tcPr/>
                </a:tc>
                <a:tc>
                  <a:txBody>
                    <a:bodyPr/>
                    <a:lstStyle/>
                    <a:p>
                      <a:r>
                        <a:rPr lang="en-US" sz="1000"/>
                        <a:t>1113506</a:t>
                      </a:r>
                    </a:p>
                  </a:txBody>
                  <a:tcPr/>
                </a:tc>
                <a:tc>
                  <a:txBody>
                    <a:bodyPr/>
                    <a:lstStyle/>
                    <a:p>
                      <a:r>
                        <a:rPr lang="en-US" sz="1000"/>
                        <a:t>00:51</a:t>
                      </a:r>
                    </a:p>
                  </a:txBody>
                  <a:tcPr/>
                </a:tc>
                <a:tc>
                  <a:txBody>
                    <a:bodyPr/>
                    <a:lstStyle/>
                    <a:p>
                      <a:r>
                        <a:rPr lang="en-US" sz="1000"/>
                        <a:t>31%</a:t>
                      </a:r>
                    </a:p>
                  </a:txBody>
                  <a:tcPr/>
                </a:tc>
                <a:tc>
                  <a:txBody>
                    <a:bodyPr/>
                    <a:lstStyle/>
                    <a:p>
                      <a:r>
                        <a:rPr lang="en-US" sz="1000"/>
                        <a:t>58356</a:t>
                      </a:r>
                    </a:p>
                  </a:txBody>
                  <a:tcPr/>
                </a:tc>
                <a:tc>
                  <a:txBody>
                    <a:bodyPr/>
                    <a:lstStyle/>
                    <a:p>
                      <a:r>
                        <a:rPr lang="en-US" sz="1000"/>
                        <a:t>185519</a:t>
                      </a:r>
                    </a:p>
                  </a:txBody>
                  <a:tcPr/>
                </a:tc>
                <a:tc>
                  <a:txBody>
                    <a:bodyPr/>
                    <a:lstStyle/>
                    <a:p>
                      <a:r>
                        <a:rPr lang="en-US" sz="1000"/>
                        <a:t>869631</a:t>
                      </a:r>
                    </a:p>
                  </a:txBody>
                  <a:tcPr/>
                </a:tc>
                <a:tc>
                  <a:txBody>
                    <a:bodyPr/>
                    <a:lstStyle/>
                    <a:p>
                      <a:r>
                        <a:rPr lang="en-US" sz="1000"/>
                        <a:t>2221509</a:t>
                      </a:r>
                    </a:p>
                  </a:txBody>
                  <a:tcPr/>
                </a:tc>
                <a:tc>
                  <a:txBody>
                    <a:bodyPr/>
                    <a:lstStyle/>
                    <a:p>
                      <a:r>
                        <a:rPr lang="en-US" sz="1000"/>
                        <a:t>5593</a:t>
                      </a:r>
                    </a:p>
                  </a:txBody>
                  <a:tcPr/>
                </a:tc>
                <a:tc>
                  <a:txBody>
                    <a:bodyPr/>
                    <a:lstStyle/>
                    <a:p>
                      <a:r>
                        <a:rPr lang="en-US" sz="1000"/>
                        <a:t>16203</a:t>
                      </a:r>
                    </a:p>
                  </a:txBody>
                  <a:tcPr/>
                </a:tc>
                <a:tc>
                  <a:txBody>
                    <a:bodyPr/>
                    <a:lstStyle/>
                    <a:p>
                      <a:r>
                        <a:rPr lang="en-US" sz="1000"/>
                        <a:t>7412</a:t>
                      </a:r>
                    </a:p>
                  </a:txBody>
                  <a:tcPr/>
                </a:tc>
                <a:extLst>
                  <a:ext uri="{0D108BD9-81ED-4DB2-BD59-A6C34878D82A}">
                    <a16:rowId xmlns:a16="http://schemas.microsoft.com/office/drawing/2014/main" val="3069683269"/>
                  </a:ext>
                </a:extLst>
              </a:tr>
              <a:tr h="370840">
                <a:tc>
                  <a:txBody>
                    <a:bodyPr/>
                    <a:lstStyle/>
                    <a:p>
                      <a:r>
                        <a:rPr lang="en-US" sz="1000"/>
                        <a:t>25.12.2017 16:27:00</a:t>
                      </a:r>
                    </a:p>
                  </a:txBody>
                  <a:tcPr/>
                </a:tc>
                <a:tc>
                  <a:txBody>
                    <a:bodyPr/>
                    <a:lstStyle/>
                    <a:p>
                      <a:r>
                        <a:rPr lang="en-US" sz="1000"/>
                        <a:t>546653</a:t>
                      </a:r>
                    </a:p>
                  </a:txBody>
                  <a:tcPr/>
                </a:tc>
                <a:tc>
                  <a:txBody>
                    <a:bodyPr/>
                    <a:lstStyle/>
                    <a:p>
                      <a:r>
                        <a:rPr lang="en-US" sz="1000"/>
                        <a:t>1</a:t>
                      </a:r>
                    </a:p>
                  </a:txBody>
                  <a:tcPr/>
                </a:tc>
                <a:tc>
                  <a:txBody>
                    <a:bodyPr/>
                    <a:lstStyle/>
                    <a:p>
                      <a:r>
                        <a:rPr lang="en-US" sz="1000"/>
                        <a:t>1347821</a:t>
                      </a:r>
                    </a:p>
                  </a:txBody>
                  <a:tcPr/>
                </a:tc>
                <a:tc>
                  <a:txBody>
                    <a:bodyPr/>
                    <a:lstStyle/>
                    <a:p>
                      <a:r>
                        <a:rPr lang="en-US" sz="1000"/>
                        <a:t>00:51</a:t>
                      </a:r>
                    </a:p>
                  </a:txBody>
                  <a:tcPr/>
                </a:tc>
                <a:tc>
                  <a:txBody>
                    <a:bodyPr/>
                    <a:lstStyle/>
                    <a:p>
                      <a:r>
                        <a:rPr lang="en-US" sz="1000"/>
                        <a:t>14%</a:t>
                      </a:r>
                    </a:p>
                  </a:txBody>
                  <a:tcPr/>
                </a:tc>
                <a:tc>
                  <a:txBody>
                    <a:bodyPr/>
                    <a:lstStyle/>
                    <a:p>
                      <a:r>
                        <a:rPr lang="en-US" sz="1000"/>
                        <a:t>76206</a:t>
                      </a:r>
                    </a:p>
                  </a:txBody>
                  <a:tcPr/>
                </a:tc>
                <a:tc>
                  <a:txBody>
                    <a:bodyPr/>
                    <a:lstStyle/>
                    <a:p>
                      <a:r>
                        <a:rPr lang="en-US" sz="1000"/>
                        <a:t>191297</a:t>
                      </a:r>
                    </a:p>
                  </a:txBody>
                  <a:tcPr/>
                </a:tc>
                <a:tc>
                  <a:txBody>
                    <a:bodyPr/>
                    <a:lstStyle/>
                    <a:p>
                      <a:r>
                        <a:rPr lang="en-US" sz="1000"/>
                        <a:t>1080318</a:t>
                      </a:r>
                    </a:p>
                  </a:txBody>
                  <a:tcPr/>
                </a:tc>
                <a:tc>
                  <a:txBody>
                    <a:bodyPr/>
                    <a:lstStyle/>
                    <a:p>
                      <a:r>
                        <a:rPr lang="en-US" sz="1000"/>
                        <a:t>2937758</a:t>
                      </a:r>
                    </a:p>
                  </a:txBody>
                  <a:tcPr/>
                </a:tc>
                <a:tc>
                  <a:txBody>
                    <a:bodyPr/>
                    <a:lstStyle/>
                    <a:p>
                      <a:r>
                        <a:rPr lang="en-US" sz="1000"/>
                        <a:t>102598</a:t>
                      </a:r>
                    </a:p>
                  </a:txBody>
                  <a:tcPr/>
                </a:tc>
                <a:tc>
                  <a:txBody>
                    <a:bodyPr/>
                    <a:lstStyle/>
                    <a:p>
                      <a:r>
                        <a:rPr lang="en-US" sz="1000"/>
                        <a:t>8959</a:t>
                      </a:r>
                    </a:p>
                  </a:txBody>
                  <a:tcPr/>
                </a:tc>
                <a:tc>
                  <a:txBody>
                    <a:bodyPr/>
                    <a:lstStyle/>
                    <a:p>
                      <a:r>
                        <a:rPr lang="en-US" sz="1000"/>
                        <a:t>26401</a:t>
                      </a:r>
                    </a:p>
                  </a:txBody>
                  <a:tcPr/>
                </a:tc>
                <a:extLst>
                  <a:ext uri="{0D108BD9-81ED-4DB2-BD59-A6C34878D82A}">
                    <a16:rowId xmlns:a16="http://schemas.microsoft.com/office/drawing/2014/main" val="476010740"/>
                  </a:ext>
                </a:extLst>
              </a:tr>
              <a:tr h="370840">
                <a:tc>
                  <a:txBody>
                    <a:bodyPr/>
                    <a:lstStyle/>
                    <a:p>
                      <a:r>
                        <a:rPr lang="en-US" sz="1000"/>
                        <a:t>14.12.2017 16:00:00</a:t>
                      </a:r>
                    </a:p>
                  </a:txBody>
                  <a:tcPr/>
                </a:tc>
                <a:tc>
                  <a:txBody>
                    <a:bodyPr/>
                    <a:lstStyle/>
                    <a:p>
                      <a:r>
                        <a:rPr lang="en-US" sz="1000"/>
                        <a:t>302994</a:t>
                      </a:r>
                    </a:p>
                  </a:txBody>
                  <a:tcPr/>
                </a:tc>
                <a:tc>
                  <a:txBody>
                    <a:bodyPr/>
                    <a:lstStyle/>
                    <a:p>
                      <a:r>
                        <a:rPr lang="en-US" sz="1000"/>
                        <a:t>0</a:t>
                      </a:r>
                    </a:p>
                  </a:txBody>
                  <a:tcPr/>
                </a:tc>
                <a:tc>
                  <a:txBody>
                    <a:bodyPr/>
                    <a:lstStyle/>
                    <a:p>
                      <a:r>
                        <a:rPr lang="en-US" sz="1000"/>
                        <a:t>529278</a:t>
                      </a:r>
                    </a:p>
                  </a:txBody>
                  <a:tcPr/>
                </a:tc>
                <a:tc>
                  <a:txBody>
                    <a:bodyPr/>
                    <a:lstStyle/>
                    <a:p>
                      <a:r>
                        <a:rPr lang="en-US" sz="1000"/>
                        <a:t>01:38</a:t>
                      </a:r>
                    </a:p>
                  </a:txBody>
                  <a:tcPr/>
                </a:tc>
                <a:tc>
                  <a:txBody>
                    <a:bodyPr/>
                    <a:lstStyle/>
                    <a:p>
                      <a:r>
                        <a:rPr lang="en-US" sz="1000"/>
                        <a:t>21%</a:t>
                      </a:r>
                    </a:p>
                  </a:txBody>
                  <a:tcPr/>
                </a:tc>
                <a:tc>
                  <a:txBody>
                    <a:bodyPr/>
                    <a:lstStyle/>
                    <a:p>
                      <a:r>
                        <a:rPr lang="en-US" sz="1000"/>
                        <a:t>83142</a:t>
                      </a:r>
                    </a:p>
                  </a:txBody>
                  <a:tcPr/>
                </a:tc>
                <a:tc>
                  <a:txBody>
                    <a:bodyPr/>
                    <a:lstStyle/>
                    <a:p>
                      <a:r>
                        <a:rPr lang="en-US" sz="1000"/>
                        <a:t>65344</a:t>
                      </a:r>
                    </a:p>
                  </a:txBody>
                  <a:tcPr/>
                </a:tc>
                <a:tc>
                  <a:txBody>
                    <a:bodyPr/>
                    <a:lstStyle/>
                    <a:p>
                      <a:r>
                        <a:rPr lang="en-US" sz="1000"/>
                        <a:t>380792</a:t>
                      </a:r>
                    </a:p>
                  </a:txBody>
                  <a:tcPr/>
                </a:tc>
                <a:tc>
                  <a:txBody>
                    <a:bodyPr/>
                    <a:lstStyle/>
                    <a:p>
                      <a:r>
                        <a:rPr lang="en-US" sz="1000"/>
                        <a:t>1091983</a:t>
                      </a:r>
                    </a:p>
                  </a:txBody>
                  <a:tcPr/>
                </a:tc>
                <a:tc>
                  <a:txBody>
                    <a:bodyPr/>
                    <a:lstStyle/>
                    <a:p>
                      <a:r>
                        <a:rPr lang="en-US" sz="1000"/>
                        <a:t>2118</a:t>
                      </a:r>
                    </a:p>
                  </a:txBody>
                  <a:tcPr/>
                </a:tc>
                <a:tc>
                  <a:txBody>
                    <a:bodyPr/>
                    <a:lstStyle/>
                    <a:p>
                      <a:r>
                        <a:rPr lang="en-US" sz="1000"/>
                        <a:t>7347</a:t>
                      </a:r>
                    </a:p>
                  </a:txBody>
                  <a:tcPr/>
                </a:tc>
                <a:tc>
                  <a:txBody>
                    <a:bodyPr/>
                    <a:lstStyle/>
                    <a:p>
                      <a:r>
                        <a:rPr lang="en-US" sz="1000"/>
                        <a:t>836</a:t>
                      </a:r>
                    </a:p>
                  </a:txBody>
                  <a:tcPr/>
                </a:tc>
                <a:extLst>
                  <a:ext uri="{0D108BD9-81ED-4DB2-BD59-A6C34878D82A}">
                    <a16:rowId xmlns:a16="http://schemas.microsoft.com/office/drawing/2014/main" val="2139663162"/>
                  </a:ext>
                </a:extLst>
              </a:tr>
              <a:tr h="370840">
                <a:tc>
                  <a:txBody>
                    <a:bodyPr/>
                    <a:lstStyle/>
                    <a:p>
                      <a:r>
                        <a:rPr lang="en-US" sz="1000"/>
                        <a:t>31.12.2017 12:31:00</a:t>
                      </a:r>
                    </a:p>
                  </a:txBody>
                  <a:tcPr/>
                </a:tc>
                <a:tc>
                  <a:txBody>
                    <a:bodyPr/>
                    <a:lstStyle/>
                    <a:p>
                      <a:r>
                        <a:rPr lang="en-US" sz="1000"/>
                        <a:t>196837</a:t>
                      </a:r>
                    </a:p>
                  </a:txBody>
                  <a:tcPr/>
                </a:tc>
                <a:tc>
                  <a:txBody>
                    <a:bodyPr/>
                    <a:lstStyle/>
                    <a:p>
                      <a:r>
                        <a:rPr lang="en-US" sz="1000"/>
                        <a:t>0</a:t>
                      </a:r>
                    </a:p>
                  </a:txBody>
                  <a:tcPr/>
                </a:tc>
                <a:tc>
                  <a:txBody>
                    <a:bodyPr/>
                    <a:lstStyle/>
                    <a:p>
                      <a:r>
                        <a:rPr lang="en-US" sz="1000"/>
                        <a:t>345068</a:t>
                      </a:r>
                    </a:p>
                  </a:txBody>
                  <a:tcPr/>
                </a:tc>
                <a:tc>
                  <a:txBody>
                    <a:bodyPr/>
                    <a:lstStyle/>
                    <a:p>
                      <a:r>
                        <a:rPr lang="en-US" sz="1000"/>
                        <a:t>00:53</a:t>
                      </a:r>
                    </a:p>
                  </a:txBody>
                  <a:tcPr/>
                </a:tc>
                <a:tc>
                  <a:txBody>
                    <a:bodyPr/>
                    <a:lstStyle/>
                    <a:p>
                      <a:r>
                        <a:rPr lang="en-US" sz="1000"/>
                        <a:t>22%</a:t>
                      </a:r>
                    </a:p>
                  </a:txBody>
                  <a:tcPr/>
                </a:tc>
                <a:tc>
                  <a:txBody>
                    <a:bodyPr/>
                    <a:lstStyle/>
                    <a:p>
                      <a:r>
                        <a:rPr lang="en-US" sz="1000"/>
                        <a:t>0</a:t>
                      </a:r>
                    </a:p>
                  </a:txBody>
                  <a:tcPr/>
                </a:tc>
                <a:tc>
                  <a:txBody>
                    <a:bodyPr/>
                    <a:lstStyle/>
                    <a:p>
                      <a:r>
                        <a:rPr lang="en-US" sz="1000"/>
                        <a:t>72878</a:t>
                      </a:r>
                    </a:p>
                  </a:txBody>
                  <a:tcPr/>
                </a:tc>
                <a:tc>
                  <a:txBody>
                    <a:bodyPr/>
                    <a:lstStyle/>
                    <a:p>
                      <a:r>
                        <a:rPr lang="en-US" sz="1000"/>
                        <a:t>272190</a:t>
                      </a:r>
                    </a:p>
                  </a:txBody>
                  <a:tcPr/>
                </a:tc>
                <a:tc>
                  <a:txBody>
                    <a:bodyPr/>
                    <a:lstStyle/>
                    <a:p>
                      <a:r>
                        <a:rPr lang="en-US" sz="1000"/>
                        <a:t>804419</a:t>
                      </a:r>
                    </a:p>
                  </a:txBody>
                  <a:tcPr/>
                </a:tc>
                <a:tc>
                  <a:txBody>
                    <a:bodyPr/>
                    <a:lstStyle/>
                    <a:p>
                      <a:r>
                        <a:rPr lang="en-US" sz="1000"/>
                        <a:t>1588</a:t>
                      </a:r>
                    </a:p>
                  </a:txBody>
                  <a:tcPr/>
                </a:tc>
                <a:tc>
                  <a:txBody>
                    <a:bodyPr/>
                    <a:lstStyle/>
                    <a:p>
                      <a:r>
                        <a:rPr lang="en-US" sz="1000"/>
                        <a:t>1389</a:t>
                      </a:r>
                    </a:p>
                  </a:txBody>
                  <a:tcPr/>
                </a:tc>
                <a:tc>
                  <a:txBody>
                    <a:bodyPr/>
                    <a:lstStyle/>
                    <a:p>
                      <a:r>
                        <a:rPr lang="en-US" sz="1000"/>
                        <a:t>1282</a:t>
                      </a:r>
                    </a:p>
                  </a:txBody>
                  <a:tcPr/>
                </a:tc>
                <a:extLst>
                  <a:ext uri="{0D108BD9-81ED-4DB2-BD59-A6C34878D82A}">
                    <a16:rowId xmlns:a16="http://schemas.microsoft.com/office/drawing/2014/main" val="590402692"/>
                  </a:ext>
                </a:extLst>
              </a:tr>
              <a:tr h="370840">
                <a:tc>
                  <a:txBody>
                    <a:bodyPr/>
                    <a:lstStyle/>
                    <a:p>
                      <a:r>
                        <a:rPr lang="en-US" sz="1000"/>
                        <a:t>01.10.2017 08:36:49</a:t>
                      </a:r>
                    </a:p>
                  </a:txBody>
                  <a:tcPr/>
                </a:tc>
                <a:tc>
                  <a:txBody>
                    <a:bodyPr/>
                    <a:lstStyle/>
                    <a:p>
                      <a:r>
                        <a:rPr lang="en-US" sz="1000"/>
                        <a:t>196837</a:t>
                      </a:r>
                    </a:p>
                  </a:txBody>
                  <a:tcPr/>
                </a:tc>
                <a:tc>
                  <a:txBody>
                    <a:bodyPr/>
                    <a:lstStyle/>
                    <a:p>
                      <a:r>
                        <a:rPr lang="en-US" sz="1000"/>
                        <a:t>0</a:t>
                      </a:r>
                    </a:p>
                  </a:txBody>
                  <a:tcPr/>
                </a:tc>
                <a:tc>
                  <a:txBody>
                    <a:bodyPr/>
                    <a:lstStyle/>
                    <a:p>
                      <a:r>
                        <a:rPr lang="en-US" sz="1000"/>
                        <a:t>345068</a:t>
                      </a:r>
                    </a:p>
                  </a:txBody>
                  <a:tcPr/>
                </a:tc>
                <a:tc>
                  <a:txBody>
                    <a:bodyPr/>
                    <a:lstStyle/>
                    <a:p>
                      <a:r>
                        <a:rPr lang="en-US" sz="1000"/>
                        <a:t>00:53</a:t>
                      </a:r>
                    </a:p>
                  </a:txBody>
                  <a:tcPr/>
                </a:tc>
                <a:tc>
                  <a:txBody>
                    <a:bodyPr/>
                    <a:lstStyle/>
                    <a:p>
                      <a:r>
                        <a:rPr lang="en-US" sz="1000"/>
                        <a:t>22%</a:t>
                      </a:r>
                    </a:p>
                  </a:txBody>
                  <a:tcPr/>
                </a:tc>
                <a:tc>
                  <a:txBody>
                    <a:bodyPr/>
                    <a:lstStyle/>
                    <a:p>
                      <a:r>
                        <a:rPr lang="en-US" sz="1000"/>
                        <a:t>0</a:t>
                      </a:r>
                    </a:p>
                  </a:txBody>
                  <a:tcPr/>
                </a:tc>
                <a:tc>
                  <a:txBody>
                    <a:bodyPr/>
                    <a:lstStyle/>
                    <a:p>
                      <a:r>
                        <a:rPr lang="en-US" sz="1000"/>
                        <a:t>72878</a:t>
                      </a:r>
                    </a:p>
                  </a:txBody>
                  <a:tcPr/>
                </a:tc>
                <a:tc>
                  <a:txBody>
                    <a:bodyPr/>
                    <a:lstStyle/>
                    <a:p>
                      <a:r>
                        <a:rPr lang="en-US" sz="1000"/>
                        <a:t>272190</a:t>
                      </a:r>
                    </a:p>
                  </a:txBody>
                  <a:tcPr/>
                </a:tc>
                <a:tc>
                  <a:txBody>
                    <a:bodyPr/>
                    <a:lstStyle/>
                    <a:p>
                      <a:r>
                        <a:rPr lang="en-US" sz="1000"/>
                        <a:t>804419</a:t>
                      </a:r>
                    </a:p>
                  </a:txBody>
                  <a:tcPr/>
                </a:tc>
                <a:tc>
                  <a:txBody>
                    <a:bodyPr/>
                    <a:lstStyle/>
                    <a:p>
                      <a:r>
                        <a:rPr lang="en-US" sz="1000"/>
                        <a:t>1588</a:t>
                      </a:r>
                    </a:p>
                  </a:txBody>
                  <a:tcPr/>
                </a:tc>
                <a:tc>
                  <a:txBody>
                    <a:bodyPr/>
                    <a:lstStyle/>
                    <a:p>
                      <a:r>
                        <a:rPr lang="en-US" sz="1000"/>
                        <a:t>1389</a:t>
                      </a:r>
                    </a:p>
                  </a:txBody>
                  <a:tcPr/>
                </a:tc>
                <a:tc>
                  <a:txBody>
                    <a:bodyPr/>
                    <a:lstStyle/>
                    <a:p>
                      <a:r>
                        <a:rPr lang="en-US" sz="1000"/>
                        <a:t>1282</a:t>
                      </a:r>
                    </a:p>
                  </a:txBody>
                  <a:tcPr/>
                </a:tc>
                <a:extLst>
                  <a:ext uri="{0D108BD9-81ED-4DB2-BD59-A6C34878D82A}">
                    <a16:rowId xmlns:a16="http://schemas.microsoft.com/office/drawing/2014/main" val="3257170668"/>
                  </a:ext>
                </a:extLst>
              </a:tr>
            </a:tbl>
          </a:graphicData>
        </a:graphic>
      </p:graphicFrame>
      <p:sp>
        <p:nvSpPr>
          <p:cNvPr id="4" name="Text Placeholder 3">
            <a:extLst>
              <a:ext uri="{FF2B5EF4-FFF2-40B4-BE49-F238E27FC236}">
                <a16:creationId xmlns:a16="http://schemas.microsoft.com/office/drawing/2014/main" id="{87A0C0FB-0BCB-47D1-9DAE-2B3856CC4F76}"/>
              </a:ext>
            </a:extLst>
          </p:cNvPr>
          <p:cNvSpPr>
            <a:spLocks noGrp="1"/>
          </p:cNvSpPr>
          <p:nvPr>
            <p:ph type="body" sz="quarter" idx="14"/>
          </p:nvPr>
        </p:nvSpPr>
        <p:spPr/>
        <p:txBody>
          <a:bodyPr/>
          <a:lstStyle/>
          <a:p>
            <a:r>
              <a:rPr lang="en-US"/>
              <a:t>01.08.2017 - 07.01.2018</a:t>
            </a:r>
          </a:p>
        </p:txBody>
      </p:sp>
    </p:spTree>
    <p:extLst>
      <p:ext uri="{BB962C8B-B14F-4D97-AF65-F5344CB8AC3E}">
        <p14:creationId xmlns:p14="http://schemas.microsoft.com/office/powerpoint/2010/main" val="6602828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1120</Words>
  <Application>Microsoft Office PowerPoint</Application>
  <PresentationFormat>On-screen Show (4:3)</PresentationFormat>
  <Paragraphs>578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 - 1 of 2</vt:lpstr>
      <vt:lpstr>Eigene Posts - Kommentare - Export - 2 of 2</vt:lpstr>
      <vt:lpstr>Eigene Posts - Links - Export</vt:lpstr>
      <vt:lpstr>Facebook - Videostarts - Export - 1 of 2</vt:lpstr>
      <vt:lpstr>Facebook - Videostarts - Export - 2 of 2</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Eigene Post - Summe Interaktionen</vt:lpstr>
      <vt:lpstr>FB - Videos - Crossposts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2018-01-08T14:35:39Z</dcterms:created>
  <dcterms:modified xsi:type="dcterms:W3CDTF">2018-01-08T14:36:53Z</dcterms:modified>
</cp:coreProperties>
</file>