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5" r:id="rId29"/>
    <p:sldId id="286" r:id="rId30"/>
    <p:sldId id="287" r:id="rId31"/>
    <p:sldId id="288" r:id="rId32"/>
    <p:sldId id="289" r:id="rId33"/>
    <p:sldId id="291" r:id="rId34"/>
    <p:sldId id="292" r:id="rId35"/>
    <p:sldId id="293" r:id="rId36"/>
    <p:sldId id="294" r:id="rId37"/>
    <p:sldId id="295" r:id="rId38"/>
    <p:sldId id="296" r:id="rId39"/>
    <p:sldId id="297" r:id="rId40"/>
  </p:sldIdLst>
  <p:sldSz cx="9144000" cy="6858000" type="screen4x3"/>
  <p:notesSz cx="6858000" cy="9144000"/>
  <p:embeddedFontLst>
    <p:embeddedFont>
      <p:font typeface="Calibri" panose="020F0502020204030204" pitchFamily="34"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Kultur</c:v>
                </c:pt>
              </c:strCache>
            </c:strRef>
          </c:tx>
          <c:spPr>
            <a:ln w="28575" cap="rnd">
              <a:solidFill>
                <a:schemeClr val="accent1"/>
              </a:solidFill>
              <a:round/>
            </a:ln>
            <a:effectLst/>
          </c:spPr>
          <c:marker>
            <c:symbol val="none"/>
          </c:marker>
          <c:cat>
            <c:strRef>
              <c:f>Sheet1!$A$2:$A$305</c:f>
              <c:strCache>
                <c:ptCount val="304"/>
                <c:pt idx="0">
                  <c:v>01.01.2017</c:v>
                </c:pt>
                <c:pt idx="1">
                  <c:v>02.01.2017</c:v>
                </c:pt>
                <c:pt idx="2">
                  <c:v>03.01.2017</c:v>
                </c:pt>
                <c:pt idx="3">
                  <c:v>04.01.2017</c:v>
                </c:pt>
                <c:pt idx="4">
                  <c:v>05.01.2017</c:v>
                </c:pt>
                <c:pt idx="5">
                  <c:v>06.01.2017</c:v>
                </c:pt>
                <c:pt idx="6">
                  <c:v>07.01.2017</c:v>
                </c:pt>
                <c:pt idx="7">
                  <c:v>08.01.2017</c:v>
                </c:pt>
                <c:pt idx="8">
                  <c:v>09.01.2017</c:v>
                </c:pt>
                <c:pt idx="9">
                  <c:v>10.01.2017</c:v>
                </c:pt>
                <c:pt idx="10">
                  <c:v>11.01.2017</c:v>
                </c:pt>
                <c:pt idx="11">
                  <c:v>12.01.2017</c:v>
                </c:pt>
                <c:pt idx="12">
                  <c:v>13.01.2017</c:v>
                </c:pt>
                <c:pt idx="13">
                  <c:v>14.01.2017</c:v>
                </c:pt>
                <c:pt idx="14">
                  <c:v>15.01.2017</c:v>
                </c:pt>
                <c:pt idx="15">
                  <c:v>16.01.2017</c:v>
                </c:pt>
                <c:pt idx="16">
                  <c:v>17.01.2017</c:v>
                </c:pt>
                <c:pt idx="17">
                  <c:v>18.01.2017</c:v>
                </c:pt>
                <c:pt idx="18">
                  <c:v>19.01.2017</c:v>
                </c:pt>
                <c:pt idx="19">
                  <c:v>20.01.2017</c:v>
                </c:pt>
                <c:pt idx="20">
                  <c:v>21.01.2017</c:v>
                </c:pt>
                <c:pt idx="21">
                  <c:v>22.01.2017</c:v>
                </c:pt>
                <c:pt idx="22">
                  <c:v>23.01.2017</c:v>
                </c:pt>
                <c:pt idx="23">
                  <c:v>24.01.2017</c:v>
                </c:pt>
                <c:pt idx="24">
                  <c:v>25.01.2017</c:v>
                </c:pt>
                <c:pt idx="25">
                  <c:v>26.01.2017</c:v>
                </c:pt>
                <c:pt idx="26">
                  <c:v>27.01.2017</c:v>
                </c:pt>
                <c:pt idx="27">
                  <c:v>28.01.2017</c:v>
                </c:pt>
                <c:pt idx="28">
                  <c:v>29.01.2017</c:v>
                </c:pt>
                <c:pt idx="29">
                  <c:v>30.01.2017</c:v>
                </c:pt>
                <c:pt idx="30">
                  <c:v>31.01.2017</c:v>
                </c:pt>
                <c:pt idx="31">
                  <c:v>01.02.2017</c:v>
                </c:pt>
                <c:pt idx="32">
                  <c:v>02.02.2017</c:v>
                </c:pt>
                <c:pt idx="33">
                  <c:v>03.02.2017</c:v>
                </c:pt>
                <c:pt idx="34">
                  <c:v>04.02.2017</c:v>
                </c:pt>
                <c:pt idx="35">
                  <c:v>05.02.2017</c:v>
                </c:pt>
                <c:pt idx="36">
                  <c:v>06.02.2017</c:v>
                </c:pt>
                <c:pt idx="37">
                  <c:v>07.02.2017</c:v>
                </c:pt>
                <c:pt idx="38">
                  <c:v>08.02.2017</c:v>
                </c:pt>
                <c:pt idx="39">
                  <c:v>09.02.2017</c:v>
                </c:pt>
                <c:pt idx="40">
                  <c:v>10.02.2017</c:v>
                </c:pt>
                <c:pt idx="41">
                  <c:v>11.02.2017</c:v>
                </c:pt>
                <c:pt idx="42">
                  <c:v>12.02.2017</c:v>
                </c:pt>
                <c:pt idx="43">
                  <c:v>13.02.2017</c:v>
                </c:pt>
                <c:pt idx="44">
                  <c:v>14.02.2017</c:v>
                </c:pt>
                <c:pt idx="45">
                  <c:v>15.02.2017</c:v>
                </c:pt>
                <c:pt idx="46">
                  <c:v>16.02.2017</c:v>
                </c:pt>
                <c:pt idx="47">
                  <c:v>17.02.2017</c:v>
                </c:pt>
                <c:pt idx="48">
                  <c:v>18.02.2017</c:v>
                </c:pt>
                <c:pt idx="49">
                  <c:v>19.02.2017</c:v>
                </c:pt>
                <c:pt idx="50">
                  <c:v>20.02.2017</c:v>
                </c:pt>
                <c:pt idx="51">
                  <c:v>21.02.2017</c:v>
                </c:pt>
                <c:pt idx="52">
                  <c:v>22.02.2017</c:v>
                </c:pt>
                <c:pt idx="53">
                  <c:v>23.02.2017</c:v>
                </c:pt>
                <c:pt idx="54">
                  <c:v>24.02.2017</c:v>
                </c:pt>
                <c:pt idx="55">
                  <c:v>25.02.2017</c:v>
                </c:pt>
                <c:pt idx="56">
                  <c:v>26.02.2017</c:v>
                </c:pt>
                <c:pt idx="57">
                  <c:v>27.02.2017</c:v>
                </c:pt>
                <c:pt idx="58">
                  <c:v>28.02.2017</c:v>
                </c:pt>
                <c:pt idx="59">
                  <c:v>01.03.2017</c:v>
                </c:pt>
                <c:pt idx="60">
                  <c:v>02.03.2017</c:v>
                </c:pt>
                <c:pt idx="61">
                  <c:v>03.03.2017</c:v>
                </c:pt>
                <c:pt idx="62">
                  <c:v>04.03.2017</c:v>
                </c:pt>
                <c:pt idx="63">
                  <c:v>05.03.2017</c:v>
                </c:pt>
                <c:pt idx="64">
                  <c:v>06.03.2017</c:v>
                </c:pt>
                <c:pt idx="65">
                  <c:v>07.03.2017</c:v>
                </c:pt>
                <c:pt idx="66">
                  <c:v>08.03.2017</c:v>
                </c:pt>
                <c:pt idx="67">
                  <c:v>09.03.2017</c:v>
                </c:pt>
                <c:pt idx="68">
                  <c:v>10.03.2017</c:v>
                </c:pt>
                <c:pt idx="69">
                  <c:v>11.03.2017</c:v>
                </c:pt>
                <c:pt idx="70">
                  <c:v>12.03.2017</c:v>
                </c:pt>
                <c:pt idx="71">
                  <c:v>13.03.2017</c:v>
                </c:pt>
                <c:pt idx="72">
                  <c:v>14.03.2017</c:v>
                </c:pt>
                <c:pt idx="73">
                  <c:v>15.03.2017</c:v>
                </c:pt>
                <c:pt idx="74">
                  <c:v>16.03.2017</c:v>
                </c:pt>
                <c:pt idx="75">
                  <c:v>17.03.2017</c:v>
                </c:pt>
                <c:pt idx="76">
                  <c:v>18.03.2017</c:v>
                </c:pt>
                <c:pt idx="77">
                  <c:v>19.03.2017</c:v>
                </c:pt>
                <c:pt idx="78">
                  <c:v>20.03.2017</c:v>
                </c:pt>
                <c:pt idx="79">
                  <c:v>21.03.2017</c:v>
                </c:pt>
                <c:pt idx="80">
                  <c:v>22.03.2017</c:v>
                </c:pt>
                <c:pt idx="81">
                  <c:v>23.03.2017</c:v>
                </c:pt>
                <c:pt idx="82">
                  <c:v>24.03.2017</c:v>
                </c:pt>
                <c:pt idx="83">
                  <c:v>25.03.2017</c:v>
                </c:pt>
                <c:pt idx="84">
                  <c:v>26.03.2017</c:v>
                </c:pt>
                <c:pt idx="85">
                  <c:v>27.03.2017</c:v>
                </c:pt>
                <c:pt idx="86">
                  <c:v>28.03.2017</c:v>
                </c:pt>
                <c:pt idx="87">
                  <c:v>29.03.2017</c:v>
                </c:pt>
                <c:pt idx="88">
                  <c:v>30.03.2017</c:v>
                </c:pt>
                <c:pt idx="89">
                  <c:v>31.03.2017</c:v>
                </c:pt>
                <c:pt idx="90">
                  <c:v>01.04.2017</c:v>
                </c:pt>
                <c:pt idx="91">
                  <c:v>02.04.2017</c:v>
                </c:pt>
                <c:pt idx="92">
                  <c:v>03.04.2017</c:v>
                </c:pt>
                <c:pt idx="93">
                  <c:v>04.04.2017</c:v>
                </c:pt>
                <c:pt idx="94">
                  <c:v>05.04.2017</c:v>
                </c:pt>
                <c:pt idx="95">
                  <c:v>06.04.2017</c:v>
                </c:pt>
                <c:pt idx="96">
                  <c:v>07.04.2017</c:v>
                </c:pt>
                <c:pt idx="97">
                  <c:v>08.04.2017</c:v>
                </c:pt>
                <c:pt idx="98">
                  <c:v>09.04.2017</c:v>
                </c:pt>
                <c:pt idx="99">
                  <c:v>10.04.2017</c:v>
                </c:pt>
                <c:pt idx="100">
                  <c:v>11.04.2017</c:v>
                </c:pt>
                <c:pt idx="101">
                  <c:v>12.04.2017</c:v>
                </c:pt>
                <c:pt idx="102">
                  <c:v>13.04.2017</c:v>
                </c:pt>
                <c:pt idx="103">
                  <c:v>14.04.2017</c:v>
                </c:pt>
                <c:pt idx="104">
                  <c:v>15.04.2017</c:v>
                </c:pt>
                <c:pt idx="105">
                  <c:v>16.04.2017</c:v>
                </c:pt>
                <c:pt idx="106">
                  <c:v>17.04.2017</c:v>
                </c:pt>
                <c:pt idx="107">
                  <c:v>18.04.2017</c:v>
                </c:pt>
                <c:pt idx="108">
                  <c:v>19.04.2017</c:v>
                </c:pt>
                <c:pt idx="109">
                  <c:v>20.04.2017</c:v>
                </c:pt>
                <c:pt idx="110">
                  <c:v>21.04.2017</c:v>
                </c:pt>
                <c:pt idx="111">
                  <c:v>22.04.2017</c:v>
                </c:pt>
                <c:pt idx="112">
                  <c:v>23.04.2017</c:v>
                </c:pt>
                <c:pt idx="113">
                  <c:v>24.04.2017</c:v>
                </c:pt>
                <c:pt idx="114">
                  <c:v>25.04.2017</c:v>
                </c:pt>
                <c:pt idx="115">
                  <c:v>26.04.2017</c:v>
                </c:pt>
                <c:pt idx="116">
                  <c:v>27.04.2017</c:v>
                </c:pt>
                <c:pt idx="117">
                  <c:v>28.04.2017</c:v>
                </c:pt>
                <c:pt idx="118">
                  <c:v>29.04.2017</c:v>
                </c:pt>
                <c:pt idx="119">
                  <c:v>30.04.2017</c:v>
                </c:pt>
                <c:pt idx="120">
                  <c:v>01.05.2017</c:v>
                </c:pt>
                <c:pt idx="121">
                  <c:v>02.05.2017</c:v>
                </c:pt>
                <c:pt idx="122">
                  <c:v>03.05.2017</c:v>
                </c:pt>
                <c:pt idx="123">
                  <c:v>04.05.2017</c:v>
                </c:pt>
                <c:pt idx="124">
                  <c:v>05.05.2017</c:v>
                </c:pt>
                <c:pt idx="125">
                  <c:v>06.05.2017</c:v>
                </c:pt>
                <c:pt idx="126">
                  <c:v>07.05.2017</c:v>
                </c:pt>
                <c:pt idx="127">
                  <c:v>08.05.2017</c:v>
                </c:pt>
                <c:pt idx="128">
                  <c:v>09.05.2017</c:v>
                </c:pt>
                <c:pt idx="129">
                  <c:v>10.05.2017</c:v>
                </c:pt>
                <c:pt idx="130">
                  <c:v>11.05.2017</c:v>
                </c:pt>
                <c:pt idx="131">
                  <c:v>12.05.2017</c:v>
                </c:pt>
                <c:pt idx="132">
                  <c:v>13.05.2017</c:v>
                </c:pt>
                <c:pt idx="133">
                  <c:v>14.05.2017</c:v>
                </c:pt>
                <c:pt idx="134">
                  <c:v>15.05.2017</c:v>
                </c:pt>
                <c:pt idx="135">
                  <c:v>16.05.2017</c:v>
                </c:pt>
                <c:pt idx="136">
                  <c:v>17.05.2017</c:v>
                </c:pt>
                <c:pt idx="137">
                  <c:v>18.05.2017</c:v>
                </c:pt>
                <c:pt idx="138">
                  <c:v>19.05.2017</c:v>
                </c:pt>
                <c:pt idx="139">
                  <c:v>20.05.2017</c:v>
                </c:pt>
                <c:pt idx="140">
                  <c:v>21.05.2017</c:v>
                </c:pt>
                <c:pt idx="141">
                  <c:v>22.05.2017</c:v>
                </c:pt>
                <c:pt idx="142">
                  <c:v>23.05.2017</c:v>
                </c:pt>
                <c:pt idx="143">
                  <c:v>24.05.2017</c:v>
                </c:pt>
                <c:pt idx="144">
                  <c:v>25.05.2017</c:v>
                </c:pt>
                <c:pt idx="145">
                  <c:v>26.05.2017</c:v>
                </c:pt>
                <c:pt idx="146">
                  <c:v>27.05.2017</c:v>
                </c:pt>
                <c:pt idx="147">
                  <c:v>28.05.2017</c:v>
                </c:pt>
                <c:pt idx="148">
                  <c:v>29.05.2017</c:v>
                </c:pt>
                <c:pt idx="149">
                  <c:v>30.05.2017</c:v>
                </c:pt>
                <c:pt idx="150">
                  <c:v>31.05.2017</c:v>
                </c:pt>
                <c:pt idx="151">
                  <c:v>01.06.2017</c:v>
                </c:pt>
                <c:pt idx="152">
                  <c:v>02.06.2017</c:v>
                </c:pt>
                <c:pt idx="153">
                  <c:v>03.06.2017</c:v>
                </c:pt>
                <c:pt idx="154">
                  <c:v>04.06.2017</c:v>
                </c:pt>
                <c:pt idx="155">
                  <c:v>05.06.2017</c:v>
                </c:pt>
                <c:pt idx="156">
                  <c:v>06.06.2017</c:v>
                </c:pt>
                <c:pt idx="157">
                  <c:v>07.06.2017</c:v>
                </c:pt>
                <c:pt idx="158">
                  <c:v>08.06.2017</c:v>
                </c:pt>
                <c:pt idx="159">
                  <c:v>09.06.2017</c:v>
                </c:pt>
                <c:pt idx="160">
                  <c:v>10.06.2017</c:v>
                </c:pt>
                <c:pt idx="161">
                  <c:v>11.06.2017</c:v>
                </c:pt>
                <c:pt idx="162">
                  <c:v>12.06.2017</c:v>
                </c:pt>
                <c:pt idx="163">
                  <c:v>13.06.2017</c:v>
                </c:pt>
                <c:pt idx="164">
                  <c:v>14.06.2017</c:v>
                </c:pt>
                <c:pt idx="165">
                  <c:v>15.06.2017</c:v>
                </c:pt>
                <c:pt idx="166">
                  <c:v>16.06.2017</c:v>
                </c:pt>
                <c:pt idx="167">
                  <c:v>17.06.2017</c:v>
                </c:pt>
                <c:pt idx="168">
                  <c:v>18.06.2017</c:v>
                </c:pt>
                <c:pt idx="169">
                  <c:v>19.06.2017</c:v>
                </c:pt>
                <c:pt idx="170">
                  <c:v>20.06.2017</c:v>
                </c:pt>
                <c:pt idx="171">
                  <c:v>21.06.2017</c:v>
                </c:pt>
                <c:pt idx="172">
                  <c:v>22.06.2017</c:v>
                </c:pt>
                <c:pt idx="173">
                  <c:v>23.06.2017</c:v>
                </c:pt>
                <c:pt idx="174">
                  <c:v>24.06.2017</c:v>
                </c:pt>
                <c:pt idx="175">
                  <c:v>25.06.2017</c:v>
                </c:pt>
                <c:pt idx="176">
                  <c:v>26.06.2017</c:v>
                </c:pt>
                <c:pt idx="177">
                  <c:v>27.06.2017</c:v>
                </c:pt>
                <c:pt idx="178">
                  <c:v>28.06.2017</c:v>
                </c:pt>
                <c:pt idx="179">
                  <c:v>29.06.2017</c:v>
                </c:pt>
                <c:pt idx="180">
                  <c:v>30.06.2017</c:v>
                </c:pt>
                <c:pt idx="181">
                  <c:v>01.07.2017</c:v>
                </c:pt>
                <c:pt idx="182">
                  <c:v>02.07.2017</c:v>
                </c:pt>
                <c:pt idx="183">
                  <c:v>03.07.2017</c:v>
                </c:pt>
                <c:pt idx="184">
                  <c:v>04.07.2017</c:v>
                </c:pt>
                <c:pt idx="185">
                  <c:v>05.07.2017</c:v>
                </c:pt>
                <c:pt idx="186">
                  <c:v>06.07.2017</c:v>
                </c:pt>
                <c:pt idx="187">
                  <c:v>07.07.2017</c:v>
                </c:pt>
                <c:pt idx="188">
                  <c:v>08.07.2017</c:v>
                </c:pt>
                <c:pt idx="189">
                  <c:v>09.07.2017</c:v>
                </c:pt>
                <c:pt idx="190">
                  <c:v>10.07.2017</c:v>
                </c:pt>
                <c:pt idx="191">
                  <c:v>11.07.2017</c:v>
                </c:pt>
                <c:pt idx="192">
                  <c:v>12.07.2017</c:v>
                </c:pt>
                <c:pt idx="193">
                  <c:v>13.07.2017</c:v>
                </c:pt>
                <c:pt idx="194">
                  <c:v>14.07.2017</c:v>
                </c:pt>
                <c:pt idx="195">
                  <c:v>15.07.2017</c:v>
                </c:pt>
                <c:pt idx="196">
                  <c:v>16.07.2017</c:v>
                </c:pt>
                <c:pt idx="197">
                  <c:v>17.07.2017</c:v>
                </c:pt>
                <c:pt idx="198">
                  <c:v>18.07.2017</c:v>
                </c:pt>
                <c:pt idx="199">
                  <c:v>19.07.2017</c:v>
                </c:pt>
                <c:pt idx="200">
                  <c:v>20.07.2017</c:v>
                </c:pt>
                <c:pt idx="201">
                  <c:v>21.07.2017</c:v>
                </c:pt>
                <c:pt idx="202">
                  <c:v>22.07.2017</c:v>
                </c:pt>
                <c:pt idx="203">
                  <c:v>23.07.2017</c:v>
                </c:pt>
                <c:pt idx="204">
                  <c:v>24.07.2017</c:v>
                </c:pt>
                <c:pt idx="205">
                  <c:v>25.07.2017</c:v>
                </c:pt>
                <c:pt idx="206">
                  <c:v>26.07.2017</c:v>
                </c:pt>
                <c:pt idx="207">
                  <c:v>27.07.2017</c:v>
                </c:pt>
                <c:pt idx="208">
                  <c:v>28.07.2017</c:v>
                </c:pt>
                <c:pt idx="209">
                  <c:v>29.07.2017</c:v>
                </c:pt>
                <c:pt idx="210">
                  <c:v>30.07.2017</c:v>
                </c:pt>
                <c:pt idx="211">
                  <c:v>31.07.2017</c:v>
                </c:pt>
                <c:pt idx="212">
                  <c:v>01.08.2017</c:v>
                </c:pt>
                <c:pt idx="213">
                  <c:v>02.08.2017</c:v>
                </c:pt>
                <c:pt idx="214">
                  <c:v>03.08.2017</c:v>
                </c:pt>
                <c:pt idx="215">
                  <c:v>04.08.2017</c:v>
                </c:pt>
                <c:pt idx="216">
                  <c:v>05.08.2017</c:v>
                </c:pt>
                <c:pt idx="217">
                  <c:v>06.08.2017</c:v>
                </c:pt>
                <c:pt idx="218">
                  <c:v>07.08.2017</c:v>
                </c:pt>
                <c:pt idx="219">
                  <c:v>08.08.2017</c:v>
                </c:pt>
                <c:pt idx="220">
                  <c:v>09.08.2017</c:v>
                </c:pt>
                <c:pt idx="221">
                  <c:v>10.08.2017</c:v>
                </c:pt>
                <c:pt idx="222">
                  <c:v>11.08.2017</c:v>
                </c:pt>
                <c:pt idx="223">
                  <c:v>12.08.2017</c:v>
                </c:pt>
                <c:pt idx="224">
                  <c:v>13.08.2017</c:v>
                </c:pt>
                <c:pt idx="225">
                  <c:v>14.08.2017</c:v>
                </c:pt>
                <c:pt idx="226">
                  <c:v>15.08.2017</c:v>
                </c:pt>
                <c:pt idx="227">
                  <c:v>16.08.2017</c:v>
                </c:pt>
                <c:pt idx="228">
                  <c:v>17.08.2017</c:v>
                </c:pt>
                <c:pt idx="229">
                  <c:v>18.08.2017</c:v>
                </c:pt>
                <c:pt idx="230">
                  <c:v>19.08.2017</c:v>
                </c:pt>
                <c:pt idx="231">
                  <c:v>20.08.2017</c:v>
                </c:pt>
                <c:pt idx="232">
                  <c:v>21.08.2017</c:v>
                </c:pt>
                <c:pt idx="233">
                  <c:v>22.08.2017</c:v>
                </c:pt>
                <c:pt idx="234">
                  <c:v>23.08.2017</c:v>
                </c:pt>
                <c:pt idx="235">
                  <c:v>24.08.2017</c:v>
                </c:pt>
                <c:pt idx="236">
                  <c:v>25.08.2017</c:v>
                </c:pt>
                <c:pt idx="237">
                  <c:v>26.08.2017</c:v>
                </c:pt>
                <c:pt idx="238">
                  <c:v>27.08.2017</c:v>
                </c:pt>
                <c:pt idx="239">
                  <c:v>28.08.2017</c:v>
                </c:pt>
                <c:pt idx="240">
                  <c:v>29.08.2017</c:v>
                </c:pt>
                <c:pt idx="241">
                  <c:v>30.08.2017</c:v>
                </c:pt>
                <c:pt idx="242">
                  <c:v>31.08.2017</c:v>
                </c:pt>
                <c:pt idx="243">
                  <c:v>01.09.2017</c:v>
                </c:pt>
                <c:pt idx="244">
                  <c:v>02.09.2017</c:v>
                </c:pt>
                <c:pt idx="245">
                  <c:v>03.09.2017</c:v>
                </c:pt>
                <c:pt idx="246">
                  <c:v>04.09.2017</c:v>
                </c:pt>
                <c:pt idx="247">
                  <c:v>05.09.2017</c:v>
                </c:pt>
                <c:pt idx="248">
                  <c:v>06.09.2017</c:v>
                </c:pt>
                <c:pt idx="249">
                  <c:v>07.09.2017</c:v>
                </c:pt>
                <c:pt idx="250">
                  <c:v>08.09.2017</c:v>
                </c:pt>
                <c:pt idx="251">
                  <c:v>09.09.2017</c:v>
                </c:pt>
                <c:pt idx="252">
                  <c:v>10.09.2017</c:v>
                </c:pt>
                <c:pt idx="253">
                  <c:v>11.09.2017</c:v>
                </c:pt>
                <c:pt idx="254">
                  <c:v>12.09.2017</c:v>
                </c:pt>
                <c:pt idx="255">
                  <c:v>13.09.2017</c:v>
                </c:pt>
                <c:pt idx="256">
                  <c:v>14.09.2017</c:v>
                </c:pt>
                <c:pt idx="257">
                  <c:v>15.09.2017</c:v>
                </c:pt>
                <c:pt idx="258">
                  <c:v>16.09.2017</c:v>
                </c:pt>
                <c:pt idx="259">
                  <c:v>17.09.2017</c:v>
                </c:pt>
                <c:pt idx="260">
                  <c:v>18.09.2017</c:v>
                </c:pt>
                <c:pt idx="261">
                  <c:v>19.09.2017</c:v>
                </c:pt>
                <c:pt idx="262">
                  <c:v>20.09.2017</c:v>
                </c:pt>
                <c:pt idx="263">
                  <c:v>21.09.2017</c:v>
                </c:pt>
                <c:pt idx="264">
                  <c:v>22.09.2017</c:v>
                </c:pt>
                <c:pt idx="265">
                  <c:v>23.09.2017</c:v>
                </c:pt>
                <c:pt idx="266">
                  <c:v>24.09.2017</c:v>
                </c:pt>
                <c:pt idx="267">
                  <c:v>25.09.2017</c:v>
                </c:pt>
                <c:pt idx="268">
                  <c:v>26.09.2017</c:v>
                </c:pt>
                <c:pt idx="269">
                  <c:v>27.09.2017</c:v>
                </c:pt>
                <c:pt idx="270">
                  <c:v>28.09.2017</c:v>
                </c:pt>
                <c:pt idx="271">
                  <c:v>29.09.2017</c:v>
                </c:pt>
                <c:pt idx="272">
                  <c:v>30.09.2017</c:v>
                </c:pt>
                <c:pt idx="273">
                  <c:v>01.10.2017</c:v>
                </c:pt>
                <c:pt idx="274">
                  <c:v>02.10.2017</c:v>
                </c:pt>
                <c:pt idx="275">
                  <c:v>03.10.2017</c:v>
                </c:pt>
                <c:pt idx="276">
                  <c:v>04.10.2017</c:v>
                </c:pt>
                <c:pt idx="277">
                  <c:v>05.10.2017</c:v>
                </c:pt>
                <c:pt idx="278">
                  <c:v>06.10.2017</c:v>
                </c:pt>
                <c:pt idx="279">
                  <c:v>07.10.2017</c:v>
                </c:pt>
                <c:pt idx="280">
                  <c:v>08.10.2017</c:v>
                </c:pt>
                <c:pt idx="281">
                  <c:v>09.10.2017</c:v>
                </c:pt>
                <c:pt idx="282">
                  <c:v>10.10.2017</c:v>
                </c:pt>
                <c:pt idx="283">
                  <c:v>11.10.2017</c:v>
                </c:pt>
                <c:pt idx="284">
                  <c:v>12.10.2017</c:v>
                </c:pt>
                <c:pt idx="285">
                  <c:v>13.10.2017</c:v>
                </c:pt>
                <c:pt idx="286">
                  <c:v>14.10.2017</c:v>
                </c:pt>
                <c:pt idx="287">
                  <c:v>15.10.2017</c:v>
                </c:pt>
                <c:pt idx="288">
                  <c:v>16.10.2017</c:v>
                </c:pt>
                <c:pt idx="289">
                  <c:v>17.10.2017</c:v>
                </c:pt>
                <c:pt idx="290">
                  <c:v>18.10.2017</c:v>
                </c:pt>
                <c:pt idx="291">
                  <c:v>19.10.2017</c:v>
                </c:pt>
                <c:pt idx="292">
                  <c:v>20.10.2017</c:v>
                </c:pt>
                <c:pt idx="293">
                  <c:v>21.10.2017</c:v>
                </c:pt>
                <c:pt idx="294">
                  <c:v>22.10.2017</c:v>
                </c:pt>
                <c:pt idx="295">
                  <c:v>23.10.2017</c:v>
                </c:pt>
                <c:pt idx="296">
                  <c:v>24.10.2017</c:v>
                </c:pt>
                <c:pt idx="297">
                  <c:v>25.10.2017</c:v>
                </c:pt>
                <c:pt idx="298">
                  <c:v>26.10.2017</c:v>
                </c:pt>
                <c:pt idx="299">
                  <c:v>27.10.2017</c:v>
                </c:pt>
                <c:pt idx="300">
                  <c:v>28.10.2017</c:v>
                </c:pt>
                <c:pt idx="301">
                  <c:v>29.10.2017</c:v>
                </c:pt>
                <c:pt idx="302">
                  <c:v>30.10.2017</c:v>
                </c:pt>
                <c:pt idx="303">
                  <c:v>31.10.2017</c:v>
                </c:pt>
              </c:strCache>
            </c:strRef>
          </c:cat>
          <c:val>
            <c:numRef>
              <c:f>Sheet1!$B$2:$B$305</c:f>
              <c:numCache>
                <c:formatCode>General</c:formatCode>
                <c:ptCount val="304"/>
                <c:pt idx="0">
                  <c:v>11227</c:v>
                </c:pt>
                <c:pt idx="1">
                  <c:v>11234</c:v>
                </c:pt>
                <c:pt idx="2">
                  <c:v>11289</c:v>
                </c:pt>
                <c:pt idx="3">
                  <c:v>11345</c:v>
                </c:pt>
                <c:pt idx="4">
                  <c:v>11381</c:v>
                </c:pt>
                <c:pt idx="5">
                  <c:v>11411</c:v>
                </c:pt>
                <c:pt idx="6">
                  <c:v>11432</c:v>
                </c:pt>
                <c:pt idx="7">
                  <c:v>11465</c:v>
                </c:pt>
                <c:pt idx="8">
                  <c:v>11495</c:v>
                </c:pt>
                <c:pt idx="9">
                  <c:v>11546</c:v>
                </c:pt>
                <c:pt idx="10">
                  <c:v>11652</c:v>
                </c:pt>
                <c:pt idx="11">
                  <c:v>11689</c:v>
                </c:pt>
                <c:pt idx="12">
                  <c:v>11701</c:v>
                </c:pt>
                <c:pt idx="13">
                  <c:v>11710</c:v>
                </c:pt>
                <c:pt idx="14">
                  <c:v>11716</c:v>
                </c:pt>
                <c:pt idx="15">
                  <c:v>11728</c:v>
                </c:pt>
                <c:pt idx="16">
                  <c:v>11742</c:v>
                </c:pt>
                <c:pt idx="17">
                  <c:v>11751</c:v>
                </c:pt>
                <c:pt idx="18">
                  <c:v>11753</c:v>
                </c:pt>
                <c:pt idx="19">
                  <c:v>11755</c:v>
                </c:pt>
                <c:pt idx="20">
                  <c:v>11758</c:v>
                </c:pt>
                <c:pt idx="21">
                  <c:v>11765</c:v>
                </c:pt>
                <c:pt idx="22">
                  <c:v>11775</c:v>
                </c:pt>
                <c:pt idx="23">
                  <c:v>11788</c:v>
                </c:pt>
                <c:pt idx="24">
                  <c:v>11803</c:v>
                </c:pt>
                <c:pt idx="25">
                  <c:v>11817</c:v>
                </c:pt>
                <c:pt idx="26">
                  <c:v>11828</c:v>
                </c:pt>
                <c:pt idx="27">
                  <c:v>11840</c:v>
                </c:pt>
                <c:pt idx="28">
                  <c:v>11854</c:v>
                </c:pt>
                <c:pt idx="29">
                  <c:v>11861</c:v>
                </c:pt>
                <c:pt idx="30">
                  <c:v>11879</c:v>
                </c:pt>
                <c:pt idx="31">
                  <c:v>11902</c:v>
                </c:pt>
                <c:pt idx="32">
                  <c:v>11919</c:v>
                </c:pt>
                <c:pt idx="33">
                  <c:v>11933</c:v>
                </c:pt>
                <c:pt idx="34">
                  <c:v>11939</c:v>
                </c:pt>
                <c:pt idx="35">
                  <c:v>11951</c:v>
                </c:pt>
                <c:pt idx="36">
                  <c:v>11962</c:v>
                </c:pt>
                <c:pt idx="37">
                  <c:v>11980</c:v>
                </c:pt>
                <c:pt idx="38">
                  <c:v>11988</c:v>
                </c:pt>
                <c:pt idx="39">
                  <c:v>11992</c:v>
                </c:pt>
                <c:pt idx="40">
                  <c:v>12006</c:v>
                </c:pt>
                <c:pt idx="41">
                  <c:v>12014</c:v>
                </c:pt>
                <c:pt idx="42">
                  <c:v>12027</c:v>
                </c:pt>
                <c:pt idx="43">
                  <c:v>12035</c:v>
                </c:pt>
                <c:pt idx="44">
                  <c:v>12038</c:v>
                </c:pt>
                <c:pt idx="45">
                  <c:v>12054</c:v>
                </c:pt>
                <c:pt idx="46">
                  <c:v>12060</c:v>
                </c:pt>
                <c:pt idx="47">
                  <c:v>12069</c:v>
                </c:pt>
                <c:pt idx="48">
                  <c:v>12084</c:v>
                </c:pt>
                <c:pt idx="49">
                  <c:v>12097</c:v>
                </c:pt>
                <c:pt idx="50">
                  <c:v>12108</c:v>
                </c:pt>
                <c:pt idx="51">
                  <c:v>12127</c:v>
                </c:pt>
                <c:pt idx="52">
                  <c:v>12142</c:v>
                </c:pt>
                <c:pt idx="53">
                  <c:v>12153</c:v>
                </c:pt>
                <c:pt idx="54">
                  <c:v>12177</c:v>
                </c:pt>
                <c:pt idx="55">
                  <c:v>12200</c:v>
                </c:pt>
                <c:pt idx="56">
                  <c:v>12213</c:v>
                </c:pt>
                <c:pt idx="57">
                  <c:v>12238</c:v>
                </c:pt>
                <c:pt idx="58">
                  <c:v>12263</c:v>
                </c:pt>
                <c:pt idx="59">
                  <c:v>12277</c:v>
                </c:pt>
                <c:pt idx="60">
                  <c:v>12292</c:v>
                </c:pt>
                <c:pt idx="61">
                  <c:v>12309</c:v>
                </c:pt>
                <c:pt idx="62">
                  <c:v>12323</c:v>
                </c:pt>
                <c:pt idx="63">
                  <c:v>12330</c:v>
                </c:pt>
                <c:pt idx="64">
                  <c:v>12342</c:v>
                </c:pt>
                <c:pt idx="65">
                  <c:v>12359</c:v>
                </c:pt>
                <c:pt idx="66">
                  <c:v>12370</c:v>
                </c:pt>
                <c:pt idx="67">
                  <c:v>12376</c:v>
                </c:pt>
                <c:pt idx="68">
                  <c:v>12383</c:v>
                </c:pt>
                <c:pt idx="69">
                  <c:v>12391</c:v>
                </c:pt>
                <c:pt idx="70">
                  <c:v>12392</c:v>
                </c:pt>
                <c:pt idx="71">
                  <c:v>12398</c:v>
                </c:pt>
                <c:pt idx="72">
                  <c:v>12403</c:v>
                </c:pt>
                <c:pt idx="73">
                  <c:v>12404</c:v>
                </c:pt>
                <c:pt idx="74">
                  <c:v>12406</c:v>
                </c:pt>
                <c:pt idx="75">
                  <c:v>12409</c:v>
                </c:pt>
                <c:pt idx="76">
                  <c:v>12415</c:v>
                </c:pt>
                <c:pt idx="77">
                  <c:v>12428</c:v>
                </c:pt>
                <c:pt idx="78">
                  <c:v>12436</c:v>
                </c:pt>
                <c:pt idx="79">
                  <c:v>12443</c:v>
                </c:pt>
                <c:pt idx="80">
                  <c:v>12449</c:v>
                </c:pt>
                <c:pt idx="81">
                  <c:v>12453</c:v>
                </c:pt>
                <c:pt idx="82">
                  <c:v>12457</c:v>
                </c:pt>
                <c:pt idx="83">
                  <c:v>12461</c:v>
                </c:pt>
                <c:pt idx="84">
                  <c:v>12464</c:v>
                </c:pt>
                <c:pt idx="85">
                  <c:v>12467</c:v>
                </c:pt>
                <c:pt idx="86">
                  <c:v>12472</c:v>
                </c:pt>
                <c:pt idx="87">
                  <c:v>12474</c:v>
                </c:pt>
                <c:pt idx="88">
                  <c:v>12484</c:v>
                </c:pt>
                <c:pt idx="89">
                  <c:v>12488</c:v>
                </c:pt>
                <c:pt idx="90">
                  <c:v>12493</c:v>
                </c:pt>
                <c:pt idx="91">
                  <c:v>12495</c:v>
                </c:pt>
                <c:pt idx="92">
                  <c:v>12504</c:v>
                </c:pt>
                <c:pt idx="93">
                  <c:v>12507</c:v>
                </c:pt>
                <c:pt idx="94">
                  <c:v>12511</c:v>
                </c:pt>
                <c:pt idx="95">
                  <c:v>12520</c:v>
                </c:pt>
                <c:pt idx="96">
                  <c:v>12536</c:v>
                </c:pt>
                <c:pt idx="97">
                  <c:v>12544</c:v>
                </c:pt>
                <c:pt idx="98">
                  <c:v>12550</c:v>
                </c:pt>
                <c:pt idx="99">
                  <c:v>12565</c:v>
                </c:pt>
                <c:pt idx="100">
                  <c:v>12573</c:v>
                </c:pt>
                <c:pt idx="101">
                  <c:v>12581</c:v>
                </c:pt>
                <c:pt idx="102">
                  <c:v>12586</c:v>
                </c:pt>
                <c:pt idx="103">
                  <c:v>12587</c:v>
                </c:pt>
                <c:pt idx="104">
                  <c:v>12588</c:v>
                </c:pt>
                <c:pt idx="105">
                  <c:v>12592</c:v>
                </c:pt>
                <c:pt idx="106">
                  <c:v>12603</c:v>
                </c:pt>
                <c:pt idx="107">
                  <c:v>12614</c:v>
                </c:pt>
                <c:pt idx="108">
                  <c:v>12623</c:v>
                </c:pt>
                <c:pt idx="109">
                  <c:v>12632</c:v>
                </c:pt>
                <c:pt idx="110">
                  <c:v>12663</c:v>
                </c:pt>
                <c:pt idx="111">
                  <c:v>12671</c:v>
                </c:pt>
                <c:pt idx="112">
                  <c:v>12704</c:v>
                </c:pt>
                <c:pt idx="113">
                  <c:v>12709</c:v>
                </c:pt>
                <c:pt idx="114">
                  <c:v>12741</c:v>
                </c:pt>
                <c:pt idx="115">
                  <c:v>12834</c:v>
                </c:pt>
                <c:pt idx="116">
                  <c:v>12862</c:v>
                </c:pt>
                <c:pt idx="117">
                  <c:v>12867</c:v>
                </c:pt>
                <c:pt idx="118">
                  <c:v>12875</c:v>
                </c:pt>
                <c:pt idx="119">
                  <c:v>12884</c:v>
                </c:pt>
                <c:pt idx="120">
                  <c:v>12888</c:v>
                </c:pt>
                <c:pt idx="121">
                  <c:v>12898</c:v>
                </c:pt>
                <c:pt idx="122">
                  <c:v>12906</c:v>
                </c:pt>
                <c:pt idx="123">
                  <c:v>12909</c:v>
                </c:pt>
                <c:pt idx="124">
                  <c:v>12911</c:v>
                </c:pt>
                <c:pt idx="125">
                  <c:v>12915</c:v>
                </c:pt>
                <c:pt idx="126">
                  <c:v>12916</c:v>
                </c:pt>
                <c:pt idx="127">
                  <c:v>12921</c:v>
                </c:pt>
                <c:pt idx="128">
                  <c:v>12934</c:v>
                </c:pt>
                <c:pt idx="129">
                  <c:v>12934</c:v>
                </c:pt>
                <c:pt idx="130">
                  <c:v>12944</c:v>
                </c:pt>
                <c:pt idx="131">
                  <c:v>12954</c:v>
                </c:pt>
                <c:pt idx="132">
                  <c:v>12962</c:v>
                </c:pt>
                <c:pt idx="133">
                  <c:v>12969</c:v>
                </c:pt>
                <c:pt idx="134">
                  <c:v>12980</c:v>
                </c:pt>
                <c:pt idx="135">
                  <c:v>13024</c:v>
                </c:pt>
                <c:pt idx="136">
                  <c:v>13034</c:v>
                </c:pt>
                <c:pt idx="137">
                  <c:v>13048</c:v>
                </c:pt>
                <c:pt idx="138">
                  <c:v>13055</c:v>
                </c:pt>
                <c:pt idx="139">
                  <c:v>13063</c:v>
                </c:pt>
                <c:pt idx="140">
                  <c:v>13063</c:v>
                </c:pt>
                <c:pt idx="141">
                  <c:v>13067</c:v>
                </c:pt>
                <c:pt idx="142">
                  <c:v>13068</c:v>
                </c:pt>
                <c:pt idx="143">
                  <c:v>13071</c:v>
                </c:pt>
                <c:pt idx="144">
                  <c:v>13074</c:v>
                </c:pt>
                <c:pt idx="145">
                  <c:v>13073</c:v>
                </c:pt>
                <c:pt idx="146">
                  <c:v>13075</c:v>
                </c:pt>
                <c:pt idx="147">
                  <c:v>13077</c:v>
                </c:pt>
                <c:pt idx="148">
                  <c:v>13081</c:v>
                </c:pt>
                <c:pt idx="149">
                  <c:v>13088</c:v>
                </c:pt>
                <c:pt idx="150">
                  <c:v>13099</c:v>
                </c:pt>
                <c:pt idx="151">
                  <c:v>13097</c:v>
                </c:pt>
                <c:pt idx="152">
                  <c:v>13104</c:v>
                </c:pt>
                <c:pt idx="153">
                  <c:v>13104</c:v>
                </c:pt>
                <c:pt idx="154">
                  <c:v>13107</c:v>
                </c:pt>
                <c:pt idx="155">
                  <c:v>13113</c:v>
                </c:pt>
                <c:pt idx="156">
                  <c:v>13124</c:v>
                </c:pt>
                <c:pt idx="157">
                  <c:v>13135</c:v>
                </c:pt>
                <c:pt idx="158">
                  <c:v>13145</c:v>
                </c:pt>
                <c:pt idx="159">
                  <c:v>13151</c:v>
                </c:pt>
                <c:pt idx="160">
                  <c:v>13161</c:v>
                </c:pt>
                <c:pt idx="161">
                  <c:v>13170</c:v>
                </c:pt>
                <c:pt idx="162">
                  <c:v>13187</c:v>
                </c:pt>
                <c:pt idx="163">
                  <c:v>13208</c:v>
                </c:pt>
                <c:pt idx="164">
                  <c:v>13215</c:v>
                </c:pt>
                <c:pt idx="165">
                  <c:v>13224</c:v>
                </c:pt>
                <c:pt idx="166">
                  <c:v>13231</c:v>
                </c:pt>
                <c:pt idx="167">
                  <c:v>13234</c:v>
                </c:pt>
                <c:pt idx="168">
                  <c:v>13241</c:v>
                </c:pt>
                <c:pt idx="169">
                  <c:v>13249</c:v>
                </c:pt>
                <c:pt idx="170">
                  <c:v>13254</c:v>
                </c:pt>
                <c:pt idx="171">
                  <c:v>13257</c:v>
                </c:pt>
                <c:pt idx="172">
                  <c:v>13260</c:v>
                </c:pt>
                <c:pt idx="173">
                  <c:v>13269</c:v>
                </c:pt>
                <c:pt idx="174">
                  <c:v>13290</c:v>
                </c:pt>
                <c:pt idx="175">
                  <c:v>13295</c:v>
                </c:pt>
                <c:pt idx="176">
                  <c:v>13295</c:v>
                </c:pt>
                <c:pt idx="177">
                  <c:v>13306</c:v>
                </c:pt>
                <c:pt idx="178">
                  <c:v>13318</c:v>
                </c:pt>
                <c:pt idx="179">
                  <c:v>13324</c:v>
                </c:pt>
                <c:pt idx="180">
                  <c:v>13330</c:v>
                </c:pt>
                <c:pt idx="181">
                  <c:v>13334</c:v>
                </c:pt>
                <c:pt idx="182">
                  <c:v>13345</c:v>
                </c:pt>
                <c:pt idx="183">
                  <c:v>13351</c:v>
                </c:pt>
                <c:pt idx="184">
                  <c:v>13363</c:v>
                </c:pt>
                <c:pt idx="185">
                  <c:v>13367</c:v>
                </c:pt>
                <c:pt idx="186">
                  <c:v>13372</c:v>
                </c:pt>
                <c:pt idx="187">
                  <c:v>13381</c:v>
                </c:pt>
                <c:pt idx="188">
                  <c:v>13384</c:v>
                </c:pt>
                <c:pt idx="189">
                  <c:v>13390</c:v>
                </c:pt>
                <c:pt idx="190">
                  <c:v>13393</c:v>
                </c:pt>
                <c:pt idx="191">
                  <c:v>13403</c:v>
                </c:pt>
                <c:pt idx="192">
                  <c:v>13412</c:v>
                </c:pt>
                <c:pt idx="193">
                  <c:v>13415</c:v>
                </c:pt>
                <c:pt idx="194">
                  <c:v>13423</c:v>
                </c:pt>
                <c:pt idx="195">
                  <c:v>13428</c:v>
                </c:pt>
                <c:pt idx="196">
                  <c:v>13437</c:v>
                </c:pt>
                <c:pt idx="197">
                  <c:v>13446</c:v>
                </c:pt>
                <c:pt idx="198">
                  <c:v>13462</c:v>
                </c:pt>
                <c:pt idx="199">
                  <c:v>13462</c:v>
                </c:pt>
                <c:pt idx="200">
                  <c:v>13467</c:v>
                </c:pt>
                <c:pt idx="201">
                  <c:v>13474</c:v>
                </c:pt>
                <c:pt idx="202">
                  <c:v>13488</c:v>
                </c:pt>
                <c:pt idx="203">
                  <c:v>13494</c:v>
                </c:pt>
                <c:pt idx="204">
                  <c:v>13501</c:v>
                </c:pt>
                <c:pt idx="205">
                  <c:v>13503</c:v>
                </c:pt>
                <c:pt idx="206">
                  <c:v>13513</c:v>
                </c:pt>
                <c:pt idx="207">
                  <c:v>13517</c:v>
                </c:pt>
                <c:pt idx="208">
                  <c:v>13522</c:v>
                </c:pt>
                <c:pt idx="209">
                  <c:v>13526</c:v>
                </c:pt>
                <c:pt idx="210">
                  <c:v>13530</c:v>
                </c:pt>
                <c:pt idx="211">
                  <c:v>13530</c:v>
                </c:pt>
                <c:pt idx="212">
                  <c:v>13535</c:v>
                </c:pt>
                <c:pt idx="213">
                  <c:v>13541</c:v>
                </c:pt>
                <c:pt idx="214">
                  <c:v>13549</c:v>
                </c:pt>
                <c:pt idx="215">
                  <c:v>13550</c:v>
                </c:pt>
                <c:pt idx="216">
                  <c:v>13555</c:v>
                </c:pt>
                <c:pt idx="217">
                  <c:v>13559</c:v>
                </c:pt>
                <c:pt idx="218">
                  <c:v>13565</c:v>
                </c:pt>
                <c:pt idx="219">
                  <c:v>13569</c:v>
                </c:pt>
                <c:pt idx="220">
                  <c:v>13571</c:v>
                </c:pt>
                <c:pt idx="221">
                  <c:v>13572</c:v>
                </c:pt>
                <c:pt idx="222">
                  <c:v>13576</c:v>
                </c:pt>
                <c:pt idx="223">
                  <c:v>13577</c:v>
                </c:pt>
                <c:pt idx="224">
                  <c:v>13579</c:v>
                </c:pt>
                <c:pt idx="225">
                  <c:v>13583</c:v>
                </c:pt>
                <c:pt idx="226">
                  <c:v>13586</c:v>
                </c:pt>
                <c:pt idx="227">
                  <c:v>13587</c:v>
                </c:pt>
                <c:pt idx="228">
                  <c:v>13593</c:v>
                </c:pt>
                <c:pt idx="229">
                  <c:v>13608</c:v>
                </c:pt>
                <c:pt idx="230">
                  <c:v>13613</c:v>
                </c:pt>
                <c:pt idx="231">
                  <c:v>13632</c:v>
                </c:pt>
                <c:pt idx="232">
                  <c:v>13656</c:v>
                </c:pt>
                <c:pt idx="233">
                  <c:v>13662</c:v>
                </c:pt>
                <c:pt idx="234">
                  <c:v>13666</c:v>
                </c:pt>
                <c:pt idx="235">
                  <c:v>13669</c:v>
                </c:pt>
                <c:pt idx="236">
                  <c:v>13673</c:v>
                </c:pt>
                <c:pt idx="237">
                  <c:v>13680</c:v>
                </c:pt>
                <c:pt idx="238">
                  <c:v>13682</c:v>
                </c:pt>
                <c:pt idx="239">
                  <c:v>13685</c:v>
                </c:pt>
                <c:pt idx="240">
                  <c:v>13698</c:v>
                </c:pt>
                <c:pt idx="241">
                  <c:v>13706</c:v>
                </c:pt>
                <c:pt idx="242">
                  <c:v>13712</c:v>
                </c:pt>
                <c:pt idx="243">
                  <c:v>13723</c:v>
                </c:pt>
                <c:pt idx="244">
                  <c:v>13722</c:v>
                </c:pt>
                <c:pt idx="245">
                  <c:v>13727</c:v>
                </c:pt>
                <c:pt idx="246">
                  <c:v>13730</c:v>
                </c:pt>
                <c:pt idx="247">
                  <c:v>13739</c:v>
                </c:pt>
                <c:pt idx="248">
                  <c:v>13747</c:v>
                </c:pt>
                <c:pt idx="249">
                  <c:v>13791</c:v>
                </c:pt>
                <c:pt idx="250">
                  <c:v>13819</c:v>
                </c:pt>
                <c:pt idx="251">
                  <c:v>13834</c:v>
                </c:pt>
                <c:pt idx="252">
                  <c:v>13845</c:v>
                </c:pt>
                <c:pt idx="253">
                  <c:v>13852</c:v>
                </c:pt>
                <c:pt idx="254">
                  <c:v>13867</c:v>
                </c:pt>
                <c:pt idx="255">
                  <c:v>13882</c:v>
                </c:pt>
                <c:pt idx="256">
                  <c:v>13898</c:v>
                </c:pt>
                <c:pt idx="257">
                  <c:v>13908</c:v>
                </c:pt>
                <c:pt idx="258">
                  <c:v>13910</c:v>
                </c:pt>
                <c:pt idx="259">
                  <c:v>13916</c:v>
                </c:pt>
                <c:pt idx="260">
                  <c:v>13935</c:v>
                </c:pt>
                <c:pt idx="261">
                  <c:v>13948</c:v>
                </c:pt>
                <c:pt idx="262">
                  <c:v>13956</c:v>
                </c:pt>
                <c:pt idx="263">
                  <c:v>13960</c:v>
                </c:pt>
                <c:pt idx="264">
                  <c:v>13976</c:v>
                </c:pt>
                <c:pt idx="265">
                  <c:v>13989</c:v>
                </c:pt>
                <c:pt idx="266">
                  <c:v>14009</c:v>
                </c:pt>
                <c:pt idx="267">
                  <c:v>14012</c:v>
                </c:pt>
                <c:pt idx="268">
                  <c:v>14020</c:v>
                </c:pt>
                <c:pt idx="269">
                  <c:v>14025</c:v>
                </c:pt>
                <c:pt idx="270">
                  <c:v>14033</c:v>
                </c:pt>
                <c:pt idx="271">
                  <c:v>14051</c:v>
                </c:pt>
                <c:pt idx="272">
                  <c:v>14057</c:v>
                </c:pt>
                <c:pt idx="273">
                  <c:v>14065</c:v>
                </c:pt>
                <c:pt idx="274">
                  <c:v>14061</c:v>
                </c:pt>
                <c:pt idx="275">
                  <c:v>14065</c:v>
                </c:pt>
                <c:pt idx="276">
                  <c:v>14076</c:v>
                </c:pt>
                <c:pt idx="277">
                  <c:v>14085</c:v>
                </c:pt>
                <c:pt idx="278">
                  <c:v>14088</c:v>
                </c:pt>
                <c:pt idx="279">
                  <c:v>14090</c:v>
                </c:pt>
                <c:pt idx="280">
                  <c:v>14107</c:v>
                </c:pt>
                <c:pt idx="281">
                  <c:v>14121</c:v>
                </c:pt>
                <c:pt idx="282">
                  <c:v>14206</c:v>
                </c:pt>
                <c:pt idx="283">
                  <c:v>14241</c:v>
                </c:pt>
                <c:pt idx="284">
                  <c:v>14292</c:v>
                </c:pt>
                <c:pt idx="285">
                  <c:v>14306</c:v>
                </c:pt>
                <c:pt idx="286">
                  <c:v>14342</c:v>
                </c:pt>
                <c:pt idx="287">
                  <c:v>14375</c:v>
                </c:pt>
                <c:pt idx="288">
                  <c:v>14393</c:v>
                </c:pt>
                <c:pt idx="289">
                  <c:v>14418</c:v>
                </c:pt>
                <c:pt idx="290">
                  <c:v>14434</c:v>
                </c:pt>
                <c:pt idx="291">
                  <c:v>14441</c:v>
                </c:pt>
                <c:pt idx="292">
                  <c:v>14449</c:v>
                </c:pt>
                <c:pt idx="293">
                  <c:v>14457</c:v>
                </c:pt>
                <c:pt idx="294">
                  <c:v>14462</c:v>
                </c:pt>
                <c:pt idx="295">
                  <c:v>14469</c:v>
                </c:pt>
                <c:pt idx="296">
                  <c:v>14473</c:v>
                </c:pt>
                <c:pt idx="297">
                  <c:v>14478</c:v>
                </c:pt>
                <c:pt idx="298">
                  <c:v>14479</c:v>
                </c:pt>
                <c:pt idx="299">
                  <c:v>14487</c:v>
                </c:pt>
                <c:pt idx="300">
                  <c:v>14485</c:v>
                </c:pt>
                <c:pt idx="301">
                  <c:v>14498</c:v>
                </c:pt>
                <c:pt idx="302">
                  <c:v>14499</c:v>
                </c:pt>
                <c:pt idx="303">
                  <c:v>14505</c:v>
                </c:pt>
              </c:numCache>
            </c:numRef>
          </c:val>
          <c:smooth val="0"/>
          <c:extLst>
            <c:ext xmlns:c16="http://schemas.microsoft.com/office/drawing/2014/chart" uri="{C3380CC4-5D6E-409C-BE32-E72D297353CC}">
              <c16:uniqueId val="{00000000-270D-4EC9-A366-3A37C395A835}"/>
            </c:ext>
          </c:extLst>
        </c:ser>
        <c:dLbls>
          <c:showLegendKey val="0"/>
          <c:showVal val="0"/>
          <c:showCatName val="0"/>
          <c:showSerName val="0"/>
          <c:showPercent val="0"/>
          <c:showBubbleSize val="0"/>
        </c:dLbls>
        <c:smooth val="0"/>
        <c:axId val="289587512"/>
        <c:axId val="289585544"/>
      </c:lineChart>
      <c:catAx>
        <c:axId val="289587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585544"/>
        <c:crosses val="autoZero"/>
        <c:auto val="1"/>
        <c:lblAlgn val="ctr"/>
        <c:lblOffset val="100"/>
        <c:noMultiLvlLbl val="0"/>
      </c:catAx>
      <c:valAx>
        <c:axId val="289585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587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Kultur</c:v>
                </c:pt>
              </c:strCache>
            </c:strRef>
          </c:tx>
          <c:spPr>
            <a:ln w="28575" cap="rnd">
              <a:solidFill>
                <a:schemeClr val="accent1"/>
              </a:solidFill>
              <a:round/>
            </a:ln>
            <a:effectLst/>
          </c:spPr>
          <c:marker>
            <c:symbol val="none"/>
          </c:marker>
          <c:cat>
            <c:strRef>
              <c:f>Sheet1!$A$2:$A$305</c:f>
              <c:strCache>
                <c:ptCount val="304"/>
                <c:pt idx="0">
                  <c:v>01.01.2017</c:v>
                </c:pt>
                <c:pt idx="1">
                  <c:v>02.01.2017</c:v>
                </c:pt>
                <c:pt idx="2">
                  <c:v>03.01.2017</c:v>
                </c:pt>
                <c:pt idx="3">
                  <c:v>04.01.2017</c:v>
                </c:pt>
                <c:pt idx="4">
                  <c:v>05.01.2017</c:v>
                </c:pt>
                <c:pt idx="5">
                  <c:v>06.01.2017</c:v>
                </c:pt>
                <c:pt idx="6">
                  <c:v>07.01.2017</c:v>
                </c:pt>
                <c:pt idx="7">
                  <c:v>08.01.2017</c:v>
                </c:pt>
                <c:pt idx="8">
                  <c:v>09.01.2017</c:v>
                </c:pt>
                <c:pt idx="9">
                  <c:v>10.01.2017</c:v>
                </c:pt>
                <c:pt idx="10">
                  <c:v>11.01.2017</c:v>
                </c:pt>
                <c:pt idx="11">
                  <c:v>12.01.2017</c:v>
                </c:pt>
                <c:pt idx="12">
                  <c:v>13.01.2017</c:v>
                </c:pt>
                <c:pt idx="13">
                  <c:v>14.01.2017</c:v>
                </c:pt>
                <c:pt idx="14">
                  <c:v>15.01.2017</c:v>
                </c:pt>
                <c:pt idx="15">
                  <c:v>16.01.2017</c:v>
                </c:pt>
                <c:pt idx="16">
                  <c:v>17.01.2017</c:v>
                </c:pt>
                <c:pt idx="17">
                  <c:v>18.01.2017</c:v>
                </c:pt>
                <c:pt idx="18">
                  <c:v>19.01.2017</c:v>
                </c:pt>
                <c:pt idx="19">
                  <c:v>20.01.2017</c:v>
                </c:pt>
                <c:pt idx="20">
                  <c:v>21.01.2017</c:v>
                </c:pt>
                <c:pt idx="21">
                  <c:v>22.01.2017</c:v>
                </c:pt>
                <c:pt idx="22">
                  <c:v>23.01.2017</c:v>
                </c:pt>
                <c:pt idx="23">
                  <c:v>24.01.2017</c:v>
                </c:pt>
                <c:pt idx="24">
                  <c:v>25.01.2017</c:v>
                </c:pt>
                <c:pt idx="25">
                  <c:v>26.01.2017</c:v>
                </c:pt>
                <c:pt idx="26">
                  <c:v>27.01.2017</c:v>
                </c:pt>
                <c:pt idx="27">
                  <c:v>28.01.2017</c:v>
                </c:pt>
                <c:pt idx="28">
                  <c:v>29.01.2017</c:v>
                </c:pt>
                <c:pt idx="29">
                  <c:v>30.01.2017</c:v>
                </c:pt>
                <c:pt idx="30">
                  <c:v>31.01.2017</c:v>
                </c:pt>
                <c:pt idx="31">
                  <c:v>01.02.2017</c:v>
                </c:pt>
                <c:pt idx="32">
                  <c:v>02.02.2017</c:v>
                </c:pt>
                <c:pt idx="33">
                  <c:v>03.02.2017</c:v>
                </c:pt>
                <c:pt idx="34">
                  <c:v>04.02.2017</c:v>
                </c:pt>
                <c:pt idx="35">
                  <c:v>05.02.2017</c:v>
                </c:pt>
                <c:pt idx="36">
                  <c:v>06.02.2017</c:v>
                </c:pt>
                <c:pt idx="37">
                  <c:v>07.02.2017</c:v>
                </c:pt>
                <c:pt idx="38">
                  <c:v>08.02.2017</c:v>
                </c:pt>
                <c:pt idx="39">
                  <c:v>09.02.2017</c:v>
                </c:pt>
                <c:pt idx="40">
                  <c:v>10.02.2017</c:v>
                </c:pt>
                <c:pt idx="41">
                  <c:v>11.02.2017</c:v>
                </c:pt>
                <c:pt idx="42">
                  <c:v>12.02.2017</c:v>
                </c:pt>
                <c:pt idx="43">
                  <c:v>13.02.2017</c:v>
                </c:pt>
                <c:pt idx="44">
                  <c:v>14.02.2017</c:v>
                </c:pt>
                <c:pt idx="45">
                  <c:v>15.02.2017</c:v>
                </c:pt>
                <c:pt idx="46">
                  <c:v>16.02.2017</c:v>
                </c:pt>
                <c:pt idx="47">
                  <c:v>17.02.2017</c:v>
                </c:pt>
                <c:pt idx="48">
                  <c:v>18.02.2017</c:v>
                </c:pt>
                <c:pt idx="49">
                  <c:v>19.02.2017</c:v>
                </c:pt>
                <c:pt idx="50">
                  <c:v>20.02.2017</c:v>
                </c:pt>
                <c:pt idx="51">
                  <c:v>21.02.2017</c:v>
                </c:pt>
                <c:pt idx="52">
                  <c:v>22.02.2017</c:v>
                </c:pt>
                <c:pt idx="53">
                  <c:v>23.02.2017</c:v>
                </c:pt>
                <c:pt idx="54">
                  <c:v>24.02.2017</c:v>
                </c:pt>
                <c:pt idx="55">
                  <c:v>25.02.2017</c:v>
                </c:pt>
                <c:pt idx="56">
                  <c:v>26.02.2017</c:v>
                </c:pt>
                <c:pt idx="57">
                  <c:v>27.02.2017</c:v>
                </c:pt>
                <c:pt idx="58">
                  <c:v>28.02.2017</c:v>
                </c:pt>
                <c:pt idx="59">
                  <c:v>01.03.2017</c:v>
                </c:pt>
                <c:pt idx="60">
                  <c:v>02.03.2017</c:v>
                </c:pt>
                <c:pt idx="61">
                  <c:v>03.03.2017</c:v>
                </c:pt>
                <c:pt idx="62">
                  <c:v>04.03.2017</c:v>
                </c:pt>
                <c:pt idx="63">
                  <c:v>05.03.2017</c:v>
                </c:pt>
                <c:pt idx="64">
                  <c:v>06.03.2017</c:v>
                </c:pt>
                <c:pt idx="65">
                  <c:v>07.03.2017</c:v>
                </c:pt>
                <c:pt idx="66">
                  <c:v>08.03.2017</c:v>
                </c:pt>
                <c:pt idx="67">
                  <c:v>09.03.2017</c:v>
                </c:pt>
                <c:pt idx="68">
                  <c:v>10.03.2017</c:v>
                </c:pt>
                <c:pt idx="69">
                  <c:v>11.03.2017</c:v>
                </c:pt>
                <c:pt idx="70">
                  <c:v>12.03.2017</c:v>
                </c:pt>
                <c:pt idx="71">
                  <c:v>13.03.2017</c:v>
                </c:pt>
                <c:pt idx="72">
                  <c:v>14.03.2017</c:v>
                </c:pt>
                <c:pt idx="73">
                  <c:v>15.03.2017</c:v>
                </c:pt>
                <c:pt idx="74">
                  <c:v>16.03.2017</c:v>
                </c:pt>
                <c:pt idx="75">
                  <c:v>17.03.2017</c:v>
                </c:pt>
                <c:pt idx="76">
                  <c:v>18.03.2017</c:v>
                </c:pt>
                <c:pt idx="77">
                  <c:v>19.03.2017</c:v>
                </c:pt>
                <c:pt idx="78">
                  <c:v>20.03.2017</c:v>
                </c:pt>
                <c:pt idx="79">
                  <c:v>21.03.2017</c:v>
                </c:pt>
                <c:pt idx="80">
                  <c:v>22.03.2017</c:v>
                </c:pt>
                <c:pt idx="81">
                  <c:v>23.03.2017</c:v>
                </c:pt>
                <c:pt idx="82">
                  <c:v>24.03.2017</c:v>
                </c:pt>
                <c:pt idx="83">
                  <c:v>25.03.2017</c:v>
                </c:pt>
                <c:pt idx="84">
                  <c:v>26.03.2017</c:v>
                </c:pt>
                <c:pt idx="85">
                  <c:v>27.03.2017</c:v>
                </c:pt>
                <c:pt idx="86">
                  <c:v>28.03.2017</c:v>
                </c:pt>
                <c:pt idx="87">
                  <c:v>29.03.2017</c:v>
                </c:pt>
                <c:pt idx="88">
                  <c:v>30.03.2017</c:v>
                </c:pt>
                <c:pt idx="89">
                  <c:v>31.03.2017</c:v>
                </c:pt>
                <c:pt idx="90">
                  <c:v>01.04.2017</c:v>
                </c:pt>
                <c:pt idx="91">
                  <c:v>02.04.2017</c:v>
                </c:pt>
                <c:pt idx="92">
                  <c:v>03.04.2017</c:v>
                </c:pt>
                <c:pt idx="93">
                  <c:v>04.04.2017</c:v>
                </c:pt>
                <c:pt idx="94">
                  <c:v>05.04.2017</c:v>
                </c:pt>
                <c:pt idx="95">
                  <c:v>06.04.2017</c:v>
                </c:pt>
                <c:pt idx="96">
                  <c:v>07.04.2017</c:v>
                </c:pt>
                <c:pt idx="97">
                  <c:v>08.04.2017</c:v>
                </c:pt>
                <c:pt idx="98">
                  <c:v>09.04.2017</c:v>
                </c:pt>
                <c:pt idx="99">
                  <c:v>10.04.2017</c:v>
                </c:pt>
                <c:pt idx="100">
                  <c:v>11.04.2017</c:v>
                </c:pt>
                <c:pt idx="101">
                  <c:v>12.04.2017</c:v>
                </c:pt>
                <c:pt idx="102">
                  <c:v>13.04.2017</c:v>
                </c:pt>
                <c:pt idx="103">
                  <c:v>14.04.2017</c:v>
                </c:pt>
                <c:pt idx="104">
                  <c:v>15.04.2017</c:v>
                </c:pt>
                <c:pt idx="105">
                  <c:v>16.04.2017</c:v>
                </c:pt>
                <c:pt idx="106">
                  <c:v>17.04.2017</c:v>
                </c:pt>
                <c:pt idx="107">
                  <c:v>18.04.2017</c:v>
                </c:pt>
                <c:pt idx="108">
                  <c:v>19.04.2017</c:v>
                </c:pt>
                <c:pt idx="109">
                  <c:v>20.04.2017</c:v>
                </c:pt>
                <c:pt idx="110">
                  <c:v>21.04.2017</c:v>
                </c:pt>
                <c:pt idx="111">
                  <c:v>22.04.2017</c:v>
                </c:pt>
                <c:pt idx="112">
                  <c:v>23.04.2017</c:v>
                </c:pt>
                <c:pt idx="113">
                  <c:v>24.04.2017</c:v>
                </c:pt>
                <c:pt idx="114">
                  <c:v>25.04.2017</c:v>
                </c:pt>
                <c:pt idx="115">
                  <c:v>26.04.2017</c:v>
                </c:pt>
                <c:pt idx="116">
                  <c:v>27.04.2017</c:v>
                </c:pt>
                <c:pt idx="117">
                  <c:v>28.04.2017</c:v>
                </c:pt>
                <c:pt idx="118">
                  <c:v>29.04.2017</c:v>
                </c:pt>
                <c:pt idx="119">
                  <c:v>30.04.2017</c:v>
                </c:pt>
                <c:pt idx="120">
                  <c:v>01.05.2017</c:v>
                </c:pt>
                <c:pt idx="121">
                  <c:v>02.05.2017</c:v>
                </c:pt>
                <c:pt idx="122">
                  <c:v>03.05.2017</c:v>
                </c:pt>
                <c:pt idx="123">
                  <c:v>04.05.2017</c:v>
                </c:pt>
                <c:pt idx="124">
                  <c:v>05.05.2017</c:v>
                </c:pt>
                <c:pt idx="125">
                  <c:v>06.05.2017</c:v>
                </c:pt>
                <c:pt idx="126">
                  <c:v>07.05.2017</c:v>
                </c:pt>
                <c:pt idx="127">
                  <c:v>08.05.2017</c:v>
                </c:pt>
                <c:pt idx="128">
                  <c:v>09.05.2017</c:v>
                </c:pt>
                <c:pt idx="129">
                  <c:v>10.05.2017</c:v>
                </c:pt>
                <c:pt idx="130">
                  <c:v>11.05.2017</c:v>
                </c:pt>
                <c:pt idx="131">
                  <c:v>12.05.2017</c:v>
                </c:pt>
                <c:pt idx="132">
                  <c:v>13.05.2017</c:v>
                </c:pt>
                <c:pt idx="133">
                  <c:v>14.05.2017</c:v>
                </c:pt>
                <c:pt idx="134">
                  <c:v>15.05.2017</c:v>
                </c:pt>
                <c:pt idx="135">
                  <c:v>16.05.2017</c:v>
                </c:pt>
                <c:pt idx="136">
                  <c:v>17.05.2017</c:v>
                </c:pt>
                <c:pt idx="137">
                  <c:v>18.05.2017</c:v>
                </c:pt>
                <c:pt idx="138">
                  <c:v>19.05.2017</c:v>
                </c:pt>
                <c:pt idx="139">
                  <c:v>20.05.2017</c:v>
                </c:pt>
                <c:pt idx="140">
                  <c:v>21.05.2017</c:v>
                </c:pt>
                <c:pt idx="141">
                  <c:v>22.05.2017</c:v>
                </c:pt>
                <c:pt idx="142">
                  <c:v>23.05.2017</c:v>
                </c:pt>
                <c:pt idx="143">
                  <c:v>24.05.2017</c:v>
                </c:pt>
                <c:pt idx="144">
                  <c:v>25.05.2017</c:v>
                </c:pt>
                <c:pt idx="145">
                  <c:v>26.05.2017</c:v>
                </c:pt>
                <c:pt idx="146">
                  <c:v>27.05.2017</c:v>
                </c:pt>
                <c:pt idx="147">
                  <c:v>28.05.2017</c:v>
                </c:pt>
                <c:pt idx="148">
                  <c:v>29.05.2017</c:v>
                </c:pt>
                <c:pt idx="149">
                  <c:v>30.05.2017</c:v>
                </c:pt>
                <c:pt idx="150">
                  <c:v>31.05.2017</c:v>
                </c:pt>
                <c:pt idx="151">
                  <c:v>01.06.2017</c:v>
                </c:pt>
                <c:pt idx="152">
                  <c:v>02.06.2017</c:v>
                </c:pt>
                <c:pt idx="153">
                  <c:v>03.06.2017</c:v>
                </c:pt>
                <c:pt idx="154">
                  <c:v>04.06.2017</c:v>
                </c:pt>
                <c:pt idx="155">
                  <c:v>05.06.2017</c:v>
                </c:pt>
                <c:pt idx="156">
                  <c:v>06.06.2017</c:v>
                </c:pt>
                <c:pt idx="157">
                  <c:v>07.06.2017</c:v>
                </c:pt>
                <c:pt idx="158">
                  <c:v>08.06.2017</c:v>
                </c:pt>
                <c:pt idx="159">
                  <c:v>09.06.2017</c:v>
                </c:pt>
                <c:pt idx="160">
                  <c:v>10.06.2017</c:v>
                </c:pt>
                <c:pt idx="161">
                  <c:v>11.06.2017</c:v>
                </c:pt>
                <c:pt idx="162">
                  <c:v>12.06.2017</c:v>
                </c:pt>
                <c:pt idx="163">
                  <c:v>13.06.2017</c:v>
                </c:pt>
                <c:pt idx="164">
                  <c:v>14.06.2017</c:v>
                </c:pt>
                <c:pt idx="165">
                  <c:v>15.06.2017</c:v>
                </c:pt>
                <c:pt idx="166">
                  <c:v>16.06.2017</c:v>
                </c:pt>
                <c:pt idx="167">
                  <c:v>17.06.2017</c:v>
                </c:pt>
                <c:pt idx="168">
                  <c:v>18.06.2017</c:v>
                </c:pt>
                <c:pt idx="169">
                  <c:v>19.06.2017</c:v>
                </c:pt>
                <c:pt idx="170">
                  <c:v>20.06.2017</c:v>
                </c:pt>
                <c:pt idx="171">
                  <c:v>21.06.2017</c:v>
                </c:pt>
                <c:pt idx="172">
                  <c:v>22.06.2017</c:v>
                </c:pt>
                <c:pt idx="173">
                  <c:v>23.06.2017</c:v>
                </c:pt>
                <c:pt idx="174">
                  <c:v>24.06.2017</c:v>
                </c:pt>
                <c:pt idx="175">
                  <c:v>25.06.2017</c:v>
                </c:pt>
                <c:pt idx="176">
                  <c:v>26.06.2017</c:v>
                </c:pt>
                <c:pt idx="177">
                  <c:v>27.06.2017</c:v>
                </c:pt>
                <c:pt idx="178">
                  <c:v>28.06.2017</c:v>
                </c:pt>
                <c:pt idx="179">
                  <c:v>29.06.2017</c:v>
                </c:pt>
                <c:pt idx="180">
                  <c:v>30.06.2017</c:v>
                </c:pt>
                <c:pt idx="181">
                  <c:v>01.07.2017</c:v>
                </c:pt>
                <c:pt idx="182">
                  <c:v>02.07.2017</c:v>
                </c:pt>
                <c:pt idx="183">
                  <c:v>03.07.2017</c:v>
                </c:pt>
                <c:pt idx="184">
                  <c:v>04.07.2017</c:v>
                </c:pt>
                <c:pt idx="185">
                  <c:v>05.07.2017</c:v>
                </c:pt>
                <c:pt idx="186">
                  <c:v>06.07.2017</c:v>
                </c:pt>
                <c:pt idx="187">
                  <c:v>07.07.2017</c:v>
                </c:pt>
                <c:pt idx="188">
                  <c:v>08.07.2017</c:v>
                </c:pt>
                <c:pt idx="189">
                  <c:v>09.07.2017</c:v>
                </c:pt>
                <c:pt idx="190">
                  <c:v>10.07.2017</c:v>
                </c:pt>
                <c:pt idx="191">
                  <c:v>11.07.2017</c:v>
                </c:pt>
                <c:pt idx="192">
                  <c:v>12.07.2017</c:v>
                </c:pt>
                <c:pt idx="193">
                  <c:v>13.07.2017</c:v>
                </c:pt>
                <c:pt idx="194">
                  <c:v>14.07.2017</c:v>
                </c:pt>
                <c:pt idx="195">
                  <c:v>15.07.2017</c:v>
                </c:pt>
                <c:pt idx="196">
                  <c:v>16.07.2017</c:v>
                </c:pt>
                <c:pt idx="197">
                  <c:v>17.07.2017</c:v>
                </c:pt>
                <c:pt idx="198">
                  <c:v>18.07.2017</c:v>
                </c:pt>
                <c:pt idx="199">
                  <c:v>19.07.2017</c:v>
                </c:pt>
                <c:pt idx="200">
                  <c:v>20.07.2017</c:v>
                </c:pt>
                <c:pt idx="201">
                  <c:v>21.07.2017</c:v>
                </c:pt>
                <c:pt idx="202">
                  <c:v>22.07.2017</c:v>
                </c:pt>
                <c:pt idx="203">
                  <c:v>23.07.2017</c:v>
                </c:pt>
                <c:pt idx="204">
                  <c:v>24.07.2017</c:v>
                </c:pt>
                <c:pt idx="205">
                  <c:v>25.07.2017</c:v>
                </c:pt>
                <c:pt idx="206">
                  <c:v>26.07.2017</c:v>
                </c:pt>
                <c:pt idx="207">
                  <c:v>27.07.2017</c:v>
                </c:pt>
                <c:pt idx="208">
                  <c:v>28.07.2017</c:v>
                </c:pt>
                <c:pt idx="209">
                  <c:v>29.07.2017</c:v>
                </c:pt>
                <c:pt idx="210">
                  <c:v>30.07.2017</c:v>
                </c:pt>
                <c:pt idx="211">
                  <c:v>31.07.2017</c:v>
                </c:pt>
                <c:pt idx="212">
                  <c:v>01.08.2017</c:v>
                </c:pt>
                <c:pt idx="213">
                  <c:v>02.08.2017</c:v>
                </c:pt>
                <c:pt idx="214">
                  <c:v>03.08.2017</c:v>
                </c:pt>
                <c:pt idx="215">
                  <c:v>04.08.2017</c:v>
                </c:pt>
                <c:pt idx="216">
                  <c:v>05.08.2017</c:v>
                </c:pt>
                <c:pt idx="217">
                  <c:v>06.08.2017</c:v>
                </c:pt>
                <c:pt idx="218">
                  <c:v>07.08.2017</c:v>
                </c:pt>
                <c:pt idx="219">
                  <c:v>08.08.2017</c:v>
                </c:pt>
                <c:pt idx="220">
                  <c:v>09.08.2017</c:v>
                </c:pt>
                <c:pt idx="221">
                  <c:v>10.08.2017</c:v>
                </c:pt>
                <c:pt idx="222">
                  <c:v>11.08.2017</c:v>
                </c:pt>
                <c:pt idx="223">
                  <c:v>12.08.2017</c:v>
                </c:pt>
                <c:pt idx="224">
                  <c:v>13.08.2017</c:v>
                </c:pt>
                <c:pt idx="225">
                  <c:v>14.08.2017</c:v>
                </c:pt>
                <c:pt idx="226">
                  <c:v>15.08.2017</c:v>
                </c:pt>
                <c:pt idx="227">
                  <c:v>16.08.2017</c:v>
                </c:pt>
                <c:pt idx="228">
                  <c:v>17.08.2017</c:v>
                </c:pt>
                <c:pt idx="229">
                  <c:v>18.08.2017</c:v>
                </c:pt>
                <c:pt idx="230">
                  <c:v>19.08.2017</c:v>
                </c:pt>
                <c:pt idx="231">
                  <c:v>20.08.2017</c:v>
                </c:pt>
                <c:pt idx="232">
                  <c:v>21.08.2017</c:v>
                </c:pt>
                <c:pt idx="233">
                  <c:v>22.08.2017</c:v>
                </c:pt>
                <c:pt idx="234">
                  <c:v>23.08.2017</c:v>
                </c:pt>
                <c:pt idx="235">
                  <c:v>24.08.2017</c:v>
                </c:pt>
                <c:pt idx="236">
                  <c:v>25.08.2017</c:v>
                </c:pt>
                <c:pt idx="237">
                  <c:v>26.08.2017</c:v>
                </c:pt>
                <c:pt idx="238">
                  <c:v>27.08.2017</c:v>
                </c:pt>
                <c:pt idx="239">
                  <c:v>28.08.2017</c:v>
                </c:pt>
                <c:pt idx="240">
                  <c:v>29.08.2017</c:v>
                </c:pt>
                <c:pt idx="241">
                  <c:v>30.08.2017</c:v>
                </c:pt>
                <c:pt idx="242">
                  <c:v>31.08.2017</c:v>
                </c:pt>
                <c:pt idx="243">
                  <c:v>01.09.2017</c:v>
                </c:pt>
                <c:pt idx="244">
                  <c:v>02.09.2017</c:v>
                </c:pt>
                <c:pt idx="245">
                  <c:v>03.09.2017</c:v>
                </c:pt>
                <c:pt idx="246">
                  <c:v>04.09.2017</c:v>
                </c:pt>
                <c:pt idx="247">
                  <c:v>05.09.2017</c:v>
                </c:pt>
                <c:pt idx="248">
                  <c:v>06.09.2017</c:v>
                </c:pt>
                <c:pt idx="249">
                  <c:v>07.09.2017</c:v>
                </c:pt>
                <c:pt idx="250">
                  <c:v>08.09.2017</c:v>
                </c:pt>
                <c:pt idx="251">
                  <c:v>09.09.2017</c:v>
                </c:pt>
                <c:pt idx="252">
                  <c:v>10.09.2017</c:v>
                </c:pt>
                <c:pt idx="253">
                  <c:v>11.09.2017</c:v>
                </c:pt>
                <c:pt idx="254">
                  <c:v>12.09.2017</c:v>
                </c:pt>
                <c:pt idx="255">
                  <c:v>13.09.2017</c:v>
                </c:pt>
                <c:pt idx="256">
                  <c:v>14.09.2017</c:v>
                </c:pt>
                <c:pt idx="257">
                  <c:v>15.09.2017</c:v>
                </c:pt>
                <c:pt idx="258">
                  <c:v>16.09.2017</c:v>
                </c:pt>
                <c:pt idx="259">
                  <c:v>17.09.2017</c:v>
                </c:pt>
                <c:pt idx="260">
                  <c:v>18.09.2017</c:v>
                </c:pt>
                <c:pt idx="261">
                  <c:v>19.09.2017</c:v>
                </c:pt>
                <c:pt idx="262">
                  <c:v>20.09.2017</c:v>
                </c:pt>
                <c:pt idx="263">
                  <c:v>21.09.2017</c:v>
                </c:pt>
                <c:pt idx="264">
                  <c:v>22.09.2017</c:v>
                </c:pt>
                <c:pt idx="265">
                  <c:v>23.09.2017</c:v>
                </c:pt>
                <c:pt idx="266">
                  <c:v>24.09.2017</c:v>
                </c:pt>
                <c:pt idx="267">
                  <c:v>25.09.2017</c:v>
                </c:pt>
                <c:pt idx="268">
                  <c:v>26.09.2017</c:v>
                </c:pt>
                <c:pt idx="269">
                  <c:v>27.09.2017</c:v>
                </c:pt>
                <c:pt idx="270">
                  <c:v>28.09.2017</c:v>
                </c:pt>
                <c:pt idx="271">
                  <c:v>29.09.2017</c:v>
                </c:pt>
                <c:pt idx="272">
                  <c:v>30.09.2017</c:v>
                </c:pt>
                <c:pt idx="273">
                  <c:v>01.10.2017</c:v>
                </c:pt>
                <c:pt idx="274">
                  <c:v>02.10.2017</c:v>
                </c:pt>
                <c:pt idx="275">
                  <c:v>03.10.2017</c:v>
                </c:pt>
                <c:pt idx="276">
                  <c:v>04.10.2017</c:v>
                </c:pt>
                <c:pt idx="277">
                  <c:v>05.10.2017</c:v>
                </c:pt>
                <c:pt idx="278">
                  <c:v>06.10.2017</c:v>
                </c:pt>
                <c:pt idx="279">
                  <c:v>07.10.2017</c:v>
                </c:pt>
                <c:pt idx="280">
                  <c:v>08.10.2017</c:v>
                </c:pt>
                <c:pt idx="281">
                  <c:v>09.10.2017</c:v>
                </c:pt>
                <c:pt idx="282">
                  <c:v>10.10.2017</c:v>
                </c:pt>
                <c:pt idx="283">
                  <c:v>11.10.2017</c:v>
                </c:pt>
                <c:pt idx="284">
                  <c:v>12.10.2017</c:v>
                </c:pt>
                <c:pt idx="285">
                  <c:v>13.10.2017</c:v>
                </c:pt>
                <c:pt idx="286">
                  <c:v>14.10.2017</c:v>
                </c:pt>
                <c:pt idx="287">
                  <c:v>15.10.2017</c:v>
                </c:pt>
                <c:pt idx="288">
                  <c:v>16.10.2017</c:v>
                </c:pt>
                <c:pt idx="289">
                  <c:v>17.10.2017</c:v>
                </c:pt>
                <c:pt idx="290">
                  <c:v>18.10.2017</c:v>
                </c:pt>
                <c:pt idx="291">
                  <c:v>19.10.2017</c:v>
                </c:pt>
                <c:pt idx="292">
                  <c:v>20.10.2017</c:v>
                </c:pt>
                <c:pt idx="293">
                  <c:v>21.10.2017</c:v>
                </c:pt>
                <c:pt idx="294">
                  <c:v>22.10.2017</c:v>
                </c:pt>
                <c:pt idx="295">
                  <c:v>23.10.2017</c:v>
                </c:pt>
                <c:pt idx="296">
                  <c:v>24.10.2017</c:v>
                </c:pt>
                <c:pt idx="297">
                  <c:v>25.10.2017</c:v>
                </c:pt>
                <c:pt idx="298">
                  <c:v>26.10.2017</c:v>
                </c:pt>
                <c:pt idx="299">
                  <c:v>27.10.2017</c:v>
                </c:pt>
                <c:pt idx="300">
                  <c:v>28.10.2017</c:v>
                </c:pt>
                <c:pt idx="301">
                  <c:v>29.10.2017</c:v>
                </c:pt>
                <c:pt idx="302">
                  <c:v>30.10.2017</c:v>
                </c:pt>
                <c:pt idx="303">
                  <c:v>31.10.2017</c:v>
                </c:pt>
              </c:strCache>
            </c:strRef>
          </c:cat>
          <c:val>
            <c:numRef>
              <c:f>Sheet1!$B$2:$B$305</c:f>
              <c:numCache>
                <c:formatCode>General</c:formatCode>
                <c:ptCount val="304"/>
                <c:pt idx="0">
                  <c:v>13638</c:v>
                </c:pt>
                <c:pt idx="1">
                  <c:v>12819</c:v>
                </c:pt>
                <c:pt idx="2">
                  <c:v>41027</c:v>
                </c:pt>
                <c:pt idx="3">
                  <c:v>52405</c:v>
                </c:pt>
                <c:pt idx="4">
                  <c:v>47199</c:v>
                </c:pt>
                <c:pt idx="5">
                  <c:v>39156</c:v>
                </c:pt>
                <c:pt idx="6">
                  <c:v>15308</c:v>
                </c:pt>
                <c:pt idx="7">
                  <c:v>18743</c:v>
                </c:pt>
                <c:pt idx="8">
                  <c:v>25955</c:v>
                </c:pt>
                <c:pt idx="9">
                  <c:v>42341</c:v>
                </c:pt>
                <c:pt idx="10">
                  <c:v>74453</c:v>
                </c:pt>
                <c:pt idx="11">
                  <c:v>49180</c:v>
                </c:pt>
                <c:pt idx="12">
                  <c:v>14327</c:v>
                </c:pt>
                <c:pt idx="13">
                  <c:v>6481</c:v>
                </c:pt>
                <c:pt idx="14">
                  <c:v>4532</c:v>
                </c:pt>
                <c:pt idx="15">
                  <c:v>8361</c:v>
                </c:pt>
                <c:pt idx="16">
                  <c:v>10838</c:v>
                </c:pt>
                <c:pt idx="17">
                  <c:v>10728</c:v>
                </c:pt>
                <c:pt idx="18">
                  <c:v>7733</c:v>
                </c:pt>
                <c:pt idx="19">
                  <c:v>7530</c:v>
                </c:pt>
                <c:pt idx="20">
                  <c:v>4816</c:v>
                </c:pt>
                <c:pt idx="21">
                  <c:v>5976</c:v>
                </c:pt>
                <c:pt idx="22">
                  <c:v>2591</c:v>
                </c:pt>
                <c:pt idx="23">
                  <c:v>6816</c:v>
                </c:pt>
                <c:pt idx="24">
                  <c:v>7864</c:v>
                </c:pt>
                <c:pt idx="25">
                  <c:v>7939</c:v>
                </c:pt>
                <c:pt idx="26">
                  <c:v>6121</c:v>
                </c:pt>
                <c:pt idx="27">
                  <c:v>8653</c:v>
                </c:pt>
                <c:pt idx="28">
                  <c:v>7787</c:v>
                </c:pt>
                <c:pt idx="29">
                  <c:v>4142</c:v>
                </c:pt>
                <c:pt idx="30">
                  <c:v>18406</c:v>
                </c:pt>
                <c:pt idx="31">
                  <c:v>30336</c:v>
                </c:pt>
                <c:pt idx="32">
                  <c:v>24017</c:v>
                </c:pt>
                <c:pt idx="33">
                  <c:v>20762</c:v>
                </c:pt>
                <c:pt idx="34">
                  <c:v>6656</c:v>
                </c:pt>
                <c:pt idx="35">
                  <c:v>12497</c:v>
                </c:pt>
                <c:pt idx="36">
                  <c:v>16091</c:v>
                </c:pt>
                <c:pt idx="37">
                  <c:v>30683</c:v>
                </c:pt>
                <c:pt idx="38">
                  <c:v>21402</c:v>
                </c:pt>
                <c:pt idx="39">
                  <c:v>16340</c:v>
                </c:pt>
                <c:pt idx="40">
                  <c:v>12647</c:v>
                </c:pt>
                <c:pt idx="41">
                  <c:v>7801</c:v>
                </c:pt>
                <c:pt idx="42">
                  <c:v>8820</c:v>
                </c:pt>
                <c:pt idx="43">
                  <c:v>12708</c:v>
                </c:pt>
                <c:pt idx="44">
                  <c:v>7866</c:v>
                </c:pt>
                <c:pt idx="45">
                  <c:v>7571</c:v>
                </c:pt>
                <c:pt idx="46">
                  <c:v>8655</c:v>
                </c:pt>
                <c:pt idx="47">
                  <c:v>10488</c:v>
                </c:pt>
                <c:pt idx="48">
                  <c:v>7265</c:v>
                </c:pt>
                <c:pt idx="49">
                  <c:v>6742</c:v>
                </c:pt>
                <c:pt idx="50">
                  <c:v>6368</c:v>
                </c:pt>
                <c:pt idx="51">
                  <c:v>24532</c:v>
                </c:pt>
                <c:pt idx="52">
                  <c:v>14385</c:v>
                </c:pt>
                <c:pt idx="53">
                  <c:v>14671</c:v>
                </c:pt>
                <c:pt idx="54">
                  <c:v>30114</c:v>
                </c:pt>
                <c:pt idx="55">
                  <c:v>37480</c:v>
                </c:pt>
                <c:pt idx="56">
                  <c:v>36254</c:v>
                </c:pt>
                <c:pt idx="57">
                  <c:v>67294</c:v>
                </c:pt>
                <c:pt idx="58">
                  <c:v>38344</c:v>
                </c:pt>
                <c:pt idx="59">
                  <c:v>11722</c:v>
                </c:pt>
                <c:pt idx="60">
                  <c:v>8892</c:v>
                </c:pt>
                <c:pt idx="61">
                  <c:v>12530</c:v>
                </c:pt>
                <c:pt idx="62">
                  <c:v>7613</c:v>
                </c:pt>
                <c:pt idx="63">
                  <c:v>4827</c:v>
                </c:pt>
                <c:pt idx="64">
                  <c:v>10760</c:v>
                </c:pt>
                <c:pt idx="65">
                  <c:v>22326</c:v>
                </c:pt>
                <c:pt idx="66">
                  <c:v>18612</c:v>
                </c:pt>
                <c:pt idx="67">
                  <c:v>9181</c:v>
                </c:pt>
                <c:pt idx="68">
                  <c:v>6104</c:v>
                </c:pt>
                <c:pt idx="69">
                  <c:v>4902</c:v>
                </c:pt>
                <c:pt idx="70">
                  <c:v>3690</c:v>
                </c:pt>
                <c:pt idx="71">
                  <c:v>13124</c:v>
                </c:pt>
                <c:pt idx="72">
                  <c:v>11779</c:v>
                </c:pt>
                <c:pt idx="73">
                  <c:v>7207</c:v>
                </c:pt>
                <c:pt idx="74">
                  <c:v>5626</c:v>
                </c:pt>
                <c:pt idx="75">
                  <c:v>3893</c:v>
                </c:pt>
                <c:pt idx="76">
                  <c:v>3702</c:v>
                </c:pt>
                <c:pt idx="77">
                  <c:v>3660</c:v>
                </c:pt>
                <c:pt idx="78">
                  <c:v>13554</c:v>
                </c:pt>
                <c:pt idx="79">
                  <c:v>22368</c:v>
                </c:pt>
                <c:pt idx="80">
                  <c:v>6794</c:v>
                </c:pt>
                <c:pt idx="81">
                  <c:v>6026</c:v>
                </c:pt>
                <c:pt idx="82">
                  <c:v>7846</c:v>
                </c:pt>
                <c:pt idx="83">
                  <c:v>6425</c:v>
                </c:pt>
                <c:pt idx="84">
                  <c:v>5097</c:v>
                </c:pt>
                <c:pt idx="85">
                  <c:v>13225</c:v>
                </c:pt>
                <c:pt idx="86">
                  <c:v>7278</c:v>
                </c:pt>
                <c:pt idx="87">
                  <c:v>7618</c:v>
                </c:pt>
                <c:pt idx="88">
                  <c:v>12003</c:v>
                </c:pt>
                <c:pt idx="89">
                  <c:v>7622</c:v>
                </c:pt>
                <c:pt idx="90">
                  <c:v>5294</c:v>
                </c:pt>
                <c:pt idx="91">
                  <c:v>3672</c:v>
                </c:pt>
                <c:pt idx="92">
                  <c:v>5624</c:v>
                </c:pt>
                <c:pt idx="93">
                  <c:v>4120</c:v>
                </c:pt>
                <c:pt idx="94">
                  <c:v>10686</c:v>
                </c:pt>
                <c:pt idx="95">
                  <c:v>11028</c:v>
                </c:pt>
                <c:pt idx="96">
                  <c:v>14745</c:v>
                </c:pt>
                <c:pt idx="97">
                  <c:v>12359</c:v>
                </c:pt>
                <c:pt idx="98">
                  <c:v>6365</c:v>
                </c:pt>
                <c:pt idx="99">
                  <c:v>38711</c:v>
                </c:pt>
                <c:pt idx="100">
                  <c:v>31916</c:v>
                </c:pt>
                <c:pt idx="101">
                  <c:v>31222</c:v>
                </c:pt>
                <c:pt idx="102">
                  <c:v>40470</c:v>
                </c:pt>
                <c:pt idx="103">
                  <c:v>37087</c:v>
                </c:pt>
                <c:pt idx="104">
                  <c:v>13943</c:v>
                </c:pt>
                <c:pt idx="105">
                  <c:v>8745</c:v>
                </c:pt>
                <c:pt idx="106">
                  <c:v>17139</c:v>
                </c:pt>
                <c:pt idx="107">
                  <c:v>18207</c:v>
                </c:pt>
                <c:pt idx="108">
                  <c:v>10121</c:v>
                </c:pt>
                <c:pt idx="109">
                  <c:v>13543</c:v>
                </c:pt>
                <c:pt idx="110">
                  <c:v>17602</c:v>
                </c:pt>
                <c:pt idx="111">
                  <c:v>11090</c:v>
                </c:pt>
                <c:pt idx="112">
                  <c:v>12814</c:v>
                </c:pt>
                <c:pt idx="113">
                  <c:v>17794</c:v>
                </c:pt>
                <c:pt idx="114">
                  <c:v>144638</c:v>
                </c:pt>
                <c:pt idx="115">
                  <c:v>160531</c:v>
                </c:pt>
                <c:pt idx="116">
                  <c:v>51066</c:v>
                </c:pt>
                <c:pt idx="117">
                  <c:v>30435</c:v>
                </c:pt>
                <c:pt idx="118">
                  <c:v>29965</c:v>
                </c:pt>
                <c:pt idx="119">
                  <c:v>19518</c:v>
                </c:pt>
                <c:pt idx="120">
                  <c:v>13152</c:v>
                </c:pt>
                <c:pt idx="121">
                  <c:v>10865</c:v>
                </c:pt>
                <c:pt idx="122">
                  <c:v>13802</c:v>
                </c:pt>
                <c:pt idx="123">
                  <c:v>13724</c:v>
                </c:pt>
                <c:pt idx="124">
                  <c:v>12312</c:v>
                </c:pt>
                <c:pt idx="125">
                  <c:v>7056</c:v>
                </c:pt>
                <c:pt idx="126">
                  <c:v>5801</c:v>
                </c:pt>
                <c:pt idx="127">
                  <c:v>14691</c:v>
                </c:pt>
                <c:pt idx="128">
                  <c:v>11206</c:v>
                </c:pt>
                <c:pt idx="129">
                  <c:v>9096</c:v>
                </c:pt>
                <c:pt idx="130">
                  <c:v>12137</c:v>
                </c:pt>
                <c:pt idx="131">
                  <c:v>10493</c:v>
                </c:pt>
                <c:pt idx="132">
                  <c:v>10820</c:v>
                </c:pt>
                <c:pt idx="133">
                  <c:v>4382</c:v>
                </c:pt>
                <c:pt idx="134">
                  <c:v>11310</c:v>
                </c:pt>
                <c:pt idx="135">
                  <c:v>16880</c:v>
                </c:pt>
                <c:pt idx="136">
                  <c:v>10195</c:v>
                </c:pt>
                <c:pt idx="137">
                  <c:v>13040</c:v>
                </c:pt>
                <c:pt idx="138">
                  <c:v>8378</c:v>
                </c:pt>
                <c:pt idx="139">
                  <c:v>5003</c:v>
                </c:pt>
                <c:pt idx="140">
                  <c:v>4523</c:v>
                </c:pt>
                <c:pt idx="141">
                  <c:v>6620</c:v>
                </c:pt>
                <c:pt idx="142">
                  <c:v>7843</c:v>
                </c:pt>
                <c:pt idx="143">
                  <c:v>9390</c:v>
                </c:pt>
                <c:pt idx="144">
                  <c:v>9593</c:v>
                </c:pt>
                <c:pt idx="145">
                  <c:v>7173</c:v>
                </c:pt>
                <c:pt idx="146">
                  <c:v>4275</c:v>
                </c:pt>
                <c:pt idx="147">
                  <c:v>6643</c:v>
                </c:pt>
                <c:pt idx="148">
                  <c:v>7376</c:v>
                </c:pt>
                <c:pt idx="149">
                  <c:v>20337</c:v>
                </c:pt>
                <c:pt idx="150">
                  <c:v>11106</c:v>
                </c:pt>
                <c:pt idx="151">
                  <c:v>7457</c:v>
                </c:pt>
                <c:pt idx="152">
                  <c:v>7822</c:v>
                </c:pt>
                <c:pt idx="153">
                  <c:v>5908</c:v>
                </c:pt>
                <c:pt idx="154">
                  <c:v>4142</c:v>
                </c:pt>
                <c:pt idx="155">
                  <c:v>3360</c:v>
                </c:pt>
                <c:pt idx="156">
                  <c:v>6816</c:v>
                </c:pt>
                <c:pt idx="157">
                  <c:v>7988</c:v>
                </c:pt>
                <c:pt idx="158">
                  <c:v>6222</c:v>
                </c:pt>
                <c:pt idx="159">
                  <c:v>31247</c:v>
                </c:pt>
                <c:pt idx="160">
                  <c:v>17835</c:v>
                </c:pt>
                <c:pt idx="161">
                  <c:v>7548</c:v>
                </c:pt>
                <c:pt idx="162">
                  <c:v>12493</c:v>
                </c:pt>
                <c:pt idx="163">
                  <c:v>15744</c:v>
                </c:pt>
                <c:pt idx="164">
                  <c:v>10507</c:v>
                </c:pt>
                <c:pt idx="165">
                  <c:v>8339</c:v>
                </c:pt>
                <c:pt idx="166">
                  <c:v>8980</c:v>
                </c:pt>
                <c:pt idx="167">
                  <c:v>5760</c:v>
                </c:pt>
                <c:pt idx="168">
                  <c:v>5168</c:v>
                </c:pt>
                <c:pt idx="169">
                  <c:v>8764</c:v>
                </c:pt>
                <c:pt idx="170">
                  <c:v>12486</c:v>
                </c:pt>
                <c:pt idx="171">
                  <c:v>6833</c:v>
                </c:pt>
                <c:pt idx="172">
                  <c:v>8624</c:v>
                </c:pt>
                <c:pt idx="173">
                  <c:v>15892</c:v>
                </c:pt>
                <c:pt idx="174">
                  <c:v>10097</c:v>
                </c:pt>
                <c:pt idx="175">
                  <c:v>6600</c:v>
                </c:pt>
                <c:pt idx="176">
                  <c:v>8047</c:v>
                </c:pt>
                <c:pt idx="177">
                  <c:v>12176</c:v>
                </c:pt>
                <c:pt idx="178">
                  <c:v>18948</c:v>
                </c:pt>
                <c:pt idx="179">
                  <c:v>13959</c:v>
                </c:pt>
                <c:pt idx="180">
                  <c:v>11558</c:v>
                </c:pt>
                <c:pt idx="181">
                  <c:v>6548</c:v>
                </c:pt>
                <c:pt idx="182">
                  <c:v>14157</c:v>
                </c:pt>
                <c:pt idx="183">
                  <c:v>9249</c:v>
                </c:pt>
                <c:pt idx="184">
                  <c:v>8096</c:v>
                </c:pt>
                <c:pt idx="185">
                  <c:v>8310</c:v>
                </c:pt>
                <c:pt idx="186">
                  <c:v>9669</c:v>
                </c:pt>
                <c:pt idx="187">
                  <c:v>9077</c:v>
                </c:pt>
                <c:pt idx="188">
                  <c:v>5657</c:v>
                </c:pt>
                <c:pt idx="189">
                  <c:v>17573</c:v>
                </c:pt>
                <c:pt idx="190">
                  <c:v>14313</c:v>
                </c:pt>
                <c:pt idx="191">
                  <c:v>10049</c:v>
                </c:pt>
                <c:pt idx="192">
                  <c:v>14397</c:v>
                </c:pt>
                <c:pt idx="193">
                  <c:v>11697</c:v>
                </c:pt>
                <c:pt idx="194">
                  <c:v>10322</c:v>
                </c:pt>
                <c:pt idx="195">
                  <c:v>8563</c:v>
                </c:pt>
                <c:pt idx="196">
                  <c:v>9354</c:v>
                </c:pt>
                <c:pt idx="197">
                  <c:v>8884</c:v>
                </c:pt>
                <c:pt idx="198">
                  <c:v>15742</c:v>
                </c:pt>
                <c:pt idx="199">
                  <c:v>14970</c:v>
                </c:pt>
                <c:pt idx="200">
                  <c:v>12505</c:v>
                </c:pt>
                <c:pt idx="201">
                  <c:v>9459</c:v>
                </c:pt>
                <c:pt idx="202">
                  <c:v>7367</c:v>
                </c:pt>
                <c:pt idx="203">
                  <c:v>8699</c:v>
                </c:pt>
                <c:pt idx="204">
                  <c:v>12512</c:v>
                </c:pt>
                <c:pt idx="205">
                  <c:v>12849</c:v>
                </c:pt>
                <c:pt idx="206">
                  <c:v>14737</c:v>
                </c:pt>
                <c:pt idx="207">
                  <c:v>8661</c:v>
                </c:pt>
                <c:pt idx="208">
                  <c:v>9516</c:v>
                </c:pt>
                <c:pt idx="209">
                  <c:v>10581</c:v>
                </c:pt>
                <c:pt idx="210">
                  <c:v>7121</c:v>
                </c:pt>
                <c:pt idx="211">
                  <c:v>16997</c:v>
                </c:pt>
                <c:pt idx="212">
                  <c:v>10866</c:v>
                </c:pt>
                <c:pt idx="213">
                  <c:v>11644</c:v>
                </c:pt>
                <c:pt idx="214">
                  <c:v>8488</c:v>
                </c:pt>
                <c:pt idx="215">
                  <c:v>8878</c:v>
                </c:pt>
                <c:pt idx="216">
                  <c:v>7109</c:v>
                </c:pt>
                <c:pt idx="217">
                  <c:v>12552</c:v>
                </c:pt>
                <c:pt idx="218">
                  <c:v>11711</c:v>
                </c:pt>
                <c:pt idx="219">
                  <c:v>8273</c:v>
                </c:pt>
                <c:pt idx="220">
                  <c:v>6965</c:v>
                </c:pt>
                <c:pt idx="221">
                  <c:v>7639</c:v>
                </c:pt>
                <c:pt idx="222">
                  <c:v>11182</c:v>
                </c:pt>
                <c:pt idx="223">
                  <c:v>8189</c:v>
                </c:pt>
                <c:pt idx="224">
                  <c:v>8509</c:v>
                </c:pt>
                <c:pt idx="225">
                  <c:v>12026</c:v>
                </c:pt>
                <c:pt idx="226">
                  <c:v>7875</c:v>
                </c:pt>
                <c:pt idx="227">
                  <c:v>8096</c:v>
                </c:pt>
                <c:pt idx="228">
                  <c:v>13761</c:v>
                </c:pt>
                <c:pt idx="229">
                  <c:v>18709</c:v>
                </c:pt>
                <c:pt idx="230">
                  <c:v>7940</c:v>
                </c:pt>
                <c:pt idx="231">
                  <c:v>24188</c:v>
                </c:pt>
                <c:pt idx="232">
                  <c:v>39551</c:v>
                </c:pt>
                <c:pt idx="233">
                  <c:v>6965</c:v>
                </c:pt>
                <c:pt idx="234">
                  <c:v>9459</c:v>
                </c:pt>
                <c:pt idx="235">
                  <c:v>9448</c:v>
                </c:pt>
                <c:pt idx="236">
                  <c:v>8423</c:v>
                </c:pt>
                <c:pt idx="237">
                  <c:v>7308</c:v>
                </c:pt>
                <c:pt idx="238">
                  <c:v>70586</c:v>
                </c:pt>
                <c:pt idx="239">
                  <c:v>21921</c:v>
                </c:pt>
                <c:pt idx="240">
                  <c:v>62269</c:v>
                </c:pt>
                <c:pt idx="241">
                  <c:v>18787</c:v>
                </c:pt>
                <c:pt idx="242">
                  <c:v>9705</c:v>
                </c:pt>
                <c:pt idx="243">
                  <c:v>11479</c:v>
                </c:pt>
                <c:pt idx="244">
                  <c:v>9088</c:v>
                </c:pt>
                <c:pt idx="245">
                  <c:v>6239</c:v>
                </c:pt>
                <c:pt idx="246">
                  <c:v>6916</c:v>
                </c:pt>
                <c:pt idx="247">
                  <c:v>8423</c:v>
                </c:pt>
                <c:pt idx="248">
                  <c:v>6432</c:v>
                </c:pt>
                <c:pt idx="249">
                  <c:v>71409</c:v>
                </c:pt>
                <c:pt idx="250">
                  <c:v>57964</c:v>
                </c:pt>
                <c:pt idx="251">
                  <c:v>29734</c:v>
                </c:pt>
                <c:pt idx="252">
                  <c:v>16971</c:v>
                </c:pt>
                <c:pt idx="253">
                  <c:v>21548</c:v>
                </c:pt>
                <c:pt idx="254">
                  <c:v>30267</c:v>
                </c:pt>
                <c:pt idx="255">
                  <c:v>27074</c:v>
                </c:pt>
                <c:pt idx="256">
                  <c:v>29781</c:v>
                </c:pt>
                <c:pt idx="257">
                  <c:v>19417</c:v>
                </c:pt>
                <c:pt idx="258">
                  <c:v>12886</c:v>
                </c:pt>
                <c:pt idx="259">
                  <c:v>9680</c:v>
                </c:pt>
                <c:pt idx="260">
                  <c:v>13283</c:v>
                </c:pt>
                <c:pt idx="261">
                  <c:v>17748</c:v>
                </c:pt>
                <c:pt idx="262">
                  <c:v>12041</c:v>
                </c:pt>
                <c:pt idx="263">
                  <c:v>13760</c:v>
                </c:pt>
                <c:pt idx="264">
                  <c:v>41283</c:v>
                </c:pt>
                <c:pt idx="265">
                  <c:v>11594</c:v>
                </c:pt>
                <c:pt idx="266">
                  <c:v>11294</c:v>
                </c:pt>
                <c:pt idx="267">
                  <c:v>15900</c:v>
                </c:pt>
                <c:pt idx="268">
                  <c:v>7734</c:v>
                </c:pt>
                <c:pt idx="269">
                  <c:v>6968</c:v>
                </c:pt>
                <c:pt idx="270">
                  <c:v>13001</c:v>
                </c:pt>
                <c:pt idx="271">
                  <c:v>26860</c:v>
                </c:pt>
                <c:pt idx="272">
                  <c:v>14070</c:v>
                </c:pt>
                <c:pt idx="273">
                  <c:v>7970</c:v>
                </c:pt>
                <c:pt idx="274">
                  <c:v>25031</c:v>
                </c:pt>
                <c:pt idx="275">
                  <c:v>20569</c:v>
                </c:pt>
                <c:pt idx="276">
                  <c:v>22328</c:v>
                </c:pt>
                <c:pt idx="277">
                  <c:v>19688</c:v>
                </c:pt>
                <c:pt idx="278">
                  <c:v>18775</c:v>
                </c:pt>
                <c:pt idx="279">
                  <c:v>13857</c:v>
                </c:pt>
                <c:pt idx="280">
                  <c:v>41069</c:v>
                </c:pt>
                <c:pt idx="281">
                  <c:v>33023</c:v>
                </c:pt>
                <c:pt idx="282">
                  <c:v>204694</c:v>
                </c:pt>
                <c:pt idx="283">
                  <c:v>133924</c:v>
                </c:pt>
                <c:pt idx="284">
                  <c:v>186786</c:v>
                </c:pt>
                <c:pt idx="285">
                  <c:v>77237</c:v>
                </c:pt>
                <c:pt idx="286">
                  <c:v>69248</c:v>
                </c:pt>
                <c:pt idx="287">
                  <c:v>73155</c:v>
                </c:pt>
                <c:pt idx="288">
                  <c:v>52122</c:v>
                </c:pt>
                <c:pt idx="289">
                  <c:v>77509</c:v>
                </c:pt>
                <c:pt idx="290">
                  <c:v>99351</c:v>
                </c:pt>
                <c:pt idx="291">
                  <c:v>75158</c:v>
                </c:pt>
                <c:pt idx="292">
                  <c:v>43987</c:v>
                </c:pt>
                <c:pt idx="293">
                  <c:v>24018</c:v>
                </c:pt>
                <c:pt idx="294">
                  <c:v>9521</c:v>
                </c:pt>
                <c:pt idx="295">
                  <c:v>12644</c:v>
                </c:pt>
                <c:pt idx="296">
                  <c:v>7674</c:v>
                </c:pt>
                <c:pt idx="297">
                  <c:v>9034</c:v>
                </c:pt>
                <c:pt idx="298">
                  <c:v>7086</c:v>
                </c:pt>
                <c:pt idx="299">
                  <c:v>6495</c:v>
                </c:pt>
                <c:pt idx="300">
                  <c:v>7114</c:v>
                </c:pt>
                <c:pt idx="301">
                  <c:v>6041</c:v>
                </c:pt>
                <c:pt idx="302">
                  <c:v>5445</c:v>
                </c:pt>
                <c:pt idx="303">
                  <c:v>5505</c:v>
                </c:pt>
              </c:numCache>
            </c:numRef>
          </c:val>
          <c:smooth val="0"/>
          <c:extLst>
            <c:ext xmlns:c16="http://schemas.microsoft.com/office/drawing/2014/chart" uri="{C3380CC4-5D6E-409C-BE32-E72D297353CC}">
              <c16:uniqueId val="{00000000-1FAF-4BC7-94D5-AC328A504B32}"/>
            </c:ext>
          </c:extLst>
        </c:ser>
        <c:dLbls>
          <c:showLegendKey val="0"/>
          <c:showVal val="0"/>
          <c:showCatName val="0"/>
          <c:showSerName val="0"/>
          <c:showPercent val="0"/>
          <c:showBubbleSize val="0"/>
        </c:dLbls>
        <c:smooth val="0"/>
        <c:axId val="289586856"/>
        <c:axId val="289587840"/>
      </c:lineChart>
      <c:catAx>
        <c:axId val="289586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587840"/>
        <c:crosses val="autoZero"/>
        <c:auto val="1"/>
        <c:lblAlgn val="ctr"/>
        <c:lblOffset val="100"/>
        <c:noMultiLvlLbl val="0"/>
      </c:catAx>
      <c:valAx>
        <c:axId val="289587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586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Kultur</c:v>
                </c:pt>
              </c:strCache>
            </c:strRef>
          </c:tx>
          <c:spPr>
            <a:ln w="28575" cap="rnd">
              <a:solidFill>
                <a:schemeClr val="accent1"/>
              </a:solidFill>
              <a:round/>
            </a:ln>
            <a:effectLst/>
          </c:spPr>
          <c:marker>
            <c:symbol val="none"/>
          </c:marker>
          <c:cat>
            <c:strRef>
              <c:f>Sheet1!$A$2:$A$305</c:f>
              <c:strCache>
                <c:ptCount val="304"/>
                <c:pt idx="0">
                  <c:v>01.01.2017</c:v>
                </c:pt>
                <c:pt idx="1">
                  <c:v>02.01.2017</c:v>
                </c:pt>
                <c:pt idx="2">
                  <c:v>03.01.2017</c:v>
                </c:pt>
                <c:pt idx="3">
                  <c:v>04.01.2017</c:v>
                </c:pt>
                <c:pt idx="4">
                  <c:v>05.01.2017</c:v>
                </c:pt>
                <c:pt idx="5">
                  <c:v>06.01.2017</c:v>
                </c:pt>
                <c:pt idx="6">
                  <c:v>07.01.2017</c:v>
                </c:pt>
                <c:pt idx="7">
                  <c:v>08.01.2017</c:v>
                </c:pt>
                <c:pt idx="8">
                  <c:v>09.01.2017</c:v>
                </c:pt>
                <c:pt idx="9">
                  <c:v>10.01.2017</c:v>
                </c:pt>
                <c:pt idx="10">
                  <c:v>11.01.2017</c:v>
                </c:pt>
                <c:pt idx="11">
                  <c:v>12.01.2017</c:v>
                </c:pt>
                <c:pt idx="12">
                  <c:v>13.01.2017</c:v>
                </c:pt>
                <c:pt idx="13">
                  <c:v>14.01.2017</c:v>
                </c:pt>
                <c:pt idx="14">
                  <c:v>15.01.2017</c:v>
                </c:pt>
                <c:pt idx="15">
                  <c:v>16.01.2017</c:v>
                </c:pt>
                <c:pt idx="16">
                  <c:v>17.01.2017</c:v>
                </c:pt>
                <c:pt idx="17">
                  <c:v>18.01.2017</c:v>
                </c:pt>
                <c:pt idx="18">
                  <c:v>19.01.2017</c:v>
                </c:pt>
                <c:pt idx="19">
                  <c:v>20.01.2017</c:v>
                </c:pt>
                <c:pt idx="20">
                  <c:v>21.01.2017</c:v>
                </c:pt>
                <c:pt idx="21">
                  <c:v>22.01.2017</c:v>
                </c:pt>
                <c:pt idx="22">
                  <c:v>23.01.2017</c:v>
                </c:pt>
                <c:pt idx="23">
                  <c:v>24.01.2017</c:v>
                </c:pt>
                <c:pt idx="24">
                  <c:v>25.01.2017</c:v>
                </c:pt>
                <c:pt idx="25">
                  <c:v>26.01.2017</c:v>
                </c:pt>
                <c:pt idx="26">
                  <c:v>27.01.2017</c:v>
                </c:pt>
                <c:pt idx="27">
                  <c:v>28.01.2017</c:v>
                </c:pt>
                <c:pt idx="28">
                  <c:v>29.01.2017</c:v>
                </c:pt>
                <c:pt idx="29">
                  <c:v>30.01.2017</c:v>
                </c:pt>
                <c:pt idx="30">
                  <c:v>31.01.2017</c:v>
                </c:pt>
                <c:pt idx="31">
                  <c:v>01.02.2017</c:v>
                </c:pt>
                <c:pt idx="32">
                  <c:v>02.02.2017</c:v>
                </c:pt>
                <c:pt idx="33">
                  <c:v>03.02.2017</c:v>
                </c:pt>
                <c:pt idx="34">
                  <c:v>04.02.2017</c:v>
                </c:pt>
                <c:pt idx="35">
                  <c:v>05.02.2017</c:v>
                </c:pt>
                <c:pt idx="36">
                  <c:v>06.02.2017</c:v>
                </c:pt>
                <c:pt idx="37">
                  <c:v>07.02.2017</c:v>
                </c:pt>
                <c:pt idx="38">
                  <c:v>08.02.2017</c:v>
                </c:pt>
                <c:pt idx="39">
                  <c:v>09.02.2017</c:v>
                </c:pt>
                <c:pt idx="40">
                  <c:v>10.02.2017</c:v>
                </c:pt>
                <c:pt idx="41">
                  <c:v>11.02.2017</c:v>
                </c:pt>
                <c:pt idx="42">
                  <c:v>12.02.2017</c:v>
                </c:pt>
                <c:pt idx="43">
                  <c:v>13.02.2017</c:v>
                </c:pt>
                <c:pt idx="44">
                  <c:v>14.02.2017</c:v>
                </c:pt>
                <c:pt idx="45">
                  <c:v>15.02.2017</c:v>
                </c:pt>
                <c:pt idx="46">
                  <c:v>16.02.2017</c:v>
                </c:pt>
                <c:pt idx="47">
                  <c:v>17.02.2017</c:v>
                </c:pt>
                <c:pt idx="48">
                  <c:v>18.02.2017</c:v>
                </c:pt>
                <c:pt idx="49">
                  <c:v>19.02.2017</c:v>
                </c:pt>
                <c:pt idx="50">
                  <c:v>20.02.2017</c:v>
                </c:pt>
                <c:pt idx="51">
                  <c:v>21.02.2017</c:v>
                </c:pt>
                <c:pt idx="52">
                  <c:v>22.02.2017</c:v>
                </c:pt>
                <c:pt idx="53">
                  <c:v>23.02.2017</c:v>
                </c:pt>
                <c:pt idx="54">
                  <c:v>24.02.2017</c:v>
                </c:pt>
                <c:pt idx="55">
                  <c:v>25.02.2017</c:v>
                </c:pt>
                <c:pt idx="56">
                  <c:v>26.02.2017</c:v>
                </c:pt>
                <c:pt idx="57">
                  <c:v>27.02.2017</c:v>
                </c:pt>
                <c:pt idx="58">
                  <c:v>28.02.2017</c:v>
                </c:pt>
                <c:pt idx="59">
                  <c:v>01.03.2017</c:v>
                </c:pt>
                <c:pt idx="60">
                  <c:v>02.03.2017</c:v>
                </c:pt>
                <c:pt idx="61">
                  <c:v>03.03.2017</c:v>
                </c:pt>
                <c:pt idx="62">
                  <c:v>04.03.2017</c:v>
                </c:pt>
                <c:pt idx="63">
                  <c:v>05.03.2017</c:v>
                </c:pt>
                <c:pt idx="64">
                  <c:v>06.03.2017</c:v>
                </c:pt>
                <c:pt idx="65">
                  <c:v>07.03.2017</c:v>
                </c:pt>
                <c:pt idx="66">
                  <c:v>08.03.2017</c:v>
                </c:pt>
                <c:pt idx="67">
                  <c:v>09.03.2017</c:v>
                </c:pt>
                <c:pt idx="68">
                  <c:v>10.03.2017</c:v>
                </c:pt>
                <c:pt idx="69">
                  <c:v>11.03.2017</c:v>
                </c:pt>
                <c:pt idx="70">
                  <c:v>12.03.2017</c:v>
                </c:pt>
                <c:pt idx="71">
                  <c:v>13.03.2017</c:v>
                </c:pt>
                <c:pt idx="72">
                  <c:v>14.03.2017</c:v>
                </c:pt>
                <c:pt idx="73">
                  <c:v>15.03.2017</c:v>
                </c:pt>
                <c:pt idx="74">
                  <c:v>16.03.2017</c:v>
                </c:pt>
                <c:pt idx="75">
                  <c:v>17.03.2017</c:v>
                </c:pt>
                <c:pt idx="76">
                  <c:v>18.03.2017</c:v>
                </c:pt>
                <c:pt idx="77">
                  <c:v>19.03.2017</c:v>
                </c:pt>
                <c:pt idx="78">
                  <c:v>20.03.2017</c:v>
                </c:pt>
                <c:pt idx="79">
                  <c:v>21.03.2017</c:v>
                </c:pt>
                <c:pt idx="80">
                  <c:v>22.03.2017</c:v>
                </c:pt>
                <c:pt idx="81">
                  <c:v>23.03.2017</c:v>
                </c:pt>
                <c:pt idx="82">
                  <c:v>24.03.2017</c:v>
                </c:pt>
                <c:pt idx="83">
                  <c:v>25.03.2017</c:v>
                </c:pt>
                <c:pt idx="84">
                  <c:v>26.03.2017</c:v>
                </c:pt>
                <c:pt idx="85">
                  <c:v>27.03.2017</c:v>
                </c:pt>
                <c:pt idx="86">
                  <c:v>28.03.2017</c:v>
                </c:pt>
                <c:pt idx="87">
                  <c:v>29.03.2017</c:v>
                </c:pt>
                <c:pt idx="88">
                  <c:v>30.03.2017</c:v>
                </c:pt>
                <c:pt idx="89">
                  <c:v>31.03.2017</c:v>
                </c:pt>
                <c:pt idx="90">
                  <c:v>01.04.2017</c:v>
                </c:pt>
                <c:pt idx="91">
                  <c:v>02.04.2017</c:v>
                </c:pt>
                <c:pt idx="92">
                  <c:v>03.04.2017</c:v>
                </c:pt>
                <c:pt idx="93">
                  <c:v>04.04.2017</c:v>
                </c:pt>
                <c:pt idx="94">
                  <c:v>05.04.2017</c:v>
                </c:pt>
                <c:pt idx="95">
                  <c:v>06.04.2017</c:v>
                </c:pt>
                <c:pt idx="96">
                  <c:v>07.04.2017</c:v>
                </c:pt>
                <c:pt idx="97">
                  <c:v>08.04.2017</c:v>
                </c:pt>
                <c:pt idx="98">
                  <c:v>09.04.2017</c:v>
                </c:pt>
                <c:pt idx="99">
                  <c:v>10.04.2017</c:v>
                </c:pt>
                <c:pt idx="100">
                  <c:v>11.04.2017</c:v>
                </c:pt>
                <c:pt idx="101">
                  <c:v>12.04.2017</c:v>
                </c:pt>
                <c:pt idx="102">
                  <c:v>13.04.2017</c:v>
                </c:pt>
                <c:pt idx="103">
                  <c:v>14.04.2017</c:v>
                </c:pt>
                <c:pt idx="104">
                  <c:v>15.04.2017</c:v>
                </c:pt>
                <c:pt idx="105">
                  <c:v>16.04.2017</c:v>
                </c:pt>
                <c:pt idx="106">
                  <c:v>17.04.2017</c:v>
                </c:pt>
                <c:pt idx="107">
                  <c:v>18.04.2017</c:v>
                </c:pt>
                <c:pt idx="108">
                  <c:v>19.04.2017</c:v>
                </c:pt>
                <c:pt idx="109">
                  <c:v>20.04.2017</c:v>
                </c:pt>
                <c:pt idx="110">
                  <c:v>21.04.2017</c:v>
                </c:pt>
                <c:pt idx="111">
                  <c:v>22.04.2017</c:v>
                </c:pt>
                <c:pt idx="112">
                  <c:v>23.04.2017</c:v>
                </c:pt>
                <c:pt idx="113">
                  <c:v>24.04.2017</c:v>
                </c:pt>
                <c:pt idx="114">
                  <c:v>25.04.2017</c:v>
                </c:pt>
                <c:pt idx="115">
                  <c:v>26.04.2017</c:v>
                </c:pt>
                <c:pt idx="116">
                  <c:v>27.04.2017</c:v>
                </c:pt>
                <c:pt idx="117">
                  <c:v>28.04.2017</c:v>
                </c:pt>
                <c:pt idx="118">
                  <c:v>29.04.2017</c:v>
                </c:pt>
                <c:pt idx="119">
                  <c:v>30.04.2017</c:v>
                </c:pt>
                <c:pt idx="120">
                  <c:v>01.05.2017</c:v>
                </c:pt>
                <c:pt idx="121">
                  <c:v>02.05.2017</c:v>
                </c:pt>
                <c:pt idx="122">
                  <c:v>03.05.2017</c:v>
                </c:pt>
                <c:pt idx="123">
                  <c:v>04.05.2017</c:v>
                </c:pt>
                <c:pt idx="124">
                  <c:v>05.05.2017</c:v>
                </c:pt>
                <c:pt idx="125">
                  <c:v>06.05.2017</c:v>
                </c:pt>
                <c:pt idx="126">
                  <c:v>07.05.2017</c:v>
                </c:pt>
                <c:pt idx="127">
                  <c:v>08.05.2017</c:v>
                </c:pt>
                <c:pt idx="128">
                  <c:v>09.05.2017</c:v>
                </c:pt>
                <c:pt idx="129">
                  <c:v>10.05.2017</c:v>
                </c:pt>
                <c:pt idx="130">
                  <c:v>11.05.2017</c:v>
                </c:pt>
                <c:pt idx="131">
                  <c:v>12.05.2017</c:v>
                </c:pt>
                <c:pt idx="132">
                  <c:v>13.05.2017</c:v>
                </c:pt>
                <c:pt idx="133">
                  <c:v>14.05.2017</c:v>
                </c:pt>
                <c:pt idx="134">
                  <c:v>15.05.2017</c:v>
                </c:pt>
                <c:pt idx="135">
                  <c:v>16.05.2017</c:v>
                </c:pt>
                <c:pt idx="136">
                  <c:v>17.05.2017</c:v>
                </c:pt>
                <c:pt idx="137">
                  <c:v>18.05.2017</c:v>
                </c:pt>
                <c:pt idx="138">
                  <c:v>19.05.2017</c:v>
                </c:pt>
                <c:pt idx="139">
                  <c:v>20.05.2017</c:v>
                </c:pt>
                <c:pt idx="140">
                  <c:v>21.05.2017</c:v>
                </c:pt>
                <c:pt idx="141">
                  <c:v>22.05.2017</c:v>
                </c:pt>
                <c:pt idx="142">
                  <c:v>23.05.2017</c:v>
                </c:pt>
                <c:pt idx="143">
                  <c:v>24.05.2017</c:v>
                </c:pt>
                <c:pt idx="144">
                  <c:v>25.05.2017</c:v>
                </c:pt>
                <c:pt idx="145">
                  <c:v>26.05.2017</c:v>
                </c:pt>
                <c:pt idx="146">
                  <c:v>27.05.2017</c:v>
                </c:pt>
                <c:pt idx="147">
                  <c:v>28.05.2017</c:v>
                </c:pt>
                <c:pt idx="148">
                  <c:v>29.05.2017</c:v>
                </c:pt>
                <c:pt idx="149">
                  <c:v>30.05.2017</c:v>
                </c:pt>
                <c:pt idx="150">
                  <c:v>31.05.2017</c:v>
                </c:pt>
                <c:pt idx="151">
                  <c:v>01.06.2017</c:v>
                </c:pt>
                <c:pt idx="152">
                  <c:v>02.06.2017</c:v>
                </c:pt>
                <c:pt idx="153">
                  <c:v>03.06.2017</c:v>
                </c:pt>
                <c:pt idx="154">
                  <c:v>04.06.2017</c:v>
                </c:pt>
                <c:pt idx="155">
                  <c:v>05.06.2017</c:v>
                </c:pt>
                <c:pt idx="156">
                  <c:v>06.06.2017</c:v>
                </c:pt>
                <c:pt idx="157">
                  <c:v>07.06.2017</c:v>
                </c:pt>
                <c:pt idx="158">
                  <c:v>08.06.2017</c:v>
                </c:pt>
                <c:pt idx="159">
                  <c:v>09.06.2017</c:v>
                </c:pt>
                <c:pt idx="160">
                  <c:v>10.06.2017</c:v>
                </c:pt>
                <c:pt idx="161">
                  <c:v>11.06.2017</c:v>
                </c:pt>
                <c:pt idx="162">
                  <c:v>12.06.2017</c:v>
                </c:pt>
                <c:pt idx="163">
                  <c:v>13.06.2017</c:v>
                </c:pt>
                <c:pt idx="164">
                  <c:v>14.06.2017</c:v>
                </c:pt>
                <c:pt idx="165">
                  <c:v>15.06.2017</c:v>
                </c:pt>
                <c:pt idx="166">
                  <c:v>16.06.2017</c:v>
                </c:pt>
                <c:pt idx="167">
                  <c:v>17.06.2017</c:v>
                </c:pt>
                <c:pt idx="168">
                  <c:v>18.06.2017</c:v>
                </c:pt>
                <c:pt idx="169">
                  <c:v>19.06.2017</c:v>
                </c:pt>
                <c:pt idx="170">
                  <c:v>20.06.2017</c:v>
                </c:pt>
                <c:pt idx="171">
                  <c:v>21.06.2017</c:v>
                </c:pt>
                <c:pt idx="172">
                  <c:v>22.06.2017</c:v>
                </c:pt>
                <c:pt idx="173">
                  <c:v>23.06.2017</c:v>
                </c:pt>
                <c:pt idx="174">
                  <c:v>24.06.2017</c:v>
                </c:pt>
                <c:pt idx="175">
                  <c:v>25.06.2017</c:v>
                </c:pt>
                <c:pt idx="176">
                  <c:v>26.06.2017</c:v>
                </c:pt>
                <c:pt idx="177">
                  <c:v>27.06.2017</c:v>
                </c:pt>
                <c:pt idx="178">
                  <c:v>28.06.2017</c:v>
                </c:pt>
                <c:pt idx="179">
                  <c:v>29.06.2017</c:v>
                </c:pt>
                <c:pt idx="180">
                  <c:v>30.06.2017</c:v>
                </c:pt>
                <c:pt idx="181">
                  <c:v>01.07.2017</c:v>
                </c:pt>
                <c:pt idx="182">
                  <c:v>02.07.2017</c:v>
                </c:pt>
                <c:pt idx="183">
                  <c:v>03.07.2017</c:v>
                </c:pt>
                <c:pt idx="184">
                  <c:v>04.07.2017</c:v>
                </c:pt>
                <c:pt idx="185">
                  <c:v>05.07.2017</c:v>
                </c:pt>
                <c:pt idx="186">
                  <c:v>06.07.2017</c:v>
                </c:pt>
                <c:pt idx="187">
                  <c:v>07.07.2017</c:v>
                </c:pt>
                <c:pt idx="188">
                  <c:v>08.07.2017</c:v>
                </c:pt>
                <c:pt idx="189">
                  <c:v>09.07.2017</c:v>
                </c:pt>
                <c:pt idx="190">
                  <c:v>10.07.2017</c:v>
                </c:pt>
                <c:pt idx="191">
                  <c:v>11.07.2017</c:v>
                </c:pt>
                <c:pt idx="192">
                  <c:v>12.07.2017</c:v>
                </c:pt>
                <c:pt idx="193">
                  <c:v>13.07.2017</c:v>
                </c:pt>
                <c:pt idx="194">
                  <c:v>14.07.2017</c:v>
                </c:pt>
                <c:pt idx="195">
                  <c:v>15.07.2017</c:v>
                </c:pt>
                <c:pt idx="196">
                  <c:v>16.07.2017</c:v>
                </c:pt>
                <c:pt idx="197">
                  <c:v>17.07.2017</c:v>
                </c:pt>
                <c:pt idx="198">
                  <c:v>18.07.2017</c:v>
                </c:pt>
                <c:pt idx="199">
                  <c:v>19.07.2017</c:v>
                </c:pt>
                <c:pt idx="200">
                  <c:v>20.07.2017</c:v>
                </c:pt>
                <c:pt idx="201">
                  <c:v>21.07.2017</c:v>
                </c:pt>
                <c:pt idx="202">
                  <c:v>22.07.2017</c:v>
                </c:pt>
                <c:pt idx="203">
                  <c:v>23.07.2017</c:v>
                </c:pt>
                <c:pt idx="204">
                  <c:v>24.07.2017</c:v>
                </c:pt>
                <c:pt idx="205">
                  <c:v>25.07.2017</c:v>
                </c:pt>
                <c:pt idx="206">
                  <c:v>26.07.2017</c:v>
                </c:pt>
                <c:pt idx="207">
                  <c:v>27.07.2017</c:v>
                </c:pt>
                <c:pt idx="208">
                  <c:v>28.07.2017</c:v>
                </c:pt>
                <c:pt idx="209">
                  <c:v>29.07.2017</c:v>
                </c:pt>
                <c:pt idx="210">
                  <c:v>30.07.2017</c:v>
                </c:pt>
                <c:pt idx="211">
                  <c:v>31.07.2017</c:v>
                </c:pt>
                <c:pt idx="212">
                  <c:v>01.08.2017</c:v>
                </c:pt>
                <c:pt idx="213">
                  <c:v>02.08.2017</c:v>
                </c:pt>
                <c:pt idx="214">
                  <c:v>03.08.2017</c:v>
                </c:pt>
                <c:pt idx="215">
                  <c:v>04.08.2017</c:v>
                </c:pt>
                <c:pt idx="216">
                  <c:v>05.08.2017</c:v>
                </c:pt>
                <c:pt idx="217">
                  <c:v>06.08.2017</c:v>
                </c:pt>
                <c:pt idx="218">
                  <c:v>07.08.2017</c:v>
                </c:pt>
                <c:pt idx="219">
                  <c:v>08.08.2017</c:v>
                </c:pt>
                <c:pt idx="220">
                  <c:v>09.08.2017</c:v>
                </c:pt>
                <c:pt idx="221">
                  <c:v>10.08.2017</c:v>
                </c:pt>
                <c:pt idx="222">
                  <c:v>11.08.2017</c:v>
                </c:pt>
                <c:pt idx="223">
                  <c:v>12.08.2017</c:v>
                </c:pt>
                <c:pt idx="224">
                  <c:v>13.08.2017</c:v>
                </c:pt>
                <c:pt idx="225">
                  <c:v>14.08.2017</c:v>
                </c:pt>
                <c:pt idx="226">
                  <c:v>15.08.2017</c:v>
                </c:pt>
                <c:pt idx="227">
                  <c:v>16.08.2017</c:v>
                </c:pt>
                <c:pt idx="228">
                  <c:v>17.08.2017</c:v>
                </c:pt>
                <c:pt idx="229">
                  <c:v>18.08.2017</c:v>
                </c:pt>
                <c:pt idx="230">
                  <c:v>19.08.2017</c:v>
                </c:pt>
                <c:pt idx="231">
                  <c:v>20.08.2017</c:v>
                </c:pt>
                <c:pt idx="232">
                  <c:v>21.08.2017</c:v>
                </c:pt>
                <c:pt idx="233">
                  <c:v>22.08.2017</c:v>
                </c:pt>
                <c:pt idx="234">
                  <c:v>23.08.2017</c:v>
                </c:pt>
                <c:pt idx="235">
                  <c:v>24.08.2017</c:v>
                </c:pt>
                <c:pt idx="236">
                  <c:v>25.08.2017</c:v>
                </c:pt>
                <c:pt idx="237">
                  <c:v>26.08.2017</c:v>
                </c:pt>
                <c:pt idx="238">
                  <c:v>27.08.2017</c:v>
                </c:pt>
                <c:pt idx="239">
                  <c:v>28.08.2017</c:v>
                </c:pt>
                <c:pt idx="240">
                  <c:v>29.08.2017</c:v>
                </c:pt>
                <c:pt idx="241">
                  <c:v>30.08.2017</c:v>
                </c:pt>
                <c:pt idx="242">
                  <c:v>31.08.2017</c:v>
                </c:pt>
                <c:pt idx="243">
                  <c:v>01.09.2017</c:v>
                </c:pt>
                <c:pt idx="244">
                  <c:v>02.09.2017</c:v>
                </c:pt>
                <c:pt idx="245">
                  <c:v>03.09.2017</c:v>
                </c:pt>
                <c:pt idx="246">
                  <c:v>04.09.2017</c:v>
                </c:pt>
                <c:pt idx="247">
                  <c:v>05.09.2017</c:v>
                </c:pt>
                <c:pt idx="248">
                  <c:v>06.09.2017</c:v>
                </c:pt>
                <c:pt idx="249">
                  <c:v>07.09.2017</c:v>
                </c:pt>
                <c:pt idx="250">
                  <c:v>08.09.2017</c:v>
                </c:pt>
                <c:pt idx="251">
                  <c:v>09.09.2017</c:v>
                </c:pt>
                <c:pt idx="252">
                  <c:v>10.09.2017</c:v>
                </c:pt>
                <c:pt idx="253">
                  <c:v>11.09.2017</c:v>
                </c:pt>
                <c:pt idx="254">
                  <c:v>12.09.2017</c:v>
                </c:pt>
                <c:pt idx="255">
                  <c:v>13.09.2017</c:v>
                </c:pt>
                <c:pt idx="256">
                  <c:v>14.09.2017</c:v>
                </c:pt>
                <c:pt idx="257">
                  <c:v>15.09.2017</c:v>
                </c:pt>
                <c:pt idx="258">
                  <c:v>16.09.2017</c:v>
                </c:pt>
                <c:pt idx="259">
                  <c:v>17.09.2017</c:v>
                </c:pt>
                <c:pt idx="260">
                  <c:v>18.09.2017</c:v>
                </c:pt>
                <c:pt idx="261">
                  <c:v>19.09.2017</c:v>
                </c:pt>
                <c:pt idx="262">
                  <c:v>20.09.2017</c:v>
                </c:pt>
                <c:pt idx="263">
                  <c:v>21.09.2017</c:v>
                </c:pt>
                <c:pt idx="264">
                  <c:v>22.09.2017</c:v>
                </c:pt>
                <c:pt idx="265">
                  <c:v>23.09.2017</c:v>
                </c:pt>
                <c:pt idx="266">
                  <c:v>24.09.2017</c:v>
                </c:pt>
                <c:pt idx="267">
                  <c:v>25.09.2017</c:v>
                </c:pt>
                <c:pt idx="268">
                  <c:v>26.09.2017</c:v>
                </c:pt>
                <c:pt idx="269">
                  <c:v>27.09.2017</c:v>
                </c:pt>
                <c:pt idx="270">
                  <c:v>28.09.2017</c:v>
                </c:pt>
                <c:pt idx="271">
                  <c:v>29.09.2017</c:v>
                </c:pt>
                <c:pt idx="272">
                  <c:v>30.09.2017</c:v>
                </c:pt>
                <c:pt idx="273">
                  <c:v>01.10.2017</c:v>
                </c:pt>
                <c:pt idx="274">
                  <c:v>02.10.2017</c:v>
                </c:pt>
                <c:pt idx="275">
                  <c:v>03.10.2017</c:v>
                </c:pt>
                <c:pt idx="276">
                  <c:v>04.10.2017</c:v>
                </c:pt>
                <c:pt idx="277">
                  <c:v>05.10.2017</c:v>
                </c:pt>
                <c:pt idx="278">
                  <c:v>06.10.2017</c:v>
                </c:pt>
                <c:pt idx="279">
                  <c:v>07.10.2017</c:v>
                </c:pt>
                <c:pt idx="280">
                  <c:v>08.10.2017</c:v>
                </c:pt>
                <c:pt idx="281">
                  <c:v>09.10.2017</c:v>
                </c:pt>
                <c:pt idx="282">
                  <c:v>10.10.2017</c:v>
                </c:pt>
                <c:pt idx="283">
                  <c:v>11.10.2017</c:v>
                </c:pt>
                <c:pt idx="284">
                  <c:v>12.10.2017</c:v>
                </c:pt>
                <c:pt idx="285">
                  <c:v>13.10.2017</c:v>
                </c:pt>
                <c:pt idx="286">
                  <c:v>14.10.2017</c:v>
                </c:pt>
                <c:pt idx="287">
                  <c:v>15.10.2017</c:v>
                </c:pt>
                <c:pt idx="288">
                  <c:v>16.10.2017</c:v>
                </c:pt>
                <c:pt idx="289">
                  <c:v>17.10.2017</c:v>
                </c:pt>
                <c:pt idx="290">
                  <c:v>18.10.2017</c:v>
                </c:pt>
                <c:pt idx="291">
                  <c:v>19.10.2017</c:v>
                </c:pt>
                <c:pt idx="292">
                  <c:v>20.10.2017</c:v>
                </c:pt>
                <c:pt idx="293">
                  <c:v>21.10.2017</c:v>
                </c:pt>
                <c:pt idx="294">
                  <c:v>22.10.2017</c:v>
                </c:pt>
                <c:pt idx="295">
                  <c:v>23.10.2017</c:v>
                </c:pt>
                <c:pt idx="296">
                  <c:v>24.10.2017</c:v>
                </c:pt>
                <c:pt idx="297">
                  <c:v>25.10.2017</c:v>
                </c:pt>
                <c:pt idx="298">
                  <c:v>26.10.2017</c:v>
                </c:pt>
                <c:pt idx="299">
                  <c:v>27.10.2017</c:v>
                </c:pt>
                <c:pt idx="300">
                  <c:v>28.10.2017</c:v>
                </c:pt>
                <c:pt idx="301">
                  <c:v>29.10.2017</c:v>
                </c:pt>
                <c:pt idx="302">
                  <c:v>30.10.2017</c:v>
                </c:pt>
                <c:pt idx="303">
                  <c:v>31.10.2017</c:v>
                </c:pt>
              </c:strCache>
            </c:strRef>
          </c:cat>
          <c:val>
            <c:numRef>
              <c:f>Sheet1!$B$2:$B$305</c:f>
              <c:numCache>
                <c:formatCode>General</c:formatCode>
                <c:ptCount val="304"/>
                <c:pt idx="0">
                  <c:v>963</c:v>
                </c:pt>
                <c:pt idx="1">
                  <c:v>809</c:v>
                </c:pt>
                <c:pt idx="2">
                  <c:v>2807</c:v>
                </c:pt>
                <c:pt idx="3">
                  <c:v>2332</c:v>
                </c:pt>
                <c:pt idx="4">
                  <c:v>2090</c:v>
                </c:pt>
                <c:pt idx="5">
                  <c:v>1828</c:v>
                </c:pt>
                <c:pt idx="6">
                  <c:v>674</c:v>
                </c:pt>
                <c:pt idx="7">
                  <c:v>900</c:v>
                </c:pt>
                <c:pt idx="8">
                  <c:v>1531</c:v>
                </c:pt>
                <c:pt idx="9">
                  <c:v>2401</c:v>
                </c:pt>
                <c:pt idx="10">
                  <c:v>5600</c:v>
                </c:pt>
                <c:pt idx="11">
                  <c:v>3624</c:v>
                </c:pt>
                <c:pt idx="12">
                  <c:v>996</c:v>
                </c:pt>
                <c:pt idx="13">
                  <c:v>346</c:v>
                </c:pt>
                <c:pt idx="14">
                  <c:v>236</c:v>
                </c:pt>
                <c:pt idx="15">
                  <c:v>580</c:v>
                </c:pt>
                <c:pt idx="16">
                  <c:v>806</c:v>
                </c:pt>
                <c:pt idx="17">
                  <c:v>926</c:v>
                </c:pt>
                <c:pt idx="18">
                  <c:v>800</c:v>
                </c:pt>
                <c:pt idx="19">
                  <c:v>1023</c:v>
                </c:pt>
                <c:pt idx="20">
                  <c:v>400</c:v>
                </c:pt>
                <c:pt idx="21">
                  <c:v>407</c:v>
                </c:pt>
                <c:pt idx="22">
                  <c:v>144</c:v>
                </c:pt>
                <c:pt idx="23">
                  <c:v>419</c:v>
                </c:pt>
                <c:pt idx="24">
                  <c:v>696</c:v>
                </c:pt>
                <c:pt idx="25">
                  <c:v>730</c:v>
                </c:pt>
                <c:pt idx="26">
                  <c:v>577</c:v>
                </c:pt>
                <c:pt idx="27">
                  <c:v>354</c:v>
                </c:pt>
                <c:pt idx="28">
                  <c:v>118</c:v>
                </c:pt>
                <c:pt idx="29">
                  <c:v>133</c:v>
                </c:pt>
                <c:pt idx="30">
                  <c:v>1150</c:v>
                </c:pt>
                <c:pt idx="31">
                  <c:v>1735</c:v>
                </c:pt>
                <c:pt idx="32">
                  <c:v>1048</c:v>
                </c:pt>
                <c:pt idx="33">
                  <c:v>1147</c:v>
                </c:pt>
                <c:pt idx="34">
                  <c:v>402</c:v>
                </c:pt>
                <c:pt idx="35">
                  <c:v>354</c:v>
                </c:pt>
                <c:pt idx="36">
                  <c:v>1110</c:v>
                </c:pt>
                <c:pt idx="37">
                  <c:v>2207</c:v>
                </c:pt>
                <c:pt idx="38">
                  <c:v>1105</c:v>
                </c:pt>
                <c:pt idx="39">
                  <c:v>695</c:v>
                </c:pt>
                <c:pt idx="40">
                  <c:v>1014</c:v>
                </c:pt>
                <c:pt idx="41">
                  <c:v>597</c:v>
                </c:pt>
                <c:pt idx="42">
                  <c:v>480</c:v>
                </c:pt>
                <c:pt idx="43">
                  <c:v>1242</c:v>
                </c:pt>
                <c:pt idx="44">
                  <c:v>695</c:v>
                </c:pt>
                <c:pt idx="45">
                  <c:v>820</c:v>
                </c:pt>
                <c:pt idx="46">
                  <c:v>1126</c:v>
                </c:pt>
                <c:pt idx="47">
                  <c:v>1337</c:v>
                </c:pt>
                <c:pt idx="48">
                  <c:v>527</c:v>
                </c:pt>
                <c:pt idx="49">
                  <c:v>305</c:v>
                </c:pt>
                <c:pt idx="50">
                  <c:v>291</c:v>
                </c:pt>
                <c:pt idx="51">
                  <c:v>1196</c:v>
                </c:pt>
                <c:pt idx="52">
                  <c:v>936</c:v>
                </c:pt>
                <c:pt idx="53">
                  <c:v>1212</c:v>
                </c:pt>
                <c:pt idx="54">
                  <c:v>1474</c:v>
                </c:pt>
                <c:pt idx="55">
                  <c:v>1036</c:v>
                </c:pt>
                <c:pt idx="56">
                  <c:v>689</c:v>
                </c:pt>
                <c:pt idx="57">
                  <c:v>2063</c:v>
                </c:pt>
                <c:pt idx="58">
                  <c:v>1011</c:v>
                </c:pt>
                <c:pt idx="59">
                  <c:v>642</c:v>
                </c:pt>
                <c:pt idx="60">
                  <c:v>486</c:v>
                </c:pt>
                <c:pt idx="61">
                  <c:v>773</c:v>
                </c:pt>
                <c:pt idx="62">
                  <c:v>262</c:v>
                </c:pt>
                <c:pt idx="63">
                  <c:v>132</c:v>
                </c:pt>
                <c:pt idx="64">
                  <c:v>687</c:v>
                </c:pt>
                <c:pt idx="65">
                  <c:v>906</c:v>
                </c:pt>
                <c:pt idx="66">
                  <c:v>700</c:v>
                </c:pt>
                <c:pt idx="67">
                  <c:v>443</c:v>
                </c:pt>
                <c:pt idx="68">
                  <c:v>385</c:v>
                </c:pt>
                <c:pt idx="69">
                  <c:v>209</c:v>
                </c:pt>
                <c:pt idx="70">
                  <c:v>82</c:v>
                </c:pt>
                <c:pt idx="71">
                  <c:v>1240</c:v>
                </c:pt>
                <c:pt idx="72">
                  <c:v>831</c:v>
                </c:pt>
                <c:pt idx="73">
                  <c:v>492</c:v>
                </c:pt>
                <c:pt idx="74">
                  <c:v>463</c:v>
                </c:pt>
                <c:pt idx="75">
                  <c:v>170</c:v>
                </c:pt>
                <c:pt idx="76">
                  <c:v>148</c:v>
                </c:pt>
                <c:pt idx="77">
                  <c:v>83</c:v>
                </c:pt>
                <c:pt idx="78">
                  <c:v>613</c:v>
                </c:pt>
                <c:pt idx="79">
                  <c:v>595</c:v>
                </c:pt>
                <c:pt idx="80">
                  <c:v>403</c:v>
                </c:pt>
                <c:pt idx="81">
                  <c:v>502</c:v>
                </c:pt>
                <c:pt idx="82">
                  <c:v>608</c:v>
                </c:pt>
                <c:pt idx="83">
                  <c:v>448</c:v>
                </c:pt>
                <c:pt idx="84">
                  <c:v>182</c:v>
                </c:pt>
                <c:pt idx="85">
                  <c:v>762</c:v>
                </c:pt>
                <c:pt idx="86">
                  <c:v>436</c:v>
                </c:pt>
                <c:pt idx="87">
                  <c:v>513</c:v>
                </c:pt>
                <c:pt idx="88">
                  <c:v>775</c:v>
                </c:pt>
                <c:pt idx="89">
                  <c:v>363</c:v>
                </c:pt>
                <c:pt idx="90">
                  <c:v>434</c:v>
                </c:pt>
                <c:pt idx="91">
                  <c:v>148</c:v>
                </c:pt>
                <c:pt idx="92">
                  <c:v>262</c:v>
                </c:pt>
                <c:pt idx="93">
                  <c:v>144</c:v>
                </c:pt>
                <c:pt idx="94">
                  <c:v>775</c:v>
                </c:pt>
                <c:pt idx="95">
                  <c:v>676</c:v>
                </c:pt>
                <c:pt idx="96">
                  <c:v>1845</c:v>
                </c:pt>
                <c:pt idx="97">
                  <c:v>1134</c:v>
                </c:pt>
                <c:pt idx="98">
                  <c:v>668</c:v>
                </c:pt>
                <c:pt idx="99">
                  <c:v>1560</c:v>
                </c:pt>
                <c:pt idx="100">
                  <c:v>791</c:v>
                </c:pt>
                <c:pt idx="101">
                  <c:v>723</c:v>
                </c:pt>
                <c:pt idx="102">
                  <c:v>1143</c:v>
                </c:pt>
                <c:pt idx="103">
                  <c:v>904</c:v>
                </c:pt>
                <c:pt idx="104">
                  <c:v>631</c:v>
                </c:pt>
                <c:pt idx="105">
                  <c:v>490</c:v>
                </c:pt>
                <c:pt idx="106">
                  <c:v>972</c:v>
                </c:pt>
                <c:pt idx="107">
                  <c:v>972</c:v>
                </c:pt>
                <c:pt idx="108">
                  <c:v>1034</c:v>
                </c:pt>
                <c:pt idx="109">
                  <c:v>1189</c:v>
                </c:pt>
                <c:pt idx="110">
                  <c:v>2170</c:v>
                </c:pt>
                <c:pt idx="111">
                  <c:v>699</c:v>
                </c:pt>
                <c:pt idx="112">
                  <c:v>1147</c:v>
                </c:pt>
                <c:pt idx="113">
                  <c:v>1815</c:v>
                </c:pt>
                <c:pt idx="114">
                  <c:v>10509</c:v>
                </c:pt>
                <c:pt idx="115">
                  <c:v>8893</c:v>
                </c:pt>
                <c:pt idx="116">
                  <c:v>2851</c:v>
                </c:pt>
                <c:pt idx="117">
                  <c:v>2222</c:v>
                </c:pt>
                <c:pt idx="118">
                  <c:v>1749</c:v>
                </c:pt>
                <c:pt idx="119">
                  <c:v>963</c:v>
                </c:pt>
                <c:pt idx="120">
                  <c:v>454</c:v>
                </c:pt>
                <c:pt idx="121">
                  <c:v>621</c:v>
                </c:pt>
                <c:pt idx="122">
                  <c:v>506</c:v>
                </c:pt>
                <c:pt idx="123">
                  <c:v>1522</c:v>
                </c:pt>
                <c:pt idx="124">
                  <c:v>940</c:v>
                </c:pt>
                <c:pt idx="125">
                  <c:v>273</c:v>
                </c:pt>
                <c:pt idx="126">
                  <c:v>207</c:v>
                </c:pt>
                <c:pt idx="127">
                  <c:v>1370</c:v>
                </c:pt>
                <c:pt idx="128">
                  <c:v>696</c:v>
                </c:pt>
                <c:pt idx="129">
                  <c:v>728</c:v>
                </c:pt>
                <c:pt idx="130">
                  <c:v>1134</c:v>
                </c:pt>
                <c:pt idx="131">
                  <c:v>738</c:v>
                </c:pt>
                <c:pt idx="132">
                  <c:v>687</c:v>
                </c:pt>
                <c:pt idx="133">
                  <c:v>236</c:v>
                </c:pt>
                <c:pt idx="134">
                  <c:v>1061</c:v>
                </c:pt>
                <c:pt idx="135">
                  <c:v>990</c:v>
                </c:pt>
                <c:pt idx="136">
                  <c:v>596</c:v>
                </c:pt>
                <c:pt idx="137">
                  <c:v>837</c:v>
                </c:pt>
                <c:pt idx="138">
                  <c:v>495</c:v>
                </c:pt>
                <c:pt idx="139">
                  <c:v>430</c:v>
                </c:pt>
                <c:pt idx="140">
                  <c:v>252</c:v>
                </c:pt>
                <c:pt idx="141">
                  <c:v>418</c:v>
                </c:pt>
                <c:pt idx="142">
                  <c:v>424</c:v>
                </c:pt>
                <c:pt idx="143">
                  <c:v>843</c:v>
                </c:pt>
                <c:pt idx="144">
                  <c:v>550</c:v>
                </c:pt>
                <c:pt idx="145">
                  <c:v>572</c:v>
                </c:pt>
                <c:pt idx="146">
                  <c:v>190</c:v>
                </c:pt>
                <c:pt idx="147">
                  <c:v>220</c:v>
                </c:pt>
                <c:pt idx="148">
                  <c:v>601</c:v>
                </c:pt>
                <c:pt idx="149">
                  <c:v>923</c:v>
                </c:pt>
                <c:pt idx="150">
                  <c:v>527</c:v>
                </c:pt>
                <c:pt idx="151">
                  <c:v>412</c:v>
                </c:pt>
                <c:pt idx="152">
                  <c:v>620</c:v>
                </c:pt>
                <c:pt idx="153">
                  <c:v>368</c:v>
                </c:pt>
                <c:pt idx="154">
                  <c:v>120</c:v>
                </c:pt>
                <c:pt idx="155">
                  <c:v>48</c:v>
                </c:pt>
                <c:pt idx="156">
                  <c:v>430</c:v>
                </c:pt>
                <c:pt idx="157">
                  <c:v>764</c:v>
                </c:pt>
                <c:pt idx="158">
                  <c:v>259</c:v>
                </c:pt>
                <c:pt idx="159">
                  <c:v>1472</c:v>
                </c:pt>
                <c:pt idx="160">
                  <c:v>676</c:v>
                </c:pt>
                <c:pt idx="161">
                  <c:v>378</c:v>
                </c:pt>
                <c:pt idx="162">
                  <c:v>1205</c:v>
                </c:pt>
                <c:pt idx="163">
                  <c:v>1621</c:v>
                </c:pt>
                <c:pt idx="164">
                  <c:v>810</c:v>
                </c:pt>
                <c:pt idx="165">
                  <c:v>564</c:v>
                </c:pt>
                <c:pt idx="166">
                  <c:v>479</c:v>
                </c:pt>
                <c:pt idx="167">
                  <c:v>143</c:v>
                </c:pt>
                <c:pt idx="168">
                  <c:v>124</c:v>
                </c:pt>
                <c:pt idx="169">
                  <c:v>823</c:v>
                </c:pt>
                <c:pt idx="170">
                  <c:v>1339</c:v>
                </c:pt>
                <c:pt idx="171">
                  <c:v>385</c:v>
                </c:pt>
                <c:pt idx="172">
                  <c:v>459</c:v>
                </c:pt>
                <c:pt idx="173">
                  <c:v>1438</c:v>
                </c:pt>
                <c:pt idx="174">
                  <c:v>753</c:v>
                </c:pt>
                <c:pt idx="175">
                  <c:v>209</c:v>
                </c:pt>
                <c:pt idx="176">
                  <c:v>561</c:v>
                </c:pt>
                <c:pt idx="177">
                  <c:v>1114</c:v>
                </c:pt>
                <c:pt idx="178">
                  <c:v>1650</c:v>
                </c:pt>
                <c:pt idx="179">
                  <c:v>939</c:v>
                </c:pt>
                <c:pt idx="180">
                  <c:v>753</c:v>
                </c:pt>
                <c:pt idx="181">
                  <c:v>247</c:v>
                </c:pt>
                <c:pt idx="182">
                  <c:v>375</c:v>
                </c:pt>
                <c:pt idx="183">
                  <c:v>433</c:v>
                </c:pt>
                <c:pt idx="184">
                  <c:v>503</c:v>
                </c:pt>
                <c:pt idx="185">
                  <c:v>391</c:v>
                </c:pt>
                <c:pt idx="186">
                  <c:v>539</c:v>
                </c:pt>
                <c:pt idx="187">
                  <c:v>498</c:v>
                </c:pt>
                <c:pt idx="188">
                  <c:v>251</c:v>
                </c:pt>
                <c:pt idx="189">
                  <c:v>1207</c:v>
                </c:pt>
                <c:pt idx="190">
                  <c:v>750</c:v>
                </c:pt>
                <c:pt idx="191">
                  <c:v>713</c:v>
                </c:pt>
                <c:pt idx="192">
                  <c:v>1558</c:v>
                </c:pt>
                <c:pt idx="193">
                  <c:v>721</c:v>
                </c:pt>
                <c:pt idx="194">
                  <c:v>509</c:v>
                </c:pt>
                <c:pt idx="195">
                  <c:v>291</c:v>
                </c:pt>
                <c:pt idx="196">
                  <c:v>547</c:v>
                </c:pt>
                <c:pt idx="197">
                  <c:v>400</c:v>
                </c:pt>
                <c:pt idx="198">
                  <c:v>961</c:v>
                </c:pt>
                <c:pt idx="199">
                  <c:v>801</c:v>
                </c:pt>
                <c:pt idx="200">
                  <c:v>737</c:v>
                </c:pt>
                <c:pt idx="201">
                  <c:v>728</c:v>
                </c:pt>
                <c:pt idx="202">
                  <c:v>362</c:v>
                </c:pt>
                <c:pt idx="203">
                  <c:v>342</c:v>
                </c:pt>
                <c:pt idx="204">
                  <c:v>1028</c:v>
                </c:pt>
                <c:pt idx="205">
                  <c:v>820</c:v>
                </c:pt>
                <c:pt idx="206">
                  <c:v>779</c:v>
                </c:pt>
                <c:pt idx="207">
                  <c:v>313</c:v>
                </c:pt>
                <c:pt idx="208">
                  <c:v>498</c:v>
                </c:pt>
                <c:pt idx="209">
                  <c:v>776</c:v>
                </c:pt>
                <c:pt idx="210">
                  <c:v>374</c:v>
                </c:pt>
                <c:pt idx="211">
                  <c:v>1103</c:v>
                </c:pt>
                <c:pt idx="212">
                  <c:v>769</c:v>
                </c:pt>
                <c:pt idx="213">
                  <c:v>692</c:v>
                </c:pt>
                <c:pt idx="214">
                  <c:v>361</c:v>
                </c:pt>
                <c:pt idx="215">
                  <c:v>579</c:v>
                </c:pt>
                <c:pt idx="216">
                  <c:v>287</c:v>
                </c:pt>
                <c:pt idx="217">
                  <c:v>1090</c:v>
                </c:pt>
                <c:pt idx="218">
                  <c:v>846</c:v>
                </c:pt>
                <c:pt idx="219">
                  <c:v>609</c:v>
                </c:pt>
                <c:pt idx="220">
                  <c:v>283</c:v>
                </c:pt>
                <c:pt idx="221">
                  <c:v>357</c:v>
                </c:pt>
                <c:pt idx="222">
                  <c:v>733</c:v>
                </c:pt>
                <c:pt idx="223">
                  <c:v>255</c:v>
                </c:pt>
                <c:pt idx="224">
                  <c:v>384</c:v>
                </c:pt>
                <c:pt idx="225">
                  <c:v>1041</c:v>
                </c:pt>
                <c:pt idx="226">
                  <c:v>387</c:v>
                </c:pt>
                <c:pt idx="227">
                  <c:v>488</c:v>
                </c:pt>
                <c:pt idx="228">
                  <c:v>695</c:v>
                </c:pt>
                <c:pt idx="229">
                  <c:v>642</c:v>
                </c:pt>
                <c:pt idx="230">
                  <c:v>265</c:v>
                </c:pt>
                <c:pt idx="231">
                  <c:v>368</c:v>
                </c:pt>
                <c:pt idx="232">
                  <c:v>972</c:v>
                </c:pt>
                <c:pt idx="233">
                  <c:v>335</c:v>
                </c:pt>
                <c:pt idx="234">
                  <c:v>315</c:v>
                </c:pt>
                <c:pt idx="235">
                  <c:v>636</c:v>
                </c:pt>
                <c:pt idx="236">
                  <c:v>431</c:v>
                </c:pt>
                <c:pt idx="237">
                  <c:v>390</c:v>
                </c:pt>
                <c:pt idx="238">
                  <c:v>1967</c:v>
                </c:pt>
                <c:pt idx="239">
                  <c:v>1185</c:v>
                </c:pt>
                <c:pt idx="240">
                  <c:v>2243</c:v>
                </c:pt>
                <c:pt idx="241">
                  <c:v>569</c:v>
                </c:pt>
                <c:pt idx="242">
                  <c:v>486</c:v>
                </c:pt>
                <c:pt idx="243">
                  <c:v>738</c:v>
                </c:pt>
                <c:pt idx="244">
                  <c:v>783</c:v>
                </c:pt>
                <c:pt idx="245">
                  <c:v>275</c:v>
                </c:pt>
                <c:pt idx="246">
                  <c:v>430</c:v>
                </c:pt>
                <c:pt idx="247">
                  <c:v>737</c:v>
                </c:pt>
                <c:pt idx="248">
                  <c:v>489</c:v>
                </c:pt>
                <c:pt idx="249">
                  <c:v>6573</c:v>
                </c:pt>
                <c:pt idx="250">
                  <c:v>4267</c:v>
                </c:pt>
                <c:pt idx="251">
                  <c:v>1998</c:v>
                </c:pt>
                <c:pt idx="252">
                  <c:v>1107</c:v>
                </c:pt>
                <c:pt idx="253">
                  <c:v>1410</c:v>
                </c:pt>
                <c:pt idx="254">
                  <c:v>1915</c:v>
                </c:pt>
                <c:pt idx="255">
                  <c:v>2434</c:v>
                </c:pt>
                <c:pt idx="256">
                  <c:v>1825</c:v>
                </c:pt>
                <c:pt idx="257">
                  <c:v>1168</c:v>
                </c:pt>
                <c:pt idx="258">
                  <c:v>657</c:v>
                </c:pt>
                <c:pt idx="259">
                  <c:v>473</c:v>
                </c:pt>
                <c:pt idx="260">
                  <c:v>951</c:v>
                </c:pt>
                <c:pt idx="261">
                  <c:v>577</c:v>
                </c:pt>
                <c:pt idx="262">
                  <c:v>828</c:v>
                </c:pt>
                <c:pt idx="263">
                  <c:v>750</c:v>
                </c:pt>
                <c:pt idx="264">
                  <c:v>1691</c:v>
                </c:pt>
                <c:pt idx="265">
                  <c:v>469</c:v>
                </c:pt>
                <c:pt idx="266">
                  <c:v>1038</c:v>
                </c:pt>
                <c:pt idx="267">
                  <c:v>921</c:v>
                </c:pt>
                <c:pt idx="268">
                  <c:v>521</c:v>
                </c:pt>
                <c:pt idx="269">
                  <c:v>350</c:v>
                </c:pt>
                <c:pt idx="270">
                  <c:v>1152</c:v>
                </c:pt>
                <c:pt idx="271">
                  <c:v>2325</c:v>
                </c:pt>
                <c:pt idx="272">
                  <c:v>993</c:v>
                </c:pt>
                <c:pt idx="273">
                  <c:v>415</c:v>
                </c:pt>
                <c:pt idx="274">
                  <c:v>1704</c:v>
                </c:pt>
                <c:pt idx="275">
                  <c:v>1392</c:v>
                </c:pt>
                <c:pt idx="276">
                  <c:v>1857</c:v>
                </c:pt>
                <c:pt idx="277">
                  <c:v>1941</c:v>
                </c:pt>
                <c:pt idx="278">
                  <c:v>1670</c:v>
                </c:pt>
                <c:pt idx="279">
                  <c:v>1016</c:v>
                </c:pt>
                <c:pt idx="280">
                  <c:v>1619</c:v>
                </c:pt>
                <c:pt idx="281">
                  <c:v>1982</c:v>
                </c:pt>
                <c:pt idx="282">
                  <c:v>11043</c:v>
                </c:pt>
                <c:pt idx="283">
                  <c:v>6717</c:v>
                </c:pt>
                <c:pt idx="284">
                  <c:v>7694</c:v>
                </c:pt>
                <c:pt idx="285">
                  <c:v>3948</c:v>
                </c:pt>
                <c:pt idx="286">
                  <c:v>3515</c:v>
                </c:pt>
                <c:pt idx="287">
                  <c:v>3412</c:v>
                </c:pt>
                <c:pt idx="288">
                  <c:v>2304</c:v>
                </c:pt>
                <c:pt idx="289">
                  <c:v>2659</c:v>
                </c:pt>
                <c:pt idx="290">
                  <c:v>1855</c:v>
                </c:pt>
                <c:pt idx="291">
                  <c:v>1161</c:v>
                </c:pt>
                <c:pt idx="292">
                  <c:v>1487</c:v>
                </c:pt>
                <c:pt idx="293">
                  <c:v>1134</c:v>
                </c:pt>
                <c:pt idx="294">
                  <c:v>448</c:v>
                </c:pt>
                <c:pt idx="295">
                  <c:v>773</c:v>
                </c:pt>
                <c:pt idx="296">
                  <c:v>601</c:v>
                </c:pt>
                <c:pt idx="297">
                  <c:v>690</c:v>
                </c:pt>
                <c:pt idx="298">
                  <c:v>786</c:v>
                </c:pt>
                <c:pt idx="299">
                  <c:v>486</c:v>
                </c:pt>
                <c:pt idx="300">
                  <c:v>480</c:v>
                </c:pt>
                <c:pt idx="301">
                  <c:v>348</c:v>
                </c:pt>
                <c:pt idx="302">
                  <c:v>372</c:v>
                </c:pt>
                <c:pt idx="303">
                  <c:v>314</c:v>
                </c:pt>
              </c:numCache>
            </c:numRef>
          </c:val>
          <c:smooth val="0"/>
          <c:extLst>
            <c:ext xmlns:c16="http://schemas.microsoft.com/office/drawing/2014/chart" uri="{C3380CC4-5D6E-409C-BE32-E72D297353CC}">
              <c16:uniqueId val="{00000000-8396-4EBD-BB2F-E102BB9AABB2}"/>
            </c:ext>
          </c:extLst>
        </c:ser>
        <c:dLbls>
          <c:showLegendKey val="0"/>
          <c:showVal val="0"/>
          <c:showCatName val="0"/>
          <c:showSerName val="0"/>
          <c:showPercent val="0"/>
          <c:showBubbleSize val="0"/>
        </c:dLbls>
        <c:smooth val="0"/>
        <c:axId val="292191152"/>
        <c:axId val="292191480"/>
      </c:lineChart>
      <c:catAx>
        <c:axId val="292191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191480"/>
        <c:crosses val="autoZero"/>
        <c:auto val="1"/>
        <c:lblAlgn val="ctr"/>
        <c:lblOffset val="100"/>
        <c:noMultiLvlLbl val="0"/>
      </c:catAx>
      <c:valAx>
        <c:axId val="292191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191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Kultur</c:v>
                </c:pt>
              </c:strCache>
            </c:strRef>
          </c:tx>
          <c:spPr>
            <a:ln w="28575" cap="rnd">
              <a:solidFill>
                <a:schemeClr val="accent1"/>
              </a:solidFill>
              <a:round/>
            </a:ln>
            <a:effectLst/>
          </c:spPr>
          <c:marker>
            <c:symbol val="none"/>
          </c:marker>
          <c:cat>
            <c:strRef>
              <c:f>Sheet1!$A$2:$A$305</c:f>
              <c:strCache>
                <c:ptCount val="304"/>
                <c:pt idx="0">
                  <c:v>01.01.2017</c:v>
                </c:pt>
                <c:pt idx="1">
                  <c:v>02.01.2017</c:v>
                </c:pt>
                <c:pt idx="2">
                  <c:v>03.01.2017</c:v>
                </c:pt>
                <c:pt idx="3">
                  <c:v>04.01.2017</c:v>
                </c:pt>
                <c:pt idx="4">
                  <c:v>05.01.2017</c:v>
                </c:pt>
                <c:pt idx="5">
                  <c:v>06.01.2017</c:v>
                </c:pt>
                <c:pt idx="6">
                  <c:v>07.01.2017</c:v>
                </c:pt>
                <c:pt idx="7">
                  <c:v>08.01.2017</c:v>
                </c:pt>
                <c:pt idx="8">
                  <c:v>09.01.2017</c:v>
                </c:pt>
                <c:pt idx="9">
                  <c:v>10.01.2017</c:v>
                </c:pt>
                <c:pt idx="10">
                  <c:v>11.01.2017</c:v>
                </c:pt>
                <c:pt idx="11">
                  <c:v>12.01.2017</c:v>
                </c:pt>
                <c:pt idx="12">
                  <c:v>13.01.2017</c:v>
                </c:pt>
                <c:pt idx="13">
                  <c:v>14.01.2017</c:v>
                </c:pt>
                <c:pt idx="14">
                  <c:v>15.01.2017</c:v>
                </c:pt>
                <c:pt idx="15">
                  <c:v>16.01.2017</c:v>
                </c:pt>
                <c:pt idx="16">
                  <c:v>17.01.2017</c:v>
                </c:pt>
                <c:pt idx="17">
                  <c:v>18.01.2017</c:v>
                </c:pt>
                <c:pt idx="18">
                  <c:v>19.01.2017</c:v>
                </c:pt>
                <c:pt idx="19">
                  <c:v>20.01.2017</c:v>
                </c:pt>
                <c:pt idx="20">
                  <c:v>21.01.2017</c:v>
                </c:pt>
                <c:pt idx="21">
                  <c:v>22.01.2017</c:v>
                </c:pt>
                <c:pt idx="22">
                  <c:v>23.01.2017</c:v>
                </c:pt>
                <c:pt idx="23">
                  <c:v>24.01.2017</c:v>
                </c:pt>
                <c:pt idx="24">
                  <c:v>25.01.2017</c:v>
                </c:pt>
                <c:pt idx="25">
                  <c:v>26.01.2017</c:v>
                </c:pt>
                <c:pt idx="26">
                  <c:v>27.01.2017</c:v>
                </c:pt>
                <c:pt idx="27">
                  <c:v>28.01.2017</c:v>
                </c:pt>
                <c:pt idx="28">
                  <c:v>29.01.2017</c:v>
                </c:pt>
                <c:pt idx="29">
                  <c:v>30.01.2017</c:v>
                </c:pt>
                <c:pt idx="30">
                  <c:v>31.01.2017</c:v>
                </c:pt>
                <c:pt idx="31">
                  <c:v>01.02.2017</c:v>
                </c:pt>
                <c:pt idx="32">
                  <c:v>02.02.2017</c:v>
                </c:pt>
                <c:pt idx="33">
                  <c:v>03.02.2017</c:v>
                </c:pt>
                <c:pt idx="34">
                  <c:v>04.02.2017</c:v>
                </c:pt>
                <c:pt idx="35">
                  <c:v>05.02.2017</c:v>
                </c:pt>
                <c:pt idx="36">
                  <c:v>06.02.2017</c:v>
                </c:pt>
                <c:pt idx="37">
                  <c:v>07.02.2017</c:v>
                </c:pt>
                <c:pt idx="38">
                  <c:v>08.02.2017</c:v>
                </c:pt>
                <c:pt idx="39">
                  <c:v>09.02.2017</c:v>
                </c:pt>
                <c:pt idx="40">
                  <c:v>10.02.2017</c:v>
                </c:pt>
                <c:pt idx="41">
                  <c:v>11.02.2017</c:v>
                </c:pt>
                <c:pt idx="42">
                  <c:v>12.02.2017</c:v>
                </c:pt>
                <c:pt idx="43">
                  <c:v>13.02.2017</c:v>
                </c:pt>
                <c:pt idx="44">
                  <c:v>14.02.2017</c:v>
                </c:pt>
                <c:pt idx="45">
                  <c:v>15.02.2017</c:v>
                </c:pt>
                <c:pt idx="46">
                  <c:v>16.02.2017</c:v>
                </c:pt>
                <c:pt idx="47">
                  <c:v>17.02.2017</c:v>
                </c:pt>
                <c:pt idx="48">
                  <c:v>18.02.2017</c:v>
                </c:pt>
                <c:pt idx="49">
                  <c:v>19.02.2017</c:v>
                </c:pt>
                <c:pt idx="50">
                  <c:v>20.02.2017</c:v>
                </c:pt>
                <c:pt idx="51">
                  <c:v>21.02.2017</c:v>
                </c:pt>
                <c:pt idx="52">
                  <c:v>22.02.2017</c:v>
                </c:pt>
                <c:pt idx="53">
                  <c:v>23.02.2017</c:v>
                </c:pt>
                <c:pt idx="54">
                  <c:v>24.02.2017</c:v>
                </c:pt>
                <c:pt idx="55">
                  <c:v>25.02.2017</c:v>
                </c:pt>
                <c:pt idx="56">
                  <c:v>26.02.2017</c:v>
                </c:pt>
                <c:pt idx="57">
                  <c:v>27.02.2017</c:v>
                </c:pt>
                <c:pt idx="58">
                  <c:v>28.02.2017</c:v>
                </c:pt>
                <c:pt idx="59">
                  <c:v>01.03.2017</c:v>
                </c:pt>
                <c:pt idx="60">
                  <c:v>02.03.2017</c:v>
                </c:pt>
                <c:pt idx="61">
                  <c:v>03.03.2017</c:v>
                </c:pt>
                <c:pt idx="62">
                  <c:v>04.03.2017</c:v>
                </c:pt>
                <c:pt idx="63">
                  <c:v>05.03.2017</c:v>
                </c:pt>
                <c:pt idx="64">
                  <c:v>06.03.2017</c:v>
                </c:pt>
                <c:pt idx="65">
                  <c:v>07.03.2017</c:v>
                </c:pt>
                <c:pt idx="66">
                  <c:v>08.03.2017</c:v>
                </c:pt>
                <c:pt idx="67">
                  <c:v>09.03.2017</c:v>
                </c:pt>
                <c:pt idx="68">
                  <c:v>10.03.2017</c:v>
                </c:pt>
                <c:pt idx="69">
                  <c:v>11.03.2017</c:v>
                </c:pt>
                <c:pt idx="70">
                  <c:v>12.03.2017</c:v>
                </c:pt>
                <c:pt idx="71">
                  <c:v>13.03.2017</c:v>
                </c:pt>
                <c:pt idx="72">
                  <c:v>14.03.2017</c:v>
                </c:pt>
                <c:pt idx="73">
                  <c:v>15.03.2017</c:v>
                </c:pt>
                <c:pt idx="74">
                  <c:v>16.03.2017</c:v>
                </c:pt>
                <c:pt idx="75">
                  <c:v>17.03.2017</c:v>
                </c:pt>
                <c:pt idx="76">
                  <c:v>18.03.2017</c:v>
                </c:pt>
                <c:pt idx="77">
                  <c:v>19.03.2017</c:v>
                </c:pt>
                <c:pt idx="78">
                  <c:v>20.03.2017</c:v>
                </c:pt>
                <c:pt idx="79">
                  <c:v>21.03.2017</c:v>
                </c:pt>
                <c:pt idx="80">
                  <c:v>22.03.2017</c:v>
                </c:pt>
                <c:pt idx="81">
                  <c:v>23.03.2017</c:v>
                </c:pt>
                <c:pt idx="82">
                  <c:v>24.03.2017</c:v>
                </c:pt>
                <c:pt idx="83">
                  <c:v>25.03.2017</c:v>
                </c:pt>
                <c:pt idx="84">
                  <c:v>26.03.2017</c:v>
                </c:pt>
                <c:pt idx="85">
                  <c:v>27.03.2017</c:v>
                </c:pt>
                <c:pt idx="86">
                  <c:v>28.03.2017</c:v>
                </c:pt>
                <c:pt idx="87">
                  <c:v>29.03.2017</c:v>
                </c:pt>
                <c:pt idx="88">
                  <c:v>30.03.2017</c:v>
                </c:pt>
                <c:pt idx="89">
                  <c:v>31.03.2017</c:v>
                </c:pt>
                <c:pt idx="90">
                  <c:v>01.04.2017</c:v>
                </c:pt>
                <c:pt idx="91">
                  <c:v>02.04.2017</c:v>
                </c:pt>
                <c:pt idx="92">
                  <c:v>03.04.2017</c:v>
                </c:pt>
                <c:pt idx="93">
                  <c:v>04.04.2017</c:v>
                </c:pt>
                <c:pt idx="94">
                  <c:v>05.04.2017</c:v>
                </c:pt>
                <c:pt idx="95">
                  <c:v>06.04.2017</c:v>
                </c:pt>
                <c:pt idx="96">
                  <c:v>07.04.2017</c:v>
                </c:pt>
                <c:pt idx="97">
                  <c:v>08.04.2017</c:v>
                </c:pt>
                <c:pt idx="98">
                  <c:v>09.04.2017</c:v>
                </c:pt>
                <c:pt idx="99">
                  <c:v>10.04.2017</c:v>
                </c:pt>
                <c:pt idx="100">
                  <c:v>11.04.2017</c:v>
                </c:pt>
                <c:pt idx="101">
                  <c:v>12.04.2017</c:v>
                </c:pt>
                <c:pt idx="102">
                  <c:v>13.04.2017</c:v>
                </c:pt>
                <c:pt idx="103">
                  <c:v>14.04.2017</c:v>
                </c:pt>
                <c:pt idx="104">
                  <c:v>15.04.2017</c:v>
                </c:pt>
                <c:pt idx="105">
                  <c:v>16.04.2017</c:v>
                </c:pt>
                <c:pt idx="106">
                  <c:v>17.04.2017</c:v>
                </c:pt>
                <c:pt idx="107">
                  <c:v>18.04.2017</c:v>
                </c:pt>
                <c:pt idx="108">
                  <c:v>19.04.2017</c:v>
                </c:pt>
                <c:pt idx="109">
                  <c:v>20.04.2017</c:v>
                </c:pt>
                <c:pt idx="110">
                  <c:v>21.04.2017</c:v>
                </c:pt>
                <c:pt idx="111">
                  <c:v>22.04.2017</c:v>
                </c:pt>
                <c:pt idx="112">
                  <c:v>23.04.2017</c:v>
                </c:pt>
                <c:pt idx="113">
                  <c:v>24.04.2017</c:v>
                </c:pt>
                <c:pt idx="114">
                  <c:v>25.04.2017</c:v>
                </c:pt>
                <c:pt idx="115">
                  <c:v>26.04.2017</c:v>
                </c:pt>
                <c:pt idx="116">
                  <c:v>27.04.2017</c:v>
                </c:pt>
                <c:pt idx="117">
                  <c:v>28.04.2017</c:v>
                </c:pt>
                <c:pt idx="118">
                  <c:v>29.04.2017</c:v>
                </c:pt>
                <c:pt idx="119">
                  <c:v>30.04.2017</c:v>
                </c:pt>
                <c:pt idx="120">
                  <c:v>01.05.2017</c:v>
                </c:pt>
                <c:pt idx="121">
                  <c:v>02.05.2017</c:v>
                </c:pt>
                <c:pt idx="122">
                  <c:v>03.05.2017</c:v>
                </c:pt>
                <c:pt idx="123">
                  <c:v>04.05.2017</c:v>
                </c:pt>
                <c:pt idx="124">
                  <c:v>05.05.2017</c:v>
                </c:pt>
                <c:pt idx="125">
                  <c:v>06.05.2017</c:v>
                </c:pt>
                <c:pt idx="126">
                  <c:v>07.05.2017</c:v>
                </c:pt>
                <c:pt idx="127">
                  <c:v>08.05.2017</c:v>
                </c:pt>
                <c:pt idx="128">
                  <c:v>09.05.2017</c:v>
                </c:pt>
                <c:pt idx="129">
                  <c:v>10.05.2017</c:v>
                </c:pt>
                <c:pt idx="130">
                  <c:v>11.05.2017</c:v>
                </c:pt>
                <c:pt idx="131">
                  <c:v>12.05.2017</c:v>
                </c:pt>
                <c:pt idx="132">
                  <c:v>13.05.2017</c:v>
                </c:pt>
                <c:pt idx="133">
                  <c:v>14.05.2017</c:v>
                </c:pt>
                <c:pt idx="134">
                  <c:v>15.05.2017</c:v>
                </c:pt>
                <c:pt idx="135">
                  <c:v>16.05.2017</c:v>
                </c:pt>
                <c:pt idx="136">
                  <c:v>17.05.2017</c:v>
                </c:pt>
                <c:pt idx="137">
                  <c:v>18.05.2017</c:v>
                </c:pt>
                <c:pt idx="138">
                  <c:v>19.05.2017</c:v>
                </c:pt>
                <c:pt idx="139">
                  <c:v>20.05.2017</c:v>
                </c:pt>
                <c:pt idx="140">
                  <c:v>21.05.2017</c:v>
                </c:pt>
                <c:pt idx="141">
                  <c:v>22.05.2017</c:v>
                </c:pt>
                <c:pt idx="142">
                  <c:v>23.05.2017</c:v>
                </c:pt>
                <c:pt idx="143">
                  <c:v>24.05.2017</c:v>
                </c:pt>
                <c:pt idx="144">
                  <c:v>25.05.2017</c:v>
                </c:pt>
                <c:pt idx="145">
                  <c:v>26.05.2017</c:v>
                </c:pt>
                <c:pt idx="146">
                  <c:v>27.05.2017</c:v>
                </c:pt>
                <c:pt idx="147">
                  <c:v>28.05.2017</c:v>
                </c:pt>
                <c:pt idx="148">
                  <c:v>29.05.2017</c:v>
                </c:pt>
                <c:pt idx="149">
                  <c:v>30.05.2017</c:v>
                </c:pt>
                <c:pt idx="150">
                  <c:v>31.05.2017</c:v>
                </c:pt>
                <c:pt idx="151">
                  <c:v>01.06.2017</c:v>
                </c:pt>
                <c:pt idx="152">
                  <c:v>02.06.2017</c:v>
                </c:pt>
                <c:pt idx="153">
                  <c:v>03.06.2017</c:v>
                </c:pt>
                <c:pt idx="154">
                  <c:v>04.06.2017</c:v>
                </c:pt>
                <c:pt idx="155">
                  <c:v>05.06.2017</c:v>
                </c:pt>
                <c:pt idx="156">
                  <c:v>06.06.2017</c:v>
                </c:pt>
                <c:pt idx="157">
                  <c:v>07.06.2017</c:v>
                </c:pt>
                <c:pt idx="158">
                  <c:v>08.06.2017</c:v>
                </c:pt>
                <c:pt idx="159">
                  <c:v>09.06.2017</c:v>
                </c:pt>
                <c:pt idx="160">
                  <c:v>10.06.2017</c:v>
                </c:pt>
                <c:pt idx="161">
                  <c:v>11.06.2017</c:v>
                </c:pt>
                <c:pt idx="162">
                  <c:v>12.06.2017</c:v>
                </c:pt>
                <c:pt idx="163">
                  <c:v>13.06.2017</c:v>
                </c:pt>
                <c:pt idx="164">
                  <c:v>14.06.2017</c:v>
                </c:pt>
                <c:pt idx="165">
                  <c:v>15.06.2017</c:v>
                </c:pt>
                <c:pt idx="166">
                  <c:v>16.06.2017</c:v>
                </c:pt>
                <c:pt idx="167">
                  <c:v>17.06.2017</c:v>
                </c:pt>
                <c:pt idx="168">
                  <c:v>18.06.2017</c:v>
                </c:pt>
                <c:pt idx="169">
                  <c:v>19.06.2017</c:v>
                </c:pt>
                <c:pt idx="170">
                  <c:v>20.06.2017</c:v>
                </c:pt>
                <c:pt idx="171">
                  <c:v>21.06.2017</c:v>
                </c:pt>
                <c:pt idx="172">
                  <c:v>22.06.2017</c:v>
                </c:pt>
                <c:pt idx="173">
                  <c:v>23.06.2017</c:v>
                </c:pt>
                <c:pt idx="174">
                  <c:v>24.06.2017</c:v>
                </c:pt>
                <c:pt idx="175">
                  <c:v>25.06.2017</c:v>
                </c:pt>
                <c:pt idx="176">
                  <c:v>26.06.2017</c:v>
                </c:pt>
                <c:pt idx="177">
                  <c:v>27.06.2017</c:v>
                </c:pt>
                <c:pt idx="178">
                  <c:v>28.06.2017</c:v>
                </c:pt>
                <c:pt idx="179">
                  <c:v>29.06.2017</c:v>
                </c:pt>
                <c:pt idx="180">
                  <c:v>30.06.2017</c:v>
                </c:pt>
                <c:pt idx="181">
                  <c:v>01.07.2017</c:v>
                </c:pt>
                <c:pt idx="182">
                  <c:v>02.07.2017</c:v>
                </c:pt>
                <c:pt idx="183">
                  <c:v>03.07.2017</c:v>
                </c:pt>
                <c:pt idx="184">
                  <c:v>04.07.2017</c:v>
                </c:pt>
                <c:pt idx="185">
                  <c:v>05.07.2017</c:v>
                </c:pt>
                <c:pt idx="186">
                  <c:v>06.07.2017</c:v>
                </c:pt>
                <c:pt idx="187">
                  <c:v>07.07.2017</c:v>
                </c:pt>
                <c:pt idx="188">
                  <c:v>08.07.2017</c:v>
                </c:pt>
                <c:pt idx="189">
                  <c:v>09.07.2017</c:v>
                </c:pt>
                <c:pt idx="190">
                  <c:v>10.07.2017</c:v>
                </c:pt>
                <c:pt idx="191">
                  <c:v>11.07.2017</c:v>
                </c:pt>
                <c:pt idx="192">
                  <c:v>12.07.2017</c:v>
                </c:pt>
                <c:pt idx="193">
                  <c:v>13.07.2017</c:v>
                </c:pt>
                <c:pt idx="194">
                  <c:v>14.07.2017</c:v>
                </c:pt>
                <c:pt idx="195">
                  <c:v>15.07.2017</c:v>
                </c:pt>
                <c:pt idx="196">
                  <c:v>16.07.2017</c:v>
                </c:pt>
                <c:pt idx="197">
                  <c:v>17.07.2017</c:v>
                </c:pt>
                <c:pt idx="198">
                  <c:v>18.07.2017</c:v>
                </c:pt>
                <c:pt idx="199">
                  <c:v>19.07.2017</c:v>
                </c:pt>
                <c:pt idx="200">
                  <c:v>20.07.2017</c:v>
                </c:pt>
                <c:pt idx="201">
                  <c:v>21.07.2017</c:v>
                </c:pt>
                <c:pt idx="202">
                  <c:v>22.07.2017</c:v>
                </c:pt>
                <c:pt idx="203">
                  <c:v>23.07.2017</c:v>
                </c:pt>
                <c:pt idx="204">
                  <c:v>24.07.2017</c:v>
                </c:pt>
                <c:pt idx="205">
                  <c:v>25.07.2017</c:v>
                </c:pt>
                <c:pt idx="206">
                  <c:v>26.07.2017</c:v>
                </c:pt>
                <c:pt idx="207">
                  <c:v>27.07.2017</c:v>
                </c:pt>
                <c:pt idx="208">
                  <c:v>28.07.2017</c:v>
                </c:pt>
                <c:pt idx="209">
                  <c:v>29.07.2017</c:v>
                </c:pt>
                <c:pt idx="210">
                  <c:v>30.07.2017</c:v>
                </c:pt>
                <c:pt idx="211">
                  <c:v>31.07.2017</c:v>
                </c:pt>
                <c:pt idx="212">
                  <c:v>01.08.2017</c:v>
                </c:pt>
                <c:pt idx="213">
                  <c:v>02.08.2017</c:v>
                </c:pt>
                <c:pt idx="214">
                  <c:v>03.08.2017</c:v>
                </c:pt>
                <c:pt idx="215">
                  <c:v>04.08.2017</c:v>
                </c:pt>
                <c:pt idx="216">
                  <c:v>05.08.2017</c:v>
                </c:pt>
                <c:pt idx="217">
                  <c:v>06.08.2017</c:v>
                </c:pt>
                <c:pt idx="218">
                  <c:v>07.08.2017</c:v>
                </c:pt>
                <c:pt idx="219">
                  <c:v>08.08.2017</c:v>
                </c:pt>
                <c:pt idx="220">
                  <c:v>09.08.2017</c:v>
                </c:pt>
                <c:pt idx="221">
                  <c:v>10.08.2017</c:v>
                </c:pt>
                <c:pt idx="222">
                  <c:v>11.08.2017</c:v>
                </c:pt>
                <c:pt idx="223">
                  <c:v>12.08.2017</c:v>
                </c:pt>
                <c:pt idx="224">
                  <c:v>13.08.2017</c:v>
                </c:pt>
                <c:pt idx="225">
                  <c:v>14.08.2017</c:v>
                </c:pt>
                <c:pt idx="226">
                  <c:v>15.08.2017</c:v>
                </c:pt>
                <c:pt idx="227">
                  <c:v>16.08.2017</c:v>
                </c:pt>
                <c:pt idx="228">
                  <c:v>17.08.2017</c:v>
                </c:pt>
                <c:pt idx="229">
                  <c:v>18.08.2017</c:v>
                </c:pt>
                <c:pt idx="230">
                  <c:v>19.08.2017</c:v>
                </c:pt>
                <c:pt idx="231">
                  <c:v>20.08.2017</c:v>
                </c:pt>
                <c:pt idx="232">
                  <c:v>21.08.2017</c:v>
                </c:pt>
                <c:pt idx="233">
                  <c:v>22.08.2017</c:v>
                </c:pt>
                <c:pt idx="234">
                  <c:v>23.08.2017</c:v>
                </c:pt>
                <c:pt idx="235">
                  <c:v>24.08.2017</c:v>
                </c:pt>
                <c:pt idx="236">
                  <c:v>25.08.2017</c:v>
                </c:pt>
                <c:pt idx="237">
                  <c:v>26.08.2017</c:v>
                </c:pt>
                <c:pt idx="238">
                  <c:v>27.08.2017</c:v>
                </c:pt>
                <c:pt idx="239">
                  <c:v>28.08.2017</c:v>
                </c:pt>
                <c:pt idx="240">
                  <c:v>29.08.2017</c:v>
                </c:pt>
                <c:pt idx="241">
                  <c:v>30.08.2017</c:v>
                </c:pt>
                <c:pt idx="242">
                  <c:v>31.08.2017</c:v>
                </c:pt>
                <c:pt idx="243">
                  <c:v>01.09.2017</c:v>
                </c:pt>
                <c:pt idx="244">
                  <c:v>02.09.2017</c:v>
                </c:pt>
                <c:pt idx="245">
                  <c:v>03.09.2017</c:v>
                </c:pt>
                <c:pt idx="246">
                  <c:v>04.09.2017</c:v>
                </c:pt>
                <c:pt idx="247">
                  <c:v>05.09.2017</c:v>
                </c:pt>
                <c:pt idx="248">
                  <c:v>06.09.2017</c:v>
                </c:pt>
                <c:pt idx="249">
                  <c:v>07.09.2017</c:v>
                </c:pt>
                <c:pt idx="250">
                  <c:v>08.09.2017</c:v>
                </c:pt>
                <c:pt idx="251">
                  <c:v>09.09.2017</c:v>
                </c:pt>
                <c:pt idx="252">
                  <c:v>10.09.2017</c:v>
                </c:pt>
                <c:pt idx="253">
                  <c:v>11.09.2017</c:v>
                </c:pt>
                <c:pt idx="254">
                  <c:v>12.09.2017</c:v>
                </c:pt>
                <c:pt idx="255">
                  <c:v>13.09.2017</c:v>
                </c:pt>
                <c:pt idx="256">
                  <c:v>14.09.2017</c:v>
                </c:pt>
                <c:pt idx="257">
                  <c:v>15.09.2017</c:v>
                </c:pt>
                <c:pt idx="258">
                  <c:v>16.09.2017</c:v>
                </c:pt>
                <c:pt idx="259">
                  <c:v>17.09.2017</c:v>
                </c:pt>
                <c:pt idx="260">
                  <c:v>18.09.2017</c:v>
                </c:pt>
                <c:pt idx="261">
                  <c:v>19.09.2017</c:v>
                </c:pt>
                <c:pt idx="262">
                  <c:v>20.09.2017</c:v>
                </c:pt>
                <c:pt idx="263">
                  <c:v>21.09.2017</c:v>
                </c:pt>
                <c:pt idx="264">
                  <c:v>22.09.2017</c:v>
                </c:pt>
                <c:pt idx="265">
                  <c:v>23.09.2017</c:v>
                </c:pt>
                <c:pt idx="266">
                  <c:v>24.09.2017</c:v>
                </c:pt>
                <c:pt idx="267">
                  <c:v>25.09.2017</c:v>
                </c:pt>
                <c:pt idx="268">
                  <c:v>26.09.2017</c:v>
                </c:pt>
                <c:pt idx="269">
                  <c:v>27.09.2017</c:v>
                </c:pt>
                <c:pt idx="270">
                  <c:v>28.09.2017</c:v>
                </c:pt>
                <c:pt idx="271">
                  <c:v>29.09.2017</c:v>
                </c:pt>
                <c:pt idx="272">
                  <c:v>30.09.2017</c:v>
                </c:pt>
                <c:pt idx="273">
                  <c:v>01.10.2017</c:v>
                </c:pt>
                <c:pt idx="274">
                  <c:v>02.10.2017</c:v>
                </c:pt>
                <c:pt idx="275">
                  <c:v>03.10.2017</c:v>
                </c:pt>
                <c:pt idx="276">
                  <c:v>04.10.2017</c:v>
                </c:pt>
                <c:pt idx="277">
                  <c:v>05.10.2017</c:v>
                </c:pt>
                <c:pt idx="278">
                  <c:v>06.10.2017</c:v>
                </c:pt>
                <c:pt idx="279">
                  <c:v>07.10.2017</c:v>
                </c:pt>
                <c:pt idx="280">
                  <c:v>08.10.2017</c:v>
                </c:pt>
                <c:pt idx="281">
                  <c:v>09.10.2017</c:v>
                </c:pt>
                <c:pt idx="282">
                  <c:v>10.10.2017</c:v>
                </c:pt>
                <c:pt idx="283">
                  <c:v>11.10.2017</c:v>
                </c:pt>
                <c:pt idx="284">
                  <c:v>12.10.2017</c:v>
                </c:pt>
                <c:pt idx="285">
                  <c:v>13.10.2017</c:v>
                </c:pt>
                <c:pt idx="286">
                  <c:v>14.10.2017</c:v>
                </c:pt>
                <c:pt idx="287">
                  <c:v>15.10.2017</c:v>
                </c:pt>
                <c:pt idx="288">
                  <c:v>16.10.2017</c:v>
                </c:pt>
                <c:pt idx="289">
                  <c:v>17.10.2017</c:v>
                </c:pt>
                <c:pt idx="290">
                  <c:v>18.10.2017</c:v>
                </c:pt>
                <c:pt idx="291">
                  <c:v>19.10.2017</c:v>
                </c:pt>
                <c:pt idx="292">
                  <c:v>20.10.2017</c:v>
                </c:pt>
                <c:pt idx="293">
                  <c:v>21.10.2017</c:v>
                </c:pt>
                <c:pt idx="294">
                  <c:v>22.10.2017</c:v>
                </c:pt>
                <c:pt idx="295">
                  <c:v>23.10.2017</c:v>
                </c:pt>
                <c:pt idx="296">
                  <c:v>24.10.2017</c:v>
                </c:pt>
                <c:pt idx="297">
                  <c:v>25.10.2017</c:v>
                </c:pt>
                <c:pt idx="298">
                  <c:v>26.10.2017</c:v>
                </c:pt>
                <c:pt idx="299">
                  <c:v>27.10.2017</c:v>
                </c:pt>
                <c:pt idx="300">
                  <c:v>28.10.2017</c:v>
                </c:pt>
                <c:pt idx="301">
                  <c:v>29.10.2017</c:v>
                </c:pt>
                <c:pt idx="302">
                  <c:v>30.10.2017</c:v>
                </c:pt>
                <c:pt idx="303">
                  <c:v>31.10.2017</c:v>
                </c:pt>
              </c:strCache>
            </c:strRef>
          </c:cat>
          <c:val>
            <c:numRef>
              <c:f>Sheet1!$B$2:$B$305</c:f>
              <c:numCache>
                <c:formatCode>General</c:formatCode>
                <c:ptCount val="304"/>
                <c:pt idx="0">
                  <c:v>738</c:v>
                </c:pt>
                <c:pt idx="1">
                  <c:v>594</c:v>
                </c:pt>
                <c:pt idx="2">
                  <c:v>676</c:v>
                </c:pt>
                <c:pt idx="3">
                  <c:v>120</c:v>
                </c:pt>
                <c:pt idx="4">
                  <c:v>27</c:v>
                </c:pt>
                <c:pt idx="5">
                  <c:v>2066</c:v>
                </c:pt>
                <c:pt idx="6">
                  <c:v>626</c:v>
                </c:pt>
                <c:pt idx="7">
                  <c:v>117</c:v>
                </c:pt>
                <c:pt idx="8">
                  <c:v>1318</c:v>
                </c:pt>
                <c:pt idx="9">
                  <c:v>2225</c:v>
                </c:pt>
                <c:pt idx="10">
                  <c:v>7728</c:v>
                </c:pt>
                <c:pt idx="11">
                  <c:v>5146</c:v>
                </c:pt>
                <c:pt idx="12">
                  <c:v>1244</c:v>
                </c:pt>
                <c:pt idx="13">
                  <c:v>345</c:v>
                </c:pt>
                <c:pt idx="14">
                  <c:v>248</c:v>
                </c:pt>
                <c:pt idx="15">
                  <c:v>82</c:v>
                </c:pt>
                <c:pt idx="16">
                  <c:v>489</c:v>
                </c:pt>
                <c:pt idx="17">
                  <c:v>793</c:v>
                </c:pt>
                <c:pt idx="18">
                  <c:v>1036</c:v>
                </c:pt>
                <c:pt idx="19">
                  <c:v>1060</c:v>
                </c:pt>
                <c:pt idx="20">
                  <c:v>218</c:v>
                </c:pt>
                <c:pt idx="21">
                  <c:v>53</c:v>
                </c:pt>
                <c:pt idx="22">
                  <c:v>17</c:v>
                </c:pt>
                <c:pt idx="23">
                  <c:v>8</c:v>
                </c:pt>
                <c:pt idx="24">
                  <c:v>590</c:v>
                </c:pt>
                <c:pt idx="25">
                  <c:v>596</c:v>
                </c:pt>
                <c:pt idx="26">
                  <c:v>691</c:v>
                </c:pt>
                <c:pt idx="27">
                  <c:v>570</c:v>
                </c:pt>
                <c:pt idx="28">
                  <c:v>386</c:v>
                </c:pt>
                <c:pt idx="29">
                  <c:v>63</c:v>
                </c:pt>
                <c:pt idx="30">
                  <c:v>1606</c:v>
                </c:pt>
                <c:pt idx="31">
                  <c:v>1423</c:v>
                </c:pt>
                <c:pt idx="32">
                  <c:v>203</c:v>
                </c:pt>
                <c:pt idx="33">
                  <c:v>859</c:v>
                </c:pt>
                <c:pt idx="34">
                  <c:v>367</c:v>
                </c:pt>
                <c:pt idx="35">
                  <c:v>44</c:v>
                </c:pt>
                <c:pt idx="36">
                  <c:v>287</c:v>
                </c:pt>
                <c:pt idx="37">
                  <c:v>2679</c:v>
                </c:pt>
                <c:pt idx="38">
                  <c:v>903</c:v>
                </c:pt>
                <c:pt idx="39">
                  <c:v>195</c:v>
                </c:pt>
                <c:pt idx="40">
                  <c:v>831</c:v>
                </c:pt>
                <c:pt idx="41">
                  <c:v>219</c:v>
                </c:pt>
                <c:pt idx="42">
                  <c:v>65</c:v>
                </c:pt>
                <c:pt idx="43">
                  <c:v>599</c:v>
                </c:pt>
                <c:pt idx="44">
                  <c:v>675</c:v>
                </c:pt>
                <c:pt idx="45">
                  <c:v>1206</c:v>
                </c:pt>
                <c:pt idx="46">
                  <c:v>1877</c:v>
                </c:pt>
                <c:pt idx="47">
                  <c:v>1837</c:v>
                </c:pt>
                <c:pt idx="48">
                  <c:v>667</c:v>
                </c:pt>
                <c:pt idx="49">
                  <c:v>249</c:v>
                </c:pt>
                <c:pt idx="50">
                  <c:v>78</c:v>
                </c:pt>
                <c:pt idx="51">
                  <c:v>430</c:v>
                </c:pt>
                <c:pt idx="52">
                  <c:v>278</c:v>
                </c:pt>
                <c:pt idx="53">
                  <c:v>1789</c:v>
                </c:pt>
                <c:pt idx="54">
                  <c:v>5250</c:v>
                </c:pt>
                <c:pt idx="55">
                  <c:v>6879</c:v>
                </c:pt>
                <c:pt idx="56">
                  <c:v>6543</c:v>
                </c:pt>
                <c:pt idx="57">
                  <c:v>9544</c:v>
                </c:pt>
                <c:pt idx="58">
                  <c:v>5845</c:v>
                </c:pt>
                <c:pt idx="59">
                  <c:v>1814</c:v>
                </c:pt>
                <c:pt idx="60">
                  <c:v>886</c:v>
                </c:pt>
                <c:pt idx="61">
                  <c:v>152</c:v>
                </c:pt>
                <c:pt idx="62">
                  <c:v>53</c:v>
                </c:pt>
                <c:pt idx="63">
                  <c:v>160</c:v>
                </c:pt>
                <c:pt idx="64">
                  <c:v>356</c:v>
                </c:pt>
                <c:pt idx="65">
                  <c:v>254</c:v>
                </c:pt>
                <c:pt idx="66">
                  <c:v>742</c:v>
                </c:pt>
                <c:pt idx="67">
                  <c:v>431</c:v>
                </c:pt>
                <c:pt idx="68">
                  <c:v>486</c:v>
                </c:pt>
                <c:pt idx="69">
                  <c:v>160</c:v>
                </c:pt>
                <c:pt idx="70">
                  <c:v>35</c:v>
                </c:pt>
                <c:pt idx="71">
                  <c:v>1563</c:v>
                </c:pt>
                <c:pt idx="72">
                  <c:v>477</c:v>
                </c:pt>
                <c:pt idx="73">
                  <c:v>96</c:v>
                </c:pt>
                <c:pt idx="74">
                  <c:v>538</c:v>
                </c:pt>
                <c:pt idx="75">
                  <c:v>92</c:v>
                </c:pt>
                <c:pt idx="76">
                  <c:v>36</c:v>
                </c:pt>
                <c:pt idx="77">
                  <c:v>26</c:v>
                </c:pt>
                <c:pt idx="78">
                  <c:v>15</c:v>
                </c:pt>
                <c:pt idx="79">
                  <c:v>179</c:v>
                </c:pt>
                <c:pt idx="80">
                  <c:v>200</c:v>
                </c:pt>
                <c:pt idx="81">
                  <c:v>617</c:v>
                </c:pt>
                <c:pt idx="82">
                  <c:v>957</c:v>
                </c:pt>
                <c:pt idx="83">
                  <c:v>873</c:v>
                </c:pt>
                <c:pt idx="84">
                  <c:v>240</c:v>
                </c:pt>
                <c:pt idx="85">
                  <c:v>621</c:v>
                </c:pt>
                <c:pt idx="86">
                  <c:v>205</c:v>
                </c:pt>
                <c:pt idx="87">
                  <c:v>1326</c:v>
                </c:pt>
                <c:pt idx="88">
                  <c:v>828</c:v>
                </c:pt>
                <c:pt idx="89">
                  <c:v>130</c:v>
                </c:pt>
                <c:pt idx="90">
                  <c:v>71</c:v>
                </c:pt>
                <c:pt idx="91">
                  <c:v>58</c:v>
                </c:pt>
                <c:pt idx="92">
                  <c:v>172</c:v>
                </c:pt>
                <c:pt idx="93">
                  <c:v>128</c:v>
                </c:pt>
                <c:pt idx="94">
                  <c:v>1709</c:v>
                </c:pt>
                <c:pt idx="95">
                  <c:v>1043</c:v>
                </c:pt>
                <c:pt idx="96">
                  <c:v>2308</c:v>
                </c:pt>
                <c:pt idx="97">
                  <c:v>1648</c:v>
                </c:pt>
                <c:pt idx="98">
                  <c:v>860</c:v>
                </c:pt>
                <c:pt idx="99">
                  <c:v>9370</c:v>
                </c:pt>
                <c:pt idx="100">
                  <c:v>7647</c:v>
                </c:pt>
                <c:pt idx="101">
                  <c:v>7239</c:v>
                </c:pt>
                <c:pt idx="102">
                  <c:v>7879</c:v>
                </c:pt>
                <c:pt idx="103">
                  <c:v>859</c:v>
                </c:pt>
                <c:pt idx="104">
                  <c:v>912</c:v>
                </c:pt>
                <c:pt idx="105">
                  <c:v>1350</c:v>
                </c:pt>
                <c:pt idx="106">
                  <c:v>540</c:v>
                </c:pt>
                <c:pt idx="107">
                  <c:v>1641</c:v>
                </c:pt>
                <c:pt idx="108">
                  <c:v>1467</c:v>
                </c:pt>
                <c:pt idx="109">
                  <c:v>743</c:v>
                </c:pt>
                <c:pt idx="110">
                  <c:v>2816</c:v>
                </c:pt>
                <c:pt idx="111">
                  <c:v>753</c:v>
                </c:pt>
                <c:pt idx="112">
                  <c:v>1458</c:v>
                </c:pt>
                <c:pt idx="113">
                  <c:v>1726</c:v>
                </c:pt>
                <c:pt idx="114">
                  <c:v>26467</c:v>
                </c:pt>
                <c:pt idx="115">
                  <c:v>26020</c:v>
                </c:pt>
                <c:pt idx="116">
                  <c:v>7219</c:v>
                </c:pt>
                <c:pt idx="117">
                  <c:v>4277</c:v>
                </c:pt>
                <c:pt idx="118">
                  <c:v>4322</c:v>
                </c:pt>
                <c:pt idx="119">
                  <c:v>2650</c:v>
                </c:pt>
                <c:pt idx="120">
                  <c:v>1419</c:v>
                </c:pt>
                <c:pt idx="121">
                  <c:v>1186</c:v>
                </c:pt>
                <c:pt idx="122">
                  <c:v>1658</c:v>
                </c:pt>
                <c:pt idx="123">
                  <c:v>1245</c:v>
                </c:pt>
                <c:pt idx="124">
                  <c:v>423</c:v>
                </c:pt>
                <c:pt idx="125">
                  <c:v>314</c:v>
                </c:pt>
                <c:pt idx="126">
                  <c:v>173</c:v>
                </c:pt>
                <c:pt idx="127">
                  <c:v>2492</c:v>
                </c:pt>
                <c:pt idx="128">
                  <c:v>1155</c:v>
                </c:pt>
                <c:pt idx="129">
                  <c:v>1229</c:v>
                </c:pt>
                <c:pt idx="130">
                  <c:v>979</c:v>
                </c:pt>
                <c:pt idx="131">
                  <c:v>531</c:v>
                </c:pt>
                <c:pt idx="132">
                  <c:v>849</c:v>
                </c:pt>
                <c:pt idx="133">
                  <c:v>296</c:v>
                </c:pt>
                <c:pt idx="134">
                  <c:v>994</c:v>
                </c:pt>
                <c:pt idx="135">
                  <c:v>1366</c:v>
                </c:pt>
                <c:pt idx="136">
                  <c:v>774</c:v>
                </c:pt>
                <c:pt idx="137">
                  <c:v>320</c:v>
                </c:pt>
                <c:pt idx="138">
                  <c:v>629</c:v>
                </c:pt>
                <c:pt idx="139">
                  <c:v>945</c:v>
                </c:pt>
                <c:pt idx="140">
                  <c:v>317</c:v>
                </c:pt>
                <c:pt idx="141">
                  <c:v>348</c:v>
                </c:pt>
                <c:pt idx="142">
                  <c:v>111</c:v>
                </c:pt>
                <c:pt idx="143">
                  <c:v>771</c:v>
                </c:pt>
                <c:pt idx="144">
                  <c:v>169</c:v>
                </c:pt>
                <c:pt idx="145">
                  <c:v>397</c:v>
                </c:pt>
                <c:pt idx="146">
                  <c:v>104</c:v>
                </c:pt>
                <c:pt idx="147">
                  <c:v>51</c:v>
                </c:pt>
                <c:pt idx="148">
                  <c:v>577</c:v>
                </c:pt>
                <c:pt idx="149">
                  <c:v>257</c:v>
                </c:pt>
                <c:pt idx="150">
                  <c:v>146</c:v>
                </c:pt>
                <c:pt idx="151">
                  <c:v>168</c:v>
                </c:pt>
                <c:pt idx="152">
                  <c:v>676</c:v>
                </c:pt>
                <c:pt idx="153">
                  <c:v>703</c:v>
                </c:pt>
                <c:pt idx="154">
                  <c:v>143</c:v>
                </c:pt>
                <c:pt idx="155">
                  <c:v>63</c:v>
                </c:pt>
                <c:pt idx="156">
                  <c:v>686</c:v>
                </c:pt>
                <c:pt idx="157">
                  <c:v>966</c:v>
                </c:pt>
                <c:pt idx="158">
                  <c:v>202</c:v>
                </c:pt>
                <c:pt idx="159">
                  <c:v>711</c:v>
                </c:pt>
                <c:pt idx="160">
                  <c:v>367</c:v>
                </c:pt>
                <c:pt idx="161">
                  <c:v>519</c:v>
                </c:pt>
                <c:pt idx="162">
                  <c:v>116</c:v>
                </c:pt>
                <c:pt idx="163">
                  <c:v>2272</c:v>
                </c:pt>
                <c:pt idx="164">
                  <c:v>1218</c:v>
                </c:pt>
                <c:pt idx="165">
                  <c:v>649</c:v>
                </c:pt>
                <c:pt idx="166">
                  <c:v>778</c:v>
                </c:pt>
                <c:pt idx="167">
                  <c:v>176</c:v>
                </c:pt>
                <c:pt idx="168">
                  <c:v>264</c:v>
                </c:pt>
                <c:pt idx="169">
                  <c:v>871</c:v>
                </c:pt>
                <c:pt idx="170">
                  <c:v>2211</c:v>
                </c:pt>
                <c:pt idx="171">
                  <c:v>544</c:v>
                </c:pt>
                <c:pt idx="172">
                  <c:v>746</c:v>
                </c:pt>
                <c:pt idx="173">
                  <c:v>1546</c:v>
                </c:pt>
                <c:pt idx="174">
                  <c:v>583</c:v>
                </c:pt>
                <c:pt idx="175">
                  <c:v>147</c:v>
                </c:pt>
                <c:pt idx="176">
                  <c:v>1253</c:v>
                </c:pt>
                <c:pt idx="177">
                  <c:v>1895</c:v>
                </c:pt>
                <c:pt idx="178">
                  <c:v>2380</c:v>
                </c:pt>
                <c:pt idx="179">
                  <c:v>1052</c:v>
                </c:pt>
                <c:pt idx="180">
                  <c:v>666</c:v>
                </c:pt>
                <c:pt idx="181">
                  <c:v>240</c:v>
                </c:pt>
                <c:pt idx="182">
                  <c:v>895</c:v>
                </c:pt>
                <c:pt idx="183">
                  <c:v>655</c:v>
                </c:pt>
                <c:pt idx="184">
                  <c:v>644</c:v>
                </c:pt>
                <c:pt idx="185">
                  <c:v>436</c:v>
                </c:pt>
                <c:pt idx="186">
                  <c:v>100</c:v>
                </c:pt>
                <c:pt idx="187">
                  <c:v>172</c:v>
                </c:pt>
                <c:pt idx="188">
                  <c:v>64</c:v>
                </c:pt>
                <c:pt idx="189">
                  <c:v>1287</c:v>
                </c:pt>
                <c:pt idx="190">
                  <c:v>1076</c:v>
                </c:pt>
                <c:pt idx="191">
                  <c:v>521</c:v>
                </c:pt>
                <c:pt idx="192">
                  <c:v>1250</c:v>
                </c:pt>
                <c:pt idx="193">
                  <c:v>437</c:v>
                </c:pt>
                <c:pt idx="194">
                  <c:v>305</c:v>
                </c:pt>
                <c:pt idx="195">
                  <c:v>288</c:v>
                </c:pt>
                <c:pt idx="196">
                  <c:v>233</c:v>
                </c:pt>
                <c:pt idx="197">
                  <c:v>769</c:v>
                </c:pt>
                <c:pt idx="198">
                  <c:v>358</c:v>
                </c:pt>
                <c:pt idx="199">
                  <c:v>769</c:v>
                </c:pt>
                <c:pt idx="200">
                  <c:v>1161</c:v>
                </c:pt>
                <c:pt idx="201">
                  <c:v>1396</c:v>
                </c:pt>
                <c:pt idx="202">
                  <c:v>530</c:v>
                </c:pt>
                <c:pt idx="203">
                  <c:v>826</c:v>
                </c:pt>
                <c:pt idx="204">
                  <c:v>1740</c:v>
                </c:pt>
                <c:pt idx="205">
                  <c:v>1088</c:v>
                </c:pt>
                <c:pt idx="206">
                  <c:v>361</c:v>
                </c:pt>
                <c:pt idx="207">
                  <c:v>305</c:v>
                </c:pt>
                <c:pt idx="208">
                  <c:v>295</c:v>
                </c:pt>
                <c:pt idx="209">
                  <c:v>1041</c:v>
                </c:pt>
                <c:pt idx="210">
                  <c:v>377</c:v>
                </c:pt>
                <c:pt idx="211">
                  <c:v>129</c:v>
                </c:pt>
                <c:pt idx="212">
                  <c:v>932</c:v>
                </c:pt>
                <c:pt idx="213">
                  <c:v>986</c:v>
                </c:pt>
                <c:pt idx="214">
                  <c:v>343</c:v>
                </c:pt>
                <c:pt idx="215">
                  <c:v>98</c:v>
                </c:pt>
                <c:pt idx="216">
                  <c:v>220</c:v>
                </c:pt>
                <c:pt idx="217">
                  <c:v>1394</c:v>
                </c:pt>
                <c:pt idx="218">
                  <c:v>1235</c:v>
                </c:pt>
                <c:pt idx="219">
                  <c:v>627</c:v>
                </c:pt>
                <c:pt idx="220">
                  <c:v>156</c:v>
                </c:pt>
                <c:pt idx="221">
                  <c:v>448</c:v>
                </c:pt>
                <c:pt idx="222">
                  <c:v>1343</c:v>
                </c:pt>
                <c:pt idx="223">
                  <c:v>487</c:v>
                </c:pt>
                <c:pt idx="224">
                  <c:v>631</c:v>
                </c:pt>
                <c:pt idx="225">
                  <c:v>1674</c:v>
                </c:pt>
                <c:pt idx="226">
                  <c:v>278</c:v>
                </c:pt>
                <c:pt idx="227">
                  <c:v>1119</c:v>
                </c:pt>
                <c:pt idx="228">
                  <c:v>1397</c:v>
                </c:pt>
                <c:pt idx="229">
                  <c:v>1542</c:v>
                </c:pt>
                <c:pt idx="230">
                  <c:v>455</c:v>
                </c:pt>
                <c:pt idx="231">
                  <c:v>216</c:v>
                </c:pt>
                <c:pt idx="232">
                  <c:v>503</c:v>
                </c:pt>
                <c:pt idx="233">
                  <c:v>269</c:v>
                </c:pt>
                <c:pt idx="234">
                  <c:v>780</c:v>
                </c:pt>
                <c:pt idx="235">
                  <c:v>284</c:v>
                </c:pt>
                <c:pt idx="236">
                  <c:v>595</c:v>
                </c:pt>
                <c:pt idx="237">
                  <c:v>209</c:v>
                </c:pt>
                <c:pt idx="238">
                  <c:v>5852</c:v>
                </c:pt>
                <c:pt idx="239">
                  <c:v>2763</c:v>
                </c:pt>
                <c:pt idx="240">
                  <c:v>5602</c:v>
                </c:pt>
                <c:pt idx="241">
                  <c:v>1280</c:v>
                </c:pt>
                <c:pt idx="242">
                  <c:v>381</c:v>
                </c:pt>
                <c:pt idx="243">
                  <c:v>720</c:v>
                </c:pt>
                <c:pt idx="244">
                  <c:v>874</c:v>
                </c:pt>
                <c:pt idx="245">
                  <c:v>310</c:v>
                </c:pt>
                <c:pt idx="246">
                  <c:v>283</c:v>
                </c:pt>
                <c:pt idx="247">
                  <c:v>728</c:v>
                </c:pt>
                <c:pt idx="248">
                  <c:v>526</c:v>
                </c:pt>
                <c:pt idx="249">
                  <c:v>1269</c:v>
                </c:pt>
                <c:pt idx="250">
                  <c:v>268</c:v>
                </c:pt>
                <c:pt idx="251">
                  <c:v>905</c:v>
                </c:pt>
                <c:pt idx="252">
                  <c:v>254</c:v>
                </c:pt>
                <c:pt idx="253">
                  <c:v>93</c:v>
                </c:pt>
                <c:pt idx="254">
                  <c:v>367</c:v>
                </c:pt>
                <c:pt idx="255">
                  <c:v>1234</c:v>
                </c:pt>
                <c:pt idx="256">
                  <c:v>3100</c:v>
                </c:pt>
                <c:pt idx="257">
                  <c:v>1114</c:v>
                </c:pt>
                <c:pt idx="258">
                  <c:v>609</c:v>
                </c:pt>
                <c:pt idx="259">
                  <c:v>405</c:v>
                </c:pt>
                <c:pt idx="260">
                  <c:v>389</c:v>
                </c:pt>
                <c:pt idx="261">
                  <c:v>626</c:v>
                </c:pt>
                <c:pt idx="262">
                  <c:v>1313</c:v>
                </c:pt>
                <c:pt idx="263">
                  <c:v>991</c:v>
                </c:pt>
                <c:pt idx="264">
                  <c:v>506</c:v>
                </c:pt>
                <c:pt idx="265">
                  <c:v>208</c:v>
                </c:pt>
                <c:pt idx="266">
                  <c:v>1198</c:v>
                </c:pt>
                <c:pt idx="267">
                  <c:v>1189</c:v>
                </c:pt>
                <c:pt idx="268">
                  <c:v>574</c:v>
                </c:pt>
                <c:pt idx="269">
                  <c:v>248</c:v>
                </c:pt>
                <c:pt idx="270">
                  <c:v>1971</c:v>
                </c:pt>
                <c:pt idx="271">
                  <c:v>2648</c:v>
                </c:pt>
                <c:pt idx="272">
                  <c:v>1268</c:v>
                </c:pt>
                <c:pt idx="273">
                  <c:v>516</c:v>
                </c:pt>
                <c:pt idx="274">
                  <c:v>544</c:v>
                </c:pt>
                <c:pt idx="275">
                  <c:v>1211</c:v>
                </c:pt>
                <c:pt idx="276">
                  <c:v>754</c:v>
                </c:pt>
                <c:pt idx="277">
                  <c:v>2261</c:v>
                </c:pt>
                <c:pt idx="278">
                  <c:v>1598</c:v>
                </c:pt>
                <c:pt idx="279">
                  <c:v>891</c:v>
                </c:pt>
                <c:pt idx="280">
                  <c:v>870</c:v>
                </c:pt>
                <c:pt idx="281">
                  <c:v>3818</c:v>
                </c:pt>
                <c:pt idx="282">
                  <c:v>22352</c:v>
                </c:pt>
                <c:pt idx="283">
                  <c:v>14118</c:v>
                </c:pt>
                <c:pt idx="284">
                  <c:v>24493</c:v>
                </c:pt>
                <c:pt idx="285">
                  <c:v>9642</c:v>
                </c:pt>
                <c:pt idx="286">
                  <c:v>8748</c:v>
                </c:pt>
                <c:pt idx="287">
                  <c:v>10538</c:v>
                </c:pt>
                <c:pt idx="288">
                  <c:v>6531</c:v>
                </c:pt>
                <c:pt idx="289">
                  <c:v>5156</c:v>
                </c:pt>
                <c:pt idx="290">
                  <c:v>5768</c:v>
                </c:pt>
                <c:pt idx="291">
                  <c:v>3304</c:v>
                </c:pt>
                <c:pt idx="292">
                  <c:v>2902</c:v>
                </c:pt>
                <c:pt idx="293">
                  <c:v>2644</c:v>
                </c:pt>
                <c:pt idx="294">
                  <c:v>884</c:v>
                </c:pt>
                <c:pt idx="295">
                  <c:v>1222</c:v>
                </c:pt>
                <c:pt idx="296">
                  <c:v>741</c:v>
                </c:pt>
                <c:pt idx="297">
                  <c:v>638</c:v>
                </c:pt>
                <c:pt idx="298">
                  <c:v>337</c:v>
                </c:pt>
                <c:pt idx="299">
                  <c:v>596</c:v>
                </c:pt>
                <c:pt idx="300">
                  <c:v>895</c:v>
                </c:pt>
                <c:pt idx="301">
                  <c:v>513</c:v>
                </c:pt>
                <c:pt idx="302">
                  <c:v>1052</c:v>
                </c:pt>
                <c:pt idx="303">
                  <c:v>566</c:v>
                </c:pt>
              </c:numCache>
            </c:numRef>
          </c:val>
          <c:smooth val="0"/>
          <c:extLst>
            <c:ext xmlns:c16="http://schemas.microsoft.com/office/drawing/2014/chart" uri="{C3380CC4-5D6E-409C-BE32-E72D297353CC}">
              <c16:uniqueId val="{00000000-CC33-4989-85D1-B2DF711ED0A8}"/>
            </c:ext>
          </c:extLst>
        </c:ser>
        <c:dLbls>
          <c:showLegendKey val="0"/>
          <c:showVal val="0"/>
          <c:showCatName val="0"/>
          <c:showSerName val="0"/>
          <c:showPercent val="0"/>
          <c:showBubbleSize val="0"/>
        </c:dLbls>
        <c:smooth val="0"/>
        <c:axId val="292188200"/>
        <c:axId val="292187216"/>
      </c:lineChart>
      <c:catAx>
        <c:axId val="292188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187216"/>
        <c:crosses val="autoZero"/>
        <c:auto val="1"/>
        <c:lblAlgn val="ctr"/>
        <c:lblOffset val="100"/>
        <c:noMultiLvlLbl val="0"/>
      </c:catAx>
      <c:valAx>
        <c:axId val="29218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188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NDR Kultur</c:v>
                </c:pt>
              </c:strCache>
            </c:strRef>
          </c:cat>
          <c:val>
            <c:numRef>
              <c:f>Sheet1!$B$2</c:f>
              <c:numCache>
                <c:formatCode>General</c:formatCode>
                <c:ptCount val="1"/>
                <c:pt idx="0">
                  <c:v>1052</c:v>
                </c:pt>
              </c:numCache>
            </c:numRef>
          </c:val>
          <c:extLst>
            <c:ext xmlns:c16="http://schemas.microsoft.com/office/drawing/2014/chart" uri="{C3380CC4-5D6E-409C-BE32-E72D297353CC}">
              <c16:uniqueId val="{00000000-141F-4FC4-B273-21E5E1EF477A}"/>
            </c:ext>
          </c:extLst>
        </c:ser>
        <c:ser>
          <c:idx val="1"/>
          <c:order val="1"/>
          <c:tx>
            <c:strRef>
              <c:f>Sheet1!$C$1</c:f>
              <c:strCache>
                <c:ptCount val="1"/>
                <c:pt idx="0">
                  <c:v>Misc</c:v>
                </c:pt>
              </c:strCache>
            </c:strRef>
          </c:tx>
          <c:spPr>
            <a:solidFill>
              <a:schemeClr val="accent2"/>
            </a:solidFill>
            <a:ln>
              <a:noFill/>
            </a:ln>
            <a:effectLst/>
          </c:spPr>
          <c:invertIfNegative val="0"/>
          <c:cat>
            <c:strRef>
              <c:f>Sheet1!$A$2</c:f>
              <c:strCache>
                <c:ptCount val="1"/>
                <c:pt idx="0">
                  <c:v>NDR Kultur</c:v>
                </c:pt>
              </c:strCache>
            </c:strRef>
          </c:cat>
          <c:val>
            <c:numRef>
              <c:f>Sheet1!$C$2</c:f>
              <c:numCache>
                <c:formatCode>General</c:formatCode>
                <c:ptCount val="1"/>
                <c:pt idx="0">
                  <c:v>12</c:v>
                </c:pt>
              </c:numCache>
            </c:numRef>
          </c:val>
          <c:extLst>
            <c:ext xmlns:c16="http://schemas.microsoft.com/office/drawing/2014/chart" uri="{C3380CC4-5D6E-409C-BE32-E72D297353CC}">
              <c16:uniqueId val="{00000001-141F-4FC4-B273-21E5E1EF477A}"/>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NDR Kultur</c:v>
                </c:pt>
              </c:strCache>
            </c:strRef>
          </c:cat>
          <c:val>
            <c:numRef>
              <c:f>Sheet1!$D$2</c:f>
              <c:numCache>
                <c:formatCode>General</c:formatCode>
                <c:ptCount val="1"/>
                <c:pt idx="0">
                  <c:v>409</c:v>
                </c:pt>
              </c:numCache>
            </c:numRef>
          </c:val>
          <c:extLst>
            <c:ext xmlns:c16="http://schemas.microsoft.com/office/drawing/2014/chart" uri="{C3380CC4-5D6E-409C-BE32-E72D297353CC}">
              <c16:uniqueId val="{00000002-141F-4FC4-B273-21E5E1EF477A}"/>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NDR Kultur</c:v>
                </c:pt>
              </c:strCache>
            </c:strRef>
          </c:cat>
          <c:val>
            <c:numRef>
              <c:f>Sheet1!$E$2</c:f>
              <c:numCache>
                <c:formatCode>General</c:formatCode>
                <c:ptCount val="1"/>
                <c:pt idx="0">
                  <c:v>2</c:v>
                </c:pt>
              </c:numCache>
            </c:numRef>
          </c:val>
          <c:extLst>
            <c:ext xmlns:c16="http://schemas.microsoft.com/office/drawing/2014/chart" uri="{C3380CC4-5D6E-409C-BE32-E72D297353CC}">
              <c16:uniqueId val="{00000003-141F-4FC4-B273-21E5E1EF477A}"/>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NDR Kultur</c:v>
                </c:pt>
              </c:strCache>
            </c:strRef>
          </c:cat>
          <c:val>
            <c:numRef>
              <c:f>Sheet1!$F$2</c:f>
              <c:numCache>
                <c:formatCode>General</c:formatCode>
                <c:ptCount val="1"/>
                <c:pt idx="0">
                  <c:v>353</c:v>
                </c:pt>
              </c:numCache>
            </c:numRef>
          </c:val>
          <c:extLst>
            <c:ext xmlns:c16="http://schemas.microsoft.com/office/drawing/2014/chart" uri="{C3380CC4-5D6E-409C-BE32-E72D297353CC}">
              <c16:uniqueId val="{00000004-141F-4FC4-B273-21E5E1EF477A}"/>
            </c:ext>
          </c:extLst>
        </c:ser>
        <c:dLbls>
          <c:showLegendKey val="0"/>
          <c:showVal val="0"/>
          <c:showCatName val="0"/>
          <c:showSerName val="0"/>
          <c:showPercent val="0"/>
          <c:showBubbleSize val="0"/>
        </c:dLbls>
        <c:gapWidth val="150"/>
        <c:overlap val="100"/>
        <c:axId val="290295568"/>
        <c:axId val="290295896"/>
      </c:barChart>
      <c:catAx>
        <c:axId val="290295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295896"/>
        <c:crosses val="autoZero"/>
        <c:auto val="1"/>
        <c:lblAlgn val="ctr"/>
        <c:lblOffset val="100"/>
        <c:noMultiLvlLbl val="0"/>
      </c:catAx>
      <c:valAx>
        <c:axId val="2902958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295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11/15/2017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11/15/2017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11/15/2017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1CF0D-1461-4FE2-898F-DAD9ED6B1C4B}"/>
              </a:ext>
            </a:extLst>
          </p:cNvPr>
          <p:cNvSpPr>
            <a:spLocks noGrp="1"/>
          </p:cNvSpPr>
          <p:nvPr>
            <p:ph type="ctrTitle"/>
          </p:nvPr>
        </p:nvSpPr>
        <p:spPr/>
        <p:txBody>
          <a:bodyPr/>
          <a:lstStyle/>
          <a:p>
            <a:r>
              <a:rPr lang="en-US"/>
              <a:t>Social Media - Evaluation - Facebook</a:t>
            </a:r>
          </a:p>
        </p:txBody>
      </p:sp>
      <p:sp>
        <p:nvSpPr>
          <p:cNvPr id="3" name="Subtitle 2">
            <a:extLst>
              <a:ext uri="{FF2B5EF4-FFF2-40B4-BE49-F238E27FC236}">
                <a16:creationId xmlns:a16="http://schemas.microsoft.com/office/drawing/2014/main" id="{CC3AC3A4-1980-482D-805C-6143BDA6E766}"/>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23710317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E6277-8850-4A5D-9358-4EEAA609356D}"/>
              </a:ext>
            </a:extLst>
          </p:cNvPr>
          <p:cNvSpPr>
            <a:spLocks noGrp="1"/>
          </p:cNvSpPr>
          <p:nvPr>
            <p:ph type="title"/>
          </p:nvPr>
        </p:nvSpPr>
        <p:spPr/>
        <p:txBody>
          <a:bodyPr/>
          <a:lstStyle/>
          <a:p>
            <a:r>
              <a:rPr lang="en-US"/>
              <a:t>Profil - Potenz.Reichw.,Aktive Nutzer,I-Rate,Fans</a:t>
            </a:r>
          </a:p>
        </p:txBody>
      </p:sp>
      <p:graphicFrame>
        <p:nvGraphicFramePr>
          <p:cNvPr id="5" name="Table Placeholder 4">
            <a:extLst>
              <a:ext uri="{FF2B5EF4-FFF2-40B4-BE49-F238E27FC236}">
                <a16:creationId xmlns:a16="http://schemas.microsoft.com/office/drawing/2014/main" id="{4674C6CE-7814-48FD-AEB8-6E0BC95120DC}"/>
              </a:ext>
            </a:extLst>
          </p:cNvPr>
          <p:cNvGraphicFramePr>
            <a:graphicFrameLocks noGrp="1"/>
          </p:cNvGraphicFramePr>
          <p:nvPr>
            <p:ph type="tbl" sz="quarter" idx="13"/>
            <p:extLst>
              <p:ext uri="{D42A27DB-BD31-4B8C-83A1-F6EECF244321}">
                <p14:modId xmlns:p14="http://schemas.microsoft.com/office/powerpoint/2010/main" val="19979281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788129476"/>
                    </a:ext>
                  </a:extLst>
                </a:gridCol>
                <a:gridCol w="1645920">
                  <a:extLst>
                    <a:ext uri="{9D8B030D-6E8A-4147-A177-3AD203B41FA5}">
                      <a16:colId xmlns:a16="http://schemas.microsoft.com/office/drawing/2014/main" val="308771173"/>
                    </a:ext>
                  </a:extLst>
                </a:gridCol>
                <a:gridCol w="1645920">
                  <a:extLst>
                    <a:ext uri="{9D8B030D-6E8A-4147-A177-3AD203B41FA5}">
                      <a16:colId xmlns:a16="http://schemas.microsoft.com/office/drawing/2014/main" val="2693017830"/>
                    </a:ext>
                  </a:extLst>
                </a:gridCol>
                <a:gridCol w="1234440">
                  <a:extLst>
                    <a:ext uri="{9D8B030D-6E8A-4147-A177-3AD203B41FA5}">
                      <a16:colId xmlns:a16="http://schemas.microsoft.com/office/drawing/2014/main" val="3020351597"/>
                    </a:ext>
                  </a:extLst>
                </a:gridCol>
                <a:gridCol w="1234440">
                  <a:extLst>
                    <a:ext uri="{9D8B030D-6E8A-4147-A177-3AD203B41FA5}">
                      <a16:colId xmlns:a16="http://schemas.microsoft.com/office/drawing/2014/main" val="3744369468"/>
                    </a:ext>
                  </a:extLst>
                </a:gridCol>
                <a:gridCol w="822960">
                  <a:extLst>
                    <a:ext uri="{9D8B030D-6E8A-4147-A177-3AD203B41FA5}">
                      <a16:colId xmlns:a16="http://schemas.microsoft.com/office/drawing/2014/main" val="4190790155"/>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1393649889"/>
                  </a:ext>
                </a:extLst>
              </a:tr>
              <a:tr h="370840">
                <a:tc>
                  <a:txBody>
                    <a:bodyPr/>
                    <a:lstStyle/>
                    <a:p>
                      <a:r>
                        <a:rPr lang="en-US" sz="1000"/>
                        <a:t>NDR Kultur</a:t>
                      </a:r>
                    </a:p>
                  </a:txBody>
                  <a:tcPr/>
                </a:tc>
                <a:tc>
                  <a:txBody>
                    <a:bodyPr/>
                    <a:lstStyle/>
                    <a:p>
                      <a:r>
                        <a:rPr lang="en-US" sz="1000"/>
                        <a:t>18583</a:t>
                      </a:r>
                    </a:p>
                  </a:txBody>
                  <a:tcPr/>
                </a:tc>
                <a:tc>
                  <a:txBody>
                    <a:bodyPr/>
                    <a:lstStyle/>
                    <a:p>
                      <a:r>
                        <a:rPr lang="en-US" sz="1000"/>
                        <a:t>1992</a:t>
                      </a:r>
                    </a:p>
                  </a:txBody>
                  <a:tcPr/>
                </a:tc>
                <a:tc>
                  <a:txBody>
                    <a:bodyPr/>
                    <a:lstStyle/>
                    <a:p>
                      <a:r>
                        <a:rPr lang="en-US" sz="1000"/>
                        <a:t>1039</a:t>
                      </a:r>
                    </a:p>
                  </a:txBody>
                  <a:tcPr/>
                </a:tc>
                <a:tc>
                  <a:txBody>
                    <a:bodyPr/>
                    <a:lstStyle/>
                    <a:p>
                      <a:r>
                        <a:rPr lang="en-US" sz="1000"/>
                        <a:t>6.0%</a:t>
                      </a:r>
                    </a:p>
                  </a:txBody>
                  <a:tcPr/>
                </a:tc>
                <a:tc>
                  <a:txBody>
                    <a:bodyPr/>
                    <a:lstStyle/>
                    <a:p>
                      <a:r>
                        <a:rPr lang="en-US" sz="1000"/>
                        <a:t>14505</a:t>
                      </a:r>
                    </a:p>
                  </a:txBody>
                  <a:tcPr/>
                </a:tc>
                <a:extLst>
                  <a:ext uri="{0D108BD9-81ED-4DB2-BD59-A6C34878D82A}">
                    <a16:rowId xmlns:a16="http://schemas.microsoft.com/office/drawing/2014/main" val="1749702562"/>
                  </a:ext>
                </a:extLst>
              </a:tr>
            </a:tbl>
          </a:graphicData>
        </a:graphic>
      </p:graphicFrame>
      <p:sp>
        <p:nvSpPr>
          <p:cNvPr id="4" name="Text Placeholder 3">
            <a:extLst>
              <a:ext uri="{FF2B5EF4-FFF2-40B4-BE49-F238E27FC236}">
                <a16:creationId xmlns:a16="http://schemas.microsoft.com/office/drawing/2014/main" id="{3F90A50B-7E0A-44A7-B2F2-DDA3558180F3}"/>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39610775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22487-EAE5-44F5-875D-7F0D1775F327}"/>
              </a:ext>
            </a:extLst>
          </p:cNvPr>
          <p:cNvSpPr>
            <a:spLocks noGrp="1"/>
          </p:cNvSpPr>
          <p:nvPr>
            <p:ph type="title"/>
          </p:nvPr>
        </p:nvSpPr>
        <p:spPr/>
        <p:txBody>
          <a:bodyPr/>
          <a:lstStyle/>
          <a:p>
            <a:r>
              <a:rPr lang="en-US"/>
              <a:t>Profil - Fans</a:t>
            </a:r>
          </a:p>
        </p:txBody>
      </p:sp>
      <p:graphicFrame>
        <p:nvGraphicFramePr>
          <p:cNvPr id="6" name="Chart Placeholder 5">
            <a:extLst>
              <a:ext uri="{FF2B5EF4-FFF2-40B4-BE49-F238E27FC236}">
                <a16:creationId xmlns:a16="http://schemas.microsoft.com/office/drawing/2014/main" id="{D2EF91E6-9989-42DF-818B-5DD7D44FC9C7}"/>
              </a:ext>
            </a:extLst>
          </p:cNvPr>
          <p:cNvGraphicFramePr>
            <a:graphicFrameLocks noGrp="1"/>
          </p:cNvGraphicFramePr>
          <p:nvPr>
            <p:ph type="chart" sz="quarter" idx="13"/>
            <p:extLst>
              <p:ext uri="{D42A27DB-BD31-4B8C-83A1-F6EECF244321}">
                <p14:modId xmlns:p14="http://schemas.microsoft.com/office/powerpoint/2010/main" val="1055374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44A979-68CB-48D7-A5B9-EA314B9DA451}"/>
              </a:ext>
            </a:extLst>
          </p:cNvPr>
          <p:cNvSpPr>
            <a:spLocks noGrp="1"/>
          </p:cNvSpPr>
          <p:nvPr>
            <p:ph type="body" sz="quarter" idx="14"/>
          </p:nvPr>
        </p:nvSpPr>
        <p:spPr/>
        <p:txBody>
          <a:bodyPr/>
          <a:lstStyle/>
          <a:p>
            <a:r>
              <a:rPr lang="en-US"/>
              <a:t>01.01.2017 - 31.10.2017</a:t>
            </a:r>
          </a:p>
        </p:txBody>
      </p:sp>
      <p:sp>
        <p:nvSpPr>
          <p:cNvPr id="5" name="Footer Placeholder 4">
            <a:extLst>
              <a:ext uri="{FF2B5EF4-FFF2-40B4-BE49-F238E27FC236}">
                <a16:creationId xmlns:a16="http://schemas.microsoft.com/office/drawing/2014/main" id="{D4341E0D-1C62-4FA1-8C97-17AC0858E6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695498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ABEE2-92F4-4273-9C47-00FCC4A24738}"/>
              </a:ext>
            </a:extLst>
          </p:cNvPr>
          <p:cNvSpPr>
            <a:spLocks noGrp="1"/>
          </p:cNvSpPr>
          <p:nvPr>
            <p:ph type="title"/>
          </p:nvPr>
        </p:nvSpPr>
        <p:spPr/>
        <p:txBody>
          <a:bodyPr/>
          <a:lstStyle/>
          <a:p>
            <a:r>
              <a:rPr lang="en-US"/>
              <a:t>Profil - Potenzielle Reichweite</a:t>
            </a:r>
          </a:p>
        </p:txBody>
      </p:sp>
      <p:graphicFrame>
        <p:nvGraphicFramePr>
          <p:cNvPr id="6" name="Chart Placeholder 5">
            <a:extLst>
              <a:ext uri="{FF2B5EF4-FFF2-40B4-BE49-F238E27FC236}">
                <a16:creationId xmlns:a16="http://schemas.microsoft.com/office/drawing/2014/main" id="{0143BE32-A836-4263-AC0E-5279709FC331}"/>
              </a:ext>
            </a:extLst>
          </p:cNvPr>
          <p:cNvGraphicFramePr>
            <a:graphicFrameLocks noGrp="1"/>
          </p:cNvGraphicFramePr>
          <p:nvPr>
            <p:ph type="chart" sz="quarter" idx="13"/>
            <p:extLst>
              <p:ext uri="{D42A27DB-BD31-4B8C-83A1-F6EECF244321}">
                <p14:modId xmlns:p14="http://schemas.microsoft.com/office/powerpoint/2010/main" val="15444293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64E90B-4A13-4C80-A8F8-5F482D7EBF4C}"/>
              </a:ext>
            </a:extLst>
          </p:cNvPr>
          <p:cNvSpPr>
            <a:spLocks noGrp="1"/>
          </p:cNvSpPr>
          <p:nvPr>
            <p:ph type="body" sz="quarter" idx="14"/>
          </p:nvPr>
        </p:nvSpPr>
        <p:spPr/>
        <p:txBody>
          <a:bodyPr/>
          <a:lstStyle/>
          <a:p>
            <a:r>
              <a:rPr lang="en-US"/>
              <a:t>01.01.2017 - 31.10.2017</a:t>
            </a:r>
          </a:p>
        </p:txBody>
      </p:sp>
      <p:sp>
        <p:nvSpPr>
          <p:cNvPr id="5" name="Footer Placeholder 4">
            <a:extLst>
              <a:ext uri="{FF2B5EF4-FFF2-40B4-BE49-F238E27FC236}">
                <a16:creationId xmlns:a16="http://schemas.microsoft.com/office/drawing/2014/main" id="{3D5F3442-C765-42E3-85BC-EFA09A1FE9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73522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EFA8F-B18A-4A5F-A180-FC43D2D09A61}"/>
              </a:ext>
            </a:extLst>
          </p:cNvPr>
          <p:cNvSpPr>
            <a:spLocks noGrp="1"/>
          </p:cNvSpPr>
          <p:nvPr>
            <p:ph type="title"/>
          </p:nvPr>
        </p:nvSpPr>
        <p:spPr/>
        <p:txBody>
          <a:bodyPr/>
          <a:lstStyle/>
          <a:p>
            <a:r>
              <a:rPr lang="en-US"/>
              <a:t>Profil - Aktive Nutzer</a:t>
            </a:r>
          </a:p>
        </p:txBody>
      </p:sp>
      <p:graphicFrame>
        <p:nvGraphicFramePr>
          <p:cNvPr id="6" name="Chart Placeholder 5">
            <a:extLst>
              <a:ext uri="{FF2B5EF4-FFF2-40B4-BE49-F238E27FC236}">
                <a16:creationId xmlns:a16="http://schemas.microsoft.com/office/drawing/2014/main" id="{987D25AE-605B-4447-ABE3-E622CBCAEDE9}"/>
              </a:ext>
            </a:extLst>
          </p:cNvPr>
          <p:cNvGraphicFramePr>
            <a:graphicFrameLocks noGrp="1"/>
          </p:cNvGraphicFramePr>
          <p:nvPr>
            <p:ph type="chart" sz="quarter" idx="13"/>
            <p:extLst>
              <p:ext uri="{D42A27DB-BD31-4B8C-83A1-F6EECF244321}">
                <p14:modId xmlns:p14="http://schemas.microsoft.com/office/powerpoint/2010/main" val="40398831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763D23-BE21-4A91-80AE-28D831A89F2F}"/>
              </a:ext>
            </a:extLst>
          </p:cNvPr>
          <p:cNvSpPr>
            <a:spLocks noGrp="1"/>
          </p:cNvSpPr>
          <p:nvPr>
            <p:ph type="body" sz="quarter" idx="14"/>
          </p:nvPr>
        </p:nvSpPr>
        <p:spPr/>
        <p:txBody>
          <a:bodyPr/>
          <a:lstStyle/>
          <a:p>
            <a:r>
              <a:rPr lang="en-US"/>
              <a:t>01.01.2017 - 31.10.2017</a:t>
            </a:r>
          </a:p>
        </p:txBody>
      </p:sp>
      <p:sp>
        <p:nvSpPr>
          <p:cNvPr id="5" name="Footer Placeholder 4">
            <a:extLst>
              <a:ext uri="{FF2B5EF4-FFF2-40B4-BE49-F238E27FC236}">
                <a16:creationId xmlns:a16="http://schemas.microsoft.com/office/drawing/2014/main" id="{AF265166-5C6A-4FD9-8D45-74C4B94BA2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72593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FB377-6E5C-4355-8ADE-DEED0A3FEF9B}"/>
              </a:ext>
            </a:extLst>
          </p:cNvPr>
          <p:cNvSpPr>
            <a:spLocks noGrp="1"/>
          </p:cNvSpPr>
          <p:nvPr>
            <p:ph type="title"/>
          </p:nvPr>
        </p:nvSpPr>
        <p:spPr/>
        <p:txBody>
          <a:bodyPr/>
          <a:lstStyle/>
          <a:p>
            <a:r>
              <a:rPr lang="de-DE"/>
              <a:t>Profil - Video-Starts ab 10 Sek.</a:t>
            </a:r>
            <a:endParaRPr lang="en-US"/>
          </a:p>
        </p:txBody>
      </p:sp>
      <p:graphicFrame>
        <p:nvGraphicFramePr>
          <p:cNvPr id="6" name="Chart Placeholder 5">
            <a:extLst>
              <a:ext uri="{FF2B5EF4-FFF2-40B4-BE49-F238E27FC236}">
                <a16:creationId xmlns:a16="http://schemas.microsoft.com/office/drawing/2014/main" id="{2D23B22E-ABC2-4CCF-9CD8-EF901EFC4DCF}"/>
              </a:ext>
            </a:extLst>
          </p:cNvPr>
          <p:cNvGraphicFramePr>
            <a:graphicFrameLocks noGrp="1"/>
          </p:cNvGraphicFramePr>
          <p:nvPr>
            <p:ph type="chart" sz="quarter" idx="13"/>
            <p:extLst>
              <p:ext uri="{D42A27DB-BD31-4B8C-83A1-F6EECF244321}">
                <p14:modId xmlns:p14="http://schemas.microsoft.com/office/powerpoint/2010/main" val="21086522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9D755F-30F7-4FE4-A539-F99E4E581683}"/>
              </a:ext>
            </a:extLst>
          </p:cNvPr>
          <p:cNvSpPr>
            <a:spLocks noGrp="1"/>
          </p:cNvSpPr>
          <p:nvPr>
            <p:ph type="body" sz="quarter" idx="14"/>
          </p:nvPr>
        </p:nvSpPr>
        <p:spPr/>
        <p:txBody>
          <a:bodyPr/>
          <a:lstStyle/>
          <a:p>
            <a:r>
              <a:rPr lang="en-US"/>
              <a:t>01.01.2017 - 31.10.2017</a:t>
            </a:r>
          </a:p>
        </p:txBody>
      </p:sp>
      <p:sp>
        <p:nvSpPr>
          <p:cNvPr id="5" name="Footer Placeholder 4">
            <a:extLst>
              <a:ext uri="{FF2B5EF4-FFF2-40B4-BE49-F238E27FC236}">
                <a16:creationId xmlns:a16="http://schemas.microsoft.com/office/drawing/2014/main" id="{D7C541BD-262D-4F64-BD14-E73CE85339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27364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58A98-1B27-4B1F-8CEF-FC50D789046B}"/>
              </a:ext>
            </a:extLst>
          </p:cNvPr>
          <p:cNvSpPr>
            <a:spLocks noGrp="1"/>
          </p:cNvSpPr>
          <p:nvPr>
            <p:ph type="title"/>
          </p:nvPr>
        </p:nvSpPr>
        <p:spPr/>
        <p:txBody>
          <a:bodyPr/>
          <a:lstStyle/>
          <a:p>
            <a:r>
              <a:rPr lang="de-DE"/>
              <a:t>Profil - Durchschnitt Potenzi. Reichweite pro Tag</a:t>
            </a:r>
            <a:endParaRPr lang="en-US"/>
          </a:p>
        </p:txBody>
      </p:sp>
      <p:graphicFrame>
        <p:nvGraphicFramePr>
          <p:cNvPr id="5" name="Table Placeholder 4">
            <a:extLst>
              <a:ext uri="{FF2B5EF4-FFF2-40B4-BE49-F238E27FC236}">
                <a16:creationId xmlns:a16="http://schemas.microsoft.com/office/drawing/2014/main" id="{FE92147A-2619-415E-92F0-FDDB353014B7}"/>
              </a:ext>
            </a:extLst>
          </p:cNvPr>
          <p:cNvGraphicFramePr>
            <a:graphicFrameLocks noGrp="1"/>
          </p:cNvGraphicFramePr>
          <p:nvPr>
            <p:ph type="tbl" sz="quarter" idx="13"/>
            <p:extLst>
              <p:ext uri="{D42A27DB-BD31-4B8C-83A1-F6EECF244321}">
                <p14:modId xmlns:p14="http://schemas.microsoft.com/office/powerpoint/2010/main" val="28466626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014323547"/>
                    </a:ext>
                  </a:extLst>
                </a:gridCol>
                <a:gridCol w="1645920">
                  <a:extLst>
                    <a:ext uri="{9D8B030D-6E8A-4147-A177-3AD203B41FA5}">
                      <a16:colId xmlns:a16="http://schemas.microsoft.com/office/drawing/2014/main" val="567934452"/>
                    </a:ext>
                  </a:extLst>
                </a:gridCol>
                <a:gridCol w="1234440">
                  <a:extLst>
                    <a:ext uri="{9D8B030D-6E8A-4147-A177-3AD203B41FA5}">
                      <a16:colId xmlns:a16="http://schemas.microsoft.com/office/drawing/2014/main" val="2229538969"/>
                    </a:ext>
                  </a:extLst>
                </a:gridCol>
                <a:gridCol w="1234440">
                  <a:extLst>
                    <a:ext uri="{9D8B030D-6E8A-4147-A177-3AD203B41FA5}">
                      <a16:colId xmlns:a16="http://schemas.microsoft.com/office/drawing/2014/main" val="3839429900"/>
                    </a:ext>
                  </a:extLst>
                </a:gridCol>
                <a:gridCol w="1234440">
                  <a:extLst>
                    <a:ext uri="{9D8B030D-6E8A-4147-A177-3AD203B41FA5}">
                      <a16:colId xmlns:a16="http://schemas.microsoft.com/office/drawing/2014/main" val="1422391729"/>
                    </a:ext>
                  </a:extLst>
                </a:gridCol>
                <a:gridCol w="1234440">
                  <a:extLst>
                    <a:ext uri="{9D8B030D-6E8A-4147-A177-3AD203B41FA5}">
                      <a16:colId xmlns:a16="http://schemas.microsoft.com/office/drawing/2014/main" val="3997365499"/>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4249253086"/>
                  </a:ext>
                </a:extLst>
              </a:tr>
              <a:tr h="370840">
                <a:tc>
                  <a:txBody>
                    <a:bodyPr/>
                    <a:lstStyle/>
                    <a:p>
                      <a:r>
                        <a:rPr lang="en-US" sz="1000"/>
                        <a:t>NDR Kultur</a:t>
                      </a:r>
                    </a:p>
                  </a:txBody>
                  <a:tcPr/>
                </a:tc>
                <a:tc>
                  <a:txBody>
                    <a:bodyPr/>
                    <a:lstStyle/>
                    <a:p>
                      <a:r>
                        <a:rPr lang="en-US" sz="1000"/>
                        <a:t>18583</a:t>
                      </a:r>
                    </a:p>
                  </a:txBody>
                  <a:tcPr/>
                </a:tc>
                <a:tc>
                  <a:txBody>
                    <a:bodyPr/>
                    <a:lstStyle/>
                    <a:p>
                      <a:r>
                        <a:rPr lang="en-US" sz="1000"/>
                        <a:t>11744</a:t>
                      </a:r>
                    </a:p>
                  </a:txBody>
                  <a:tcPr/>
                </a:tc>
                <a:tc>
                  <a:txBody>
                    <a:bodyPr/>
                    <a:lstStyle/>
                    <a:p>
                      <a:r>
                        <a:rPr lang="en-US" sz="1000"/>
                        <a:t>1992</a:t>
                      </a:r>
                    </a:p>
                  </a:txBody>
                  <a:tcPr/>
                </a:tc>
                <a:tc>
                  <a:txBody>
                    <a:bodyPr/>
                    <a:lstStyle/>
                    <a:p>
                      <a:r>
                        <a:rPr lang="en-US" sz="1000"/>
                        <a:t>5291</a:t>
                      </a:r>
                    </a:p>
                  </a:txBody>
                  <a:tcPr/>
                </a:tc>
                <a:tc>
                  <a:txBody>
                    <a:bodyPr/>
                    <a:lstStyle/>
                    <a:p>
                      <a:r>
                        <a:rPr lang="en-US" sz="1000"/>
                        <a:t>16591</a:t>
                      </a:r>
                    </a:p>
                  </a:txBody>
                  <a:tcPr/>
                </a:tc>
                <a:extLst>
                  <a:ext uri="{0D108BD9-81ED-4DB2-BD59-A6C34878D82A}">
                    <a16:rowId xmlns:a16="http://schemas.microsoft.com/office/drawing/2014/main" val="1362673315"/>
                  </a:ext>
                </a:extLst>
              </a:tr>
            </a:tbl>
          </a:graphicData>
        </a:graphic>
      </p:graphicFrame>
      <p:sp>
        <p:nvSpPr>
          <p:cNvPr id="4" name="Text Placeholder 3">
            <a:extLst>
              <a:ext uri="{FF2B5EF4-FFF2-40B4-BE49-F238E27FC236}">
                <a16:creationId xmlns:a16="http://schemas.microsoft.com/office/drawing/2014/main" id="{4E642779-8DDB-4195-A3BC-9BB9876E12BD}"/>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9502074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9D8EF-2E52-40DF-A14E-DDE1458992EE}"/>
              </a:ext>
            </a:extLst>
          </p:cNvPr>
          <p:cNvSpPr>
            <a:spLocks noGrp="1"/>
          </p:cNvSpPr>
          <p:nvPr>
            <p:ph type="title"/>
          </p:nvPr>
        </p:nvSpPr>
        <p:spPr/>
        <p:txBody>
          <a:bodyPr/>
          <a:lstStyle/>
          <a:p>
            <a:r>
              <a:rPr lang="en-US"/>
              <a:t>Distributionstyp</a:t>
            </a:r>
          </a:p>
        </p:txBody>
      </p:sp>
      <p:graphicFrame>
        <p:nvGraphicFramePr>
          <p:cNvPr id="6" name="Chart Placeholder 5">
            <a:extLst>
              <a:ext uri="{FF2B5EF4-FFF2-40B4-BE49-F238E27FC236}">
                <a16:creationId xmlns:a16="http://schemas.microsoft.com/office/drawing/2014/main" id="{937CA80A-4FEA-490E-BE4F-0C8E0F21036F}"/>
              </a:ext>
            </a:extLst>
          </p:cNvPr>
          <p:cNvGraphicFramePr>
            <a:graphicFrameLocks noGrp="1"/>
          </p:cNvGraphicFramePr>
          <p:nvPr>
            <p:ph type="chart" sz="quarter" idx="13"/>
            <p:extLst>
              <p:ext uri="{D42A27DB-BD31-4B8C-83A1-F6EECF244321}">
                <p14:modId xmlns:p14="http://schemas.microsoft.com/office/powerpoint/2010/main" val="34582438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3F9B8F-0AF2-4A58-BB3B-8DC01BCB70ED}"/>
              </a:ext>
            </a:extLst>
          </p:cNvPr>
          <p:cNvSpPr>
            <a:spLocks noGrp="1"/>
          </p:cNvSpPr>
          <p:nvPr>
            <p:ph type="body" sz="quarter" idx="14"/>
          </p:nvPr>
        </p:nvSpPr>
        <p:spPr/>
        <p:txBody>
          <a:bodyPr/>
          <a:lstStyle/>
          <a:p>
            <a:r>
              <a:rPr lang="en-US"/>
              <a:t>01.01.2017 - 31.10.2017</a:t>
            </a:r>
          </a:p>
        </p:txBody>
      </p:sp>
      <p:sp>
        <p:nvSpPr>
          <p:cNvPr id="5" name="Footer Placeholder 4">
            <a:extLst>
              <a:ext uri="{FF2B5EF4-FFF2-40B4-BE49-F238E27FC236}">
                <a16:creationId xmlns:a16="http://schemas.microsoft.com/office/drawing/2014/main" id="{9D0B10BC-9AC0-462D-B3F2-08E3F0546F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82222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93B3D-97E7-4771-A713-13A08B555C7D}"/>
              </a:ext>
            </a:extLst>
          </p:cNvPr>
          <p:cNvSpPr>
            <a:spLocks noGrp="1"/>
          </p:cNvSpPr>
          <p:nvPr>
            <p:ph type="title"/>
          </p:nvPr>
        </p:nvSpPr>
        <p:spPr/>
        <p:txBody>
          <a:bodyPr/>
          <a:lstStyle/>
          <a:p>
            <a:r>
              <a:rPr lang="en-US"/>
              <a:t>Distributionstyp - Tabelle</a:t>
            </a:r>
          </a:p>
        </p:txBody>
      </p:sp>
      <p:graphicFrame>
        <p:nvGraphicFramePr>
          <p:cNvPr id="5" name="Table Placeholder 4">
            <a:extLst>
              <a:ext uri="{FF2B5EF4-FFF2-40B4-BE49-F238E27FC236}">
                <a16:creationId xmlns:a16="http://schemas.microsoft.com/office/drawing/2014/main" id="{5BD69116-BA5C-4012-8B0B-CD776043144C}"/>
              </a:ext>
            </a:extLst>
          </p:cNvPr>
          <p:cNvGraphicFramePr>
            <a:graphicFrameLocks noGrp="1"/>
          </p:cNvGraphicFramePr>
          <p:nvPr>
            <p:ph type="tbl" sz="quarter" idx="13"/>
            <p:extLst>
              <p:ext uri="{D42A27DB-BD31-4B8C-83A1-F6EECF244321}">
                <p14:modId xmlns:p14="http://schemas.microsoft.com/office/powerpoint/2010/main" val="13835038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65752150"/>
                    </a:ext>
                  </a:extLst>
                </a:gridCol>
                <a:gridCol w="1234440">
                  <a:extLst>
                    <a:ext uri="{9D8B030D-6E8A-4147-A177-3AD203B41FA5}">
                      <a16:colId xmlns:a16="http://schemas.microsoft.com/office/drawing/2014/main" val="4291264431"/>
                    </a:ext>
                  </a:extLst>
                </a:gridCol>
                <a:gridCol w="822960">
                  <a:extLst>
                    <a:ext uri="{9D8B030D-6E8A-4147-A177-3AD203B41FA5}">
                      <a16:colId xmlns:a16="http://schemas.microsoft.com/office/drawing/2014/main" val="862595669"/>
                    </a:ext>
                  </a:extLst>
                </a:gridCol>
                <a:gridCol w="822960">
                  <a:extLst>
                    <a:ext uri="{9D8B030D-6E8A-4147-A177-3AD203B41FA5}">
                      <a16:colId xmlns:a16="http://schemas.microsoft.com/office/drawing/2014/main" val="2910774522"/>
                    </a:ext>
                  </a:extLst>
                </a:gridCol>
                <a:gridCol w="822960">
                  <a:extLst>
                    <a:ext uri="{9D8B030D-6E8A-4147-A177-3AD203B41FA5}">
                      <a16:colId xmlns:a16="http://schemas.microsoft.com/office/drawing/2014/main" val="4003770948"/>
                    </a:ext>
                  </a:extLst>
                </a:gridCol>
                <a:gridCol w="822960">
                  <a:extLst>
                    <a:ext uri="{9D8B030D-6E8A-4147-A177-3AD203B41FA5}">
                      <a16:colId xmlns:a16="http://schemas.microsoft.com/office/drawing/2014/main" val="3362786629"/>
                    </a:ext>
                  </a:extLst>
                </a:gridCol>
                <a:gridCol w="822960">
                  <a:extLst>
                    <a:ext uri="{9D8B030D-6E8A-4147-A177-3AD203B41FA5}">
                      <a16:colId xmlns:a16="http://schemas.microsoft.com/office/drawing/2014/main" val="1942089023"/>
                    </a:ext>
                  </a:extLst>
                </a:gridCol>
                <a:gridCol w="822960">
                  <a:extLst>
                    <a:ext uri="{9D8B030D-6E8A-4147-A177-3AD203B41FA5}">
                      <a16:colId xmlns:a16="http://schemas.microsoft.com/office/drawing/2014/main" val="1154577676"/>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1017000159"/>
                  </a:ext>
                </a:extLst>
              </a:tr>
              <a:tr h="370840">
                <a:tc>
                  <a:txBody>
                    <a:bodyPr/>
                    <a:lstStyle/>
                    <a:p>
                      <a:r>
                        <a:rPr lang="en-US" sz="1000"/>
                        <a:t>NDR Kultur</a:t>
                      </a:r>
                    </a:p>
                  </a:txBody>
                  <a:tcPr/>
                </a:tc>
                <a:tc>
                  <a:txBody>
                    <a:bodyPr/>
                    <a:lstStyle/>
                    <a:p>
                      <a:r>
                        <a:rPr lang="en-US" sz="1000"/>
                        <a:t>1828</a:t>
                      </a:r>
                    </a:p>
                  </a:txBody>
                  <a:tcPr/>
                </a:tc>
                <a:tc>
                  <a:txBody>
                    <a:bodyPr/>
                    <a:lstStyle/>
                    <a:p>
                      <a:r>
                        <a:rPr lang="en-US" sz="1000"/>
                        <a:t>409</a:t>
                      </a:r>
                    </a:p>
                  </a:txBody>
                  <a:tcPr/>
                </a:tc>
                <a:tc>
                  <a:txBody>
                    <a:bodyPr/>
                    <a:lstStyle/>
                    <a:p>
                      <a:r>
                        <a:rPr lang="en-US" sz="1000"/>
                        <a:t>353</a:t>
                      </a:r>
                    </a:p>
                  </a:txBody>
                  <a:tcPr/>
                </a:tc>
                <a:tc>
                  <a:txBody>
                    <a:bodyPr/>
                    <a:lstStyle/>
                    <a:p>
                      <a:r>
                        <a:rPr lang="en-US" sz="1000"/>
                        <a:t>2</a:t>
                      </a:r>
                    </a:p>
                  </a:txBody>
                  <a:tcPr/>
                </a:tc>
                <a:tc>
                  <a:txBody>
                    <a:bodyPr/>
                    <a:lstStyle/>
                    <a:p>
                      <a:r>
                        <a:rPr lang="en-US" sz="1000"/>
                        <a:t>1052</a:t>
                      </a:r>
                    </a:p>
                  </a:txBody>
                  <a:tcPr/>
                </a:tc>
                <a:tc>
                  <a:txBody>
                    <a:bodyPr/>
                    <a:lstStyle/>
                    <a:p>
                      <a:r>
                        <a:rPr lang="en-US" sz="1000"/>
                        <a:t>0</a:t>
                      </a:r>
                    </a:p>
                  </a:txBody>
                  <a:tcPr/>
                </a:tc>
                <a:tc>
                  <a:txBody>
                    <a:bodyPr/>
                    <a:lstStyle/>
                    <a:p>
                      <a:r>
                        <a:rPr lang="en-US" sz="1000"/>
                        <a:t>12</a:t>
                      </a:r>
                    </a:p>
                  </a:txBody>
                  <a:tcPr/>
                </a:tc>
                <a:extLst>
                  <a:ext uri="{0D108BD9-81ED-4DB2-BD59-A6C34878D82A}">
                    <a16:rowId xmlns:a16="http://schemas.microsoft.com/office/drawing/2014/main" val="1435857428"/>
                  </a:ext>
                </a:extLst>
              </a:tr>
            </a:tbl>
          </a:graphicData>
        </a:graphic>
      </p:graphicFrame>
      <p:sp>
        <p:nvSpPr>
          <p:cNvPr id="4" name="Text Placeholder 3">
            <a:extLst>
              <a:ext uri="{FF2B5EF4-FFF2-40B4-BE49-F238E27FC236}">
                <a16:creationId xmlns:a16="http://schemas.microsoft.com/office/drawing/2014/main" id="{86068F15-3702-46AB-AFA9-57560DCE6911}"/>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3869997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D9244-01BA-4245-8189-AA634C0D29DF}"/>
              </a:ext>
            </a:extLst>
          </p:cNvPr>
          <p:cNvSpPr>
            <a:spLocks noGrp="1"/>
          </p:cNvSpPr>
          <p:nvPr>
            <p:ph type="title"/>
          </p:nvPr>
        </p:nvSpPr>
        <p:spPr/>
        <p:txBody>
          <a:bodyPr/>
          <a:lstStyle/>
          <a:p>
            <a:r>
              <a:rPr lang="en-US"/>
              <a:t>Eigene Posts - Shares - Export</a:t>
            </a:r>
          </a:p>
        </p:txBody>
      </p:sp>
      <p:graphicFrame>
        <p:nvGraphicFramePr>
          <p:cNvPr id="5" name="Table Placeholder 4">
            <a:extLst>
              <a:ext uri="{FF2B5EF4-FFF2-40B4-BE49-F238E27FC236}">
                <a16:creationId xmlns:a16="http://schemas.microsoft.com/office/drawing/2014/main" id="{31D6054F-4841-4309-A5D3-8DECF7699DA1}"/>
              </a:ext>
            </a:extLst>
          </p:cNvPr>
          <p:cNvGraphicFramePr>
            <a:graphicFrameLocks noGrp="1"/>
          </p:cNvGraphicFramePr>
          <p:nvPr>
            <p:ph type="tbl" sz="quarter" idx="13"/>
            <p:extLst>
              <p:ext uri="{D42A27DB-BD31-4B8C-83A1-F6EECF244321}">
                <p14:modId xmlns:p14="http://schemas.microsoft.com/office/powerpoint/2010/main" val="2477729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46658423"/>
                    </a:ext>
                  </a:extLst>
                </a:gridCol>
                <a:gridCol w="1234440">
                  <a:extLst>
                    <a:ext uri="{9D8B030D-6E8A-4147-A177-3AD203B41FA5}">
                      <a16:colId xmlns:a16="http://schemas.microsoft.com/office/drawing/2014/main" val="3542637923"/>
                    </a:ext>
                  </a:extLst>
                </a:gridCol>
                <a:gridCol w="1234440">
                  <a:extLst>
                    <a:ext uri="{9D8B030D-6E8A-4147-A177-3AD203B41FA5}">
                      <a16:colId xmlns:a16="http://schemas.microsoft.com/office/drawing/2014/main" val="2763336021"/>
                    </a:ext>
                  </a:extLst>
                </a:gridCol>
                <a:gridCol w="1234440">
                  <a:extLst>
                    <a:ext uri="{9D8B030D-6E8A-4147-A177-3AD203B41FA5}">
                      <a16:colId xmlns:a16="http://schemas.microsoft.com/office/drawing/2014/main" val="1614220003"/>
                    </a:ext>
                  </a:extLst>
                </a:gridCol>
                <a:gridCol w="1645920">
                  <a:extLst>
                    <a:ext uri="{9D8B030D-6E8A-4147-A177-3AD203B41FA5}">
                      <a16:colId xmlns:a16="http://schemas.microsoft.com/office/drawing/2014/main" val="341513071"/>
                    </a:ext>
                  </a:extLst>
                </a:gridCol>
                <a:gridCol w="822960">
                  <a:extLst>
                    <a:ext uri="{9D8B030D-6E8A-4147-A177-3AD203B41FA5}">
                      <a16:colId xmlns:a16="http://schemas.microsoft.com/office/drawing/2014/main" val="1403664501"/>
                    </a:ext>
                  </a:extLst>
                </a:gridCol>
              </a:tblGrid>
              <a:tr h="370840">
                <a:tc>
                  <a:txBody>
                    <a:bodyPr/>
                    <a:lstStyle/>
                    <a:p>
                      <a:r>
                        <a:rPr lang="en-US" sz="1000"/>
                        <a:t>Post</a:t>
                      </a:r>
                    </a:p>
                  </a:txBody>
                  <a:tcPr/>
                </a:tc>
                <a:tc>
                  <a:txBody>
                    <a:bodyPr/>
                    <a:lstStyle/>
                    <a:p>
                      <a:r>
                        <a:rPr lang="en-US" sz="1000"/>
                        <a:t>Shares Eigener Post</a:t>
                      </a:r>
                    </a:p>
                  </a:txBody>
                  <a:tcPr/>
                </a:tc>
                <a:tc>
                  <a:txBody>
                    <a:bodyPr/>
                    <a:lstStyle/>
                    <a:p>
                      <a:r>
                        <a:rPr lang="en-US" sz="1000"/>
                        <a:t>Likes Eigener Post</a:t>
                      </a:r>
                    </a:p>
                  </a:txBody>
                  <a:tcPr/>
                </a:tc>
                <a:tc>
                  <a:txBody>
                    <a:bodyPr/>
                    <a:lstStyle/>
                    <a:p>
                      <a:r>
                        <a:rPr lang="en-US" sz="1000"/>
                        <a:t>Kommentare Eigener Post</a:t>
                      </a:r>
                    </a:p>
                  </a:txBody>
                  <a:tcPr/>
                </a:tc>
                <a:tc>
                  <a:txBody>
                    <a:bodyPr/>
                    <a:lstStyle/>
                    <a:p>
                      <a:r>
                        <a:rPr lang="en-US" sz="1000"/>
                        <a:t>Summe</a:t>
                      </a:r>
                    </a:p>
                  </a:txBody>
                  <a:tcPr/>
                </a:tc>
                <a:tc>
                  <a:txBody>
                    <a:bodyPr/>
                    <a:lstStyle/>
                    <a:p>
                      <a:r>
                        <a:rPr lang="en-US" sz="1000"/>
                        <a:t>Typ</a:t>
                      </a:r>
                    </a:p>
                  </a:txBody>
                  <a:tcPr/>
                </a:tc>
                <a:extLst>
                  <a:ext uri="{0D108BD9-81ED-4DB2-BD59-A6C34878D82A}">
                    <a16:rowId xmlns:a16="http://schemas.microsoft.com/office/drawing/2014/main" val="439246377"/>
                  </a:ext>
                </a:extLst>
              </a:tr>
              <a:tr h="370840">
                <a:tc>
                  <a:txBody>
                    <a:bodyPr/>
                    <a:lstStyle/>
                    <a:p>
                      <a:r>
                        <a:rPr lang="de-DE" sz="1000" b="1"/>
                        <a:t>NDR Kultur - 2017-10-09 16:38:44</a:t>
                      </a:r>
                      <a:r>
                        <a:rPr lang="de-DE" sz="1000"/>
                        <a:t>
"Die So-, die So-, die Sooonne." 🎶 
Markiert Eure liebsten Chorkollegen.</a:t>
                      </a:r>
                      <a:endParaRPr lang="en-US" sz="1000"/>
                    </a:p>
                  </a:txBody>
                  <a:tcPr/>
                </a:tc>
                <a:tc>
                  <a:txBody>
                    <a:bodyPr/>
                    <a:lstStyle/>
                    <a:p>
                      <a:r>
                        <a:rPr lang="en-US" sz="1000"/>
                        <a:t>2512</a:t>
                      </a:r>
                    </a:p>
                  </a:txBody>
                  <a:tcPr/>
                </a:tc>
                <a:tc>
                  <a:txBody>
                    <a:bodyPr/>
                    <a:lstStyle/>
                    <a:p>
                      <a:r>
                        <a:rPr lang="en-US" sz="1000"/>
                        <a:t>854</a:t>
                      </a:r>
                    </a:p>
                  </a:txBody>
                  <a:tcPr/>
                </a:tc>
                <a:tc>
                  <a:txBody>
                    <a:bodyPr/>
                    <a:lstStyle/>
                    <a:p>
                      <a:r>
                        <a:rPr lang="en-US" sz="1000"/>
                        <a:t>579</a:t>
                      </a:r>
                    </a:p>
                  </a:txBody>
                  <a:tcPr/>
                </a:tc>
                <a:tc>
                  <a:txBody>
                    <a:bodyPr/>
                    <a:lstStyle/>
                    <a:p>
                      <a:r>
                        <a:rPr lang="en-US" sz="1000"/>
                        <a:t>3945</a:t>
                      </a:r>
                    </a:p>
                  </a:txBody>
                  <a:tcPr/>
                </a:tc>
                <a:tc>
                  <a:txBody>
                    <a:bodyPr/>
                    <a:lstStyle/>
                    <a:p>
                      <a:r>
                        <a:rPr lang="en-US" sz="1000"/>
                        <a:t>Video</a:t>
                      </a:r>
                    </a:p>
                  </a:txBody>
                  <a:tcPr/>
                </a:tc>
                <a:extLst>
                  <a:ext uri="{0D108BD9-81ED-4DB2-BD59-A6C34878D82A}">
                    <a16:rowId xmlns:a16="http://schemas.microsoft.com/office/drawing/2014/main" val="3411973718"/>
                  </a:ext>
                </a:extLst>
              </a:tr>
              <a:tr h="370840">
                <a:tc>
                  <a:txBody>
                    <a:bodyPr/>
                    <a:lstStyle/>
                    <a:p>
                      <a:r>
                        <a:rPr lang="de-DE" sz="1000" b="1"/>
                        <a:t>NDR Kultur - 2017-04-25 14:34:50</a:t>
                      </a:r>
                      <a:r>
                        <a:rPr lang="de-DE" sz="1000"/>
                        <a:t>
Na, wer erinnert sich?
------------------------
Passend zu unserer NDR Debatte "Wer bestimmt, was Kinder lernen?" ➡ http://www.ndr.de/kultur/kulturdebatte/NDR-Debatte-Wer-bestimmt-was-Kinder-lernen,lernen122.html</a:t>
                      </a:r>
                      <a:endParaRPr lang="en-US" sz="1000"/>
                    </a:p>
                  </a:txBody>
                  <a:tcPr/>
                </a:tc>
                <a:tc>
                  <a:txBody>
                    <a:bodyPr/>
                    <a:lstStyle/>
                    <a:p>
                      <a:r>
                        <a:rPr lang="en-US" sz="1000"/>
                        <a:t>544</a:t>
                      </a:r>
                    </a:p>
                  </a:txBody>
                  <a:tcPr/>
                </a:tc>
                <a:tc>
                  <a:txBody>
                    <a:bodyPr/>
                    <a:lstStyle/>
                    <a:p>
                      <a:r>
                        <a:rPr lang="en-US" sz="1000"/>
                        <a:t>470</a:t>
                      </a:r>
                    </a:p>
                  </a:txBody>
                  <a:tcPr/>
                </a:tc>
                <a:tc>
                  <a:txBody>
                    <a:bodyPr/>
                    <a:lstStyle/>
                    <a:p>
                      <a:r>
                        <a:rPr lang="en-US" sz="1000"/>
                        <a:t>460</a:t>
                      </a:r>
                    </a:p>
                  </a:txBody>
                  <a:tcPr/>
                </a:tc>
                <a:tc>
                  <a:txBody>
                    <a:bodyPr/>
                    <a:lstStyle/>
                    <a:p>
                      <a:r>
                        <a:rPr lang="en-US" sz="1000"/>
                        <a:t>1474</a:t>
                      </a:r>
                    </a:p>
                  </a:txBody>
                  <a:tcPr/>
                </a:tc>
                <a:tc>
                  <a:txBody>
                    <a:bodyPr/>
                    <a:lstStyle/>
                    <a:p>
                      <a:r>
                        <a:rPr lang="en-US" sz="1000"/>
                        <a:t>Video</a:t>
                      </a:r>
                    </a:p>
                  </a:txBody>
                  <a:tcPr/>
                </a:tc>
                <a:extLst>
                  <a:ext uri="{0D108BD9-81ED-4DB2-BD59-A6C34878D82A}">
                    <a16:rowId xmlns:a16="http://schemas.microsoft.com/office/drawing/2014/main" val="1423755605"/>
                  </a:ext>
                </a:extLst>
              </a:tr>
              <a:tr h="370840">
                <a:tc>
                  <a:txBody>
                    <a:bodyPr/>
                    <a:lstStyle/>
                    <a:p>
                      <a:r>
                        <a:rPr lang="de-DE" sz="1000" b="1"/>
                        <a:t>NDR Kultur - 2017-01-11 11:47:48</a:t>
                      </a:r>
                      <a:r>
                        <a:rPr lang="de-DE" sz="1000"/>
                        <a:t>
Was stand da eigentlich vor der Elbphilharmonie? Die Geschichte des Kaispeichers.</a:t>
                      </a:r>
                      <a:endParaRPr lang="en-US" sz="1000"/>
                    </a:p>
                  </a:txBody>
                  <a:tcPr/>
                </a:tc>
                <a:tc>
                  <a:txBody>
                    <a:bodyPr/>
                    <a:lstStyle/>
                    <a:p>
                      <a:r>
                        <a:rPr lang="en-US" sz="1000"/>
                        <a:t>268</a:t>
                      </a:r>
                    </a:p>
                  </a:txBody>
                  <a:tcPr/>
                </a:tc>
                <a:tc>
                  <a:txBody>
                    <a:bodyPr/>
                    <a:lstStyle/>
                    <a:p>
                      <a:r>
                        <a:rPr lang="en-US" sz="1000"/>
                        <a:t>151</a:t>
                      </a:r>
                    </a:p>
                  </a:txBody>
                  <a:tcPr/>
                </a:tc>
                <a:tc>
                  <a:txBody>
                    <a:bodyPr/>
                    <a:lstStyle/>
                    <a:p>
                      <a:r>
                        <a:rPr lang="en-US" sz="1000"/>
                        <a:t>16</a:t>
                      </a:r>
                    </a:p>
                  </a:txBody>
                  <a:tcPr/>
                </a:tc>
                <a:tc>
                  <a:txBody>
                    <a:bodyPr/>
                    <a:lstStyle/>
                    <a:p>
                      <a:r>
                        <a:rPr lang="en-US" sz="1000"/>
                        <a:t>435</a:t>
                      </a:r>
                    </a:p>
                  </a:txBody>
                  <a:tcPr/>
                </a:tc>
                <a:tc>
                  <a:txBody>
                    <a:bodyPr/>
                    <a:lstStyle/>
                    <a:p>
                      <a:r>
                        <a:rPr lang="en-US" sz="1000"/>
                        <a:t>Video</a:t>
                      </a:r>
                    </a:p>
                  </a:txBody>
                  <a:tcPr/>
                </a:tc>
                <a:extLst>
                  <a:ext uri="{0D108BD9-81ED-4DB2-BD59-A6C34878D82A}">
                    <a16:rowId xmlns:a16="http://schemas.microsoft.com/office/drawing/2014/main" val="3104989812"/>
                  </a:ext>
                </a:extLst>
              </a:tr>
              <a:tr h="370840">
                <a:tc>
                  <a:txBody>
                    <a:bodyPr/>
                    <a:lstStyle/>
                    <a:p>
                      <a:r>
                        <a:rPr lang="de-DE" sz="1000" b="1"/>
                        <a:t>NDR Kultur - 2017-09-28 15:23:14</a:t>
                      </a:r>
                      <a:r>
                        <a:rPr lang="de-DE" sz="1000"/>
                        <a:t>
Liebe Musiker, bitte vervollständigen!</a:t>
                      </a:r>
                      <a:endParaRPr lang="en-US" sz="1000"/>
                    </a:p>
                  </a:txBody>
                  <a:tcPr/>
                </a:tc>
                <a:tc>
                  <a:txBody>
                    <a:bodyPr/>
                    <a:lstStyle/>
                    <a:p>
                      <a:r>
                        <a:rPr lang="en-US" sz="1000"/>
                        <a:t>148</a:t>
                      </a:r>
                    </a:p>
                  </a:txBody>
                  <a:tcPr/>
                </a:tc>
                <a:tc>
                  <a:txBody>
                    <a:bodyPr/>
                    <a:lstStyle/>
                    <a:p>
                      <a:r>
                        <a:rPr lang="en-US" sz="1000"/>
                        <a:t>161</a:t>
                      </a:r>
                    </a:p>
                  </a:txBody>
                  <a:tcPr/>
                </a:tc>
                <a:tc>
                  <a:txBody>
                    <a:bodyPr/>
                    <a:lstStyle/>
                    <a:p>
                      <a:r>
                        <a:rPr lang="en-US" sz="1000"/>
                        <a:t>51</a:t>
                      </a:r>
                    </a:p>
                  </a:txBody>
                  <a:tcPr/>
                </a:tc>
                <a:tc>
                  <a:txBody>
                    <a:bodyPr/>
                    <a:lstStyle/>
                    <a:p>
                      <a:r>
                        <a:rPr lang="en-US" sz="1000"/>
                        <a:t>360</a:t>
                      </a:r>
                    </a:p>
                  </a:txBody>
                  <a:tcPr/>
                </a:tc>
                <a:tc>
                  <a:txBody>
                    <a:bodyPr/>
                    <a:lstStyle/>
                    <a:p>
                      <a:r>
                        <a:rPr lang="en-US" sz="1000"/>
                        <a:t>Video</a:t>
                      </a:r>
                    </a:p>
                  </a:txBody>
                  <a:tcPr/>
                </a:tc>
                <a:extLst>
                  <a:ext uri="{0D108BD9-81ED-4DB2-BD59-A6C34878D82A}">
                    <a16:rowId xmlns:a16="http://schemas.microsoft.com/office/drawing/2014/main" val="2416048771"/>
                  </a:ext>
                </a:extLst>
              </a:tr>
              <a:tr h="370840">
                <a:tc>
                  <a:txBody>
                    <a:bodyPr/>
                    <a:lstStyle/>
                    <a:p>
                      <a:r>
                        <a:rPr lang="de-DE" sz="1000" b="1"/>
                        <a:t>NDR Kultur - 2017-09-07 11:43:07</a:t>
                      </a:r>
                      <a:r>
                        <a:rPr lang="de-DE" sz="1000"/>
                        <a:t>
Wir fangen an: "Der Hosenkavalier".</a:t>
                      </a:r>
                      <a:endParaRPr lang="en-US" sz="1000"/>
                    </a:p>
                  </a:txBody>
                  <a:tcPr/>
                </a:tc>
                <a:tc>
                  <a:txBody>
                    <a:bodyPr/>
                    <a:lstStyle/>
                    <a:p>
                      <a:r>
                        <a:rPr lang="en-US" sz="1000"/>
                        <a:t>145</a:t>
                      </a:r>
                    </a:p>
                  </a:txBody>
                  <a:tcPr/>
                </a:tc>
                <a:tc>
                  <a:txBody>
                    <a:bodyPr/>
                    <a:lstStyle/>
                    <a:p>
                      <a:r>
                        <a:rPr lang="en-US" sz="1000"/>
                        <a:t>369</a:t>
                      </a:r>
                    </a:p>
                  </a:txBody>
                  <a:tcPr/>
                </a:tc>
                <a:tc>
                  <a:txBody>
                    <a:bodyPr/>
                    <a:lstStyle/>
                    <a:p>
                      <a:r>
                        <a:rPr lang="en-US" sz="1000"/>
                        <a:t>2069</a:t>
                      </a:r>
                    </a:p>
                  </a:txBody>
                  <a:tcPr/>
                </a:tc>
                <a:tc>
                  <a:txBody>
                    <a:bodyPr/>
                    <a:lstStyle/>
                    <a:p>
                      <a:r>
                        <a:rPr lang="en-US" sz="1000"/>
                        <a:t>2583</a:t>
                      </a:r>
                    </a:p>
                  </a:txBody>
                  <a:tcPr/>
                </a:tc>
                <a:tc>
                  <a:txBody>
                    <a:bodyPr/>
                    <a:lstStyle/>
                    <a:p>
                      <a:r>
                        <a:rPr lang="en-US" sz="1000"/>
                        <a:t>Photo</a:t>
                      </a:r>
                    </a:p>
                  </a:txBody>
                  <a:tcPr/>
                </a:tc>
                <a:extLst>
                  <a:ext uri="{0D108BD9-81ED-4DB2-BD59-A6C34878D82A}">
                    <a16:rowId xmlns:a16="http://schemas.microsoft.com/office/drawing/2014/main" val="505608381"/>
                  </a:ext>
                </a:extLst>
              </a:tr>
            </a:tbl>
          </a:graphicData>
        </a:graphic>
      </p:graphicFrame>
      <p:sp>
        <p:nvSpPr>
          <p:cNvPr id="4" name="Text Placeholder 3">
            <a:extLst>
              <a:ext uri="{FF2B5EF4-FFF2-40B4-BE49-F238E27FC236}">
                <a16:creationId xmlns:a16="http://schemas.microsoft.com/office/drawing/2014/main" id="{5789564D-CC68-4038-A35F-B7B19F3AD48E}"/>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29524885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BF3B3-A1D3-43CD-8C80-B0F47389EB0B}"/>
              </a:ext>
            </a:extLst>
          </p:cNvPr>
          <p:cNvSpPr>
            <a:spLocks noGrp="1"/>
          </p:cNvSpPr>
          <p:nvPr>
            <p:ph type="title"/>
          </p:nvPr>
        </p:nvSpPr>
        <p:spPr/>
        <p:txBody>
          <a:bodyPr/>
          <a:lstStyle/>
          <a:p>
            <a:r>
              <a:rPr lang="en-US"/>
              <a:t>Eigene Posts - Kommentare - Export - 1 of 7</a:t>
            </a:r>
          </a:p>
        </p:txBody>
      </p:sp>
      <p:graphicFrame>
        <p:nvGraphicFramePr>
          <p:cNvPr id="5" name="Table Placeholder 4">
            <a:extLst>
              <a:ext uri="{FF2B5EF4-FFF2-40B4-BE49-F238E27FC236}">
                <a16:creationId xmlns:a16="http://schemas.microsoft.com/office/drawing/2014/main" id="{712643D3-6232-4C60-8CF3-55F49281525C}"/>
              </a:ext>
            </a:extLst>
          </p:cNvPr>
          <p:cNvGraphicFramePr>
            <a:graphicFrameLocks noGrp="1"/>
          </p:cNvGraphicFramePr>
          <p:nvPr>
            <p:ph type="tbl" sz="quarter" idx="13"/>
            <p:extLst>
              <p:ext uri="{D42A27DB-BD31-4B8C-83A1-F6EECF244321}">
                <p14:modId xmlns:p14="http://schemas.microsoft.com/office/powerpoint/2010/main" val="1968647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15182551"/>
                    </a:ext>
                  </a:extLst>
                </a:gridCol>
                <a:gridCol w="1234440">
                  <a:extLst>
                    <a:ext uri="{9D8B030D-6E8A-4147-A177-3AD203B41FA5}">
                      <a16:colId xmlns:a16="http://schemas.microsoft.com/office/drawing/2014/main" val="366591049"/>
                    </a:ext>
                  </a:extLst>
                </a:gridCol>
                <a:gridCol w="1234440">
                  <a:extLst>
                    <a:ext uri="{9D8B030D-6E8A-4147-A177-3AD203B41FA5}">
                      <a16:colId xmlns:a16="http://schemas.microsoft.com/office/drawing/2014/main" val="3063861358"/>
                    </a:ext>
                  </a:extLst>
                </a:gridCol>
                <a:gridCol w="1234440">
                  <a:extLst>
                    <a:ext uri="{9D8B030D-6E8A-4147-A177-3AD203B41FA5}">
                      <a16:colId xmlns:a16="http://schemas.microsoft.com/office/drawing/2014/main" val="554761441"/>
                    </a:ext>
                  </a:extLst>
                </a:gridCol>
                <a:gridCol w="1645920">
                  <a:extLst>
                    <a:ext uri="{9D8B030D-6E8A-4147-A177-3AD203B41FA5}">
                      <a16:colId xmlns:a16="http://schemas.microsoft.com/office/drawing/2014/main" val="3226822388"/>
                    </a:ext>
                  </a:extLst>
                </a:gridCol>
                <a:gridCol w="822960">
                  <a:extLst>
                    <a:ext uri="{9D8B030D-6E8A-4147-A177-3AD203B41FA5}">
                      <a16:colId xmlns:a16="http://schemas.microsoft.com/office/drawing/2014/main" val="3959133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099087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- 2017-09-07 11:43:07</a:t>
                      </a:r>
                      <a:r>
                        <a:rPr kumimoji="0" lang="de-DE" sz="1000" b="0" i="0" u="none" strike="noStrike" kern="1200" cap="none" spc="0" normalizeH="0" baseline="0" noProof="0">
                          <a:ln>
                            <a:noFill/>
                          </a:ln>
                          <a:solidFill>
                            <a:prstClr val="black"/>
                          </a:solidFill>
                          <a:effectLst/>
                          <a:uLnTx/>
                          <a:uFillTx/>
                          <a:latin typeface="+mn-lt"/>
                          <a:ea typeface="+mn-ea"/>
                          <a:cs typeface="+mn-cs"/>
                        </a:rPr>
                        <a:t>
Wir fangen an: "Der Hosenkavalier".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11804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- 2017-10-02 11:37:27</a:t>
                      </a:r>
                      <a:r>
                        <a:rPr kumimoji="0" lang="de-DE" sz="1000" b="0" i="0" u="none" strike="noStrike" kern="1200" cap="none" spc="0" normalizeH="0" baseline="0" noProof="0">
                          <a:ln>
                            <a:noFill/>
                          </a:ln>
                          <a:solidFill>
                            <a:prstClr val="black"/>
                          </a:solidFill>
                          <a:effectLst/>
                          <a:uLnTx/>
                          <a:uFillTx/>
                          <a:latin typeface="+mn-lt"/>
                          <a:ea typeface="+mn-ea"/>
                          <a:cs typeface="+mn-cs"/>
                        </a:rPr>
                        <a:t>
Taufpaten gesucht! Konterfei und Name einer deutschen Persönlichkeit kommt auf die neuen ICEs. Wer hätte es Ihrer Meinung nach verdient und warum?🚊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19346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- 2017-10-09 16:38:44</a:t>
                      </a:r>
                      <a:r>
                        <a:rPr kumimoji="0" lang="de-DE" sz="1000" b="0" i="0" u="none" strike="noStrike" kern="1200" cap="none" spc="0" normalizeH="0" baseline="0" noProof="0">
                          <a:ln>
                            <a:noFill/>
                          </a:ln>
                          <a:solidFill>
                            <a:prstClr val="black"/>
                          </a:solidFill>
                          <a:effectLst/>
                          <a:uLnTx/>
                          <a:uFillTx/>
                          <a:latin typeface="+mn-lt"/>
                          <a:ea typeface="+mn-ea"/>
                          <a:cs typeface="+mn-cs"/>
                        </a:rPr>
                        <a:t>
"Die So-, die So-, die Sooonne." 🎶 
Markiert Eure liebsten Chorkollegen.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15810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- 2017-04-25 14:34:50</a:t>
                      </a:r>
                      <a:r>
                        <a:rPr kumimoji="0" lang="de-DE" sz="1000" b="0" i="0" u="none" strike="noStrike" kern="1200" cap="none" spc="0" normalizeH="0" baseline="0" noProof="0">
                          <a:ln>
                            <a:noFill/>
                          </a:ln>
                          <a:solidFill>
                            <a:prstClr val="black"/>
                          </a:solidFill>
                          <a:effectLst/>
                          <a:uLnTx/>
                          <a:uFillTx/>
                          <a:latin typeface="+mn-lt"/>
                          <a:ea typeface="+mn-ea"/>
                          <a:cs typeface="+mn-cs"/>
                        </a:rPr>
                        <a:t>
Na, wer erinnert sich?
------------------------
Passend zu unserer NDR Debatte "Wer bestimmt, was Kinder lernen?" ➡ http://www.ndr.de/kultur/kulturdebatte/NDR-Debatte-Wer-bestimmt-was-Kinder-lernen,lernen122.html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88223770"/>
                  </a:ext>
                </a:extLst>
              </a:tr>
            </a:tbl>
          </a:graphicData>
        </a:graphic>
      </p:graphicFrame>
      <p:sp>
        <p:nvSpPr>
          <p:cNvPr id="4" name="Text Placeholder 3">
            <a:extLst>
              <a:ext uri="{FF2B5EF4-FFF2-40B4-BE49-F238E27FC236}">
                <a16:creationId xmlns:a16="http://schemas.microsoft.com/office/drawing/2014/main" id="{C057B38C-30AB-4B4B-ADED-3FF9FFD024E3}"/>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23539111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497EB-D681-4CF5-B543-848B66122CEB}"/>
              </a:ext>
            </a:extLst>
          </p:cNvPr>
          <p:cNvSpPr>
            <a:spLocks noGrp="1"/>
          </p:cNvSpPr>
          <p:nvPr>
            <p:ph type="title"/>
          </p:nvPr>
        </p:nvSpPr>
        <p:spPr/>
        <p:txBody>
          <a:bodyPr/>
          <a:lstStyle/>
          <a:p>
            <a:r>
              <a:rPr lang="en-US"/>
              <a:t>Eigene Posts - Kommentare - Export - 2 of 7</a:t>
            </a:r>
          </a:p>
        </p:txBody>
      </p:sp>
      <p:graphicFrame>
        <p:nvGraphicFramePr>
          <p:cNvPr id="5" name="Table Placeholder 4">
            <a:extLst>
              <a:ext uri="{FF2B5EF4-FFF2-40B4-BE49-F238E27FC236}">
                <a16:creationId xmlns:a16="http://schemas.microsoft.com/office/drawing/2014/main" id="{306BB63B-3451-4815-AB29-B49FCF1A4B89}"/>
              </a:ext>
            </a:extLst>
          </p:cNvPr>
          <p:cNvGraphicFramePr>
            <a:graphicFrameLocks noGrp="1"/>
          </p:cNvGraphicFramePr>
          <p:nvPr>
            <p:ph type="tbl" sz="quarter" idx="13"/>
            <p:extLst>
              <p:ext uri="{D42A27DB-BD31-4B8C-83A1-F6EECF244321}">
                <p14:modId xmlns:p14="http://schemas.microsoft.com/office/powerpoint/2010/main" val="4188881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52919487"/>
                    </a:ext>
                  </a:extLst>
                </a:gridCol>
                <a:gridCol w="1234440">
                  <a:extLst>
                    <a:ext uri="{9D8B030D-6E8A-4147-A177-3AD203B41FA5}">
                      <a16:colId xmlns:a16="http://schemas.microsoft.com/office/drawing/2014/main" val="2837162671"/>
                    </a:ext>
                  </a:extLst>
                </a:gridCol>
                <a:gridCol w="1234440">
                  <a:extLst>
                    <a:ext uri="{9D8B030D-6E8A-4147-A177-3AD203B41FA5}">
                      <a16:colId xmlns:a16="http://schemas.microsoft.com/office/drawing/2014/main" val="1000403994"/>
                    </a:ext>
                  </a:extLst>
                </a:gridCol>
                <a:gridCol w="1234440">
                  <a:extLst>
                    <a:ext uri="{9D8B030D-6E8A-4147-A177-3AD203B41FA5}">
                      <a16:colId xmlns:a16="http://schemas.microsoft.com/office/drawing/2014/main" val="3871526677"/>
                    </a:ext>
                  </a:extLst>
                </a:gridCol>
                <a:gridCol w="1645920">
                  <a:extLst>
                    <a:ext uri="{9D8B030D-6E8A-4147-A177-3AD203B41FA5}">
                      <a16:colId xmlns:a16="http://schemas.microsoft.com/office/drawing/2014/main" val="989404694"/>
                    </a:ext>
                  </a:extLst>
                </a:gridCol>
                <a:gridCol w="822960">
                  <a:extLst>
                    <a:ext uri="{9D8B030D-6E8A-4147-A177-3AD203B41FA5}">
                      <a16:colId xmlns:a16="http://schemas.microsoft.com/office/drawing/2014/main" val="28155668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065612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- 2017-07-31 11:51:10</a:t>
                      </a:r>
                      <a:r>
                        <a:rPr kumimoji="0" lang="de-DE" sz="1000" b="0" i="0" u="none" strike="noStrike" kern="1200" cap="none" spc="0" normalizeH="0" baseline="0" noProof="0">
                          <a:ln>
                            <a:noFill/>
                          </a:ln>
                          <a:solidFill>
                            <a:prstClr val="black"/>
                          </a:solidFill>
                          <a:effectLst/>
                          <a:uLnTx/>
                          <a:uFillTx/>
                          <a:latin typeface="+mn-lt"/>
                          <a:ea typeface="+mn-ea"/>
                          <a:cs typeface="+mn-cs"/>
                        </a:rPr>
                        <a:t>
In unserer Reihe "Alte Bücher - neu gelesen" nehmen wir alte Schätze in die Hand. Was finden Sie heute noch in ihren "alten" Lieblingsbüchern? Und welche sind das?
► Hier sind unsere: ndr.de/kultur/buch/altebuecherneugelesen108.html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5310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- 2017-06-12 10:53:29</a:t>
                      </a:r>
                      <a:r>
                        <a:rPr kumimoji="0" lang="de-DE" sz="1000" b="0" i="0" u="none" strike="noStrike" kern="1200" cap="none" spc="0" normalizeH="0" baseline="0" noProof="0">
                          <a:ln>
                            <a:noFill/>
                          </a:ln>
                          <a:solidFill>
                            <a:prstClr val="black"/>
                          </a:solidFill>
                          <a:effectLst/>
                          <a:uLnTx/>
                          <a:uFillTx/>
                          <a:latin typeface="+mn-lt"/>
                          <a:ea typeface="+mn-ea"/>
                          <a:cs typeface="+mn-cs"/>
                        </a:rPr>
                        <a:t>
Eine Mitteilung in eigener Sache.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60215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- 2017-10-17 09:18:12</a:t>
                      </a:r>
                      <a:r>
                        <a:rPr kumimoji="0" lang="de-DE" sz="1000" b="0" i="0" u="none" strike="noStrike" kern="1200" cap="none" spc="0" normalizeH="0" baseline="0" noProof="0">
                          <a:ln>
                            <a:noFill/>
                          </a:ln>
                          <a:solidFill>
                            <a:prstClr val="black"/>
                          </a:solidFill>
                          <a:effectLst/>
                          <a:uLnTx/>
                          <a:uFillTx/>
                          <a:latin typeface="+mn-lt"/>
                          <a:ea typeface="+mn-ea"/>
                          <a:cs typeface="+mn-cs"/>
                        </a:rPr>
                        <a:t>
In Zeiten von Streamingdiensten ist ja alles immer online verfügbar, aber wir wollen wissen: Welches ist die neueste Errungenschaft in Ihrem Plattenregal?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98991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- 2017-10-05 13:05:53</a:t>
                      </a:r>
                      <a:r>
                        <a:rPr kumimoji="0" lang="de-DE" sz="1000" b="0" i="0" u="none" strike="noStrike" kern="1200" cap="none" spc="0" normalizeH="0" baseline="0" noProof="0">
                          <a:ln>
                            <a:noFill/>
                          </a:ln>
                          <a:solidFill>
                            <a:prstClr val="black"/>
                          </a:solidFill>
                          <a:effectLst/>
                          <a:uLnTx/>
                          <a:uFillTx/>
                          <a:latin typeface="+mn-lt"/>
                          <a:ea typeface="+mn-ea"/>
                          <a:cs typeface="+mn-cs"/>
                        </a:rPr>
                        <a:t>
Heute ist Weltlehrertag!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34234383"/>
                  </a:ext>
                </a:extLst>
              </a:tr>
            </a:tbl>
          </a:graphicData>
        </a:graphic>
      </p:graphicFrame>
      <p:sp>
        <p:nvSpPr>
          <p:cNvPr id="4" name="Text Placeholder 3">
            <a:extLst>
              <a:ext uri="{FF2B5EF4-FFF2-40B4-BE49-F238E27FC236}">
                <a16:creationId xmlns:a16="http://schemas.microsoft.com/office/drawing/2014/main" id="{AA8E65D1-1BBA-49E4-80C5-7F3A754CE71C}"/>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38782260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9650F-1CD6-4C9E-A816-E6C2ECF8FFB1}"/>
              </a:ext>
            </a:extLst>
          </p:cNvPr>
          <p:cNvSpPr>
            <a:spLocks noGrp="1"/>
          </p:cNvSpPr>
          <p:nvPr>
            <p:ph type="title"/>
          </p:nvPr>
        </p:nvSpPr>
        <p:spPr/>
        <p:txBody>
          <a:bodyPr/>
          <a:lstStyle/>
          <a:p>
            <a:r>
              <a:rPr lang="en-US"/>
              <a:t>Eigene Posts - Kommentare - Export - 3 of 7</a:t>
            </a:r>
          </a:p>
        </p:txBody>
      </p:sp>
      <p:graphicFrame>
        <p:nvGraphicFramePr>
          <p:cNvPr id="5" name="Table Placeholder 4">
            <a:extLst>
              <a:ext uri="{FF2B5EF4-FFF2-40B4-BE49-F238E27FC236}">
                <a16:creationId xmlns:a16="http://schemas.microsoft.com/office/drawing/2014/main" id="{47F46163-F630-4964-9971-299B75E484D8}"/>
              </a:ext>
            </a:extLst>
          </p:cNvPr>
          <p:cNvGraphicFramePr>
            <a:graphicFrameLocks noGrp="1"/>
          </p:cNvGraphicFramePr>
          <p:nvPr>
            <p:ph type="tbl" sz="quarter" idx="13"/>
            <p:extLst>
              <p:ext uri="{D42A27DB-BD31-4B8C-83A1-F6EECF244321}">
                <p14:modId xmlns:p14="http://schemas.microsoft.com/office/powerpoint/2010/main" val="1661026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55512664"/>
                    </a:ext>
                  </a:extLst>
                </a:gridCol>
                <a:gridCol w="1234440">
                  <a:extLst>
                    <a:ext uri="{9D8B030D-6E8A-4147-A177-3AD203B41FA5}">
                      <a16:colId xmlns:a16="http://schemas.microsoft.com/office/drawing/2014/main" val="772720010"/>
                    </a:ext>
                  </a:extLst>
                </a:gridCol>
                <a:gridCol w="1234440">
                  <a:extLst>
                    <a:ext uri="{9D8B030D-6E8A-4147-A177-3AD203B41FA5}">
                      <a16:colId xmlns:a16="http://schemas.microsoft.com/office/drawing/2014/main" val="3811639376"/>
                    </a:ext>
                  </a:extLst>
                </a:gridCol>
                <a:gridCol w="1234440">
                  <a:extLst>
                    <a:ext uri="{9D8B030D-6E8A-4147-A177-3AD203B41FA5}">
                      <a16:colId xmlns:a16="http://schemas.microsoft.com/office/drawing/2014/main" val="322518970"/>
                    </a:ext>
                  </a:extLst>
                </a:gridCol>
                <a:gridCol w="1645920">
                  <a:extLst>
                    <a:ext uri="{9D8B030D-6E8A-4147-A177-3AD203B41FA5}">
                      <a16:colId xmlns:a16="http://schemas.microsoft.com/office/drawing/2014/main" val="343056787"/>
                    </a:ext>
                  </a:extLst>
                </a:gridCol>
                <a:gridCol w="822960">
                  <a:extLst>
                    <a:ext uri="{9D8B030D-6E8A-4147-A177-3AD203B41FA5}">
                      <a16:colId xmlns:a16="http://schemas.microsoft.com/office/drawing/2014/main" val="4018055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760629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- 2017-10-26 15:47:05</a:t>
                      </a:r>
                      <a:r>
                        <a:rPr kumimoji="0" lang="de-DE" sz="1000" b="0" i="0" u="none" strike="noStrike" kern="1200" cap="none" spc="0" normalizeH="0" baseline="0" noProof="0">
                          <a:ln>
                            <a:noFill/>
                          </a:ln>
                          <a:solidFill>
                            <a:prstClr val="black"/>
                          </a:solidFill>
                          <a:effectLst/>
                          <a:uLnTx/>
                          <a:uFillTx/>
                          <a:latin typeface="+mn-lt"/>
                          <a:ea typeface="+mn-ea"/>
                          <a:cs typeface="+mn-cs"/>
                        </a:rPr>
                        <a:t>
Was darf's für Sie sein?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4217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- 2017-10-04 12:21:38</a:t>
                      </a:r>
                      <a:r>
                        <a:rPr kumimoji="0" lang="de-DE" sz="1000" b="0" i="0" u="none" strike="noStrike" kern="1200" cap="none" spc="0" normalizeH="0" baseline="0" noProof="0">
                          <a:ln>
                            <a:noFill/>
                          </a:ln>
                          <a:solidFill>
                            <a:prstClr val="black"/>
                          </a:solidFill>
                          <a:effectLst/>
                          <a:uLnTx/>
                          <a:uFillTx/>
                          <a:latin typeface="+mn-lt"/>
                          <a:ea typeface="+mn-ea"/>
                          <a:cs typeface="+mn-cs"/>
                        </a:rPr>
                        <a:t>
Ja klar, es regnet und wird früh dunkel. Auf der anderen Seite: Endlich wieder Zeit zum Lesen!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81240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- 2017-01-11 20:05:02</a:t>
                      </a:r>
                      <a:r>
                        <a:rPr kumimoji="0" lang="de-DE" sz="1000" b="0" i="0" u="none" strike="noStrike" kern="1200" cap="none" spc="0" normalizeH="0" baseline="0" noProof="0">
                          <a:ln>
                            <a:noFill/>
                          </a:ln>
                          <a:solidFill>
                            <a:prstClr val="black"/>
                          </a:solidFill>
                          <a:effectLst/>
                          <a:uLnTx/>
                          <a:uFillTx/>
                          <a:latin typeface="+mn-lt"/>
                          <a:ea typeface="+mn-ea"/>
                          <a:cs typeface="+mn-cs"/>
                        </a:rPr>
                        <a:t>
Hier finden Sie jetzt das musikalische Programm des Abends.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129618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- 2017-08-02 04:10:00</a:t>
                      </a:r>
                      <a:r>
                        <a:rPr kumimoji="0" lang="de-DE" sz="1000" b="0" i="0" u="none" strike="noStrike" kern="1200" cap="none" spc="0" normalizeH="0" baseline="0" noProof="0">
                          <a:ln>
                            <a:noFill/>
                          </a:ln>
                          <a:solidFill>
                            <a:prstClr val="black"/>
                          </a:solidFill>
                          <a:effectLst/>
                          <a:uLnTx/>
                          <a:uFillTx/>
                          <a:latin typeface="+mn-lt"/>
                          <a:ea typeface="+mn-ea"/>
                          <a:cs typeface="+mn-cs"/>
                        </a:rPr>
                        <a:t>
Ton an, raten und gewinnen!
1 NDR Kultur Beutel plus hochwertiges Notizbuch (Moleskine) für den ersten korrekten Post! Achja, es zählt nur die Lösung, die wir uns dafür ausgedacht haben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85813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- 2017-09-28 15:23:14</a:t>
                      </a:r>
                      <a:r>
                        <a:rPr kumimoji="0" lang="de-DE" sz="1000" b="0" i="0" u="none" strike="noStrike" kern="1200" cap="none" spc="0" normalizeH="0" baseline="0" noProof="0">
                          <a:ln>
                            <a:noFill/>
                          </a:ln>
                          <a:solidFill>
                            <a:prstClr val="black"/>
                          </a:solidFill>
                          <a:effectLst/>
                          <a:uLnTx/>
                          <a:uFillTx/>
                          <a:latin typeface="+mn-lt"/>
                          <a:ea typeface="+mn-ea"/>
                          <a:cs typeface="+mn-cs"/>
                        </a:rPr>
                        <a:t>
Liebe Musiker, bitte vervollständigen!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69861006"/>
                  </a:ext>
                </a:extLst>
              </a:tr>
            </a:tbl>
          </a:graphicData>
        </a:graphic>
      </p:graphicFrame>
      <p:sp>
        <p:nvSpPr>
          <p:cNvPr id="4" name="Text Placeholder 3">
            <a:extLst>
              <a:ext uri="{FF2B5EF4-FFF2-40B4-BE49-F238E27FC236}">
                <a16:creationId xmlns:a16="http://schemas.microsoft.com/office/drawing/2014/main" id="{C320FFAE-759C-4B34-8276-6F2409C5F1F6}"/>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30737857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1F459-0159-4EBA-BA01-ED31E084BC9F}"/>
              </a:ext>
            </a:extLst>
          </p:cNvPr>
          <p:cNvSpPr>
            <a:spLocks noGrp="1"/>
          </p:cNvSpPr>
          <p:nvPr>
            <p:ph type="title"/>
          </p:nvPr>
        </p:nvSpPr>
        <p:spPr/>
        <p:txBody>
          <a:bodyPr/>
          <a:lstStyle/>
          <a:p>
            <a:r>
              <a:rPr lang="en-US"/>
              <a:t>Eigene Posts - Kommentare - Export - 4 of 7</a:t>
            </a:r>
          </a:p>
        </p:txBody>
      </p:sp>
      <p:graphicFrame>
        <p:nvGraphicFramePr>
          <p:cNvPr id="5" name="Table Placeholder 4">
            <a:extLst>
              <a:ext uri="{FF2B5EF4-FFF2-40B4-BE49-F238E27FC236}">
                <a16:creationId xmlns:a16="http://schemas.microsoft.com/office/drawing/2014/main" id="{8BA43467-CF0F-429A-A439-87560BD3F06D}"/>
              </a:ext>
            </a:extLst>
          </p:cNvPr>
          <p:cNvGraphicFramePr>
            <a:graphicFrameLocks noGrp="1"/>
          </p:cNvGraphicFramePr>
          <p:nvPr>
            <p:ph type="tbl" sz="quarter" idx="13"/>
            <p:extLst>
              <p:ext uri="{D42A27DB-BD31-4B8C-83A1-F6EECF244321}">
                <p14:modId xmlns:p14="http://schemas.microsoft.com/office/powerpoint/2010/main" val="13937131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00259218"/>
                    </a:ext>
                  </a:extLst>
                </a:gridCol>
                <a:gridCol w="1234440">
                  <a:extLst>
                    <a:ext uri="{9D8B030D-6E8A-4147-A177-3AD203B41FA5}">
                      <a16:colId xmlns:a16="http://schemas.microsoft.com/office/drawing/2014/main" val="3924338252"/>
                    </a:ext>
                  </a:extLst>
                </a:gridCol>
                <a:gridCol w="1234440">
                  <a:extLst>
                    <a:ext uri="{9D8B030D-6E8A-4147-A177-3AD203B41FA5}">
                      <a16:colId xmlns:a16="http://schemas.microsoft.com/office/drawing/2014/main" val="2867766813"/>
                    </a:ext>
                  </a:extLst>
                </a:gridCol>
                <a:gridCol w="1234440">
                  <a:extLst>
                    <a:ext uri="{9D8B030D-6E8A-4147-A177-3AD203B41FA5}">
                      <a16:colId xmlns:a16="http://schemas.microsoft.com/office/drawing/2014/main" val="3273592778"/>
                    </a:ext>
                  </a:extLst>
                </a:gridCol>
                <a:gridCol w="1645920">
                  <a:extLst>
                    <a:ext uri="{9D8B030D-6E8A-4147-A177-3AD203B41FA5}">
                      <a16:colId xmlns:a16="http://schemas.microsoft.com/office/drawing/2014/main" val="2681518221"/>
                    </a:ext>
                  </a:extLst>
                </a:gridCol>
                <a:gridCol w="822960">
                  <a:extLst>
                    <a:ext uri="{9D8B030D-6E8A-4147-A177-3AD203B41FA5}">
                      <a16:colId xmlns:a16="http://schemas.microsoft.com/office/drawing/2014/main" val="17032306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576057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- 2017-10-06 09:07:22</a:t>
                      </a:r>
                      <a:r>
                        <a:rPr kumimoji="0" lang="de-DE" sz="1000" b="0" i="0" u="none" strike="noStrike" kern="1200" cap="none" spc="0" normalizeH="0" baseline="0" noProof="0">
                          <a:ln>
                            <a:noFill/>
                          </a:ln>
                          <a:solidFill>
                            <a:prstClr val="black"/>
                          </a:solidFill>
                          <a:effectLst/>
                          <a:uLnTx/>
                          <a:uFillTx/>
                          <a:latin typeface="+mn-lt"/>
                          <a:ea typeface="+mn-ea"/>
                          <a:cs typeface="+mn-cs"/>
                        </a:rPr>
                        <a:t>
Großraumbüro? Berggipfel? Fußballplatz?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75241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- 2017-01-03 06:12:00</a:t>
                      </a:r>
                      <a:r>
                        <a:rPr kumimoji="0" lang="de-DE" sz="1000" b="0" i="0" u="none" strike="noStrike" kern="1200" cap="none" spc="0" normalizeH="0" baseline="0" noProof="0">
                          <a:ln>
                            <a:noFill/>
                          </a:ln>
                          <a:solidFill>
                            <a:prstClr val="black"/>
                          </a:solidFill>
                          <a:effectLst/>
                          <a:uLnTx/>
                          <a:uFillTx/>
                          <a:latin typeface="+mn-lt"/>
                          <a:ea typeface="+mn-ea"/>
                          <a:cs typeface="+mn-cs"/>
                        </a:rPr>
                        <a:t>
Guten Morgen! Möchte hier jemand noch in die Elbphilharmonie Hamburg?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74690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- 2017-06-14 16:05:00</a:t>
                      </a:r>
                      <a:r>
                        <a:rPr kumimoji="0" lang="de-DE" sz="1000" b="0" i="0" u="none" strike="noStrike" kern="1200" cap="none" spc="0" normalizeH="0" baseline="0" noProof="0">
                          <a:ln>
                            <a:noFill/>
                          </a:ln>
                          <a:solidFill>
                            <a:prstClr val="black"/>
                          </a:solidFill>
                          <a:effectLst/>
                          <a:uLnTx/>
                          <a:uFillTx/>
                          <a:latin typeface="+mn-lt"/>
                          <a:ea typeface="+mn-ea"/>
                          <a:cs typeface="+mn-cs"/>
                        </a:rPr>
                        <a:t>
Salzkaramell, Schokolade und Passionsfrucht - in Bonn gibt es jetzt ein "Beethoven Eistörtchen". Welcher Komponist hätte Ihrer Meinung nach auch eine eigene Eiskreation verdient?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24248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- 2017-05-04 11:46:53</a:t>
                      </a:r>
                      <a:r>
                        <a:rPr kumimoji="0" lang="de-DE" sz="1000" b="0" i="0" u="none" strike="noStrike" kern="1200" cap="none" spc="0" normalizeH="0" baseline="0" noProof="0">
                          <a:ln>
                            <a:noFill/>
                          </a:ln>
                          <a:solidFill>
                            <a:prstClr val="black"/>
                          </a:solidFill>
                          <a:effectLst/>
                          <a:uLnTx/>
                          <a:uFillTx/>
                          <a:latin typeface="+mn-lt"/>
                          <a:ea typeface="+mn-ea"/>
                          <a:cs typeface="+mn-cs"/>
                        </a:rPr>
                        <a:t>
Zugegeben, ohne Notenlinien ist es eine anspruchsvolle Aufgabe. Wir fragen trotzdem: Erkennen Sie´s?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66861580"/>
                  </a:ext>
                </a:extLst>
              </a:tr>
            </a:tbl>
          </a:graphicData>
        </a:graphic>
      </p:graphicFrame>
      <p:sp>
        <p:nvSpPr>
          <p:cNvPr id="4" name="Text Placeholder 3">
            <a:extLst>
              <a:ext uri="{FF2B5EF4-FFF2-40B4-BE49-F238E27FC236}">
                <a16:creationId xmlns:a16="http://schemas.microsoft.com/office/drawing/2014/main" id="{95F82E4E-35CD-4885-AC31-04BCFD469A54}"/>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10908129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6C6D3-CEDE-4648-A296-06E90E5E324F}"/>
              </a:ext>
            </a:extLst>
          </p:cNvPr>
          <p:cNvSpPr>
            <a:spLocks noGrp="1"/>
          </p:cNvSpPr>
          <p:nvPr>
            <p:ph type="title"/>
          </p:nvPr>
        </p:nvSpPr>
        <p:spPr/>
        <p:txBody>
          <a:bodyPr/>
          <a:lstStyle/>
          <a:p>
            <a:r>
              <a:rPr lang="en-US"/>
              <a:t>Eigene Posts - Kommentare - Export - 5 of 7</a:t>
            </a:r>
          </a:p>
        </p:txBody>
      </p:sp>
      <p:graphicFrame>
        <p:nvGraphicFramePr>
          <p:cNvPr id="5" name="Table Placeholder 4">
            <a:extLst>
              <a:ext uri="{FF2B5EF4-FFF2-40B4-BE49-F238E27FC236}">
                <a16:creationId xmlns:a16="http://schemas.microsoft.com/office/drawing/2014/main" id="{23A4C27F-792E-49B8-B60D-C7EBEF90C796}"/>
              </a:ext>
            </a:extLst>
          </p:cNvPr>
          <p:cNvGraphicFramePr>
            <a:graphicFrameLocks noGrp="1"/>
          </p:cNvGraphicFramePr>
          <p:nvPr>
            <p:ph type="tbl" sz="quarter" idx="13"/>
            <p:extLst>
              <p:ext uri="{D42A27DB-BD31-4B8C-83A1-F6EECF244321}">
                <p14:modId xmlns:p14="http://schemas.microsoft.com/office/powerpoint/2010/main" val="671343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0222582"/>
                    </a:ext>
                  </a:extLst>
                </a:gridCol>
                <a:gridCol w="1234440">
                  <a:extLst>
                    <a:ext uri="{9D8B030D-6E8A-4147-A177-3AD203B41FA5}">
                      <a16:colId xmlns:a16="http://schemas.microsoft.com/office/drawing/2014/main" val="1825391701"/>
                    </a:ext>
                  </a:extLst>
                </a:gridCol>
                <a:gridCol w="1234440">
                  <a:extLst>
                    <a:ext uri="{9D8B030D-6E8A-4147-A177-3AD203B41FA5}">
                      <a16:colId xmlns:a16="http://schemas.microsoft.com/office/drawing/2014/main" val="1454959246"/>
                    </a:ext>
                  </a:extLst>
                </a:gridCol>
                <a:gridCol w="1234440">
                  <a:extLst>
                    <a:ext uri="{9D8B030D-6E8A-4147-A177-3AD203B41FA5}">
                      <a16:colId xmlns:a16="http://schemas.microsoft.com/office/drawing/2014/main" val="3016147904"/>
                    </a:ext>
                  </a:extLst>
                </a:gridCol>
                <a:gridCol w="1645920">
                  <a:extLst>
                    <a:ext uri="{9D8B030D-6E8A-4147-A177-3AD203B41FA5}">
                      <a16:colId xmlns:a16="http://schemas.microsoft.com/office/drawing/2014/main" val="3747179882"/>
                    </a:ext>
                  </a:extLst>
                </a:gridCol>
                <a:gridCol w="822960">
                  <a:extLst>
                    <a:ext uri="{9D8B030D-6E8A-4147-A177-3AD203B41FA5}">
                      <a16:colId xmlns:a16="http://schemas.microsoft.com/office/drawing/2014/main" val="7788451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652413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- 2017-07-05 04:30:00</a:t>
                      </a:r>
                      <a:r>
                        <a:rPr kumimoji="0" lang="de-DE" sz="1000" b="0" i="0" u="none" strike="noStrike" kern="1200" cap="none" spc="0" normalizeH="0" baseline="0" noProof="0">
                          <a:ln>
                            <a:noFill/>
                          </a:ln>
                          <a:solidFill>
                            <a:prstClr val="black"/>
                          </a:solidFill>
                          <a:effectLst/>
                          <a:uLnTx/>
                          <a:uFillTx/>
                          <a:latin typeface="+mn-lt"/>
                          <a:ea typeface="+mn-ea"/>
                          <a:cs typeface="+mn-cs"/>
                        </a:rPr>
                        <a:t>
Moin an alle Ratefüchse! Was haben diese drei Stücke gemeinsam? Wir belohnen die erste richtige Antwort mit einem NDR Kulturbeutel und einem persönlichen Gruß von unserem Morgen-Moderator Jan Wiedemann. 3, 2, 1 - los!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33173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- 2017-07-18 12:00:00</a:t>
                      </a:r>
                      <a:r>
                        <a:rPr kumimoji="0" lang="de-DE" sz="1000" b="0" i="0" u="none" strike="noStrike" kern="1200" cap="none" spc="0" normalizeH="0" baseline="0" noProof="0">
                          <a:ln>
                            <a:noFill/>
                          </a:ln>
                          <a:solidFill>
                            <a:prstClr val="black"/>
                          </a:solidFill>
                          <a:effectLst/>
                          <a:uLnTx/>
                          <a:uFillTx/>
                          <a:latin typeface="+mn-lt"/>
                          <a:ea typeface="+mn-ea"/>
                          <a:cs typeface="+mn-cs"/>
                        </a:rPr>
                        <a:t>
Von hier aus sendet unsere Moderatorin Eva Schramm zu Ihnen. 
Wo hören SIE uns zum Welt Zuhörtag? Gerne auch mit Foto...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32024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- 2017-04-18 05:05:00</a:t>
                      </a:r>
                      <a:r>
                        <a:rPr kumimoji="0" lang="de-DE" sz="1000" b="0" i="0" u="none" strike="noStrike" kern="1200" cap="none" spc="0" normalizeH="0" baseline="0" noProof="0">
                          <a:ln>
                            <a:noFill/>
                          </a:ln>
                          <a:solidFill>
                            <a:prstClr val="black"/>
                          </a:solidFill>
                          <a:effectLst/>
                          <a:uLnTx/>
                          <a:uFillTx/>
                          <a:latin typeface="+mn-lt"/>
                          <a:ea typeface="+mn-ea"/>
                          <a:cs typeface="+mn-cs"/>
                        </a:rPr>
                        <a:t>
Guten Morgen! Wir starten quizzig in den Tag: Was haben diese Stücke gemeinsam?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39555957"/>
                  </a:ext>
                </a:extLst>
              </a:tr>
            </a:tbl>
          </a:graphicData>
        </a:graphic>
      </p:graphicFrame>
      <p:sp>
        <p:nvSpPr>
          <p:cNvPr id="4" name="Text Placeholder 3">
            <a:extLst>
              <a:ext uri="{FF2B5EF4-FFF2-40B4-BE49-F238E27FC236}">
                <a16:creationId xmlns:a16="http://schemas.microsoft.com/office/drawing/2014/main" id="{881946BB-3CA0-4935-9E89-BDE17B69AA14}"/>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18607528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D401D-6C95-4BFA-89C8-5A9F8511F62C}"/>
              </a:ext>
            </a:extLst>
          </p:cNvPr>
          <p:cNvSpPr>
            <a:spLocks noGrp="1"/>
          </p:cNvSpPr>
          <p:nvPr>
            <p:ph type="title"/>
          </p:nvPr>
        </p:nvSpPr>
        <p:spPr/>
        <p:txBody>
          <a:bodyPr/>
          <a:lstStyle/>
          <a:p>
            <a:r>
              <a:rPr lang="en-US"/>
              <a:t>Eigene Posts - Kommentare - Export - 6 of 7</a:t>
            </a:r>
          </a:p>
        </p:txBody>
      </p:sp>
      <p:graphicFrame>
        <p:nvGraphicFramePr>
          <p:cNvPr id="5" name="Table Placeholder 4">
            <a:extLst>
              <a:ext uri="{FF2B5EF4-FFF2-40B4-BE49-F238E27FC236}">
                <a16:creationId xmlns:a16="http://schemas.microsoft.com/office/drawing/2014/main" id="{F9913DB3-5F65-425D-9440-80522DD6CE67}"/>
              </a:ext>
            </a:extLst>
          </p:cNvPr>
          <p:cNvGraphicFramePr>
            <a:graphicFrameLocks noGrp="1"/>
          </p:cNvGraphicFramePr>
          <p:nvPr>
            <p:ph type="tbl" sz="quarter" idx="13"/>
            <p:extLst>
              <p:ext uri="{D42A27DB-BD31-4B8C-83A1-F6EECF244321}">
                <p14:modId xmlns:p14="http://schemas.microsoft.com/office/powerpoint/2010/main" val="19838090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19164868"/>
                    </a:ext>
                  </a:extLst>
                </a:gridCol>
                <a:gridCol w="1234440">
                  <a:extLst>
                    <a:ext uri="{9D8B030D-6E8A-4147-A177-3AD203B41FA5}">
                      <a16:colId xmlns:a16="http://schemas.microsoft.com/office/drawing/2014/main" val="1832432321"/>
                    </a:ext>
                  </a:extLst>
                </a:gridCol>
                <a:gridCol w="1234440">
                  <a:extLst>
                    <a:ext uri="{9D8B030D-6E8A-4147-A177-3AD203B41FA5}">
                      <a16:colId xmlns:a16="http://schemas.microsoft.com/office/drawing/2014/main" val="3403958325"/>
                    </a:ext>
                  </a:extLst>
                </a:gridCol>
                <a:gridCol w="1234440">
                  <a:extLst>
                    <a:ext uri="{9D8B030D-6E8A-4147-A177-3AD203B41FA5}">
                      <a16:colId xmlns:a16="http://schemas.microsoft.com/office/drawing/2014/main" val="2780831115"/>
                    </a:ext>
                  </a:extLst>
                </a:gridCol>
                <a:gridCol w="1645920">
                  <a:extLst>
                    <a:ext uri="{9D8B030D-6E8A-4147-A177-3AD203B41FA5}">
                      <a16:colId xmlns:a16="http://schemas.microsoft.com/office/drawing/2014/main" val="2096425660"/>
                    </a:ext>
                  </a:extLst>
                </a:gridCol>
                <a:gridCol w="822960">
                  <a:extLst>
                    <a:ext uri="{9D8B030D-6E8A-4147-A177-3AD203B41FA5}">
                      <a16:colId xmlns:a16="http://schemas.microsoft.com/office/drawing/2014/main" val="30301316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979298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- 2017-02-07 06:13:00</a:t>
                      </a:r>
                      <a:r>
                        <a:rPr kumimoji="0" lang="de-DE" sz="1000" b="0" i="0" u="none" strike="noStrike" kern="1200" cap="none" spc="0" normalizeH="0" baseline="0" noProof="0">
                          <a:ln>
                            <a:noFill/>
                          </a:ln>
                          <a:solidFill>
                            <a:prstClr val="black"/>
                          </a:solidFill>
                          <a:effectLst/>
                          <a:uLnTx/>
                          <a:uFillTx/>
                          <a:latin typeface="+mn-lt"/>
                          <a:ea typeface="+mn-ea"/>
                          <a:cs typeface="+mn-cs"/>
                        </a:rPr>
                        <a:t>
Heute vor einem Jahr ist Roger Willemsen gestorben. In 279 Folgen von "Willemsen legt auf" hat er bei uns Musik gespielt, die ihm am Herzen lag. Wir vermissen ihn als klugen Denker, eindrucksvollen Redner und herzensguten Menschen.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1708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- 2017-08-17 08:51:38</a:t>
                      </a:r>
                      <a:r>
                        <a:rPr kumimoji="0" lang="de-DE" sz="1000" b="0" i="0" u="none" strike="noStrike" kern="1200" cap="none" spc="0" normalizeH="0" baseline="0" noProof="0">
                          <a:ln>
                            <a:noFill/>
                          </a:ln>
                          <a:solidFill>
                            <a:prstClr val="black"/>
                          </a:solidFill>
                          <a:effectLst/>
                          <a:uLnTx/>
                          <a:uFillTx/>
                          <a:latin typeface="+mn-lt"/>
                          <a:ea typeface="+mn-ea"/>
                          <a:cs typeface="+mn-cs"/>
                        </a:rPr>
                        <a:t>
Heute Morgen bei uns im Studio... 😍🎹🍰 Juhu!
Herzlichen Glückwunsch Philipp Schmid!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3566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- 2017-06-19 10:31:17</a:t>
                      </a:r>
                      <a:r>
                        <a:rPr kumimoji="0" lang="de-DE" sz="1000" b="0" i="0" u="none" strike="noStrike" kern="1200" cap="none" spc="0" normalizeH="0" baseline="0" noProof="0">
                          <a:ln>
                            <a:noFill/>
                          </a:ln>
                          <a:solidFill>
                            <a:prstClr val="black"/>
                          </a:solidFill>
                          <a:effectLst/>
                          <a:uLnTx/>
                          <a:uFillTx/>
                          <a:latin typeface="+mn-lt"/>
                          <a:ea typeface="+mn-ea"/>
                          <a:cs typeface="+mn-cs"/>
                        </a:rPr>
                        <a:t>
Sie haben einen Musikwunsch? 🤔  Her damit!☝️
Im Kommentarbereich ist reichlich Platz.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11549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- 2017-08-29 13:00:00</a:t>
                      </a:r>
                      <a:r>
                        <a:rPr kumimoji="0" lang="de-DE" sz="1000" b="0" i="0" u="none" strike="noStrike" kern="1200" cap="none" spc="0" normalizeH="0" baseline="0" noProof="0">
                          <a:ln>
                            <a:noFill/>
                          </a:ln>
                          <a:solidFill>
                            <a:prstClr val="black"/>
                          </a:solidFill>
                          <a:effectLst/>
                          <a:uLnTx/>
                          <a:uFillTx/>
                          <a:latin typeface="+mn-lt"/>
                          <a:ea typeface="+mn-ea"/>
                          <a:cs typeface="+mn-cs"/>
                        </a:rPr>
                        <a:t>
Diskutieren Sie mit uns: Dürfen sich Kinder heutzutage alles erlauben?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828778801"/>
                  </a:ext>
                </a:extLst>
              </a:tr>
            </a:tbl>
          </a:graphicData>
        </a:graphic>
      </p:graphicFrame>
      <p:sp>
        <p:nvSpPr>
          <p:cNvPr id="4" name="Text Placeholder 3">
            <a:extLst>
              <a:ext uri="{FF2B5EF4-FFF2-40B4-BE49-F238E27FC236}">
                <a16:creationId xmlns:a16="http://schemas.microsoft.com/office/drawing/2014/main" id="{380718B3-CFA0-4AA7-93FE-EC6DD36592E3}"/>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30038858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B98C2-7E5C-4D9A-B362-42D80B64C297}"/>
              </a:ext>
            </a:extLst>
          </p:cNvPr>
          <p:cNvSpPr>
            <a:spLocks noGrp="1"/>
          </p:cNvSpPr>
          <p:nvPr>
            <p:ph type="title"/>
          </p:nvPr>
        </p:nvSpPr>
        <p:spPr/>
        <p:txBody>
          <a:bodyPr/>
          <a:lstStyle/>
          <a:p>
            <a:r>
              <a:rPr lang="en-US"/>
              <a:t>Eigene Posts - Kommentare - Export - 7 of 7</a:t>
            </a:r>
          </a:p>
        </p:txBody>
      </p:sp>
      <p:graphicFrame>
        <p:nvGraphicFramePr>
          <p:cNvPr id="5" name="Table Placeholder 4">
            <a:extLst>
              <a:ext uri="{FF2B5EF4-FFF2-40B4-BE49-F238E27FC236}">
                <a16:creationId xmlns:a16="http://schemas.microsoft.com/office/drawing/2014/main" id="{2733C7FE-5820-4A1B-BFA8-5F0DEDA16B36}"/>
              </a:ext>
            </a:extLst>
          </p:cNvPr>
          <p:cNvGraphicFramePr>
            <a:graphicFrameLocks noGrp="1"/>
          </p:cNvGraphicFramePr>
          <p:nvPr>
            <p:ph type="tbl" sz="quarter" idx="13"/>
            <p:extLst>
              <p:ext uri="{D42A27DB-BD31-4B8C-83A1-F6EECF244321}">
                <p14:modId xmlns:p14="http://schemas.microsoft.com/office/powerpoint/2010/main" val="29859570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66452653"/>
                    </a:ext>
                  </a:extLst>
                </a:gridCol>
                <a:gridCol w="1234440">
                  <a:extLst>
                    <a:ext uri="{9D8B030D-6E8A-4147-A177-3AD203B41FA5}">
                      <a16:colId xmlns:a16="http://schemas.microsoft.com/office/drawing/2014/main" val="4181654176"/>
                    </a:ext>
                  </a:extLst>
                </a:gridCol>
                <a:gridCol w="1234440">
                  <a:extLst>
                    <a:ext uri="{9D8B030D-6E8A-4147-A177-3AD203B41FA5}">
                      <a16:colId xmlns:a16="http://schemas.microsoft.com/office/drawing/2014/main" val="2759522590"/>
                    </a:ext>
                  </a:extLst>
                </a:gridCol>
                <a:gridCol w="1234440">
                  <a:extLst>
                    <a:ext uri="{9D8B030D-6E8A-4147-A177-3AD203B41FA5}">
                      <a16:colId xmlns:a16="http://schemas.microsoft.com/office/drawing/2014/main" val="745081010"/>
                    </a:ext>
                  </a:extLst>
                </a:gridCol>
                <a:gridCol w="1645920">
                  <a:extLst>
                    <a:ext uri="{9D8B030D-6E8A-4147-A177-3AD203B41FA5}">
                      <a16:colId xmlns:a16="http://schemas.microsoft.com/office/drawing/2014/main" val="2461742464"/>
                    </a:ext>
                  </a:extLst>
                </a:gridCol>
                <a:gridCol w="822960">
                  <a:extLst>
                    <a:ext uri="{9D8B030D-6E8A-4147-A177-3AD203B41FA5}">
                      <a16:colId xmlns:a16="http://schemas.microsoft.com/office/drawing/2014/main" val="37503572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621414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Kultur - 2017-01-10 21:13:32</a:t>
                      </a:r>
                      <a:r>
                        <a:rPr kumimoji="0" lang="en-US" sz="1000" b="0" i="0" u="none" strike="noStrike" kern="1200" cap="none" spc="0" normalizeH="0" baseline="0" noProof="0">
                          <a:ln>
                            <a:noFill/>
                          </a:ln>
                          <a:solidFill>
                            <a:prstClr val="black"/>
                          </a:solidFill>
                          <a:effectLst/>
                          <a:uLnTx/>
                          <a:uFillTx/>
                          <a:latin typeface="+mn-lt"/>
                          <a:ea typeface="+mn-ea"/>
                          <a:cs typeface="+mn-cs"/>
                        </a:rPr>
                        <a:t>
So klingt die erste Saison der Elbphilharmonie Hamburg! NDR Kultur Neo schwebt durch das pralle Programm der nächsten Monate. Mit Kings of Convenience- KOC Brad Mehldau Tomatito Lambchop is a Band Punch Brothers Sven Helbig Somi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169167744"/>
                  </a:ext>
                </a:extLst>
              </a:tr>
            </a:tbl>
          </a:graphicData>
        </a:graphic>
      </p:graphicFrame>
      <p:sp>
        <p:nvSpPr>
          <p:cNvPr id="4" name="Text Placeholder 3">
            <a:extLst>
              <a:ext uri="{FF2B5EF4-FFF2-40B4-BE49-F238E27FC236}">
                <a16:creationId xmlns:a16="http://schemas.microsoft.com/office/drawing/2014/main" id="{C1173E6F-B27F-43D6-A713-1A89AA0A6095}"/>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31071406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ACFDF-751C-4223-940B-517779926023}"/>
              </a:ext>
            </a:extLst>
          </p:cNvPr>
          <p:cNvSpPr>
            <a:spLocks noGrp="1"/>
          </p:cNvSpPr>
          <p:nvPr>
            <p:ph type="title"/>
          </p:nvPr>
        </p:nvSpPr>
        <p:spPr/>
        <p:txBody>
          <a:bodyPr/>
          <a:lstStyle/>
          <a:p>
            <a:r>
              <a:rPr lang="en-US"/>
              <a:t>Eigene Posts - Links - Export</a:t>
            </a:r>
          </a:p>
        </p:txBody>
      </p:sp>
      <p:graphicFrame>
        <p:nvGraphicFramePr>
          <p:cNvPr id="5" name="Table Placeholder 4">
            <a:extLst>
              <a:ext uri="{FF2B5EF4-FFF2-40B4-BE49-F238E27FC236}">
                <a16:creationId xmlns:a16="http://schemas.microsoft.com/office/drawing/2014/main" id="{0C799DF1-7F92-4741-A67C-0A8460D53D45}"/>
              </a:ext>
            </a:extLst>
          </p:cNvPr>
          <p:cNvGraphicFramePr>
            <a:graphicFrameLocks noGrp="1"/>
          </p:cNvGraphicFramePr>
          <p:nvPr>
            <p:ph type="tbl" sz="quarter" idx="13"/>
            <p:extLst>
              <p:ext uri="{D42A27DB-BD31-4B8C-83A1-F6EECF244321}">
                <p14:modId xmlns:p14="http://schemas.microsoft.com/office/powerpoint/2010/main" val="212395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830815350"/>
                    </a:ext>
                  </a:extLst>
                </a:gridCol>
                <a:gridCol w="987552">
                  <a:extLst>
                    <a:ext uri="{9D8B030D-6E8A-4147-A177-3AD203B41FA5}">
                      <a16:colId xmlns:a16="http://schemas.microsoft.com/office/drawing/2014/main" val="1093428846"/>
                    </a:ext>
                  </a:extLst>
                </a:gridCol>
                <a:gridCol w="822960">
                  <a:extLst>
                    <a:ext uri="{9D8B030D-6E8A-4147-A177-3AD203B41FA5}">
                      <a16:colId xmlns:a16="http://schemas.microsoft.com/office/drawing/2014/main" val="866383483"/>
                    </a:ext>
                  </a:extLst>
                </a:gridCol>
                <a:gridCol w="987552">
                  <a:extLst>
                    <a:ext uri="{9D8B030D-6E8A-4147-A177-3AD203B41FA5}">
                      <a16:colId xmlns:a16="http://schemas.microsoft.com/office/drawing/2014/main" val="3762682218"/>
                    </a:ext>
                  </a:extLst>
                </a:gridCol>
                <a:gridCol w="822960">
                  <a:extLst>
                    <a:ext uri="{9D8B030D-6E8A-4147-A177-3AD203B41FA5}">
                      <a16:colId xmlns:a16="http://schemas.microsoft.com/office/drawing/2014/main" val="4212967257"/>
                    </a:ext>
                  </a:extLst>
                </a:gridCol>
                <a:gridCol w="905256">
                  <a:extLst>
                    <a:ext uri="{9D8B030D-6E8A-4147-A177-3AD203B41FA5}">
                      <a16:colId xmlns:a16="http://schemas.microsoft.com/office/drawing/2014/main" val="1069379249"/>
                    </a:ext>
                  </a:extLst>
                </a:gridCol>
                <a:gridCol w="822960">
                  <a:extLst>
                    <a:ext uri="{9D8B030D-6E8A-4147-A177-3AD203B41FA5}">
                      <a16:colId xmlns:a16="http://schemas.microsoft.com/office/drawing/2014/main" val="1023992945"/>
                    </a:ext>
                  </a:extLst>
                </a:gridCol>
              </a:tblGrid>
              <a:tr h="370840">
                <a:tc>
                  <a:txBody>
                    <a:bodyPr/>
                    <a:lstStyle/>
                    <a:p>
                      <a:r>
                        <a:rPr lang="en-US" sz="1000"/>
                        <a:t>Post</a:t>
                      </a:r>
                    </a:p>
                  </a:txBody>
                  <a:tcPr/>
                </a:tc>
                <a:tc>
                  <a:txBody>
                    <a:bodyPr/>
                    <a:lstStyle/>
                    <a:p>
                      <a:r>
                        <a:rPr lang="en-US" sz="1000"/>
                        <a:t>Linkklickrate (netto)</a:t>
                      </a:r>
                    </a:p>
                  </a:txBody>
                  <a:tcPr/>
                </a:tc>
                <a:tc>
                  <a:txBody>
                    <a:bodyPr/>
                    <a:lstStyle/>
                    <a:p>
                      <a:r>
                        <a:rPr lang="en-US" sz="1000"/>
                        <a:t>Linkklicks (netto)</a:t>
                      </a:r>
                    </a:p>
                  </a:txBody>
                  <a:tcPr/>
                </a:tc>
                <a:tc>
                  <a:txBody>
                    <a:bodyPr/>
                    <a:lstStyle/>
                    <a:p>
                      <a:r>
                        <a:rPr lang="en-US" sz="1000"/>
                        <a:t>Potenzielle Reichweite</a:t>
                      </a:r>
                    </a:p>
                  </a:txBody>
                  <a:tcPr/>
                </a:tc>
                <a:tc>
                  <a:txBody>
                    <a:bodyPr/>
                    <a:lstStyle/>
                    <a:p>
                      <a:r>
                        <a:rPr lang="en-US" sz="1000"/>
                        <a:t>Aktive Nutzer</a:t>
                      </a:r>
                    </a:p>
                  </a:txBody>
                  <a:tcPr/>
                </a:tc>
                <a:tc>
                  <a:txBody>
                    <a:bodyPr/>
                    <a:lstStyle/>
                    <a:p>
                      <a:r>
                        <a:rPr lang="en-US" sz="1000"/>
                        <a:t>I-Rate Aktive Nutzer</a:t>
                      </a:r>
                    </a:p>
                  </a:txBody>
                  <a:tcPr/>
                </a:tc>
                <a:tc>
                  <a:txBody>
                    <a:bodyPr/>
                    <a:lstStyle/>
                    <a:p>
                      <a:r>
                        <a:rPr lang="en-US" sz="1000"/>
                        <a:t>Typ</a:t>
                      </a:r>
                    </a:p>
                  </a:txBody>
                  <a:tcPr/>
                </a:tc>
                <a:extLst>
                  <a:ext uri="{0D108BD9-81ED-4DB2-BD59-A6C34878D82A}">
                    <a16:rowId xmlns:a16="http://schemas.microsoft.com/office/drawing/2014/main" val="646826036"/>
                  </a:ext>
                </a:extLst>
              </a:tr>
              <a:tr h="370840">
                <a:tc>
                  <a:txBody>
                    <a:bodyPr/>
                    <a:lstStyle/>
                    <a:p>
                      <a:r>
                        <a:rPr lang="de-DE" sz="1000" b="1"/>
                        <a:t>NDR Kultur - 2017-06-12 10:53:29</a:t>
                      </a:r>
                      <a:r>
                        <a:rPr lang="de-DE" sz="1000"/>
                        <a:t>
Eine Mitteilung in eigener Sache.</a:t>
                      </a:r>
                      <a:endParaRPr lang="en-US" sz="1000"/>
                    </a:p>
                  </a:txBody>
                  <a:tcPr/>
                </a:tc>
                <a:tc>
                  <a:txBody>
                    <a:bodyPr/>
                    <a:lstStyle/>
                    <a:p>
                      <a:r>
                        <a:rPr lang="en-US" sz="1000"/>
                        <a:t>8.1%</a:t>
                      </a:r>
                    </a:p>
                  </a:txBody>
                  <a:tcPr/>
                </a:tc>
                <a:tc>
                  <a:txBody>
                    <a:bodyPr/>
                    <a:lstStyle/>
                    <a:p>
                      <a:r>
                        <a:rPr lang="en-US" sz="1000"/>
                        <a:t>740</a:t>
                      </a:r>
                    </a:p>
                  </a:txBody>
                  <a:tcPr/>
                </a:tc>
                <a:tc>
                  <a:txBody>
                    <a:bodyPr/>
                    <a:lstStyle/>
                    <a:p>
                      <a:r>
                        <a:rPr lang="en-US" sz="1000"/>
                        <a:t>9101</a:t>
                      </a:r>
                    </a:p>
                  </a:txBody>
                  <a:tcPr/>
                </a:tc>
                <a:tc>
                  <a:txBody>
                    <a:bodyPr/>
                    <a:lstStyle/>
                    <a:p>
                      <a:r>
                        <a:rPr lang="en-US" sz="1000"/>
                        <a:t>898</a:t>
                      </a:r>
                    </a:p>
                  </a:txBody>
                  <a:tcPr/>
                </a:tc>
                <a:tc>
                  <a:txBody>
                    <a:bodyPr/>
                    <a:lstStyle/>
                    <a:p>
                      <a:r>
                        <a:rPr lang="en-US" sz="1000"/>
                        <a:t>9.9%</a:t>
                      </a:r>
                    </a:p>
                  </a:txBody>
                  <a:tcPr/>
                </a:tc>
                <a:tc>
                  <a:txBody>
                    <a:bodyPr/>
                    <a:lstStyle/>
                    <a:p>
                      <a:r>
                        <a:rPr lang="en-US" sz="1000"/>
                        <a:t>Link</a:t>
                      </a:r>
                    </a:p>
                  </a:txBody>
                  <a:tcPr/>
                </a:tc>
                <a:extLst>
                  <a:ext uri="{0D108BD9-81ED-4DB2-BD59-A6C34878D82A}">
                    <a16:rowId xmlns:a16="http://schemas.microsoft.com/office/drawing/2014/main" val="1603325317"/>
                  </a:ext>
                </a:extLst>
              </a:tr>
              <a:tr h="370840">
                <a:tc>
                  <a:txBody>
                    <a:bodyPr/>
                    <a:lstStyle/>
                    <a:p>
                      <a:r>
                        <a:rPr lang="de-DE" sz="1000" b="1"/>
                        <a:t>NDR Kultur - 2017-01-10 16:33:39</a:t>
                      </a:r>
                      <a:r>
                        <a:rPr lang="de-DE" sz="1000"/>
                        <a:t>
Unsere Verlosung läuft nur noch kurze Zeit. Viel Glück!</a:t>
                      </a:r>
                      <a:endParaRPr lang="en-US" sz="1000"/>
                    </a:p>
                  </a:txBody>
                  <a:tcPr/>
                </a:tc>
                <a:tc>
                  <a:txBody>
                    <a:bodyPr/>
                    <a:lstStyle/>
                    <a:p>
                      <a:r>
                        <a:rPr lang="en-US" sz="1000"/>
                        <a:t>8.0%</a:t>
                      </a:r>
                    </a:p>
                  </a:txBody>
                  <a:tcPr/>
                </a:tc>
                <a:tc>
                  <a:txBody>
                    <a:bodyPr/>
                    <a:lstStyle/>
                    <a:p>
                      <a:r>
                        <a:rPr lang="en-US" sz="1000"/>
                        <a:t>24</a:t>
                      </a:r>
                    </a:p>
                  </a:txBody>
                  <a:tcPr/>
                </a:tc>
                <a:tc>
                  <a:txBody>
                    <a:bodyPr/>
                    <a:lstStyle/>
                    <a:p>
                      <a:r>
                        <a:rPr lang="en-US" sz="1000"/>
                        <a:t>299</a:t>
                      </a:r>
                    </a:p>
                  </a:txBody>
                  <a:tcPr/>
                </a:tc>
                <a:tc>
                  <a:txBody>
                    <a:bodyPr/>
                    <a:lstStyle/>
                    <a:p>
                      <a:r>
                        <a:rPr lang="en-US" sz="1000"/>
                        <a:t>35</a:t>
                      </a:r>
                    </a:p>
                  </a:txBody>
                  <a:tcPr/>
                </a:tc>
                <a:tc>
                  <a:txBody>
                    <a:bodyPr/>
                    <a:lstStyle/>
                    <a:p>
                      <a:r>
                        <a:rPr lang="en-US" sz="1000"/>
                        <a:t>11.7%</a:t>
                      </a:r>
                    </a:p>
                  </a:txBody>
                  <a:tcPr/>
                </a:tc>
                <a:tc>
                  <a:txBody>
                    <a:bodyPr/>
                    <a:lstStyle/>
                    <a:p>
                      <a:r>
                        <a:rPr lang="en-US" sz="1000"/>
                        <a:t>Link</a:t>
                      </a:r>
                    </a:p>
                  </a:txBody>
                  <a:tcPr/>
                </a:tc>
                <a:extLst>
                  <a:ext uri="{0D108BD9-81ED-4DB2-BD59-A6C34878D82A}">
                    <a16:rowId xmlns:a16="http://schemas.microsoft.com/office/drawing/2014/main" val="2378350489"/>
                  </a:ext>
                </a:extLst>
              </a:tr>
              <a:tr h="370840">
                <a:tc>
                  <a:txBody>
                    <a:bodyPr/>
                    <a:lstStyle/>
                    <a:p>
                      <a:r>
                        <a:rPr lang="de-DE" sz="1000" b="1"/>
                        <a:t>NDR Kultur - 2017-10-20 13:01:30</a:t>
                      </a:r>
                      <a:r>
                        <a:rPr lang="de-DE" sz="1000"/>
                        <a:t>
Den ganzen Tag im Museum warten... für das perfekte Foto!  Sensationelle Bilder von Stefan Draschan. 😍</a:t>
                      </a:r>
                      <a:endParaRPr lang="en-US" sz="1000"/>
                    </a:p>
                  </a:txBody>
                  <a:tcPr/>
                </a:tc>
                <a:tc>
                  <a:txBody>
                    <a:bodyPr/>
                    <a:lstStyle/>
                    <a:p>
                      <a:r>
                        <a:rPr lang="en-US" sz="1000"/>
                        <a:t>6.6%</a:t>
                      </a:r>
                    </a:p>
                  </a:txBody>
                  <a:tcPr/>
                </a:tc>
                <a:tc>
                  <a:txBody>
                    <a:bodyPr/>
                    <a:lstStyle/>
                    <a:p>
                      <a:r>
                        <a:rPr lang="en-US" sz="1000"/>
                        <a:t>988</a:t>
                      </a:r>
                    </a:p>
                  </a:txBody>
                  <a:tcPr/>
                </a:tc>
                <a:tc>
                  <a:txBody>
                    <a:bodyPr/>
                    <a:lstStyle/>
                    <a:p>
                      <a:r>
                        <a:rPr lang="en-US" sz="1000"/>
                        <a:t>14959</a:t>
                      </a:r>
                    </a:p>
                  </a:txBody>
                  <a:tcPr/>
                </a:tc>
                <a:tc>
                  <a:txBody>
                    <a:bodyPr/>
                    <a:lstStyle/>
                    <a:p>
                      <a:r>
                        <a:rPr lang="en-US" sz="1000"/>
                        <a:t>1184</a:t>
                      </a:r>
                    </a:p>
                  </a:txBody>
                  <a:tcPr/>
                </a:tc>
                <a:tc>
                  <a:txBody>
                    <a:bodyPr/>
                    <a:lstStyle/>
                    <a:p>
                      <a:r>
                        <a:rPr lang="en-US" sz="1000"/>
                        <a:t>7.9%</a:t>
                      </a:r>
                    </a:p>
                  </a:txBody>
                  <a:tcPr/>
                </a:tc>
                <a:tc>
                  <a:txBody>
                    <a:bodyPr/>
                    <a:lstStyle/>
                    <a:p>
                      <a:r>
                        <a:rPr lang="en-US" sz="1000"/>
                        <a:t>Link</a:t>
                      </a:r>
                    </a:p>
                  </a:txBody>
                  <a:tcPr/>
                </a:tc>
                <a:extLst>
                  <a:ext uri="{0D108BD9-81ED-4DB2-BD59-A6C34878D82A}">
                    <a16:rowId xmlns:a16="http://schemas.microsoft.com/office/drawing/2014/main" val="2686831430"/>
                  </a:ext>
                </a:extLst>
              </a:tr>
              <a:tr h="370840">
                <a:tc>
                  <a:txBody>
                    <a:bodyPr/>
                    <a:lstStyle/>
                    <a:p>
                      <a:r>
                        <a:rPr lang="de-DE" sz="1000" b="1"/>
                        <a:t>NDR Kultur - 2017-01-03 06:12:00</a:t>
                      </a:r>
                      <a:r>
                        <a:rPr lang="de-DE" sz="1000"/>
                        <a:t>
Guten Morgen! Möchte hier jemand noch in die Elbphilharmonie Hamburg? ;)</a:t>
                      </a:r>
                      <a:endParaRPr lang="en-US" sz="1000"/>
                    </a:p>
                  </a:txBody>
                  <a:tcPr/>
                </a:tc>
                <a:tc>
                  <a:txBody>
                    <a:bodyPr/>
                    <a:lstStyle/>
                    <a:p>
                      <a:r>
                        <a:rPr lang="en-US" sz="1000"/>
                        <a:t>6.0%</a:t>
                      </a:r>
                    </a:p>
                  </a:txBody>
                  <a:tcPr/>
                </a:tc>
                <a:tc>
                  <a:txBody>
                    <a:bodyPr/>
                    <a:lstStyle/>
                    <a:p>
                      <a:r>
                        <a:rPr lang="en-US" sz="1000"/>
                        <a:t>1335</a:t>
                      </a:r>
                    </a:p>
                  </a:txBody>
                  <a:tcPr/>
                </a:tc>
                <a:tc>
                  <a:txBody>
                    <a:bodyPr/>
                    <a:lstStyle/>
                    <a:p>
                      <a:r>
                        <a:rPr lang="en-US" sz="1000"/>
                        <a:t>22130</a:t>
                      </a:r>
                    </a:p>
                  </a:txBody>
                  <a:tcPr/>
                </a:tc>
                <a:tc>
                  <a:txBody>
                    <a:bodyPr/>
                    <a:lstStyle/>
                    <a:p>
                      <a:r>
                        <a:rPr lang="en-US" sz="1000"/>
                        <a:t>1661</a:t>
                      </a:r>
                    </a:p>
                  </a:txBody>
                  <a:tcPr/>
                </a:tc>
                <a:tc>
                  <a:txBody>
                    <a:bodyPr/>
                    <a:lstStyle/>
                    <a:p>
                      <a:r>
                        <a:rPr lang="en-US" sz="1000"/>
                        <a:t>7.5%</a:t>
                      </a:r>
                    </a:p>
                  </a:txBody>
                  <a:tcPr/>
                </a:tc>
                <a:tc>
                  <a:txBody>
                    <a:bodyPr/>
                    <a:lstStyle/>
                    <a:p>
                      <a:r>
                        <a:rPr lang="en-US" sz="1000"/>
                        <a:t>Link</a:t>
                      </a:r>
                    </a:p>
                  </a:txBody>
                  <a:tcPr/>
                </a:tc>
                <a:extLst>
                  <a:ext uri="{0D108BD9-81ED-4DB2-BD59-A6C34878D82A}">
                    <a16:rowId xmlns:a16="http://schemas.microsoft.com/office/drawing/2014/main" val="613782579"/>
                  </a:ext>
                </a:extLst>
              </a:tr>
              <a:tr h="370840">
                <a:tc>
                  <a:txBody>
                    <a:bodyPr/>
                    <a:lstStyle/>
                    <a:p>
                      <a:r>
                        <a:rPr lang="de-DE" sz="1000" b="1"/>
                        <a:t>NDR Kultur - 2017-01-12 15:42:07</a:t>
                      </a:r>
                      <a:r>
                        <a:rPr lang="de-DE" sz="1000"/>
                        <a:t>
Oh, wie war es schön! Zum Durchklicken haben wir hier noch einmal die besten Elphi-Fotos der Eröffnung. Welches ist Ihr Liebling?</a:t>
                      </a:r>
                      <a:endParaRPr lang="en-US" sz="1000"/>
                    </a:p>
                  </a:txBody>
                  <a:tcPr/>
                </a:tc>
                <a:tc>
                  <a:txBody>
                    <a:bodyPr/>
                    <a:lstStyle/>
                    <a:p>
                      <a:r>
                        <a:rPr lang="en-US" sz="1000"/>
                        <a:t>5.2%</a:t>
                      </a:r>
                    </a:p>
                  </a:txBody>
                  <a:tcPr/>
                </a:tc>
                <a:tc>
                  <a:txBody>
                    <a:bodyPr/>
                    <a:lstStyle/>
                    <a:p>
                      <a:r>
                        <a:rPr lang="en-US" sz="1000"/>
                        <a:t>188</a:t>
                      </a:r>
                    </a:p>
                  </a:txBody>
                  <a:tcPr/>
                </a:tc>
                <a:tc>
                  <a:txBody>
                    <a:bodyPr/>
                    <a:lstStyle/>
                    <a:p>
                      <a:r>
                        <a:rPr lang="en-US" sz="1000"/>
                        <a:t>3624</a:t>
                      </a:r>
                    </a:p>
                  </a:txBody>
                  <a:tcPr/>
                </a:tc>
                <a:tc>
                  <a:txBody>
                    <a:bodyPr/>
                    <a:lstStyle/>
                    <a:p>
                      <a:r>
                        <a:rPr lang="en-US" sz="1000"/>
                        <a:t>280</a:t>
                      </a:r>
                    </a:p>
                  </a:txBody>
                  <a:tcPr/>
                </a:tc>
                <a:tc>
                  <a:txBody>
                    <a:bodyPr/>
                    <a:lstStyle/>
                    <a:p>
                      <a:r>
                        <a:rPr lang="en-US" sz="1000"/>
                        <a:t>7.7%</a:t>
                      </a:r>
                    </a:p>
                  </a:txBody>
                  <a:tcPr/>
                </a:tc>
                <a:tc>
                  <a:txBody>
                    <a:bodyPr/>
                    <a:lstStyle/>
                    <a:p>
                      <a:r>
                        <a:rPr lang="en-US" sz="1000"/>
                        <a:t>Link</a:t>
                      </a:r>
                    </a:p>
                  </a:txBody>
                  <a:tcPr/>
                </a:tc>
                <a:extLst>
                  <a:ext uri="{0D108BD9-81ED-4DB2-BD59-A6C34878D82A}">
                    <a16:rowId xmlns:a16="http://schemas.microsoft.com/office/drawing/2014/main" val="2150512883"/>
                  </a:ext>
                </a:extLst>
              </a:tr>
            </a:tbl>
          </a:graphicData>
        </a:graphic>
      </p:graphicFrame>
      <p:sp>
        <p:nvSpPr>
          <p:cNvPr id="4" name="Text Placeholder 3">
            <a:extLst>
              <a:ext uri="{FF2B5EF4-FFF2-40B4-BE49-F238E27FC236}">
                <a16:creationId xmlns:a16="http://schemas.microsoft.com/office/drawing/2014/main" id="{E0187061-BF56-4D97-9BC0-FEB4822355F1}"/>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7652462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38EB4-8110-4F61-8256-8BA635C57AF6}"/>
              </a:ext>
            </a:extLst>
          </p:cNvPr>
          <p:cNvSpPr>
            <a:spLocks noGrp="1"/>
          </p:cNvSpPr>
          <p:nvPr>
            <p:ph type="title"/>
          </p:nvPr>
        </p:nvSpPr>
        <p:spPr/>
        <p:txBody>
          <a:bodyPr/>
          <a:lstStyle/>
          <a:p>
            <a:r>
              <a:rPr lang="en-US"/>
              <a:t>Facebook - Videostarts - Export</a:t>
            </a:r>
          </a:p>
        </p:txBody>
      </p:sp>
      <p:graphicFrame>
        <p:nvGraphicFramePr>
          <p:cNvPr id="5" name="Table Placeholder 4">
            <a:extLst>
              <a:ext uri="{FF2B5EF4-FFF2-40B4-BE49-F238E27FC236}">
                <a16:creationId xmlns:a16="http://schemas.microsoft.com/office/drawing/2014/main" id="{82C06DFF-E1EB-441D-B7E7-EF19A217CE4A}"/>
              </a:ext>
            </a:extLst>
          </p:cNvPr>
          <p:cNvGraphicFramePr>
            <a:graphicFrameLocks noGrp="1"/>
          </p:cNvGraphicFramePr>
          <p:nvPr>
            <p:ph type="tbl" sz="quarter" idx="13"/>
            <p:extLst>
              <p:ext uri="{D42A27DB-BD31-4B8C-83A1-F6EECF244321}">
                <p14:modId xmlns:p14="http://schemas.microsoft.com/office/powerpoint/2010/main" val="28342878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950208">
                  <a:extLst>
                    <a:ext uri="{9D8B030D-6E8A-4147-A177-3AD203B41FA5}">
                      <a16:colId xmlns:a16="http://schemas.microsoft.com/office/drawing/2014/main" val="24329307"/>
                    </a:ext>
                  </a:extLst>
                </a:gridCol>
                <a:gridCol w="1152144">
                  <a:extLst>
                    <a:ext uri="{9D8B030D-6E8A-4147-A177-3AD203B41FA5}">
                      <a16:colId xmlns:a16="http://schemas.microsoft.com/office/drawing/2014/main" val="406807951"/>
                    </a:ext>
                  </a:extLst>
                </a:gridCol>
                <a:gridCol w="1152144">
                  <a:extLst>
                    <a:ext uri="{9D8B030D-6E8A-4147-A177-3AD203B41FA5}">
                      <a16:colId xmlns:a16="http://schemas.microsoft.com/office/drawing/2014/main" val="423858547"/>
                    </a:ext>
                  </a:extLst>
                </a:gridCol>
                <a:gridCol w="1152144">
                  <a:extLst>
                    <a:ext uri="{9D8B030D-6E8A-4147-A177-3AD203B41FA5}">
                      <a16:colId xmlns:a16="http://schemas.microsoft.com/office/drawing/2014/main" val="3531463838"/>
                    </a:ext>
                  </a:extLst>
                </a:gridCol>
                <a:gridCol w="822960">
                  <a:extLst>
                    <a:ext uri="{9D8B030D-6E8A-4147-A177-3AD203B41FA5}">
                      <a16:colId xmlns:a16="http://schemas.microsoft.com/office/drawing/2014/main" val="1355901535"/>
                    </a:ext>
                  </a:extLst>
                </a:gridCol>
              </a:tblGrid>
              <a:tr h="370840">
                <a:tc>
                  <a:txBody>
                    <a:bodyPr/>
                    <a:lstStyle/>
                    <a:p>
                      <a:r>
                        <a:rPr lang="en-US" sz="1000"/>
                        <a:t>Post</a:t>
                      </a:r>
                    </a:p>
                  </a:txBody>
                  <a:tcPr/>
                </a:tc>
                <a:tc>
                  <a:txBody>
                    <a:bodyPr/>
                    <a:lstStyle/>
                    <a:p>
                      <a:r>
                        <a:rPr lang="en-US" sz="1000"/>
                        <a:t>Videostarts ab 10s</a:t>
                      </a:r>
                    </a:p>
                  </a:txBody>
                  <a:tcPr/>
                </a:tc>
                <a:tc>
                  <a:txBody>
                    <a:bodyPr/>
                    <a:lstStyle/>
                    <a:p>
                      <a:r>
                        <a:rPr lang="en-US" sz="1000"/>
                        <a:t>Videostarts ab 3s</a:t>
                      </a:r>
                    </a:p>
                  </a:txBody>
                  <a:tcPr/>
                </a:tc>
                <a:tc>
                  <a:txBody>
                    <a:bodyPr/>
                    <a:lstStyle/>
                    <a:p>
                      <a:r>
                        <a:rPr lang="en-US" sz="1000"/>
                        <a:t>% Wiedergabe</a:t>
                      </a:r>
                    </a:p>
                  </a:txBody>
                  <a:tcPr/>
                </a:tc>
                <a:tc>
                  <a:txBody>
                    <a:bodyPr/>
                    <a:lstStyle/>
                    <a:p>
                      <a:r>
                        <a:rPr lang="en-US" sz="1000"/>
                        <a:t>Videolänge</a:t>
                      </a:r>
                    </a:p>
                  </a:txBody>
                  <a:tcPr/>
                </a:tc>
                <a:extLst>
                  <a:ext uri="{0D108BD9-81ED-4DB2-BD59-A6C34878D82A}">
                    <a16:rowId xmlns:a16="http://schemas.microsoft.com/office/drawing/2014/main" val="916448648"/>
                  </a:ext>
                </a:extLst>
              </a:tr>
              <a:tr h="370840">
                <a:tc>
                  <a:txBody>
                    <a:bodyPr/>
                    <a:lstStyle/>
                    <a:p>
                      <a:r>
                        <a:rPr lang="de-DE" sz="1000" b="1"/>
                        <a:t>NDR Kultur - 2017-10-09 16:38:44</a:t>
                      </a:r>
                      <a:r>
                        <a:rPr lang="de-DE" sz="1000"/>
                        <a:t>
"Die So-, die So-, die Sooonne." 🎶 
Markiert Eure liebsten Chorkollegen.</a:t>
                      </a:r>
                      <a:endParaRPr lang="en-US" sz="1000"/>
                    </a:p>
                  </a:txBody>
                  <a:tcPr/>
                </a:tc>
                <a:tc>
                  <a:txBody>
                    <a:bodyPr/>
                    <a:lstStyle/>
                    <a:p>
                      <a:r>
                        <a:rPr lang="en-US" sz="1000"/>
                        <a:t>115316</a:t>
                      </a:r>
                    </a:p>
                  </a:txBody>
                  <a:tcPr/>
                </a:tc>
                <a:tc>
                  <a:txBody>
                    <a:bodyPr/>
                    <a:lstStyle/>
                    <a:p>
                      <a:r>
                        <a:rPr lang="en-US" sz="1000"/>
                        <a:t>234989</a:t>
                      </a:r>
                    </a:p>
                  </a:txBody>
                  <a:tcPr/>
                </a:tc>
                <a:tc>
                  <a:txBody>
                    <a:bodyPr/>
                    <a:lstStyle/>
                    <a:p>
                      <a:r>
                        <a:rPr lang="en-US" sz="1000"/>
                        <a:t>21%</a:t>
                      </a:r>
                    </a:p>
                  </a:txBody>
                  <a:tcPr/>
                </a:tc>
                <a:tc>
                  <a:txBody>
                    <a:bodyPr/>
                    <a:lstStyle/>
                    <a:p>
                      <a:r>
                        <a:rPr lang="en-US" sz="1000"/>
                        <a:t>0:48</a:t>
                      </a:r>
                    </a:p>
                  </a:txBody>
                  <a:tcPr/>
                </a:tc>
                <a:extLst>
                  <a:ext uri="{0D108BD9-81ED-4DB2-BD59-A6C34878D82A}">
                    <a16:rowId xmlns:a16="http://schemas.microsoft.com/office/drawing/2014/main" val="2208874439"/>
                  </a:ext>
                </a:extLst>
              </a:tr>
              <a:tr h="370840">
                <a:tc>
                  <a:txBody>
                    <a:bodyPr/>
                    <a:lstStyle/>
                    <a:p>
                      <a:r>
                        <a:rPr lang="de-DE" sz="1000" b="1"/>
                        <a:t>NDR Kultur - 2017-04-25 14:34:50</a:t>
                      </a:r>
                      <a:r>
                        <a:rPr lang="de-DE" sz="1000"/>
                        <a:t>
Na, wer erinnert sich?
------------------------
Passend zu unserer NDR Debatte "Wer bestimmt, was Kinder lernen?" ➡ http://www.ndr.de/kultur/kulturdebatte/NDR-Debatte-Wer-bestimmt-was-Kinder-lernen,lernen122.html</a:t>
                      </a:r>
                      <a:endParaRPr lang="en-US" sz="1000"/>
                    </a:p>
                  </a:txBody>
                  <a:tcPr/>
                </a:tc>
                <a:tc>
                  <a:txBody>
                    <a:bodyPr/>
                    <a:lstStyle/>
                    <a:p>
                      <a:r>
                        <a:rPr lang="en-US" sz="1000"/>
                        <a:t>63571</a:t>
                      </a:r>
                    </a:p>
                  </a:txBody>
                  <a:tcPr/>
                </a:tc>
                <a:tc>
                  <a:txBody>
                    <a:bodyPr/>
                    <a:lstStyle/>
                    <a:p>
                      <a:r>
                        <a:rPr lang="en-US" sz="1000"/>
                        <a:t>119832</a:t>
                      </a:r>
                    </a:p>
                  </a:txBody>
                  <a:tcPr/>
                </a:tc>
                <a:tc>
                  <a:txBody>
                    <a:bodyPr/>
                    <a:lstStyle/>
                    <a:p>
                      <a:r>
                        <a:rPr lang="en-US" sz="1000"/>
                        <a:t>19%</a:t>
                      </a:r>
                    </a:p>
                  </a:txBody>
                  <a:tcPr/>
                </a:tc>
                <a:tc>
                  <a:txBody>
                    <a:bodyPr/>
                    <a:lstStyle/>
                    <a:p>
                      <a:r>
                        <a:rPr lang="en-US" sz="1000"/>
                        <a:t>1:19</a:t>
                      </a:r>
                    </a:p>
                  </a:txBody>
                  <a:tcPr/>
                </a:tc>
                <a:extLst>
                  <a:ext uri="{0D108BD9-81ED-4DB2-BD59-A6C34878D82A}">
                    <a16:rowId xmlns:a16="http://schemas.microsoft.com/office/drawing/2014/main" val="930419489"/>
                  </a:ext>
                </a:extLst>
              </a:tr>
              <a:tr h="370840">
                <a:tc>
                  <a:txBody>
                    <a:bodyPr/>
                    <a:lstStyle/>
                    <a:p>
                      <a:r>
                        <a:rPr lang="de-DE" sz="1000" b="1"/>
                        <a:t>NDR Kultur - 2017-02-24 11:03:56</a:t>
                      </a:r>
                      <a:r>
                        <a:rPr lang="de-DE" sz="1000"/>
                        <a:t>
Ja, er war intelligent, geistreich und tiefgründig. Aber er war auch: so wahnsinnig lustig. Heute erscheint die Willemsen-Box mit den schönsten Erinnerungen aus "Willemsen legt auf".</a:t>
                      </a:r>
                      <a:endParaRPr lang="en-US" sz="1000"/>
                    </a:p>
                  </a:txBody>
                  <a:tcPr/>
                </a:tc>
                <a:tc>
                  <a:txBody>
                    <a:bodyPr/>
                    <a:lstStyle/>
                    <a:p>
                      <a:r>
                        <a:rPr lang="en-US" sz="1000"/>
                        <a:t>27697</a:t>
                      </a:r>
                    </a:p>
                  </a:txBody>
                  <a:tcPr/>
                </a:tc>
                <a:tc>
                  <a:txBody>
                    <a:bodyPr/>
                    <a:lstStyle/>
                    <a:p>
                      <a:r>
                        <a:rPr lang="en-US" sz="1000"/>
                        <a:t>63496</a:t>
                      </a:r>
                    </a:p>
                  </a:txBody>
                  <a:tcPr/>
                </a:tc>
                <a:tc>
                  <a:txBody>
                    <a:bodyPr/>
                    <a:lstStyle/>
                    <a:p>
                      <a:r>
                        <a:rPr lang="en-US" sz="1000"/>
                        <a:t>22%</a:t>
                      </a:r>
                    </a:p>
                  </a:txBody>
                  <a:tcPr/>
                </a:tc>
                <a:tc>
                  <a:txBody>
                    <a:bodyPr/>
                    <a:lstStyle/>
                    <a:p>
                      <a:r>
                        <a:rPr lang="en-US" sz="1000"/>
                        <a:t>0:39</a:t>
                      </a:r>
                    </a:p>
                  </a:txBody>
                  <a:tcPr/>
                </a:tc>
                <a:extLst>
                  <a:ext uri="{0D108BD9-81ED-4DB2-BD59-A6C34878D82A}">
                    <a16:rowId xmlns:a16="http://schemas.microsoft.com/office/drawing/2014/main" val="2734010323"/>
                  </a:ext>
                </a:extLst>
              </a:tr>
              <a:tr h="370840">
                <a:tc>
                  <a:txBody>
                    <a:bodyPr/>
                    <a:lstStyle/>
                    <a:p>
                      <a:r>
                        <a:rPr lang="de-DE" sz="1000" b="1"/>
                        <a:t>NDR Kultur - 2017-09-28 15:23:14</a:t>
                      </a:r>
                      <a:r>
                        <a:rPr lang="de-DE" sz="1000"/>
                        <a:t>
Liebe Musiker, bitte vervollständigen!</a:t>
                      </a:r>
                      <a:endParaRPr lang="en-US" sz="1000"/>
                    </a:p>
                  </a:txBody>
                  <a:tcPr/>
                </a:tc>
                <a:tc>
                  <a:txBody>
                    <a:bodyPr/>
                    <a:lstStyle/>
                    <a:p>
                      <a:r>
                        <a:rPr lang="en-US" sz="1000"/>
                        <a:t>12671</a:t>
                      </a:r>
                    </a:p>
                  </a:txBody>
                  <a:tcPr/>
                </a:tc>
                <a:tc>
                  <a:txBody>
                    <a:bodyPr/>
                    <a:lstStyle/>
                    <a:p>
                      <a:r>
                        <a:rPr lang="en-US" sz="1000"/>
                        <a:t>21165</a:t>
                      </a:r>
                    </a:p>
                  </a:txBody>
                  <a:tcPr/>
                </a:tc>
                <a:tc>
                  <a:txBody>
                    <a:bodyPr/>
                    <a:lstStyle/>
                    <a:p>
                      <a:r>
                        <a:rPr lang="en-US" sz="1000"/>
                        <a:t>27%</a:t>
                      </a:r>
                    </a:p>
                  </a:txBody>
                  <a:tcPr/>
                </a:tc>
                <a:tc>
                  <a:txBody>
                    <a:bodyPr/>
                    <a:lstStyle/>
                    <a:p>
                      <a:r>
                        <a:rPr lang="en-US" sz="1000"/>
                        <a:t>0:48</a:t>
                      </a:r>
                    </a:p>
                  </a:txBody>
                  <a:tcPr/>
                </a:tc>
                <a:extLst>
                  <a:ext uri="{0D108BD9-81ED-4DB2-BD59-A6C34878D82A}">
                    <a16:rowId xmlns:a16="http://schemas.microsoft.com/office/drawing/2014/main" val="4168466567"/>
                  </a:ext>
                </a:extLst>
              </a:tr>
              <a:tr h="370840">
                <a:tc>
                  <a:txBody>
                    <a:bodyPr/>
                    <a:lstStyle/>
                    <a:p>
                      <a:r>
                        <a:rPr lang="de-DE" sz="1000" b="1"/>
                        <a:t>NDR Kultur - 2017-01-11 11:47:48</a:t>
                      </a:r>
                      <a:r>
                        <a:rPr lang="de-DE" sz="1000"/>
                        <a:t>
Was stand da eigentlich vor der Elbphilharmonie? Die Geschichte des Kaispeichers.</a:t>
                      </a:r>
                      <a:endParaRPr lang="en-US" sz="1000"/>
                    </a:p>
                  </a:txBody>
                  <a:tcPr/>
                </a:tc>
                <a:tc>
                  <a:txBody>
                    <a:bodyPr/>
                    <a:lstStyle/>
                    <a:p>
                      <a:r>
                        <a:rPr lang="en-US" sz="1000"/>
                        <a:t>11004</a:t>
                      </a:r>
                    </a:p>
                  </a:txBody>
                  <a:tcPr/>
                </a:tc>
                <a:tc>
                  <a:txBody>
                    <a:bodyPr/>
                    <a:lstStyle/>
                    <a:p>
                      <a:r>
                        <a:rPr lang="en-US" sz="1000"/>
                        <a:t>21305</a:t>
                      </a:r>
                    </a:p>
                  </a:txBody>
                  <a:tcPr/>
                </a:tc>
                <a:tc>
                  <a:txBody>
                    <a:bodyPr/>
                    <a:lstStyle/>
                    <a:p>
                      <a:r>
                        <a:rPr lang="en-US" sz="1000"/>
                        <a:t>21%</a:t>
                      </a:r>
                    </a:p>
                  </a:txBody>
                  <a:tcPr/>
                </a:tc>
                <a:tc>
                  <a:txBody>
                    <a:bodyPr/>
                    <a:lstStyle/>
                    <a:p>
                      <a:r>
                        <a:rPr lang="en-US" sz="1000"/>
                        <a:t>1:04</a:t>
                      </a:r>
                    </a:p>
                  </a:txBody>
                  <a:tcPr/>
                </a:tc>
                <a:extLst>
                  <a:ext uri="{0D108BD9-81ED-4DB2-BD59-A6C34878D82A}">
                    <a16:rowId xmlns:a16="http://schemas.microsoft.com/office/drawing/2014/main" val="344787273"/>
                  </a:ext>
                </a:extLst>
              </a:tr>
            </a:tbl>
          </a:graphicData>
        </a:graphic>
      </p:graphicFrame>
      <p:sp>
        <p:nvSpPr>
          <p:cNvPr id="4" name="Text Placeholder 3">
            <a:extLst>
              <a:ext uri="{FF2B5EF4-FFF2-40B4-BE49-F238E27FC236}">
                <a16:creationId xmlns:a16="http://schemas.microsoft.com/office/drawing/2014/main" id="{9324FFF6-F87C-44EF-9547-C95C17C65D91}"/>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10509765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721C5-3D29-4CC1-9A7F-D3A7F917D853}"/>
              </a:ext>
            </a:extLst>
          </p:cNvPr>
          <p:cNvSpPr>
            <a:spLocks noGrp="1"/>
          </p:cNvSpPr>
          <p:nvPr>
            <p:ph type="title"/>
          </p:nvPr>
        </p:nvSpPr>
        <p:spPr/>
        <p:txBody>
          <a:bodyPr/>
          <a:lstStyle/>
          <a:p>
            <a:r>
              <a:rPr lang="en-US"/>
              <a:t>Eigene Posts - Videostartrate - Export</a:t>
            </a:r>
          </a:p>
        </p:txBody>
      </p:sp>
      <p:graphicFrame>
        <p:nvGraphicFramePr>
          <p:cNvPr id="5" name="Table Placeholder 4">
            <a:extLst>
              <a:ext uri="{FF2B5EF4-FFF2-40B4-BE49-F238E27FC236}">
                <a16:creationId xmlns:a16="http://schemas.microsoft.com/office/drawing/2014/main" id="{11C5E38A-61D3-4AC3-89A0-C9A610314E5D}"/>
              </a:ext>
            </a:extLst>
          </p:cNvPr>
          <p:cNvGraphicFramePr>
            <a:graphicFrameLocks noGrp="1"/>
          </p:cNvGraphicFramePr>
          <p:nvPr>
            <p:ph type="tbl" sz="quarter" idx="13"/>
            <p:extLst>
              <p:ext uri="{D42A27DB-BD31-4B8C-83A1-F6EECF244321}">
                <p14:modId xmlns:p14="http://schemas.microsoft.com/office/powerpoint/2010/main" val="1173593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49510475"/>
                    </a:ext>
                  </a:extLst>
                </a:gridCol>
                <a:gridCol w="1316736">
                  <a:extLst>
                    <a:ext uri="{9D8B030D-6E8A-4147-A177-3AD203B41FA5}">
                      <a16:colId xmlns:a16="http://schemas.microsoft.com/office/drawing/2014/main" val="3504798188"/>
                    </a:ext>
                  </a:extLst>
                </a:gridCol>
                <a:gridCol w="1481328">
                  <a:extLst>
                    <a:ext uri="{9D8B030D-6E8A-4147-A177-3AD203B41FA5}">
                      <a16:colId xmlns:a16="http://schemas.microsoft.com/office/drawing/2014/main" val="233249477"/>
                    </a:ext>
                  </a:extLst>
                </a:gridCol>
                <a:gridCol w="1481328">
                  <a:extLst>
                    <a:ext uri="{9D8B030D-6E8A-4147-A177-3AD203B41FA5}">
                      <a16:colId xmlns:a16="http://schemas.microsoft.com/office/drawing/2014/main" val="4025496974"/>
                    </a:ext>
                  </a:extLst>
                </a:gridCol>
                <a:gridCol w="1481328">
                  <a:extLst>
                    <a:ext uri="{9D8B030D-6E8A-4147-A177-3AD203B41FA5}">
                      <a16:colId xmlns:a16="http://schemas.microsoft.com/office/drawing/2014/main" val="2210464804"/>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extLst>
                  <a:ext uri="{0D108BD9-81ED-4DB2-BD59-A6C34878D82A}">
                    <a16:rowId xmlns:a16="http://schemas.microsoft.com/office/drawing/2014/main" val="2714150064"/>
                  </a:ext>
                </a:extLst>
              </a:tr>
              <a:tr h="370840">
                <a:tc>
                  <a:txBody>
                    <a:bodyPr/>
                    <a:lstStyle/>
                    <a:p>
                      <a:r>
                        <a:rPr lang="de-DE" sz="1000" b="1"/>
                        <a:t>NDR Kultur - 2017-09-28 15:23:14</a:t>
                      </a:r>
                      <a:r>
                        <a:rPr lang="de-DE" sz="1000"/>
                        <a:t>
Liebe Musiker, bitte vervollständigen!</a:t>
                      </a:r>
                      <a:endParaRPr lang="en-US" sz="1000"/>
                    </a:p>
                  </a:txBody>
                  <a:tcPr/>
                </a:tc>
                <a:tc>
                  <a:txBody>
                    <a:bodyPr/>
                    <a:lstStyle/>
                    <a:p>
                      <a:r>
                        <a:rPr lang="en-US" sz="1000"/>
                        <a:t>26.36%</a:t>
                      </a:r>
                    </a:p>
                  </a:txBody>
                  <a:tcPr/>
                </a:tc>
                <a:tc>
                  <a:txBody>
                    <a:bodyPr/>
                    <a:lstStyle/>
                    <a:p>
                      <a:r>
                        <a:rPr lang="en-US" sz="1000"/>
                        <a:t>40.67%</a:t>
                      </a:r>
                    </a:p>
                  </a:txBody>
                  <a:tcPr/>
                </a:tc>
                <a:tc>
                  <a:txBody>
                    <a:bodyPr/>
                    <a:lstStyle/>
                    <a:p>
                      <a:r>
                        <a:rPr lang="en-US" sz="1000"/>
                        <a:t>12671</a:t>
                      </a:r>
                    </a:p>
                  </a:txBody>
                  <a:tcPr/>
                </a:tc>
                <a:tc>
                  <a:txBody>
                    <a:bodyPr/>
                    <a:lstStyle/>
                    <a:p>
                      <a:r>
                        <a:rPr lang="en-US" sz="1000"/>
                        <a:t>46162</a:t>
                      </a:r>
                    </a:p>
                  </a:txBody>
                  <a:tcPr/>
                </a:tc>
                <a:extLst>
                  <a:ext uri="{0D108BD9-81ED-4DB2-BD59-A6C34878D82A}">
                    <a16:rowId xmlns:a16="http://schemas.microsoft.com/office/drawing/2014/main" val="1092862079"/>
                  </a:ext>
                </a:extLst>
              </a:tr>
              <a:tr h="370840">
                <a:tc>
                  <a:txBody>
                    <a:bodyPr/>
                    <a:lstStyle/>
                    <a:p>
                      <a:r>
                        <a:rPr lang="de-DE" sz="1000" b="1"/>
                        <a:t>NDR Kultur - 2017-02-24 11:03:56</a:t>
                      </a:r>
                      <a:r>
                        <a:rPr lang="de-DE" sz="1000"/>
                        <a:t>
Ja, er war intelligent, geistreich und tiefgründig. Aber er war auch: so wahnsinnig lustig. Heute erscheint die Willemsen-Box mit den schönsten Erinnerungen aus "Willemsen legt auf".</a:t>
                      </a:r>
                      <a:endParaRPr lang="en-US" sz="1000"/>
                    </a:p>
                  </a:txBody>
                  <a:tcPr/>
                </a:tc>
                <a:tc>
                  <a:txBody>
                    <a:bodyPr/>
                    <a:lstStyle/>
                    <a:p>
                      <a:r>
                        <a:rPr lang="en-US" sz="1000"/>
                        <a:t>23.33%</a:t>
                      </a:r>
                    </a:p>
                  </a:txBody>
                  <a:tcPr/>
                </a:tc>
                <a:tc>
                  <a:txBody>
                    <a:bodyPr/>
                    <a:lstStyle/>
                    <a:p>
                      <a:r>
                        <a:rPr lang="en-US" sz="1000"/>
                        <a:t>51.05%</a:t>
                      </a:r>
                    </a:p>
                  </a:txBody>
                  <a:tcPr/>
                </a:tc>
                <a:tc>
                  <a:txBody>
                    <a:bodyPr/>
                    <a:lstStyle/>
                    <a:p>
                      <a:r>
                        <a:rPr lang="en-US" sz="1000"/>
                        <a:t>27697</a:t>
                      </a:r>
                    </a:p>
                  </a:txBody>
                  <a:tcPr/>
                </a:tc>
                <a:tc>
                  <a:txBody>
                    <a:bodyPr/>
                    <a:lstStyle/>
                    <a:p>
                      <a:r>
                        <a:rPr lang="en-US" sz="1000"/>
                        <a:t>109978</a:t>
                      </a:r>
                    </a:p>
                  </a:txBody>
                  <a:tcPr/>
                </a:tc>
                <a:extLst>
                  <a:ext uri="{0D108BD9-81ED-4DB2-BD59-A6C34878D82A}">
                    <a16:rowId xmlns:a16="http://schemas.microsoft.com/office/drawing/2014/main" val="417427402"/>
                  </a:ext>
                </a:extLst>
              </a:tr>
              <a:tr h="370840">
                <a:tc>
                  <a:txBody>
                    <a:bodyPr/>
                    <a:lstStyle/>
                    <a:p>
                      <a:r>
                        <a:rPr lang="de-DE" sz="1000" b="1"/>
                        <a:t>NDR Kultur - 2017-03-23 14:15:41</a:t>
                      </a:r>
                      <a:r>
                        <a:rPr lang="de-DE" sz="1000"/>
                        <a:t>
Welches Musikstück suchen wir? 🤓</a:t>
                      </a:r>
                      <a:endParaRPr lang="en-US" sz="1000"/>
                    </a:p>
                  </a:txBody>
                  <a:tcPr/>
                </a:tc>
                <a:tc>
                  <a:txBody>
                    <a:bodyPr/>
                    <a:lstStyle/>
                    <a:p>
                      <a:r>
                        <a:rPr lang="en-US" sz="1000"/>
                        <a:t>20.77%</a:t>
                      </a:r>
                    </a:p>
                  </a:txBody>
                  <a:tcPr/>
                </a:tc>
                <a:tc>
                  <a:txBody>
                    <a:bodyPr/>
                    <a:lstStyle/>
                    <a:p>
                      <a:r>
                        <a:rPr lang="en-US" sz="1000"/>
                        <a:t>20.96%</a:t>
                      </a:r>
                    </a:p>
                  </a:txBody>
                  <a:tcPr/>
                </a:tc>
                <a:tc>
                  <a:txBody>
                    <a:bodyPr/>
                    <a:lstStyle/>
                    <a:p>
                      <a:r>
                        <a:rPr lang="en-US" sz="1000"/>
                        <a:t>811</a:t>
                      </a:r>
                    </a:p>
                  </a:txBody>
                  <a:tcPr/>
                </a:tc>
                <a:tc>
                  <a:txBody>
                    <a:bodyPr/>
                    <a:lstStyle/>
                    <a:p>
                      <a:r>
                        <a:rPr lang="en-US" sz="1000"/>
                        <a:t>3660</a:t>
                      </a:r>
                    </a:p>
                  </a:txBody>
                  <a:tcPr/>
                </a:tc>
                <a:extLst>
                  <a:ext uri="{0D108BD9-81ED-4DB2-BD59-A6C34878D82A}">
                    <a16:rowId xmlns:a16="http://schemas.microsoft.com/office/drawing/2014/main" val="1200876782"/>
                  </a:ext>
                </a:extLst>
              </a:tr>
              <a:tr h="370840">
                <a:tc>
                  <a:txBody>
                    <a:bodyPr/>
                    <a:lstStyle/>
                    <a:p>
                      <a:r>
                        <a:rPr lang="de-DE" sz="1000" b="1"/>
                        <a:t>NDR Kultur - 2017-04-05 06:15:00</a:t>
                      </a:r>
                      <a:r>
                        <a:rPr lang="de-DE" sz="1000"/>
                        <a:t>
Wir haben Alan Gilbert nach seinen Gedanken zu Donald Trump gefragt. Hier sind sie.</a:t>
                      </a:r>
                      <a:endParaRPr lang="en-US" sz="1000"/>
                    </a:p>
                  </a:txBody>
                  <a:tcPr/>
                </a:tc>
                <a:tc>
                  <a:txBody>
                    <a:bodyPr/>
                    <a:lstStyle/>
                    <a:p>
                      <a:r>
                        <a:rPr lang="en-US" sz="1000"/>
                        <a:t>19.29%</a:t>
                      </a:r>
                    </a:p>
                  </a:txBody>
                  <a:tcPr/>
                </a:tc>
                <a:tc>
                  <a:txBody>
                    <a:bodyPr/>
                    <a:lstStyle/>
                    <a:p>
                      <a:r>
                        <a:rPr lang="en-US" sz="1000"/>
                        <a:t>40.97%</a:t>
                      </a:r>
                    </a:p>
                  </a:txBody>
                  <a:tcPr/>
                </a:tc>
                <a:tc>
                  <a:txBody>
                    <a:bodyPr/>
                    <a:lstStyle/>
                    <a:p>
                      <a:r>
                        <a:rPr lang="en-US" sz="1000"/>
                        <a:t>5320</a:t>
                      </a:r>
                    </a:p>
                  </a:txBody>
                  <a:tcPr/>
                </a:tc>
                <a:tc>
                  <a:txBody>
                    <a:bodyPr/>
                    <a:lstStyle/>
                    <a:p>
                      <a:r>
                        <a:rPr lang="en-US" sz="1000"/>
                        <a:t>26050</a:t>
                      </a:r>
                    </a:p>
                  </a:txBody>
                  <a:tcPr/>
                </a:tc>
                <a:extLst>
                  <a:ext uri="{0D108BD9-81ED-4DB2-BD59-A6C34878D82A}">
                    <a16:rowId xmlns:a16="http://schemas.microsoft.com/office/drawing/2014/main" val="4025798475"/>
                  </a:ext>
                </a:extLst>
              </a:tr>
              <a:tr h="370840">
                <a:tc>
                  <a:txBody>
                    <a:bodyPr/>
                    <a:lstStyle/>
                    <a:p>
                      <a:r>
                        <a:rPr lang="de-DE" sz="1000" b="1"/>
                        <a:t>NDR Kultur - 2017-10-18 03:45:01</a:t>
                      </a:r>
                      <a:r>
                        <a:rPr lang="de-DE" sz="1000"/>
                        <a:t>
Wer´s zuerst errät bekommt unsere ewige Bewunderung und einen kleinen Gruß aus der Redaktion!</a:t>
                      </a:r>
                      <a:endParaRPr lang="en-US" sz="1000"/>
                    </a:p>
                  </a:txBody>
                  <a:tcPr/>
                </a:tc>
                <a:tc>
                  <a:txBody>
                    <a:bodyPr/>
                    <a:lstStyle/>
                    <a:p>
                      <a:r>
                        <a:rPr lang="en-US" sz="1000"/>
                        <a:t>18.70%</a:t>
                      </a:r>
                    </a:p>
                  </a:txBody>
                  <a:tcPr/>
                </a:tc>
                <a:tc>
                  <a:txBody>
                    <a:bodyPr/>
                    <a:lstStyle/>
                    <a:p>
                      <a:r>
                        <a:rPr lang="en-US" sz="1000"/>
                        <a:t>39.92%</a:t>
                      </a:r>
                    </a:p>
                  </a:txBody>
                  <a:tcPr/>
                </a:tc>
                <a:tc>
                  <a:txBody>
                    <a:bodyPr/>
                    <a:lstStyle/>
                    <a:p>
                      <a:r>
                        <a:rPr lang="en-US" sz="1000"/>
                        <a:t>898</a:t>
                      </a:r>
                    </a:p>
                  </a:txBody>
                  <a:tcPr/>
                </a:tc>
                <a:tc>
                  <a:txBody>
                    <a:bodyPr/>
                    <a:lstStyle/>
                    <a:p>
                      <a:r>
                        <a:rPr lang="en-US" sz="1000"/>
                        <a:t>4299</a:t>
                      </a:r>
                    </a:p>
                  </a:txBody>
                  <a:tcPr/>
                </a:tc>
                <a:extLst>
                  <a:ext uri="{0D108BD9-81ED-4DB2-BD59-A6C34878D82A}">
                    <a16:rowId xmlns:a16="http://schemas.microsoft.com/office/drawing/2014/main" val="117791484"/>
                  </a:ext>
                </a:extLst>
              </a:tr>
            </a:tbl>
          </a:graphicData>
        </a:graphic>
      </p:graphicFrame>
      <p:sp>
        <p:nvSpPr>
          <p:cNvPr id="4" name="Text Placeholder 3">
            <a:extLst>
              <a:ext uri="{FF2B5EF4-FFF2-40B4-BE49-F238E27FC236}">
                <a16:creationId xmlns:a16="http://schemas.microsoft.com/office/drawing/2014/main" id="{76CFC305-71B8-4BBF-A57C-2011796C2D00}"/>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30526073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DCBB7-3127-4FDA-88DB-C761CCEDBA93}"/>
              </a:ext>
            </a:extLst>
          </p:cNvPr>
          <p:cNvSpPr>
            <a:spLocks noGrp="1"/>
          </p:cNvSpPr>
          <p:nvPr>
            <p:ph type="title"/>
          </p:nvPr>
        </p:nvSpPr>
        <p:spPr/>
        <p:txBody>
          <a:bodyPr/>
          <a:lstStyle/>
          <a:p>
            <a:r>
              <a:rPr lang="en-US"/>
              <a:t>Eigene Posts - Videostartrate - Flop - Export</a:t>
            </a:r>
          </a:p>
        </p:txBody>
      </p:sp>
      <p:graphicFrame>
        <p:nvGraphicFramePr>
          <p:cNvPr id="5" name="Table Placeholder 4">
            <a:extLst>
              <a:ext uri="{FF2B5EF4-FFF2-40B4-BE49-F238E27FC236}">
                <a16:creationId xmlns:a16="http://schemas.microsoft.com/office/drawing/2014/main" id="{24117821-2D01-4DAB-9EDD-379A0D4086A0}"/>
              </a:ext>
            </a:extLst>
          </p:cNvPr>
          <p:cNvGraphicFramePr>
            <a:graphicFrameLocks noGrp="1"/>
          </p:cNvGraphicFramePr>
          <p:nvPr>
            <p:ph type="tbl" sz="quarter" idx="13"/>
            <p:extLst>
              <p:ext uri="{D42A27DB-BD31-4B8C-83A1-F6EECF244321}">
                <p14:modId xmlns:p14="http://schemas.microsoft.com/office/powerpoint/2010/main" val="4157553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17046120"/>
                    </a:ext>
                  </a:extLst>
                </a:gridCol>
                <a:gridCol w="1316736">
                  <a:extLst>
                    <a:ext uri="{9D8B030D-6E8A-4147-A177-3AD203B41FA5}">
                      <a16:colId xmlns:a16="http://schemas.microsoft.com/office/drawing/2014/main" val="1221734059"/>
                    </a:ext>
                  </a:extLst>
                </a:gridCol>
                <a:gridCol w="1481328">
                  <a:extLst>
                    <a:ext uri="{9D8B030D-6E8A-4147-A177-3AD203B41FA5}">
                      <a16:colId xmlns:a16="http://schemas.microsoft.com/office/drawing/2014/main" val="2533245356"/>
                    </a:ext>
                  </a:extLst>
                </a:gridCol>
                <a:gridCol w="1481328">
                  <a:extLst>
                    <a:ext uri="{9D8B030D-6E8A-4147-A177-3AD203B41FA5}">
                      <a16:colId xmlns:a16="http://schemas.microsoft.com/office/drawing/2014/main" val="3625777865"/>
                    </a:ext>
                  </a:extLst>
                </a:gridCol>
                <a:gridCol w="1481328">
                  <a:extLst>
                    <a:ext uri="{9D8B030D-6E8A-4147-A177-3AD203B41FA5}">
                      <a16:colId xmlns:a16="http://schemas.microsoft.com/office/drawing/2014/main" val="2059189528"/>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extLst>
                  <a:ext uri="{0D108BD9-81ED-4DB2-BD59-A6C34878D82A}">
                    <a16:rowId xmlns:a16="http://schemas.microsoft.com/office/drawing/2014/main" val="2514864519"/>
                  </a:ext>
                </a:extLst>
              </a:tr>
              <a:tr h="370840">
                <a:tc>
                  <a:txBody>
                    <a:bodyPr/>
                    <a:lstStyle/>
                    <a:p>
                      <a:r>
                        <a:rPr lang="de-DE" sz="1000" b="1"/>
                        <a:t>NDR Kultur - 2017-09-29 08:45:06</a:t>
                      </a:r>
                      <a:r>
                        <a:rPr lang="de-DE" sz="1000"/>
                        <a:t>
Jetzt live! Das Händelexperiment... &lt;3</a:t>
                      </a:r>
                      <a:endParaRPr lang="en-US" sz="1000"/>
                    </a:p>
                  </a:txBody>
                  <a:tcPr/>
                </a:tc>
                <a:tc>
                  <a:txBody>
                    <a:bodyPr/>
                    <a:lstStyle/>
                    <a:p>
                      <a:r>
                        <a:rPr lang="en-US" sz="1000"/>
                        <a:t>n/a</a:t>
                      </a:r>
                    </a:p>
                  </a:txBody>
                  <a:tcPr/>
                </a:tc>
                <a:tc>
                  <a:txBody>
                    <a:bodyPr/>
                    <a:lstStyle/>
                    <a:p>
                      <a:r>
                        <a:rPr lang="en-US" sz="1000"/>
                        <a:t>32.8%</a:t>
                      </a:r>
                    </a:p>
                  </a:txBody>
                  <a:tcPr/>
                </a:tc>
                <a:tc>
                  <a:txBody>
                    <a:bodyPr/>
                    <a:lstStyle/>
                    <a:p>
                      <a:r>
                        <a:rPr lang="en-US" sz="1000"/>
                        <a:t>n/a</a:t>
                      </a:r>
                    </a:p>
                  </a:txBody>
                  <a:tcPr/>
                </a:tc>
                <a:tc>
                  <a:txBody>
                    <a:bodyPr/>
                    <a:lstStyle/>
                    <a:p>
                      <a:r>
                        <a:rPr lang="en-US" sz="1000"/>
                        <a:t>2161</a:t>
                      </a:r>
                    </a:p>
                  </a:txBody>
                  <a:tcPr/>
                </a:tc>
                <a:extLst>
                  <a:ext uri="{0D108BD9-81ED-4DB2-BD59-A6C34878D82A}">
                    <a16:rowId xmlns:a16="http://schemas.microsoft.com/office/drawing/2014/main" val="3227278520"/>
                  </a:ext>
                </a:extLst>
              </a:tr>
              <a:tr h="370840">
                <a:tc>
                  <a:txBody>
                    <a:bodyPr/>
                    <a:lstStyle/>
                    <a:p>
                      <a:r>
                        <a:rPr lang="de-DE" sz="1000" b="1"/>
                        <a:t>NDR Kultur - 2017-10-02 15:29:56</a:t>
                      </a:r>
                      <a:r>
                        <a:rPr lang="de-DE" sz="1000"/>
                        <a:t>
Statt 5 o'clock-Tea eine schöne Meeresbrandung!🌊</a:t>
                      </a:r>
                      <a:endParaRPr lang="en-US" sz="1000"/>
                    </a:p>
                  </a:txBody>
                  <a:tcPr/>
                </a:tc>
                <a:tc>
                  <a:txBody>
                    <a:bodyPr/>
                    <a:lstStyle/>
                    <a:p>
                      <a:r>
                        <a:rPr lang="en-US" sz="1000"/>
                        <a:t>n/a</a:t>
                      </a:r>
                    </a:p>
                  </a:txBody>
                  <a:tcPr/>
                </a:tc>
                <a:tc>
                  <a:txBody>
                    <a:bodyPr/>
                    <a:lstStyle/>
                    <a:p>
                      <a:r>
                        <a:rPr lang="en-US" sz="1000"/>
                        <a:t>31.9%</a:t>
                      </a:r>
                    </a:p>
                  </a:txBody>
                  <a:tcPr/>
                </a:tc>
                <a:tc>
                  <a:txBody>
                    <a:bodyPr/>
                    <a:lstStyle/>
                    <a:p>
                      <a:r>
                        <a:rPr lang="en-US" sz="1000"/>
                        <a:t>n/a</a:t>
                      </a:r>
                    </a:p>
                  </a:txBody>
                  <a:tcPr/>
                </a:tc>
                <a:tc>
                  <a:txBody>
                    <a:bodyPr/>
                    <a:lstStyle/>
                    <a:p>
                      <a:r>
                        <a:rPr lang="en-US" sz="1000"/>
                        <a:t>1711</a:t>
                      </a:r>
                    </a:p>
                  </a:txBody>
                  <a:tcPr/>
                </a:tc>
                <a:extLst>
                  <a:ext uri="{0D108BD9-81ED-4DB2-BD59-A6C34878D82A}">
                    <a16:rowId xmlns:a16="http://schemas.microsoft.com/office/drawing/2014/main" val="2046921353"/>
                  </a:ext>
                </a:extLst>
              </a:tr>
              <a:tr h="370840">
                <a:tc>
                  <a:txBody>
                    <a:bodyPr/>
                    <a:lstStyle/>
                    <a:p>
                      <a:r>
                        <a:rPr lang="de-DE" sz="1000" b="1"/>
                        <a:t>NDR Kultur - 2017-04-24 19:05:00</a:t>
                      </a:r>
                      <a:r>
                        <a:rPr lang="de-DE" sz="1000"/>
                        <a:t>
Okay, so kann man das Erlernen der Zirkularatmung natürlich auch umgehen ;-)</a:t>
                      </a:r>
                      <a:endParaRPr lang="en-US" sz="1000"/>
                    </a:p>
                  </a:txBody>
                  <a:tcPr/>
                </a:tc>
                <a:tc>
                  <a:txBody>
                    <a:bodyPr/>
                    <a:lstStyle/>
                    <a:p>
                      <a:r>
                        <a:rPr lang="en-US" sz="1000"/>
                        <a:t>n/a</a:t>
                      </a:r>
                    </a:p>
                  </a:txBody>
                  <a:tcPr/>
                </a:tc>
                <a:tc>
                  <a:txBody>
                    <a:bodyPr/>
                    <a:lstStyle/>
                    <a:p>
                      <a:r>
                        <a:rPr lang="en-US" sz="1000"/>
                        <a:t>31.3%</a:t>
                      </a:r>
                    </a:p>
                  </a:txBody>
                  <a:tcPr/>
                </a:tc>
                <a:tc>
                  <a:txBody>
                    <a:bodyPr/>
                    <a:lstStyle/>
                    <a:p>
                      <a:r>
                        <a:rPr lang="en-US" sz="1000"/>
                        <a:t>n/a</a:t>
                      </a:r>
                    </a:p>
                  </a:txBody>
                  <a:tcPr/>
                </a:tc>
                <a:tc>
                  <a:txBody>
                    <a:bodyPr/>
                    <a:lstStyle/>
                    <a:p>
                      <a:r>
                        <a:rPr lang="en-US" sz="1000"/>
                        <a:t>1925</a:t>
                      </a:r>
                    </a:p>
                  </a:txBody>
                  <a:tcPr/>
                </a:tc>
                <a:extLst>
                  <a:ext uri="{0D108BD9-81ED-4DB2-BD59-A6C34878D82A}">
                    <a16:rowId xmlns:a16="http://schemas.microsoft.com/office/drawing/2014/main" val="1679270548"/>
                  </a:ext>
                </a:extLst>
              </a:tr>
              <a:tr h="370840">
                <a:tc>
                  <a:txBody>
                    <a:bodyPr/>
                    <a:lstStyle/>
                    <a:p>
                      <a:r>
                        <a:rPr lang="de-DE" sz="1000" b="1"/>
                        <a:t>NDR Kultur - 2017-09-28 07:25:41</a:t>
                      </a:r>
                      <a:r>
                        <a:rPr lang="de-DE" sz="1000"/>
                        <a:t>
Vermisst hier irgendjemand Instrumente? Ein tolles Ständchen zum Start in den Tag!</a:t>
                      </a:r>
                      <a:endParaRPr lang="en-US" sz="1000"/>
                    </a:p>
                  </a:txBody>
                  <a:tcPr/>
                </a:tc>
                <a:tc>
                  <a:txBody>
                    <a:bodyPr/>
                    <a:lstStyle/>
                    <a:p>
                      <a:r>
                        <a:rPr lang="en-US" sz="1000"/>
                        <a:t>n/a</a:t>
                      </a:r>
                    </a:p>
                  </a:txBody>
                  <a:tcPr/>
                </a:tc>
                <a:tc>
                  <a:txBody>
                    <a:bodyPr/>
                    <a:lstStyle/>
                    <a:p>
                      <a:r>
                        <a:rPr lang="en-US" sz="1000"/>
                        <a:t>40.3%</a:t>
                      </a:r>
                    </a:p>
                  </a:txBody>
                  <a:tcPr/>
                </a:tc>
                <a:tc>
                  <a:txBody>
                    <a:bodyPr/>
                    <a:lstStyle/>
                    <a:p>
                      <a:r>
                        <a:rPr lang="en-US" sz="1000"/>
                        <a:t>n/a</a:t>
                      </a:r>
                    </a:p>
                  </a:txBody>
                  <a:tcPr/>
                </a:tc>
                <a:tc>
                  <a:txBody>
                    <a:bodyPr/>
                    <a:lstStyle/>
                    <a:p>
                      <a:r>
                        <a:rPr lang="en-US" sz="1000"/>
                        <a:t>3187</a:t>
                      </a:r>
                    </a:p>
                  </a:txBody>
                  <a:tcPr/>
                </a:tc>
                <a:extLst>
                  <a:ext uri="{0D108BD9-81ED-4DB2-BD59-A6C34878D82A}">
                    <a16:rowId xmlns:a16="http://schemas.microsoft.com/office/drawing/2014/main" val="731656257"/>
                  </a:ext>
                </a:extLst>
              </a:tr>
              <a:tr h="370840">
                <a:tc>
                  <a:txBody>
                    <a:bodyPr/>
                    <a:lstStyle/>
                    <a:p>
                      <a:r>
                        <a:rPr lang="de-DE" sz="1000" b="1"/>
                        <a:t>NDR Kultur - 2017-09-22 13:24:42</a:t>
                      </a:r>
                      <a:r>
                        <a:rPr lang="de-DE" sz="1000"/>
                        <a:t>
Beim Schlusston vibriert's im Bauch...!  Wer von Ihnen kann so tief singen wie Johnny von The King's Singers? 😲</a:t>
                      </a:r>
                      <a:endParaRPr lang="en-US" sz="1000"/>
                    </a:p>
                  </a:txBody>
                  <a:tcPr/>
                </a:tc>
                <a:tc>
                  <a:txBody>
                    <a:bodyPr/>
                    <a:lstStyle/>
                    <a:p>
                      <a:r>
                        <a:rPr lang="en-US" sz="1000"/>
                        <a:t>n/a</a:t>
                      </a:r>
                    </a:p>
                  </a:txBody>
                  <a:tcPr/>
                </a:tc>
                <a:tc>
                  <a:txBody>
                    <a:bodyPr/>
                    <a:lstStyle/>
                    <a:p>
                      <a:r>
                        <a:rPr lang="en-US" sz="1000"/>
                        <a:t>30.0%</a:t>
                      </a:r>
                    </a:p>
                  </a:txBody>
                  <a:tcPr/>
                </a:tc>
                <a:tc>
                  <a:txBody>
                    <a:bodyPr/>
                    <a:lstStyle/>
                    <a:p>
                      <a:r>
                        <a:rPr lang="en-US" sz="1000"/>
                        <a:t>n/a</a:t>
                      </a:r>
                    </a:p>
                  </a:txBody>
                  <a:tcPr/>
                </a:tc>
                <a:tc>
                  <a:txBody>
                    <a:bodyPr/>
                    <a:lstStyle/>
                    <a:p>
                      <a:r>
                        <a:rPr lang="en-US" sz="1000"/>
                        <a:t>3001</a:t>
                      </a:r>
                    </a:p>
                  </a:txBody>
                  <a:tcPr/>
                </a:tc>
                <a:extLst>
                  <a:ext uri="{0D108BD9-81ED-4DB2-BD59-A6C34878D82A}">
                    <a16:rowId xmlns:a16="http://schemas.microsoft.com/office/drawing/2014/main" val="2290677449"/>
                  </a:ext>
                </a:extLst>
              </a:tr>
            </a:tbl>
          </a:graphicData>
        </a:graphic>
      </p:graphicFrame>
      <p:sp>
        <p:nvSpPr>
          <p:cNvPr id="4" name="Text Placeholder 3">
            <a:extLst>
              <a:ext uri="{FF2B5EF4-FFF2-40B4-BE49-F238E27FC236}">
                <a16:creationId xmlns:a16="http://schemas.microsoft.com/office/drawing/2014/main" id="{D9CCDBBF-B32B-4A72-948C-1693028ADE5F}"/>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27554121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68E3E-2D71-4D04-AA97-683383974F76}"/>
              </a:ext>
            </a:extLst>
          </p:cNvPr>
          <p:cNvSpPr>
            <a:spLocks noGrp="1"/>
          </p:cNvSpPr>
          <p:nvPr>
            <p:ph type="title"/>
          </p:nvPr>
        </p:nvSpPr>
        <p:spPr/>
        <p:txBody>
          <a:bodyPr/>
          <a:lstStyle/>
          <a:p>
            <a:r>
              <a:rPr lang="de-DE"/>
              <a:t>Eigene Posts - Potenzielle Reichweite - Export</a:t>
            </a:r>
            <a:endParaRPr lang="en-US"/>
          </a:p>
        </p:txBody>
      </p:sp>
      <p:graphicFrame>
        <p:nvGraphicFramePr>
          <p:cNvPr id="5" name="Table Placeholder 4">
            <a:extLst>
              <a:ext uri="{FF2B5EF4-FFF2-40B4-BE49-F238E27FC236}">
                <a16:creationId xmlns:a16="http://schemas.microsoft.com/office/drawing/2014/main" id="{A3008D3D-73A9-45AF-8835-8DB8BDBFEE6A}"/>
              </a:ext>
            </a:extLst>
          </p:cNvPr>
          <p:cNvGraphicFramePr>
            <a:graphicFrameLocks noGrp="1"/>
          </p:cNvGraphicFramePr>
          <p:nvPr>
            <p:ph type="tbl" sz="quarter" idx="13"/>
            <p:extLst>
              <p:ext uri="{D42A27DB-BD31-4B8C-83A1-F6EECF244321}">
                <p14:modId xmlns:p14="http://schemas.microsoft.com/office/powerpoint/2010/main" val="3151623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31142631"/>
                    </a:ext>
                  </a:extLst>
                </a:gridCol>
                <a:gridCol w="1234440">
                  <a:extLst>
                    <a:ext uri="{9D8B030D-6E8A-4147-A177-3AD203B41FA5}">
                      <a16:colId xmlns:a16="http://schemas.microsoft.com/office/drawing/2014/main" val="3923711625"/>
                    </a:ext>
                  </a:extLst>
                </a:gridCol>
                <a:gridCol w="822960">
                  <a:extLst>
                    <a:ext uri="{9D8B030D-6E8A-4147-A177-3AD203B41FA5}">
                      <a16:colId xmlns:a16="http://schemas.microsoft.com/office/drawing/2014/main" val="335769042"/>
                    </a:ext>
                  </a:extLst>
                </a:gridCol>
                <a:gridCol w="822960">
                  <a:extLst>
                    <a:ext uri="{9D8B030D-6E8A-4147-A177-3AD203B41FA5}">
                      <a16:colId xmlns:a16="http://schemas.microsoft.com/office/drawing/2014/main" val="1751540889"/>
                    </a:ext>
                  </a:extLst>
                </a:gridCol>
                <a:gridCol w="822960">
                  <a:extLst>
                    <a:ext uri="{9D8B030D-6E8A-4147-A177-3AD203B41FA5}">
                      <a16:colId xmlns:a16="http://schemas.microsoft.com/office/drawing/2014/main" val="367491503"/>
                    </a:ext>
                  </a:extLst>
                </a:gridCol>
                <a:gridCol w="822960">
                  <a:extLst>
                    <a:ext uri="{9D8B030D-6E8A-4147-A177-3AD203B41FA5}">
                      <a16:colId xmlns:a16="http://schemas.microsoft.com/office/drawing/2014/main" val="1451100730"/>
                    </a:ext>
                  </a:extLst>
                </a:gridCol>
                <a:gridCol w="411480">
                  <a:extLst>
                    <a:ext uri="{9D8B030D-6E8A-4147-A177-3AD203B41FA5}">
                      <a16:colId xmlns:a16="http://schemas.microsoft.com/office/drawing/2014/main" val="1843532908"/>
                    </a:ext>
                  </a:extLst>
                </a:gridCol>
              </a:tblGrid>
              <a:tr h="370840">
                <a:tc>
                  <a:txBody>
                    <a:bodyPr/>
                    <a:lstStyle/>
                    <a:p>
                      <a:r>
                        <a:rPr lang="en-US" sz="1000"/>
                        <a:t>Post</a:t>
                      </a:r>
                    </a:p>
                  </a:txBody>
                  <a:tcPr/>
                </a:tc>
                <a:tc>
                  <a:txBody>
                    <a:bodyPr/>
                    <a:lstStyle/>
                    <a:p>
                      <a:r>
                        <a:rPr lang="en-US" sz="1000"/>
                        <a:t>gesamt Potenzielle Reichweite</a:t>
                      </a:r>
                    </a:p>
                  </a:txBody>
                  <a:tcPr/>
                </a:tc>
                <a:tc>
                  <a:txBody>
                    <a:bodyPr/>
                    <a:lstStyle/>
                    <a:p>
                      <a:r>
                        <a:rPr lang="en-US" sz="1000"/>
                        <a:t>bezahlt</a:t>
                      </a:r>
                    </a:p>
                  </a:txBody>
                  <a:tcPr/>
                </a:tc>
                <a:tc>
                  <a:txBody>
                    <a:bodyPr/>
                    <a:lstStyle/>
                    <a:p>
                      <a:r>
                        <a:rPr lang="en-US" sz="1000"/>
                        <a:t>viral</a:t>
                      </a:r>
                    </a:p>
                  </a:txBody>
                  <a:tcPr/>
                </a:tc>
                <a:tc>
                  <a:txBody>
                    <a:bodyPr/>
                    <a:lstStyle/>
                    <a:p>
                      <a:r>
                        <a:rPr lang="en-US" sz="1000"/>
                        <a:t>organisch</a:t>
                      </a:r>
                    </a:p>
                  </a:txBody>
                  <a:tcPr/>
                </a:tc>
                <a:tc>
                  <a:txBody>
                    <a:bodyPr/>
                    <a:lstStyle/>
                    <a:p>
                      <a:r>
                        <a:rPr lang="en-US" sz="1000"/>
                        <a:t>unbezahlt</a:t>
                      </a:r>
                    </a:p>
                  </a:txBody>
                  <a:tcPr/>
                </a:tc>
                <a:tc>
                  <a:txBody>
                    <a:bodyPr/>
                    <a:lstStyle/>
                    <a:p>
                      <a:r>
                        <a:rPr lang="en-US" sz="1000"/>
                        <a:t>Typ</a:t>
                      </a:r>
                    </a:p>
                  </a:txBody>
                  <a:tcPr/>
                </a:tc>
                <a:extLst>
                  <a:ext uri="{0D108BD9-81ED-4DB2-BD59-A6C34878D82A}">
                    <a16:rowId xmlns:a16="http://schemas.microsoft.com/office/drawing/2014/main" val="577169532"/>
                  </a:ext>
                </a:extLst>
              </a:tr>
              <a:tr h="370840">
                <a:tc>
                  <a:txBody>
                    <a:bodyPr/>
                    <a:lstStyle/>
                    <a:p>
                      <a:r>
                        <a:rPr lang="de-DE" sz="1000" b="1"/>
                        <a:t>NDR Kultur - 2017-10-09 16:38:44</a:t>
                      </a:r>
                      <a:r>
                        <a:rPr lang="de-DE" sz="1000"/>
                        <a:t>
"Die So-, die So-, die Sooonne." 🎶 
Markiert Eure liebsten Chorkollegen.</a:t>
                      </a:r>
                      <a:endParaRPr lang="en-US" sz="1000"/>
                    </a:p>
                  </a:txBody>
                  <a:tcPr/>
                </a:tc>
                <a:tc>
                  <a:txBody>
                    <a:bodyPr/>
                    <a:lstStyle/>
                    <a:p>
                      <a:r>
                        <a:rPr lang="en-US" sz="1000"/>
                        <a:t>570268</a:t>
                      </a:r>
                    </a:p>
                  </a:txBody>
                  <a:tcPr/>
                </a:tc>
                <a:tc>
                  <a:txBody>
                    <a:bodyPr/>
                    <a:lstStyle/>
                    <a:p>
                      <a:r>
                        <a:rPr lang="en-US" sz="1000"/>
                        <a:t>39387</a:t>
                      </a:r>
                    </a:p>
                  </a:txBody>
                  <a:tcPr/>
                </a:tc>
                <a:tc>
                  <a:txBody>
                    <a:bodyPr/>
                    <a:lstStyle/>
                    <a:p>
                      <a:r>
                        <a:rPr lang="en-US" sz="1000"/>
                        <a:t>524518</a:t>
                      </a:r>
                    </a:p>
                  </a:txBody>
                  <a:tcPr/>
                </a:tc>
                <a:tc>
                  <a:txBody>
                    <a:bodyPr/>
                    <a:lstStyle/>
                    <a:p>
                      <a:r>
                        <a:rPr lang="en-US" sz="1000"/>
                        <a:t>13811</a:t>
                      </a:r>
                    </a:p>
                  </a:txBody>
                  <a:tcPr/>
                </a:tc>
                <a:tc>
                  <a:txBody>
                    <a:bodyPr/>
                    <a:lstStyle/>
                    <a:p>
                      <a:r>
                        <a:rPr lang="en-US" sz="1000"/>
                        <a:t>530881</a:t>
                      </a:r>
                    </a:p>
                  </a:txBody>
                  <a:tcPr/>
                </a:tc>
                <a:tc>
                  <a:txBody>
                    <a:bodyPr/>
                    <a:lstStyle/>
                    <a:p>
                      <a:r>
                        <a:rPr lang="en-US" sz="1000"/>
                        <a:t>Video</a:t>
                      </a:r>
                    </a:p>
                  </a:txBody>
                  <a:tcPr/>
                </a:tc>
                <a:extLst>
                  <a:ext uri="{0D108BD9-81ED-4DB2-BD59-A6C34878D82A}">
                    <a16:rowId xmlns:a16="http://schemas.microsoft.com/office/drawing/2014/main" val="3188526158"/>
                  </a:ext>
                </a:extLst>
              </a:tr>
              <a:tr h="370840">
                <a:tc>
                  <a:txBody>
                    <a:bodyPr/>
                    <a:lstStyle/>
                    <a:p>
                      <a:r>
                        <a:rPr lang="de-DE" sz="1000" b="1"/>
                        <a:t>NDR Kultur - 2017-04-25 14:34:50</a:t>
                      </a:r>
                      <a:r>
                        <a:rPr lang="de-DE" sz="1000"/>
                        <a:t>
Na, wer erinnert sich?
------------------------
Passend zu unserer NDR Debatte "Wer bestimmt, was Kinder lernen?" ➡ http://www.ndr.de/kultur/kulturdebatte/NDR-Debatte-Wer-bestimmt-was-Kinder-lernen,lernen122.html</a:t>
                      </a:r>
                      <a:endParaRPr lang="en-US" sz="1000"/>
                    </a:p>
                  </a:txBody>
                  <a:tcPr/>
                </a:tc>
                <a:tc>
                  <a:txBody>
                    <a:bodyPr/>
                    <a:lstStyle/>
                    <a:p>
                      <a:r>
                        <a:rPr lang="en-US" sz="1000"/>
                        <a:t>373294</a:t>
                      </a:r>
                    </a:p>
                  </a:txBody>
                  <a:tcPr/>
                </a:tc>
                <a:tc>
                  <a:txBody>
                    <a:bodyPr/>
                    <a:lstStyle/>
                    <a:p>
                      <a:r>
                        <a:rPr lang="en-US" sz="1000"/>
                        <a:t>0</a:t>
                      </a:r>
                    </a:p>
                  </a:txBody>
                  <a:tcPr/>
                </a:tc>
                <a:tc>
                  <a:txBody>
                    <a:bodyPr/>
                    <a:lstStyle/>
                    <a:p>
                      <a:r>
                        <a:rPr lang="en-US" sz="1000"/>
                        <a:t>329135</a:t>
                      </a:r>
                    </a:p>
                  </a:txBody>
                  <a:tcPr/>
                </a:tc>
                <a:tc>
                  <a:txBody>
                    <a:bodyPr/>
                    <a:lstStyle/>
                    <a:p>
                      <a:r>
                        <a:rPr lang="en-US" sz="1000"/>
                        <a:t>46192</a:t>
                      </a:r>
                    </a:p>
                  </a:txBody>
                  <a:tcPr/>
                </a:tc>
                <a:tc>
                  <a:txBody>
                    <a:bodyPr/>
                    <a:lstStyle/>
                    <a:p>
                      <a:r>
                        <a:rPr lang="en-US" sz="1000"/>
                        <a:t>373294</a:t>
                      </a:r>
                    </a:p>
                  </a:txBody>
                  <a:tcPr/>
                </a:tc>
                <a:tc>
                  <a:txBody>
                    <a:bodyPr/>
                    <a:lstStyle/>
                    <a:p>
                      <a:r>
                        <a:rPr lang="en-US" sz="1000"/>
                        <a:t>Video</a:t>
                      </a:r>
                    </a:p>
                  </a:txBody>
                  <a:tcPr/>
                </a:tc>
                <a:extLst>
                  <a:ext uri="{0D108BD9-81ED-4DB2-BD59-A6C34878D82A}">
                    <a16:rowId xmlns:a16="http://schemas.microsoft.com/office/drawing/2014/main" val="2180418889"/>
                  </a:ext>
                </a:extLst>
              </a:tr>
              <a:tr h="370840">
                <a:tc>
                  <a:txBody>
                    <a:bodyPr/>
                    <a:lstStyle/>
                    <a:p>
                      <a:r>
                        <a:rPr lang="de-DE" sz="1000" b="1"/>
                        <a:t>NDR Kultur - 2017-09-07 11:43:07</a:t>
                      </a:r>
                      <a:r>
                        <a:rPr lang="de-DE" sz="1000"/>
                        <a:t>
Wir fangen an: "Der Hosenkavalier".</a:t>
                      </a:r>
                      <a:endParaRPr lang="en-US" sz="1000"/>
                    </a:p>
                  </a:txBody>
                  <a:tcPr/>
                </a:tc>
                <a:tc>
                  <a:txBody>
                    <a:bodyPr/>
                    <a:lstStyle/>
                    <a:p>
                      <a:r>
                        <a:rPr lang="en-US" sz="1000"/>
                        <a:t>155327</a:t>
                      </a:r>
                    </a:p>
                  </a:txBody>
                  <a:tcPr/>
                </a:tc>
                <a:tc>
                  <a:txBody>
                    <a:bodyPr/>
                    <a:lstStyle/>
                    <a:p>
                      <a:r>
                        <a:rPr lang="en-US" sz="1000"/>
                        <a:t>0</a:t>
                      </a:r>
                    </a:p>
                  </a:txBody>
                  <a:tcPr/>
                </a:tc>
                <a:tc>
                  <a:txBody>
                    <a:bodyPr/>
                    <a:lstStyle/>
                    <a:p>
                      <a:r>
                        <a:rPr lang="en-US" sz="1000"/>
                        <a:t>150086</a:t>
                      </a:r>
                    </a:p>
                  </a:txBody>
                  <a:tcPr/>
                </a:tc>
                <a:tc>
                  <a:txBody>
                    <a:bodyPr/>
                    <a:lstStyle/>
                    <a:p>
                      <a:r>
                        <a:rPr lang="en-US" sz="1000"/>
                        <a:t>7194</a:t>
                      </a:r>
                    </a:p>
                  </a:txBody>
                  <a:tcPr/>
                </a:tc>
                <a:tc>
                  <a:txBody>
                    <a:bodyPr/>
                    <a:lstStyle/>
                    <a:p>
                      <a:r>
                        <a:rPr lang="en-US" sz="1000"/>
                        <a:t>155327</a:t>
                      </a:r>
                    </a:p>
                  </a:txBody>
                  <a:tcPr/>
                </a:tc>
                <a:tc>
                  <a:txBody>
                    <a:bodyPr/>
                    <a:lstStyle/>
                    <a:p>
                      <a:r>
                        <a:rPr lang="en-US" sz="1000"/>
                        <a:t>Photo</a:t>
                      </a:r>
                    </a:p>
                  </a:txBody>
                  <a:tcPr/>
                </a:tc>
                <a:extLst>
                  <a:ext uri="{0D108BD9-81ED-4DB2-BD59-A6C34878D82A}">
                    <a16:rowId xmlns:a16="http://schemas.microsoft.com/office/drawing/2014/main" val="3301034876"/>
                  </a:ext>
                </a:extLst>
              </a:tr>
              <a:tr h="370840">
                <a:tc>
                  <a:txBody>
                    <a:bodyPr/>
                    <a:lstStyle/>
                    <a:p>
                      <a:r>
                        <a:rPr lang="de-DE" sz="1000" b="1"/>
                        <a:t>NDR Kultur - 2017-02-24 11:03:56</a:t>
                      </a:r>
                      <a:r>
                        <a:rPr lang="de-DE" sz="1000"/>
                        <a:t>
Ja, er war intelligent, geistreich und tiefgründig. Aber er war auch: so wahnsinnig lustig. Heute erscheint die Willemsen-Box mit den schönsten Erinnerungen aus "Willemsen legt auf".</a:t>
                      </a:r>
                      <a:endParaRPr lang="en-US" sz="1000"/>
                    </a:p>
                  </a:txBody>
                  <a:tcPr/>
                </a:tc>
                <a:tc>
                  <a:txBody>
                    <a:bodyPr/>
                    <a:lstStyle/>
                    <a:p>
                      <a:r>
                        <a:rPr lang="en-US" sz="1000"/>
                        <a:t>109978</a:t>
                      </a:r>
                    </a:p>
                  </a:txBody>
                  <a:tcPr/>
                </a:tc>
                <a:tc>
                  <a:txBody>
                    <a:bodyPr/>
                    <a:lstStyle/>
                    <a:p>
                      <a:r>
                        <a:rPr lang="en-US" sz="1000"/>
                        <a:t>95432</a:t>
                      </a:r>
                    </a:p>
                  </a:txBody>
                  <a:tcPr/>
                </a:tc>
                <a:tc>
                  <a:txBody>
                    <a:bodyPr/>
                    <a:lstStyle/>
                    <a:p>
                      <a:r>
                        <a:rPr lang="en-US" sz="1000"/>
                        <a:t>10812</a:t>
                      </a:r>
                    </a:p>
                  </a:txBody>
                  <a:tcPr/>
                </a:tc>
                <a:tc>
                  <a:txBody>
                    <a:bodyPr/>
                    <a:lstStyle/>
                    <a:p>
                      <a:r>
                        <a:rPr lang="en-US" sz="1000"/>
                        <a:t>6893</a:t>
                      </a:r>
                    </a:p>
                  </a:txBody>
                  <a:tcPr/>
                </a:tc>
                <a:tc>
                  <a:txBody>
                    <a:bodyPr/>
                    <a:lstStyle/>
                    <a:p>
                      <a:r>
                        <a:rPr lang="en-US" sz="1000"/>
                        <a:t>14546</a:t>
                      </a:r>
                    </a:p>
                  </a:txBody>
                  <a:tcPr/>
                </a:tc>
                <a:tc>
                  <a:txBody>
                    <a:bodyPr/>
                    <a:lstStyle/>
                    <a:p>
                      <a:r>
                        <a:rPr lang="en-US" sz="1000"/>
                        <a:t>Video</a:t>
                      </a:r>
                    </a:p>
                  </a:txBody>
                  <a:tcPr/>
                </a:tc>
                <a:extLst>
                  <a:ext uri="{0D108BD9-81ED-4DB2-BD59-A6C34878D82A}">
                    <a16:rowId xmlns:a16="http://schemas.microsoft.com/office/drawing/2014/main" val="2566680923"/>
                  </a:ext>
                </a:extLst>
              </a:tr>
              <a:tr h="370840">
                <a:tc>
                  <a:txBody>
                    <a:bodyPr/>
                    <a:lstStyle/>
                    <a:p>
                      <a:r>
                        <a:rPr lang="de-DE" sz="1000" b="1"/>
                        <a:t>NDR Kultur - 2017-10-17 08:15:42</a:t>
                      </a:r>
                      <a:r>
                        <a:rPr lang="de-DE" sz="1000"/>
                        <a:t>
Wir laden Sie ins Kino ein!</a:t>
                      </a:r>
                      <a:endParaRPr lang="en-US" sz="1000"/>
                    </a:p>
                  </a:txBody>
                  <a:tcPr/>
                </a:tc>
                <a:tc>
                  <a:txBody>
                    <a:bodyPr/>
                    <a:lstStyle/>
                    <a:p>
                      <a:r>
                        <a:rPr lang="en-US" sz="1000"/>
                        <a:t>98528</a:t>
                      </a:r>
                    </a:p>
                  </a:txBody>
                  <a:tcPr/>
                </a:tc>
                <a:tc>
                  <a:txBody>
                    <a:bodyPr/>
                    <a:lstStyle/>
                    <a:p>
                      <a:r>
                        <a:rPr lang="en-US" sz="1000"/>
                        <a:t>0</a:t>
                      </a:r>
                    </a:p>
                  </a:txBody>
                  <a:tcPr/>
                </a:tc>
                <a:tc>
                  <a:txBody>
                    <a:bodyPr/>
                    <a:lstStyle/>
                    <a:p>
                      <a:r>
                        <a:rPr lang="en-US" sz="1000"/>
                        <a:t>97204</a:t>
                      </a:r>
                    </a:p>
                  </a:txBody>
                  <a:tcPr/>
                </a:tc>
                <a:tc>
                  <a:txBody>
                    <a:bodyPr/>
                    <a:lstStyle/>
                    <a:p>
                      <a:r>
                        <a:rPr lang="en-US" sz="1000"/>
                        <a:t>1260</a:t>
                      </a:r>
                    </a:p>
                  </a:txBody>
                  <a:tcPr/>
                </a:tc>
                <a:tc>
                  <a:txBody>
                    <a:bodyPr/>
                    <a:lstStyle/>
                    <a:p>
                      <a:r>
                        <a:rPr lang="en-US" sz="1000"/>
                        <a:t>98528</a:t>
                      </a:r>
                    </a:p>
                  </a:txBody>
                  <a:tcPr/>
                </a:tc>
                <a:tc>
                  <a:txBody>
                    <a:bodyPr/>
                    <a:lstStyle/>
                    <a:p>
                      <a:r>
                        <a:rPr lang="en-US" sz="1000"/>
                        <a:t>Link</a:t>
                      </a:r>
                    </a:p>
                  </a:txBody>
                  <a:tcPr/>
                </a:tc>
                <a:extLst>
                  <a:ext uri="{0D108BD9-81ED-4DB2-BD59-A6C34878D82A}">
                    <a16:rowId xmlns:a16="http://schemas.microsoft.com/office/drawing/2014/main" val="2574343538"/>
                  </a:ext>
                </a:extLst>
              </a:tr>
            </a:tbl>
          </a:graphicData>
        </a:graphic>
      </p:graphicFrame>
      <p:sp>
        <p:nvSpPr>
          <p:cNvPr id="4" name="Text Placeholder 3">
            <a:extLst>
              <a:ext uri="{FF2B5EF4-FFF2-40B4-BE49-F238E27FC236}">
                <a16:creationId xmlns:a16="http://schemas.microsoft.com/office/drawing/2014/main" id="{F025FE20-12E3-438C-8C0E-EED0F04C4CE3}"/>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2246958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7B64B-7DA3-4C9C-99A0-440996022523}"/>
              </a:ext>
            </a:extLst>
          </p:cNvPr>
          <p:cNvSpPr>
            <a:spLocks noGrp="1"/>
          </p:cNvSpPr>
          <p:nvPr>
            <p:ph type="title"/>
          </p:nvPr>
        </p:nvSpPr>
        <p:spPr/>
        <p:txBody>
          <a:bodyPr/>
          <a:lstStyle/>
          <a:p>
            <a:r>
              <a:rPr lang="de-DE"/>
              <a:t>Eigene Posts - Aktive Nutzer - Export</a:t>
            </a:r>
            <a:endParaRPr lang="en-US"/>
          </a:p>
        </p:txBody>
      </p:sp>
      <p:graphicFrame>
        <p:nvGraphicFramePr>
          <p:cNvPr id="5" name="Table Placeholder 4">
            <a:extLst>
              <a:ext uri="{FF2B5EF4-FFF2-40B4-BE49-F238E27FC236}">
                <a16:creationId xmlns:a16="http://schemas.microsoft.com/office/drawing/2014/main" id="{6065FFAB-63B4-4B0E-857A-0EF825DC60DF}"/>
              </a:ext>
            </a:extLst>
          </p:cNvPr>
          <p:cNvGraphicFramePr>
            <a:graphicFrameLocks noGrp="1"/>
          </p:cNvGraphicFramePr>
          <p:nvPr>
            <p:ph type="tbl" sz="quarter" idx="13"/>
            <p:extLst>
              <p:ext uri="{D42A27DB-BD31-4B8C-83A1-F6EECF244321}">
                <p14:modId xmlns:p14="http://schemas.microsoft.com/office/powerpoint/2010/main" val="15295847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56856711"/>
                    </a:ext>
                  </a:extLst>
                </a:gridCol>
                <a:gridCol w="1234440">
                  <a:extLst>
                    <a:ext uri="{9D8B030D-6E8A-4147-A177-3AD203B41FA5}">
                      <a16:colId xmlns:a16="http://schemas.microsoft.com/office/drawing/2014/main" val="1361471060"/>
                    </a:ext>
                  </a:extLst>
                </a:gridCol>
                <a:gridCol w="1234440">
                  <a:extLst>
                    <a:ext uri="{9D8B030D-6E8A-4147-A177-3AD203B41FA5}">
                      <a16:colId xmlns:a16="http://schemas.microsoft.com/office/drawing/2014/main" val="206169822"/>
                    </a:ext>
                  </a:extLst>
                </a:gridCol>
                <a:gridCol w="1234440">
                  <a:extLst>
                    <a:ext uri="{9D8B030D-6E8A-4147-A177-3AD203B41FA5}">
                      <a16:colId xmlns:a16="http://schemas.microsoft.com/office/drawing/2014/main" val="3608501935"/>
                    </a:ext>
                  </a:extLst>
                </a:gridCol>
                <a:gridCol w="822960">
                  <a:extLst>
                    <a:ext uri="{9D8B030D-6E8A-4147-A177-3AD203B41FA5}">
                      <a16:colId xmlns:a16="http://schemas.microsoft.com/office/drawing/2014/main" val="3685780277"/>
                    </a:ext>
                  </a:extLst>
                </a:gridCol>
                <a:gridCol w="411480">
                  <a:extLst>
                    <a:ext uri="{9D8B030D-6E8A-4147-A177-3AD203B41FA5}">
                      <a16:colId xmlns:a16="http://schemas.microsoft.com/office/drawing/2014/main" val="4145279116"/>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extLst>
                  <a:ext uri="{0D108BD9-81ED-4DB2-BD59-A6C34878D82A}">
                    <a16:rowId xmlns:a16="http://schemas.microsoft.com/office/drawing/2014/main" val="3208789791"/>
                  </a:ext>
                </a:extLst>
              </a:tr>
              <a:tr h="370840">
                <a:tc>
                  <a:txBody>
                    <a:bodyPr/>
                    <a:lstStyle/>
                    <a:p>
                      <a:r>
                        <a:rPr lang="de-DE" sz="1000" b="1"/>
                        <a:t>NDR Kultur - 2017-10-09 16:38:44</a:t>
                      </a:r>
                      <a:r>
                        <a:rPr lang="de-DE" sz="1000"/>
                        <a:t>
"Die So-, die So-, die Sooonne." 🎶 
Markiert Eure liebsten Chorkollegen.</a:t>
                      </a:r>
                      <a:endParaRPr lang="en-US" sz="1000"/>
                    </a:p>
                  </a:txBody>
                  <a:tcPr/>
                </a:tc>
                <a:tc>
                  <a:txBody>
                    <a:bodyPr/>
                    <a:lstStyle/>
                    <a:p>
                      <a:r>
                        <a:rPr lang="en-US" sz="1000"/>
                        <a:t>32764</a:t>
                      </a:r>
                    </a:p>
                  </a:txBody>
                  <a:tcPr/>
                </a:tc>
                <a:tc>
                  <a:txBody>
                    <a:bodyPr/>
                    <a:lstStyle/>
                    <a:p>
                      <a:r>
                        <a:rPr lang="en-US" sz="1000"/>
                        <a:t>570268</a:t>
                      </a:r>
                    </a:p>
                  </a:txBody>
                  <a:tcPr/>
                </a:tc>
                <a:tc>
                  <a:txBody>
                    <a:bodyPr/>
                    <a:lstStyle/>
                    <a:p>
                      <a:r>
                        <a:rPr lang="en-US" sz="1000"/>
                        <a:t>5.7%</a:t>
                      </a:r>
                    </a:p>
                  </a:txBody>
                  <a:tcPr/>
                </a:tc>
                <a:tc>
                  <a:txBody>
                    <a:bodyPr/>
                    <a:lstStyle/>
                    <a:p>
                      <a:r>
                        <a:rPr lang="en-US" sz="1000"/>
                        <a:t>9219</a:t>
                      </a:r>
                    </a:p>
                  </a:txBody>
                  <a:tcPr/>
                </a:tc>
                <a:tc>
                  <a:txBody>
                    <a:bodyPr/>
                    <a:lstStyle/>
                    <a:p>
                      <a:r>
                        <a:rPr lang="en-US" sz="1000"/>
                        <a:t>Video</a:t>
                      </a:r>
                    </a:p>
                  </a:txBody>
                  <a:tcPr/>
                </a:tc>
                <a:extLst>
                  <a:ext uri="{0D108BD9-81ED-4DB2-BD59-A6C34878D82A}">
                    <a16:rowId xmlns:a16="http://schemas.microsoft.com/office/drawing/2014/main" val="4249464918"/>
                  </a:ext>
                </a:extLst>
              </a:tr>
              <a:tr h="370840">
                <a:tc>
                  <a:txBody>
                    <a:bodyPr/>
                    <a:lstStyle/>
                    <a:p>
                      <a:r>
                        <a:rPr lang="de-DE" sz="1000" b="1"/>
                        <a:t>NDR Kultur - 2017-04-25 14:34:50</a:t>
                      </a:r>
                      <a:r>
                        <a:rPr lang="de-DE" sz="1000"/>
                        <a:t>
Na, wer erinnert sich?
------------------------
Passend zu unserer NDR Debatte "Wer bestimmt, was Kinder lernen?" ➡ http://www.ndr.de/kultur/kulturdebatte/NDR-Debatte-Wer-bestimmt-was-Kinder-lernen,lernen122.html</a:t>
                      </a:r>
                      <a:endParaRPr lang="en-US" sz="1000"/>
                    </a:p>
                  </a:txBody>
                  <a:tcPr/>
                </a:tc>
                <a:tc>
                  <a:txBody>
                    <a:bodyPr/>
                    <a:lstStyle/>
                    <a:p>
                      <a:r>
                        <a:rPr lang="en-US" sz="1000"/>
                        <a:t>22120</a:t>
                      </a:r>
                    </a:p>
                  </a:txBody>
                  <a:tcPr/>
                </a:tc>
                <a:tc>
                  <a:txBody>
                    <a:bodyPr/>
                    <a:lstStyle/>
                    <a:p>
                      <a:r>
                        <a:rPr lang="en-US" sz="1000"/>
                        <a:t>373294</a:t>
                      </a:r>
                    </a:p>
                  </a:txBody>
                  <a:tcPr/>
                </a:tc>
                <a:tc>
                  <a:txBody>
                    <a:bodyPr/>
                    <a:lstStyle/>
                    <a:p>
                      <a:r>
                        <a:rPr lang="en-US" sz="1000"/>
                        <a:t>5.9%</a:t>
                      </a:r>
                    </a:p>
                  </a:txBody>
                  <a:tcPr/>
                </a:tc>
                <a:tc>
                  <a:txBody>
                    <a:bodyPr/>
                    <a:lstStyle/>
                    <a:p>
                      <a:r>
                        <a:rPr lang="en-US" sz="1000"/>
                        <a:t>3105</a:t>
                      </a:r>
                    </a:p>
                  </a:txBody>
                  <a:tcPr/>
                </a:tc>
                <a:tc>
                  <a:txBody>
                    <a:bodyPr/>
                    <a:lstStyle/>
                    <a:p>
                      <a:r>
                        <a:rPr lang="en-US" sz="1000"/>
                        <a:t>Video</a:t>
                      </a:r>
                    </a:p>
                  </a:txBody>
                  <a:tcPr/>
                </a:tc>
                <a:extLst>
                  <a:ext uri="{0D108BD9-81ED-4DB2-BD59-A6C34878D82A}">
                    <a16:rowId xmlns:a16="http://schemas.microsoft.com/office/drawing/2014/main" val="4246766252"/>
                  </a:ext>
                </a:extLst>
              </a:tr>
              <a:tr h="370840">
                <a:tc>
                  <a:txBody>
                    <a:bodyPr/>
                    <a:lstStyle/>
                    <a:p>
                      <a:r>
                        <a:rPr lang="de-DE" sz="1000" b="1"/>
                        <a:t>NDR Kultur - 2017-09-07 11:43:07</a:t>
                      </a:r>
                      <a:r>
                        <a:rPr lang="de-DE" sz="1000"/>
                        <a:t>
Wir fangen an: "Der Hosenkavalier".</a:t>
                      </a:r>
                      <a:endParaRPr lang="en-US" sz="1000"/>
                    </a:p>
                  </a:txBody>
                  <a:tcPr/>
                </a:tc>
                <a:tc>
                  <a:txBody>
                    <a:bodyPr/>
                    <a:lstStyle/>
                    <a:p>
                      <a:r>
                        <a:rPr lang="en-US" sz="1000"/>
                        <a:t>14212</a:t>
                      </a:r>
                    </a:p>
                  </a:txBody>
                  <a:tcPr/>
                </a:tc>
                <a:tc>
                  <a:txBody>
                    <a:bodyPr/>
                    <a:lstStyle/>
                    <a:p>
                      <a:r>
                        <a:rPr lang="en-US" sz="1000"/>
                        <a:t>155327</a:t>
                      </a:r>
                    </a:p>
                  </a:txBody>
                  <a:tcPr/>
                </a:tc>
                <a:tc>
                  <a:txBody>
                    <a:bodyPr/>
                    <a:lstStyle/>
                    <a:p>
                      <a:r>
                        <a:rPr lang="en-US" sz="1000"/>
                        <a:t>9.1%</a:t>
                      </a:r>
                    </a:p>
                  </a:txBody>
                  <a:tcPr/>
                </a:tc>
                <a:tc>
                  <a:txBody>
                    <a:bodyPr/>
                    <a:lstStyle/>
                    <a:p>
                      <a:r>
                        <a:rPr lang="en-US" sz="1000"/>
                        <a:t>1268</a:t>
                      </a:r>
                    </a:p>
                  </a:txBody>
                  <a:tcPr/>
                </a:tc>
                <a:tc>
                  <a:txBody>
                    <a:bodyPr/>
                    <a:lstStyle/>
                    <a:p>
                      <a:r>
                        <a:rPr lang="en-US" sz="1000"/>
                        <a:t>Photo</a:t>
                      </a:r>
                    </a:p>
                  </a:txBody>
                  <a:tcPr/>
                </a:tc>
                <a:extLst>
                  <a:ext uri="{0D108BD9-81ED-4DB2-BD59-A6C34878D82A}">
                    <a16:rowId xmlns:a16="http://schemas.microsoft.com/office/drawing/2014/main" val="1695273200"/>
                  </a:ext>
                </a:extLst>
              </a:tr>
              <a:tr h="370840">
                <a:tc>
                  <a:txBody>
                    <a:bodyPr/>
                    <a:lstStyle/>
                    <a:p>
                      <a:r>
                        <a:rPr lang="de-DE" sz="1000" b="1"/>
                        <a:t>NDR Kultur - 2017-09-28 15:23:14</a:t>
                      </a:r>
                      <a:r>
                        <a:rPr lang="de-DE" sz="1000"/>
                        <a:t>
Liebe Musiker, bitte vervollständigen!</a:t>
                      </a:r>
                      <a:endParaRPr lang="en-US" sz="1000"/>
                    </a:p>
                  </a:txBody>
                  <a:tcPr/>
                </a:tc>
                <a:tc>
                  <a:txBody>
                    <a:bodyPr/>
                    <a:lstStyle/>
                    <a:p>
                      <a:r>
                        <a:rPr lang="en-US" sz="1000"/>
                        <a:t>4827</a:t>
                      </a:r>
                    </a:p>
                  </a:txBody>
                  <a:tcPr/>
                </a:tc>
                <a:tc>
                  <a:txBody>
                    <a:bodyPr/>
                    <a:lstStyle/>
                    <a:p>
                      <a:r>
                        <a:rPr lang="en-US" sz="1000"/>
                        <a:t>46162</a:t>
                      </a:r>
                    </a:p>
                  </a:txBody>
                  <a:tcPr/>
                </a:tc>
                <a:tc>
                  <a:txBody>
                    <a:bodyPr/>
                    <a:lstStyle/>
                    <a:p>
                      <a:r>
                        <a:rPr lang="en-US" sz="1000"/>
                        <a:t>10.5%</a:t>
                      </a:r>
                    </a:p>
                  </a:txBody>
                  <a:tcPr/>
                </a:tc>
                <a:tc>
                  <a:txBody>
                    <a:bodyPr/>
                    <a:lstStyle/>
                    <a:p>
                      <a:r>
                        <a:rPr lang="en-US" sz="1000"/>
                        <a:t>809</a:t>
                      </a:r>
                    </a:p>
                  </a:txBody>
                  <a:tcPr/>
                </a:tc>
                <a:tc>
                  <a:txBody>
                    <a:bodyPr/>
                    <a:lstStyle/>
                    <a:p>
                      <a:r>
                        <a:rPr lang="en-US" sz="1000"/>
                        <a:t>Video</a:t>
                      </a:r>
                    </a:p>
                  </a:txBody>
                  <a:tcPr/>
                </a:tc>
                <a:extLst>
                  <a:ext uri="{0D108BD9-81ED-4DB2-BD59-A6C34878D82A}">
                    <a16:rowId xmlns:a16="http://schemas.microsoft.com/office/drawing/2014/main" val="2189171404"/>
                  </a:ext>
                </a:extLst>
              </a:tr>
              <a:tr h="370840">
                <a:tc>
                  <a:txBody>
                    <a:bodyPr/>
                    <a:lstStyle/>
                    <a:p>
                      <a:r>
                        <a:rPr lang="de-DE" sz="1000" b="1"/>
                        <a:t>NDR Kultur - 2017-10-02 11:37:27</a:t>
                      </a:r>
                      <a:r>
                        <a:rPr lang="de-DE" sz="1000"/>
                        <a:t>
Taufpaten gesucht! Konterfei und Name einer deutschen Persönlichkeit kommt auf die neuen ICEs. Wer hätte es Ihrer Meinung nach verdient und warum?🚊</a:t>
                      </a:r>
                      <a:endParaRPr lang="en-US" sz="1000"/>
                    </a:p>
                  </a:txBody>
                  <a:tcPr/>
                </a:tc>
                <a:tc>
                  <a:txBody>
                    <a:bodyPr/>
                    <a:lstStyle/>
                    <a:p>
                      <a:r>
                        <a:rPr lang="en-US" sz="1000"/>
                        <a:t>3893</a:t>
                      </a:r>
                    </a:p>
                  </a:txBody>
                  <a:tcPr/>
                </a:tc>
                <a:tc>
                  <a:txBody>
                    <a:bodyPr/>
                    <a:lstStyle/>
                    <a:p>
                      <a:r>
                        <a:rPr lang="en-US" sz="1000"/>
                        <a:t>53427</a:t>
                      </a:r>
                    </a:p>
                  </a:txBody>
                  <a:tcPr/>
                </a:tc>
                <a:tc>
                  <a:txBody>
                    <a:bodyPr/>
                    <a:lstStyle/>
                    <a:p>
                      <a:r>
                        <a:rPr lang="en-US" sz="1000"/>
                        <a:t>7.3%</a:t>
                      </a:r>
                    </a:p>
                  </a:txBody>
                  <a:tcPr/>
                </a:tc>
                <a:tc>
                  <a:txBody>
                    <a:bodyPr/>
                    <a:lstStyle/>
                    <a:p>
                      <a:r>
                        <a:rPr lang="en-US" sz="1000"/>
                        <a:t>80</a:t>
                      </a:r>
                    </a:p>
                  </a:txBody>
                  <a:tcPr/>
                </a:tc>
                <a:tc>
                  <a:txBody>
                    <a:bodyPr/>
                    <a:lstStyle/>
                    <a:p>
                      <a:r>
                        <a:rPr lang="en-US" sz="1000"/>
                        <a:t>Photo</a:t>
                      </a:r>
                    </a:p>
                  </a:txBody>
                  <a:tcPr/>
                </a:tc>
                <a:extLst>
                  <a:ext uri="{0D108BD9-81ED-4DB2-BD59-A6C34878D82A}">
                    <a16:rowId xmlns:a16="http://schemas.microsoft.com/office/drawing/2014/main" val="3284014310"/>
                  </a:ext>
                </a:extLst>
              </a:tr>
            </a:tbl>
          </a:graphicData>
        </a:graphic>
      </p:graphicFrame>
      <p:sp>
        <p:nvSpPr>
          <p:cNvPr id="4" name="Text Placeholder 3">
            <a:extLst>
              <a:ext uri="{FF2B5EF4-FFF2-40B4-BE49-F238E27FC236}">
                <a16:creationId xmlns:a16="http://schemas.microsoft.com/office/drawing/2014/main" id="{AACBB947-74AF-4AA3-ACFC-3A5831292DAE}"/>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20333761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7C944-4E90-4200-BD8D-D3A7DF837679}"/>
              </a:ext>
            </a:extLst>
          </p:cNvPr>
          <p:cNvSpPr>
            <a:spLocks noGrp="1"/>
          </p:cNvSpPr>
          <p:nvPr>
            <p:ph type="title"/>
          </p:nvPr>
        </p:nvSpPr>
        <p:spPr/>
        <p:txBody>
          <a:bodyPr/>
          <a:lstStyle/>
          <a:p>
            <a:r>
              <a:rPr lang="de-DE"/>
              <a:t>Eigene Posts - I-Rate Aktive Nutzer - Export</a:t>
            </a:r>
            <a:endParaRPr lang="en-US"/>
          </a:p>
        </p:txBody>
      </p:sp>
      <p:graphicFrame>
        <p:nvGraphicFramePr>
          <p:cNvPr id="5" name="Table Placeholder 4">
            <a:extLst>
              <a:ext uri="{FF2B5EF4-FFF2-40B4-BE49-F238E27FC236}">
                <a16:creationId xmlns:a16="http://schemas.microsoft.com/office/drawing/2014/main" id="{34986AFE-BA0A-4AD8-B209-10CC51CEA743}"/>
              </a:ext>
            </a:extLst>
          </p:cNvPr>
          <p:cNvGraphicFramePr>
            <a:graphicFrameLocks noGrp="1"/>
          </p:cNvGraphicFramePr>
          <p:nvPr>
            <p:ph type="tbl" sz="quarter" idx="13"/>
            <p:extLst>
              <p:ext uri="{D42A27DB-BD31-4B8C-83A1-F6EECF244321}">
                <p14:modId xmlns:p14="http://schemas.microsoft.com/office/powerpoint/2010/main" val="2124034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92878730"/>
                    </a:ext>
                  </a:extLst>
                </a:gridCol>
                <a:gridCol w="1234440">
                  <a:extLst>
                    <a:ext uri="{9D8B030D-6E8A-4147-A177-3AD203B41FA5}">
                      <a16:colId xmlns:a16="http://schemas.microsoft.com/office/drawing/2014/main" val="500432331"/>
                    </a:ext>
                  </a:extLst>
                </a:gridCol>
                <a:gridCol w="1234440">
                  <a:extLst>
                    <a:ext uri="{9D8B030D-6E8A-4147-A177-3AD203B41FA5}">
                      <a16:colId xmlns:a16="http://schemas.microsoft.com/office/drawing/2014/main" val="3502925811"/>
                    </a:ext>
                  </a:extLst>
                </a:gridCol>
                <a:gridCol w="1234440">
                  <a:extLst>
                    <a:ext uri="{9D8B030D-6E8A-4147-A177-3AD203B41FA5}">
                      <a16:colId xmlns:a16="http://schemas.microsoft.com/office/drawing/2014/main" val="2859023890"/>
                    </a:ext>
                  </a:extLst>
                </a:gridCol>
                <a:gridCol w="822960">
                  <a:extLst>
                    <a:ext uri="{9D8B030D-6E8A-4147-A177-3AD203B41FA5}">
                      <a16:colId xmlns:a16="http://schemas.microsoft.com/office/drawing/2014/main" val="1790710580"/>
                    </a:ext>
                  </a:extLst>
                </a:gridCol>
                <a:gridCol w="411480">
                  <a:extLst>
                    <a:ext uri="{9D8B030D-6E8A-4147-A177-3AD203B41FA5}">
                      <a16:colId xmlns:a16="http://schemas.microsoft.com/office/drawing/2014/main" val="592938331"/>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extLst>
                  <a:ext uri="{0D108BD9-81ED-4DB2-BD59-A6C34878D82A}">
                    <a16:rowId xmlns:a16="http://schemas.microsoft.com/office/drawing/2014/main" val="1218729609"/>
                  </a:ext>
                </a:extLst>
              </a:tr>
              <a:tr h="370840">
                <a:tc>
                  <a:txBody>
                    <a:bodyPr/>
                    <a:lstStyle/>
                    <a:p>
                      <a:r>
                        <a:rPr lang="de-DE" sz="1000" b="1"/>
                        <a:t>NDR Kultur - 2017-05-04 11:46:53</a:t>
                      </a:r>
                      <a:r>
                        <a:rPr lang="de-DE" sz="1000"/>
                        <a:t>
Zugegeben, ohne Notenlinien ist es eine anspruchsvolle Aufgabe. Wir fragen trotzdem: Erkennen Sie´s?</a:t>
                      </a:r>
                      <a:endParaRPr lang="en-US" sz="1000"/>
                    </a:p>
                  </a:txBody>
                  <a:tcPr/>
                </a:tc>
                <a:tc>
                  <a:txBody>
                    <a:bodyPr/>
                    <a:lstStyle/>
                    <a:p>
                      <a:r>
                        <a:rPr lang="en-US" sz="1000"/>
                        <a:t>14.5%</a:t>
                      </a:r>
                    </a:p>
                  </a:txBody>
                  <a:tcPr/>
                </a:tc>
                <a:tc>
                  <a:txBody>
                    <a:bodyPr/>
                    <a:lstStyle/>
                    <a:p>
                      <a:r>
                        <a:rPr lang="en-US" sz="1000"/>
                        <a:t>1209</a:t>
                      </a:r>
                    </a:p>
                  </a:txBody>
                  <a:tcPr/>
                </a:tc>
                <a:tc>
                  <a:txBody>
                    <a:bodyPr/>
                    <a:lstStyle/>
                    <a:p>
                      <a:r>
                        <a:rPr lang="en-US" sz="1000"/>
                        <a:t>8331</a:t>
                      </a:r>
                    </a:p>
                  </a:txBody>
                  <a:tcPr/>
                </a:tc>
                <a:tc>
                  <a:txBody>
                    <a:bodyPr/>
                    <a:lstStyle/>
                    <a:p>
                      <a:r>
                        <a:rPr lang="en-US" sz="1000"/>
                        <a:t>37</a:t>
                      </a:r>
                    </a:p>
                  </a:txBody>
                  <a:tcPr/>
                </a:tc>
                <a:tc>
                  <a:txBody>
                    <a:bodyPr/>
                    <a:lstStyle/>
                    <a:p>
                      <a:r>
                        <a:rPr lang="en-US" sz="1000"/>
                        <a:t>Photo</a:t>
                      </a:r>
                    </a:p>
                  </a:txBody>
                  <a:tcPr/>
                </a:tc>
                <a:extLst>
                  <a:ext uri="{0D108BD9-81ED-4DB2-BD59-A6C34878D82A}">
                    <a16:rowId xmlns:a16="http://schemas.microsoft.com/office/drawing/2014/main" val="3540391864"/>
                  </a:ext>
                </a:extLst>
              </a:tr>
              <a:tr h="370840">
                <a:tc>
                  <a:txBody>
                    <a:bodyPr/>
                    <a:lstStyle/>
                    <a:p>
                      <a:r>
                        <a:rPr lang="de-DE" sz="1000" b="1"/>
                        <a:t>NDR Kultur - 2017-04-05 06:15:00</a:t>
                      </a:r>
                      <a:r>
                        <a:rPr lang="de-DE" sz="1000"/>
                        <a:t>
Wir haben Alan Gilbert nach seinen Gedanken zu Donald Trump gefragt. Hier sind sie.</a:t>
                      </a:r>
                      <a:endParaRPr lang="en-US" sz="1000"/>
                    </a:p>
                  </a:txBody>
                  <a:tcPr/>
                </a:tc>
                <a:tc>
                  <a:txBody>
                    <a:bodyPr/>
                    <a:lstStyle/>
                    <a:p>
                      <a:r>
                        <a:rPr lang="en-US" sz="1000"/>
                        <a:t>13.0%</a:t>
                      </a:r>
                    </a:p>
                  </a:txBody>
                  <a:tcPr/>
                </a:tc>
                <a:tc>
                  <a:txBody>
                    <a:bodyPr/>
                    <a:lstStyle/>
                    <a:p>
                      <a:r>
                        <a:rPr lang="en-US" sz="1000"/>
                        <a:t>3386</a:t>
                      </a:r>
                    </a:p>
                  </a:txBody>
                  <a:tcPr/>
                </a:tc>
                <a:tc>
                  <a:txBody>
                    <a:bodyPr/>
                    <a:lstStyle/>
                    <a:p>
                      <a:r>
                        <a:rPr lang="en-US" sz="1000"/>
                        <a:t>26050</a:t>
                      </a:r>
                    </a:p>
                  </a:txBody>
                  <a:tcPr/>
                </a:tc>
                <a:tc>
                  <a:txBody>
                    <a:bodyPr/>
                    <a:lstStyle/>
                    <a:p>
                      <a:r>
                        <a:rPr lang="en-US" sz="1000"/>
                        <a:t>396</a:t>
                      </a:r>
                    </a:p>
                  </a:txBody>
                  <a:tcPr/>
                </a:tc>
                <a:tc>
                  <a:txBody>
                    <a:bodyPr/>
                    <a:lstStyle/>
                    <a:p>
                      <a:r>
                        <a:rPr lang="en-US" sz="1000"/>
                        <a:t>Video</a:t>
                      </a:r>
                    </a:p>
                  </a:txBody>
                  <a:tcPr/>
                </a:tc>
                <a:extLst>
                  <a:ext uri="{0D108BD9-81ED-4DB2-BD59-A6C34878D82A}">
                    <a16:rowId xmlns:a16="http://schemas.microsoft.com/office/drawing/2014/main" val="3308500163"/>
                  </a:ext>
                </a:extLst>
              </a:tr>
              <a:tr h="370840">
                <a:tc>
                  <a:txBody>
                    <a:bodyPr/>
                    <a:lstStyle/>
                    <a:p>
                      <a:r>
                        <a:rPr lang="de-DE" sz="1000" b="1"/>
                        <a:t>NDR Kultur - 2017-02-27 07:47:25</a:t>
                      </a:r>
                      <a:r>
                        <a:rPr lang="de-DE" sz="1000"/>
                        <a:t>
Mega-Panne bei den Oscars: nicht "La La Land", sondern "Moonlight" ist der beste Film... oder?</a:t>
                      </a:r>
                      <a:endParaRPr lang="en-US" sz="1000"/>
                    </a:p>
                  </a:txBody>
                  <a:tcPr/>
                </a:tc>
                <a:tc>
                  <a:txBody>
                    <a:bodyPr/>
                    <a:lstStyle/>
                    <a:p>
                      <a:r>
                        <a:rPr lang="en-US" sz="1000"/>
                        <a:t>11.8%</a:t>
                      </a:r>
                    </a:p>
                  </a:txBody>
                  <a:tcPr/>
                </a:tc>
                <a:tc>
                  <a:txBody>
                    <a:bodyPr/>
                    <a:lstStyle/>
                    <a:p>
                      <a:r>
                        <a:rPr lang="en-US" sz="1000"/>
                        <a:t>341</a:t>
                      </a:r>
                    </a:p>
                  </a:txBody>
                  <a:tcPr/>
                </a:tc>
                <a:tc>
                  <a:txBody>
                    <a:bodyPr/>
                    <a:lstStyle/>
                    <a:p>
                      <a:r>
                        <a:rPr lang="en-US" sz="1000"/>
                        <a:t>2880</a:t>
                      </a:r>
                    </a:p>
                  </a:txBody>
                  <a:tcPr/>
                </a:tc>
                <a:tc>
                  <a:txBody>
                    <a:bodyPr/>
                    <a:lstStyle/>
                    <a:p>
                      <a:r>
                        <a:rPr lang="en-US" sz="1000"/>
                        <a:t>6</a:t>
                      </a:r>
                    </a:p>
                  </a:txBody>
                  <a:tcPr/>
                </a:tc>
                <a:tc>
                  <a:txBody>
                    <a:bodyPr/>
                    <a:lstStyle/>
                    <a:p>
                      <a:r>
                        <a:rPr lang="en-US" sz="1000"/>
                        <a:t>Video</a:t>
                      </a:r>
                    </a:p>
                  </a:txBody>
                  <a:tcPr/>
                </a:tc>
                <a:extLst>
                  <a:ext uri="{0D108BD9-81ED-4DB2-BD59-A6C34878D82A}">
                    <a16:rowId xmlns:a16="http://schemas.microsoft.com/office/drawing/2014/main" val="2268742026"/>
                  </a:ext>
                </a:extLst>
              </a:tr>
              <a:tr h="370840">
                <a:tc>
                  <a:txBody>
                    <a:bodyPr/>
                    <a:lstStyle/>
                    <a:p>
                      <a:r>
                        <a:rPr lang="de-DE" sz="1000" b="1"/>
                        <a:t>NDR Kultur - 2017-10-26 12:45:47</a:t>
                      </a:r>
                      <a:r>
                        <a:rPr lang="de-DE" sz="1000"/>
                        <a:t>
Lars Eidinger hat auf die Premiere seines neuen Films "Mathilde" verzichtet... 😥</a:t>
                      </a:r>
                      <a:endParaRPr lang="en-US" sz="1000"/>
                    </a:p>
                  </a:txBody>
                  <a:tcPr/>
                </a:tc>
                <a:tc>
                  <a:txBody>
                    <a:bodyPr/>
                    <a:lstStyle/>
                    <a:p>
                      <a:r>
                        <a:rPr lang="en-US" sz="1000"/>
                        <a:t>11.8%</a:t>
                      </a:r>
                    </a:p>
                  </a:txBody>
                  <a:tcPr/>
                </a:tc>
                <a:tc>
                  <a:txBody>
                    <a:bodyPr/>
                    <a:lstStyle/>
                    <a:p>
                      <a:r>
                        <a:rPr lang="en-US" sz="1000"/>
                        <a:t>426</a:t>
                      </a:r>
                    </a:p>
                  </a:txBody>
                  <a:tcPr/>
                </a:tc>
                <a:tc>
                  <a:txBody>
                    <a:bodyPr/>
                    <a:lstStyle/>
                    <a:p>
                      <a:r>
                        <a:rPr lang="en-US" sz="1000"/>
                        <a:t>3595</a:t>
                      </a:r>
                    </a:p>
                  </a:txBody>
                  <a:tcPr/>
                </a:tc>
                <a:tc>
                  <a:txBody>
                    <a:bodyPr/>
                    <a:lstStyle/>
                    <a:p>
                      <a:r>
                        <a:rPr lang="en-US" sz="1000"/>
                        <a:t>13</a:t>
                      </a:r>
                    </a:p>
                  </a:txBody>
                  <a:tcPr/>
                </a:tc>
                <a:tc>
                  <a:txBody>
                    <a:bodyPr/>
                    <a:lstStyle/>
                    <a:p>
                      <a:r>
                        <a:rPr lang="en-US" sz="1000"/>
                        <a:t>Photo</a:t>
                      </a:r>
                    </a:p>
                  </a:txBody>
                  <a:tcPr/>
                </a:tc>
                <a:extLst>
                  <a:ext uri="{0D108BD9-81ED-4DB2-BD59-A6C34878D82A}">
                    <a16:rowId xmlns:a16="http://schemas.microsoft.com/office/drawing/2014/main" val="2027981886"/>
                  </a:ext>
                </a:extLst>
              </a:tr>
              <a:tr h="370840">
                <a:tc>
                  <a:txBody>
                    <a:bodyPr/>
                    <a:lstStyle/>
                    <a:p>
                      <a:r>
                        <a:rPr lang="de-DE" sz="1000" b="1"/>
                        <a:t>NDR Kultur - 2017-01-10 16:33:39</a:t>
                      </a:r>
                      <a:r>
                        <a:rPr lang="de-DE" sz="1000"/>
                        <a:t>
Unsere Verlosung läuft nur noch kurze Zeit. Viel Glück!</a:t>
                      </a:r>
                      <a:endParaRPr lang="en-US" sz="1000"/>
                    </a:p>
                  </a:txBody>
                  <a:tcPr/>
                </a:tc>
                <a:tc>
                  <a:txBody>
                    <a:bodyPr/>
                    <a:lstStyle/>
                    <a:p>
                      <a:r>
                        <a:rPr lang="en-US" sz="1000"/>
                        <a:t>11.7%</a:t>
                      </a:r>
                    </a:p>
                  </a:txBody>
                  <a:tcPr/>
                </a:tc>
                <a:tc>
                  <a:txBody>
                    <a:bodyPr/>
                    <a:lstStyle/>
                    <a:p>
                      <a:r>
                        <a:rPr lang="en-US" sz="1000"/>
                        <a:t>35</a:t>
                      </a:r>
                    </a:p>
                  </a:txBody>
                  <a:tcPr/>
                </a:tc>
                <a:tc>
                  <a:txBody>
                    <a:bodyPr/>
                    <a:lstStyle/>
                    <a:p>
                      <a:r>
                        <a:rPr lang="en-US" sz="1000"/>
                        <a:t>299</a:t>
                      </a:r>
                    </a:p>
                  </a:txBody>
                  <a:tcPr/>
                </a:tc>
                <a:tc>
                  <a:txBody>
                    <a:bodyPr/>
                    <a:lstStyle/>
                    <a:p>
                      <a:r>
                        <a:rPr lang="en-US" sz="1000"/>
                        <a:t>8</a:t>
                      </a:r>
                    </a:p>
                  </a:txBody>
                  <a:tcPr/>
                </a:tc>
                <a:tc>
                  <a:txBody>
                    <a:bodyPr/>
                    <a:lstStyle/>
                    <a:p>
                      <a:r>
                        <a:rPr lang="en-US" sz="1000"/>
                        <a:t>Link</a:t>
                      </a:r>
                    </a:p>
                  </a:txBody>
                  <a:tcPr/>
                </a:tc>
                <a:extLst>
                  <a:ext uri="{0D108BD9-81ED-4DB2-BD59-A6C34878D82A}">
                    <a16:rowId xmlns:a16="http://schemas.microsoft.com/office/drawing/2014/main" val="1903588955"/>
                  </a:ext>
                </a:extLst>
              </a:tr>
            </a:tbl>
          </a:graphicData>
        </a:graphic>
      </p:graphicFrame>
      <p:sp>
        <p:nvSpPr>
          <p:cNvPr id="4" name="Text Placeholder 3">
            <a:extLst>
              <a:ext uri="{FF2B5EF4-FFF2-40B4-BE49-F238E27FC236}">
                <a16:creationId xmlns:a16="http://schemas.microsoft.com/office/drawing/2014/main" id="{FDAEE2C7-8BFA-4908-BB58-A72066DFA81C}"/>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10595458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896EB-79EA-4809-8FEF-F15F625C8157}"/>
              </a:ext>
            </a:extLst>
          </p:cNvPr>
          <p:cNvSpPr>
            <a:spLocks noGrp="1"/>
          </p:cNvSpPr>
          <p:nvPr>
            <p:ph type="title"/>
          </p:nvPr>
        </p:nvSpPr>
        <p:spPr/>
        <p:txBody>
          <a:bodyPr/>
          <a:lstStyle/>
          <a:p>
            <a:r>
              <a:rPr lang="de-DE"/>
              <a:t>Eigene Posts - I-Rate Aktive Nutzer-Flop - Export</a:t>
            </a:r>
            <a:endParaRPr lang="en-US"/>
          </a:p>
        </p:txBody>
      </p:sp>
      <p:graphicFrame>
        <p:nvGraphicFramePr>
          <p:cNvPr id="5" name="Table Placeholder 4">
            <a:extLst>
              <a:ext uri="{FF2B5EF4-FFF2-40B4-BE49-F238E27FC236}">
                <a16:creationId xmlns:a16="http://schemas.microsoft.com/office/drawing/2014/main" id="{8C048867-9CC4-45FC-A337-4539A7214443}"/>
              </a:ext>
            </a:extLst>
          </p:cNvPr>
          <p:cNvGraphicFramePr>
            <a:graphicFrameLocks noGrp="1"/>
          </p:cNvGraphicFramePr>
          <p:nvPr>
            <p:ph type="tbl" sz="quarter" idx="13"/>
            <p:extLst>
              <p:ext uri="{D42A27DB-BD31-4B8C-83A1-F6EECF244321}">
                <p14:modId xmlns:p14="http://schemas.microsoft.com/office/powerpoint/2010/main" val="1531019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91561249"/>
                    </a:ext>
                  </a:extLst>
                </a:gridCol>
                <a:gridCol w="1234440">
                  <a:extLst>
                    <a:ext uri="{9D8B030D-6E8A-4147-A177-3AD203B41FA5}">
                      <a16:colId xmlns:a16="http://schemas.microsoft.com/office/drawing/2014/main" val="2013394164"/>
                    </a:ext>
                  </a:extLst>
                </a:gridCol>
                <a:gridCol w="1234440">
                  <a:extLst>
                    <a:ext uri="{9D8B030D-6E8A-4147-A177-3AD203B41FA5}">
                      <a16:colId xmlns:a16="http://schemas.microsoft.com/office/drawing/2014/main" val="881471243"/>
                    </a:ext>
                  </a:extLst>
                </a:gridCol>
                <a:gridCol w="1234440">
                  <a:extLst>
                    <a:ext uri="{9D8B030D-6E8A-4147-A177-3AD203B41FA5}">
                      <a16:colId xmlns:a16="http://schemas.microsoft.com/office/drawing/2014/main" val="283560215"/>
                    </a:ext>
                  </a:extLst>
                </a:gridCol>
                <a:gridCol w="822960">
                  <a:extLst>
                    <a:ext uri="{9D8B030D-6E8A-4147-A177-3AD203B41FA5}">
                      <a16:colId xmlns:a16="http://schemas.microsoft.com/office/drawing/2014/main" val="3992495869"/>
                    </a:ext>
                  </a:extLst>
                </a:gridCol>
                <a:gridCol w="411480">
                  <a:extLst>
                    <a:ext uri="{9D8B030D-6E8A-4147-A177-3AD203B41FA5}">
                      <a16:colId xmlns:a16="http://schemas.microsoft.com/office/drawing/2014/main" val="2128078056"/>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extLst>
                  <a:ext uri="{0D108BD9-81ED-4DB2-BD59-A6C34878D82A}">
                    <a16:rowId xmlns:a16="http://schemas.microsoft.com/office/drawing/2014/main" val="1497667550"/>
                  </a:ext>
                </a:extLst>
              </a:tr>
              <a:tr h="370840">
                <a:tc>
                  <a:txBody>
                    <a:bodyPr/>
                    <a:lstStyle/>
                    <a:p>
                      <a:r>
                        <a:rPr lang="de-DE" sz="1000" b="1"/>
                        <a:t>NDR Kultur - 2017-10-17 08:15:42</a:t>
                      </a:r>
                      <a:r>
                        <a:rPr lang="de-DE" sz="1000"/>
                        <a:t>
Wir laden Sie ins Kino ein!</a:t>
                      </a:r>
                      <a:endParaRPr lang="en-US" sz="1000"/>
                    </a:p>
                  </a:txBody>
                  <a:tcPr/>
                </a:tc>
                <a:tc>
                  <a:txBody>
                    <a:bodyPr/>
                    <a:lstStyle/>
                    <a:p>
                      <a:r>
                        <a:rPr lang="en-US" sz="1000"/>
                        <a:t>0.2%</a:t>
                      </a:r>
                    </a:p>
                  </a:txBody>
                  <a:tcPr/>
                </a:tc>
                <a:tc>
                  <a:txBody>
                    <a:bodyPr/>
                    <a:lstStyle/>
                    <a:p>
                      <a:r>
                        <a:rPr lang="en-US" sz="1000"/>
                        <a:t>151</a:t>
                      </a:r>
                    </a:p>
                  </a:txBody>
                  <a:tcPr/>
                </a:tc>
                <a:tc>
                  <a:txBody>
                    <a:bodyPr/>
                    <a:lstStyle/>
                    <a:p>
                      <a:r>
                        <a:rPr lang="en-US" sz="1000"/>
                        <a:t>98528</a:t>
                      </a:r>
                    </a:p>
                  </a:txBody>
                  <a:tcPr/>
                </a:tc>
                <a:tc>
                  <a:txBody>
                    <a:bodyPr/>
                    <a:lstStyle/>
                    <a:p>
                      <a:r>
                        <a:rPr lang="en-US" sz="1000"/>
                        <a:t>37</a:t>
                      </a:r>
                    </a:p>
                  </a:txBody>
                  <a:tcPr/>
                </a:tc>
                <a:tc>
                  <a:txBody>
                    <a:bodyPr/>
                    <a:lstStyle/>
                    <a:p>
                      <a:r>
                        <a:rPr lang="en-US" sz="1000"/>
                        <a:t>Link</a:t>
                      </a:r>
                    </a:p>
                  </a:txBody>
                  <a:tcPr/>
                </a:tc>
                <a:extLst>
                  <a:ext uri="{0D108BD9-81ED-4DB2-BD59-A6C34878D82A}">
                    <a16:rowId xmlns:a16="http://schemas.microsoft.com/office/drawing/2014/main" val="3230365299"/>
                  </a:ext>
                </a:extLst>
              </a:tr>
              <a:tr h="370840">
                <a:tc>
                  <a:txBody>
                    <a:bodyPr/>
                    <a:lstStyle/>
                    <a:p>
                      <a:r>
                        <a:rPr lang="de-DE" sz="1000" b="1"/>
                        <a:t>NDR Kultur - 2017-03-07 21:49:42</a:t>
                      </a:r>
                      <a:r>
                        <a:rPr lang="de-DE" sz="1000"/>
                        <a:t>
Die documenta in Athen - kann das klappen?
ndr.de/kultur/journal758.html</a:t>
                      </a:r>
                      <a:endParaRPr lang="en-US" sz="1000"/>
                    </a:p>
                  </a:txBody>
                  <a:tcPr/>
                </a:tc>
                <a:tc>
                  <a:txBody>
                    <a:bodyPr/>
                    <a:lstStyle/>
                    <a:p>
                      <a:r>
                        <a:rPr lang="en-US" sz="1000"/>
                        <a:t>0.3%</a:t>
                      </a:r>
                    </a:p>
                  </a:txBody>
                  <a:tcPr/>
                </a:tc>
                <a:tc>
                  <a:txBody>
                    <a:bodyPr/>
                    <a:lstStyle/>
                    <a:p>
                      <a:r>
                        <a:rPr lang="en-US" sz="1000"/>
                        <a:t>13</a:t>
                      </a:r>
                    </a:p>
                  </a:txBody>
                  <a:tcPr/>
                </a:tc>
                <a:tc>
                  <a:txBody>
                    <a:bodyPr/>
                    <a:lstStyle/>
                    <a:p>
                      <a:r>
                        <a:rPr lang="en-US" sz="1000"/>
                        <a:t>3802</a:t>
                      </a:r>
                    </a:p>
                  </a:txBody>
                  <a:tcPr/>
                </a:tc>
                <a:tc>
                  <a:txBody>
                    <a:bodyPr/>
                    <a:lstStyle/>
                    <a:p>
                      <a:r>
                        <a:rPr lang="en-US" sz="1000"/>
                        <a:t>2</a:t>
                      </a:r>
                    </a:p>
                  </a:txBody>
                  <a:tcPr/>
                </a:tc>
                <a:tc>
                  <a:txBody>
                    <a:bodyPr/>
                    <a:lstStyle/>
                    <a:p>
                      <a:r>
                        <a:rPr lang="en-US" sz="1000"/>
                        <a:t>Photo</a:t>
                      </a:r>
                    </a:p>
                  </a:txBody>
                  <a:tcPr/>
                </a:tc>
                <a:extLst>
                  <a:ext uri="{0D108BD9-81ED-4DB2-BD59-A6C34878D82A}">
                    <a16:rowId xmlns:a16="http://schemas.microsoft.com/office/drawing/2014/main" val="2393322153"/>
                  </a:ext>
                </a:extLst>
              </a:tr>
              <a:tr h="370840">
                <a:tc>
                  <a:txBody>
                    <a:bodyPr/>
                    <a:lstStyle/>
                    <a:p>
                      <a:r>
                        <a:rPr lang="en-US" sz="1000" b="1"/>
                        <a:t>NDR Kultur - 2017-07-18 16:05:00</a:t>
                      </a:r>
                      <a:r>
                        <a:rPr lang="en-US" sz="1000"/>
                        <a:t>
Gratulation zum Hindemith-Preis des Schleswig-Holstein Musik Festivals Samy Moussa! 🎉</a:t>
                      </a:r>
                    </a:p>
                  </a:txBody>
                  <a:tcPr/>
                </a:tc>
                <a:tc>
                  <a:txBody>
                    <a:bodyPr/>
                    <a:lstStyle/>
                    <a:p>
                      <a:r>
                        <a:rPr lang="en-US" sz="1000"/>
                        <a:t>0.3%</a:t>
                      </a:r>
                    </a:p>
                  </a:txBody>
                  <a:tcPr/>
                </a:tc>
                <a:tc>
                  <a:txBody>
                    <a:bodyPr/>
                    <a:lstStyle/>
                    <a:p>
                      <a:r>
                        <a:rPr lang="en-US" sz="1000"/>
                        <a:t>17</a:t>
                      </a:r>
                    </a:p>
                  </a:txBody>
                  <a:tcPr/>
                </a:tc>
                <a:tc>
                  <a:txBody>
                    <a:bodyPr/>
                    <a:lstStyle/>
                    <a:p>
                      <a:r>
                        <a:rPr lang="en-US" sz="1000"/>
                        <a:t>5155</a:t>
                      </a:r>
                    </a:p>
                  </a:txBody>
                  <a:tcPr/>
                </a:tc>
                <a:tc>
                  <a:txBody>
                    <a:bodyPr/>
                    <a:lstStyle/>
                    <a:p>
                      <a:r>
                        <a:rPr lang="en-US" sz="1000"/>
                        <a:t>6</a:t>
                      </a:r>
                    </a:p>
                  </a:txBody>
                  <a:tcPr/>
                </a:tc>
                <a:tc>
                  <a:txBody>
                    <a:bodyPr/>
                    <a:lstStyle/>
                    <a:p>
                      <a:r>
                        <a:rPr lang="en-US" sz="1000"/>
                        <a:t>Photo</a:t>
                      </a:r>
                    </a:p>
                  </a:txBody>
                  <a:tcPr/>
                </a:tc>
                <a:extLst>
                  <a:ext uri="{0D108BD9-81ED-4DB2-BD59-A6C34878D82A}">
                    <a16:rowId xmlns:a16="http://schemas.microsoft.com/office/drawing/2014/main" val="2559725532"/>
                  </a:ext>
                </a:extLst>
              </a:tr>
              <a:tr h="370840">
                <a:tc>
                  <a:txBody>
                    <a:bodyPr/>
                    <a:lstStyle/>
                    <a:p>
                      <a:r>
                        <a:rPr lang="de-DE" sz="1000" b="1"/>
                        <a:t>NDR Kultur - 2017-06-19 13:44:01</a:t>
                      </a:r>
                      <a:r>
                        <a:rPr lang="de-DE" sz="1000"/>
                        <a:t>
Zum Beispiel jetzt mit "Hundert Jahre Einsamkeit" von Gabriel García Márquez!</a:t>
                      </a:r>
                      <a:endParaRPr lang="en-US" sz="1000"/>
                    </a:p>
                  </a:txBody>
                  <a:tcPr/>
                </a:tc>
                <a:tc>
                  <a:txBody>
                    <a:bodyPr/>
                    <a:lstStyle/>
                    <a:p>
                      <a:r>
                        <a:rPr lang="en-US" sz="1000"/>
                        <a:t>0.3%</a:t>
                      </a:r>
                    </a:p>
                  </a:txBody>
                  <a:tcPr/>
                </a:tc>
                <a:tc>
                  <a:txBody>
                    <a:bodyPr/>
                    <a:lstStyle/>
                    <a:p>
                      <a:r>
                        <a:rPr lang="en-US" sz="1000"/>
                        <a:t>16</a:t>
                      </a:r>
                    </a:p>
                  </a:txBody>
                  <a:tcPr/>
                </a:tc>
                <a:tc>
                  <a:txBody>
                    <a:bodyPr/>
                    <a:lstStyle/>
                    <a:p>
                      <a:r>
                        <a:rPr lang="en-US" sz="1000"/>
                        <a:t>5134</a:t>
                      </a:r>
                    </a:p>
                  </a:txBody>
                  <a:tcPr/>
                </a:tc>
                <a:tc>
                  <a:txBody>
                    <a:bodyPr/>
                    <a:lstStyle/>
                    <a:p>
                      <a:r>
                        <a:rPr lang="en-US" sz="1000"/>
                        <a:t>1</a:t>
                      </a:r>
                    </a:p>
                  </a:txBody>
                  <a:tcPr/>
                </a:tc>
                <a:tc>
                  <a:txBody>
                    <a:bodyPr/>
                    <a:lstStyle/>
                    <a:p>
                      <a:r>
                        <a:rPr lang="en-US" sz="1000"/>
                        <a:t>Photo</a:t>
                      </a:r>
                    </a:p>
                  </a:txBody>
                  <a:tcPr/>
                </a:tc>
                <a:extLst>
                  <a:ext uri="{0D108BD9-81ED-4DB2-BD59-A6C34878D82A}">
                    <a16:rowId xmlns:a16="http://schemas.microsoft.com/office/drawing/2014/main" val="3719597260"/>
                  </a:ext>
                </a:extLst>
              </a:tr>
              <a:tr h="370840">
                <a:tc>
                  <a:txBody>
                    <a:bodyPr/>
                    <a:lstStyle/>
                    <a:p>
                      <a:r>
                        <a:rPr lang="de-DE" sz="1000" b="1"/>
                        <a:t>NDR Kultur - 2017-01-24 13:01:45</a:t>
                      </a:r>
                      <a:r>
                        <a:rPr lang="de-DE" sz="1000"/>
                        <a:t>
Cheeeese und hallo aus dem Studio! Heute Abend gehen wir dem Phänomen "Selfie" nach - ab 20 Uhr im Kulturforum auf NDR Kultur. Bis dahin freuen wir uns hier über ihre schönsten Selfies!</a:t>
                      </a:r>
                      <a:endParaRPr lang="en-US" sz="1000"/>
                    </a:p>
                  </a:txBody>
                  <a:tcPr/>
                </a:tc>
                <a:tc>
                  <a:txBody>
                    <a:bodyPr/>
                    <a:lstStyle/>
                    <a:p>
                      <a:r>
                        <a:rPr lang="en-US" sz="1000"/>
                        <a:t>0.4%</a:t>
                      </a:r>
                    </a:p>
                  </a:txBody>
                  <a:tcPr/>
                </a:tc>
                <a:tc>
                  <a:txBody>
                    <a:bodyPr/>
                    <a:lstStyle/>
                    <a:p>
                      <a:r>
                        <a:rPr lang="en-US" sz="1000"/>
                        <a:t>17</a:t>
                      </a:r>
                    </a:p>
                  </a:txBody>
                  <a:tcPr/>
                </a:tc>
                <a:tc>
                  <a:txBody>
                    <a:bodyPr/>
                    <a:lstStyle/>
                    <a:p>
                      <a:r>
                        <a:rPr lang="en-US" sz="1000"/>
                        <a:t>4135</a:t>
                      </a:r>
                    </a:p>
                  </a:txBody>
                  <a:tcPr/>
                </a:tc>
                <a:tc>
                  <a:txBody>
                    <a:bodyPr/>
                    <a:lstStyle/>
                    <a:p>
                      <a:r>
                        <a:rPr lang="en-US" sz="1000"/>
                        <a:t>2</a:t>
                      </a:r>
                    </a:p>
                  </a:txBody>
                  <a:tcPr/>
                </a:tc>
                <a:tc>
                  <a:txBody>
                    <a:bodyPr/>
                    <a:lstStyle/>
                    <a:p>
                      <a:r>
                        <a:rPr lang="en-US" sz="1000"/>
                        <a:t>Photo</a:t>
                      </a:r>
                    </a:p>
                  </a:txBody>
                  <a:tcPr/>
                </a:tc>
                <a:extLst>
                  <a:ext uri="{0D108BD9-81ED-4DB2-BD59-A6C34878D82A}">
                    <a16:rowId xmlns:a16="http://schemas.microsoft.com/office/drawing/2014/main" val="3293254354"/>
                  </a:ext>
                </a:extLst>
              </a:tr>
            </a:tbl>
          </a:graphicData>
        </a:graphic>
      </p:graphicFrame>
      <p:sp>
        <p:nvSpPr>
          <p:cNvPr id="4" name="Text Placeholder 3">
            <a:extLst>
              <a:ext uri="{FF2B5EF4-FFF2-40B4-BE49-F238E27FC236}">
                <a16:creationId xmlns:a16="http://schemas.microsoft.com/office/drawing/2014/main" id="{207F054E-5FF3-4282-801D-DDA155F42166}"/>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11994940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9647C-E89C-41C4-A0F0-0485D7116A8E}"/>
              </a:ext>
            </a:extLst>
          </p:cNvPr>
          <p:cNvSpPr>
            <a:spLocks noGrp="1"/>
          </p:cNvSpPr>
          <p:nvPr>
            <p:ph type="title"/>
          </p:nvPr>
        </p:nvSpPr>
        <p:spPr/>
        <p:txBody>
          <a:bodyPr/>
          <a:lstStyle/>
          <a:p>
            <a:r>
              <a:rPr lang="en-US"/>
              <a:t>Eigene Post - Summe Interaktionen</a:t>
            </a:r>
          </a:p>
        </p:txBody>
      </p:sp>
      <p:graphicFrame>
        <p:nvGraphicFramePr>
          <p:cNvPr id="5" name="Table Placeholder 4">
            <a:extLst>
              <a:ext uri="{FF2B5EF4-FFF2-40B4-BE49-F238E27FC236}">
                <a16:creationId xmlns:a16="http://schemas.microsoft.com/office/drawing/2014/main" id="{720EE266-E0D5-4A5C-B666-AA66AFD0E0B5}"/>
              </a:ext>
            </a:extLst>
          </p:cNvPr>
          <p:cNvGraphicFramePr>
            <a:graphicFrameLocks noGrp="1"/>
          </p:cNvGraphicFramePr>
          <p:nvPr>
            <p:ph type="tbl" sz="quarter" idx="13"/>
            <p:extLst>
              <p:ext uri="{D42A27DB-BD31-4B8C-83A1-F6EECF244321}">
                <p14:modId xmlns:p14="http://schemas.microsoft.com/office/powerpoint/2010/main" val="21137440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880601521"/>
                    </a:ext>
                  </a:extLst>
                </a:gridCol>
                <a:gridCol w="822960">
                  <a:extLst>
                    <a:ext uri="{9D8B030D-6E8A-4147-A177-3AD203B41FA5}">
                      <a16:colId xmlns:a16="http://schemas.microsoft.com/office/drawing/2014/main" val="2114882069"/>
                    </a:ext>
                  </a:extLst>
                </a:gridCol>
                <a:gridCol w="822960">
                  <a:extLst>
                    <a:ext uri="{9D8B030D-6E8A-4147-A177-3AD203B41FA5}">
                      <a16:colId xmlns:a16="http://schemas.microsoft.com/office/drawing/2014/main" val="2238493380"/>
                    </a:ext>
                  </a:extLst>
                </a:gridCol>
                <a:gridCol w="822960">
                  <a:extLst>
                    <a:ext uri="{9D8B030D-6E8A-4147-A177-3AD203B41FA5}">
                      <a16:colId xmlns:a16="http://schemas.microsoft.com/office/drawing/2014/main" val="211090270"/>
                    </a:ext>
                  </a:extLst>
                </a:gridCol>
                <a:gridCol w="822960">
                  <a:extLst>
                    <a:ext uri="{9D8B030D-6E8A-4147-A177-3AD203B41FA5}">
                      <a16:colId xmlns:a16="http://schemas.microsoft.com/office/drawing/2014/main" val="166640867"/>
                    </a:ext>
                  </a:extLst>
                </a:gridCol>
                <a:gridCol w="822960">
                  <a:extLst>
                    <a:ext uri="{9D8B030D-6E8A-4147-A177-3AD203B41FA5}">
                      <a16:colId xmlns:a16="http://schemas.microsoft.com/office/drawing/2014/main" val="2687262399"/>
                    </a:ext>
                  </a:extLst>
                </a:gridCol>
              </a:tblGrid>
              <a:tr h="370840">
                <a:tc>
                  <a:txBody>
                    <a:bodyPr/>
                    <a:lstStyle/>
                    <a:p>
                      <a:r>
                        <a:rPr lang="en-US" sz="1000"/>
                        <a:t>Post</a:t>
                      </a:r>
                    </a:p>
                  </a:txBody>
                  <a:tcPr/>
                </a:tc>
                <a:tc>
                  <a:txBody>
                    <a:bodyPr/>
                    <a:lstStyle/>
                    <a:p>
                      <a:r>
                        <a:rPr lang="en-US" sz="1000"/>
                        <a:t>Summe Interaktionen</a:t>
                      </a:r>
                    </a:p>
                  </a:txBody>
                  <a:tcPr/>
                </a:tc>
                <a:tc>
                  <a:txBody>
                    <a:bodyPr/>
                    <a:lstStyle/>
                    <a:p>
                      <a:r>
                        <a:rPr lang="en-US" sz="1000"/>
                        <a:t>Reaktionen</a:t>
                      </a:r>
                    </a:p>
                  </a:txBody>
                  <a:tcPr/>
                </a:tc>
                <a:tc>
                  <a:txBody>
                    <a:bodyPr/>
                    <a:lstStyle/>
                    <a:p>
                      <a:r>
                        <a:rPr lang="en-US" sz="1000"/>
                        <a:t>Comments</a:t>
                      </a:r>
                    </a:p>
                  </a:txBody>
                  <a:tcPr/>
                </a:tc>
                <a:tc>
                  <a:txBody>
                    <a:bodyPr/>
                    <a:lstStyle/>
                    <a:p>
                      <a:r>
                        <a:rPr lang="en-US" sz="1000"/>
                        <a:t>Shares</a:t>
                      </a:r>
                    </a:p>
                  </a:txBody>
                  <a:tcPr/>
                </a:tc>
                <a:tc>
                  <a:txBody>
                    <a:bodyPr/>
                    <a:lstStyle/>
                    <a:p>
                      <a:r>
                        <a:rPr lang="en-US" sz="1000"/>
                        <a:t>Typ</a:t>
                      </a:r>
                    </a:p>
                  </a:txBody>
                  <a:tcPr/>
                </a:tc>
                <a:extLst>
                  <a:ext uri="{0D108BD9-81ED-4DB2-BD59-A6C34878D82A}">
                    <a16:rowId xmlns:a16="http://schemas.microsoft.com/office/drawing/2014/main" val="1274197761"/>
                  </a:ext>
                </a:extLst>
              </a:tr>
              <a:tr h="370840">
                <a:tc>
                  <a:txBody>
                    <a:bodyPr/>
                    <a:lstStyle/>
                    <a:p>
                      <a:r>
                        <a:rPr lang="de-DE" sz="1000" b="1"/>
                        <a:t>NDR Kultur - 2017-10-09 16:38:44</a:t>
                      </a:r>
                      <a:r>
                        <a:rPr lang="de-DE" sz="1000"/>
                        <a:t>
"Die So-, die So-, die Sooonne." 🎶 
Markiert Eure liebsten Chorkollegen.</a:t>
                      </a:r>
                      <a:endParaRPr lang="en-US" sz="1000"/>
                    </a:p>
                  </a:txBody>
                  <a:tcPr/>
                </a:tc>
                <a:tc>
                  <a:txBody>
                    <a:bodyPr/>
                    <a:lstStyle/>
                    <a:p>
                      <a:r>
                        <a:rPr lang="en-US" sz="1000"/>
                        <a:t>12310</a:t>
                      </a:r>
                    </a:p>
                  </a:txBody>
                  <a:tcPr/>
                </a:tc>
                <a:tc>
                  <a:txBody>
                    <a:bodyPr/>
                    <a:lstStyle/>
                    <a:p>
                      <a:r>
                        <a:rPr lang="en-US" sz="1000"/>
                        <a:t>9219</a:t>
                      </a:r>
                    </a:p>
                  </a:txBody>
                  <a:tcPr/>
                </a:tc>
                <a:tc>
                  <a:txBody>
                    <a:bodyPr/>
                    <a:lstStyle/>
                    <a:p>
                      <a:r>
                        <a:rPr lang="en-US" sz="1000"/>
                        <a:t>579</a:t>
                      </a:r>
                    </a:p>
                  </a:txBody>
                  <a:tcPr/>
                </a:tc>
                <a:tc>
                  <a:txBody>
                    <a:bodyPr/>
                    <a:lstStyle/>
                    <a:p>
                      <a:r>
                        <a:rPr lang="en-US" sz="1000"/>
                        <a:t>2512</a:t>
                      </a:r>
                    </a:p>
                  </a:txBody>
                  <a:tcPr/>
                </a:tc>
                <a:tc>
                  <a:txBody>
                    <a:bodyPr/>
                    <a:lstStyle/>
                    <a:p>
                      <a:r>
                        <a:rPr lang="en-US" sz="1000"/>
                        <a:t>Video</a:t>
                      </a:r>
                    </a:p>
                  </a:txBody>
                  <a:tcPr/>
                </a:tc>
                <a:extLst>
                  <a:ext uri="{0D108BD9-81ED-4DB2-BD59-A6C34878D82A}">
                    <a16:rowId xmlns:a16="http://schemas.microsoft.com/office/drawing/2014/main" val="197224532"/>
                  </a:ext>
                </a:extLst>
              </a:tr>
              <a:tr h="370840">
                <a:tc>
                  <a:txBody>
                    <a:bodyPr/>
                    <a:lstStyle/>
                    <a:p>
                      <a:r>
                        <a:rPr lang="de-DE" sz="1000" b="1"/>
                        <a:t>NDR Kultur - 2017-04-25 14:34:50</a:t>
                      </a:r>
                      <a:r>
                        <a:rPr lang="de-DE" sz="1000"/>
                        <a:t>
Na, wer erinnert sich?
------------------------
Passend zu unserer NDR Debatte "Wer bestimmt, was Kinder lernen?" ➡ http://www.ndr.de/kultur/kulturdebatte/NDR-Debatte-Wer-bestimmt-was-Kinder-lernen,lernen122.html</a:t>
                      </a:r>
                      <a:endParaRPr lang="en-US" sz="1000"/>
                    </a:p>
                  </a:txBody>
                  <a:tcPr/>
                </a:tc>
                <a:tc>
                  <a:txBody>
                    <a:bodyPr/>
                    <a:lstStyle/>
                    <a:p>
                      <a:r>
                        <a:rPr lang="en-US" sz="1000"/>
                        <a:t>4109</a:t>
                      </a:r>
                    </a:p>
                  </a:txBody>
                  <a:tcPr/>
                </a:tc>
                <a:tc>
                  <a:txBody>
                    <a:bodyPr/>
                    <a:lstStyle/>
                    <a:p>
                      <a:r>
                        <a:rPr lang="en-US" sz="1000"/>
                        <a:t>3105</a:t>
                      </a:r>
                    </a:p>
                  </a:txBody>
                  <a:tcPr/>
                </a:tc>
                <a:tc>
                  <a:txBody>
                    <a:bodyPr/>
                    <a:lstStyle/>
                    <a:p>
                      <a:r>
                        <a:rPr lang="en-US" sz="1000"/>
                        <a:t>460</a:t>
                      </a:r>
                    </a:p>
                  </a:txBody>
                  <a:tcPr/>
                </a:tc>
                <a:tc>
                  <a:txBody>
                    <a:bodyPr/>
                    <a:lstStyle/>
                    <a:p>
                      <a:r>
                        <a:rPr lang="en-US" sz="1000"/>
                        <a:t>544</a:t>
                      </a:r>
                    </a:p>
                  </a:txBody>
                  <a:tcPr/>
                </a:tc>
                <a:tc>
                  <a:txBody>
                    <a:bodyPr/>
                    <a:lstStyle/>
                    <a:p>
                      <a:r>
                        <a:rPr lang="en-US" sz="1000"/>
                        <a:t>Video</a:t>
                      </a:r>
                    </a:p>
                  </a:txBody>
                  <a:tcPr/>
                </a:tc>
                <a:extLst>
                  <a:ext uri="{0D108BD9-81ED-4DB2-BD59-A6C34878D82A}">
                    <a16:rowId xmlns:a16="http://schemas.microsoft.com/office/drawing/2014/main" val="1155769021"/>
                  </a:ext>
                </a:extLst>
              </a:tr>
              <a:tr h="370840">
                <a:tc>
                  <a:txBody>
                    <a:bodyPr/>
                    <a:lstStyle/>
                    <a:p>
                      <a:r>
                        <a:rPr lang="de-DE" sz="1000" b="1"/>
                        <a:t>NDR Kultur - 2017-09-07 11:43:07</a:t>
                      </a:r>
                      <a:r>
                        <a:rPr lang="de-DE" sz="1000"/>
                        <a:t>
Wir fangen an: "Der Hosenkavalier".</a:t>
                      </a:r>
                      <a:endParaRPr lang="en-US" sz="1000"/>
                    </a:p>
                  </a:txBody>
                  <a:tcPr/>
                </a:tc>
                <a:tc>
                  <a:txBody>
                    <a:bodyPr/>
                    <a:lstStyle/>
                    <a:p>
                      <a:r>
                        <a:rPr lang="en-US" sz="1000"/>
                        <a:t>3482</a:t>
                      </a:r>
                    </a:p>
                  </a:txBody>
                  <a:tcPr/>
                </a:tc>
                <a:tc>
                  <a:txBody>
                    <a:bodyPr/>
                    <a:lstStyle/>
                    <a:p>
                      <a:r>
                        <a:rPr lang="en-US" sz="1000"/>
                        <a:t>1268</a:t>
                      </a:r>
                    </a:p>
                  </a:txBody>
                  <a:tcPr/>
                </a:tc>
                <a:tc>
                  <a:txBody>
                    <a:bodyPr/>
                    <a:lstStyle/>
                    <a:p>
                      <a:r>
                        <a:rPr lang="en-US" sz="1000"/>
                        <a:t>2069</a:t>
                      </a:r>
                    </a:p>
                  </a:txBody>
                  <a:tcPr/>
                </a:tc>
                <a:tc>
                  <a:txBody>
                    <a:bodyPr/>
                    <a:lstStyle/>
                    <a:p>
                      <a:r>
                        <a:rPr lang="en-US" sz="1000"/>
                        <a:t>145</a:t>
                      </a:r>
                    </a:p>
                  </a:txBody>
                  <a:tcPr/>
                </a:tc>
                <a:tc>
                  <a:txBody>
                    <a:bodyPr/>
                    <a:lstStyle/>
                    <a:p>
                      <a:r>
                        <a:rPr lang="en-US" sz="1000"/>
                        <a:t>Photo</a:t>
                      </a:r>
                    </a:p>
                  </a:txBody>
                  <a:tcPr/>
                </a:tc>
                <a:extLst>
                  <a:ext uri="{0D108BD9-81ED-4DB2-BD59-A6C34878D82A}">
                    <a16:rowId xmlns:a16="http://schemas.microsoft.com/office/drawing/2014/main" val="893886368"/>
                  </a:ext>
                </a:extLst>
              </a:tr>
              <a:tr h="370840">
                <a:tc>
                  <a:txBody>
                    <a:bodyPr/>
                    <a:lstStyle/>
                    <a:p>
                      <a:r>
                        <a:rPr lang="de-DE" sz="1000" b="1"/>
                        <a:t>NDR Kultur - 2017-01-11 11:47:48</a:t>
                      </a:r>
                      <a:r>
                        <a:rPr lang="de-DE" sz="1000"/>
                        <a:t>
Was stand da eigentlich vor der Elbphilharmonie? Die Geschichte des Kaispeichers.</a:t>
                      </a:r>
                      <a:endParaRPr lang="en-US" sz="1000"/>
                    </a:p>
                  </a:txBody>
                  <a:tcPr/>
                </a:tc>
                <a:tc>
                  <a:txBody>
                    <a:bodyPr/>
                    <a:lstStyle/>
                    <a:p>
                      <a:r>
                        <a:rPr lang="en-US" sz="1000"/>
                        <a:t>1211</a:t>
                      </a:r>
                    </a:p>
                  </a:txBody>
                  <a:tcPr/>
                </a:tc>
                <a:tc>
                  <a:txBody>
                    <a:bodyPr/>
                    <a:lstStyle/>
                    <a:p>
                      <a:r>
                        <a:rPr lang="en-US" sz="1000"/>
                        <a:t>927</a:t>
                      </a:r>
                    </a:p>
                  </a:txBody>
                  <a:tcPr/>
                </a:tc>
                <a:tc>
                  <a:txBody>
                    <a:bodyPr/>
                    <a:lstStyle/>
                    <a:p>
                      <a:r>
                        <a:rPr lang="en-US" sz="1000"/>
                        <a:t>16</a:t>
                      </a:r>
                    </a:p>
                  </a:txBody>
                  <a:tcPr/>
                </a:tc>
                <a:tc>
                  <a:txBody>
                    <a:bodyPr/>
                    <a:lstStyle/>
                    <a:p>
                      <a:r>
                        <a:rPr lang="en-US" sz="1000"/>
                        <a:t>268</a:t>
                      </a:r>
                    </a:p>
                  </a:txBody>
                  <a:tcPr/>
                </a:tc>
                <a:tc>
                  <a:txBody>
                    <a:bodyPr/>
                    <a:lstStyle/>
                    <a:p>
                      <a:r>
                        <a:rPr lang="en-US" sz="1000"/>
                        <a:t>Video</a:t>
                      </a:r>
                    </a:p>
                  </a:txBody>
                  <a:tcPr/>
                </a:tc>
                <a:extLst>
                  <a:ext uri="{0D108BD9-81ED-4DB2-BD59-A6C34878D82A}">
                    <a16:rowId xmlns:a16="http://schemas.microsoft.com/office/drawing/2014/main" val="3772591858"/>
                  </a:ext>
                </a:extLst>
              </a:tr>
              <a:tr h="370840">
                <a:tc>
                  <a:txBody>
                    <a:bodyPr/>
                    <a:lstStyle/>
                    <a:p>
                      <a:r>
                        <a:rPr lang="de-DE" sz="1000" b="1"/>
                        <a:t>NDR Kultur - 2017-09-28 15:23:14</a:t>
                      </a:r>
                      <a:r>
                        <a:rPr lang="de-DE" sz="1000"/>
                        <a:t>
Liebe Musiker, bitte vervollständigen!</a:t>
                      </a:r>
                      <a:endParaRPr lang="en-US" sz="1000"/>
                    </a:p>
                  </a:txBody>
                  <a:tcPr/>
                </a:tc>
                <a:tc>
                  <a:txBody>
                    <a:bodyPr/>
                    <a:lstStyle/>
                    <a:p>
                      <a:r>
                        <a:rPr lang="en-US" sz="1000"/>
                        <a:t>1008</a:t>
                      </a:r>
                    </a:p>
                  </a:txBody>
                  <a:tcPr/>
                </a:tc>
                <a:tc>
                  <a:txBody>
                    <a:bodyPr/>
                    <a:lstStyle/>
                    <a:p>
                      <a:r>
                        <a:rPr lang="en-US" sz="1000"/>
                        <a:t>809</a:t>
                      </a:r>
                    </a:p>
                  </a:txBody>
                  <a:tcPr/>
                </a:tc>
                <a:tc>
                  <a:txBody>
                    <a:bodyPr/>
                    <a:lstStyle/>
                    <a:p>
                      <a:r>
                        <a:rPr lang="en-US" sz="1000"/>
                        <a:t>51</a:t>
                      </a:r>
                    </a:p>
                  </a:txBody>
                  <a:tcPr/>
                </a:tc>
                <a:tc>
                  <a:txBody>
                    <a:bodyPr/>
                    <a:lstStyle/>
                    <a:p>
                      <a:r>
                        <a:rPr lang="en-US" sz="1000"/>
                        <a:t>148</a:t>
                      </a:r>
                    </a:p>
                  </a:txBody>
                  <a:tcPr/>
                </a:tc>
                <a:tc>
                  <a:txBody>
                    <a:bodyPr/>
                    <a:lstStyle/>
                    <a:p>
                      <a:r>
                        <a:rPr lang="en-US" sz="1000"/>
                        <a:t>Video</a:t>
                      </a:r>
                    </a:p>
                  </a:txBody>
                  <a:tcPr/>
                </a:tc>
                <a:extLst>
                  <a:ext uri="{0D108BD9-81ED-4DB2-BD59-A6C34878D82A}">
                    <a16:rowId xmlns:a16="http://schemas.microsoft.com/office/drawing/2014/main" val="3037036709"/>
                  </a:ext>
                </a:extLst>
              </a:tr>
            </a:tbl>
          </a:graphicData>
        </a:graphic>
      </p:graphicFrame>
      <p:sp>
        <p:nvSpPr>
          <p:cNvPr id="4" name="Text Placeholder 3">
            <a:extLst>
              <a:ext uri="{FF2B5EF4-FFF2-40B4-BE49-F238E27FC236}">
                <a16:creationId xmlns:a16="http://schemas.microsoft.com/office/drawing/2014/main" id="{EEEAD445-6562-49E8-8669-08A9AC2C13F4}"/>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31751870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59FA9-89D7-46F9-95DF-2E24E503508E}"/>
              </a:ext>
            </a:extLst>
          </p:cNvPr>
          <p:cNvSpPr>
            <a:spLocks noGrp="1"/>
          </p:cNvSpPr>
          <p:nvPr>
            <p:ph type="title"/>
          </p:nvPr>
        </p:nvSpPr>
        <p:spPr/>
        <p:txBody>
          <a:bodyPr/>
          <a:lstStyle/>
          <a:p>
            <a:r>
              <a:rPr lang="en-US"/>
              <a:t>FB - Videos - Crossposts - Export</a:t>
            </a:r>
          </a:p>
        </p:txBody>
      </p:sp>
      <p:graphicFrame>
        <p:nvGraphicFramePr>
          <p:cNvPr id="5" name="Table Placeholder 4">
            <a:extLst>
              <a:ext uri="{FF2B5EF4-FFF2-40B4-BE49-F238E27FC236}">
                <a16:creationId xmlns:a16="http://schemas.microsoft.com/office/drawing/2014/main" id="{0F63A42C-DC88-4BF5-907F-EBAE3A544272}"/>
              </a:ext>
            </a:extLst>
          </p:cNvPr>
          <p:cNvGraphicFramePr>
            <a:graphicFrameLocks noGrp="1"/>
          </p:cNvGraphicFramePr>
          <p:nvPr>
            <p:ph type="tbl" sz="quarter" idx="13"/>
            <p:extLst>
              <p:ext uri="{D42A27DB-BD31-4B8C-83A1-F6EECF244321}">
                <p14:modId xmlns:p14="http://schemas.microsoft.com/office/powerpoint/2010/main" val="3220232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672689989"/>
                    </a:ext>
                  </a:extLst>
                </a:gridCol>
                <a:gridCol w="493776">
                  <a:extLst>
                    <a:ext uri="{9D8B030D-6E8A-4147-A177-3AD203B41FA5}">
                      <a16:colId xmlns:a16="http://schemas.microsoft.com/office/drawing/2014/main" val="1120601890"/>
                    </a:ext>
                  </a:extLst>
                </a:gridCol>
                <a:gridCol w="411480">
                  <a:extLst>
                    <a:ext uri="{9D8B030D-6E8A-4147-A177-3AD203B41FA5}">
                      <a16:colId xmlns:a16="http://schemas.microsoft.com/office/drawing/2014/main" val="3045336990"/>
                    </a:ext>
                  </a:extLst>
                </a:gridCol>
                <a:gridCol w="411480">
                  <a:extLst>
                    <a:ext uri="{9D8B030D-6E8A-4147-A177-3AD203B41FA5}">
                      <a16:colId xmlns:a16="http://schemas.microsoft.com/office/drawing/2014/main" val="1293290720"/>
                    </a:ext>
                  </a:extLst>
                </a:gridCol>
                <a:gridCol w="246888">
                  <a:extLst>
                    <a:ext uri="{9D8B030D-6E8A-4147-A177-3AD203B41FA5}">
                      <a16:colId xmlns:a16="http://schemas.microsoft.com/office/drawing/2014/main" val="1150945639"/>
                    </a:ext>
                  </a:extLst>
                </a:gridCol>
                <a:gridCol w="658368">
                  <a:extLst>
                    <a:ext uri="{9D8B030D-6E8A-4147-A177-3AD203B41FA5}">
                      <a16:colId xmlns:a16="http://schemas.microsoft.com/office/drawing/2014/main" val="2355823713"/>
                    </a:ext>
                  </a:extLst>
                </a:gridCol>
                <a:gridCol w="576072">
                  <a:extLst>
                    <a:ext uri="{9D8B030D-6E8A-4147-A177-3AD203B41FA5}">
                      <a16:colId xmlns:a16="http://schemas.microsoft.com/office/drawing/2014/main" val="3011129545"/>
                    </a:ext>
                  </a:extLst>
                </a:gridCol>
                <a:gridCol w="576072">
                  <a:extLst>
                    <a:ext uri="{9D8B030D-6E8A-4147-A177-3AD203B41FA5}">
                      <a16:colId xmlns:a16="http://schemas.microsoft.com/office/drawing/2014/main" val="2866310914"/>
                    </a:ext>
                  </a:extLst>
                </a:gridCol>
                <a:gridCol w="411480">
                  <a:extLst>
                    <a:ext uri="{9D8B030D-6E8A-4147-A177-3AD203B41FA5}">
                      <a16:colId xmlns:a16="http://schemas.microsoft.com/office/drawing/2014/main" val="1661547057"/>
                    </a:ext>
                  </a:extLst>
                </a:gridCol>
                <a:gridCol w="658368">
                  <a:extLst>
                    <a:ext uri="{9D8B030D-6E8A-4147-A177-3AD203B41FA5}">
                      <a16:colId xmlns:a16="http://schemas.microsoft.com/office/drawing/2014/main" val="550833600"/>
                    </a:ext>
                  </a:extLst>
                </a:gridCol>
                <a:gridCol w="329184">
                  <a:extLst>
                    <a:ext uri="{9D8B030D-6E8A-4147-A177-3AD203B41FA5}">
                      <a16:colId xmlns:a16="http://schemas.microsoft.com/office/drawing/2014/main" val="3412680896"/>
                    </a:ext>
                  </a:extLst>
                </a:gridCol>
                <a:gridCol w="493776">
                  <a:extLst>
                    <a:ext uri="{9D8B030D-6E8A-4147-A177-3AD203B41FA5}">
                      <a16:colId xmlns:a16="http://schemas.microsoft.com/office/drawing/2014/main" val="1959620943"/>
                    </a:ext>
                  </a:extLst>
                </a:gridCol>
                <a:gridCol w="329184">
                  <a:extLst>
                    <a:ext uri="{9D8B030D-6E8A-4147-A177-3AD203B41FA5}">
                      <a16:colId xmlns:a16="http://schemas.microsoft.com/office/drawing/2014/main" val="238302342"/>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3111083953"/>
                  </a:ext>
                </a:extLst>
              </a:tr>
              <a:tr h="370840">
                <a:tc>
                  <a:txBody>
                    <a:bodyPr/>
                    <a:lstStyle/>
                    <a:p>
                      <a:r>
                        <a:rPr lang="en-US" sz="1000"/>
                        <a:t>27.01.2017 16:09:12</a:t>
                      </a:r>
                    </a:p>
                  </a:txBody>
                  <a:tcPr/>
                </a:tc>
                <a:tc>
                  <a:txBody>
                    <a:bodyPr/>
                    <a:lstStyle/>
                    <a:p>
                      <a:r>
                        <a:rPr lang="en-US" sz="1000"/>
                        <a:t>949939</a:t>
                      </a:r>
                    </a:p>
                  </a:txBody>
                  <a:tcPr/>
                </a:tc>
                <a:tc>
                  <a:txBody>
                    <a:bodyPr/>
                    <a:lstStyle/>
                    <a:p>
                      <a:r>
                        <a:rPr lang="en-US" sz="1000"/>
                        <a:t>135523</a:t>
                      </a:r>
                    </a:p>
                  </a:txBody>
                  <a:tcPr/>
                </a:tc>
                <a:tc>
                  <a:txBody>
                    <a:bodyPr/>
                    <a:lstStyle/>
                    <a:p>
                      <a:r>
                        <a:rPr lang="en-US" sz="1000"/>
                        <a:t>1322064</a:t>
                      </a:r>
                    </a:p>
                  </a:txBody>
                  <a:tcPr/>
                </a:tc>
                <a:tc>
                  <a:txBody>
                    <a:bodyPr/>
                    <a:lstStyle/>
                    <a:p>
                      <a:r>
                        <a:rPr lang="en-US" sz="1000"/>
                        <a:t>02:10</a:t>
                      </a:r>
                    </a:p>
                  </a:txBody>
                  <a:tcPr/>
                </a:tc>
                <a:tc>
                  <a:txBody>
                    <a:bodyPr/>
                    <a:lstStyle/>
                    <a:p>
                      <a:r>
                        <a:rPr lang="en-US" sz="1000"/>
                        <a:t>25%</a:t>
                      </a:r>
                    </a:p>
                  </a:txBody>
                  <a:tcPr/>
                </a:tc>
                <a:tc>
                  <a:txBody>
                    <a:bodyPr/>
                    <a:lstStyle/>
                    <a:p>
                      <a:r>
                        <a:rPr lang="en-US" sz="1000"/>
                        <a:t>933518</a:t>
                      </a:r>
                    </a:p>
                  </a:txBody>
                  <a:tcPr/>
                </a:tc>
                <a:tc>
                  <a:txBody>
                    <a:bodyPr/>
                    <a:lstStyle/>
                    <a:p>
                      <a:r>
                        <a:rPr lang="en-US" sz="1000"/>
                        <a:t>302167</a:t>
                      </a:r>
                    </a:p>
                  </a:txBody>
                  <a:tcPr/>
                </a:tc>
                <a:tc>
                  <a:txBody>
                    <a:bodyPr/>
                    <a:lstStyle/>
                    <a:p>
                      <a:r>
                        <a:rPr lang="en-US" sz="1000"/>
                        <a:t>86379</a:t>
                      </a:r>
                    </a:p>
                  </a:txBody>
                  <a:tcPr/>
                </a:tc>
                <a:tc>
                  <a:txBody>
                    <a:bodyPr/>
                    <a:lstStyle/>
                    <a:p>
                      <a:r>
                        <a:rPr lang="en-US" sz="1000"/>
                        <a:t>4762980</a:t>
                      </a:r>
                    </a:p>
                  </a:txBody>
                  <a:tcPr/>
                </a:tc>
                <a:tc>
                  <a:txBody>
                    <a:bodyPr/>
                    <a:lstStyle/>
                    <a:p>
                      <a:r>
                        <a:rPr lang="en-US" sz="1000"/>
                        <a:t>4225</a:t>
                      </a:r>
                    </a:p>
                  </a:txBody>
                  <a:tcPr/>
                </a:tc>
                <a:tc>
                  <a:txBody>
                    <a:bodyPr/>
                    <a:lstStyle/>
                    <a:p>
                      <a:r>
                        <a:rPr lang="en-US" sz="1000"/>
                        <a:t>3058</a:t>
                      </a:r>
                    </a:p>
                  </a:txBody>
                  <a:tcPr/>
                </a:tc>
                <a:tc>
                  <a:txBody>
                    <a:bodyPr/>
                    <a:lstStyle/>
                    <a:p>
                      <a:r>
                        <a:rPr lang="en-US" sz="1000"/>
                        <a:t>1051</a:t>
                      </a:r>
                    </a:p>
                  </a:txBody>
                  <a:tcPr/>
                </a:tc>
                <a:extLst>
                  <a:ext uri="{0D108BD9-81ED-4DB2-BD59-A6C34878D82A}">
                    <a16:rowId xmlns:a16="http://schemas.microsoft.com/office/drawing/2014/main" val="440686980"/>
                  </a:ext>
                </a:extLst>
              </a:tr>
              <a:tr h="370840">
                <a:tc>
                  <a:txBody>
                    <a:bodyPr/>
                    <a:lstStyle/>
                    <a:p>
                      <a:r>
                        <a:rPr lang="en-US" sz="1000"/>
                        <a:t>25.04.2017 14:34:50</a:t>
                      </a:r>
                    </a:p>
                  </a:txBody>
                  <a:tcPr/>
                </a:tc>
                <a:tc>
                  <a:txBody>
                    <a:bodyPr/>
                    <a:lstStyle/>
                    <a:p>
                      <a:r>
                        <a:rPr lang="en-US" sz="1000"/>
                        <a:t>345000</a:t>
                      </a:r>
                    </a:p>
                  </a:txBody>
                  <a:tcPr/>
                </a:tc>
                <a:tc>
                  <a:txBody>
                    <a:bodyPr/>
                    <a:lstStyle/>
                    <a:p>
                      <a:r>
                        <a:rPr lang="en-US" sz="1000"/>
                        <a:t>0</a:t>
                      </a:r>
                    </a:p>
                  </a:txBody>
                  <a:tcPr/>
                </a:tc>
                <a:tc>
                  <a:txBody>
                    <a:bodyPr/>
                    <a:lstStyle/>
                    <a:p>
                      <a:r>
                        <a:rPr lang="en-US" sz="1000"/>
                        <a:t>682841</a:t>
                      </a:r>
                    </a:p>
                  </a:txBody>
                  <a:tcPr/>
                </a:tc>
                <a:tc>
                  <a:txBody>
                    <a:bodyPr/>
                    <a:lstStyle/>
                    <a:p>
                      <a:r>
                        <a:rPr lang="en-US" sz="1000"/>
                        <a:t>01:19</a:t>
                      </a:r>
                    </a:p>
                  </a:txBody>
                  <a:tcPr/>
                </a:tc>
                <a:tc>
                  <a:txBody>
                    <a:bodyPr/>
                    <a:lstStyle/>
                    <a:p>
                      <a:r>
                        <a:rPr lang="en-US" sz="1000"/>
                        <a:t>18%</a:t>
                      </a:r>
                    </a:p>
                  </a:txBody>
                  <a:tcPr/>
                </a:tc>
                <a:tc>
                  <a:txBody>
                    <a:bodyPr/>
                    <a:lstStyle/>
                    <a:p>
                      <a:r>
                        <a:rPr lang="en-US" sz="1000"/>
                        <a:t>455447</a:t>
                      </a:r>
                    </a:p>
                  </a:txBody>
                  <a:tcPr/>
                </a:tc>
                <a:tc>
                  <a:txBody>
                    <a:bodyPr/>
                    <a:lstStyle/>
                    <a:p>
                      <a:r>
                        <a:rPr lang="en-US" sz="1000"/>
                        <a:t>6728</a:t>
                      </a:r>
                    </a:p>
                  </a:txBody>
                  <a:tcPr/>
                </a:tc>
                <a:tc>
                  <a:txBody>
                    <a:bodyPr/>
                    <a:lstStyle/>
                    <a:p>
                      <a:r>
                        <a:rPr lang="en-US" sz="1000"/>
                        <a:t>220666</a:t>
                      </a:r>
                    </a:p>
                  </a:txBody>
                  <a:tcPr/>
                </a:tc>
                <a:tc>
                  <a:txBody>
                    <a:bodyPr/>
                    <a:lstStyle/>
                    <a:p>
                      <a:r>
                        <a:rPr lang="en-US" sz="1000"/>
                        <a:t>1679818</a:t>
                      </a:r>
                    </a:p>
                  </a:txBody>
                  <a:tcPr/>
                </a:tc>
                <a:tc>
                  <a:txBody>
                    <a:bodyPr/>
                    <a:lstStyle/>
                    <a:p>
                      <a:r>
                        <a:rPr lang="en-US" sz="1000"/>
                        <a:t>11862</a:t>
                      </a:r>
                    </a:p>
                  </a:txBody>
                  <a:tcPr/>
                </a:tc>
                <a:tc>
                  <a:txBody>
                    <a:bodyPr/>
                    <a:lstStyle/>
                    <a:p>
                      <a:r>
                        <a:rPr lang="en-US" sz="1000"/>
                        <a:t>7010</a:t>
                      </a:r>
                    </a:p>
                  </a:txBody>
                  <a:tcPr/>
                </a:tc>
                <a:tc>
                  <a:txBody>
                    <a:bodyPr/>
                    <a:lstStyle/>
                    <a:p>
                      <a:r>
                        <a:rPr lang="en-US" sz="1000"/>
                        <a:t>2297</a:t>
                      </a:r>
                    </a:p>
                  </a:txBody>
                  <a:tcPr/>
                </a:tc>
                <a:extLst>
                  <a:ext uri="{0D108BD9-81ED-4DB2-BD59-A6C34878D82A}">
                    <a16:rowId xmlns:a16="http://schemas.microsoft.com/office/drawing/2014/main" val="3012088284"/>
                  </a:ext>
                </a:extLst>
              </a:tr>
              <a:tr h="370840">
                <a:tc>
                  <a:txBody>
                    <a:bodyPr/>
                    <a:lstStyle/>
                    <a:p>
                      <a:r>
                        <a:rPr lang="en-US" sz="1000"/>
                        <a:t>11.01.2017 11:47:48</a:t>
                      </a:r>
                    </a:p>
                  </a:txBody>
                  <a:tcPr/>
                </a:tc>
                <a:tc>
                  <a:txBody>
                    <a:bodyPr/>
                    <a:lstStyle/>
                    <a:p>
                      <a:r>
                        <a:rPr lang="en-US" sz="1000"/>
                        <a:t>154842</a:t>
                      </a:r>
                    </a:p>
                  </a:txBody>
                  <a:tcPr/>
                </a:tc>
                <a:tc>
                  <a:txBody>
                    <a:bodyPr/>
                    <a:lstStyle/>
                    <a:p>
                      <a:r>
                        <a:rPr lang="en-US" sz="1000"/>
                        <a:t>16</a:t>
                      </a:r>
                    </a:p>
                  </a:txBody>
                  <a:tcPr/>
                </a:tc>
                <a:tc>
                  <a:txBody>
                    <a:bodyPr/>
                    <a:lstStyle/>
                    <a:p>
                      <a:r>
                        <a:rPr lang="en-US" sz="1000"/>
                        <a:t>302944</a:t>
                      </a:r>
                    </a:p>
                  </a:txBody>
                  <a:tcPr/>
                </a:tc>
                <a:tc>
                  <a:txBody>
                    <a:bodyPr/>
                    <a:lstStyle/>
                    <a:p>
                      <a:r>
                        <a:rPr lang="en-US" sz="1000"/>
                        <a:t>01:05</a:t>
                      </a:r>
                    </a:p>
                  </a:txBody>
                  <a:tcPr/>
                </a:tc>
                <a:tc>
                  <a:txBody>
                    <a:bodyPr/>
                    <a:lstStyle/>
                    <a:p>
                      <a:r>
                        <a:rPr lang="en-US" sz="1000"/>
                        <a:t>19%</a:t>
                      </a:r>
                    </a:p>
                  </a:txBody>
                  <a:tcPr/>
                </a:tc>
                <a:tc>
                  <a:txBody>
                    <a:bodyPr/>
                    <a:lstStyle/>
                    <a:p>
                      <a:r>
                        <a:rPr lang="en-US" sz="1000"/>
                        <a:t>64689</a:t>
                      </a:r>
                    </a:p>
                  </a:txBody>
                  <a:tcPr/>
                </a:tc>
                <a:tc>
                  <a:txBody>
                    <a:bodyPr/>
                    <a:lstStyle/>
                    <a:p>
                      <a:r>
                        <a:rPr lang="en-US" sz="1000"/>
                        <a:t>38567</a:t>
                      </a:r>
                    </a:p>
                  </a:txBody>
                  <a:tcPr/>
                </a:tc>
                <a:tc>
                  <a:txBody>
                    <a:bodyPr/>
                    <a:lstStyle/>
                    <a:p>
                      <a:r>
                        <a:rPr lang="en-US" sz="1000"/>
                        <a:t>199688</a:t>
                      </a:r>
                    </a:p>
                  </a:txBody>
                  <a:tcPr/>
                </a:tc>
                <a:tc>
                  <a:txBody>
                    <a:bodyPr/>
                    <a:lstStyle/>
                    <a:p>
                      <a:r>
                        <a:rPr lang="en-US" sz="1000"/>
                        <a:t>859282</a:t>
                      </a:r>
                    </a:p>
                  </a:txBody>
                  <a:tcPr/>
                </a:tc>
                <a:tc>
                  <a:txBody>
                    <a:bodyPr/>
                    <a:lstStyle/>
                    <a:p>
                      <a:r>
                        <a:rPr lang="en-US" sz="1000"/>
                        <a:t>10693</a:t>
                      </a:r>
                    </a:p>
                  </a:txBody>
                  <a:tcPr/>
                </a:tc>
                <a:tc>
                  <a:txBody>
                    <a:bodyPr/>
                    <a:lstStyle/>
                    <a:p>
                      <a:r>
                        <a:rPr lang="en-US" sz="1000"/>
                        <a:t>1019</a:t>
                      </a:r>
                    </a:p>
                  </a:txBody>
                  <a:tcPr/>
                </a:tc>
                <a:tc>
                  <a:txBody>
                    <a:bodyPr/>
                    <a:lstStyle/>
                    <a:p>
                      <a:r>
                        <a:rPr lang="en-US" sz="1000"/>
                        <a:t>3641</a:t>
                      </a:r>
                    </a:p>
                  </a:txBody>
                  <a:tcPr/>
                </a:tc>
                <a:extLst>
                  <a:ext uri="{0D108BD9-81ED-4DB2-BD59-A6C34878D82A}">
                    <a16:rowId xmlns:a16="http://schemas.microsoft.com/office/drawing/2014/main" val="2038716611"/>
                  </a:ext>
                </a:extLst>
              </a:tr>
              <a:tr h="370840">
                <a:tc>
                  <a:txBody>
                    <a:bodyPr/>
                    <a:lstStyle/>
                    <a:p>
                      <a:r>
                        <a:rPr lang="en-US" sz="1000"/>
                        <a:t>09.10.2017 16:38:44</a:t>
                      </a:r>
                    </a:p>
                  </a:txBody>
                  <a:tcPr/>
                </a:tc>
                <a:tc>
                  <a:txBody>
                    <a:bodyPr/>
                    <a:lstStyle/>
                    <a:p>
                      <a:r>
                        <a:rPr lang="en-US" sz="1000"/>
                        <a:t>142235</a:t>
                      </a:r>
                    </a:p>
                  </a:txBody>
                  <a:tcPr/>
                </a:tc>
                <a:tc>
                  <a:txBody>
                    <a:bodyPr/>
                    <a:lstStyle/>
                    <a:p>
                      <a:r>
                        <a:rPr lang="en-US" sz="1000"/>
                        <a:t>9032</a:t>
                      </a:r>
                    </a:p>
                  </a:txBody>
                  <a:tcPr/>
                </a:tc>
                <a:tc>
                  <a:txBody>
                    <a:bodyPr/>
                    <a:lstStyle/>
                    <a:p>
                      <a:r>
                        <a:rPr lang="en-US" sz="1000"/>
                        <a:t>296998</a:t>
                      </a:r>
                    </a:p>
                  </a:txBody>
                  <a:tcPr/>
                </a:tc>
                <a:tc>
                  <a:txBody>
                    <a:bodyPr/>
                    <a:lstStyle/>
                    <a:p>
                      <a:r>
                        <a:rPr lang="en-US" sz="1000"/>
                        <a:t>00:48</a:t>
                      </a:r>
                    </a:p>
                  </a:txBody>
                  <a:tcPr/>
                </a:tc>
                <a:tc>
                  <a:txBody>
                    <a:bodyPr/>
                    <a:lstStyle/>
                    <a:p>
                      <a:r>
                        <a:rPr lang="en-US" sz="1000"/>
                        <a:t>19%</a:t>
                      </a:r>
                    </a:p>
                  </a:txBody>
                  <a:tcPr/>
                </a:tc>
                <a:tc>
                  <a:txBody>
                    <a:bodyPr/>
                    <a:lstStyle/>
                    <a:p>
                      <a:r>
                        <a:rPr lang="en-US" sz="1000"/>
                        <a:t>44198</a:t>
                      </a:r>
                    </a:p>
                  </a:txBody>
                  <a:tcPr/>
                </a:tc>
                <a:tc>
                  <a:txBody>
                    <a:bodyPr/>
                    <a:lstStyle/>
                    <a:p>
                      <a:r>
                        <a:rPr lang="en-US" sz="1000"/>
                        <a:t>52957</a:t>
                      </a:r>
                    </a:p>
                  </a:txBody>
                  <a:tcPr/>
                </a:tc>
                <a:tc>
                  <a:txBody>
                    <a:bodyPr/>
                    <a:lstStyle/>
                    <a:p>
                      <a:r>
                        <a:rPr lang="en-US" sz="1000"/>
                        <a:t>199843</a:t>
                      </a:r>
                    </a:p>
                  </a:txBody>
                  <a:tcPr/>
                </a:tc>
                <a:tc>
                  <a:txBody>
                    <a:bodyPr/>
                    <a:lstStyle/>
                    <a:p>
                      <a:r>
                        <a:rPr lang="en-US" sz="1000"/>
                        <a:t>717723</a:t>
                      </a:r>
                    </a:p>
                  </a:txBody>
                  <a:tcPr/>
                </a:tc>
                <a:tc>
                  <a:txBody>
                    <a:bodyPr/>
                    <a:lstStyle/>
                    <a:p>
                      <a:r>
                        <a:rPr lang="en-US" sz="1000"/>
                        <a:t>8461</a:t>
                      </a:r>
                    </a:p>
                  </a:txBody>
                  <a:tcPr/>
                </a:tc>
                <a:tc>
                  <a:txBody>
                    <a:bodyPr/>
                    <a:lstStyle/>
                    <a:p>
                      <a:r>
                        <a:rPr lang="en-US" sz="1000"/>
                        <a:t>2423</a:t>
                      </a:r>
                    </a:p>
                  </a:txBody>
                  <a:tcPr/>
                </a:tc>
                <a:tc>
                  <a:txBody>
                    <a:bodyPr/>
                    <a:lstStyle/>
                    <a:p>
                      <a:r>
                        <a:rPr lang="en-US" sz="1000"/>
                        <a:t>2922</a:t>
                      </a:r>
                    </a:p>
                  </a:txBody>
                  <a:tcPr/>
                </a:tc>
                <a:extLst>
                  <a:ext uri="{0D108BD9-81ED-4DB2-BD59-A6C34878D82A}">
                    <a16:rowId xmlns:a16="http://schemas.microsoft.com/office/drawing/2014/main" val="2989384786"/>
                  </a:ext>
                </a:extLst>
              </a:tr>
              <a:tr h="370840">
                <a:tc>
                  <a:txBody>
                    <a:bodyPr/>
                    <a:lstStyle/>
                    <a:p>
                      <a:r>
                        <a:rPr lang="en-US" sz="1000"/>
                        <a:t>06.01.2017 09:21:02</a:t>
                      </a:r>
                    </a:p>
                  </a:txBody>
                  <a:tcPr/>
                </a:tc>
                <a:tc>
                  <a:txBody>
                    <a:bodyPr/>
                    <a:lstStyle/>
                    <a:p>
                      <a:r>
                        <a:rPr lang="en-US" sz="1000"/>
                        <a:t>81189</a:t>
                      </a:r>
                    </a:p>
                  </a:txBody>
                  <a:tcPr/>
                </a:tc>
                <a:tc>
                  <a:txBody>
                    <a:bodyPr/>
                    <a:lstStyle/>
                    <a:p>
                      <a:r>
                        <a:rPr lang="en-US" sz="1000"/>
                        <a:t>2710</a:t>
                      </a:r>
                    </a:p>
                  </a:txBody>
                  <a:tcPr/>
                </a:tc>
                <a:tc>
                  <a:txBody>
                    <a:bodyPr/>
                    <a:lstStyle/>
                    <a:p>
                      <a:r>
                        <a:rPr lang="en-US" sz="1000"/>
                        <a:t>147469</a:t>
                      </a:r>
                    </a:p>
                  </a:txBody>
                  <a:tcPr/>
                </a:tc>
                <a:tc>
                  <a:txBody>
                    <a:bodyPr/>
                    <a:lstStyle/>
                    <a:p>
                      <a:r>
                        <a:rPr lang="en-US" sz="1000"/>
                        <a:t>01:02</a:t>
                      </a:r>
                    </a:p>
                  </a:txBody>
                  <a:tcPr/>
                </a:tc>
                <a:tc>
                  <a:txBody>
                    <a:bodyPr/>
                    <a:lstStyle/>
                    <a:p>
                      <a:r>
                        <a:rPr lang="en-US" sz="1000"/>
                        <a:t>13%</a:t>
                      </a:r>
                    </a:p>
                  </a:txBody>
                  <a:tcPr/>
                </a:tc>
                <a:tc>
                  <a:txBody>
                    <a:bodyPr/>
                    <a:lstStyle/>
                    <a:p>
                      <a:r>
                        <a:rPr lang="en-US" sz="1000"/>
                        <a:t>6389</a:t>
                      </a:r>
                    </a:p>
                  </a:txBody>
                  <a:tcPr/>
                </a:tc>
                <a:tc>
                  <a:txBody>
                    <a:bodyPr/>
                    <a:lstStyle/>
                    <a:p>
                      <a:r>
                        <a:rPr lang="en-US" sz="1000"/>
                        <a:t>36185</a:t>
                      </a:r>
                    </a:p>
                  </a:txBody>
                  <a:tcPr/>
                </a:tc>
                <a:tc>
                  <a:txBody>
                    <a:bodyPr/>
                    <a:lstStyle/>
                    <a:p>
                      <a:r>
                        <a:rPr lang="en-US" sz="1000"/>
                        <a:t>104895</a:t>
                      </a:r>
                    </a:p>
                  </a:txBody>
                  <a:tcPr/>
                </a:tc>
                <a:tc>
                  <a:txBody>
                    <a:bodyPr/>
                    <a:lstStyle/>
                    <a:p>
                      <a:r>
                        <a:rPr lang="en-US" sz="1000"/>
                        <a:t>669972</a:t>
                      </a:r>
                    </a:p>
                  </a:txBody>
                  <a:tcPr/>
                </a:tc>
                <a:tc>
                  <a:txBody>
                    <a:bodyPr/>
                    <a:lstStyle/>
                    <a:p>
                      <a:r>
                        <a:rPr lang="en-US" sz="1000"/>
                        <a:t>4547</a:t>
                      </a:r>
                    </a:p>
                  </a:txBody>
                  <a:tcPr/>
                </a:tc>
                <a:tc>
                  <a:txBody>
                    <a:bodyPr/>
                    <a:lstStyle/>
                    <a:p>
                      <a:r>
                        <a:rPr lang="en-US" sz="1000"/>
                        <a:t>402</a:t>
                      </a:r>
                    </a:p>
                  </a:txBody>
                  <a:tcPr/>
                </a:tc>
                <a:tc>
                  <a:txBody>
                    <a:bodyPr/>
                    <a:lstStyle/>
                    <a:p>
                      <a:r>
                        <a:rPr lang="en-US" sz="1000"/>
                        <a:t>719</a:t>
                      </a:r>
                    </a:p>
                  </a:txBody>
                  <a:tcPr/>
                </a:tc>
                <a:extLst>
                  <a:ext uri="{0D108BD9-81ED-4DB2-BD59-A6C34878D82A}">
                    <a16:rowId xmlns:a16="http://schemas.microsoft.com/office/drawing/2014/main" val="2293774385"/>
                  </a:ext>
                </a:extLst>
              </a:tr>
            </a:tbl>
          </a:graphicData>
        </a:graphic>
      </p:graphicFrame>
      <p:sp>
        <p:nvSpPr>
          <p:cNvPr id="4" name="Text Placeholder 3">
            <a:extLst>
              <a:ext uri="{FF2B5EF4-FFF2-40B4-BE49-F238E27FC236}">
                <a16:creationId xmlns:a16="http://schemas.microsoft.com/office/drawing/2014/main" id="{FA4DC479-E542-43BF-BA25-0ABDD6C95E82}"/>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33775179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F3D42-51C3-48D1-8F79-E173803FE28E}"/>
              </a:ext>
            </a:extLst>
          </p:cNvPr>
          <p:cNvSpPr>
            <a:spLocks noGrp="1"/>
          </p:cNvSpPr>
          <p:nvPr>
            <p:ph type="title"/>
          </p:nvPr>
        </p:nvSpPr>
        <p:spPr/>
        <p:txBody>
          <a:bodyPr/>
          <a:lstStyle/>
          <a:p>
            <a:r>
              <a:rPr lang="en-US"/>
              <a:t>Eigene Post - Summe Interaktionen - 1 of 5</a:t>
            </a:r>
          </a:p>
        </p:txBody>
      </p:sp>
      <p:graphicFrame>
        <p:nvGraphicFramePr>
          <p:cNvPr id="5" name="Table Placeholder 4">
            <a:extLst>
              <a:ext uri="{FF2B5EF4-FFF2-40B4-BE49-F238E27FC236}">
                <a16:creationId xmlns:a16="http://schemas.microsoft.com/office/drawing/2014/main" id="{BA09F8D4-8306-43AA-95DF-91BA5529B516}"/>
              </a:ext>
            </a:extLst>
          </p:cNvPr>
          <p:cNvGraphicFramePr>
            <a:graphicFrameLocks noGrp="1"/>
          </p:cNvGraphicFramePr>
          <p:nvPr>
            <p:ph type="tbl" sz="quarter" idx="13"/>
            <p:extLst>
              <p:ext uri="{D42A27DB-BD31-4B8C-83A1-F6EECF244321}">
                <p14:modId xmlns:p14="http://schemas.microsoft.com/office/powerpoint/2010/main" val="1638715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538680391"/>
                    </a:ext>
                  </a:extLst>
                </a:gridCol>
                <a:gridCol w="822960">
                  <a:extLst>
                    <a:ext uri="{9D8B030D-6E8A-4147-A177-3AD203B41FA5}">
                      <a16:colId xmlns:a16="http://schemas.microsoft.com/office/drawing/2014/main" val="3216765189"/>
                    </a:ext>
                  </a:extLst>
                </a:gridCol>
                <a:gridCol w="822960">
                  <a:extLst>
                    <a:ext uri="{9D8B030D-6E8A-4147-A177-3AD203B41FA5}">
                      <a16:colId xmlns:a16="http://schemas.microsoft.com/office/drawing/2014/main" val="107852204"/>
                    </a:ext>
                  </a:extLst>
                </a:gridCol>
                <a:gridCol w="822960">
                  <a:extLst>
                    <a:ext uri="{9D8B030D-6E8A-4147-A177-3AD203B41FA5}">
                      <a16:colId xmlns:a16="http://schemas.microsoft.com/office/drawing/2014/main" val="2051508003"/>
                    </a:ext>
                  </a:extLst>
                </a:gridCol>
                <a:gridCol w="822960">
                  <a:extLst>
                    <a:ext uri="{9D8B030D-6E8A-4147-A177-3AD203B41FA5}">
                      <a16:colId xmlns:a16="http://schemas.microsoft.com/office/drawing/2014/main" val="2869824275"/>
                    </a:ext>
                  </a:extLst>
                </a:gridCol>
                <a:gridCol w="822960">
                  <a:extLst>
                    <a:ext uri="{9D8B030D-6E8A-4147-A177-3AD203B41FA5}">
                      <a16:colId xmlns:a16="http://schemas.microsoft.com/office/drawing/2014/main" val="21447563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84896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- 2017-10-09 16:38:44</a:t>
                      </a:r>
                      <a:r>
                        <a:rPr kumimoji="0" lang="de-DE" sz="1000" b="0" i="0" u="none" strike="noStrike" kern="1200" cap="none" spc="0" normalizeH="0" baseline="0" noProof="0">
                          <a:ln>
                            <a:noFill/>
                          </a:ln>
                          <a:solidFill>
                            <a:prstClr val="black"/>
                          </a:solidFill>
                          <a:effectLst/>
                          <a:uLnTx/>
                          <a:uFillTx/>
                          <a:latin typeface="+mn-lt"/>
                          <a:ea typeface="+mn-ea"/>
                          <a:cs typeface="+mn-cs"/>
                        </a:rPr>
                        <a:t>
"Die So-, die So-, die Sooonne." 🎶 
Markiert Eure liebsten Chorkollegen.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80747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- 2017-04-25 14:34:50</a:t>
                      </a:r>
                      <a:r>
                        <a:rPr kumimoji="0" lang="de-DE" sz="1000" b="0" i="0" u="none" strike="noStrike" kern="1200" cap="none" spc="0" normalizeH="0" baseline="0" noProof="0">
                          <a:ln>
                            <a:noFill/>
                          </a:ln>
                          <a:solidFill>
                            <a:prstClr val="black"/>
                          </a:solidFill>
                          <a:effectLst/>
                          <a:uLnTx/>
                          <a:uFillTx/>
                          <a:latin typeface="+mn-lt"/>
                          <a:ea typeface="+mn-ea"/>
                          <a:cs typeface="+mn-cs"/>
                        </a:rPr>
                        <a:t>
Na, wer erinnert sich?
------------------------
Passend zu unserer NDR Debatte "Wer bestimmt, was Kinder lernen?" ➡ http://www.ndr.de/kultur/kulturdebatte/NDR-Debatte-Wer-bestimmt-was-Kinder-lernen,lernen122.html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39984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- 2017-09-07 11:43:07</a:t>
                      </a:r>
                      <a:r>
                        <a:rPr kumimoji="0" lang="de-DE" sz="1000" b="0" i="0" u="none" strike="noStrike" kern="1200" cap="none" spc="0" normalizeH="0" baseline="0" noProof="0">
                          <a:ln>
                            <a:noFill/>
                          </a:ln>
                          <a:solidFill>
                            <a:prstClr val="black"/>
                          </a:solidFill>
                          <a:effectLst/>
                          <a:uLnTx/>
                          <a:uFillTx/>
                          <a:latin typeface="+mn-lt"/>
                          <a:ea typeface="+mn-ea"/>
                          <a:cs typeface="+mn-cs"/>
                        </a:rPr>
                        <a:t>
Wir fangen an: "Der Hosenkavalier".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42360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- 2017-01-11 11:47:48</a:t>
                      </a:r>
                      <a:r>
                        <a:rPr kumimoji="0" lang="de-DE" sz="1000" b="0" i="0" u="none" strike="noStrike" kern="1200" cap="none" spc="0" normalizeH="0" baseline="0" noProof="0">
                          <a:ln>
                            <a:noFill/>
                          </a:ln>
                          <a:solidFill>
                            <a:prstClr val="black"/>
                          </a:solidFill>
                          <a:effectLst/>
                          <a:uLnTx/>
                          <a:uFillTx/>
                          <a:latin typeface="+mn-lt"/>
                          <a:ea typeface="+mn-ea"/>
                          <a:cs typeface="+mn-cs"/>
                        </a:rPr>
                        <a:t>
Was stand da eigentlich vor der Elbphilharmonie? Die Geschichte des Kaispeichers.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52911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- 2017-09-28 15:23:14</a:t>
                      </a:r>
                      <a:r>
                        <a:rPr kumimoji="0" lang="de-DE" sz="1000" b="0" i="0" u="none" strike="noStrike" kern="1200" cap="none" spc="0" normalizeH="0" baseline="0" noProof="0">
                          <a:ln>
                            <a:noFill/>
                          </a:ln>
                          <a:solidFill>
                            <a:prstClr val="black"/>
                          </a:solidFill>
                          <a:effectLst/>
                          <a:uLnTx/>
                          <a:uFillTx/>
                          <a:latin typeface="+mn-lt"/>
                          <a:ea typeface="+mn-ea"/>
                          <a:cs typeface="+mn-cs"/>
                        </a:rPr>
                        <a:t>
Liebe Musiker, bitte vervollständigen!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94720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- 2017-10-02 11:37:27</a:t>
                      </a:r>
                      <a:r>
                        <a:rPr kumimoji="0" lang="de-DE" sz="1000" b="0" i="0" u="none" strike="noStrike" kern="1200" cap="none" spc="0" normalizeH="0" baseline="0" noProof="0">
                          <a:ln>
                            <a:noFill/>
                          </a:ln>
                          <a:solidFill>
                            <a:prstClr val="black"/>
                          </a:solidFill>
                          <a:effectLst/>
                          <a:uLnTx/>
                          <a:uFillTx/>
                          <a:latin typeface="+mn-lt"/>
                          <a:ea typeface="+mn-ea"/>
                          <a:cs typeface="+mn-cs"/>
                        </a:rPr>
                        <a:t>
Taufpaten gesucht! Konterfei und Name einer deutschen Persönlichkeit kommt auf die neuen ICEs. Wer hätte es Ihrer Meinung nach verdient und warum?🚊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0699735"/>
                  </a:ext>
                </a:extLst>
              </a:tr>
            </a:tbl>
          </a:graphicData>
        </a:graphic>
      </p:graphicFrame>
      <p:sp>
        <p:nvSpPr>
          <p:cNvPr id="4" name="Text Placeholder 3">
            <a:extLst>
              <a:ext uri="{FF2B5EF4-FFF2-40B4-BE49-F238E27FC236}">
                <a16:creationId xmlns:a16="http://schemas.microsoft.com/office/drawing/2014/main" id="{EE38DBF7-B372-43E9-AD78-7547E8170EDE}"/>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8216216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4A1C3-F7E3-4A02-9DA1-2D3E0D353148}"/>
              </a:ext>
            </a:extLst>
          </p:cNvPr>
          <p:cNvSpPr>
            <a:spLocks noGrp="1"/>
          </p:cNvSpPr>
          <p:nvPr>
            <p:ph type="title"/>
          </p:nvPr>
        </p:nvSpPr>
        <p:spPr/>
        <p:txBody>
          <a:bodyPr/>
          <a:lstStyle/>
          <a:p>
            <a:r>
              <a:rPr lang="en-US"/>
              <a:t>Eigene Post - Summe Interaktionen - 2 of 5</a:t>
            </a:r>
          </a:p>
        </p:txBody>
      </p:sp>
      <p:graphicFrame>
        <p:nvGraphicFramePr>
          <p:cNvPr id="5" name="Table Placeholder 4">
            <a:extLst>
              <a:ext uri="{FF2B5EF4-FFF2-40B4-BE49-F238E27FC236}">
                <a16:creationId xmlns:a16="http://schemas.microsoft.com/office/drawing/2014/main" id="{9415695E-83F4-4730-90E8-ACAC9CB1BA80}"/>
              </a:ext>
            </a:extLst>
          </p:cNvPr>
          <p:cNvGraphicFramePr>
            <a:graphicFrameLocks noGrp="1"/>
          </p:cNvGraphicFramePr>
          <p:nvPr>
            <p:ph type="tbl" sz="quarter" idx="13"/>
            <p:extLst>
              <p:ext uri="{D42A27DB-BD31-4B8C-83A1-F6EECF244321}">
                <p14:modId xmlns:p14="http://schemas.microsoft.com/office/powerpoint/2010/main" val="3847546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438307575"/>
                    </a:ext>
                  </a:extLst>
                </a:gridCol>
                <a:gridCol w="822960">
                  <a:extLst>
                    <a:ext uri="{9D8B030D-6E8A-4147-A177-3AD203B41FA5}">
                      <a16:colId xmlns:a16="http://schemas.microsoft.com/office/drawing/2014/main" val="4289338889"/>
                    </a:ext>
                  </a:extLst>
                </a:gridCol>
                <a:gridCol w="822960">
                  <a:extLst>
                    <a:ext uri="{9D8B030D-6E8A-4147-A177-3AD203B41FA5}">
                      <a16:colId xmlns:a16="http://schemas.microsoft.com/office/drawing/2014/main" val="1571747684"/>
                    </a:ext>
                  </a:extLst>
                </a:gridCol>
                <a:gridCol w="822960">
                  <a:extLst>
                    <a:ext uri="{9D8B030D-6E8A-4147-A177-3AD203B41FA5}">
                      <a16:colId xmlns:a16="http://schemas.microsoft.com/office/drawing/2014/main" val="3788835577"/>
                    </a:ext>
                  </a:extLst>
                </a:gridCol>
                <a:gridCol w="822960">
                  <a:extLst>
                    <a:ext uri="{9D8B030D-6E8A-4147-A177-3AD203B41FA5}">
                      <a16:colId xmlns:a16="http://schemas.microsoft.com/office/drawing/2014/main" val="4016967205"/>
                    </a:ext>
                  </a:extLst>
                </a:gridCol>
                <a:gridCol w="822960">
                  <a:extLst>
                    <a:ext uri="{9D8B030D-6E8A-4147-A177-3AD203B41FA5}">
                      <a16:colId xmlns:a16="http://schemas.microsoft.com/office/drawing/2014/main" val="14286561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036803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- 2017-10-08 08:00:01</a:t>
                      </a:r>
                      <a:r>
                        <a:rPr kumimoji="0" lang="de-DE" sz="1000" b="0" i="0" u="none" strike="noStrike" kern="1200" cap="none" spc="0" normalizeH="0" baseline="0" noProof="0">
                          <a:ln>
                            <a:noFill/>
                          </a:ln>
                          <a:solidFill>
                            <a:prstClr val="black"/>
                          </a:solidFill>
                          <a:effectLst/>
                          <a:uLnTx/>
                          <a:uFillTx/>
                          <a:latin typeface="+mn-lt"/>
                          <a:ea typeface="+mn-ea"/>
                          <a:cs typeface="+mn-cs"/>
                        </a:rPr>
                        <a:t>
Dumm gelaufen - gut gesprochen ;) 
Unser Themenschwerpunkt "Scheitern"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63540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- 2017-07-18 14:00:00</a:t>
                      </a:r>
                      <a:r>
                        <a:rPr kumimoji="0" lang="de-DE" sz="1000" b="0" i="0" u="none" strike="noStrike" kern="1200" cap="none" spc="0" normalizeH="0" baseline="0" noProof="0">
                          <a:ln>
                            <a:noFill/>
                          </a:ln>
                          <a:solidFill>
                            <a:prstClr val="black"/>
                          </a:solidFill>
                          <a:effectLst/>
                          <a:uLnTx/>
                          <a:uFillTx/>
                          <a:latin typeface="+mn-lt"/>
                          <a:ea typeface="+mn-ea"/>
                          <a:cs typeface="+mn-cs"/>
                        </a:rPr>
                        <a:t>
Heute Abend im #ARDRadiofestival: die wunderbare Patricia Kopatchinskaja. Ab 20 Uhr ist das Thema "Saitensprünge"...😮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85613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- 2017-04-05 06:15:00</a:t>
                      </a:r>
                      <a:r>
                        <a:rPr kumimoji="0" lang="de-DE" sz="1000" b="0" i="0" u="none" strike="noStrike" kern="1200" cap="none" spc="0" normalizeH="0" baseline="0" noProof="0">
                          <a:ln>
                            <a:noFill/>
                          </a:ln>
                          <a:solidFill>
                            <a:prstClr val="black"/>
                          </a:solidFill>
                          <a:effectLst/>
                          <a:uLnTx/>
                          <a:uFillTx/>
                          <a:latin typeface="+mn-lt"/>
                          <a:ea typeface="+mn-ea"/>
                          <a:cs typeface="+mn-cs"/>
                        </a:rPr>
                        <a:t>
Wir haben Alan Gilbert nach seinen Gedanken zu Donald Trump gefragt. Hier sind sie.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08751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- 2017-02-24 11:03:56</a:t>
                      </a:r>
                      <a:r>
                        <a:rPr kumimoji="0" lang="de-DE" sz="1000" b="0" i="0" u="none" strike="noStrike" kern="1200" cap="none" spc="0" normalizeH="0" baseline="0" noProof="0">
                          <a:ln>
                            <a:noFill/>
                          </a:ln>
                          <a:solidFill>
                            <a:prstClr val="black"/>
                          </a:solidFill>
                          <a:effectLst/>
                          <a:uLnTx/>
                          <a:uFillTx/>
                          <a:latin typeface="+mn-lt"/>
                          <a:ea typeface="+mn-ea"/>
                          <a:cs typeface="+mn-cs"/>
                        </a:rPr>
                        <a:t>
Ja, er war intelligent, geistreich und tiefgründig. Aber er war auch: so wahnsinnig lustig. Heute erscheint die Willemsen-Box mit den schönsten Erinnerungen aus "Willemsen legt auf".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24388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- 2017-09-29 08:22:16</a:t>
                      </a:r>
                      <a:r>
                        <a:rPr kumimoji="0" lang="de-DE" sz="1000" b="0" i="0" u="none" strike="noStrike" kern="1200" cap="none" spc="0" normalizeH="0" baseline="0" noProof="0">
                          <a:ln>
                            <a:noFill/>
                          </a:ln>
                          <a:solidFill>
                            <a:prstClr val="black"/>
                          </a:solidFill>
                          <a:effectLst/>
                          <a:uLnTx/>
                          <a:uFillTx/>
                          <a:latin typeface="+mn-lt"/>
                          <a:ea typeface="+mn-ea"/>
                          <a:cs typeface="+mn-cs"/>
                        </a:rPr>
                        <a:t>
"Verkehrssicherheitskunst"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529052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- 2017-02-07 06:13:00</a:t>
                      </a:r>
                      <a:r>
                        <a:rPr kumimoji="0" lang="de-DE" sz="1000" b="0" i="0" u="none" strike="noStrike" kern="1200" cap="none" spc="0" normalizeH="0" baseline="0" noProof="0">
                          <a:ln>
                            <a:noFill/>
                          </a:ln>
                          <a:solidFill>
                            <a:prstClr val="black"/>
                          </a:solidFill>
                          <a:effectLst/>
                          <a:uLnTx/>
                          <a:uFillTx/>
                          <a:latin typeface="+mn-lt"/>
                          <a:ea typeface="+mn-ea"/>
                          <a:cs typeface="+mn-cs"/>
                        </a:rPr>
                        <a:t>
Heute vor einem Jahr ist Roger Willemsen gestorben. In 279 Folgen von "Willemsen legt auf" hat er bei uns Musik gespielt, die ihm am Herzen lag. Wir vermissen ihn als klugen Denker, eindrucksvollen Redner und herzensguten Menschen.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47912225"/>
                  </a:ext>
                </a:extLst>
              </a:tr>
            </a:tbl>
          </a:graphicData>
        </a:graphic>
      </p:graphicFrame>
      <p:sp>
        <p:nvSpPr>
          <p:cNvPr id="4" name="Text Placeholder 3">
            <a:extLst>
              <a:ext uri="{FF2B5EF4-FFF2-40B4-BE49-F238E27FC236}">
                <a16:creationId xmlns:a16="http://schemas.microsoft.com/office/drawing/2014/main" id="{156EFD2D-73C9-4468-8B15-94C4092A95B2}"/>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14817152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F4E01-C07F-4382-A440-40F29A01DE58}"/>
              </a:ext>
            </a:extLst>
          </p:cNvPr>
          <p:cNvSpPr>
            <a:spLocks noGrp="1"/>
          </p:cNvSpPr>
          <p:nvPr>
            <p:ph type="title"/>
          </p:nvPr>
        </p:nvSpPr>
        <p:spPr/>
        <p:txBody>
          <a:bodyPr/>
          <a:lstStyle/>
          <a:p>
            <a:r>
              <a:rPr lang="en-US"/>
              <a:t>Eigene Post - Summe Interaktionen - 3 of 5</a:t>
            </a:r>
          </a:p>
        </p:txBody>
      </p:sp>
      <p:graphicFrame>
        <p:nvGraphicFramePr>
          <p:cNvPr id="5" name="Table Placeholder 4">
            <a:extLst>
              <a:ext uri="{FF2B5EF4-FFF2-40B4-BE49-F238E27FC236}">
                <a16:creationId xmlns:a16="http://schemas.microsoft.com/office/drawing/2014/main" id="{0DF5DF69-8E33-482E-A5EA-9CED65AC5817}"/>
              </a:ext>
            </a:extLst>
          </p:cNvPr>
          <p:cNvGraphicFramePr>
            <a:graphicFrameLocks noGrp="1"/>
          </p:cNvGraphicFramePr>
          <p:nvPr>
            <p:ph type="tbl" sz="quarter" idx="13"/>
            <p:extLst>
              <p:ext uri="{D42A27DB-BD31-4B8C-83A1-F6EECF244321}">
                <p14:modId xmlns:p14="http://schemas.microsoft.com/office/powerpoint/2010/main" val="573121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235880498"/>
                    </a:ext>
                  </a:extLst>
                </a:gridCol>
                <a:gridCol w="822960">
                  <a:extLst>
                    <a:ext uri="{9D8B030D-6E8A-4147-A177-3AD203B41FA5}">
                      <a16:colId xmlns:a16="http://schemas.microsoft.com/office/drawing/2014/main" val="1574801320"/>
                    </a:ext>
                  </a:extLst>
                </a:gridCol>
                <a:gridCol w="822960">
                  <a:extLst>
                    <a:ext uri="{9D8B030D-6E8A-4147-A177-3AD203B41FA5}">
                      <a16:colId xmlns:a16="http://schemas.microsoft.com/office/drawing/2014/main" val="1036625235"/>
                    </a:ext>
                  </a:extLst>
                </a:gridCol>
                <a:gridCol w="822960">
                  <a:extLst>
                    <a:ext uri="{9D8B030D-6E8A-4147-A177-3AD203B41FA5}">
                      <a16:colId xmlns:a16="http://schemas.microsoft.com/office/drawing/2014/main" val="3598656148"/>
                    </a:ext>
                  </a:extLst>
                </a:gridCol>
                <a:gridCol w="822960">
                  <a:extLst>
                    <a:ext uri="{9D8B030D-6E8A-4147-A177-3AD203B41FA5}">
                      <a16:colId xmlns:a16="http://schemas.microsoft.com/office/drawing/2014/main" val="136406819"/>
                    </a:ext>
                  </a:extLst>
                </a:gridCol>
                <a:gridCol w="822960">
                  <a:extLst>
                    <a:ext uri="{9D8B030D-6E8A-4147-A177-3AD203B41FA5}">
                      <a16:colId xmlns:a16="http://schemas.microsoft.com/office/drawing/2014/main" val="23343540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150765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- 2017-04-21 11:10:01</a:t>
                      </a:r>
                      <a:r>
                        <a:rPr kumimoji="0" lang="de-DE" sz="1000" b="0" i="0" u="none" strike="noStrike" kern="1200" cap="none" spc="0" normalizeH="0" baseline="0" noProof="0">
                          <a:ln>
                            <a:noFill/>
                          </a:ln>
                          <a:solidFill>
                            <a:prstClr val="black"/>
                          </a:solidFill>
                          <a:effectLst/>
                          <a:uLnTx/>
                          <a:uFillTx/>
                          <a:latin typeface="+mn-lt"/>
                          <a:ea typeface="+mn-ea"/>
                          <a:cs typeface="+mn-cs"/>
                        </a:rPr>
                        <a:t>
Wir lieben es einfach, wenn wir Besuch bekommen! Ganz besonders freut sich heute unsere Sound-Frau Franzi über dieses Ständchen von Rafael Aguirre.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82726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- 2017-10-16 14:57:14</a:t>
                      </a:r>
                      <a:r>
                        <a:rPr kumimoji="0" lang="de-DE" sz="1000" b="0" i="0" u="none" strike="noStrike" kern="1200" cap="none" spc="0" normalizeH="0" baseline="0" noProof="0">
                          <a:ln>
                            <a:noFill/>
                          </a:ln>
                          <a:solidFill>
                            <a:prstClr val="black"/>
                          </a:solidFill>
                          <a:effectLst/>
                          <a:uLnTx/>
                          <a:uFillTx/>
                          <a:latin typeface="+mn-lt"/>
                          <a:ea typeface="+mn-ea"/>
                          <a:cs typeface="+mn-cs"/>
                        </a:rPr>
                        <a:t>
Achja. Musikerhirne im Alltag. Wer kennt sowas noch?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12008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- 2017-09-20 16:54:19</a:t>
                      </a:r>
                      <a:r>
                        <a:rPr kumimoji="0" lang="de-DE" sz="1000" b="0" i="0" u="none" strike="noStrike" kern="1200" cap="none" spc="0" normalizeH="0" baseline="0" noProof="0">
                          <a:ln>
                            <a:noFill/>
                          </a:ln>
                          <a:solidFill>
                            <a:prstClr val="black"/>
                          </a:solidFill>
                          <a:effectLst/>
                          <a:uLnTx/>
                          <a:uFillTx/>
                          <a:latin typeface="+mn-lt"/>
                          <a:ea typeface="+mn-ea"/>
                          <a:cs typeface="+mn-cs"/>
                        </a:rPr>
                        <a:t>
🎻 Ton an! Wir haben Mari Samuelsen kurz vor ihrem Auftritt beim Reeperbahn Festival zum Interview gebeten. Aber: Antworten durfte sie nur mit Musik!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55002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- 2017-02-27 16:12:26</a:t>
                      </a:r>
                      <a:r>
                        <a:rPr kumimoji="0" lang="de-DE" sz="1000" b="0" i="0" u="none" strike="noStrike" kern="1200" cap="none" spc="0" normalizeH="0" baseline="0" noProof="0">
                          <a:ln>
                            <a:noFill/>
                          </a:ln>
                          <a:solidFill>
                            <a:prstClr val="black"/>
                          </a:solidFill>
                          <a:effectLst/>
                          <a:uLnTx/>
                          <a:uFillTx/>
                          <a:latin typeface="+mn-lt"/>
                          <a:ea typeface="+mn-ea"/>
                          <a:cs typeface="+mn-cs"/>
                        </a:rPr>
                        <a:t>
Freunde und Weggefährten von Roger Willemsen widmen dem musikbegeisterten Autoren, großen Denker und wunderbaren Menschen einen Abend des Erinnerns. Im St. Pauli Theater und ab 19:30 Uhr live auf NDR Kultur.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41940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- 2017-09-14 14:55:00</a:t>
                      </a:r>
                      <a:r>
                        <a:rPr kumimoji="0" lang="de-DE" sz="1000" b="0" i="0" u="none" strike="noStrike" kern="1200" cap="none" spc="0" normalizeH="0" baseline="0" noProof="0">
                          <a:ln>
                            <a:noFill/>
                          </a:ln>
                          <a:solidFill>
                            <a:prstClr val="black"/>
                          </a:solidFill>
                          <a:effectLst/>
                          <a:uLnTx/>
                          <a:uFillTx/>
                          <a:latin typeface="+mn-lt"/>
                          <a:ea typeface="+mn-ea"/>
                          <a:cs typeface="+mn-cs"/>
                        </a:rPr>
                        <a:t>
Ein Traum wird wahr: Katja Benrath und ihr Team bekommen für ihren Abschlussfilm "Watu Wote" an der Hamburg Media School den Studentenoscar. Aber: Was macht sie eigentlich nach der Oscar-Verleihung?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75969790"/>
                  </a:ext>
                </a:extLst>
              </a:tr>
            </a:tbl>
          </a:graphicData>
        </a:graphic>
      </p:graphicFrame>
      <p:sp>
        <p:nvSpPr>
          <p:cNvPr id="4" name="Text Placeholder 3">
            <a:extLst>
              <a:ext uri="{FF2B5EF4-FFF2-40B4-BE49-F238E27FC236}">
                <a16:creationId xmlns:a16="http://schemas.microsoft.com/office/drawing/2014/main" id="{9500EE82-29EA-4ECC-843D-B93E40DB1200}"/>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15397062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A8ACC-66CE-443B-A580-7B4AE5534D62}"/>
              </a:ext>
            </a:extLst>
          </p:cNvPr>
          <p:cNvSpPr>
            <a:spLocks noGrp="1"/>
          </p:cNvSpPr>
          <p:nvPr>
            <p:ph type="title"/>
          </p:nvPr>
        </p:nvSpPr>
        <p:spPr/>
        <p:txBody>
          <a:bodyPr/>
          <a:lstStyle/>
          <a:p>
            <a:r>
              <a:rPr lang="en-US"/>
              <a:t>Eigene Post - Summe Interaktionen - 4 of 5</a:t>
            </a:r>
          </a:p>
        </p:txBody>
      </p:sp>
      <p:graphicFrame>
        <p:nvGraphicFramePr>
          <p:cNvPr id="5" name="Table Placeholder 4">
            <a:extLst>
              <a:ext uri="{FF2B5EF4-FFF2-40B4-BE49-F238E27FC236}">
                <a16:creationId xmlns:a16="http://schemas.microsoft.com/office/drawing/2014/main" id="{3F8F39B7-3F33-4EF7-ACA9-11C36084ACE5}"/>
              </a:ext>
            </a:extLst>
          </p:cNvPr>
          <p:cNvGraphicFramePr>
            <a:graphicFrameLocks noGrp="1"/>
          </p:cNvGraphicFramePr>
          <p:nvPr>
            <p:ph type="tbl" sz="quarter" idx="13"/>
            <p:extLst>
              <p:ext uri="{D42A27DB-BD31-4B8C-83A1-F6EECF244321}">
                <p14:modId xmlns:p14="http://schemas.microsoft.com/office/powerpoint/2010/main" val="2952059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15076593"/>
                    </a:ext>
                  </a:extLst>
                </a:gridCol>
                <a:gridCol w="822960">
                  <a:extLst>
                    <a:ext uri="{9D8B030D-6E8A-4147-A177-3AD203B41FA5}">
                      <a16:colId xmlns:a16="http://schemas.microsoft.com/office/drawing/2014/main" val="2864814563"/>
                    </a:ext>
                  </a:extLst>
                </a:gridCol>
                <a:gridCol w="822960">
                  <a:extLst>
                    <a:ext uri="{9D8B030D-6E8A-4147-A177-3AD203B41FA5}">
                      <a16:colId xmlns:a16="http://schemas.microsoft.com/office/drawing/2014/main" val="2304526519"/>
                    </a:ext>
                  </a:extLst>
                </a:gridCol>
                <a:gridCol w="822960">
                  <a:extLst>
                    <a:ext uri="{9D8B030D-6E8A-4147-A177-3AD203B41FA5}">
                      <a16:colId xmlns:a16="http://schemas.microsoft.com/office/drawing/2014/main" val="2841054071"/>
                    </a:ext>
                  </a:extLst>
                </a:gridCol>
                <a:gridCol w="822960">
                  <a:extLst>
                    <a:ext uri="{9D8B030D-6E8A-4147-A177-3AD203B41FA5}">
                      <a16:colId xmlns:a16="http://schemas.microsoft.com/office/drawing/2014/main" val="158492644"/>
                    </a:ext>
                  </a:extLst>
                </a:gridCol>
                <a:gridCol w="822960">
                  <a:extLst>
                    <a:ext uri="{9D8B030D-6E8A-4147-A177-3AD203B41FA5}">
                      <a16:colId xmlns:a16="http://schemas.microsoft.com/office/drawing/2014/main" val="3019064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065416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- 2017-06-13 16:46:47</a:t>
                      </a:r>
                      <a:r>
                        <a:rPr kumimoji="0" lang="de-DE" sz="1000" b="0" i="0" u="none" strike="noStrike" kern="1200" cap="none" spc="0" normalizeH="0" baseline="0" noProof="0">
                          <a:ln>
                            <a:noFill/>
                          </a:ln>
                          <a:solidFill>
                            <a:prstClr val="black"/>
                          </a:solidFill>
                          <a:effectLst/>
                          <a:uLnTx/>
                          <a:uFillTx/>
                          <a:latin typeface="+mn-lt"/>
                          <a:ea typeface="+mn-ea"/>
                          <a:cs typeface="+mn-cs"/>
                        </a:rPr>
                        <a:t>
Das Praktische an Schlagzeugern: sie können auf allem und überall spielen. :) Der wunderbare Christoph Sietzen war heute bei uns zu Besuch - zum Interview und für ein bisschen Schlagzeugkunst.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78750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- 2017-03-03 12:29:45</a:t>
                      </a:r>
                      <a:r>
                        <a:rPr kumimoji="0" lang="de-DE" sz="1000" b="0" i="0" u="none" strike="noStrike" kern="1200" cap="none" spc="0" normalizeH="0" baseline="0" noProof="0">
                          <a:ln>
                            <a:noFill/>
                          </a:ln>
                          <a:solidFill>
                            <a:prstClr val="black"/>
                          </a:solidFill>
                          <a:effectLst/>
                          <a:uLnTx/>
                          <a:uFillTx/>
                          <a:latin typeface="+mn-lt"/>
                          <a:ea typeface="+mn-ea"/>
                          <a:cs typeface="+mn-cs"/>
                        </a:rPr>
                        <a:t>
Islam und Feminismus - das muss kein Widerspruch sein. Kübra Gümüsay heute in unserem #Freitagsforum.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48783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- 2017-04-23 13:30:53</a:t>
                      </a:r>
                      <a:r>
                        <a:rPr kumimoji="0" lang="de-DE" sz="1000" b="0" i="0" u="none" strike="noStrike" kern="1200" cap="none" spc="0" normalizeH="0" baseline="0" noProof="0">
                          <a:ln>
                            <a:noFill/>
                          </a:ln>
                          <a:solidFill>
                            <a:prstClr val="black"/>
                          </a:solidFill>
                          <a:effectLst/>
                          <a:uLnTx/>
                          <a:uFillTx/>
                          <a:latin typeface="+mn-lt"/>
                          <a:ea typeface="+mn-ea"/>
                          <a:cs typeface="+mn-cs"/>
                        </a:rPr>
                        <a:t>
Die perfekte Sonntagsmusik kommt heute von Rafael Aguirre &lt;3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17997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- 2017-03-07 15:38:10</a:t>
                      </a:r>
                      <a:r>
                        <a:rPr kumimoji="0" lang="de-DE" sz="1000" b="0" i="0" u="none" strike="noStrike" kern="1200" cap="none" spc="0" normalizeH="0" baseline="0" noProof="0">
                          <a:ln>
                            <a:noFill/>
                          </a:ln>
                          <a:solidFill>
                            <a:prstClr val="black"/>
                          </a:solidFill>
                          <a:effectLst/>
                          <a:uLnTx/>
                          <a:uFillTx/>
                          <a:latin typeface="+mn-lt"/>
                          <a:ea typeface="+mn-ea"/>
                          <a:cs typeface="+mn-cs"/>
                        </a:rPr>
                        <a:t>
Welche Künstlerinnen dürfen morgen bei uns im Musikprogramm nicht fehlen? Schreiben Sie uns!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57769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- 2017-08-17 08:51:38</a:t>
                      </a:r>
                      <a:r>
                        <a:rPr kumimoji="0" lang="de-DE" sz="1000" b="0" i="0" u="none" strike="noStrike" kern="1200" cap="none" spc="0" normalizeH="0" baseline="0" noProof="0">
                          <a:ln>
                            <a:noFill/>
                          </a:ln>
                          <a:solidFill>
                            <a:prstClr val="black"/>
                          </a:solidFill>
                          <a:effectLst/>
                          <a:uLnTx/>
                          <a:uFillTx/>
                          <a:latin typeface="+mn-lt"/>
                          <a:ea typeface="+mn-ea"/>
                          <a:cs typeface="+mn-cs"/>
                        </a:rPr>
                        <a:t>
Heute Morgen bei uns im Studio... 😍🎹🍰 Juhu!
Herzlichen Glückwunsch Philipp Schmid!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74422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- 2017-02-24 09:54:14</a:t>
                      </a:r>
                      <a:r>
                        <a:rPr kumimoji="0" lang="de-DE" sz="1000" b="0" i="0" u="none" strike="noStrike" kern="1200" cap="none" spc="0" normalizeH="0" baseline="0" noProof="0">
                          <a:ln>
                            <a:noFill/>
                          </a:ln>
                          <a:solidFill>
                            <a:prstClr val="black"/>
                          </a:solidFill>
                          <a:effectLst/>
                          <a:uLnTx/>
                          <a:uFillTx/>
                          <a:latin typeface="+mn-lt"/>
                          <a:ea typeface="+mn-ea"/>
                          <a:cs typeface="+mn-cs"/>
                        </a:rPr>
                        <a:t>
Wir brauchen dringend mehr Imame, die in Deutschland ausgebildet sind, sagt Mouhanad Khorchide. Sein Vorschlag: Religionslehrer als Teilzeit-Imame.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03144360"/>
                  </a:ext>
                </a:extLst>
              </a:tr>
            </a:tbl>
          </a:graphicData>
        </a:graphic>
      </p:graphicFrame>
      <p:sp>
        <p:nvSpPr>
          <p:cNvPr id="4" name="Text Placeholder 3">
            <a:extLst>
              <a:ext uri="{FF2B5EF4-FFF2-40B4-BE49-F238E27FC236}">
                <a16:creationId xmlns:a16="http://schemas.microsoft.com/office/drawing/2014/main" id="{9426FB92-CF3B-45C9-A0B9-E44E42DD1211}"/>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25637576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C3DE3-FA37-4AAC-9034-CA61DAB5BCA6}"/>
              </a:ext>
            </a:extLst>
          </p:cNvPr>
          <p:cNvSpPr>
            <a:spLocks noGrp="1"/>
          </p:cNvSpPr>
          <p:nvPr>
            <p:ph type="title"/>
          </p:nvPr>
        </p:nvSpPr>
        <p:spPr/>
        <p:txBody>
          <a:bodyPr/>
          <a:lstStyle/>
          <a:p>
            <a:r>
              <a:rPr lang="en-US"/>
              <a:t>Eigene Post - Summe Interaktionen - 5 of 5</a:t>
            </a:r>
          </a:p>
        </p:txBody>
      </p:sp>
      <p:graphicFrame>
        <p:nvGraphicFramePr>
          <p:cNvPr id="5" name="Table Placeholder 4">
            <a:extLst>
              <a:ext uri="{FF2B5EF4-FFF2-40B4-BE49-F238E27FC236}">
                <a16:creationId xmlns:a16="http://schemas.microsoft.com/office/drawing/2014/main" id="{84E3044D-F752-4C93-A120-7245376CD570}"/>
              </a:ext>
            </a:extLst>
          </p:cNvPr>
          <p:cNvGraphicFramePr>
            <a:graphicFrameLocks noGrp="1"/>
          </p:cNvGraphicFramePr>
          <p:nvPr>
            <p:ph type="tbl" sz="quarter" idx="13"/>
            <p:extLst>
              <p:ext uri="{D42A27DB-BD31-4B8C-83A1-F6EECF244321}">
                <p14:modId xmlns:p14="http://schemas.microsoft.com/office/powerpoint/2010/main" val="2754434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550782055"/>
                    </a:ext>
                  </a:extLst>
                </a:gridCol>
                <a:gridCol w="822960">
                  <a:extLst>
                    <a:ext uri="{9D8B030D-6E8A-4147-A177-3AD203B41FA5}">
                      <a16:colId xmlns:a16="http://schemas.microsoft.com/office/drawing/2014/main" val="3483950971"/>
                    </a:ext>
                  </a:extLst>
                </a:gridCol>
                <a:gridCol w="822960">
                  <a:extLst>
                    <a:ext uri="{9D8B030D-6E8A-4147-A177-3AD203B41FA5}">
                      <a16:colId xmlns:a16="http://schemas.microsoft.com/office/drawing/2014/main" val="3166228696"/>
                    </a:ext>
                  </a:extLst>
                </a:gridCol>
                <a:gridCol w="822960">
                  <a:extLst>
                    <a:ext uri="{9D8B030D-6E8A-4147-A177-3AD203B41FA5}">
                      <a16:colId xmlns:a16="http://schemas.microsoft.com/office/drawing/2014/main" val="1407154876"/>
                    </a:ext>
                  </a:extLst>
                </a:gridCol>
                <a:gridCol w="822960">
                  <a:extLst>
                    <a:ext uri="{9D8B030D-6E8A-4147-A177-3AD203B41FA5}">
                      <a16:colId xmlns:a16="http://schemas.microsoft.com/office/drawing/2014/main" val="1502822990"/>
                    </a:ext>
                  </a:extLst>
                </a:gridCol>
                <a:gridCol w="822960">
                  <a:extLst>
                    <a:ext uri="{9D8B030D-6E8A-4147-A177-3AD203B41FA5}">
                      <a16:colId xmlns:a16="http://schemas.microsoft.com/office/drawing/2014/main" val="80697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431211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- 2017-07-31 11:51:10</a:t>
                      </a:r>
                      <a:r>
                        <a:rPr kumimoji="0" lang="de-DE" sz="1000" b="0" i="0" u="none" strike="noStrike" kern="1200" cap="none" spc="0" normalizeH="0" baseline="0" noProof="0">
                          <a:ln>
                            <a:noFill/>
                          </a:ln>
                          <a:solidFill>
                            <a:prstClr val="black"/>
                          </a:solidFill>
                          <a:effectLst/>
                          <a:uLnTx/>
                          <a:uFillTx/>
                          <a:latin typeface="+mn-lt"/>
                          <a:ea typeface="+mn-ea"/>
                          <a:cs typeface="+mn-cs"/>
                        </a:rPr>
                        <a:t>
In unserer Reihe "Alte Bücher - neu gelesen" nehmen wir alte Schätze in die Hand. Was finden Sie heute noch in ihren "alten" Lieblingsbüchern? Und welche sind das?
► Hier sind unsere: ndr.de/kultur/buch/altebuecherneugelesen108.html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38183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- 2017-10-20 13:01:30</a:t>
                      </a:r>
                      <a:r>
                        <a:rPr kumimoji="0" lang="de-DE" sz="1000" b="0" i="0" u="none" strike="noStrike" kern="1200" cap="none" spc="0" normalizeH="0" baseline="0" noProof="0">
                          <a:ln>
                            <a:noFill/>
                          </a:ln>
                          <a:solidFill>
                            <a:prstClr val="black"/>
                          </a:solidFill>
                          <a:effectLst/>
                          <a:uLnTx/>
                          <a:uFillTx/>
                          <a:latin typeface="+mn-lt"/>
                          <a:ea typeface="+mn-ea"/>
                          <a:cs typeface="+mn-cs"/>
                        </a:rPr>
                        <a:t>
Den ganzen Tag im Museum warten... für das perfekte Foto!  Sensationelle Bilder von Stefan Draschan.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40404117"/>
                  </a:ext>
                </a:extLst>
              </a:tr>
            </a:tbl>
          </a:graphicData>
        </a:graphic>
      </p:graphicFrame>
      <p:sp>
        <p:nvSpPr>
          <p:cNvPr id="4" name="Text Placeholder 3">
            <a:extLst>
              <a:ext uri="{FF2B5EF4-FFF2-40B4-BE49-F238E27FC236}">
                <a16:creationId xmlns:a16="http://schemas.microsoft.com/office/drawing/2014/main" id="{DDFE0F7E-A77F-4B80-BA4D-CC857A9CDA65}"/>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4718211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07F14-B926-4B5C-8EB5-0E0CC072117D}"/>
              </a:ext>
            </a:extLst>
          </p:cNvPr>
          <p:cNvSpPr>
            <a:spLocks noGrp="1"/>
          </p:cNvSpPr>
          <p:nvPr>
            <p:ph type="title"/>
          </p:nvPr>
        </p:nvSpPr>
        <p:spPr/>
        <p:txBody>
          <a:bodyPr/>
          <a:lstStyle/>
          <a:p>
            <a:r>
              <a:rPr lang="en-US"/>
              <a:t>FB - Videos - Crossposts - Export - 1 of 7</a:t>
            </a:r>
          </a:p>
        </p:txBody>
      </p:sp>
      <p:graphicFrame>
        <p:nvGraphicFramePr>
          <p:cNvPr id="5" name="Table Placeholder 4">
            <a:extLst>
              <a:ext uri="{FF2B5EF4-FFF2-40B4-BE49-F238E27FC236}">
                <a16:creationId xmlns:a16="http://schemas.microsoft.com/office/drawing/2014/main" id="{0D12EA18-8A0D-433B-A5D9-9F69C0AAA0C7}"/>
              </a:ext>
            </a:extLst>
          </p:cNvPr>
          <p:cNvGraphicFramePr>
            <a:graphicFrameLocks noGrp="1"/>
          </p:cNvGraphicFramePr>
          <p:nvPr>
            <p:ph type="tbl" sz="quarter" idx="13"/>
            <p:extLst>
              <p:ext uri="{D42A27DB-BD31-4B8C-83A1-F6EECF244321}">
                <p14:modId xmlns:p14="http://schemas.microsoft.com/office/powerpoint/2010/main" val="2025595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64047659"/>
                    </a:ext>
                  </a:extLst>
                </a:gridCol>
                <a:gridCol w="493776">
                  <a:extLst>
                    <a:ext uri="{9D8B030D-6E8A-4147-A177-3AD203B41FA5}">
                      <a16:colId xmlns:a16="http://schemas.microsoft.com/office/drawing/2014/main" val="2809704327"/>
                    </a:ext>
                  </a:extLst>
                </a:gridCol>
                <a:gridCol w="411480">
                  <a:extLst>
                    <a:ext uri="{9D8B030D-6E8A-4147-A177-3AD203B41FA5}">
                      <a16:colId xmlns:a16="http://schemas.microsoft.com/office/drawing/2014/main" val="1405172663"/>
                    </a:ext>
                  </a:extLst>
                </a:gridCol>
                <a:gridCol w="411480">
                  <a:extLst>
                    <a:ext uri="{9D8B030D-6E8A-4147-A177-3AD203B41FA5}">
                      <a16:colId xmlns:a16="http://schemas.microsoft.com/office/drawing/2014/main" val="963580602"/>
                    </a:ext>
                  </a:extLst>
                </a:gridCol>
                <a:gridCol w="246888">
                  <a:extLst>
                    <a:ext uri="{9D8B030D-6E8A-4147-A177-3AD203B41FA5}">
                      <a16:colId xmlns:a16="http://schemas.microsoft.com/office/drawing/2014/main" val="2711908014"/>
                    </a:ext>
                  </a:extLst>
                </a:gridCol>
                <a:gridCol w="658368">
                  <a:extLst>
                    <a:ext uri="{9D8B030D-6E8A-4147-A177-3AD203B41FA5}">
                      <a16:colId xmlns:a16="http://schemas.microsoft.com/office/drawing/2014/main" val="2920432762"/>
                    </a:ext>
                  </a:extLst>
                </a:gridCol>
                <a:gridCol w="576072">
                  <a:extLst>
                    <a:ext uri="{9D8B030D-6E8A-4147-A177-3AD203B41FA5}">
                      <a16:colId xmlns:a16="http://schemas.microsoft.com/office/drawing/2014/main" val="261398295"/>
                    </a:ext>
                  </a:extLst>
                </a:gridCol>
                <a:gridCol w="576072">
                  <a:extLst>
                    <a:ext uri="{9D8B030D-6E8A-4147-A177-3AD203B41FA5}">
                      <a16:colId xmlns:a16="http://schemas.microsoft.com/office/drawing/2014/main" val="922353259"/>
                    </a:ext>
                  </a:extLst>
                </a:gridCol>
                <a:gridCol w="411480">
                  <a:extLst>
                    <a:ext uri="{9D8B030D-6E8A-4147-A177-3AD203B41FA5}">
                      <a16:colId xmlns:a16="http://schemas.microsoft.com/office/drawing/2014/main" val="4289687287"/>
                    </a:ext>
                  </a:extLst>
                </a:gridCol>
                <a:gridCol w="658368">
                  <a:extLst>
                    <a:ext uri="{9D8B030D-6E8A-4147-A177-3AD203B41FA5}">
                      <a16:colId xmlns:a16="http://schemas.microsoft.com/office/drawing/2014/main" val="1641699069"/>
                    </a:ext>
                  </a:extLst>
                </a:gridCol>
                <a:gridCol w="329184">
                  <a:extLst>
                    <a:ext uri="{9D8B030D-6E8A-4147-A177-3AD203B41FA5}">
                      <a16:colId xmlns:a16="http://schemas.microsoft.com/office/drawing/2014/main" val="164043042"/>
                    </a:ext>
                  </a:extLst>
                </a:gridCol>
                <a:gridCol w="493776">
                  <a:extLst>
                    <a:ext uri="{9D8B030D-6E8A-4147-A177-3AD203B41FA5}">
                      <a16:colId xmlns:a16="http://schemas.microsoft.com/office/drawing/2014/main" val="2338954393"/>
                    </a:ext>
                  </a:extLst>
                </a:gridCol>
                <a:gridCol w="329184">
                  <a:extLst>
                    <a:ext uri="{9D8B030D-6E8A-4147-A177-3AD203B41FA5}">
                      <a16:colId xmlns:a16="http://schemas.microsoft.com/office/drawing/2014/main" val="9537757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157007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27.01.2017 16:09:12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1322064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4762980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1051</a:t>
                      </a:r>
                    </a:p>
                  </a:txBody>
                  <a:tcPr/>
                </a:tc>
                <a:extLst>
                  <a:ext uri="{0D108BD9-81ED-4DB2-BD59-A6C34878D82A}">
                    <a16:rowId xmlns:a16="http://schemas.microsoft.com/office/drawing/2014/main" val="1308240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25.04.2017 14:34:50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1679818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2297</a:t>
                      </a:r>
                    </a:p>
                  </a:txBody>
                  <a:tcPr/>
                </a:tc>
                <a:extLst>
                  <a:ext uri="{0D108BD9-81ED-4DB2-BD59-A6C34878D82A}">
                    <a16:rowId xmlns:a16="http://schemas.microsoft.com/office/drawing/2014/main" val="1373072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11.01.2017 11:47:48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3641</a:t>
                      </a:r>
                    </a:p>
                  </a:txBody>
                  <a:tcPr/>
                </a:tc>
                <a:extLst>
                  <a:ext uri="{0D108BD9-81ED-4DB2-BD59-A6C34878D82A}">
                    <a16:rowId xmlns:a16="http://schemas.microsoft.com/office/drawing/2014/main" val="3928054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09.10.2017 16:38:44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2922</a:t>
                      </a:r>
                    </a:p>
                  </a:txBody>
                  <a:tcPr/>
                </a:tc>
                <a:extLst>
                  <a:ext uri="{0D108BD9-81ED-4DB2-BD59-A6C34878D82A}">
                    <a16:rowId xmlns:a16="http://schemas.microsoft.com/office/drawing/2014/main" val="3313040845"/>
                  </a:ext>
                </a:extLst>
              </a:tr>
            </a:tbl>
          </a:graphicData>
        </a:graphic>
      </p:graphicFrame>
      <p:sp>
        <p:nvSpPr>
          <p:cNvPr id="4" name="Text Placeholder 3">
            <a:extLst>
              <a:ext uri="{FF2B5EF4-FFF2-40B4-BE49-F238E27FC236}">
                <a16:creationId xmlns:a16="http://schemas.microsoft.com/office/drawing/2014/main" id="{7E3837AB-44FE-4C6F-8375-31D413A63385}"/>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38499730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35090-9F2A-43F8-BC9B-FF9DAA777E20}"/>
              </a:ext>
            </a:extLst>
          </p:cNvPr>
          <p:cNvSpPr>
            <a:spLocks noGrp="1"/>
          </p:cNvSpPr>
          <p:nvPr>
            <p:ph type="title"/>
          </p:nvPr>
        </p:nvSpPr>
        <p:spPr/>
        <p:txBody>
          <a:bodyPr/>
          <a:lstStyle/>
          <a:p>
            <a:r>
              <a:rPr lang="en-US"/>
              <a:t>FB - Videos - Crossposts - Export - 2 of 7</a:t>
            </a:r>
          </a:p>
        </p:txBody>
      </p:sp>
      <p:graphicFrame>
        <p:nvGraphicFramePr>
          <p:cNvPr id="5" name="Table Placeholder 4">
            <a:extLst>
              <a:ext uri="{FF2B5EF4-FFF2-40B4-BE49-F238E27FC236}">
                <a16:creationId xmlns:a16="http://schemas.microsoft.com/office/drawing/2014/main" id="{ECDDEB3C-C760-404E-8959-F00F6FD468FB}"/>
              </a:ext>
            </a:extLst>
          </p:cNvPr>
          <p:cNvGraphicFramePr>
            <a:graphicFrameLocks noGrp="1"/>
          </p:cNvGraphicFramePr>
          <p:nvPr>
            <p:ph type="tbl" sz="quarter" idx="13"/>
            <p:extLst>
              <p:ext uri="{D42A27DB-BD31-4B8C-83A1-F6EECF244321}">
                <p14:modId xmlns:p14="http://schemas.microsoft.com/office/powerpoint/2010/main" val="3761652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938723105"/>
                    </a:ext>
                  </a:extLst>
                </a:gridCol>
                <a:gridCol w="493776">
                  <a:extLst>
                    <a:ext uri="{9D8B030D-6E8A-4147-A177-3AD203B41FA5}">
                      <a16:colId xmlns:a16="http://schemas.microsoft.com/office/drawing/2014/main" val="979543161"/>
                    </a:ext>
                  </a:extLst>
                </a:gridCol>
                <a:gridCol w="411480">
                  <a:extLst>
                    <a:ext uri="{9D8B030D-6E8A-4147-A177-3AD203B41FA5}">
                      <a16:colId xmlns:a16="http://schemas.microsoft.com/office/drawing/2014/main" val="301894303"/>
                    </a:ext>
                  </a:extLst>
                </a:gridCol>
                <a:gridCol w="411480">
                  <a:extLst>
                    <a:ext uri="{9D8B030D-6E8A-4147-A177-3AD203B41FA5}">
                      <a16:colId xmlns:a16="http://schemas.microsoft.com/office/drawing/2014/main" val="1131363081"/>
                    </a:ext>
                  </a:extLst>
                </a:gridCol>
                <a:gridCol w="246888">
                  <a:extLst>
                    <a:ext uri="{9D8B030D-6E8A-4147-A177-3AD203B41FA5}">
                      <a16:colId xmlns:a16="http://schemas.microsoft.com/office/drawing/2014/main" val="2060653300"/>
                    </a:ext>
                  </a:extLst>
                </a:gridCol>
                <a:gridCol w="658368">
                  <a:extLst>
                    <a:ext uri="{9D8B030D-6E8A-4147-A177-3AD203B41FA5}">
                      <a16:colId xmlns:a16="http://schemas.microsoft.com/office/drawing/2014/main" val="3517410146"/>
                    </a:ext>
                  </a:extLst>
                </a:gridCol>
                <a:gridCol w="576072">
                  <a:extLst>
                    <a:ext uri="{9D8B030D-6E8A-4147-A177-3AD203B41FA5}">
                      <a16:colId xmlns:a16="http://schemas.microsoft.com/office/drawing/2014/main" val="2634866425"/>
                    </a:ext>
                  </a:extLst>
                </a:gridCol>
                <a:gridCol w="576072">
                  <a:extLst>
                    <a:ext uri="{9D8B030D-6E8A-4147-A177-3AD203B41FA5}">
                      <a16:colId xmlns:a16="http://schemas.microsoft.com/office/drawing/2014/main" val="3968762393"/>
                    </a:ext>
                  </a:extLst>
                </a:gridCol>
                <a:gridCol w="411480">
                  <a:extLst>
                    <a:ext uri="{9D8B030D-6E8A-4147-A177-3AD203B41FA5}">
                      <a16:colId xmlns:a16="http://schemas.microsoft.com/office/drawing/2014/main" val="771564534"/>
                    </a:ext>
                  </a:extLst>
                </a:gridCol>
                <a:gridCol w="658368">
                  <a:extLst>
                    <a:ext uri="{9D8B030D-6E8A-4147-A177-3AD203B41FA5}">
                      <a16:colId xmlns:a16="http://schemas.microsoft.com/office/drawing/2014/main" val="474661049"/>
                    </a:ext>
                  </a:extLst>
                </a:gridCol>
                <a:gridCol w="329184">
                  <a:extLst>
                    <a:ext uri="{9D8B030D-6E8A-4147-A177-3AD203B41FA5}">
                      <a16:colId xmlns:a16="http://schemas.microsoft.com/office/drawing/2014/main" val="3084002218"/>
                    </a:ext>
                  </a:extLst>
                </a:gridCol>
                <a:gridCol w="493776">
                  <a:extLst>
                    <a:ext uri="{9D8B030D-6E8A-4147-A177-3AD203B41FA5}">
                      <a16:colId xmlns:a16="http://schemas.microsoft.com/office/drawing/2014/main" val="3344188360"/>
                    </a:ext>
                  </a:extLst>
                </a:gridCol>
                <a:gridCol w="329184">
                  <a:extLst>
                    <a:ext uri="{9D8B030D-6E8A-4147-A177-3AD203B41FA5}">
                      <a16:colId xmlns:a16="http://schemas.microsoft.com/office/drawing/2014/main" val="1518388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914209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06.01.2017 09:21:02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a:t>
                      </a:r>
                    </a:p>
                  </a:txBody>
                  <a:tcPr/>
                </a:tc>
                <a:extLst>
                  <a:ext uri="{0D108BD9-81ED-4DB2-BD59-A6C34878D82A}">
                    <a16:rowId xmlns:a16="http://schemas.microsoft.com/office/drawing/2014/main" val="1521382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28.08.2017 16:22:00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a:t>
                      </a:r>
                    </a:p>
                  </a:txBody>
                  <a:tcPr/>
                </a:tc>
                <a:extLst>
                  <a:ext uri="{0D108BD9-81ED-4DB2-BD59-A6C34878D82A}">
                    <a16:rowId xmlns:a16="http://schemas.microsoft.com/office/drawing/2014/main" val="1927503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24.02.2017 11:03:56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extLst>
                  <a:ext uri="{0D108BD9-81ED-4DB2-BD59-A6C34878D82A}">
                    <a16:rowId xmlns:a16="http://schemas.microsoft.com/office/drawing/2014/main" val="4148509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08.04.2017 08:06:26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1960799227"/>
                  </a:ext>
                </a:extLst>
              </a:tr>
            </a:tbl>
          </a:graphicData>
        </a:graphic>
      </p:graphicFrame>
      <p:sp>
        <p:nvSpPr>
          <p:cNvPr id="4" name="Text Placeholder 3">
            <a:extLst>
              <a:ext uri="{FF2B5EF4-FFF2-40B4-BE49-F238E27FC236}">
                <a16:creationId xmlns:a16="http://schemas.microsoft.com/office/drawing/2014/main" id="{9DF8F2B1-9C5F-40EB-A08E-6A42E132695C}"/>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22927611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10271-61DD-4D7A-90A2-EA321B93AB49}"/>
              </a:ext>
            </a:extLst>
          </p:cNvPr>
          <p:cNvSpPr>
            <a:spLocks noGrp="1"/>
          </p:cNvSpPr>
          <p:nvPr>
            <p:ph type="title"/>
          </p:nvPr>
        </p:nvSpPr>
        <p:spPr/>
        <p:txBody>
          <a:bodyPr/>
          <a:lstStyle/>
          <a:p>
            <a:r>
              <a:rPr lang="en-US"/>
              <a:t>FB - Videos - Crossposts - Export - 3 of 7</a:t>
            </a:r>
          </a:p>
        </p:txBody>
      </p:sp>
      <p:graphicFrame>
        <p:nvGraphicFramePr>
          <p:cNvPr id="5" name="Table Placeholder 4">
            <a:extLst>
              <a:ext uri="{FF2B5EF4-FFF2-40B4-BE49-F238E27FC236}">
                <a16:creationId xmlns:a16="http://schemas.microsoft.com/office/drawing/2014/main" id="{DECB3C2A-E057-4CE0-8520-4E26DE4EAB03}"/>
              </a:ext>
            </a:extLst>
          </p:cNvPr>
          <p:cNvGraphicFramePr>
            <a:graphicFrameLocks noGrp="1"/>
          </p:cNvGraphicFramePr>
          <p:nvPr>
            <p:ph type="tbl" sz="quarter" idx="13"/>
            <p:extLst>
              <p:ext uri="{D42A27DB-BD31-4B8C-83A1-F6EECF244321}">
                <p14:modId xmlns:p14="http://schemas.microsoft.com/office/powerpoint/2010/main" val="16909628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858651782"/>
                    </a:ext>
                  </a:extLst>
                </a:gridCol>
                <a:gridCol w="493776">
                  <a:extLst>
                    <a:ext uri="{9D8B030D-6E8A-4147-A177-3AD203B41FA5}">
                      <a16:colId xmlns:a16="http://schemas.microsoft.com/office/drawing/2014/main" val="2887150097"/>
                    </a:ext>
                  </a:extLst>
                </a:gridCol>
                <a:gridCol w="411480">
                  <a:extLst>
                    <a:ext uri="{9D8B030D-6E8A-4147-A177-3AD203B41FA5}">
                      <a16:colId xmlns:a16="http://schemas.microsoft.com/office/drawing/2014/main" val="480089959"/>
                    </a:ext>
                  </a:extLst>
                </a:gridCol>
                <a:gridCol w="411480">
                  <a:extLst>
                    <a:ext uri="{9D8B030D-6E8A-4147-A177-3AD203B41FA5}">
                      <a16:colId xmlns:a16="http://schemas.microsoft.com/office/drawing/2014/main" val="2102850159"/>
                    </a:ext>
                  </a:extLst>
                </a:gridCol>
                <a:gridCol w="246888">
                  <a:extLst>
                    <a:ext uri="{9D8B030D-6E8A-4147-A177-3AD203B41FA5}">
                      <a16:colId xmlns:a16="http://schemas.microsoft.com/office/drawing/2014/main" val="2127223604"/>
                    </a:ext>
                  </a:extLst>
                </a:gridCol>
                <a:gridCol w="658368">
                  <a:extLst>
                    <a:ext uri="{9D8B030D-6E8A-4147-A177-3AD203B41FA5}">
                      <a16:colId xmlns:a16="http://schemas.microsoft.com/office/drawing/2014/main" val="1933802667"/>
                    </a:ext>
                  </a:extLst>
                </a:gridCol>
                <a:gridCol w="576072">
                  <a:extLst>
                    <a:ext uri="{9D8B030D-6E8A-4147-A177-3AD203B41FA5}">
                      <a16:colId xmlns:a16="http://schemas.microsoft.com/office/drawing/2014/main" val="3963751395"/>
                    </a:ext>
                  </a:extLst>
                </a:gridCol>
                <a:gridCol w="576072">
                  <a:extLst>
                    <a:ext uri="{9D8B030D-6E8A-4147-A177-3AD203B41FA5}">
                      <a16:colId xmlns:a16="http://schemas.microsoft.com/office/drawing/2014/main" val="1933953572"/>
                    </a:ext>
                  </a:extLst>
                </a:gridCol>
                <a:gridCol w="411480">
                  <a:extLst>
                    <a:ext uri="{9D8B030D-6E8A-4147-A177-3AD203B41FA5}">
                      <a16:colId xmlns:a16="http://schemas.microsoft.com/office/drawing/2014/main" val="1919878035"/>
                    </a:ext>
                  </a:extLst>
                </a:gridCol>
                <a:gridCol w="658368">
                  <a:extLst>
                    <a:ext uri="{9D8B030D-6E8A-4147-A177-3AD203B41FA5}">
                      <a16:colId xmlns:a16="http://schemas.microsoft.com/office/drawing/2014/main" val="1250057153"/>
                    </a:ext>
                  </a:extLst>
                </a:gridCol>
                <a:gridCol w="329184">
                  <a:extLst>
                    <a:ext uri="{9D8B030D-6E8A-4147-A177-3AD203B41FA5}">
                      <a16:colId xmlns:a16="http://schemas.microsoft.com/office/drawing/2014/main" val="2733311270"/>
                    </a:ext>
                  </a:extLst>
                </a:gridCol>
                <a:gridCol w="493776">
                  <a:extLst>
                    <a:ext uri="{9D8B030D-6E8A-4147-A177-3AD203B41FA5}">
                      <a16:colId xmlns:a16="http://schemas.microsoft.com/office/drawing/2014/main" val="1371850701"/>
                    </a:ext>
                  </a:extLst>
                </a:gridCol>
                <a:gridCol w="329184">
                  <a:extLst>
                    <a:ext uri="{9D8B030D-6E8A-4147-A177-3AD203B41FA5}">
                      <a16:colId xmlns:a16="http://schemas.microsoft.com/office/drawing/2014/main" val="3859706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744856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31.08.2017 16:23:17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extLst>
                  <a:ext uri="{0D108BD9-81ED-4DB2-BD59-A6C34878D82A}">
                    <a16:rowId xmlns:a16="http://schemas.microsoft.com/office/drawing/2014/main" val="2812127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03.02.2017 16:07:39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3502451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07.02.2017 09:01:32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2318643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10.02.2017 15:38:38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1808576892"/>
                  </a:ext>
                </a:extLst>
              </a:tr>
            </a:tbl>
          </a:graphicData>
        </a:graphic>
      </p:graphicFrame>
      <p:sp>
        <p:nvSpPr>
          <p:cNvPr id="4" name="Text Placeholder 3">
            <a:extLst>
              <a:ext uri="{FF2B5EF4-FFF2-40B4-BE49-F238E27FC236}">
                <a16:creationId xmlns:a16="http://schemas.microsoft.com/office/drawing/2014/main" id="{54975331-7970-4909-8021-B62C52DCB735}"/>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34896638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CB9B8-71C5-42EF-984D-49963F083D56}"/>
              </a:ext>
            </a:extLst>
          </p:cNvPr>
          <p:cNvSpPr>
            <a:spLocks noGrp="1"/>
          </p:cNvSpPr>
          <p:nvPr>
            <p:ph type="title"/>
          </p:nvPr>
        </p:nvSpPr>
        <p:spPr/>
        <p:txBody>
          <a:bodyPr/>
          <a:lstStyle/>
          <a:p>
            <a:r>
              <a:rPr lang="en-US"/>
              <a:t>FB - Videos - Crossposts - Export - 4 of 7</a:t>
            </a:r>
          </a:p>
        </p:txBody>
      </p:sp>
      <p:graphicFrame>
        <p:nvGraphicFramePr>
          <p:cNvPr id="5" name="Table Placeholder 4">
            <a:extLst>
              <a:ext uri="{FF2B5EF4-FFF2-40B4-BE49-F238E27FC236}">
                <a16:creationId xmlns:a16="http://schemas.microsoft.com/office/drawing/2014/main" id="{8E0FA8D2-F7FF-41E4-B813-5FDBF8A3FC02}"/>
              </a:ext>
            </a:extLst>
          </p:cNvPr>
          <p:cNvGraphicFramePr>
            <a:graphicFrameLocks noGrp="1"/>
          </p:cNvGraphicFramePr>
          <p:nvPr>
            <p:ph type="tbl" sz="quarter" idx="13"/>
            <p:extLst>
              <p:ext uri="{D42A27DB-BD31-4B8C-83A1-F6EECF244321}">
                <p14:modId xmlns:p14="http://schemas.microsoft.com/office/powerpoint/2010/main" val="34137779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638616821"/>
                    </a:ext>
                  </a:extLst>
                </a:gridCol>
                <a:gridCol w="493776">
                  <a:extLst>
                    <a:ext uri="{9D8B030D-6E8A-4147-A177-3AD203B41FA5}">
                      <a16:colId xmlns:a16="http://schemas.microsoft.com/office/drawing/2014/main" val="3336651183"/>
                    </a:ext>
                  </a:extLst>
                </a:gridCol>
                <a:gridCol w="411480">
                  <a:extLst>
                    <a:ext uri="{9D8B030D-6E8A-4147-A177-3AD203B41FA5}">
                      <a16:colId xmlns:a16="http://schemas.microsoft.com/office/drawing/2014/main" val="3843492252"/>
                    </a:ext>
                  </a:extLst>
                </a:gridCol>
                <a:gridCol w="411480">
                  <a:extLst>
                    <a:ext uri="{9D8B030D-6E8A-4147-A177-3AD203B41FA5}">
                      <a16:colId xmlns:a16="http://schemas.microsoft.com/office/drawing/2014/main" val="3835656393"/>
                    </a:ext>
                  </a:extLst>
                </a:gridCol>
                <a:gridCol w="246888">
                  <a:extLst>
                    <a:ext uri="{9D8B030D-6E8A-4147-A177-3AD203B41FA5}">
                      <a16:colId xmlns:a16="http://schemas.microsoft.com/office/drawing/2014/main" val="3720180085"/>
                    </a:ext>
                  </a:extLst>
                </a:gridCol>
                <a:gridCol w="658368">
                  <a:extLst>
                    <a:ext uri="{9D8B030D-6E8A-4147-A177-3AD203B41FA5}">
                      <a16:colId xmlns:a16="http://schemas.microsoft.com/office/drawing/2014/main" val="3294180507"/>
                    </a:ext>
                  </a:extLst>
                </a:gridCol>
                <a:gridCol w="576072">
                  <a:extLst>
                    <a:ext uri="{9D8B030D-6E8A-4147-A177-3AD203B41FA5}">
                      <a16:colId xmlns:a16="http://schemas.microsoft.com/office/drawing/2014/main" val="4221500342"/>
                    </a:ext>
                  </a:extLst>
                </a:gridCol>
                <a:gridCol w="576072">
                  <a:extLst>
                    <a:ext uri="{9D8B030D-6E8A-4147-A177-3AD203B41FA5}">
                      <a16:colId xmlns:a16="http://schemas.microsoft.com/office/drawing/2014/main" val="3363532462"/>
                    </a:ext>
                  </a:extLst>
                </a:gridCol>
                <a:gridCol w="411480">
                  <a:extLst>
                    <a:ext uri="{9D8B030D-6E8A-4147-A177-3AD203B41FA5}">
                      <a16:colId xmlns:a16="http://schemas.microsoft.com/office/drawing/2014/main" val="3577622701"/>
                    </a:ext>
                  </a:extLst>
                </a:gridCol>
                <a:gridCol w="658368">
                  <a:extLst>
                    <a:ext uri="{9D8B030D-6E8A-4147-A177-3AD203B41FA5}">
                      <a16:colId xmlns:a16="http://schemas.microsoft.com/office/drawing/2014/main" val="3253195308"/>
                    </a:ext>
                  </a:extLst>
                </a:gridCol>
                <a:gridCol w="329184">
                  <a:extLst>
                    <a:ext uri="{9D8B030D-6E8A-4147-A177-3AD203B41FA5}">
                      <a16:colId xmlns:a16="http://schemas.microsoft.com/office/drawing/2014/main" val="2083606619"/>
                    </a:ext>
                  </a:extLst>
                </a:gridCol>
                <a:gridCol w="493776">
                  <a:extLst>
                    <a:ext uri="{9D8B030D-6E8A-4147-A177-3AD203B41FA5}">
                      <a16:colId xmlns:a16="http://schemas.microsoft.com/office/drawing/2014/main" val="2372260547"/>
                    </a:ext>
                  </a:extLst>
                </a:gridCol>
                <a:gridCol w="329184">
                  <a:extLst>
                    <a:ext uri="{9D8B030D-6E8A-4147-A177-3AD203B41FA5}">
                      <a16:colId xmlns:a16="http://schemas.microsoft.com/office/drawing/2014/main" val="9118489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0349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25.02.2017 07:02:06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1777439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28.09.2017 15:23:14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extLst>
                  <a:ext uri="{0D108BD9-81ED-4DB2-BD59-A6C34878D82A}">
                    <a16:rowId xmlns:a16="http://schemas.microsoft.com/office/drawing/2014/main" val="1563797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17.02.2017 15:50:23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1436211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05.04.2017 06:15:00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extLst>
                  <a:ext uri="{0D108BD9-81ED-4DB2-BD59-A6C34878D82A}">
                    <a16:rowId xmlns:a16="http://schemas.microsoft.com/office/drawing/2014/main" val="592381934"/>
                  </a:ext>
                </a:extLst>
              </a:tr>
            </a:tbl>
          </a:graphicData>
        </a:graphic>
      </p:graphicFrame>
      <p:sp>
        <p:nvSpPr>
          <p:cNvPr id="4" name="Text Placeholder 3">
            <a:extLst>
              <a:ext uri="{FF2B5EF4-FFF2-40B4-BE49-F238E27FC236}">
                <a16:creationId xmlns:a16="http://schemas.microsoft.com/office/drawing/2014/main" id="{BC9B424E-E9CA-4AE0-B8B1-572C222C33DF}"/>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40943263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A37DC-5727-4AF8-8D10-A3EE782B6FA2}"/>
              </a:ext>
            </a:extLst>
          </p:cNvPr>
          <p:cNvSpPr>
            <a:spLocks noGrp="1"/>
          </p:cNvSpPr>
          <p:nvPr>
            <p:ph type="title"/>
          </p:nvPr>
        </p:nvSpPr>
        <p:spPr/>
        <p:txBody>
          <a:bodyPr/>
          <a:lstStyle/>
          <a:p>
            <a:r>
              <a:rPr lang="en-US"/>
              <a:t>FB - Videos - Crossposts - Export - 5 of 7</a:t>
            </a:r>
          </a:p>
        </p:txBody>
      </p:sp>
      <p:graphicFrame>
        <p:nvGraphicFramePr>
          <p:cNvPr id="5" name="Table Placeholder 4">
            <a:extLst>
              <a:ext uri="{FF2B5EF4-FFF2-40B4-BE49-F238E27FC236}">
                <a16:creationId xmlns:a16="http://schemas.microsoft.com/office/drawing/2014/main" id="{706A76D9-98BF-4B2F-961F-7323A7EFE0DE}"/>
              </a:ext>
            </a:extLst>
          </p:cNvPr>
          <p:cNvGraphicFramePr>
            <a:graphicFrameLocks noGrp="1"/>
          </p:cNvGraphicFramePr>
          <p:nvPr>
            <p:ph type="tbl" sz="quarter" idx="13"/>
            <p:extLst>
              <p:ext uri="{D42A27DB-BD31-4B8C-83A1-F6EECF244321}">
                <p14:modId xmlns:p14="http://schemas.microsoft.com/office/powerpoint/2010/main" val="9337162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603108102"/>
                    </a:ext>
                  </a:extLst>
                </a:gridCol>
                <a:gridCol w="493776">
                  <a:extLst>
                    <a:ext uri="{9D8B030D-6E8A-4147-A177-3AD203B41FA5}">
                      <a16:colId xmlns:a16="http://schemas.microsoft.com/office/drawing/2014/main" val="1103713230"/>
                    </a:ext>
                  </a:extLst>
                </a:gridCol>
                <a:gridCol w="411480">
                  <a:extLst>
                    <a:ext uri="{9D8B030D-6E8A-4147-A177-3AD203B41FA5}">
                      <a16:colId xmlns:a16="http://schemas.microsoft.com/office/drawing/2014/main" val="8584838"/>
                    </a:ext>
                  </a:extLst>
                </a:gridCol>
                <a:gridCol w="411480">
                  <a:extLst>
                    <a:ext uri="{9D8B030D-6E8A-4147-A177-3AD203B41FA5}">
                      <a16:colId xmlns:a16="http://schemas.microsoft.com/office/drawing/2014/main" val="4085239558"/>
                    </a:ext>
                  </a:extLst>
                </a:gridCol>
                <a:gridCol w="246888">
                  <a:extLst>
                    <a:ext uri="{9D8B030D-6E8A-4147-A177-3AD203B41FA5}">
                      <a16:colId xmlns:a16="http://schemas.microsoft.com/office/drawing/2014/main" val="971003114"/>
                    </a:ext>
                  </a:extLst>
                </a:gridCol>
                <a:gridCol w="658368">
                  <a:extLst>
                    <a:ext uri="{9D8B030D-6E8A-4147-A177-3AD203B41FA5}">
                      <a16:colId xmlns:a16="http://schemas.microsoft.com/office/drawing/2014/main" val="3480656053"/>
                    </a:ext>
                  </a:extLst>
                </a:gridCol>
                <a:gridCol w="576072">
                  <a:extLst>
                    <a:ext uri="{9D8B030D-6E8A-4147-A177-3AD203B41FA5}">
                      <a16:colId xmlns:a16="http://schemas.microsoft.com/office/drawing/2014/main" val="1103611263"/>
                    </a:ext>
                  </a:extLst>
                </a:gridCol>
                <a:gridCol w="576072">
                  <a:extLst>
                    <a:ext uri="{9D8B030D-6E8A-4147-A177-3AD203B41FA5}">
                      <a16:colId xmlns:a16="http://schemas.microsoft.com/office/drawing/2014/main" val="776925613"/>
                    </a:ext>
                  </a:extLst>
                </a:gridCol>
                <a:gridCol w="411480">
                  <a:extLst>
                    <a:ext uri="{9D8B030D-6E8A-4147-A177-3AD203B41FA5}">
                      <a16:colId xmlns:a16="http://schemas.microsoft.com/office/drawing/2014/main" val="2498412156"/>
                    </a:ext>
                  </a:extLst>
                </a:gridCol>
                <a:gridCol w="658368">
                  <a:extLst>
                    <a:ext uri="{9D8B030D-6E8A-4147-A177-3AD203B41FA5}">
                      <a16:colId xmlns:a16="http://schemas.microsoft.com/office/drawing/2014/main" val="688699553"/>
                    </a:ext>
                  </a:extLst>
                </a:gridCol>
                <a:gridCol w="329184">
                  <a:extLst>
                    <a:ext uri="{9D8B030D-6E8A-4147-A177-3AD203B41FA5}">
                      <a16:colId xmlns:a16="http://schemas.microsoft.com/office/drawing/2014/main" val="651502768"/>
                    </a:ext>
                  </a:extLst>
                </a:gridCol>
                <a:gridCol w="493776">
                  <a:extLst>
                    <a:ext uri="{9D8B030D-6E8A-4147-A177-3AD203B41FA5}">
                      <a16:colId xmlns:a16="http://schemas.microsoft.com/office/drawing/2014/main" val="107552057"/>
                    </a:ext>
                  </a:extLst>
                </a:gridCol>
                <a:gridCol w="329184">
                  <a:extLst>
                    <a:ext uri="{9D8B030D-6E8A-4147-A177-3AD203B41FA5}">
                      <a16:colId xmlns:a16="http://schemas.microsoft.com/office/drawing/2014/main" val="1481158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445873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27.08.2017 14:45:05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4266767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28.06.2017 14:24:26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2522813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01.08.2017 15:00:00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190761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29.04.2017 17:51:06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extLst>
                  <a:ext uri="{0D108BD9-81ED-4DB2-BD59-A6C34878D82A}">
                    <a16:rowId xmlns:a16="http://schemas.microsoft.com/office/drawing/2014/main" val="822227550"/>
                  </a:ext>
                </a:extLst>
              </a:tr>
            </a:tbl>
          </a:graphicData>
        </a:graphic>
      </p:graphicFrame>
      <p:sp>
        <p:nvSpPr>
          <p:cNvPr id="4" name="Text Placeholder 3">
            <a:extLst>
              <a:ext uri="{FF2B5EF4-FFF2-40B4-BE49-F238E27FC236}">
                <a16:creationId xmlns:a16="http://schemas.microsoft.com/office/drawing/2014/main" id="{F7A1D7F9-10CE-4EFC-A259-13CB5B5C3DD9}"/>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3676771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71813-30F6-4719-BF55-8CE36C02E809}"/>
              </a:ext>
            </a:extLst>
          </p:cNvPr>
          <p:cNvSpPr>
            <a:spLocks noGrp="1"/>
          </p:cNvSpPr>
          <p:nvPr>
            <p:ph type="title"/>
          </p:nvPr>
        </p:nvSpPr>
        <p:spPr/>
        <p:txBody>
          <a:bodyPr/>
          <a:lstStyle/>
          <a:p>
            <a:r>
              <a:rPr lang="en-US"/>
              <a:t>FB - Videos - Crossposts - Export - 6 of 7</a:t>
            </a:r>
          </a:p>
        </p:txBody>
      </p:sp>
      <p:graphicFrame>
        <p:nvGraphicFramePr>
          <p:cNvPr id="5" name="Table Placeholder 4">
            <a:extLst>
              <a:ext uri="{FF2B5EF4-FFF2-40B4-BE49-F238E27FC236}">
                <a16:creationId xmlns:a16="http://schemas.microsoft.com/office/drawing/2014/main" id="{F1416CE5-9C43-4F6B-9D0C-E87BB5DD85D0}"/>
              </a:ext>
            </a:extLst>
          </p:cNvPr>
          <p:cNvGraphicFramePr>
            <a:graphicFrameLocks noGrp="1"/>
          </p:cNvGraphicFramePr>
          <p:nvPr>
            <p:ph type="tbl" sz="quarter" idx="13"/>
            <p:extLst>
              <p:ext uri="{D42A27DB-BD31-4B8C-83A1-F6EECF244321}">
                <p14:modId xmlns:p14="http://schemas.microsoft.com/office/powerpoint/2010/main" val="3980683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05667114"/>
                    </a:ext>
                  </a:extLst>
                </a:gridCol>
                <a:gridCol w="493776">
                  <a:extLst>
                    <a:ext uri="{9D8B030D-6E8A-4147-A177-3AD203B41FA5}">
                      <a16:colId xmlns:a16="http://schemas.microsoft.com/office/drawing/2014/main" val="838456513"/>
                    </a:ext>
                  </a:extLst>
                </a:gridCol>
                <a:gridCol w="411480">
                  <a:extLst>
                    <a:ext uri="{9D8B030D-6E8A-4147-A177-3AD203B41FA5}">
                      <a16:colId xmlns:a16="http://schemas.microsoft.com/office/drawing/2014/main" val="2746739914"/>
                    </a:ext>
                  </a:extLst>
                </a:gridCol>
                <a:gridCol w="411480">
                  <a:extLst>
                    <a:ext uri="{9D8B030D-6E8A-4147-A177-3AD203B41FA5}">
                      <a16:colId xmlns:a16="http://schemas.microsoft.com/office/drawing/2014/main" val="2943809032"/>
                    </a:ext>
                  </a:extLst>
                </a:gridCol>
                <a:gridCol w="246888">
                  <a:extLst>
                    <a:ext uri="{9D8B030D-6E8A-4147-A177-3AD203B41FA5}">
                      <a16:colId xmlns:a16="http://schemas.microsoft.com/office/drawing/2014/main" val="1756710661"/>
                    </a:ext>
                  </a:extLst>
                </a:gridCol>
                <a:gridCol w="658368">
                  <a:extLst>
                    <a:ext uri="{9D8B030D-6E8A-4147-A177-3AD203B41FA5}">
                      <a16:colId xmlns:a16="http://schemas.microsoft.com/office/drawing/2014/main" val="3031181412"/>
                    </a:ext>
                  </a:extLst>
                </a:gridCol>
                <a:gridCol w="576072">
                  <a:extLst>
                    <a:ext uri="{9D8B030D-6E8A-4147-A177-3AD203B41FA5}">
                      <a16:colId xmlns:a16="http://schemas.microsoft.com/office/drawing/2014/main" val="2626838641"/>
                    </a:ext>
                  </a:extLst>
                </a:gridCol>
                <a:gridCol w="576072">
                  <a:extLst>
                    <a:ext uri="{9D8B030D-6E8A-4147-A177-3AD203B41FA5}">
                      <a16:colId xmlns:a16="http://schemas.microsoft.com/office/drawing/2014/main" val="1155246652"/>
                    </a:ext>
                  </a:extLst>
                </a:gridCol>
                <a:gridCol w="411480">
                  <a:extLst>
                    <a:ext uri="{9D8B030D-6E8A-4147-A177-3AD203B41FA5}">
                      <a16:colId xmlns:a16="http://schemas.microsoft.com/office/drawing/2014/main" val="1056659995"/>
                    </a:ext>
                  </a:extLst>
                </a:gridCol>
                <a:gridCol w="658368">
                  <a:extLst>
                    <a:ext uri="{9D8B030D-6E8A-4147-A177-3AD203B41FA5}">
                      <a16:colId xmlns:a16="http://schemas.microsoft.com/office/drawing/2014/main" val="3556212360"/>
                    </a:ext>
                  </a:extLst>
                </a:gridCol>
                <a:gridCol w="329184">
                  <a:extLst>
                    <a:ext uri="{9D8B030D-6E8A-4147-A177-3AD203B41FA5}">
                      <a16:colId xmlns:a16="http://schemas.microsoft.com/office/drawing/2014/main" val="1438010692"/>
                    </a:ext>
                  </a:extLst>
                </a:gridCol>
                <a:gridCol w="493776">
                  <a:extLst>
                    <a:ext uri="{9D8B030D-6E8A-4147-A177-3AD203B41FA5}">
                      <a16:colId xmlns:a16="http://schemas.microsoft.com/office/drawing/2014/main" val="206705259"/>
                    </a:ext>
                  </a:extLst>
                </a:gridCol>
                <a:gridCol w="329184">
                  <a:extLst>
                    <a:ext uri="{9D8B030D-6E8A-4147-A177-3AD203B41FA5}">
                      <a16:colId xmlns:a16="http://schemas.microsoft.com/office/drawing/2014/main" val="28964780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543729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29.08.2017 14:45:07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2570647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03.08.2017 05:51:00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739788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29.07.2017 14:00:00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243035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27.07.2017 17:20:00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3748623585"/>
                  </a:ext>
                </a:extLst>
              </a:tr>
            </a:tbl>
          </a:graphicData>
        </a:graphic>
      </p:graphicFrame>
      <p:sp>
        <p:nvSpPr>
          <p:cNvPr id="4" name="Text Placeholder 3">
            <a:extLst>
              <a:ext uri="{FF2B5EF4-FFF2-40B4-BE49-F238E27FC236}">
                <a16:creationId xmlns:a16="http://schemas.microsoft.com/office/drawing/2014/main" id="{90CAC4A7-8201-40D1-B3A6-17486A167F6C}"/>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30699079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079CB-604F-47EC-8E19-5747CC9ECBB9}"/>
              </a:ext>
            </a:extLst>
          </p:cNvPr>
          <p:cNvSpPr>
            <a:spLocks noGrp="1"/>
          </p:cNvSpPr>
          <p:nvPr>
            <p:ph type="title"/>
          </p:nvPr>
        </p:nvSpPr>
        <p:spPr/>
        <p:txBody>
          <a:bodyPr/>
          <a:lstStyle/>
          <a:p>
            <a:r>
              <a:rPr lang="en-US"/>
              <a:t>FB - Videos - Crossposts - Export - 7 of 7</a:t>
            </a:r>
          </a:p>
        </p:txBody>
      </p:sp>
      <p:graphicFrame>
        <p:nvGraphicFramePr>
          <p:cNvPr id="5" name="Table Placeholder 4">
            <a:extLst>
              <a:ext uri="{FF2B5EF4-FFF2-40B4-BE49-F238E27FC236}">
                <a16:creationId xmlns:a16="http://schemas.microsoft.com/office/drawing/2014/main" id="{D3818FBC-A142-4C3D-8247-C8E55F9D9EFB}"/>
              </a:ext>
            </a:extLst>
          </p:cNvPr>
          <p:cNvGraphicFramePr>
            <a:graphicFrameLocks noGrp="1"/>
          </p:cNvGraphicFramePr>
          <p:nvPr>
            <p:ph type="tbl" sz="quarter" idx="13"/>
            <p:extLst>
              <p:ext uri="{D42A27DB-BD31-4B8C-83A1-F6EECF244321}">
                <p14:modId xmlns:p14="http://schemas.microsoft.com/office/powerpoint/2010/main" val="2394535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995802379"/>
                    </a:ext>
                  </a:extLst>
                </a:gridCol>
                <a:gridCol w="493776">
                  <a:extLst>
                    <a:ext uri="{9D8B030D-6E8A-4147-A177-3AD203B41FA5}">
                      <a16:colId xmlns:a16="http://schemas.microsoft.com/office/drawing/2014/main" val="4035972376"/>
                    </a:ext>
                  </a:extLst>
                </a:gridCol>
                <a:gridCol w="411480">
                  <a:extLst>
                    <a:ext uri="{9D8B030D-6E8A-4147-A177-3AD203B41FA5}">
                      <a16:colId xmlns:a16="http://schemas.microsoft.com/office/drawing/2014/main" val="3153995242"/>
                    </a:ext>
                  </a:extLst>
                </a:gridCol>
                <a:gridCol w="411480">
                  <a:extLst>
                    <a:ext uri="{9D8B030D-6E8A-4147-A177-3AD203B41FA5}">
                      <a16:colId xmlns:a16="http://schemas.microsoft.com/office/drawing/2014/main" val="2628168127"/>
                    </a:ext>
                  </a:extLst>
                </a:gridCol>
                <a:gridCol w="246888">
                  <a:extLst>
                    <a:ext uri="{9D8B030D-6E8A-4147-A177-3AD203B41FA5}">
                      <a16:colId xmlns:a16="http://schemas.microsoft.com/office/drawing/2014/main" val="3978107243"/>
                    </a:ext>
                  </a:extLst>
                </a:gridCol>
                <a:gridCol w="658368">
                  <a:extLst>
                    <a:ext uri="{9D8B030D-6E8A-4147-A177-3AD203B41FA5}">
                      <a16:colId xmlns:a16="http://schemas.microsoft.com/office/drawing/2014/main" val="2533321702"/>
                    </a:ext>
                  </a:extLst>
                </a:gridCol>
                <a:gridCol w="576072">
                  <a:extLst>
                    <a:ext uri="{9D8B030D-6E8A-4147-A177-3AD203B41FA5}">
                      <a16:colId xmlns:a16="http://schemas.microsoft.com/office/drawing/2014/main" val="3106165423"/>
                    </a:ext>
                  </a:extLst>
                </a:gridCol>
                <a:gridCol w="576072">
                  <a:extLst>
                    <a:ext uri="{9D8B030D-6E8A-4147-A177-3AD203B41FA5}">
                      <a16:colId xmlns:a16="http://schemas.microsoft.com/office/drawing/2014/main" val="1011386139"/>
                    </a:ext>
                  </a:extLst>
                </a:gridCol>
                <a:gridCol w="411480">
                  <a:extLst>
                    <a:ext uri="{9D8B030D-6E8A-4147-A177-3AD203B41FA5}">
                      <a16:colId xmlns:a16="http://schemas.microsoft.com/office/drawing/2014/main" val="767937076"/>
                    </a:ext>
                  </a:extLst>
                </a:gridCol>
                <a:gridCol w="658368">
                  <a:extLst>
                    <a:ext uri="{9D8B030D-6E8A-4147-A177-3AD203B41FA5}">
                      <a16:colId xmlns:a16="http://schemas.microsoft.com/office/drawing/2014/main" val="1380561901"/>
                    </a:ext>
                  </a:extLst>
                </a:gridCol>
                <a:gridCol w="329184">
                  <a:extLst>
                    <a:ext uri="{9D8B030D-6E8A-4147-A177-3AD203B41FA5}">
                      <a16:colId xmlns:a16="http://schemas.microsoft.com/office/drawing/2014/main" val="1010487918"/>
                    </a:ext>
                  </a:extLst>
                </a:gridCol>
                <a:gridCol w="493776">
                  <a:extLst>
                    <a:ext uri="{9D8B030D-6E8A-4147-A177-3AD203B41FA5}">
                      <a16:colId xmlns:a16="http://schemas.microsoft.com/office/drawing/2014/main" val="1027775966"/>
                    </a:ext>
                  </a:extLst>
                </a:gridCol>
                <a:gridCol w="329184">
                  <a:extLst>
                    <a:ext uri="{9D8B030D-6E8A-4147-A177-3AD203B41FA5}">
                      <a16:colId xmlns:a16="http://schemas.microsoft.com/office/drawing/2014/main" val="8113855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124810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13.06.2017 16:46:47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550302327"/>
                  </a:ext>
                </a:extLst>
              </a:tr>
            </a:tbl>
          </a:graphicData>
        </a:graphic>
      </p:graphicFrame>
      <p:sp>
        <p:nvSpPr>
          <p:cNvPr id="4" name="Text Placeholder 3">
            <a:extLst>
              <a:ext uri="{FF2B5EF4-FFF2-40B4-BE49-F238E27FC236}">
                <a16:creationId xmlns:a16="http://schemas.microsoft.com/office/drawing/2014/main" id="{8C82F38D-35DF-4B9E-9232-4FE225EB0B88}"/>
              </a:ext>
            </a:extLst>
          </p:cNvPr>
          <p:cNvSpPr>
            <a:spLocks noGrp="1"/>
          </p:cNvSpPr>
          <p:nvPr>
            <p:ph type="body" sz="quarter" idx="14"/>
          </p:nvPr>
        </p:nvSpPr>
        <p:spPr/>
        <p:txBody>
          <a:bodyPr/>
          <a:lstStyle/>
          <a:p>
            <a:r>
              <a:rPr lang="en-US"/>
              <a:t>01.01.2017 - 31.10.2017</a:t>
            </a:r>
          </a:p>
        </p:txBody>
      </p:sp>
    </p:spTree>
    <p:extLst>
      <p:ext uri="{BB962C8B-B14F-4D97-AF65-F5344CB8AC3E}">
        <p14:creationId xmlns:p14="http://schemas.microsoft.com/office/powerpoint/2010/main" val="276807826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2442</Words>
  <Application>Microsoft Office PowerPoint</Application>
  <PresentationFormat>On-screen Show (4:3)</PresentationFormat>
  <Paragraphs>1343</Paragraphs>
  <Slides>39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quintly_template</vt:lpstr>
      <vt:lpstr>Social Media - Evaluation - Facebook</vt:lpstr>
      <vt:lpstr>Profil - Potenz.Reichw.,Aktive Nutzer,I-Rate,Fans</vt:lpstr>
      <vt:lpstr>Profil - Fans</vt:lpstr>
      <vt:lpstr>Profil - Potenzielle Reichweite</vt:lpstr>
      <vt:lpstr>Profil - Aktive Nutzer</vt:lpstr>
      <vt:lpstr>Profil - Video-Starts ab 10 Sek.</vt:lpstr>
      <vt:lpstr>Profil - Durchschnitt Potenzi. Reichweite pro Tag</vt:lpstr>
      <vt:lpstr>Distributionstyp</vt:lpstr>
      <vt:lpstr>Distributionstyp - Tabelle</vt:lpstr>
      <vt:lpstr>Eigene Posts - Shares - Export</vt:lpstr>
      <vt:lpstr>Eigene Posts - Kommentare - Export - 1 of 7</vt:lpstr>
      <vt:lpstr>Eigene Posts - Kommentare - Export - 2 of 7</vt:lpstr>
      <vt:lpstr>Eigene Posts - Kommentare - Export - 3 of 7</vt:lpstr>
      <vt:lpstr>Eigene Posts - Kommentare - Export - 4 of 7</vt:lpstr>
      <vt:lpstr>Eigene Posts - Kommentare - Export - 5 of 7</vt:lpstr>
      <vt:lpstr>Eigene Posts - Kommentare - Export - 6 of 7</vt:lpstr>
      <vt:lpstr>Eigene Posts - Kommentare - Export - 7 of 7</vt:lpstr>
      <vt:lpstr>Eigene Posts - Links - Export</vt:lpstr>
      <vt:lpstr>Facebook - Videostarts - Export</vt:lpstr>
      <vt:lpstr>Eigene Posts - Videostartrate - Export</vt:lpstr>
      <vt:lpstr>Eigene Posts - Videostartrate - Flop - Export</vt:lpstr>
      <vt:lpstr>Eigene Posts - Potenzielle Reichweite - Export</vt:lpstr>
      <vt:lpstr>Eigene Posts - Aktive Nutzer - Export</vt:lpstr>
      <vt:lpstr>Eigene Posts - I-Rate Aktive Nutzer - Export</vt:lpstr>
      <vt:lpstr>Eigene Posts - I-Rate Aktive Nutzer-Flop - Export</vt:lpstr>
      <vt:lpstr>Eigene Post - Summe Interaktionen</vt:lpstr>
      <vt:lpstr>FB - Videos - Crossposts - Export</vt:lpstr>
      <vt:lpstr>Eigene Post - Summe Interaktionen - 1 of 5</vt:lpstr>
      <vt:lpstr>Eigene Post - Summe Interaktionen - 2 of 5</vt:lpstr>
      <vt:lpstr>Eigene Post - Summe Interaktionen - 3 of 5</vt:lpstr>
      <vt:lpstr>Eigene Post - Summe Interaktionen - 4 of 5</vt:lpstr>
      <vt:lpstr>Eigene Post - Summe Interaktionen - 5 of 5</vt:lpstr>
      <vt:lpstr>FB - Videos - Crossposts - Export - 1 of 7</vt:lpstr>
      <vt:lpstr>FB - Videos - Crossposts - Export - 2 of 7</vt:lpstr>
      <vt:lpstr>FB - Videos - Crossposts - Export - 3 of 7</vt:lpstr>
      <vt:lpstr>FB - Videos - Crossposts - Export - 4 of 7</vt:lpstr>
      <vt:lpstr>FB - Videos - Crossposts - Export - 5 of 7</vt:lpstr>
      <vt:lpstr>FB - Videos - Crossposts - Export - 6 of 7</vt:lpstr>
      <vt:lpstr>FB - Videos - Crossposts - Export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 Evaluation - Facebook</dc:title>
  <dc:creator>Administrator</dc:creator>
  <cp:lastModifiedBy>Administrator</cp:lastModifiedBy>
  <cp:revision>1</cp:revision>
  <dcterms:created xsi:type="dcterms:W3CDTF">2017-11-15T09:28:43Z</dcterms:created>
  <dcterms:modified xsi:type="dcterms:W3CDTF">2017-11-15T09:30:04Z</dcterms:modified>
</cp:coreProperties>
</file>