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4" r:id="rId36"/>
    <p:sldId id="295" r:id="rId37"/>
    <p:sldId id="296"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8760</c:v>
                </c:pt>
                <c:pt idx="1">
                  <c:v>8763</c:v>
                </c:pt>
                <c:pt idx="2">
                  <c:v>8764</c:v>
                </c:pt>
                <c:pt idx="3">
                  <c:v>8765</c:v>
                </c:pt>
                <c:pt idx="4">
                  <c:v>8765</c:v>
                </c:pt>
                <c:pt idx="5">
                  <c:v>8768</c:v>
                </c:pt>
                <c:pt idx="6">
                  <c:v>8771</c:v>
                </c:pt>
                <c:pt idx="7">
                  <c:v>8771</c:v>
                </c:pt>
                <c:pt idx="8">
                  <c:v>8789</c:v>
                </c:pt>
                <c:pt idx="9">
                  <c:v>8800</c:v>
                </c:pt>
                <c:pt idx="10">
                  <c:v>8806</c:v>
                </c:pt>
                <c:pt idx="11">
                  <c:v>8810</c:v>
                </c:pt>
                <c:pt idx="12">
                  <c:v>8813</c:v>
                </c:pt>
                <c:pt idx="13">
                  <c:v>8814</c:v>
                </c:pt>
                <c:pt idx="14">
                  <c:v>8815</c:v>
                </c:pt>
                <c:pt idx="15">
                  <c:v>8814</c:v>
                </c:pt>
                <c:pt idx="16">
                  <c:v>8814</c:v>
                </c:pt>
                <c:pt idx="17">
                  <c:v>8812</c:v>
                </c:pt>
                <c:pt idx="18">
                  <c:v>8810</c:v>
                </c:pt>
                <c:pt idx="19">
                  <c:v>8808</c:v>
                </c:pt>
                <c:pt idx="20">
                  <c:v>8808</c:v>
                </c:pt>
                <c:pt idx="21">
                  <c:v>8814</c:v>
                </c:pt>
                <c:pt idx="22">
                  <c:v>8812</c:v>
                </c:pt>
                <c:pt idx="23">
                  <c:v>8814</c:v>
                </c:pt>
                <c:pt idx="24">
                  <c:v>8814</c:v>
                </c:pt>
                <c:pt idx="25">
                  <c:v>8813</c:v>
                </c:pt>
                <c:pt idx="26">
                  <c:v>8816</c:v>
                </c:pt>
                <c:pt idx="27">
                  <c:v>8818</c:v>
                </c:pt>
                <c:pt idx="28">
                  <c:v>8819</c:v>
                </c:pt>
                <c:pt idx="29">
                  <c:v>8888</c:v>
                </c:pt>
                <c:pt idx="30">
                  <c:v>8993</c:v>
                </c:pt>
                <c:pt idx="31">
                  <c:v>9008</c:v>
                </c:pt>
                <c:pt idx="32">
                  <c:v>9012</c:v>
                </c:pt>
                <c:pt idx="33">
                  <c:v>9012</c:v>
                </c:pt>
                <c:pt idx="34">
                  <c:v>9013</c:v>
                </c:pt>
                <c:pt idx="35">
                  <c:v>9014</c:v>
                </c:pt>
                <c:pt idx="36">
                  <c:v>9033</c:v>
                </c:pt>
                <c:pt idx="37">
                  <c:v>9051</c:v>
                </c:pt>
                <c:pt idx="38">
                  <c:v>9062</c:v>
                </c:pt>
                <c:pt idx="39">
                  <c:v>9080</c:v>
                </c:pt>
                <c:pt idx="40">
                  <c:v>9099</c:v>
                </c:pt>
                <c:pt idx="41">
                  <c:v>9103</c:v>
                </c:pt>
                <c:pt idx="42">
                  <c:v>9106</c:v>
                </c:pt>
                <c:pt idx="43">
                  <c:v>9110</c:v>
                </c:pt>
                <c:pt idx="44">
                  <c:v>9111</c:v>
                </c:pt>
                <c:pt idx="45">
                  <c:v>9113</c:v>
                </c:pt>
                <c:pt idx="46">
                  <c:v>9114</c:v>
                </c:pt>
                <c:pt idx="47">
                  <c:v>9120</c:v>
                </c:pt>
                <c:pt idx="48">
                  <c:v>9121</c:v>
                </c:pt>
                <c:pt idx="49">
                  <c:v>9127</c:v>
                </c:pt>
                <c:pt idx="50">
                  <c:v>9135</c:v>
                </c:pt>
                <c:pt idx="51">
                  <c:v>9138</c:v>
                </c:pt>
                <c:pt idx="52">
                  <c:v>9142</c:v>
                </c:pt>
                <c:pt idx="53">
                  <c:v>9141</c:v>
                </c:pt>
                <c:pt idx="54">
                  <c:v>9142</c:v>
                </c:pt>
                <c:pt idx="55">
                  <c:v>9144</c:v>
                </c:pt>
                <c:pt idx="56">
                  <c:v>9141</c:v>
                </c:pt>
                <c:pt idx="57">
                  <c:v>9142</c:v>
                </c:pt>
                <c:pt idx="58">
                  <c:v>9142</c:v>
                </c:pt>
                <c:pt idx="59">
                  <c:v>9144</c:v>
                </c:pt>
                <c:pt idx="60">
                  <c:v>9146</c:v>
                </c:pt>
                <c:pt idx="61">
                  <c:v>9155</c:v>
                </c:pt>
                <c:pt idx="62">
                  <c:v>9157</c:v>
                </c:pt>
                <c:pt idx="63">
                  <c:v>9158</c:v>
                </c:pt>
                <c:pt idx="64">
                  <c:v>9165</c:v>
                </c:pt>
                <c:pt idx="65">
                  <c:v>9167</c:v>
                </c:pt>
                <c:pt idx="66">
                  <c:v>9166</c:v>
                </c:pt>
                <c:pt idx="67">
                  <c:v>9166</c:v>
                </c:pt>
                <c:pt idx="68">
                  <c:v>9168</c:v>
                </c:pt>
                <c:pt idx="69">
                  <c:v>9171</c:v>
                </c:pt>
                <c:pt idx="70">
                  <c:v>9171</c:v>
                </c:pt>
                <c:pt idx="71">
                  <c:v>9182</c:v>
                </c:pt>
                <c:pt idx="72">
                  <c:v>9192</c:v>
                </c:pt>
                <c:pt idx="73">
                  <c:v>9194</c:v>
                </c:pt>
                <c:pt idx="74">
                  <c:v>9193</c:v>
                </c:pt>
                <c:pt idx="75">
                  <c:v>9195</c:v>
                </c:pt>
                <c:pt idx="76">
                  <c:v>9193</c:v>
                </c:pt>
                <c:pt idx="77">
                  <c:v>9193</c:v>
                </c:pt>
                <c:pt idx="78">
                  <c:v>9198</c:v>
                </c:pt>
                <c:pt idx="79">
                  <c:v>9226</c:v>
                </c:pt>
                <c:pt idx="80">
                  <c:v>9229</c:v>
                </c:pt>
                <c:pt idx="81">
                  <c:v>9231</c:v>
                </c:pt>
                <c:pt idx="82">
                  <c:v>9230</c:v>
                </c:pt>
                <c:pt idx="83">
                  <c:v>9228</c:v>
                </c:pt>
                <c:pt idx="84">
                  <c:v>9226</c:v>
                </c:pt>
                <c:pt idx="85">
                  <c:v>9230</c:v>
                </c:pt>
                <c:pt idx="86">
                  <c:v>9230</c:v>
                </c:pt>
                <c:pt idx="87">
                  <c:v>9233</c:v>
                </c:pt>
                <c:pt idx="88">
                  <c:v>9237</c:v>
                </c:pt>
                <c:pt idx="89">
                  <c:v>9237</c:v>
                </c:pt>
                <c:pt idx="90">
                  <c:v>9237</c:v>
                </c:pt>
                <c:pt idx="91">
                  <c:v>9237</c:v>
                </c:pt>
                <c:pt idx="92">
                  <c:v>9237</c:v>
                </c:pt>
                <c:pt idx="93">
                  <c:v>9246</c:v>
                </c:pt>
                <c:pt idx="94">
                  <c:v>9254</c:v>
                </c:pt>
                <c:pt idx="95">
                  <c:v>9255</c:v>
                </c:pt>
                <c:pt idx="96">
                  <c:v>9255</c:v>
                </c:pt>
                <c:pt idx="97">
                  <c:v>9253</c:v>
                </c:pt>
                <c:pt idx="98">
                  <c:v>9251</c:v>
                </c:pt>
                <c:pt idx="99">
                  <c:v>9250</c:v>
                </c:pt>
                <c:pt idx="100">
                  <c:v>9255</c:v>
                </c:pt>
                <c:pt idx="101">
                  <c:v>9258</c:v>
                </c:pt>
                <c:pt idx="102">
                  <c:v>9256</c:v>
                </c:pt>
                <c:pt idx="103">
                  <c:v>9256</c:v>
                </c:pt>
                <c:pt idx="104">
                  <c:v>9262</c:v>
                </c:pt>
                <c:pt idx="105">
                  <c:v>9261</c:v>
                </c:pt>
                <c:pt idx="106">
                  <c:v>9264</c:v>
                </c:pt>
                <c:pt idx="107">
                  <c:v>9266</c:v>
                </c:pt>
                <c:pt idx="108">
                  <c:v>9264</c:v>
                </c:pt>
                <c:pt idx="109">
                  <c:v>9263</c:v>
                </c:pt>
                <c:pt idx="110">
                  <c:v>9269</c:v>
                </c:pt>
                <c:pt idx="111">
                  <c:v>9277</c:v>
                </c:pt>
                <c:pt idx="112">
                  <c:v>9277</c:v>
                </c:pt>
                <c:pt idx="113">
                  <c:v>9296</c:v>
                </c:pt>
                <c:pt idx="114">
                  <c:v>9345</c:v>
                </c:pt>
                <c:pt idx="115">
                  <c:v>9359</c:v>
                </c:pt>
                <c:pt idx="116">
                  <c:v>9365</c:v>
                </c:pt>
                <c:pt idx="117">
                  <c:v>9372</c:v>
                </c:pt>
                <c:pt idx="118">
                  <c:v>9374</c:v>
                </c:pt>
                <c:pt idx="119">
                  <c:v>9370</c:v>
                </c:pt>
                <c:pt idx="120">
                  <c:v>9375</c:v>
                </c:pt>
                <c:pt idx="121">
                  <c:v>9375</c:v>
                </c:pt>
                <c:pt idx="122">
                  <c:v>9377</c:v>
                </c:pt>
                <c:pt idx="123">
                  <c:v>9379</c:v>
                </c:pt>
                <c:pt idx="124">
                  <c:v>9385</c:v>
                </c:pt>
                <c:pt idx="125">
                  <c:v>9385</c:v>
                </c:pt>
                <c:pt idx="126">
                  <c:v>9386</c:v>
                </c:pt>
                <c:pt idx="127">
                  <c:v>9522</c:v>
                </c:pt>
                <c:pt idx="128">
                  <c:v>9556</c:v>
                </c:pt>
                <c:pt idx="129">
                  <c:v>9579</c:v>
                </c:pt>
                <c:pt idx="130">
                  <c:v>9582</c:v>
                </c:pt>
                <c:pt idx="131">
                  <c:v>9589</c:v>
                </c:pt>
                <c:pt idx="132">
                  <c:v>9596</c:v>
                </c:pt>
                <c:pt idx="133">
                  <c:v>9600</c:v>
                </c:pt>
                <c:pt idx="134">
                  <c:v>9617</c:v>
                </c:pt>
                <c:pt idx="135">
                  <c:v>9625</c:v>
                </c:pt>
                <c:pt idx="136">
                  <c:v>9683</c:v>
                </c:pt>
                <c:pt idx="137">
                  <c:v>9772</c:v>
                </c:pt>
                <c:pt idx="138">
                  <c:v>9821</c:v>
                </c:pt>
                <c:pt idx="139">
                  <c:v>9838</c:v>
                </c:pt>
                <c:pt idx="140">
                  <c:v>9844</c:v>
                </c:pt>
                <c:pt idx="141">
                  <c:v>9845</c:v>
                </c:pt>
                <c:pt idx="142">
                  <c:v>9849</c:v>
                </c:pt>
                <c:pt idx="143">
                  <c:v>9852</c:v>
                </c:pt>
                <c:pt idx="144">
                  <c:v>9857</c:v>
                </c:pt>
                <c:pt idx="145">
                  <c:v>9858</c:v>
                </c:pt>
                <c:pt idx="146">
                  <c:v>9863</c:v>
                </c:pt>
                <c:pt idx="147">
                  <c:v>9864</c:v>
                </c:pt>
                <c:pt idx="148">
                  <c:v>9867</c:v>
                </c:pt>
                <c:pt idx="149">
                  <c:v>9867</c:v>
                </c:pt>
                <c:pt idx="150">
                  <c:v>9870</c:v>
                </c:pt>
                <c:pt idx="151">
                  <c:v>9870</c:v>
                </c:pt>
                <c:pt idx="152">
                  <c:v>9877</c:v>
                </c:pt>
                <c:pt idx="153">
                  <c:v>9884</c:v>
                </c:pt>
                <c:pt idx="154">
                  <c:v>9885</c:v>
                </c:pt>
                <c:pt idx="155">
                  <c:v>9885</c:v>
                </c:pt>
                <c:pt idx="156">
                  <c:v>9883</c:v>
                </c:pt>
                <c:pt idx="157">
                  <c:v>9880</c:v>
                </c:pt>
                <c:pt idx="158">
                  <c:v>9880</c:v>
                </c:pt>
                <c:pt idx="159">
                  <c:v>9878</c:v>
                </c:pt>
                <c:pt idx="160">
                  <c:v>9883</c:v>
                </c:pt>
                <c:pt idx="161">
                  <c:v>9890</c:v>
                </c:pt>
                <c:pt idx="162">
                  <c:v>9958</c:v>
                </c:pt>
                <c:pt idx="163">
                  <c:v>9974</c:v>
                </c:pt>
                <c:pt idx="164">
                  <c:v>9975</c:v>
                </c:pt>
                <c:pt idx="165">
                  <c:v>9979</c:v>
                </c:pt>
                <c:pt idx="166">
                  <c:v>9981</c:v>
                </c:pt>
                <c:pt idx="167">
                  <c:v>9982</c:v>
                </c:pt>
                <c:pt idx="168">
                  <c:v>9983</c:v>
                </c:pt>
                <c:pt idx="169">
                  <c:v>9997</c:v>
                </c:pt>
                <c:pt idx="170">
                  <c:v>10003</c:v>
                </c:pt>
                <c:pt idx="171">
                  <c:v>10008</c:v>
                </c:pt>
                <c:pt idx="172">
                  <c:v>10016</c:v>
                </c:pt>
                <c:pt idx="173">
                  <c:v>10017</c:v>
                </c:pt>
                <c:pt idx="174">
                  <c:v>10019</c:v>
                </c:pt>
                <c:pt idx="175">
                  <c:v>10020</c:v>
                </c:pt>
                <c:pt idx="176">
                  <c:v>10044</c:v>
                </c:pt>
                <c:pt idx="177">
                  <c:v>10062</c:v>
                </c:pt>
                <c:pt idx="178">
                  <c:v>10069</c:v>
                </c:pt>
                <c:pt idx="179">
                  <c:v>10071</c:v>
                </c:pt>
                <c:pt idx="180">
                  <c:v>10072</c:v>
                </c:pt>
                <c:pt idx="181">
                  <c:v>10075</c:v>
                </c:pt>
                <c:pt idx="182">
                  <c:v>10081</c:v>
                </c:pt>
                <c:pt idx="183">
                  <c:v>10120</c:v>
                </c:pt>
                <c:pt idx="184">
                  <c:v>10219</c:v>
                </c:pt>
                <c:pt idx="185">
                  <c:v>10307</c:v>
                </c:pt>
                <c:pt idx="186">
                  <c:v>10324</c:v>
                </c:pt>
                <c:pt idx="187">
                  <c:v>10337</c:v>
                </c:pt>
                <c:pt idx="188">
                  <c:v>10342</c:v>
                </c:pt>
                <c:pt idx="189">
                  <c:v>10349</c:v>
                </c:pt>
                <c:pt idx="190">
                  <c:v>10372</c:v>
                </c:pt>
                <c:pt idx="191">
                  <c:v>10386</c:v>
                </c:pt>
                <c:pt idx="192">
                  <c:v>10388</c:v>
                </c:pt>
                <c:pt idx="193">
                  <c:v>10393</c:v>
                </c:pt>
                <c:pt idx="194">
                  <c:v>10397</c:v>
                </c:pt>
                <c:pt idx="195">
                  <c:v>10400</c:v>
                </c:pt>
                <c:pt idx="196">
                  <c:v>10420</c:v>
                </c:pt>
                <c:pt idx="197">
                  <c:v>10440</c:v>
                </c:pt>
                <c:pt idx="198">
                  <c:v>10448</c:v>
                </c:pt>
                <c:pt idx="199">
                  <c:v>10450</c:v>
                </c:pt>
                <c:pt idx="200">
                  <c:v>10453</c:v>
                </c:pt>
                <c:pt idx="201">
                  <c:v>10456</c:v>
                </c:pt>
                <c:pt idx="202">
                  <c:v>10458</c:v>
                </c:pt>
                <c:pt idx="203">
                  <c:v>10462</c:v>
                </c:pt>
                <c:pt idx="204">
                  <c:v>10466</c:v>
                </c:pt>
                <c:pt idx="205">
                  <c:v>10473</c:v>
                </c:pt>
                <c:pt idx="206">
                  <c:v>10476</c:v>
                </c:pt>
                <c:pt idx="207">
                  <c:v>10481</c:v>
                </c:pt>
                <c:pt idx="208">
                  <c:v>10483</c:v>
                </c:pt>
                <c:pt idx="209">
                  <c:v>10488</c:v>
                </c:pt>
                <c:pt idx="210">
                  <c:v>10490</c:v>
                </c:pt>
                <c:pt idx="211">
                  <c:v>10494</c:v>
                </c:pt>
                <c:pt idx="212">
                  <c:v>10496</c:v>
                </c:pt>
                <c:pt idx="213">
                  <c:v>10500</c:v>
                </c:pt>
                <c:pt idx="214">
                  <c:v>10512</c:v>
                </c:pt>
                <c:pt idx="215">
                  <c:v>10516</c:v>
                </c:pt>
                <c:pt idx="216">
                  <c:v>10521</c:v>
                </c:pt>
                <c:pt idx="217">
                  <c:v>10521</c:v>
                </c:pt>
                <c:pt idx="218">
                  <c:v>10522</c:v>
                </c:pt>
                <c:pt idx="219">
                  <c:v>10526</c:v>
                </c:pt>
                <c:pt idx="220">
                  <c:v>10533</c:v>
                </c:pt>
                <c:pt idx="221">
                  <c:v>10532</c:v>
                </c:pt>
                <c:pt idx="222">
                  <c:v>10532</c:v>
                </c:pt>
                <c:pt idx="223">
                  <c:v>10534</c:v>
                </c:pt>
                <c:pt idx="224">
                  <c:v>10534</c:v>
                </c:pt>
                <c:pt idx="225">
                  <c:v>10537</c:v>
                </c:pt>
                <c:pt idx="226">
                  <c:v>10537</c:v>
                </c:pt>
                <c:pt idx="227">
                  <c:v>10536</c:v>
                </c:pt>
                <c:pt idx="228">
                  <c:v>10536</c:v>
                </c:pt>
                <c:pt idx="229">
                  <c:v>10536</c:v>
                </c:pt>
                <c:pt idx="230">
                  <c:v>10536</c:v>
                </c:pt>
                <c:pt idx="231">
                  <c:v>10537</c:v>
                </c:pt>
                <c:pt idx="232">
                  <c:v>10537</c:v>
                </c:pt>
                <c:pt idx="233">
                  <c:v>10537</c:v>
                </c:pt>
                <c:pt idx="234">
                  <c:v>10538</c:v>
                </c:pt>
                <c:pt idx="235">
                  <c:v>10538</c:v>
                </c:pt>
                <c:pt idx="236">
                  <c:v>10536</c:v>
                </c:pt>
                <c:pt idx="237">
                  <c:v>10535</c:v>
                </c:pt>
                <c:pt idx="238">
                  <c:v>10531</c:v>
                </c:pt>
                <c:pt idx="239">
                  <c:v>10531</c:v>
                </c:pt>
                <c:pt idx="240">
                  <c:v>10535</c:v>
                </c:pt>
                <c:pt idx="241">
                  <c:v>10536</c:v>
                </c:pt>
                <c:pt idx="242">
                  <c:v>10537</c:v>
                </c:pt>
                <c:pt idx="243">
                  <c:v>10534</c:v>
                </c:pt>
                <c:pt idx="244">
                  <c:v>10533</c:v>
                </c:pt>
                <c:pt idx="245">
                  <c:v>10537</c:v>
                </c:pt>
                <c:pt idx="246">
                  <c:v>10539</c:v>
                </c:pt>
                <c:pt idx="247">
                  <c:v>11136</c:v>
                </c:pt>
                <c:pt idx="248">
                  <c:v>11616</c:v>
                </c:pt>
                <c:pt idx="249">
                  <c:v>11923</c:v>
                </c:pt>
                <c:pt idx="250">
                  <c:v>11984</c:v>
                </c:pt>
                <c:pt idx="251">
                  <c:v>12005</c:v>
                </c:pt>
                <c:pt idx="252">
                  <c:v>12021</c:v>
                </c:pt>
                <c:pt idx="253">
                  <c:v>12042</c:v>
                </c:pt>
                <c:pt idx="254">
                  <c:v>12048</c:v>
                </c:pt>
                <c:pt idx="255">
                  <c:v>12054</c:v>
                </c:pt>
                <c:pt idx="256">
                  <c:v>12057</c:v>
                </c:pt>
                <c:pt idx="257">
                  <c:v>12054</c:v>
                </c:pt>
                <c:pt idx="258">
                  <c:v>12057</c:v>
                </c:pt>
                <c:pt idx="259">
                  <c:v>12058</c:v>
                </c:pt>
                <c:pt idx="260">
                  <c:v>12065</c:v>
                </c:pt>
                <c:pt idx="261">
                  <c:v>12070</c:v>
                </c:pt>
                <c:pt idx="262">
                  <c:v>12075</c:v>
                </c:pt>
                <c:pt idx="263">
                  <c:v>12083</c:v>
                </c:pt>
                <c:pt idx="264">
                  <c:v>12091</c:v>
                </c:pt>
                <c:pt idx="265">
                  <c:v>12093</c:v>
                </c:pt>
                <c:pt idx="266">
                  <c:v>12098</c:v>
                </c:pt>
                <c:pt idx="267">
                  <c:v>12097</c:v>
                </c:pt>
                <c:pt idx="268">
                  <c:v>12101</c:v>
                </c:pt>
                <c:pt idx="269">
                  <c:v>12101</c:v>
                </c:pt>
                <c:pt idx="270">
                  <c:v>12102</c:v>
                </c:pt>
                <c:pt idx="271">
                  <c:v>12104</c:v>
                </c:pt>
                <c:pt idx="272">
                  <c:v>12102</c:v>
                </c:pt>
                <c:pt idx="273">
                  <c:v>12099</c:v>
                </c:pt>
                <c:pt idx="274">
                  <c:v>12098</c:v>
                </c:pt>
                <c:pt idx="275">
                  <c:v>12100</c:v>
                </c:pt>
                <c:pt idx="276">
                  <c:v>12097</c:v>
                </c:pt>
                <c:pt idx="277">
                  <c:v>12100</c:v>
                </c:pt>
                <c:pt idx="278">
                  <c:v>12115</c:v>
                </c:pt>
                <c:pt idx="279">
                  <c:v>12131</c:v>
                </c:pt>
                <c:pt idx="280">
                  <c:v>12134</c:v>
                </c:pt>
                <c:pt idx="281">
                  <c:v>12182</c:v>
                </c:pt>
                <c:pt idx="282">
                  <c:v>12195</c:v>
                </c:pt>
                <c:pt idx="283">
                  <c:v>12197</c:v>
                </c:pt>
                <c:pt idx="284">
                  <c:v>12204</c:v>
                </c:pt>
                <c:pt idx="285">
                  <c:v>12205</c:v>
                </c:pt>
                <c:pt idx="286">
                  <c:v>12208</c:v>
                </c:pt>
                <c:pt idx="287">
                  <c:v>12208</c:v>
                </c:pt>
                <c:pt idx="288">
                  <c:v>12211</c:v>
                </c:pt>
                <c:pt idx="289">
                  <c:v>12218</c:v>
                </c:pt>
                <c:pt idx="290">
                  <c:v>12220</c:v>
                </c:pt>
                <c:pt idx="291">
                  <c:v>12220</c:v>
                </c:pt>
                <c:pt idx="292">
                  <c:v>12243</c:v>
                </c:pt>
                <c:pt idx="293">
                  <c:v>12248</c:v>
                </c:pt>
                <c:pt idx="294">
                  <c:v>12257</c:v>
                </c:pt>
                <c:pt idx="295">
                  <c:v>12268</c:v>
                </c:pt>
                <c:pt idx="296">
                  <c:v>12287</c:v>
                </c:pt>
                <c:pt idx="297">
                  <c:v>12292</c:v>
                </c:pt>
                <c:pt idx="298">
                  <c:v>12293</c:v>
                </c:pt>
                <c:pt idx="299">
                  <c:v>12293</c:v>
                </c:pt>
                <c:pt idx="300">
                  <c:v>12294</c:v>
                </c:pt>
                <c:pt idx="301">
                  <c:v>12293</c:v>
                </c:pt>
                <c:pt idx="302">
                  <c:v>12294</c:v>
                </c:pt>
                <c:pt idx="303">
                  <c:v>12297</c:v>
                </c:pt>
              </c:numCache>
            </c:numRef>
          </c:val>
          <c:smooth val="0"/>
          <c:extLst>
            <c:ext xmlns:c16="http://schemas.microsoft.com/office/drawing/2014/chart" uri="{C3380CC4-5D6E-409C-BE32-E72D297353CC}">
              <c16:uniqueId val="{00000000-6372-4FC1-9251-BFA46F7EAA03}"/>
            </c:ext>
          </c:extLst>
        </c:ser>
        <c:dLbls>
          <c:showLegendKey val="0"/>
          <c:showVal val="0"/>
          <c:showCatName val="0"/>
          <c:showSerName val="0"/>
          <c:showPercent val="0"/>
          <c:showBubbleSize val="0"/>
        </c:dLbls>
        <c:smooth val="0"/>
        <c:axId val="251623968"/>
        <c:axId val="246225128"/>
      </c:lineChart>
      <c:catAx>
        <c:axId val="251623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25128"/>
        <c:crosses val="autoZero"/>
        <c:auto val="1"/>
        <c:lblAlgn val="ctr"/>
        <c:lblOffset val="100"/>
        <c:noMultiLvlLbl val="0"/>
      </c:catAx>
      <c:valAx>
        <c:axId val="24622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2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2772</c:v>
                </c:pt>
                <c:pt idx="1">
                  <c:v>1013</c:v>
                </c:pt>
                <c:pt idx="2">
                  <c:v>3145</c:v>
                </c:pt>
                <c:pt idx="3">
                  <c:v>1245</c:v>
                </c:pt>
                <c:pt idx="4">
                  <c:v>3211</c:v>
                </c:pt>
                <c:pt idx="5">
                  <c:v>13668</c:v>
                </c:pt>
                <c:pt idx="6">
                  <c:v>9047</c:v>
                </c:pt>
                <c:pt idx="7">
                  <c:v>3197</c:v>
                </c:pt>
                <c:pt idx="8">
                  <c:v>32892</c:v>
                </c:pt>
                <c:pt idx="9">
                  <c:v>40480</c:v>
                </c:pt>
                <c:pt idx="10">
                  <c:v>35904</c:v>
                </c:pt>
                <c:pt idx="11">
                  <c:v>30596</c:v>
                </c:pt>
                <c:pt idx="12">
                  <c:v>14245</c:v>
                </c:pt>
                <c:pt idx="13">
                  <c:v>32849</c:v>
                </c:pt>
                <c:pt idx="14">
                  <c:v>10618</c:v>
                </c:pt>
                <c:pt idx="15">
                  <c:v>16901</c:v>
                </c:pt>
                <c:pt idx="16">
                  <c:v>9479</c:v>
                </c:pt>
                <c:pt idx="17">
                  <c:v>4315</c:v>
                </c:pt>
                <c:pt idx="18">
                  <c:v>7174</c:v>
                </c:pt>
                <c:pt idx="19">
                  <c:v>6833</c:v>
                </c:pt>
                <c:pt idx="20">
                  <c:v>6200</c:v>
                </c:pt>
                <c:pt idx="21">
                  <c:v>7986</c:v>
                </c:pt>
                <c:pt idx="22">
                  <c:v>9488</c:v>
                </c:pt>
                <c:pt idx="23">
                  <c:v>8575</c:v>
                </c:pt>
                <c:pt idx="24">
                  <c:v>9333</c:v>
                </c:pt>
                <c:pt idx="25">
                  <c:v>2025</c:v>
                </c:pt>
                <c:pt idx="26">
                  <c:v>11441</c:v>
                </c:pt>
                <c:pt idx="27">
                  <c:v>6156</c:v>
                </c:pt>
                <c:pt idx="28">
                  <c:v>2350</c:v>
                </c:pt>
                <c:pt idx="29">
                  <c:v>159102</c:v>
                </c:pt>
                <c:pt idx="30">
                  <c:v>332205</c:v>
                </c:pt>
                <c:pt idx="31">
                  <c:v>59889</c:v>
                </c:pt>
                <c:pt idx="32">
                  <c:v>10424</c:v>
                </c:pt>
                <c:pt idx="33">
                  <c:v>5806</c:v>
                </c:pt>
                <c:pt idx="34">
                  <c:v>6058</c:v>
                </c:pt>
                <c:pt idx="35">
                  <c:v>6065</c:v>
                </c:pt>
                <c:pt idx="36">
                  <c:v>30043</c:v>
                </c:pt>
                <c:pt idx="37">
                  <c:v>43298</c:v>
                </c:pt>
                <c:pt idx="38">
                  <c:v>26111</c:v>
                </c:pt>
                <c:pt idx="39">
                  <c:v>24524</c:v>
                </c:pt>
                <c:pt idx="40">
                  <c:v>16929</c:v>
                </c:pt>
                <c:pt idx="41">
                  <c:v>9698</c:v>
                </c:pt>
                <c:pt idx="42">
                  <c:v>8950</c:v>
                </c:pt>
                <c:pt idx="43">
                  <c:v>14979</c:v>
                </c:pt>
                <c:pt idx="44">
                  <c:v>35416</c:v>
                </c:pt>
                <c:pt idx="45">
                  <c:v>8968</c:v>
                </c:pt>
                <c:pt idx="46">
                  <c:v>6366</c:v>
                </c:pt>
                <c:pt idx="47">
                  <c:v>10195</c:v>
                </c:pt>
                <c:pt idx="48">
                  <c:v>9190</c:v>
                </c:pt>
                <c:pt idx="49">
                  <c:v>11453</c:v>
                </c:pt>
                <c:pt idx="50">
                  <c:v>19726</c:v>
                </c:pt>
                <c:pt idx="51">
                  <c:v>12864</c:v>
                </c:pt>
                <c:pt idx="52">
                  <c:v>55923</c:v>
                </c:pt>
                <c:pt idx="53">
                  <c:v>29035</c:v>
                </c:pt>
                <c:pt idx="54">
                  <c:v>12450</c:v>
                </c:pt>
                <c:pt idx="55">
                  <c:v>7123</c:v>
                </c:pt>
                <c:pt idx="56">
                  <c:v>4417</c:v>
                </c:pt>
                <c:pt idx="57">
                  <c:v>7440</c:v>
                </c:pt>
                <c:pt idx="58">
                  <c:v>8993</c:v>
                </c:pt>
                <c:pt idx="59">
                  <c:v>6837</c:v>
                </c:pt>
                <c:pt idx="60">
                  <c:v>40150</c:v>
                </c:pt>
                <c:pt idx="61">
                  <c:v>59805</c:v>
                </c:pt>
                <c:pt idx="62">
                  <c:v>39181</c:v>
                </c:pt>
                <c:pt idx="63">
                  <c:v>23641</c:v>
                </c:pt>
                <c:pt idx="64">
                  <c:v>27249</c:v>
                </c:pt>
                <c:pt idx="65">
                  <c:v>11677</c:v>
                </c:pt>
                <c:pt idx="66">
                  <c:v>4332</c:v>
                </c:pt>
                <c:pt idx="67">
                  <c:v>5445</c:v>
                </c:pt>
                <c:pt idx="68">
                  <c:v>3391</c:v>
                </c:pt>
                <c:pt idx="69">
                  <c:v>1318</c:v>
                </c:pt>
                <c:pt idx="70">
                  <c:v>971</c:v>
                </c:pt>
                <c:pt idx="71">
                  <c:v>16680</c:v>
                </c:pt>
                <c:pt idx="72">
                  <c:v>11984</c:v>
                </c:pt>
                <c:pt idx="73">
                  <c:v>4374</c:v>
                </c:pt>
                <c:pt idx="74">
                  <c:v>5805</c:v>
                </c:pt>
                <c:pt idx="75">
                  <c:v>4425</c:v>
                </c:pt>
                <c:pt idx="76">
                  <c:v>2917</c:v>
                </c:pt>
                <c:pt idx="77">
                  <c:v>1865</c:v>
                </c:pt>
                <c:pt idx="78">
                  <c:v>15860</c:v>
                </c:pt>
                <c:pt idx="79">
                  <c:v>67930</c:v>
                </c:pt>
                <c:pt idx="80">
                  <c:v>20368</c:v>
                </c:pt>
                <c:pt idx="81">
                  <c:v>9932</c:v>
                </c:pt>
                <c:pt idx="82">
                  <c:v>6162</c:v>
                </c:pt>
                <c:pt idx="83">
                  <c:v>3113</c:v>
                </c:pt>
                <c:pt idx="84">
                  <c:v>2518</c:v>
                </c:pt>
                <c:pt idx="85">
                  <c:v>25388</c:v>
                </c:pt>
                <c:pt idx="86">
                  <c:v>18176</c:v>
                </c:pt>
                <c:pt idx="87">
                  <c:v>23356</c:v>
                </c:pt>
                <c:pt idx="88">
                  <c:v>13579</c:v>
                </c:pt>
                <c:pt idx="89">
                  <c:v>5135</c:v>
                </c:pt>
                <c:pt idx="90">
                  <c:v>2823</c:v>
                </c:pt>
                <c:pt idx="91">
                  <c:v>979</c:v>
                </c:pt>
                <c:pt idx="92">
                  <c:v>16540</c:v>
                </c:pt>
                <c:pt idx="93">
                  <c:v>52891</c:v>
                </c:pt>
                <c:pt idx="94">
                  <c:v>11229</c:v>
                </c:pt>
                <c:pt idx="95">
                  <c:v>7513</c:v>
                </c:pt>
                <c:pt idx="96">
                  <c:v>6904</c:v>
                </c:pt>
                <c:pt idx="97">
                  <c:v>2788</c:v>
                </c:pt>
                <c:pt idx="98">
                  <c:v>13059</c:v>
                </c:pt>
                <c:pt idx="99">
                  <c:v>15201</c:v>
                </c:pt>
                <c:pt idx="100">
                  <c:v>11635</c:v>
                </c:pt>
                <c:pt idx="101">
                  <c:v>6163</c:v>
                </c:pt>
                <c:pt idx="102">
                  <c:v>8360</c:v>
                </c:pt>
                <c:pt idx="103">
                  <c:v>5711</c:v>
                </c:pt>
                <c:pt idx="104">
                  <c:v>2101</c:v>
                </c:pt>
                <c:pt idx="105">
                  <c:v>1744</c:v>
                </c:pt>
                <c:pt idx="106">
                  <c:v>1126</c:v>
                </c:pt>
                <c:pt idx="107">
                  <c:v>1088</c:v>
                </c:pt>
                <c:pt idx="108">
                  <c:v>6287</c:v>
                </c:pt>
                <c:pt idx="109">
                  <c:v>3808</c:v>
                </c:pt>
                <c:pt idx="110">
                  <c:v>18494</c:v>
                </c:pt>
                <c:pt idx="111">
                  <c:v>9344</c:v>
                </c:pt>
                <c:pt idx="112">
                  <c:v>4165</c:v>
                </c:pt>
                <c:pt idx="113">
                  <c:v>29868</c:v>
                </c:pt>
                <c:pt idx="114">
                  <c:v>99164</c:v>
                </c:pt>
                <c:pt idx="115">
                  <c:v>42121</c:v>
                </c:pt>
                <c:pt idx="116">
                  <c:v>14389</c:v>
                </c:pt>
                <c:pt idx="117">
                  <c:v>13872</c:v>
                </c:pt>
                <c:pt idx="118">
                  <c:v>8691</c:v>
                </c:pt>
                <c:pt idx="119">
                  <c:v>3893</c:v>
                </c:pt>
                <c:pt idx="120">
                  <c:v>2347</c:v>
                </c:pt>
                <c:pt idx="121">
                  <c:v>6826</c:v>
                </c:pt>
                <c:pt idx="122">
                  <c:v>10486</c:v>
                </c:pt>
                <c:pt idx="123">
                  <c:v>5456</c:v>
                </c:pt>
                <c:pt idx="124">
                  <c:v>5204</c:v>
                </c:pt>
                <c:pt idx="125">
                  <c:v>2366</c:v>
                </c:pt>
                <c:pt idx="126">
                  <c:v>3028</c:v>
                </c:pt>
                <c:pt idx="127">
                  <c:v>125944</c:v>
                </c:pt>
                <c:pt idx="128">
                  <c:v>58926</c:v>
                </c:pt>
                <c:pt idx="129">
                  <c:v>33706</c:v>
                </c:pt>
                <c:pt idx="130">
                  <c:v>14067</c:v>
                </c:pt>
                <c:pt idx="131">
                  <c:v>16128</c:v>
                </c:pt>
                <c:pt idx="132">
                  <c:v>12114</c:v>
                </c:pt>
                <c:pt idx="133">
                  <c:v>11144</c:v>
                </c:pt>
                <c:pt idx="134">
                  <c:v>67105</c:v>
                </c:pt>
                <c:pt idx="135">
                  <c:v>40755</c:v>
                </c:pt>
                <c:pt idx="136">
                  <c:v>158723</c:v>
                </c:pt>
                <c:pt idx="137">
                  <c:v>99497</c:v>
                </c:pt>
                <c:pt idx="138">
                  <c:v>98163</c:v>
                </c:pt>
                <c:pt idx="139">
                  <c:v>40077</c:v>
                </c:pt>
                <c:pt idx="140">
                  <c:v>20984</c:v>
                </c:pt>
                <c:pt idx="141">
                  <c:v>12333</c:v>
                </c:pt>
                <c:pt idx="142">
                  <c:v>10757</c:v>
                </c:pt>
                <c:pt idx="143">
                  <c:v>7102</c:v>
                </c:pt>
                <c:pt idx="144">
                  <c:v>3968</c:v>
                </c:pt>
                <c:pt idx="145">
                  <c:v>1254</c:v>
                </c:pt>
                <c:pt idx="146">
                  <c:v>890</c:v>
                </c:pt>
                <c:pt idx="147">
                  <c:v>440</c:v>
                </c:pt>
                <c:pt idx="148">
                  <c:v>5470</c:v>
                </c:pt>
                <c:pt idx="149">
                  <c:v>19185</c:v>
                </c:pt>
                <c:pt idx="150">
                  <c:v>9305</c:v>
                </c:pt>
                <c:pt idx="151">
                  <c:v>8101</c:v>
                </c:pt>
                <c:pt idx="152">
                  <c:v>7563</c:v>
                </c:pt>
                <c:pt idx="153">
                  <c:v>6815</c:v>
                </c:pt>
                <c:pt idx="154">
                  <c:v>3108</c:v>
                </c:pt>
                <c:pt idx="155">
                  <c:v>6409</c:v>
                </c:pt>
                <c:pt idx="156">
                  <c:v>3164</c:v>
                </c:pt>
                <c:pt idx="157">
                  <c:v>2307</c:v>
                </c:pt>
                <c:pt idx="158">
                  <c:v>2454</c:v>
                </c:pt>
                <c:pt idx="159">
                  <c:v>2261</c:v>
                </c:pt>
                <c:pt idx="160">
                  <c:v>2074</c:v>
                </c:pt>
                <c:pt idx="161">
                  <c:v>2354</c:v>
                </c:pt>
                <c:pt idx="162">
                  <c:v>70163</c:v>
                </c:pt>
                <c:pt idx="163">
                  <c:v>38648</c:v>
                </c:pt>
                <c:pt idx="164">
                  <c:v>30036</c:v>
                </c:pt>
                <c:pt idx="165">
                  <c:v>14636</c:v>
                </c:pt>
                <c:pt idx="166">
                  <c:v>15662</c:v>
                </c:pt>
                <c:pt idx="167">
                  <c:v>6963</c:v>
                </c:pt>
                <c:pt idx="168">
                  <c:v>4112</c:v>
                </c:pt>
                <c:pt idx="169">
                  <c:v>22800</c:v>
                </c:pt>
                <c:pt idx="170">
                  <c:v>12471</c:v>
                </c:pt>
                <c:pt idx="171">
                  <c:v>108325</c:v>
                </c:pt>
                <c:pt idx="172">
                  <c:v>43335</c:v>
                </c:pt>
                <c:pt idx="173">
                  <c:v>128273</c:v>
                </c:pt>
                <c:pt idx="174">
                  <c:v>112255</c:v>
                </c:pt>
                <c:pt idx="175">
                  <c:v>36629</c:v>
                </c:pt>
                <c:pt idx="176">
                  <c:v>83231</c:v>
                </c:pt>
                <c:pt idx="177">
                  <c:v>58145</c:v>
                </c:pt>
                <c:pt idx="178">
                  <c:v>20321</c:v>
                </c:pt>
                <c:pt idx="179">
                  <c:v>12803</c:v>
                </c:pt>
                <c:pt idx="180">
                  <c:v>16402</c:v>
                </c:pt>
                <c:pt idx="181">
                  <c:v>9036</c:v>
                </c:pt>
                <c:pt idx="182">
                  <c:v>5933</c:v>
                </c:pt>
                <c:pt idx="183">
                  <c:v>75097</c:v>
                </c:pt>
                <c:pt idx="184">
                  <c:v>374745</c:v>
                </c:pt>
                <c:pt idx="185">
                  <c:v>185820</c:v>
                </c:pt>
                <c:pt idx="186">
                  <c:v>70723</c:v>
                </c:pt>
                <c:pt idx="187">
                  <c:v>38192</c:v>
                </c:pt>
                <c:pt idx="188">
                  <c:v>19233</c:v>
                </c:pt>
                <c:pt idx="189">
                  <c:v>18377</c:v>
                </c:pt>
                <c:pt idx="190">
                  <c:v>33278</c:v>
                </c:pt>
                <c:pt idx="191">
                  <c:v>13282</c:v>
                </c:pt>
                <c:pt idx="192">
                  <c:v>6560</c:v>
                </c:pt>
                <c:pt idx="193">
                  <c:v>5487</c:v>
                </c:pt>
                <c:pt idx="194">
                  <c:v>8477</c:v>
                </c:pt>
                <c:pt idx="195">
                  <c:v>8095</c:v>
                </c:pt>
                <c:pt idx="196">
                  <c:v>17334</c:v>
                </c:pt>
                <c:pt idx="197">
                  <c:v>24870</c:v>
                </c:pt>
                <c:pt idx="198">
                  <c:v>37159</c:v>
                </c:pt>
                <c:pt idx="199">
                  <c:v>17910</c:v>
                </c:pt>
                <c:pt idx="200">
                  <c:v>11771</c:v>
                </c:pt>
                <c:pt idx="201">
                  <c:v>27402</c:v>
                </c:pt>
                <c:pt idx="202">
                  <c:v>13240</c:v>
                </c:pt>
                <c:pt idx="203">
                  <c:v>6431</c:v>
                </c:pt>
                <c:pt idx="204">
                  <c:v>4891</c:v>
                </c:pt>
                <c:pt idx="205">
                  <c:v>5545</c:v>
                </c:pt>
                <c:pt idx="206">
                  <c:v>9446</c:v>
                </c:pt>
                <c:pt idx="207">
                  <c:v>8368</c:v>
                </c:pt>
                <c:pt idx="208">
                  <c:v>3113</c:v>
                </c:pt>
                <c:pt idx="209">
                  <c:v>3572</c:v>
                </c:pt>
                <c:pt idx="210">
                  <c:v>1892</c:v>
                </c:pt>
                <c:pt idx="211">
                  <c:v>9335</c:v>
                </c:pt>
                <c:pt idx="212">
                  <c:v>5014</c:v>
                </c:pt>
                <c:pt idx="213">
                  <c:v>8233</c:v>
                </c:pt>
                <c:pt idx="214">
                  <c:v>36707</c:v>
                </c:pt>
                <c:pt idx="215">
                  <c:v>11748</c:v>
                </c:pt>
                <c:pt idx="216">
                  <c:v>6761</c:v>
                </c:pt>
                <c:pt idx="217">
                  <c:v>25228</c:v>
                </c:pt>
                <c:pt idx="218">
                  <c:v>8128</c:v>
                </c:pt>
                <c:pt idx="219">
                  <c:v>6430</c:v>
                </c:pt>
                <c:pt idx="220">
                  <c:v>38101</c:v>
                </c:pt>
                <c:pt idx="221">
                  <c:v>9670</c:v>
                </c:pt>
                <c:pt idx="222">
                  <c:v>4848</c:v>
                </c:pt>
                <c:pt idx="223">
                  <c:v>3154</c:v>
                </c:pt>
                <c:pt idx="224">
                  <c:v>1847</c:v>
                </c:pt>
                <c:pt idx="225">
                  <c:v>2681</c:v>
                </c:pt>
                <c:pt idx="226">
                  <c:v>2656</c:v>
                </c:pt>
                <c:pt idx="227">
                  <c:v>3329</c:v>
                </c:pt>
                <c:pt idx="228">
                  <c:v>3192</c:v>
                </c:pt>
                <c:pt idx="229">
                  <c:v>4105</c:v>
                </c:pt>
                <c:pt idx="230">
                  <c:v>2113</c:v>
                </c:pt>
                <c:pt idx="231">
                  <c:v>1299</c:v>
                </c:pt>
                <c:pt idx="232">
                  <c:v>2967</c:v>
                </c:pt>
                <c:pt idx="233">
                  <c:v>2019</c:v>
                </c:pt>
                <c:pt idx="234">
                  <c:v>1895</c:v>
                </c:pt>
                <c:pt idx="235">
                  <c:v>1567</c:v>
                </c:pt>
                <c:pt idx="236">
                  <c:v>4408</c:v>
                </c:pt>
                <c:pt idx="237">
                  <c:v>2338</c:v>
                </c:pt>
                <c:pt idx="238">
                  <c:v>1051</c:v>
                </c:pt>
                <c:pt idx="239">
                  <c:v>17123</c:v>
                </c:pt>
                <c:pt idx="240">
                  <c:v>33124</c:v>
                </c:pt>
                <c:pt idx="241">
                  <c:v>7028</c:v>
                </c:pt>
                <c:pt idx="242">
                  <c:v>4180</c:v>
                </c:pt>
                <c:pt idx="243">
                  <c:v>3589</c:v>
                </c:pt>
                <c:pt idx="244">
                  <c:v>4664</c:v>
                </c:pt>
                <c:pt idx="245">
                  <c:v>2282</c:v>
                </c:pt>
                <c:pt idx="246">
                  <c:v>21160</c:v>
                </c:pt>
                <c:pt idx="247">
                  <c:v>733286</c:v>
                </c:pt>
                <c:pt idx="248">
                  <c:v>1058571</c:v>
                </c:pt>
                <c:pt idx="249">
                  <c:v>894533</c:v>
                </c:pt>
                <c:pt idx="250">
                  <c:v>196909</c:v>
                </c:pt>
                <c:pt idx="251">
                  <c:v>85744</c:v>
                </c:pt>
                <c:pt idx="252">
                  <c:v>31066</c:v>
                </c:pt>
                <c:pt idx="253">
                  <c:v>71780</c:v>
                </c:pt>
                <c:pt idx="254">
                  <c:v>34379</c:v>
                </c:pt>
                <c:pt idx="255">
                  <c:v>45013</c:v>
                </c:pt>
                <c:pt idx="256">
                  <c:v>22756</c:v>
                </c:pt>
                <c:pt idx="257">
                  <c:v>10908</c:v>
                </c:pt>
                <c:pt idx="258">
                  <c:v>12909</c:v>
                </c:pt>
                <c:pt idx="259">
                  <c:v>8406</c:v>
                </c:pt>
                <c:pt idx="260">
                  <c:v>14832</c:v>
                </c:pt>
                <c:pt idx="261">
                  <c:v>13300</c:v>
                </c:pt>
                <c:pt idx="262">
                  <c:v>13549</c:v>
                </c:pt>
                <c:pt idx="263">
                  <c:v>40744</c:v>
                </c:pt>
                <c:pt idx="264">
                  <c:v>20514</c:v>
                </c:pt>
                <c:pt idx="265">
                  <c:v>8058</c:v>
                </c:pt>
                <c:pt idx="266">
                  <c:v>17209</c:v>
                </c:pt>
                <c:pt idx="267">
                  <c:v>12043</c:v>
                </c:pt>
                <c:pt idx="268">
                  <c:v>8046</c:v>
                </c:pt>
                <c:pt idx="269">
                  <c:v>4724</c:v>
                </c:pt>
                <c:pt idx="270">
                  <c:v>4674</c:v>
                </c:pt>
                <c:pt idx="271">
                  <c:v>4734</c:v>
                </c:pt>
                <c:pt idx="272">
                  <c:v>3250</c:v>
                </c:pt>
                <c:pt idx="273">
                  <c:v>1550</c:v>
                </c:pt>
                <c:pt idx="274">
                  <c:v>3164</c:v>
                </c:pt>
                <c:pt idx="275">
                  <c:v>3131</c:v>
                </c:pt>
                <c:pt idx="276">
                  <c:v>7395</c:v>
                </c:pt>
                <c:pt idx="277">
                  <c:v>9272</c:v>
                </c:pt>
                <c:pt idx="278">
                  <c:v>24952</c:v>
                </c:pt>
                <c:pt idx="279">
                  <c:v>50145</c:v>
                </c:pt>
                <c:pt idx="280">
                  <c:v>18738</c:v>
                </c:pt>
                <c:pt idx="281">
                  <c:v>54011</c:v>
                </c:pt>
                <c:pt idx="282">
                  <c:v>39469</c:v>
                </c:pt>
                <c:pt idx="283">
                  <c:v>18580</c:v>
                </c:pt>
                <c:pt idx="284">
                  <c:v>13532</c:v>
                </c:pt>
                <c:pt idx="285">
                  <c:v>7825</c:v>
                </c:pt>
                <c:pt idx="286">
                  <c:v>4523</c:v>
                </c:pt>
                <c:pt idx="287">
                  <c:v>6619</c:v>
                </c:pt>
                <c:pt idx="288">
                  <c:v>6797</c:v>
                </c:pt>
                <c:pt idx="289">
                  <c:v>8481</c:v>
                </c:pt>
                <c:pt idx="290">
                  <c:v>5874</c:v>
                </c:pt>
                <c:pt idx="291">
                  <c:v>3854</c:v>
                </c:pt>
                <c:pt idx="292">
                  <c:v>29202</c:v>
                </c:pt>
                <c:pt idx="293">
                  <c:v>15296</c:v>
                </c:pt>
                <c:pt idx="294">
                  <c:v>10499</c:v>
                </c:pt>
                <c:pt idx="295">
                  <c:v>15285</c:v>
                </c:pt>
                <c:pt idx="296">
                  <c:v>55616</c:v>
                </c:pt>
                <c:pt idx="297">
                  <c:v>20420</c:v>
                </c:pt>
                <c:pt idx="298">
                  <c:v>7739</c:v>
                </c:pt>
                <c:pt idx="299">
                  <c:v>4523</c:v>
                </c:pt>
                <c:pt idx="300">
                  <c:v>2917</c:v>
                </c:pt>
                <c:pt idx="301">
                  <c:v>1765</c:v>
                </c:pt>
                <c:pt idx="302">
                  <c:v>2859</c:v>
                </c:pt>
                <c:pt idx="303">
                  <c:v>1806</c:v>
                </c:pt>
              </c:numCache>
            </c:numRef>
          </c:val>
          <c:smooth val="0"/>
          <c:extLst>
            <c:ext xmlns:c16="http://schemas.microsoft.com/office/drawing/2014/chart" uri="{C3380CC4-5D6E-409C-BE32-E72D297353CC}">
              <c16:uniqueId val="{00000000-655A-488B-BDBE-5C40D5C2BDCB}"/>
            </c:ext>
          </c:extLst>
        </c:ser>
        <c:dLbls>
          <c:showLegendKey val="0"/>
          <c:showVal val="0"/>
          <c:showCatName val="0"/>
          <c:showSerName val="0"/>
          <c:showPercent val="0"/>
          <c:showBubbleSize val="0"/>
        </c:dLbls>
        <c:smooth val="0"/>
        <c:axId val="298592824"/>
        <c:axId val="298593152"/>
      </c:lineChart>
      <c:catAx>
        <c:axId val="298592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93152"/>
        <c:crosses val="autoZero"/>
        <c:auto val="1"/>
        <c:lblAlgn val="ctr"/>
        <c:lblOffset val="100"/>
        <c:noMultiLvlLbl val="0"/>
      </c:catAx>
      <c:valAx>
        <c:axId val="29859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9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56</c:v>
                </c:pt>
                <c:pt idx="1">
                  <c:v>37</c:v>
                </c:pt>
                <c:pt idx="2">
                  <c:v>50</c:v>
                </c:pt>
                <c:pt idx="3">
                  <c:v>38</c:v>
                </c:pt>
                <c:pt idx="4">
                  <c:v>116</c:v>
                </c:pt>
                <c:pt idx="5">
                  <c:v>547</c:v>
                </c:pt>
                <c:pt idx="6">
                  <c:v>362</c:v>
                </c:pt>
                <c:pt idx="7">
                  <c:v>82</c:v>
                </c:pt>
                <c:pt idx="8">
                  <c:v>1189</c:v>
                </c:pt>
                <c:pt idx="9">
                  <c:v>1808</c:v>
                </c:pt>
                <c:pt idx="10">
                  <c:v>1575</c:v>
                </c:pt>
                <c:pt idx="11">
                  <c:v>906</c:v>
                </c:pt>
                <c:pt idx="12">
                  <c:v>341</c:v>
                </c:pt>
                <c:pt idx="13">
                  <c:v>474</c:v>
                </c:pt>
                <c:pt idx="14">
                  <c:v>180</c:v>
                </c:pt>
                <c:pt idx="15">
                  <c:v>786</c:v>
                </c:pt>
                <c:pt idx="16">
                  <c:v>195</c:v>
                </c:pt>
                <c:pt idx="17">
                  <c:v>57</c:v>
                </c:pt>
                <c:pt idx="18">
                  <c:v>155</c:v>
                </c:pt>
                <c:pt idx="19">
                  <c:v>92</c:v>
                </c:pt>
                <c:pt idx="20">
                  <c:v>202</c:v>
                </c:pt>
                <c:pt idx="21">
                  <c:v>260</c:v>
                </c:pt>
                <c:pt idx="22">
                  <c:v>253</c:v>
                </c:pt>
                <c:pt idx="23">
                  <c:v>195</c:v>
                </c:pt>
                <c:pt idx="24">
                  <c:v>439</c:v>
                </c:pt>
                <c:pt idx="25">
                  <c:v>99</c:v>
                </c:pt>
                <c:pt idx="26">
                  <c:v>546</c:v>
                </c:pt>
                <c:pt idx="27">
                  <c:v>149</c:v>
                </c:pt>
                <c:pt idx="28">
                  <c:v>56</c:v>
                </c:pt>
                <c:pt idx="29">
                  <c:v>10290</c:v>
                </c:pt>
                <c:pt idx="30">
                  <c:v>16868</c:v>
                </c:pt>
                <c:pt idx="31">
                  <c:v>2363</c:v>
                </c:pt>
                <c:pt idx="32">
                  <c:v>355</c:v>
                </c:pt>
                <c:pt idx="33">
                  <c:v>158</c:v>
                </c:pt>
                <c:pt idx="34">
                  <c:v>85</c:v>
                </c:pt>
                <c:pt idx="35">
                  <c:v>59</c:v>
                </c:pt>
                <c:pt idx="36">
                  <c:v>1514</c:v>
                </c:pt>
                <c:pt idx="37">
                  <c:v>2929</c:v>
                </c:pt>
                <c:pt idx="38">
                  <c:v>1480</c:v>
                </c:pt>
                <c:pt idx="39">
                  <c:v>1370</c:v>
                </c:pt>
                <c:pt idx="40">
                  <c:v>770</c:v>
                </c:pt>
                <c:pt idx="41">
                  <c:v>277</c:v>
                </c:pt>
                <c:pt idx="42">
                  <c:v>293</c:v>
                </c:pt>
                <c:pt idx="43">
                  <c:v>223</c:v>
                </c:pt>
                <c:pt idx="44">
                  <c:v>327</c:v>
                </c:pt>
                <c:pt idx="45">
                  <c:v>384</c:v>
                </c:pt>
                <c:pt idx="46">
                  <c:v>181</c:v>
                </c:pt>
                <c:pt idx="47">
                  <c:v>112</c:v>
                </c:pt>
                <c:pt idx="48">
                  <c:v>81</c:v>
                </c:pt>
                <c:pt idx="49">
                  <c:v>89</c:v>
                </c:pt>
                <c:pt idx="50">
                  <c:v>517</c:v>
                </c:pt>
                <c:pt idx="51">
                  <c:v>380</c:v>
                </c:pt>
                <c:pt idx="52">
                  <c:v>2511</c:v>
                </c:pt>
                <c:pt idx="53">
                  <c:v>1430</c:v>
                </c:pt>
                <c:pt idx="54">
                  <c:v>707</c:v>
                </c:pt>
                <c:pt idx="55">
                  <c:v>277</c:v>
                </c:pt>
                <c:pt idx="56">
                  <c:v>103</c:v>
                </c:pt>
                <c:pt idx="57">
                  <c:v>171</c:v>
                </c:pt>
                <c:pt idx="58">
                  <c:v>267</c:v>
                </c:pt>
                <c:pt idx="59">
                  <c:v>80</c:v>
                </c:pt>
                <c:pt idx="60">
                  <c:v>308</c:v>
                </c:pt>
                <c:pt idx="61">
                  <c:v>1412</c:v>
                </c:pt>
                <c:pt idx="62">
                  <c:v>920</c:v>
                </c:pt>
                <c:pt idx="63">
                  <c:v>470</c:v>
                </c:pt>
                <c:pt idx="64">
                  <c:v>1223</c:v>
                </c:pt>
                <c:pt idx="65">
                  <c:v>413</c:v>
                </c:pt>
                <c:pt idx="66">
                  <c:v>106</c:v>
                </c:pt>
                <c:pt idx="67">
                  <c:v>212</c:v>
                </c:pt>
                <c:pt idx="68">
                  <c:v>97</c:v>
                </c:pt>
                <c:pt idx="69">
                  <c:v>26</c:v>
                </c:pt>
                <c:pt idx="70">
                  <c:v>18</c:v>
                </c:pt>
                <c:pt idx="71">
                  <c:v>934</c:v>
                </c:pt>
                <c:pt idx="72">
                  <c:v>593</c:v>
                </c:pt>
                <c:pt idx="73">
                  <c:v>110</c:v>
                </c:pt>
                <c:pt idx="74">
                  <c:v>218</c:v>
                </c:pt>
                <c:pt idx="75">
                  <c:v>194</c:v>
                </c:pt>
                <c:pt idx="76">
                  <c:v>100</c:v>
                </c:pt>
                <c:pt idx="77">
                  <c:v>40</c:v>
                </c:pt>
                <c:pt idx="78">
                  <c:v>576</c:v>
                </c:pt>
                <c:pt idx="79">
                  <c:v>4655</c:v>
                </c:pt>
                <c:pt idx="80">
                  <c:v>1033</c:v>
                </c:pt>
                <c:pt idx="81">
                  <c:v>344</c:v>
                </c:pt>
                <c:pt idx="82">
                  <c:v>153</c:v>
                </c:pt>
                <c:pt idx="83">
                  <c:v>76</c:v>
                </c:pt>
                <c:pt idx="84">
                  <c:v>51</c:v>
                </c:pt>
                <c:pt idx="85">
                  <c:v>1129</c:v>
                </c:pt>
                <c:pt idx="86">
                  <c:v>909</c:v>
                </c:pt>
                <c:pt idx="87">
                  <c:v>730</c:v>
                </c:pt>
                <c:pt idx="88">
                  <c:v>668</c:v>
                </c:pt>
                <c:pt idx="89">
                  <c:v>168</c:v>
                </c:pt>
                <c:pt idx="90">
                  <c:v>66</c:v>
                </c:pt>
                <c:pt idx="91">
                  <c:v>22</c:v>
                </c:pt>
                <c:pt idx="92">
                  <c:v>674</c:v>
                </c:pt>
                <c:pt idx="93">
                  <c:v>2839</c:v>
                </c:pt>
                <c:pt idx="94">
                  <c:v>408</c:v>
                </c:pt>
                <c:pt idx="95">
                  <c:v>331</c:v>
                </c:pt>
                <c:pt idx="96">
                  <c:v>489</c:v>
                </c:pt>
                <c:pt idx="97">
                  <c:v>149</c:v>
                </c:pt>
                <c:pt idx="98">
                  <c:v>301</c:v>
                </c:pt>
                <c:pt idx="99">
                  <c:v>425</c:v>
                </c:pt>
                <c:pt idx="100">
                  <c:v>391</c:v>
                </c:pt>
                <c:pt idx="101">
                  <c:v>158</c:v>
                </c:pt>
                <c:pt idx="102">
                  <c:v>445</c:v>
                </c:pt>
                <c:pt idx="103">
                  <c:v>272</c:v>
                </c:pt>
                <c:pt idx="104">
                  <c:v>78</c:v>
                </c:pt>
                <c:pt idx="105">
                  <c:v>36</c:v>
                </c:pt>
                <c:pt idx="106">
                  <c:v>24</c:v>
                </c:pt>
                <c:pt idx="107">
                  <c:v>31</c:v>
                </c:pt>
                <c:pt idx="108">
                  <c:v>225</c:v>
                </c:pt>
                <c:pt idx="109">
                  <c:v>107</c:v>
                </c:pt>
                <c:pt idx="110">
                  <c:v>711</c:v>
                </c:pt>
                <c:pt idx="111">
                  <c:v>299</c:v>
                </c:pt>
                <c:pt idx="112">
                  <c:v>109</c:v>
                </c:pt>
                <c:pt idx="113">
                  <c:v>2573</c:v>
                </c:pt>
                <c:pt idx="114">
                  <c:v>6929</c:v>
                </c:pt>
                <c:pt idx="115">
                  <c:v>2726</c:v>
                </c:pt>
                <c:pt idx="116">
                  <c:v>721</c:v>
                </c:pt>
                <c:pt idx="117">
                  <c:v>397</c:v>
                </c:pt>
                <c:pt idx="118">
                  <c:v>227</c:v>
                </c:pt>
                <c:pt idx="119">
                  <c:v>97</c:v>
                </c:pt>
                <c:pt idx="120">
                  <c:v>85</c:v>
                </c:pt>
                <c:pt idx="121">
                  <c:v>431</c:v>
                </c:pt>
                <c:pt idx="122">
                  <c:v>353</c:v>
                </c:pt>
                <c:pt idx="123">
                  <c:v>146</c:v>
                </c:pt>
                <c:pt idx="124">
                  <c:v>251</c:v>
                </c:pt>
                <c:pt idx="125">
                  <c:v>55</c:v>
                </c:pt>
                <c:pt idx="126">
                  <c:v>73</c:v>
                </c:pt>
                <c:pt idx="127">
                  <c:v>7891</c:v>
                </c:pt>
                <c:pt idx="128">
                  <c:v>3182</c:v>
                </c:pt>
                <c:pt idx="129">
                  <c:v>1739</c:v>
                </c:pt>
                <c:pt idx="130">
                  <c:v>706</c:v>
                </c:pt>
                <c:pt idx="131">
                  <c:v>706</c:v>
                </c:pt>
                <c:pt idx="132">
                  <c:v>546</c:v>
                </c:pt>
                <c:pt idx="133">
                  <c:v>672</c:v>
                </c:pt>
                <c:pt idx="134">
                  <c:v>3515</c:v>
                </c:pt>
                <c:pt idx="135">
                  <c:v>1512</c:v>
                </c:pt>
                <c:pt idx="136">
                  <c:v>10794</c:v>
                </c:pt>
                <c:pt idx="137">
                  <c:v>7328</c:v>
                </c:pt>
                <c:pt idx="138">
                  <c:v>5191</c:v>
                </c:pt>
                <c:pt idx="139">
                  <c:v>1721</c:v>
                </c:pt>
                <c:pt idx="140">
                  <c:v>1001</c:v>
                </c:pt>
                <c:pt idx="141">
                  <c:v>461</c:v>
                </c:pt>
                <c:pt idx="142">
                  <c:v>384</c:v>
                </c:pt>
                <c:pt idx="143">
                  <c:v>234</c:v>
                </c:pt>
                <c:pt idx="144">
                  <c:v>135</c:v>
                </c:pt>
                <c:pt idx="145">
                  <c:v>47</c:v>
                </c:pt>
                <c:pt idx="146">
                  <c:v>73</c:v>
                </c:pt>
                <c:pt idx="147">
                  <c:v>43</c:v>
                </c:pt>
                <c:pt idx="148">
                  <c:v>205</c:v>
                </c:pt>
                <c:pt idx="149">
                  <c:v>988</c:v>
                </c:pt>
                <c:pt idx="150">
                  <c:v>264</c:v>
                </c:pt>
                <c:pt idx="151">
                  <c:v>307</c:v>
                </c:pt>
                <c:pt idx="152">
                  <c:v>335</c:v>
                </c:pt>
                <c:pt idx="153">
                  <c:v>263</c:v>
                </c:pt>
                <c:pt idx="154">
                  <c:v>68</c:v>
                </c:pt>
                <c:pt idx="155">
                  <c:v>328</c:v>
                </c:pt>
                <c:pt idx="156">
                  <c:v>135</c:v>
                </c:pt>
                <c:pt idx="157">
                  <c:v>119</c:v>
                </c:pt>
                <c:pt idx="158">
                  <c:v>64</c:v>
                </c:pt>
                <c:pt idx="159">
                  <c:v>107</c:v>
                </c:pt>
                <c:pt idx="160">
                  <c:v>58</c:v>
                </c:pt>
                <c:pt idx="161">
                  <c:v>49</c:v>
                </c:pt>
                <c:pt idx="162">
                  <c:v>5823</c:v>
                </c:pt>
                <c:pt idx="163">
                  <c:v>2457</c:v>
                </c:pt>
                <c:pt idx="164">
                  <c:v>1264</c:v>
                </c:pt>
                <c:pt idx="165">
                  <c:v>506</c:v>
                </c:pt>
                <c:pt idx="166">
                  <c:v>893</c:v>
                </c:pt>
                <c:pt idx="167">
                  <c:v>301</c:v>
                </c:pt>
                <c:pt idx="168">
                  <c:v>141</c:v>
                </c:pt>
                <c:pt idx="169">
                  <c:v>1088</c:v>
                </c:pt>
                <c:pt idx="170">
                  <c:v>555</c:v>
                </c:pt>
                <c:pt idx="171">
                  <c:v>5385</c:v>
                </c:pt>
                <c:pt idx="172">
                  <c:v>1928</c:v>
                </c:pt>
                <c:pt idx="173">
                  <c:v>3726</c:v>
                </c:pt>
                <c:pt idx="174">
                  <c:v>3607</c:v>
                </c:pt>
                <c:pt idx="175">
                  <c:v>1018</c:v>
                </c:pt>
                <c:pt idx="176">
                  <c:v>2792</c:v>
                </c:pt>
                <c:pt idx="177">
                  <c:v>1801</c:v>
                </c:pt>
                <c:pt idx="178">
                  <c:v>650</c:v>
                </c:pt>
                <c:pt idx="179">
                  <c:v>481</c:v>
                </c:pt>
                <c:pt idx="180">
                  <c:v>553</c:v>
                </c:pt>
                <c:pt idx="181">
                  <c:v>281</c:v>
                </c:pt>
                <c:pt idx="182">
                  <c:v>133</c:v>
                </c:pt>
                <c:pt idx="183">
                  <c:v>3783</c:v>
                </c:pt>
                <c:pt idx="184">
                  <c:v>19206</c:v>
                </c:pt>
                <c:pt idx="185">
                  <c:v>10880</c:v>
                </c:pt>
                <c:pt idx="186">
                  <c:v>3499</c:v>
                </c:pt>
                <c:pt idx="187">
                  <c:v>1882</c:v>
                </c:pt>
                <c:pt idx="188">
                  <c:v>977</c:v>
                </c:pt>
                <c:pt idx="189">
                  <c:v>627</c:v>
                </c:pt>
                <c:pt idx="190">
                  <c:v>2385</c:v>
                </c:pt>
                <c:pt idx="191">
                  <c:v>782</c:v>
                </c:pt>
                <c:pt idx="192">
                  <c:v>305</c:v>
                </c:pt>
                <c:pt idx="193">
                  <c:v>171</c:v>
                </c:pt>
                <c:pt idx="194">
                  <c:v>495</c:v>
                </c:pt>
                <c:pt idx="195">
                  <c:v>362</c:v>
                </c:pt>
                <c:pt idx="196">
                  <c:v>563</c:v>
                </c:pt>
                <c:pt idx="197">
                  <c:v>697</c:v>
                </c:pt>
                <c:pt idx="198">
                  <c:v>2267</c:v>
                </c:pt>
                <c:pt idx="199">
                  <c:v>713</c:v>
                </c:pt>
                <c:pt idx="200">
                  <c:v>373</c:v>
                </c:pt>
                <c:pt idx="201">
                  <c:v>1008</c:v>
                </c:pt>
                <c:pt idx="202">
                  <c:v>380</c:v>
                </c:pt>
                <c:pt idx="203">
                  <c:v>161</c:v>
                </c:pt>
                <c:pt idx="204">
                  <c:v>219</c:v>
                </c:pt>
                <c:pt idx="205">
                  <c:v>176</c:v>
                </c:pt>
                <c:pt idx="206">
                  <c:v>379</c:v>
                </c:pt>
                <c:pt idx="207">
                  <c:v>316</c:v>
                </c:pt>
                <c:pt idx="208">
                  <c:v>108</c:v>
                </c:pt>
                <c:pt idx="209">
                  <c:v>150</c:v>
                </c:pt>
                <c:pt idx="210">
                  <c:v>70</c:v>
                </c:pt>
                <c:pt idx="211">
                  <c:v>193</c:v>
                </c:pt>
                <c:pt idx="212">
                  <c:v>92</c:v>
                </c:pt>
                <c:pt idx="213">
                  <c:v>190</c:v>
                </c:pt>
                <c:pt idx="214">
                  <c:v>1006</c:v>
                </c:pt>
                <c:pt idx="215">
                  <c:v>245</c:v>
                </c:pt>
                <c:pt idx="216">
                  <c:v>145</c:v>
                </c:pt>
                <c:pt idx="217">
                  <c:v>335</c:v>
                </c:pt>
                <c:pt idx="218">
                  <c:v>129</c:v>
                </c:pt>
                <c:pt idx="219">
                  <c:v>241</c:v>
                </c:pt>
                <c:pt idx="220">
                  <c:v>1623</c:v>
                </c:pt>
                <c:pt idx="221">
                  <c:v>346</c:v>
                </c:pt>
                <c:pt idx="222">
                  <c:v>140</c:v>
                </c:pt>
                <c:pt idx="223">
                  <c:v>77</c:v>
                </c:pt>
                <c:pt idx="224">
                  <c:v>20</c:v>
                </c:pt>
                <c:pt idx="225">
                  <c:v>53</c:v>
                </c:pt>
                <c:pt idx="226">
                  <c:v>78</c:v>
                </c:pt>
                <c:pt idx="227">
                  <c:v>67</c:v>
                </c:pt>
                <c:pt idx="228">
                  <c:v>95</c:v>
                </c:pt>
                <c:pt idx="229">
                  <c:v>149</c:v>
                </c:pt>
                <c:pt idx="230">
                  <c:v>41</c:v>
                </c:pt>
                <c:pt idx="231">
                  <c:v>20</c:v>
                </c:pt>
                <c:pt idx="232">
                  <c:v>131</c:v>
                </c:pt>
                <c:pt idx="233">
                  <c:v>48</c:v>
                </c:pt>
                <c:pt idx="234">
                  <c:v>35</c:v>
                </c:pt>
                <c:pt idx="235">
                  <c:v>46</c:v>
                </c:pt>
                <c:pt idx="236">
                  <c:v>72</c:v>
                </c:pt>
                <c:pt idx="237">
                  <c:v>56</c:v>
                </c:pt>
                <c:pt idx="238">
                  <c:v>57</c:v>
                </c:pt>
                <c:pt idx="239">
                  <c:v>779</c:v>
                </c:pt>
                <c:pt idx="240">
                  <c:v>910</c:v>
                </c:pt>
                <c:pt idx="241">
                  <c:v>195</c:v>
                </c:pt>
                <c:pt idx="242">
                  <c:v>130</c:v>
                </c:pt>
                <c:pt idx="243">
                  <c:v>128</c:v>
                </c:pt>
                <c:pt idx="244">
                  <c:v>347</c:v>
                </c:pt>
                <c:pt idx="245">
                  <c:v>88</c:v>
                </c:pt>
                <c:pt idx="246">
                  <c:v>426</c:v>
                </c:pt>
                <c:pt idx="247">
                  <c:v>49941</c:v>
                </c:pt>
                <c:pt idx="248">
                  <c:v>60379</c:v>
                </c:pt>
                <c:pt idx="249">
                  <c:v>40680</c:v>
                </c:pt>
                <c:pt idx="250">
                  <c:v>8733</c:v>
                </c:pt>
                <c:pt idx="251">
                  <c:v>4211</c:v>
                </c:pt>
                <c:pt idx="252">
                  <c:v>1539</c:v>
                </c:pt>
                <c:pt idx="253">
                  <c:v>3543</c:v>
                </c:pt>
                <c:pt idx="254">
                  <c:v>1485</c:v>
                </c:pt>
                <c:pt idx="255">
                  <c:v>1140</c:v>
                </c:pt>
                <c:pt idx="256">
                  <c:v>640</c:v>
                </c:pt>
                <c:pt idx="257">
                  <c:v>346</c:v>
                </c:pt>
                <c:pt idx="258">
                  <c:v>369</c:v>
                </c:pt>
                <c:pt idx="259">
                  <c:v>229</c:v>
                </c:pt>
                <c:pt idx="260">
                  <c:v>731</c:v>
                </c:pt>
                <c:pt idx="261">
                  <c:v>615</c:v>
                </c:pt>
                <c:pt idx="262">
                  <c:v>553</c:v>
                </c:pt>
                <c:pt idx="263">
                  <c:v>1093</c:v>
                </c:pt>
                <c:pt idx="264">
                  <c:v>1064</c:v>
                </c:pt>
                <c:pt idx="265">
                  <c:v>305</c:v>
                </c:pt>
                <c:pt idx="266">
                  <c:v>757</c:v>
                </c:pt>
                <c:pt idx="267">
                  <c:v>638</c:v>
                </c:pt>
                <c:pt idx="268">
                  <c:v>484</c:v>
                </c:pt>
                <c:pt idx="269">
                  <c:v>236</c:v>
                </c:pt>
                <c:pt idx="270">
                  <c:v>242</c:v>
                </c:pt>
                <c:pt idx="271">
                  <c:v>313</c:v>
                </c:pt>
                <c:pt idx="272">
                  <c:v>201</c:v>
                </c:pt>
                <c:pt idx="273">
                  <c:v>70</c:v>
                </c:pt>
                <c:pt idx="274">
                  <c:v>192</c:v>
                </c:pt>
                <c:pt idx="275">
                  <c:v>147</c:v>
                </c:pt>
                <c:pt idx="276">
                  <c:v>494</c:v>
                </c:pt>
                <c:pt idx="277">
                  <c:v>509</c:v>
                </c:pt>
                <c:pt idx="278">
                  <c:v>1185</c:v>
                </c:pt>
                <c:pt idx="279">
                  <c:v>1550</c:v>
                </c:pt>
                <c:pt idx="280">
                  <c:v>539</c:v>
                </c:pt>
                <c:pt idx="281">
                  <c:v>2601</c:v>
                </c:pt>
                <c:pt idx="282">
                  <c:v>1725</c:v>
                </c:pt>
                <c:pt idx="283">
                  <c:v>953</c:v>
                </c:pt>
                <c:pt idx="284">
                  <c:v>699</c:v>
                </c:pt>
                <c:pt idx="285">
                  <c:v>366</c:v>
                </c:pt>
                <c:pt idx="286">
                  <c:v>208</c:v>
                </c:pt>
                <c:pt idx="287">
                  <c:v>258</c:v>
                </c:pt>
                <c:pt idx="288">
                  <c:v>418</c:v>
                </c:pt>
                <c:pt idx="289">
                  <c:v>530</c:v>
                </c:pt>
                <c:pt idx="290">
                  <c:v>223</c:v>
                </c:pt>
                <c:pt idx="291">
                  <c:v>108</c:v>
                </c:pt>
                <c:pt idx="292">
                  <c:v>2616</c:v>
                </c:pt>
                <c:pt idx="293">
                  <c:v>1341</c:v>
                </c:pt>
                <c:pt idx="294">
                  <c:v>803</c:v>
                </c:pt>
                <c:pt idx="295">
                  <c:v>1207</c:v>
                </c:pt>
                <c:pt idx="296">
                  <c:v>5226</c:v>
                </c:pt>
                <c:pt idx="297">
                  <c:v>1554</c:v>
                </c:pt>
                <c:pt idx="298">
                  <c:v>535</c:v>
                </c:pt>
                <c:pt idx="299">
                  <c:v>280</c:v>
                </c:pt>
                <c:pt idx="300">
                  <c:v>175</c:v>
                </c:pt>
                <c:pt idx="301">
                  <c:v>101</c:v>
                </c:pt>
                <c:pt idx="302">
                  <c:v>113</c:v>
                </c:pt>
                <c:pt idx="303">
                  <c:v>66</c:v>
                </c:pt>
              </c:numCache>
            </c:numRef>
          </c:val>
          <c:smooth val="0"/>
          <c:extLst>
            <c:ext xmlns:c16="http://schemas.microsoft.com/office/drawing/2014/chart" uri="{C3380CC4-5D6E-409C-BE32-E72D297353CC}">
              <c16:uniqueId val="{00000000-317A-413F-B7A1-F637BD65B78C}"/>
            </c:ext>
          </c:extLst>
        </c:ser>
        <c:dLbls>
          <c:showLegendKey val="0"/>
          <c:showVal val="0"/>
          <c:showCatName val="0"/>
          <c:showSerName val="0"/>
          <c:showPercent val="0"/>
          <c:showBubbleSize val="0"/>
        </c:dLbls>
        <c:smooth val="0"/>
        <c:axId val="298597744"/>
        <c:axId val="298599056"/>
      </c:lineChart>
      <c:catAx>
        <c:axId val="29859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99056"/>
        <c:crosses val="autoZero"/>
        <c:auto val="1"/>
        <c:lblAlgn val="ctr"/>
        <c:lblOffset val="100"/>
        <c:noMultiLvlLbl val="0"/>
      </c:catAx>
      <c:valAx>
        <c:axId val="29859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9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153</c:v>
                </c:pt>
                <c:pt idx="1">
                  <c:v>79</c:v>
                </c:pt>
                <c:pt idx="2">
                  <c:v>153</c:v>
                </c:pt>
                <c:pt idx="3">
                  <c:v>81</c:v>
                </c:pt>
                <c:pt idx="4">
                  <c:v>228</c:v>
                </c:pt>
                <c:pt idx="5">
                  <c:v>1768</c:v>
                </c:pt>
                <c:pt idx="6">
                  <c:v>1376</c:v>
                </c:pt>
                <c:pt idx="7">
                  <c:v>424</c:v>
                </c:pt>
                <c:pt idx="8">
                  <c:v>4091</c:v>
                </c:pt>
                <c:pt idx="9">
                  <c:v>2870</c:v>
                </c:pt>
                <c:pt idx="10">
                  <c:v>2869</c:v>
                </c:pt>
                <c:pt idx="11">
                  <c:v>1658</c:v>
                </c:pt>
                <c:pt idx="12">
                  <c:v>723</c:v>
                </c:pt>
                <c:pt idx="13">
                  <c:v>1669</c:v>
                </c:pt>
                <c:pt idx="14">
                  <c:v>706</c:v>
                </c:pt>
                <c:pt idx="15">
                  <c:v>887</c:v>
                </c:pt>
                <c:pt idx="16">
                  <c:v>333</c:v>
                </c:pt>
                <c:pt idx="17">
                  <c:v>156</c:v>
                </c:pt>
                <c:pt idx="18">
                  <c:v>391</c:v>
                </c:pt>
                <c:pt idx="19">
                  <c:v>296</c:v>
                </c:pt>
                <c:pt idx="20">
                  <c:v>456</c:v>
                </c:pt>
                <c:pt idx="21">
                  <c:v>551</c:v>
                </c:pt>
                <c:pt idx="22">
                  <c:v>993</c:v>
                </c:pt>
                <c:pt idx="23">
                  <c:v>553</c:v>
                </c:pt>
                <c:pt idx="24">
                  <c:v>885</c:v>
                </c:pt>
                <c:pt idx="25">
                  <c:v>188</c:v>
                </c:pt>
                <c:pt idx="26">
                  <c:v>1176</c:v>
                </c:pt>
                <c:pt idx="27">
                  <c:v>354</c:v>
                </c:pt>
                <c:pt idx="28">
                  <c:v>112</c:v>
                </c:pt>
                <c:pt idx="29">
                  <c:v>21720</c:v>
                </c:pt>
                <c:pt idx="30">
                  <c:v>39321</c:v>
                </c:pt>
                <c:pt idx="31">
                  <c:v>5822</c:v>
                </c:pt>
                <c:pt idx="32">
                  <c:v>944</c:v>
                </c:pt>
                <c:pt idx="33">
                  <c:v>371</c:v>
                </c:pt>
                <c:pt idx="34">
                  <c:v>237</c:v>
                </c:pt>
                <c:pt idx="35">
                  <c:v>199</c:v>
                </c:pt>
                <c:pt idx="36">
                  <c:v>5074</c:v>
                </c:pt>
                <c:pt idx="37">
                  <c:v>7576</c:v>
                </c:pt>
                <c:pt idx="38">
                  <c:v>3507</c:v>
                </c:pt>
                <c:pt idx="39">
                  <c:v>3760</c:v>
                </c:pt>
                <c:pt idx="40">
                  <c:v>2336</c:v>
                </c:pt>
                <c:pt idx="41">
                  <c:v>761</c:v>
                </c:pt>
                <c:pt idx="42">
                  <c:v>503</c:v>
                </c:pt>
                <c:pt idx="43">
                  <c:v>549</c:v>
                </c:pt>
                <c:pt idx="44">
                  <c:v>939</c:v>
                </c:pt>
                <c:pt idx="45">
                  <c:v>500</c:v>
                </c:pt>
                <c:pt idx="46">
                  <c:v>312</c:v>
                </c:pt>
                <c:pt idx="47">
                  <c:v>347</c:v>
                </c:pt>
                <c:pt idx="48">
                  <c:v>267</c:v>
                </c:pt>
                <c:pt idx="49">
                  <c:v>287</c:v>
                </c:pt>
                <c:pt idx="50">
                  <c:v>2709</c:v>
                </c:pt>
                <c:pt idx="51">
                  <c:v>1190</c:v>
                </c:pt>
                <c:pt idx="52">
                  <c:v>5847</c:v>
                </c:pt>
                <c:pt idx="53">
                  <c:v>3900</c:v>
                </c:pt>
                <c:pt idx="54">
                  <c:v>1647</c:v>
                </c:pt>
                <c:pt idx="55">
                  <c:v>737</c:v>
                </c:pt>
                <c:pt idx="56">
                  <c:v>221</c:v>
                </c:pt>
                <c:pt idx="57">
                  <c:v>218</c:v>
                </c:pt>
                <c:pt idx="58">
                  <c:v>759</c:v>
                </c:pt>
                <c:pt idx="59">
                  <c:v>222</c:v>
                </c:pt>
                <c:pt idx="60">
                  <c:v>694</c:v>
                </c:pt>
                <c:pt idx="61">
                  <c:v>2087</c:v>
                </c:pt>
                <c:pt idx="62">
                  <c:v>1308</c:v>
                </c:pt>
                <c:pt idx="63">
                  <c:v>670</c:v>
                </c:pt>
                <c:pt idx="64">
                  <c:v>6396</c:v>
                </c:pt>
                <c:pt idx="65">
                  <c:v>1937</c:v>
                </c:pt>
                <c:pt idx="66">
                  <c:v>417</c:v>
                </c:pt>
                <c:pt idx="67">
                  <c:v>383</c:v>
                </c:pt>
                <c:pt idx="68">
                  <c:v>134</c:v>
                </c:pt>
                <c:pt idx="69">
                  <c:v>57</c:v>
                </c:pt>
                <c:pt idx="70">
                  <c:v>79</c:v>
                </c:pt>
                <c:pt idx="71">
                  <c:v>4258</c:v>
                </c:pt>
                <c:pt idx="72">
                  <c:v>2128</c:v>
                </c:pt>
                <c:pt idx="73">
                  <c:v>380</c:v>
                </c:pt>
                <c:pt idx="74">
                  <c:v>439</c:v>
                </c:pt>
                <c:pt idx="75">
                  <c:v>173</c:v>
                </c:pt>
                <c:pt idx="76">
                  <c:v>91</c:v>
                </c:pt>
                <c:pt idx="77">
                  <c:v>92</c:v>
                </c:pt>
                <c:pt idx="78">
                  <c:v>2669</c:v>
                </c:pt>
                <c:pt idx="79">
                  <c:v>10167</c:v>
                </c:pt>
                <c:pt idx="80">
                  <c:v>2482</c:v>
                </c:pt>
                <c:pt idx="81">
                  <c:v>828</c:v>
                </c:pt>
                <c:pt idx="82">
                  <c:v>486</c:v>
                </c:pt>
                <c:pt idx="83">
                  <c:v>230</c:v>
                </c:pt>
                <c:pt idx="84">
                  <c:v>151</c:v>
                </c:pt>
                <c:pt idx="85">
                  <c:v>4561</c:v>
                </c:pt>
                <c:pt idx="86">
                  <c:v>2581</c:v>
                </c:pt>
                <c:pt idx="87">
                  <c:v>3399</c:v>
                </c:pt>
                <c:pt idx="88">
                  <c:v>1594</c:v>
                </c:pt>
                <c:pt idx="89">
                  <c:v>358</c:v>
                </c:pt>
                <c:pt idx="90">
                  <c:v>178</c:v>
                </c:pt>
                <c:pt idx="91">
                  <c:v>104</c:v>
                </c:pt>
                <c:pt idx="92">
                  <c:v>1948</c:v>
                </c:pt>
                <c:pt idx="93">
                  <c:v>1108</c:v>
                </c:pt>
                <c:pt idx="94">
                  <c:v>383</c:v>
                </c:pt>
                <c:pt idx="95">
                  <c:v>145</c:v>
                </c:pt>
                <c:pt idx="96">
                  <c:v>693</c:v>
                </c:pt>
                <c:pt idx="97">
                  <c:v>203</c:v>
                </c:pt>
                <c:pt idx="98">
                  <c:v>1650</c:v>
                </c:pt>
                <c:pt idx="99">
                  <c:v>2310</c:v>
                </c:pt>
                <c:pt idx="100">
                  <c:v>1686</c:v>
                </c:pt>
                <c:pt idx="101">
                  <c:v>340</c:v>
                </c:pt>
                <c:pt idx="102">
                  <c:v>587</c:v>
                </c:pt>
                <c:pt idx="103">
                  <c:v>340</c:v>
                </c:pt>
                <c:pt idx="104">
                  <c:v>81</c:v>
                </c:pt>
                <c:pt idx="105">
                  <c:v>63</c:v>
                </c:pt>
                <c:pt idx="106">
                  <c:v>74</c:v>
                </c:pt>
                <c:pt idx="107">
                  <c:v>76</c:v>
                </c:pt>
                <c:pt idx="108">
                  <c:v>528</c:v>
                </c:pt>
                <c:pt idx="109">
                  <c:v>233</c:v>
                </c:pt>
                <c:pt idx="110">
                  <c:v>2292</c:v>
                </c:pt>
                <c:pt idx="111">
                  <c:v>947</c:v>
                </c:pt>
                <c:pt idx="112">
                  <c:v>268</c:v>
                </c:pt>
                <c:pt idx="113">
                  <c:v>5824</c:v>
                </c:pt>
                <c:pt idx="114">
                  <c:v>18457</c:v>
                </c:pt>
                <c:pt idx="115">
                  <c:v>6754</c:v>
                </c:pt>
                <c:pt idx="116">
                  <c:v>1699</c:v>
                </c:pt>
                <c:pt idx="117">
                  <c:v>1299</c:v>
                </c:pt>
                <c:pt idx="118">
                  <c:v>573</c:v>
                </c:pt>
                <c:pt idx="119">
                  <c:v>249</c:v>
                </c:pt>
                <c:pt idx="120">
                  <c:v>237</c:v>
                </c:pt>
                <c:pt idx="121">
                  <c:v>867</c:v>
                </c:pt>
                <c:pt idx="122">
                  <c:v>918</c:v>
                </c:pt>
                <c:pt idx="123">
                  <c:v>411</c:v>
                </c:pt>
                <c:pt idx="124">
                  <c:v>661</c:v>
                </c:pt>
                <c:pt idx="125">
                  <c:v>181</c:v>
                </c:pt>
                <c:pt idx="126">
                  <c:v>216</c:v>
                </c:pt>
                <c:pt idx="127">
                  <c:v>34556</c:v>
                </c:pt>
                <c:pt idx="128">
                  <c:v>13606</c:v>
                </c:pt>
                <c:pt idx="129">
                  <c:v>8443</c:v>
                </c:pt>
                <c:pt idx="130">
                  <c:v>2665</c:v>
                </c:pt>
                <c:pt idx="131">
                  <c:v>2230</c:v>
                </c:pt>
                <c:pt idx="132">
                  <c:v>1555</c:v>
                </c:pt>
                <c:pt idx="133">
                  <c:v>1925</c:v>
                </c:pt>
                <c:pt idx="134">
                  <c:v>14661</c:v>
                </c:pt>
                <c:pt idx="135">
                  <c:v>4532</c:v>
                </c:pt>
                <c:pt idx="136">
                  <c:v>17559</c:v>
                </c:pt>
                <c:pt idx="137">
                  <c:v>13790</c:v>
                </c:pt>
                <c:pt idx="138">
                  <c:v>11497</c:v>
                </c:pt>
                <c:pt idx="139">
                  <c:v>3565</c:v>
                </c:pt>
                <c:pt idx="140">
                  <c:v>2018</c:v>
                </c:pt>
                <c:pt idx="141">
                  <c:v>1172</c:v>
                </c:pt>
                <c:pt idx="142">
                  <c:v>909</c:v>
                </c:pt>
                <c:pt idx="143">
                  <c:v>633</c:v>
                </c:pt>
                <c:pt idx="144">
                  <c:v>306</c:v>
                </c:pt>
                <c:pt idx="145">
                  <c:v>153</c:v>
                </c:pt>
                <c:pt idx="146">
                  <c:v>162</c:v>
                </c:pt>
                <c:pt idx="147">
                  <c:v>117</c:v>
                </c:pt>
                <c:pt idx="148">
                  <c:v>605</c:v>
                </c:pt>
                <c:pt idx="149">
                  <c:v>2829</c:v>
                </c:pt>
                <c:pt idx="150">
                  <c:v>718</c:v>
                </c:pt>
                <c:pt idx="151">
                  <c:v>870</c:v>
                </c:pt>
                <c:pt idx="152">
                  <c:v>723</c:v>
                </c:pt>
                <c:pt idx="153">
                  <c:v>693</c:v>
                </c:pt>
                <c:pt idx="154">
                  <c:v>193</c:v>
                </c:pt>
                <c:pt idx="155">
                  <c:v>709</c:v>
                </c:pt>
                <c:pt idx="156">
                  <c:v>315</c:v>
                </c:pt>
                <c:pt idx="157">
                  <c:v>322</c:v>
                </c:pt>
                <c:pt idx="158">
                  <c:v>300</c:v>
                </c:pt>
                <c:pt idx="159">
                  <c:v>139</c:v>
                </c:pt>
                <c:pt idx="160">
                  <c:v>146</c:v>
                </c:pt>
                <c:pt idx="161">
                  <c:v>129</c:v>
                </c:pt>
                <c:pt idx="162">
                  <c:v>18483</c:v>
                </c:pt>
                <c:pt idx="163">
                  <c:v>7188</c:v>
                </c:pt>
                <c:pt idx="164">
                  <c:v>3969</c:v>
                </c:pt>
                <c:pt idx="165">
                  <c:v>1199</c:v>
                </c:pt>
                <c:pt idx="166">
                  <c:v>2463</c:v>
                </c:pt>
                <c:pt idx="167">
                  <c:v>813</c:v>
                </c:pt>
                <c:pt idx="168">
                  <c:v>356</c:v>
                </c:pt>
                <c:pt idx="169">
                  <c:v>3779</c:v>
                </c:pt>
                <c:pt idx="170">
                  <c:v>1394</c:v>
                </c:pt>
                <c:pt idx="171">
                  <c:v>1574</c:v>
                </c:pt>
                <c:pt idx="172">
                  <c:v>996</c:v>
                </c:pt>
                <c:pt idx="173">
                  <c:v>705</c:v>
                </c:pt>
                <c:pt idx="174">
                  <c:v>254</c:v>
                </c:pt>
                <c:pt idx="175">
                  <c:v>130</c:v>
                </c:pt>
                <c:pt idx="176">
                  <c:v>7982</c:v>
                </c:pt>
                <c:pt idx="177">
                  <c:v>6091</c:v>
                </c:pt>
                <c:pt idx="178">
                  <c:v>2065</c:v>
                </c:pt>
                <c:pt idx="179">
                  <c:v>898</c:v>
                </c:pt>
                <c:pt idx="180">
                  <c:v>2253</c:v>
                </c:pt>
                <c:pt idx="181">
                  <c:v>1045</c:v>
                </c:pt>
                <c:pt idx="182">
                  <c:v>494</c:v>
                </c:pt>
                <c:pt idx="183">
                  <c:v>12983</c:v>
                </c:pt>
                <c:pt idx="184">
                  <c:v>36247</c:v>
                </c:pt>
                <c:pt idx="185">
                  <c:v>24779</c:v>
                </c:pt>
                <c:pt idx="186">
                  <c:v>8445</c:v>
                </c:pt>
                <c:pt idx="187">
                  <c:v>3956</c:v>
                </c:pt>
                <c:pt idx="188">
                  <c:v>2453</c:v>
                </c:pt>
                <c:pt idx="189">
                  <c:v>1757</c:v>
                </c:pt>
                <c:pt idx="190">
                  <c:v>3291</c:v>
                </c:pt>
                <c:pt idx="191">
                  <c:v>1441</c:v>
                </c:pt>
                <c:pt idx="192">
                  <c:v>810</c:v>
                </c:pt>
                <c:pt idx="193">
                  <c:v>376</c:v>
                </c:pt>
                <c:pt idx="194">
                  <c:v>1167</c:v>
                </c:pt>
                <c:pt idx="195">
                  <c:v>963</c:v>
                </c:pt>
                <c:pt idx="196">
                  <c:v>1871</c:v>
                </c:pt>
                <c:pt idx="197">
                  <c:v>2189</c:v>
                </c:pt>
                <c:pt idx="198">
                  <c:v>1309</c:v>
                </c:pt>
                <c:pt idx="199">
                  <c:v>1328</c:v>
                </c:pt>
                <c:pt idx="200">
                  <c:v>836</c:v>
                </c:pt>
                <c:pt idx="201">
                  <c:v>2855</c:v>
                </c:pt>
                <c:pt idx="202">
                  <c:v>1168</c:v>
                </c:pt>
                <c:pt idx="203">
                  <c:v>575</c:v>
                </c:pt>
                <c:pt idx="204">
                  <c:v>680</c:v>
                </c:pt>
                <c:pt idx="205">
                  <c:v>510</c:v>
                </c:pt>
                <c:pt idx="206">
                  <c:v>844</c:v>
                </c:pt>
                <c:pt idx="207">
                  <c:v>782</c:v>
                </c:pt>
                <c:pt idx="208">
                  <c:v>291</c:v>
                </c:pt>
                <c:pt idx="209">
                  <c:v>475</c:v>
                </c:pt>
                <c:pt idx="210">
                  <c:v>235</c:v>
                </c:pt>
                <c:pt idx="211">
                  <c:v>665</c:v>
                </c:pt>
                <c:pt idx="212">
                  <c:v>432</c:v>
                </c:pt>
                <c:pt idx="213">
                  <c:v>731</c:v>
                </c:pt>
                <c:pt idx="214">
                  <c:v>2573</c:v>
                </c:pt>
                <c:pt idx="215">
                  <c:v>655</c:v>
                </c:pt>
                <c:pt idx="216">
                  <c:v>378</c:v>
                </c:pt>
                <c:pt idx="217">
                  <c:v>477</c:v>
                </c:pt>
                <c:pt idx="218">
                  <c:v>538</c:v>
                </c:pt>
                <c:pt idx="219">
                  <c:v>740</c:v>
                </c:pt>
                <c:pt idx="220">
                  <c:v>2950</c:v>
                </c:pt>
                <c:pt idx="221">
                  <c:v>734</c:v>
                </c:pt>
                <c:pt idx="222">
                  <c:v>398</c:v>
                </c:pt>
                <c:pt idx="223">
                  <c:v>181</c:v>
                </c:pt>
                <c:pt idx="224">
                  <c:v>88</c:v>
                </c:pt>
                <c:pt idx="225">
                  <c:v>174</c:v>
                </c:pt>
                <c:pt idx="226">
                  <c:v>192</c:v>
                </c:pt>
                <c:pt idx="227">
                  <c:v>122</c:v>
                </c:pt>
                <c:pt idx="228">
                  <c:v>289</c:v>
                </c:pt>
                <c:pt idx="229">
                  <c:v>433</c:v>
                </c:pt>
                <c:pt idx="230">
                  <c:v>154</c:v>
                </c:pt>
                <c:pt idx="231">
                  <c:v>65</c:v>
                </c:pt>
                <c:pt idx="232">
                  <c:v>394</c:v>
                </c:pt>
                <c:pt idx="233">
                  <c:v>98</c:v>
                </c:pt>
                <c:pt idx="234">
                  <c:v>157</c:v>
                </c:pt>
                <c:pt idx="235">
                  <c:v>87</c:v>
                </c:pt>
                <c:pt idx="236">
                  <c:v>372</c:v>
                </c:pt>
                <c:pt idx="237">
                  <c:v>226</c:v>
                </c:pt>
                <c:pt idx="238">
                  <c:v>157</c:v>
                </c:pt>
                <c:pt idx="239">
                  <c:v>2792</c:v>
                </c:pt>
                <c:pt idx="240">
                  <c:v>1969</c:v>
                </c:pt>
                <c:pt idx="241">
                  <c:v>394</c:v>
                </c:pt>
                <c:pt idx="242">
                  <c:v>287</c:v>
                </c:pt>
                <c:pt idx="243">
                  <c:v>225</c:v>
                </c:pt>
                <c:pt idx="244">
                  <c:v>182</c:v>
                </c:pt>
                <c:pt idx="245">
                  <c:v>99</c:v>
                </c:pt>
                <c:pt idx="246">
                  <c:v>795</c:v>
                </c:pt>
                <c:pt idx="247">
                  <c:v>117536</c:v>
                </c:pt>
                <c:pt idx="248">
                  <c:v>151048</c:v>
                </c:pt>
                <c:pt idx="249">
                  <c:v>113106</c:v>
                </c:pt>
                <c:pt idx="250">
                  <c:v>23382</c:v>
                </c:pt>
                <c:pt idx="251">
                  <c:v>10700</c:v>
                </c:pt>
                <c:pt idx="252">
                  <c:v>3572</c:v>
                </c:pt>
                <c:pt idx="253">
                  <c:v>8739</c:v>
                </c:pt>
                <c:pt idx="254">
                  <c:v>4147</c:v>
                </c:pt>
                <c:pt idx="255">
                  <c:v>3590</c:v>
                </c:pt>
                <c:pt idx="256">
                  <c:v>2006</c:v>
                </c:pt>
                <c:pt idx="257">
                  <c:v>1073</c:v>
                </c:pt>
                <c:pt idx="258">
                  <c:v>1266</c:v>
                </c:pt>
                <c:pt idx="259">
                  <c:v>787</c:v>
                </c:pt>
                <c:pt idx="260">
                  <c:v>1284</c:v>
                </c:pt>
                <c:pt idx="261">
                  <c:v>1374</c:v>
                </c:pt>
                <c:pt idx="262">
                  <c:v>1203</c:v>
                </c:pt>
                <c:pt idx="263">
                  <c:v>2421</c:v>
                </c:pt>
                <c:pt idx="264">
                  <c:v>2162</c:v>
                </c:pt>
                <c:pt idx="265">
                  <c:v>741</c:v>
                </c:pt>
                <c:pt idx="266">
                  <c:v>769</c:v>
                </c:pt>
                <c:pt idx="267">
                  <c:v>1382</c:v>
                </c:pt>
                <c:pt idx="268">
                  <c:v>465</c:v>
                </c:pt>
                <c:pt idx="269">
                  <c:v>493</c:v>
                </c:pt>
                <c:pt idx="270">
                  <c:v>715</c:v>
                </c:pt>
                <c:pt idx="271">
                  <c:v>764</c:v>
                </c:pt>
                <c:pt idx="272">
                  <c:v>443</c:v>
                </c:pt>
                <c:pt idx="273">
                  <c:v>202</c:v>
                </c:pt>
                <c:pt idx="274">
                  <c:v>779</c:v>
                </c:pt>
                <c:pt idx="275">
                  <c:v>452</c:v>
                </c:pt>
                <c:pt idx="276">
                  <c:v>1097</c:v>
                </c:pt>
                <c:pt idx="277">
                  <c:v>1024</c:v>
                </c:pt>
                <c:pt idx="278">
                  <c:v>3317</c:v>
                </c:pt>
                <c:pt idx="279">
                  <c:v>2295</c:v>
                </c:pt>
                <c:pt idx="280">
                  <c:v>1200</c:v>
                </c:pt>
                <c:pt idx="281">
                  <c:v>6850</c:v>
                </c:pt>
                <c:pt idx="282">
                  <c:v>4637</c:v>
                </c:pt>
                <c:pt idx="283">
                  <c:v>2375</c:v>
                </c:pt>
                <c:pt idx="284">
                  <c:v>1768</c:v>
                </c:pt>
                <c:pt idx="285">
                  <c:v>1003</c:v>
                </c:pt>
                <c:pt idx="286">
                  <c:v>542</c:v>
                </c:pt>
                <c:pt idx="287">
                  <c:v>987</c:v>
                </c:pt>
                <c:pt idx="288">
                  <c:v>1665</c:v>
                </c:pt>
                <c:pt idx="289">
                  <c:v>1472</c:v>
                </c:pt>
                <c:pt idx="290">
                  <c:v>583</c:v>
                </c:pt>
                <c:pt idx="291">
                  <c:v>222</c:v>
                </c:pt>
                <c:pt idx="292">
                  <c:v>7901</c:v>
                </c:pt>
                <c:pt idx="293">
                  <c:v>3884</c:v>
                </c:pt>
                <c:pt idx="294">
                  <c:v>2535</c:v>
                </c:pt>
                <c:pt idx="295">
                  <c:v>3362</c:v>
                </c:pt>
                <c:pt idx="296">
                  <c:v>12717</c:v>
                </c:pt>
                <c:pt idx="297">
                  <c:v>3823</c:v>
                </c:pt>
                <c:pt idx="298">
                  <c:v>1125</c:v>
                </c:pt>
                <c:pt idx="299">
                  <c:v>677</c:v>
                </c:pt>
                <c:pt idx="300">
                  <c:v>451</c:v>
                </c:pt>
                <c:pt idx="301">
                  <c:v>216</c:v>
                </c:pt>
                <c:pt idx="302">
                  <c:v>461</c:v>
                </c:pt>
                <c:pt idx="303">
                  <c:v>254</c:v>
                </c:pt>
              </c:numCache>
            </c:numRef>
          </c:val>
          <c:smooth val="0"/>
          <c:extLst>
            <c:ext xmlns:c16="http://schemas.microsoft.com/office/drawing/2014/chart" uri="{C3380CC4-5D6E-409C-BE32-E72D297353CC}">
              <c16:uniqueId val="{00000000-3F54-4320-8E02-F73969D58D45}"/>
            </c:ext>
          </c:extLst>
        </c:ser>
        <c:dLbls>
          <c:showLegendKey val="0"/>
          <c:showVal val="0"/>
          <c:showCatName val="0"/>
          <c:showSerName val="0"/>
          <c:showPercent val="0"/>
          <c:showBubbleSize val="0"/>
        </c:dLbls>
        <c:smooth val="0"/>
        <c:axId val="299117632"/>
        <c:axId val="299114352"/>
      </c:lineChart>
      <c:catAx>
        <c:axId val="299117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14352"/>
        <c:crosses val="autoZero"/>
        <c:auto val="1"/>
        <c:lblAlgn val="ctr"/>
        <c:lblOffset val="100"/>
        <c:noMultiLvlLbl val="0"/>
      </c:catAx>
      <c:valAx>
        <c:axId val="29911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1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Kulturjournal</c:v>
                </c:pt>
              </c:strCache>
            </c:strRef>
          </c:cat>
          <c:val>
            <c:numRef>
              <c:f>Sheet1!$B$2</c:f>
              <c:numCache>
                <c:formatCode>General</c:formatCode>
                <c:ptCount val="1"/>
                <c:pt idx="0">
                  <c:v>118</c:v>
                </c:pt>
              </c:numCache>
            </c:numRef>
          </c:val>
          <c:extLst>
            <c:ext xmlns:c16="http://schemas.microsoft.com/office/drawing/2014/chart" uri="{C3380CC4-5D6E-409C-BE32-E72D297353CC}">
              <c16:uniqueId val="{00000000-4223-42DE-9791-64A45EB1964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Kulturjournal</c:v>
                </c:pt>
              </c:strCache>
            </c:strRef>
          </c:cat>
          <c:val>
            <c:numRef>
              <c:f>Sheet1!$C$2</c:f>
              <c:numCache>
                <c:formatCode>General</c:formatCode>
                <c:ptCount val="1"/>
                <c:pt idx="0">
                  <c:v>58</c:v>
                </c:pt>
              </c:numCache>
            </c:numRef>
          </c:val>
          <c:extLst>
            <c:ext xmlns:c16="http://schemas.microsoft.com/office/drawing/2014/chart" uri="{C3380CC4-5D6E-409C-BE32-E72D297353CC}">
              <c16:uniqueId val="{00000001-4223-42DE-9791-64A45EB19643}"/>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Kulturjournal</c:v>
                </c:pt>
              </c:strCache>
            </c:strRef>
          </c:cat>
          <c:val>
            <c:numRef>
              <c:f>Sheet1!$D$2</c:f>
              <c:numCache>
                <c:formatCode>General</c:formatCode>
                <c:ptCount val="1"/>
                <c:pt idx="0">
                  <c:v>2</c:v>
                </c:pt>
              </c:numCache>
            </c:numRef>
          </c:val>
          <c:extLst>
            <c:ext xmlns:c16="http://schemas.microsoft.com/office/drawing/2014/chart" uri="{C3380CC4-5D6E-409C-BE32-E72D297353CC}">
              <c16:uniqueId val="{00000002-4223-42DE-9791-64A45EB19643}"/>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Kulturjournal</c:v>
                </c:pt>
              </c:strCache>
            </c:strRef>
          </c:cat>
          <c:val>
            <c:numRef>
              <c:f>Sheet1!$E$2</c:f>
              <c:numCache>
                <c:formatCode>General</c:formatCode>
                <c:ptCount val="1"/>
                <c:pt idx="0">
                  <c:v>279</c:v>
                </c:pt>
              </c:numCache>
            </c:numRef>
          </c:val>
          <c:extLst>
            <c:ext xmlns:c16="http://schemas.microsoft.com/office/drawing/2014/chart" uri="{C3380CC4-5D6E-409C-BE32-E72D297353CC}">
              <c16:uniqueId val="{00000003-4223-42DE-9791-64A45EB19643}"/>
            </c:ext>
          </c:extLst>
        </c:ser>
        <c:dLbls>
          <c:showLegendKey val="0"/>
          <c:showVal val="0"/>
          <c:showCatName val="0"/>
          <c:showSerName val="0"/>
          <c:showPercent val="0"/>
          <c:showBubbleSize val="0"/>
        </c:dLbls>
        <c:gapWidth val="150"/>
        <c:overlap val="100"/>
        <c:axId val="300208728"/>
        <c:axId val="300213976"/>
      </c:barChart>
      <c:catAx>
        <c:axId val="30020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13976"/>
        <c:crosses val="autoZero"/>
        <c:auto val="1"/>
        <c:lblAlgn val="ctr"/>
        <c:lblOffset val="100"/>
        <c:noMultiLvlLbl val="0"/>
      </c:catAx>
      <c:valAx>
        <c:axId val="300213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0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41800-E0BA-4206-A73F-21C6508BADD2}"/>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3155A0A6-560B-45EC-A04F-6A3C37CBF647}"/>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694364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E18EE-0461-44C5-A64A-DB74F15056C6}"/>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95521222-00D0-4149-B4B6-C19F2467D617}"/>
              </a:ext>
            </a:extLst>
          </p:cNvPr>
          <p:cNvGraphicFramePr>
            <a:graphicFrameLocks noGrp="1"/>
          </p:cNvGraphicFramePr>
          <p:nvPr>
            <p:ph type="tbl" sz="quarter" idx="13"/>
            <p:extLst>
              <p:ext uri="{D42A27DB-BD31-4B8C-83A1-F6EECF244321}">
                <p14:modId xmlns:p14="http://schemas.microsoft.com/office/powerpoint/2010/main" val="2352109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0160798"/>
                    </a:ext>
                  </a:extLst>
                </a:gridCol>
                <a:gridCol w="1645920">
                  <a:extLst>
                    <a:ext uri="{9D8B030D-6E8A-4147-A177-3AD203B41FA5}">
                      <a16:colId xmlns:a16="http://schemas.microsoft.com/office/drawing/2014/main" val="894185986"/>
                    </a:ext>
                  </a:extLst>
                </a:gridCol>
                <a:gridCol w="1645920">
                  <a:extLst>
                    <a:ext uri="{9D8B030D-6E8A-4147-A177-3AD203B41FA5}">
                      <a16:colId xmlns:a16="http://schemas.microsoft.com/office/drawing/2014/main" val="159596727"/>
                    </a:ext>
                  </a:extLst>
                </a:gridCol>
                <a:gridCol w="1234440">
                  <a:extLst>
                    <a:ext uri="{9D8B030D-6E8A-4147-A177-3AD203B41FA5}">
                      <a16:colId xmlns:a16="http://schemas.microsoft.com/office/drawing/2014/main" val="1039930665"/>
                    </a:ext>
                  </a:extLst>
                </a:gridCol>
                <a:gridCol w="1234440">
                  <a:extLst>
                    <a:ext uri="{9D8B030D-6E8A-4147-A177-3AD203B41FA5}">
                      <a16:colId xmlns:a16="http://schemas.microsoft.com/office/drawing/2014/main" val="3749509887"/>
                    </a:ext>
                  </a:extLst>
                </a:gridCol>
                <a:gridCol w="822960">
                  <a:extLst>
                    <a:ext uri="{9D8B030D-6E8A-4147-A177-3AD203B41FA5}">
                      <a16:colId xmlns:a16="http://schemas.microsoft.com/office/drawing/2014/main" val="269171045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974023615"/>
                  </a:ext>
                </a:extLst>
              </a:tr>
              <a:tr h="370840">
                <a:tc>
                  <a:txBody>
                    <a:bodyPr/>
                    <a:lstStyle/>
                    <a:p>
                      <a:r>
                        <a:rPr lang="en-US" sz="1000"/>
                        <a:t>Kulturjournal</a:t>
                      </a:r>
                    </a:p>
                  </a:txBody>
                  <a:tcPr/>
                </a:tc>
                <a:tc>
                  <a:txBody>
                    <a:bodyPr/>
                    <a:lstStyle/>
                    <a:p>
                      <a:r>
                        <a:rPr lang="en-US" sz="1000"/>
                        <a:t>30345</a:t>
                      </a:r>
                    </a:p>
                  </a:txBody>
                  <a:tcPr/>
                </a:tc>
                <a:tc>
                  <a:txBody>
                    <a:bodyPr/>
                    <a:lstStyle/>
                    <a:p>
                      <a:r>
                        <a:rPr lang="en-US" sz="1000"/>
                        <a:t>0</a:t>
                      </a:r>
                    </a:p>
                  </a:txBody>
                  <a:tcPr/>
                </a:tc>
                <a:tc>
                  <a:txBody>
                    <a:bodyPr/>
                    <a:lstStyle/>
                    <a:p>
                      <a:r>
                        <a:rPr lang="en-US" sz="1000"/>
                        <a:t>1496</a:t>
                      </a:r>
                    </a:p>
                  </a:txBody>
                  <a:tcPr/>
                </a:tc>
                <a:tc>
                  <a:txBody>
                    <a:bodyPr/>
                    <a:lstStyle/>
                    <a:p>
                      <a:r>
                        <a:rPr lang="en-US" sz="1000"/>
                        <a:t>3.9%</a:t>
                      </a:r>
                    </a:p>
                  </a:txBody>
                  <a:tcPr/>
                </a:tc>
                <a:tc>
                  <a:txBody>
                    <a:bodyPr/>
                    <a:lstStyle/>
                    <a:p>
                      <a:r>
                        <a:rPr lang="en-US" sz="1000"/>
                        <a:t>12297</a:t>
                      </a:r>
                    </a:p>
                  </a:txBody>
                  <a:tcPr/>
                </a:tc>
                <a:extLst>
                  <a:ext uri="{0D108BD9-81ED-4DB2-BD59-A6C34878D82A}">
                    <a16:rowId xmlns:a16="http://schemas.microsoft.com/office/drawing/2014/main" val="4060922398"/>
                  </a:ext>
                </a:extLst>
              </a:tr>
            </a:tbl>
          </a:graphicData>
        </a:graphic>
      </p:graphicFrame>
      <p:sp>
        <p:nvSpPr>
          <p:cNvPr id="4" name="Text Placeholder 3">
            <a:extLst>
              <a:ext uri="{FF2B5EF4-FFF2-40B4-BE49-F238E27FC236}">
                <a16:creationId xmlns:a16="http://schemas.microsoft.com/office/drawing/2014/main" id="{8CF22761-4923-42AA-B628-1C2333A4074F}"/>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723637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21AD8-4362-4295-BE8B-AB56E7E7927B}"/>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D573057D-D71F-424C-8F96-D43E92B465E2}"/>
              </a:ext>
            </a:extLst>
          </p:cNvPr>
          <p:cNvGraphicFramePr>
            <a:graphicFrameLocks noGrp="1"/>
          </p:cNvGraphicFramePr>
          <p:nvPr>
            <p:ph type="chart" sz="quarter" idx="13"/>
            <p:extLst>
              <p:ext uri="{D42A27DB-BD31-4B8C-83A1-F6EECF244321}">
                <p14:modId xmlns:p14="http://schemas.microsoft.com/office/powerpoint/2010/main" val="4212557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EAE7EC-4723-4242-A6CA-C63828D9551B}"/>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EDC37337-287F-477D-937E-B5CCE05DC1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609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D6B53-9878-47DF-805D-AB1A6AF29EA7}"/>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0261CF47-42BF-4A3D-B820-0CE23F1717AD}"/>
              </a:ext>
            </a:extLst>
          </p:cNvPr>
          <p:cNvGraphicFramePr>
            <a:graphicFrameLocks noGrp="1"/>
          </p:cNvGraphicFramePr>
          <p:nvPr>
            <p:ph type="chart" sz="quarter" idx="13"/>
            <p:extLst>
              <p:ext uri="{D42A27DB-BD31-4B8C-83A1-F6EECF244321}">
                <p14:modId xmlns:p14="http://schemas.microsoft.com/office/powerpoint/2010/main" val="618621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757C43-ED45-46DE-9BCD-4CA564D37477}"/>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5AAA5F16-B6CC-4CDC-9B3E-B6203967C8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5993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9782C-FFF7-47E4-81B0-DFC3032FD17A}"/>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D3835C32-6489-46DB-860C-3E9BD6F06E4D}"/>
              </a:ext>
            </a:extLst>
          </p:cNvPr>
          <p:cNvGraphicFramePr>
            <a:graphicFrameLocks noGrp="1"/>
          </p:cNvGraphicFramePr>
          <p:nvPr>
            <p:ph type="chart" sz="quarter" idx="13"/>
            <p:extLst>
              <p:ext uri="{D42A27DB-BD31-4B8C-83A1-F6EECF244321}">
                <p14:modId xmlns:p14="http://schemas.microsoft.com/office/powerpoint/2010/main" val="3621852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59948D-6689-4D27-A380-07CB15530665}"/>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5B534B78-9E6D-4F1D-B24B-00598547F6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5741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5DE64-0BBE-425D-9057-83619EF3D2D1}"/>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B0BDD4BA-2C39-4100-B433-6D76272758F1}"/>
              </a:ext>
            </a:extLst>
          </p:cNvPr>
          <p:cNvGraphicFramePr>
            <a:graphicFrameLocks noGrp="1"/>
          </p:cNvGraphicFramePr>
          <p:nvPr>
            <p:ph type="chart" sz="quarter" idx="13"/>
            <p:extLst>
              <p:ext uri="{D42A27DB-BD31-4B8C-83A1-F6EECF244321}">
                <p14:modId xmlns:p14="http://schemas.microsoft.com/office/powerpoint/2010/main" val="3099294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BFBD6D-802B-40AD-B672-D3E6F7C37160}"/>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5EF0EF4C-31C0-4201-8DED-8C4CFF3025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4253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EAAAC-5FF3-49FC-956D-4ABB824D42B6}"/>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165B97A0-AFA9-430C-8158-93491373B16C}"/>
              </a:ext>
            </a:extLst>
          </p:cNvPr>
          <p:cNvGraphicFramePr>
            <a:graphicFrameLocks noGrp="1"/>
          </p:cNvGraphicFramePr>
          <p:nvPr>
            <p:ph type="tbl" sz="quarter" idx="13"/>
            <p:extLst>
              <p:ext uri="{D42A27DB-BD31-4B8C-83A1-F6EECF244321}">
                <p14:modId xmlns:p14="http://schemas.microsoft.com/office/powerpoint/2010/main" val="877372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62197748"/>
                    </a:ext>
                  </a:extLst>
                </a:gridCol>
                <a:gridCol w="1645920">
                  <a:extLst>
                    <a:ext uri="{9D8B030D-6E8A-4147-A177-3AD203B41FA5}">
                      <a16:colId xmlns:a16="http://schemas.microsoft.com/office/drawing/2014/main" val="4085976245"/>
                    </a:ext>
                  </a:extLst>
                </a:gridCol>
                <a:gridCol w="1234440">
                  <a:extLst>
                    <a:ext uri="{9D8B030D-6E8A-4147-A177-3AD203B41FA5}">
                      <a16:colId xmlns:a16="http://schemas.microsoft.com/office/drawing/2014/main" val="2293637628"/>
                    </a:ext>
                  </a:extLst>
                </a:gridCol>
                <a:gridCol w="1234440">
                  <a:extLst>
                    <a:ext uri="{9D8B030D-6E8A-4147-A177-3AD203B41FA5}">
                      <a16:colId xmlns:a16="http://schemas.microsoft.com/office/drawing/2014/main" val="2846881609"/>
                    </a:ext>
                  </a:extLst>
                </a:gridCol>
                <a:gridCol w="1234440">
                  <a:extLst>
                    <a:ext uri="{9D8B030D-6E8A-4147-A177-3AD203B41FA5}">
                      <a16:colId xmlns:a16="http://schemas.microsoft.com/office/drawing/2014/main" val="432100436"/>
                    </a:ext>
                  </a:extLst>
                </a:gridCol>
                <a:gridCol w="1234440">
                  <a:extLst>
                    <a:ext uri="{9D8B030D-6E8A-4147-A177-3AD203B41FA5}">
                      <a16:colId xmlns:a16="http://schemas.microsoft.com/office/drawing/2014/main" val="2635697105"/>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99475570"/>
                  </a:ext>
                </a:extLst>
              </a:tr>
              <a:tr h="370840">
                <a:tc>
                  <a:txBody>
                    <a:bodyPr/>
                    <a:lstStyle/>
                    <a:p>
                      <a:r>
                        <a:rPr lang="en-US" sz="1000"/>
                        <a:t>Kulturjournal</a:t>
                      </a:r>
                    </a:p>
                  </a:txBody>
                  <a:tcPr/>
                </a:tc>
                <a:tc>
                  <a:txBody>
                    <a:bodyPr/>
                    <a:lstStyle/>
                    <a:p>
                      <a:r>
                        <a:rPr lang="en-US" sz="1000"/>
                        <a:t>30345</a:t>
                      </a:r>
                    </a:p>
                  </a:txBody>
                  <a:tcPr/>
                </a:tc>
                <a:tc>
                  <a:txBody>
                    <a:bodyPr/>
                    <a:lstStyle/>
                    <a:p>
                      <a:r>
                        <a:rPr lang="en-US" sz="1000"/>
                        <a:t>19184</a:t>
                      </a:r>
                    </a:p>
                  </a:txBody>
                  <a:tcPr/>
                </a:tc>
                <a:tc>
                  <a:txBody>
                    <a:bodyPr/>
                    <a:lstStyle/>
                    <a:p>
                      <a:r>
                        <a:rPr lang="en-US" sz="1000"/>
                        <a:t>0</a:t>
                      </a:r>
                    </a:p>
                  </a:txBody>
                  <a:tcPr/>
                </a:tc>
                <a:tc>
                  <a:txBody>
                    <a:bodyPr/>
                    <a:lstStyle/>
                    <a:p>
                      <a:r>
                        <a:rPr lang="en-US" sz="1000"/>
                        <a:t>11529</a:t>
                      </a:r>
                    </a:p>
                  </a:txBody>
                  <a:tcPr/>
                </a:tc>
                <a:tc>
                  <a:txBody>
                    <a:bodyPr/>
                    <a:lstStyle/>
                    <a:p>
                      <a:r>
                        <a:rPr lang="en-US" sz="1000"/>
                        <a:t>30345</a:t>
                      </a:r>
                    </a:p>
                  </a:txBody>
                  <a:tcPr/>
                </a:tc>
                <a:extLst>
                  <a:ext uri="{0D108BD9-81ED-4DB2-BD59-A6C34878D82A}">
                    <a16:rowId xmlns:a16="http://schemas.microsoft.com/office/drawing/2014/main" val="1254692336"/>
                  </a:ext>
                </a:extLst>
              </a:tr>
            </a:tbl>
          </a:graphicData>
        </a:graphic>
      </p:graphicFrame>
      <p:sp>
        <p:nvSpPr>
          <p:cNvPr id="4" name="Text Placeholder 3">
            <a:extLst>
              <a:ext uri="{FF2B5EF4-FFF2-40B4-BE49-F238E27FC236}">
                <a16:creationId xmlns:a16="http://schemas.microsoft.com/office/drawing/2014/main" id="{5B36EDCA-ADAF-4740-84CD-C9040D0C2552}"/>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14780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6478E-FDC7-4981-88E1-0305AC3FF00C}"/>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CAE2B301-8E0E-4270-BEB9-819A8C3E6B0A}"/>
              </a:ext>
            </a:extLst>
          </p:cNvPr>
          <p:cNvGraphicFramePr>
            <a:graphicFrameLocks noGrp="1"/>
          </p:cNvGraphicFramePr>
          <p:nvPr>
            <p:ph type="chart" sz="quarter" idx="13"/>
            <p:extLst>
              <p:ext uri="{D42A27DB-BD31-4B8C-83A1-F6EECF244321}">
                <p14:modId xmlns:p14="http://schemas.microsoft.com/office/powerpoint/2010/main" val="433596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FE8441-C5DE-461B-AF0C-D46B240A9A2F}"/>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1BBE2EF2-C2E4-4AFC-B6AC-A1262BE2E7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6115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0FBA7-98B5-4ABD-B0E8-D8920450F222}"/>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C7E2F9FA-D8A5-43B3-81EC-7966E838B92E}"/>
              </a:ext>
            </a:extLst>
          </p:cNvPr>
          <p:cNvGraphicFramePr>
            <a:graphicFrameLocks noGrp="1"/>
          </p:cNvGraphicFramePr>
          <p:nvPr>
            <p:ph type="tbl" sz="quarter" idx="13"/>
            <p:extLst>
              <p:ext uri="{D42A27DB-BD31-4B8C-83A1-F6EECF244321}">
                <p14:modId xmlns:p14="http://schemas.microsoft.com/office/powerpoint/2010/main" val="3685297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6009170"/>
                    </a:ext>
                  </a:extLst>
                </a:gridCol>
                <a:gridCol w="1234440">
                  <a:extLst>
                    <a:ext uri="{9D8B030D-6E8A-4147-A177-3AD203B41FA5}">
                      <a16:colId xmlns:a16="http://schemas.microsoft.com/office/drawing/2014/main" val="1031546747"/>
                    </a:ext>
                  </a:extLst>
                </a:gridCol>
                <a:gridCol w="822960">
                  <a:extLst>
                    <a:ext uri="{9D8B030D-6E8A-4147-A177-3AD203B41FA5}">
                      <a16:colId xmlns:a16="http://schemas.microsoft.com/office/drawing/2014/main" val="603864186"/>
                    </a:ext>
                  </a:extLst>
                </a:gridCol>
                <a:gridCol w="822960">
                  <a:extLst>
                    <a:ext uri="{9D8B030D-6E8A-4147-A177-3AD203B41FA5}">
                      <a16:colId xmlns:a16="http://schemas.microsoft.com/office/drawing/2014/main" val="3196318135"/>
                    </a:ext>
                  </a:extLst>
                </a:gridCol>
                <a:gridCol w="822960">
                  <a:extLst>
                    <a:ext uri="{9D8B030D-6E8A-4147-A177-3AD203B41FA5}">
                      <a16:colId xmlns:a16="http://schemas.microsoft.com/office/drawing/2014/main" val="940188324"/>
                    </a:ext>
                  </a:extLst>
                </a:gridCol>
                <a:gridCol w="822960">
                  <a:extLst>
                    <a:ext uri="{9D8B030D-6E8A-4147-A177-3AD203B41FA5}">
                      <a16:colId xmlns:a16="http://schemas.microsoft.com/office/drawing/2014/main" val="1637218180"/>
                    </a:ext>
                  </a:extLst>
                </a:gridCol>
                <a:gridCol w="822960">
                  <a:extLst>
                    <a:ext uri="{9D8B030D-6E8A-4147-A177-3AD203B41FA5}">
                      <a16:colId xmlns:a16="http://schemas.microsoft.com/office/drawing/2014/main" val="849072576"/>
                    </a:ext>
                  </a:extLst>
                </a:gridCol>
                <a:gridCol w="822960">
                  <a:extLst>
                    <a:ext uri="{9D8B030D-6E8A-4147-A177-3AD203B41FA5}">
                      <a16:colId xmlns:a16="http://schemas.microsoft.com/office/drawing/2014/main" val="3333170494"/>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424249959"/>
                  </a:ext>
                </a:extLst>
              </a:tr>
              <a:tr h="370840">
                <a:tc>
                  <a:txBody>
                    <a:bodyPr/>
                    <a:lstStyle/>
                    <a:p>
                      <a:r>
                        <a:rPr lang="en-US" sz="1000"/>
                        <a:t>Kulturjournal</a:t>
                      </a:r>
                    </a:p>
                  </a:txBody>
                  <a:tcPr/>
                </a:tc>
                <a:tc>
                  <a:txBody>
                    <a:bodyPr/>
                    <a:lstStyle/>
                    <a:p>
                      <a:r>
                        <a:rPr lang="en-US" sz="1000"/>
                        <a:t>457</a:t>
                      </a:r>
                    </a:p>
                  </a:txBody>
                  <a:tcPr/>
                </a:tc>
                <a:tc>
                  <a:txBody>
                    <a:bodyPr/>
                    <a:lstStyle/>
                    <a:p>
                      <a:r>
                        <a:rPr lang="en-US" sz="1000"/>
                        <a:t>58</a:t>
                      </a:r>
                    </a:p>
                  </a:txBody>
                  <a:tcPr/>
                </a:tc>
                <a:tc>
                  <a:txBody>
                    <a:bodyPr/>
                    <a:lstStyle/>
                    <a:p>
                      <a:r>
                        <a:rPr lang="en-US" sz="1000"/>
                        <a:t>279</a:t>
                      </a:r>
                    </a:p>
                  </a:txBody>
                  <a:tcPr/>
                </a:tc>
                <a:tc>
                  <a:txBody>
                    <a:bodyPr/>
                    <a:lstStyle/>
                    <a:p>
                      <a:r>
                        <a:rPr lang="en-US" sz="1000"/>
                        <a:t>2</a:t>
                      </a:r>
                    </a:p>
                  </a:txBody>
                  <a:tcPr/>
                </a:tc>
                <a:tc>
                  <a:txBody>
                    <a:bodyPr/>
                    <a:lstStyle/>
                    <a:p>
                      <a:r>
                        <a:rPr lang="en-US" sz="1000"/>
                        <a:t>118</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065097907"/>
                  </a:ext>
                </a:extLst>
              </a:tr>
            </a:tbl>
          </a:graphicData>
        </a:graphic>
      </p:graphicFrame>
      <p:sp>
        <p:nvSpPr>
          <p:cNvPr id="4" name="Text Placeholder 3">
            <a:extLst>
              <a:ext uri="{FF2B5EF4-FFF2-40B4-BE49-F238E27FC236}">
                <a16:creationId xmlns:a16="http://schemas.microsoft.com/office/drawing/2014/main" id="{BE413AF1-D672-4062-BCD4-AD3D7990A4CE}"/>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81252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D6815-800A-4DF9-8CBB-528008895C51}"/>
              </a:ext>
            </a:extLst>
          </p:cNvPr>
          <p:cNvSpPr>
            <a:spLocks noGrp="1"/>
          </p:cNvSpPr>
          <p:nvPr>
            <p:ph type="title"/>
          </p:nvPr>
        </p:nvSpPr>
        <p:spPr/>
        <p:txBody>
          <a:bodyPr/>
          <a:lstStyle/>
          <a:p>
            <a:r>
              <a:rPr lang="en-US"/>
              <a:t>Eigene Posts - Shares - Export - 1 of 2</a:t>
            </a:r>
          </a:p>
        </p:txBody>
      </p:sp>
      <p:graphicFrame>
        <p:nvGraphicFramePr>
          <p:cNvPr id="5" name="Table Placeholder 4">
            <a:extLst>
              <a:ext uri="{FF2B5EF4-FFF2-40B4-BE49-F238E27FC236}">
                <a16:creationId xmlns:a16="http://schemas.microsoft.com/office/drawing/2014/main" id="{9BECAAFD-D88E-48AF-A4A3-3AD0CFE280AD}"/>
              </a:ext>
            </a:extLst>
          </p:cNvPr>
          <p:cNvGraphicFramePr>
            <a:graphicFrameLocks noGrp="1"/>
          </p:cNvGraphicFramePr>
          <p:nvPr>
            <p:ph type="tbl" sz="quarter" idx="13"/>
            <p:extLst>
              <p:ext uri="{D42A27DB-BD31-4B8C-83A1-F6EECF244321}">
                <p14:modId xmlns:p14="http://schemas.microsoft.com/office/powerpoint/2010/main" val="933070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9698703"/>
                    </a:ext>
                  </a:extLst>
                </a:gridCol>
                <a:gridCol w="1234440">
                  <a:extLst>
                    <a:ext uri="{9D8B030D-6E8A-4147-A177-3AD203B41FA5}">
                      <a16:colId xmlns:a16="http://schemas.microsoft.com/office/drawing/2014/main" val="3893121896"/>
                    </a:ext>
                  </a:extLst>
                </a:gridCol>
                <a:gridCol w="1234440">
                  <a:extLst>
                    <a:ext uri="{9D8B030D-6E8A-4147-A177-3AD203B41FA5}">
                      <a16:colId xmlns:a16="http://schemas.microsoft.com/office/drawing/2014/main" val="2761926156"/>
                    </a:ext>
                  </a:extLst>
                </a:gridCol>
                <a:gridCol w="1234440">
                  <a:extLst>
                    <a:ext uri="{9D8B030D-6E8A-4147-A177-3AD203B41FA5}">
                      <a16:colId xmlns:a16="http://schemas.microsoft.com/office/drawing/2014/main" val="989418658"/>
                    </a:ext>
                  </a:extLst>
                </a:gridCol>
                <a:gridCol w="1645920">
                  <a:extLst>
                    <a:ext uri="{9D8B030D-6E8A-4147-A177-3AD203B41FA5}">
                      <a16:colId xmlns:a16="http://schemas.microsoft.com/office/drawing/2014/main" val="618130987"/>
                    </a:ext>
                  </a:extLst>
                </a:gridCol>
                <a:gridCol w="822960">
                  <a:extLst>
                    <a:ext uri="{9D8B030D-6E8A-4147-A177-3AD203B41FA5}">
                      <a16:colId xmlns:a16="http://schemas.microsoft.com/office/drawing/2014/main" val="3924187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79255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- 2017-01-30 21:00:00</a:t>
                      </a:r>
                      <a:r>
                        <a:rPr kumimoji="0" lang="de-DE" sz="1000" b="0" i="0" u="none" strike="noStrike" kern="1200" cap="none" spc="0" normalizeH="0" baseline="0" noProof="0">
                          <a:ln>
                            <a:noFill/>
                          </a:ln>
                          <a:solidFill>
                            <a:prstClr val="black"/>
                          </a:solidFill>
                          <a:effectLst/>
                          <a:uLnTx/>
                          <a:uFillTx/>
                          <a:latin typeface="+mn-lt"/>
                          <a:ea typeface="+mn-ea"/>
                          <a:cs typeface="+mn-cs"/>
                        </a:rPr>
                        <a:t>
"Ich bin unglaublich traurig." #MuslimBan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73159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- 2017-07-03 18:13:03</a:t>
                      </a:r>
                      <a:r>
                        <a:rPr kumimoji="0" lang="de-DE" sz="1000" b="0" i="0" u="none" strike="noStrike" kern="1200" cap="none" spc="0" normalizeH="0" baseline="0" noProof="0">
                          <a:ln>
                            <a:noFill/>
                          </a:ln>
                          <a:solidFill>
                            <a:prstClr val="black"/>
                          </a:solidFill>
                          <a:effectLst/>
                          <a:uLnTx/>
                          <a:uFillTx/>
                          <a:latin typeface="+mn-lt"/>
                          <a:ea typeface="+mn-ea"/>
                          <a:cs typeface="+mn-cs"/>
                        </a:rPr>
                        <a:t>
"Das bisschen Haushalt macht sich von allein, sagt mein Mann ..." 🎶 Nein, nicht 1970. HEUTE! Das ist irgendwie erschütternd, lieber Michel Abdollahi!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5555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- 2017-10-09 11:22:38</a:t>
                      </a:r>
                      <a:r>
                        <a:rPr kumimoji="0" lang="de-DE" sz="1000" b="0" i="0" u="none" strike="noStrike" kern="1200" cap="none" spc="0" normalizeH="0" baseline="0" noProof="0">
                          <a:ln>
                            <a:noFill/>
                          </a:ln>
                          <a:solidFill>
                            <a:prstClr val="black"/>
                          </a:solidFill>
                          <a:effectLst/>
                          <a:uLnTx/>
                          <a:uFillTx/>
                          <a:latin typeface="+mn-lt"/>
                          <a:ea typeface="+mn-ea"/>
                          <a:cs typeface="+mn-cs"/>
                        </a:rPr>
                        <a:t>
Flattert bald kein Schmetterling mehr? Susanne Dohrn hat ein bedrückendes Buch über "Das Ende der Natur" geschrieben. Ein Thema bei uns: 9.10. | 23.15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7578208"/>
                  </a:ext>
                </a:extLst>
              </a:tr>
            </a:tbl>
          </a:graphicData>
        </a:graphic>
      </p:graphicFrame>
      <p:sp>
        <p:nvSpPr>
          <p:cNvPr id="4" name="Text Placeholder 3">
            <a:extLst>
              <a:ext uri="{FF2B5EF4-FFF2-40B4-BE49-F238E27FC236}">
                <a16:creationId xmlns:a16="http://schemas.microsoft.com/office/drawing/2014/main" id="{747B043C-F17F-4CEF-8F20-625949256C55}"/>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106142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2957-AD8A-4E7F-9EC9-777C9F4F3010}"/>
              </a:ext>
            </a:extLst>
          </p:cNvPr>
          <p:cNvSpPr>
            <a:spLocks noGrp="1"/>
          </p:cNvSpPr>
          <p:nvPr>
            <p:ph type="title"/>
          </p:nvPr>
        </p:nvSpPr>
        <p:spPr/>
        <p:txBody>
          <a:bodyPr/>
          <a:lstStyle/>
          <a:p>
            <a:r>
              <a:rPr lang="en-US"/>
              <a:t>Eigene Posts - Shares - Export - 2 of 2</a:t>
            </a:r>
          </a:p>
        </p:txBody>
      </p:sp>
      <p:graphicFrame>
        <p:nvGraphicFramePr>
          <p:cNvPr id="5" name="Table Placeholder 4">
            <a:extLst>
              <a:ext uri="{FF2B5EF4-FFF2-40B4-BE49-F238E27FC236}">
                <a16:creationId xmlns:a16="http://schemas.microsoft.com/office/drawing/2014/main" id="{4EC2F8D8-F95F-42A6-91CE-5E1E289A0259}"/>
              </a:ext>
            </a:extLst>
          </p:cNvPr>
          <p:cNvGraphicFramePr>
            <a:graphicFrameLocks noGrp="1"/>
          </p:cNvGraphicFramePr>
          <p:nvPr>
            <p:ph type="tbl" sz="quarter" idx="13"/>
            <p:extLst>
              <p:ext uri="{D42A27DB-BD31-4B8C-83A1-F6EECF244321}">
                <p14:modId xmlns:p14="http://schemas.microsoft.com/office/powerpoint/2010/main" val="2701863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4391143"/>
                    </a:ext>
                  </a:extLst>
                </a:gridCol>
                <a:gridCol w="1234440">
                  <a:extLst>
                    <a:ext uri="{9D8B030D-6E8A-4147-A177-3AD203B41FA5}">
                      <a16:colId xmlns:a16="http://schemas.microsoft.com/office/drawing/2014/main" val="3942466442"/>
                    </a:ext>
                  </a:extLst>
                </a:gridCol>
                <a:gridCol w="1234440">
                  <a:extLst>
                    <a:ext uri="{9D8B030D-6E8A-4147-A177-3AD203B41FA5}">
                      <a16:colId xmlns:a16="http://schemas.microsoft.com/office/drawing/2014/main" val="1748059665"/>
                    </a:ext>
                  </a:extLst>
                </a:gridCol>
                <a:gridCol w="1234440">
                  <a:extLst>
                    <a:ext uri="{9D8B030D-6E8A-4147-A177-3AD203B41FA5}">
                      <a16:colId xmlns:a16="http://schemas.microsoft.com/office/drawing/2014/main" val="2133110229"/>
                    </a:ext>
                  </a:extLst>
                </a:gridCol>
                <a:gridCol w="1645920">
                  <a:extLst>
                    <a:ext uri="{9D8B030D-6E8A-4147-A177-3AD203B41FA5}">
                      <a16:colId xmlns:a16="http://schemas.microsoft.com/office/drawing/2014/main" val="3097151920"/>
                    </a:ext>
                  </a:extLst>
                </a:gridCol>
                <a:gridCol w="822960">
                  <a:extLst>
                    <a:ext uri="{9D8B030D-6E8A-4147-A177-3AD203B41FA5}">
                      <a16:colId xmlns:a16="http://schemas.microsoft.com/office/drawing/2014/main" val="1782964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1534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- 2017-05-17 11:03:43</a:t>
                      </a:r>
                      <a:r>
                        <a:rPr kumimoji="0" lang="de-DE" sz="1000" b="0" i="0" u="none" strike="noStrike" kern="1200" cap="none" spc="0" normalizeH="0" baseline="0" noProof="0">
                          <a:ln>
                            <a:noFill/>
                          </a:ln>
                          <a:solidFill>
                            <a:prstClr val="black"/>
                          </a:solidFill>
                          <a:effectLst/>
                          <a:uLnTx/>
                          <a:uFillTx/>
                          <a:latin typeface="+mn-lt"/>
                          <a:ea typeface="+mn-ea"/>
                          <a:cs typeface="+mn-cs"/>
                        </a:rPr>
                        <a:t>
Welcher Glaube passt zu dir? Michel Abdollahi spielt Believe-O-Mat mit Passanten und erhält insbesondere zum Thema Homosexualität "komische" Antworten. #TaggegenHomophobie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971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Kulturjournal - 2017-05-08 11:24:15</a:t>
                      </a:r>
                      <a:r>
                        <a:rPr kumimoji="0" lang="en-US" sz="1000" b="0" i="0" u="none" strike="noStrike" kern="1200" cap="none" spc="0" normalizeH="0" baseline="0" noProof="0">
                          <a:ln>
                            <a:noFill/>
                          </a:ln>
                          <a:solidFill>
                            <a:prstClr val="black"/>
                          </a:solidFill>
                          <a:effectLst/>
                          <a:uLnTx/>
                          <a:uFillTx/>
                          <a:latin typeface="+mn-lt"/>
                          <a:ea typeface="+mn-ea"/>
                          <a:cs typeface="+mn-cs"/>
                        </a:rPr>
                        <a:t>
Diäten, Schönheits-Chirugie und Photoshop sollen den weiblichen Körper perfektionieren. Der Film "Embrace", produziert von Nora Tschirner, sagt: Schluss damit! Du bist schön! Heute um 22.45 Uhr im Kulturjournal.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5360999"/>
                  </a:ext>
                </a:extLst>
              </a:tr>
            </a:tbl>
          </a:graphicData>
        </a:graphic>
      </p:graphicFrame>
      <p:sp>
        <p:nvSpPr>
          <p:cNvPr id="4" name="Text Placeholder 3">
            <a:extLst>
              <a:ext uri="{FF2B5EF4-FFF2-40B4-BE49-F238E27FC236}">
                <a16:creationId xmlns:a16="http://schemas.microsoft.com/office/drawing/2014/main" id="{1891A80F-D522-45C0-84D4-83D959992DC5}"/>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122544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5DE1B-DE84-44DB-A65F-603C6CDACE7C}"/>
              </a:ext>
            </a:extLst>
          </p:cNvPr>
          <p:cNvSpPr>
            <a:spLocks noGrp="1"/>
          </p:cNvSpPr>
          <p:nvPr>
            <p:ph type="title"/>
          </p:nvPr>
        </p:nvSpPr>
        <p:spPr/>
        <p:txBody>
          <a:bodyPr/>
          <a:lstStyle/>
          <a:p>
            <a:r>
              <a:rPr lang="en-US"/>
              <a:t>Eigene Posts - Kommentare - Export - 1 of 8</a:t>
            </a:r>
          </a:p>
        </p:txBody>
      </p:sp>
      <p:graphicFrame>
        <p:nvGraphicFramePr>
          <p:cNvPr id="5" name="Table Placeholder 4">
            <a:extLst>
              <a:ext uri="{FF2B5EF4-FFF2-40B4-BE49-F238E27FC236}">
                <a16:creationId xmlns:a16="http://schemas.microsoft.com/office/drawing/2014/main" id="{3373C183-D284-4A31-A730-13033E726BBE}"/>
              </a:ext>
            </a:extLst>
          </p:cNvPr>
          <p:cNvGraphicFramePr>
            <a:graphicFrameLocks noGrp="1"/>
          </p:cNvGraphicFramePr>
          <p:nvPr>
            <p:ph type="tbl" sz="quarter" idx="13"/>
            <p:extLst>
              <p:ext uri="{D42A27DB-BD31-4B8C-83A1-F6EECF244321}">
                <p14:modId xmlns:p14="http://schemas.microsoft.com/office/powerpoint/2010/main" val="408843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9965298"/>
                    </a:ext>
                  </a:extLst>
                </a:gridCol>
                <a:gridCol w="1234440">
                  <a:extLst>
                    <a:ext uri="{9D8B030D-6E8A-4147-A177-3AD203B41FA5}">
                      <a16:colId xmlns:a16="http://schemas.microsoft.com/office/drawing/2014/main" val="2618724562"/>
                    </a:ext>
                  </a:extLst>
                </a:gridCol>
                <a:gridCol w="1234440">
                  <a:extLst>
                    <a:ext uri="{9D8B030D-6E8A-4147-A177-3AD203B41FA5}">
                      <a16:colId xmlns:a16="http://schemas.microsoft.com/office/drawing/2014/main" val="405762812"/>
                    </a:ext>
                  </a:extLst>
                </a:gridCol>
                <a:gridCol w="1234440">
                  <a:extLst>
                    <a:ext uri="{9D8B030D-6E8A-4147-A177-3AD203B41FA5}">
                      <a16:colId xmlns:a16="http://schemas.microsoft.com/office/drawing/2014/main" val="2404583572"/>
                    </a:ext>
                  </a:extLst>
                </a:gridCol>
                <a:gridCol w="1645920">
                  <a:extLst>
                    <a:ext uri="{9D8B030D-6E8A-4147-A177-3AD203B41FA5}">
                      <a16:colId xmlns:a16="http://schemas.microsoft.com/office/drawing/2014/main" val="149423955"/>
                    </a:ext>
                  </a:extLst>
                </a:gridCol>
                <a:gridCol w="822960">
                  <a:extLst>
                    <a:ext uri="{9D8B030D-6E8A-4147-A177-3AD203B41FA5}">
                      <a16:colId xmlns:a16="http://schemas.microsoft.com/office/drawing/2014/main" val="241885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476229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- 2017-05-17 11:03:43</a:t>
                      </a:r>
                      <a:r>
                        <a:rPr kumimoji="0" lang="de-DE" sz="1000" b="0" i="0" u="none" strike="noStrike" kern="1200" cap="none" spc="0" normalizeH="0" baseline="0" noProof="0">
                          <a:ln>
                            <a:noFill/>
                          </a:ln>
                          <a:solidFill>
                            <a:prstClr val="black"/>
                          </a:solidFill>
                          <a:effectLst/>
                          <a:uLnTx/>
                          <a:uFillTx/>
                          <a:latin typeface="+mn-lt"/>
                          <a:ea typeface="+mn-ea"/>
                          <a:cs typeface="+mn-cs"/>
                        </a:rPr>
                        <a:t>
Welcher Glaube passt zu dir? Michel Abdollahi spielt Believe-O-Mat mit Passanten und erhält insbesondere zum Thema Homosexualität "komische" Antworten. #TaggegenHomophobie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73892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- 2017-07-03 18:13:03</a:t>
                      </a:r>
                      <a:r>
                        <a:rPr kumimoji="0" lang="de-DE" sz="1000" b="0" i="0" u="none" strike="noStrike" kern="1200" cap="none" spc="0" normalizeH="0" baseline="0" noProof="0">
                          <a:ln>
                            <a:noFill/>
                          </a:ln>
                          <a:solidFill>
                            <a:prstClr val="black"/>
                          </a:solidFill>
                          <a:effectLst/>
                          <a:uLnTx/>
                          <a:uFillTx/>
                          <a:latin typeface="+mn-lt"/>
                          <a:ea typeface="+mn-ea"/>
                          <a:cs typeface="+mn-cs"/>
                        </a:rPr>
                        <a:t>
"Das bisschen Haushalt macht sich von allein, sagt mein Mann ..." 🎶 Nein, nicht 1970. HEUTE! Das ist irgendwie erschütternd, lieber Michel Abdollahi!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961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- 2017-01-30 21:00:00</a:t>
                      </a:r>
                      <a:r>
                        <a:rPr kumimoji="0" lang="de-DE" sz="1000" b="0" i="0" u="none" strike="noStrike" kern="1200" cap="none" spc="0" normalizeH="0" baseline="0" noProof="0">
                          <a:ln>
                            <a:noFill/>
                          </a:ln>
                          <a:solidFill>
                            <a:prstClr val="black"/>
                          </a:solidFill>
                          <a:effectLst/>
                          <a:uLnTx/>
                          <a:uFillTx/>
                          <a:latin typeface="+mn-lt"/>
                          <a:ea typeface="+mn-ea"/>
                          <a:cs typeface="+mn-cs"/>
                        </a:rPr>
                        <a:t>
"Ich bin unglaublich traurig." #MuslimBan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8716065"/>
                  </a:ext>
                </a:extLst>
              </a:tr>
            </a:tbl>
          </a:graphicData>
        </a:graphic>
      </p:graphicFrame>
      <p:sp>
        <p:nvSpPr>
          <p:cNvPr id="4" name="Text Placeholder 3">
            <a:extLst>
              <a:ext uri="{FF2B5EF4-FFF2-40B4-BE49-F238E27FC236}">
                <a16:creationId xmlns:a16="http://schemas.microsoft.com/office/drawing/2014/main" id="{3221C60B-7C25-4CD1-976B-1B1929219324}"/>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982096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FB647-46E7-4695-A7BB-2AF697D61655}"/>
              </a:ext>
            </a:extLst>
          </p:cNvPr>
          <p:cNvSpPr>
            <a:spLocks noGrp="1"/>
          </p:cNvSpPr>
          <p:nvPr>
            <p:ph type="title"/>
          </p:nvPr>
        </p:nvSpPr>
        <p:spPr/>
        <p:txBody>
          <a:bodyPr/>
          <a:lstStyle/>
          <a:p>
            <a:r>
              <a:rPr lang="en-US"/>
              <a:t>Eigene Posts - Kommentare - Export - 2 of 8</a:t>
            </a:r>
          </a:p>
        </p:txBody>
      </p:sp>
      <p:graphicFrame>
        <p:nvGraphicFramePr>
          <p:cNvPr id="5" name="Table Placeholder 4">
            <a:extLst>
              <a:ext uri="{FF2B5EF4-FFF2-40B4-BE49-F238E27FC236}">
                <a16:creationId xmlns:a16="http://schemas.microsoft.com/office/drawing/2014/main" id="{576FD681-653C-4A6C-B579-B87B4BE6A7A1}"/>
              </a:ext>
            </a:extLst>
          </p:cNvPr>
          <p:cNvGraphicFramePr>
            <a:graphicFrameLocks noGrp="1"/>
          </p:cNvGraphicFramePr>
          <p:nvPr>
            <p:ph type="tbl" sz="quarter" idx="13"/>
            <p:extLst>
              <p:ext uri="{D42A27DB-BD31-4B8C-83A1-F6EECF244321}">
                <p14:modId xmlns:p14="http://schemas.microsoft.com/office/powerpoint/2010/main" val="3330682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1511138"/>
                    </a:ext>
                  </a:extLst>
                </a:gridCol>
                <a:gridCol w="1234440">
                  <a:extLst>
                    <a:ext uri="{9D8B030D-6E8A-4147-A177-3AD203B41FA5}">
                      <a16:colId xmlns:a16="http://schemas.microsoft.com/office/drawing/2014/main" val="4121574337"/>
                    </a:ext>
                  </a:extLst>
                </a:gridCol>
                <a:gridCol w="1234440">
                  <a:extLst>
                    <a:ext uri="{9D8B030D-6E8A-4147-A177-3AD203B41FA5}">
                      <a16:colId xmlns:a16="http://schemas.microsoft.com/office/drawing/2014/main" val="1165924979"/>
                    </a:ext>
                  </a:extLst>
                </a:gridCol>
                <a:gridCol w="1234440">
                  <a:extLst>
                    <a:ext uri="{9D8B030D-6E8A-4147-A177-3AD203B41FA5}">
                      <a16:colId xmlns:a16="http://schemas.microsoft.com/office/drawing/2014/main" val="1990348355"/>
                    </a:ext>
                  </a:extLst>
                </a:gridCol>
                <a:gridCol w="1645920">
                  <a:extLst>
                    <a:ext uri="{9D8B030D-6E8A-4147-A177-3AD203B41FA5}">
                      <a16:colId xmlns:a16="http://schemas.microsoft.com/office/drawing/2014/main" val="174135333"/>
                    </a:ext>
                  </a:extLst>
                </a:gridCol>
                <a:gridCol w="822960">
                  <a:extLst>
                    <a:ext uri="{9D8B030D-6E8A-4147-A177-3AD203B41FA5}">
                      <a16:colId xmlns:a16="http://schemas.microsoft.com/office/drawing/2014/main" val="1435561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3027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- 2017-10-09 11:22:38</a:t>
                      </a:r>
                      <a:r>
                        <a:rPr kumimoji="0" lang="de-DE" sz="1000" b="0" i="0" u="none" strike="noStrike" kern="1200" cap="none" spc="0" normalizeH="0" baseline="0" noProof="0">
                          <a:ln>
                            <a:noFill/>
                          </a:ln>
                          <a:solidFill>
                            <a:prstClr val="black"/>
                          </a:solidFill>
                          <a:effectLst/>
                          <a:uLnTx/>
                          <a:uFillTx/>
                          <a:latin typeface="+mn-lt"/>
                          <a:ea typeface="+mn-ea"/>
                          <a:cs typeface="+mn-cs"/>
                        </a:rPr>
                        <a:t>
Flattert bald kein Schmetterling mehr? Susanne Dohrn hat ein bedrückendes Buch über "Das Ende der Natur" geschrieben. Ein Thema bei uns: 9.10. | 23.15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270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- 2017-04-25 12:27:15</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83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- 2017-02-07 14:35:51</a:t>
                      </a:r>
                      <a:r>
                        <a:rPr kumimoji="0" lang="de-DE" sz="1000" b="0" i="0" u="none" strike="noStrike" kern="1200" cap="none" spc="0" normalizeH="0" baseline="0" noProof="0">
                          <a:ln>
                            <a:noFill/>
                          </a:ln>
                          <a:solidFill>
                            <a:prstClr val="black"/>
                          </a:solidFill>
                          <a:effectLst/>
                          <a:uLnTx/>
                          <a:uFillTx/>
                          <a:latin typeface="+mn-lt"/>
                          <a:ea typeface="+mn-ea"/>
                          <a:cs typeface="+mn-cs"/>
                        </a:rPr>
                        <a:t>
Auf Hooge tot überm Zaun hängen? Nix da! Unser Reporter hat das Hallig-Leben ausprobiert.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6638600"/>
                  </a:ext>
                </a:extLst>
              </a:tr>
            </a:tbl>
          </a:graphicData>
        </a:graphic>
      </p:graphicFrame>
      <p:sp>
        <p:nvSpPr>
          <p:cNvPr id="4" name="Text Placeholder 3">
            <a:extLst>
              <a:ext uri="{FF2B5EF4-FFF2-40B4-BE49-F238E27FC236}">
                <a16:creationId xmlns:a16="http://schemas.microsoft.com/office/drawing/2014/main" id="{F924305E-4447-4246-86A5-F89621BD33BB}"/>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026713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409E-0327-4745-8217-5DED8E5F4F63}"/>
              </a:ext>
            </a:extLst>
          </p:cNvPr>
          <p:cNvSpPr>
            <a:spLocks noGrp="1"/>
          </p:cNvSpPr>
          <p:nvPr>
            <p:ph type="title"/>
          </p:nvPr>
        </p:nvSpPr>
        <p:spPr/>
        <p:txBody>
          <a:bodyPr/>
          <a:lstStyle/>
          <a:p>
            <a:r>
              <a:rPr lang="en-US"/>
              <a:t>Eigene Posts - Kommentare - Export - 3 of 8</a:t>
            </a:r>
          </a:p>
        </p:txBody>
      </p:sp>
      <p:graphicFrame>
        <p:nvGraphicFramePr>
          <p:cNvPr id="5" name="Table Placeholder 4">
            <a:extLst>
              <a:ext uri="{FF2B5EF4-FFF2-40B4-BE49-F238E27FC236}">
                <a16:creationId xmlns:a16="http://schemas.microsoft.com/office/drawing/2014/main" id="{61D71631-A059-42BE-B12E-FF66D3CA8861}"/>
              </a:ext>
            </a:extLst>
          </p:cNvPr>
          <p:cNvGraphicFramePr>
            <a:graphicFrameLocks noGrp="1"/>
          </p:cNvGraphicFramePr>
          <p:nvPr>
            <p:ph type="tbl" sz="quarter" idx="13"/>
            <p:extLst>
              <p:ext uri="{D42A27DB-BD31-4B8C-83A1-F6EECF244321}">
                <p14:modId xmlns:p14="http://schemas.microsoft.com/office/powerpoint/2010/main" val="2332261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496764"/>
                    </a:ext>
                  </a:extLst>
                </a:gridCol>
                <a:gridCol w="1234440">
                  <a:extLst>
                    <a:ext uri="{9D8B030D-6E8A-4147-A177-3AD203B41FA5}">
                      <a16:colId xmlns:a16="http://schemas.microsoft.com/office/drawing/2014/main" val="1154799594"/>
                    </a:ext>
                  </a:extLst>
                </a:gridCol>
                <a:gridCol w="1234440">
                  <a:extLst>
                    <a:ext uri="{9D8B030D-6E8A-4147-A177-3AD203B41FA5}">
                      <a16:colId xmlns:a16="http://schemas.microsoft.com/office/drawing/2014/main" val="966978475"/>
                    </a:ext>
                  </a:extLst>
                </a:gridCol>
                <a:gridCol w="1234440">
                  <a:extLst>
                    <a:ext uri="{9D8B030D-6E8A-4147-A177-3AD203B41FA5}">
                      <a16:colId xmlns:a16="http://schemas.microsoft.com/office/drawing/2014/main" val="1805178928"/>
                    </a:ext>
                  </a:extLst>
                </a:gridCol>
                <a:gridCol w="1645920">
                  <a:extLst>
                    <a:ext uri="{9D8B030D-6E8A-4147-A177-3AD203B41FA5}">
                      <a16:colId xmlns:a16="http://schemas.microsoft.com/office/drawing/2014/main" val="4012369656"/>
                    </a:ext>
                  </a:extLst>
                </a:gridCol>
                <a:gridCol w="822960">
                  <a:extLst>
                    <a:ext uri="{9D8B030D-6E8A-4147-A177-3AD203B41FA5}">
                      <a16:colId xmlns:a16="http://schemas.microsoft.com/office/drawing/2014/main" val="2585699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67684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- 2017-06-12 09:46:51</a:t>
                      </a:r>
                      <a:r>
                        <a:rPr kumimoji="0" lang="de-DE" sz="1000" b="0" i="0" u="none" strike="noStrike" kern="1200" cap="none" spc="0" normalizeH="0" baseline="0" noProof="0">
                          <a:ln>
                            <a:noFill/>
                          </a:ln>
                          <a:solidFill>
                            <a:prstClr val="black"/>
                          </a:solidFill>
                          <a:effectLst/>
                          <a:uLnTx/>
                          <a:uFillTx/>
                          <a:latin typeface="+mn-lt"/>
                          <a:ea typeface="+mn-ea"/>
                          <a:cs typeface="+mn-cs"/>
                        </a:rPr>
                        <a:t>
Mehr als 25 Jahre nach der deutschen Wiedervereinigung sind solche Szenen kaum möglich,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197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- 2017-06-13 14:38:20</a:t>
                      </a:r>
                      <a:r>
                        <a:rPr kumimoji="0" lang="de-DE" sz="1000" b="0" i="0" u="none" strike="noStrike" kern="1200" cap="none" spc="0" normalizeH="0" baseline="0" noProof="0">
                          <a:ln>
                            <a:noFill/>
                          </a:ln>
                          <a:solidFill>
                            <a:prstClr val="black"/>
                          </a:solidFill>
                          <a:effectLst/>
                          <a:uLnTx/>
                          <a:uFillTx/>
                          <a:latin typeface="+mn-lt"/>
                          <a:ea typeface="+mn-ea"/>
                          <a:cs typeface="+mn-cs"/>
                        </a:rPr>
                        <a:t>
Wie deutsch bist Du? Teste Dich mit unserem Deutsch-O-Maten! 
https://www.onlineassessmenttool.com/deutsch-o-mat/assessment-69101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0923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Kulturjournal - 2017-05-08 11:24:15</a:t>
                      </a:r>
                      <a:r>
                        <a:rPr kumimoji="0" lang="en-US" sz="1000" b="0" i="0" u="none" strike="noStrike" kern="1200" cap="none" spc="0" normalizeH="0" baseline="0" noProof="0">
                          <a:ln>
                            <a:noFill/>
                          </a:ln>
                          <a:solidFill>
                            <a:prstClr val="black"/>
                          </a:solidFill>
                          <a:effectLst/>
                          <a:uLnTx/>
                          <a:uFillTx/>
                          <a:latin typeface="+mn-lt"/>
                          <a:ea typeface="+mn-ea"/>
                          <a:cs typeface="+mn-cs"/>
                        </a:rPr>
                        <a:t>
Diäten, Schönheits-Chirugie und Photoshop sollen den weiblichen Körper perfektionieren. Der Film "Embrace", produziert von Nora Tschirner, sagt: Schluss damit! Du bist schön! Heute um 22.45 Uhr im Kulturjournal.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37388785"/>
                  </a:ext>
                </a:extLst>
              </a:tr>
            </a:tbl>
          </a:graphicData>
        </a:graphic>
      </p:graphicFrame>
      <p:sp>
        <p:nvSpPr>
          <p:cNvPr id="4" name="Text Placeholder 3">
            <a:extLst>
              <a:ext uri="{FF2B5EF4-FFF2-40B4-BE49-F238E27FC236}">
                <a16:creationId xmlns:a16="http://schemas.microsoft.com/office/drawing/2014/main" id="{3ECB0135-2FA6-49E3-8EE5-B4B5FA48BCDB}"/>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822282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0DCC1-105A-44BD-A219-1A7004FDD8D7}"/>
              </a:ext>
            </a:extLst>
          </p:cNvPr>
          <p:cNvSpPr>
            <a:spLocks noGrp="1"/>
          </p:cNvSpPr>
          <p:nvPr>
            <p:ph type="title"/>
          </p:nvPr>
        </p:nvSpPr>
        <p:spPr/>
        <p:txBody>
          <a:bodyPr/>
          <a:lstStyle/>
          <a:p>
            <a:r>
              <a:rPr lang="en-US"/>
              <a:t>Eigene Posts - Kommentare - Export - 4 of 8</a:t>
            </a:r>
          </a:p>
        </p:txBody>
      </p:sp>
      <p:graphicFrame>
        <p:nvGraphicFramePr>
          <p:cNvPr id="5" name="Table Placeholder 4">
            <a:extLst>
              <a:ext uri="{FF2B5EF4-FFF2-40B4-BE49-F238E27FC236}">
                <a16:creationId xmlns:a16="http://schemas.microsoft.com/office/drawing/2014/main" id="{0B9669DB-40B6-43ED-832F-3F54EB89F783}"/>
              </a:ext>
            </a:extLst>
          </p:cNvPr>
          <p:cNvGraphicFramePr>
            <a:graphicFrameLocks noGrp="1"/>
          </p:cNvGraphicFramePr>
          <p:nvPr>
            <p:ph type="tbl" sz="quarter" idx="13"/>
            <p:extLst>
              <p:ext uri="{D42A27DB-BD31-4B8C-83A1-F6EECF244321}">
                <p14:modId xmlns:p14="http://schemas.microsoft.com/office/powerpoint/2010/main" val="3354150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9812891"/>
                    </a:ext>
                  </a:extLst>
                </a:gridCol>
                <a:gridCol w="1234440">
                  <a:extLst>
                    <a:ext uri="{9D8B030D-6E8A-4147-A177-3AD203B41FA5}">
                      <a16:colId xmlns:a16="http://schemas.microsoft.com/office/drawing/2014/main" val="3417018538"/>
                    </a:ext>
                  </a:extLst>
                </a:gridCol>
                <a:gridCol w="1234440">
                  <a:extLst>
                    <a:ext uri="{9D8B030D-6E8A-4147-A177-3AD203B41FA5}">
                      <a16:colId xmlns:a16="http://schemas.microsoft.com/office/drawing/2014/main" val="2059317212"/>
                    </a:ext>
                  </a:extLst>
                </a:gridCol>
                <a:gridCol w="1234440">
                  <a:extLst>
                    <a:ext uri="{9D8B030D-6E8A-4147-A177-3AD203B41FA5}">
                      <a16:colId xmlns:a16="http://schemas.microsoft.com/office/drawing/2014/main" val="1126605441"/>
                    </a:ext>
                  </a:extLst>
                </a:gridCol>
                <a:gridCol w="1645920">
                  <a:extLst>
                    <a:ext uri="{9D8B030D-6E8A-4147-A177-3AD203B41FA5}">
                      <a16:colId xmlns:a16="http://schemas.microsoft.com/office/drawing/2014/main" val="3794100004"/>
                    </a:ext>
                  </a:extLst>
                </a:gridCol>
                <a:gridCol w="822960">
                  <a:extLst>
                    <a:ext uri="{9D8B030D-6E8A-4147-A177-3AD203B41FA5}">
                      <a16:colId xmlns:a16="http://schemas.microsoft.com/office/drawing/2014/main" val="2576289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56159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- 2017-08-28 14:38:38</a:t>
                      </a:r>
                      <a:r>
                        <a:rPr kumimoji="0" lang="de-DE" sz="1000" b="0" i="0" u="none" strike="noStrike" kern="1200" cap="none" spc="0" normalizeH="0" baseline="0" noProof="0">
                          <a:ln>
                            <a:noFill/>
                          </a:ln>
                          <a:solidFill>
                            <a:prstClr val="black"/>
                          </a:solidFill>
                          <a:effectLst/>
                          <a:uLnTx/>
                          <a:uFillTx/>
                          <a:latin typeface="+mn-lt"/>
                          <a:ea typeface="+mn-ea"/>
                          <a:cs typeface="+mn-cs"/>
                        </a:rPr>
                        <a:t>
Von wegen die "lieben Kleinen" - zwei Erzieherinnen über den Alltagswahnsinn in Kitas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694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- 2017-06-22 13:56:44</a:t>
                      </a:r>
                      <a:r>
                        <a:rPr kumimoji="0" lang="de-DE" sz="1000" b="0" i="0" u="none" strike="noStrike" kern="1200" cap="none" spc="0" normalizeH="0" baseline="0" noProof="0">
                          <a:ln>
                            <a:noFill/>
                          </a:ln>
                          <a:solidFill>
                            <a:prstClr val="black"/>
                          </a:solidFill>
                          <a:effectLst/>
                          <a:uLnTx/>
                          <a:uFillTx/>
                          <a:latin typeface="+mn-lt"/>
                          <a:ea typeface="+mn-ea"/>
                          <a:cs typeface="+mn-cs"/>
                        </a:rPr>
                        <a:t>
Das wird DER Sommerdrink zum Harry-Potter-Jubiläumsjahr! 🍹 Oder habt ihr eine bessere Idee?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4800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- 2017-04-24 16:14:15</a:t>
                      </a:r>
                      <a:r>
                        <a:rPr kumimoji="0" lang="de-DE" sz="1000" b="0" i="0" u="none" strike="noStrike" kern="1200" cap="none" spc="0" normalizeH="0" baseline="0" noProof="0">
                          <a:ln>
                            <a:noFill/>
                          </a:ln>
                          <a:solidFill>
                            <a:prstClr val="black"/>
                          </a:solidFill>
                          <a:effectLst/>
                          <a:uLnTx/>
                          <a:uFillTx/>
                          <a:latin typeface="+mn-lt"/>
                          <a:ea typeface="+mn-ea"/>
                          <a:cs typeface="+mn-cs"/>
                        </a:rPr>
                        <a:t>
Schon gehört? Til Schweiger verkauft in seinem Hamburger Restaurant Leitungswasser - für 4,20 Euro den Liter. Sommelière Julia hat das mal getestet. Mhm!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7395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- 2017-04-13 14:24:16</a:t>
                      </a:r>
                      <a:r>
                        <a:rPr kumimoji="0" lang="de-DE" sz="1000" b="0" i="0" u="none" strike="noStrike" kern="1200" cap="none" spc="0" normalizeH="0" baseline="0" noProof="0">
                          <a:ln>
                            <a:noFill/>
                          </a:ln>
                          <a:solidFill>
                            <a:prstClr val="black"/>
                          </a:solidFill>
                          <a:effectLst/>
                          <a:uLnTx/>
                          <a:uFillTx/>
                          <a:latin typeface="+mn-lt"/>
                          <a:ea typeface="+mn-ea"/>
                          <a:cs typeface="+mn-cs"/>
                        </a:rPr>
                        <a:t>
Was sagt ihr dazu?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26542637"/>
                  </a:ext>
                </a:extLst>
              </a:tr>
            </a:tbl>
          </a:graphicData>
        </a:graphic>
      </p:graphicFrame>
      <p:sp>
        <p:nvSpPr>
          <p:cNvPr id="4" name="Text Placeholder 3">
            <a:extLst>
              <a:ext uri="{FF2B5EF4-FFF2-40B4-BE49-F238E27FC236}">
                <a16:creationId xmlns:a16="http://schemas.microsoft.com/office/drawing/2014/main" id="{9F2F6F5A-FB03-43A3-9F9D-EF5DE473994E}"/>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730316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74292-EB10-4200-93A5-E35420ED1D5F}"/>
              </a:ext>
            </a:extLst>
          </p:cNvPr>
          <p:cNvSpPr>
            <a:spLocks noGrp="1"/>
          </p:cNvSpPr>
          <p:nvPr>
            <p:ph type="title"/>
          </p:nvPr>
        </p:nvSpPr>
        <p:spPr/>
        <p:txBody>
          <a:bodyPr/>
          <a:lstStyle/>
          <a:p>
            <a:r>
              <a:rPr lang="en-US"/>
              <a:t>Eigene Posts - Kommentare - Export - 5 of 8</a:t>
            </a:r>
          </a:p>
        </p:txBody>
      </p:sp>
      <p:graphicFrame>
        <p:nvGraphicFramePr>
          <p:cNvPr id="5" name="Table Placeholder 4">
            <a:extLst>
              <a:ext uri="{FF2B5EF4-FFF2-40B4-BE49-F238E27FC236}">
                <a16:creationId xmlns:a16="http://schemas.microsoft.com/office/drawing/2014/main" id="{80F29070-2360-46AC-875D-0C91CEF4933F}"/>
              </a:ext>
            </a:extLst>
          </p:cNvPr>
          <p:cNvGraphicFramePr>
            <a:graphicFrameLocks noGrp="1"/>
          </p:cNvGraphicFramePr>
          <p:nvPr>
            <p:ph type="tbl" sz="quarter" idx="13"/>
            <p:extLst>
              <p:ext uri="{D42A27DB-BD31-4B8C-83A1-F6EECF244321}">
                <p14:modId xmlns:p14="http://schemas.microsoft.com/office/powerpoint/2010/main" val="3615871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7468995"/>
                    </a:ext>
                  </a:extLst>
                </a:gridCol>
                <a:gridCol w="1234440">
                  <a:extLst>
                    <a:ext uri="{9D8B030D-6E8A-4147-A177-3AD203B41FA5}">
                      <a16:colId xmlns:a16="http://schemas.microsoft.com/office/drawing/2014/main" val="1371642963"/>
                    </a:ext>
                  </a:extLst>
                </a:gridCol>
                <a:gridCol w="1234440">
                  <a:extLst>
                    <a:ext uri="{9D8B030D-6E8A-4147-A177-3AD203B41FA5}">
                      <a16:colId xmlns:a16="http://schemas.microsoft.com/office/drawing/2014/main" val="262209895"/>
                    </a:ext>
                  </a:extLst>
                </a:gridCol>
                <a:gridCol w="1234440">
                  <a:extLst>
                    <a:ext uri="{9D8B030D-6E8A-4147-A177-3AD203B41FA5}">
                      <a16:colId xmlns:a16="http://schemas.microsoft.com/office/drawing/2014/main" val="1502499411"/>
                    </a:ext>
                  </a:extLst>
                </a:gridCol>
                <a:gridCol w="1645920">
                  <a:extLst>
                    <a:ext uri="{9D8B030D-6E8A-4147-A177-3AD203B41FA5}">
                      <a16:colId xmlns:a16="http://schemas.microsoft.com/office/drawing/2014/main" val="2650139413"/>
                    </a:ext>
                  </a:extLst>
                </a:gridCol>
                <a:gridCol w="822960">
                  <a:extLst>
                    <a:ext uri="{9D8B030D-6E8A-4147-A177-3AD203B41FA5}">
                      <a16:colId xmlns:a16="http://schemas.microsoft.com/office/drawing/2014/main" val="1533955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165333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- 2017-04-03 11:04:26</a:t>
                      </a:r>
                      <a:r>
                        <a:rPr kumimoji="0" lang="de-DE" sz="1000" b="0" i="0" u="none" strike="noStrike" kern="1200" cap="none" spc="0" normalizeH="0" baseline="0" noProof="0">
                          <a:ln>
                            <a:noFill/>
                          </a:ln>
                          <a:solidFill>
                            <a:prstClr val="black"/>
                          </a:solidFill>
                          <a:effectLst/>
                          <a:uLnTx/>
                          <a:uFillTx/>
                          <a:latin typeface="+mn-lt"/>
                          <a:ea typeface="+mn-ea"/>
                          <a:cs typeface="+mn-cs"/>
                        </a:rPr>
                        <a:t>
Wer predigt was in deutschen Moscheen? Monatelang hat Constantin Schreiber Freitagsgebete besucht. Sein Fazit ist ernüchternd.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663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- 2017-03-21 07:30:00</a:t>
                      </a:r>
                      <a:r>
                        <a:rPr kumimoji="0" lang="de-DE" sz="1000" b="0" i="0" u="none" strike="noStrike" kern="1200" cap="none" spc="0" normalizeH="0" baseline="0" noProof="0">
                          <a:ln>
                            <a:noFill/>
                          </a:ln>
                          <a:solidFill>
                            <a:prstClr val="black"/>
                          </a:solidFill>
                          <a:effectLst/>
                          <a:uLnTx/>
                          <a:uFillTx/>
                          <a:latin typeface="+mn-lt"/>
                          <a:ea typeface="+mn-ea"/>
                          <a:cs typeface="+mn-cs"/>
                        </a:rPr>
                        <a:t>
Guten Morgen. 🌼 Heute ist Tag der Poesie. Und mit diesem schönen Gedicht von Sebastian 23 starten wir in den 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5657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- 2017-06-16 07:39:38</a:t>
                      </a:r>
                      <a:r>
                        <a:rPr kumimoji="0" lang="de-DE" sz="1000" b="0" i="0" u="none" strike="noStrike" kern="1200" cap="none" spc="0" normalizeH="0" baseline="0" noProof="0">
                          <a:ln>
                            <a:noFill/>
                          </a:ln>
                          <a:solidFill>
                            <a:prstClr val="black"/>
                          </a:solidFill>
                          <a:effectLst/>
                          <a:uLnTx/>
                          <a:uFillTx/>
                          <a:latin typeface="+mn-lt"/>
                          <a:ea typeface="+mn-ea"/>
                          <a:cs typeface="+mn-cs"/>
                        </a:rPr>
                        <a:t>
Einfach nur schön!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4024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- 2017-02-23 12:31:53</a:t>
                      </a:r>
                      <a:r>
                        <a:rPr kumimoji="0" lang="de-DE" sz="1000" b="0" i="0" u="none" strike="noStrike" kern="1200" cap="none" spc="0" normalizeH="0" baseline="0" noProof="0">
                          <a:ln>
                            <a:noFill/>
                          </a:ln>
                          <a:solidFill>
                            <a:prstClr val="black"/>
                          </a:solidFill>
                          <a:effectLst/>
                          <a:uLnTx/>
                          <a:uFillTx/>
                          <a:latin typeface="+mn-lt"/>
                          <a:ea typeface="+mn-ea"/>
                          <a:cs typeface="+mn-cs"/>
                        </a:rPr>
                        <a:t>
Und ihr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991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- 2017-06-21 09:16:25</a:t>
                      </a:r>
                      <a:r>
                        <a:rPr kumimoji="0" lang="de-DE" sz="1000" b="0" i="0" u="none" strike="noStrike" kern="1200" cap="none" spc="0" normalizeH="0" baseline="0" noProof="0">
                          <a:ln>
                            <a:noFill/>
                          </a:ln>
                          <a:solidFill>
                            <a:prstClr val="black"/>
                          </a:solidFill>
                          <a:effectLst/>
                          <a:uLnTx/>
                          <a:uFillTx/>
                          <a:latin typeface="+mn-lt"/>
                          <a:ea typeface="+mn-ea"/>
                          <a:cs typeface="+mn-cs"/>
                        </a:rPr>
                        <a:t>
Diese Fakten zu Harry Potter kennen nur wahre Fans!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95138983"/>
                  </a:ext>
                </a:extLst>
              </a:tr>
            </a:tbl>
          </a:graphicData>
        </a:graphic>
      </p:graphicFrame>
      <p:sp>
        <p:nvSpPr>
          <p:cNvPr id="4" name="Text Placeholder 3">
            <a:extLst>
              <a:ext uri="{FF2B5EF4-FFF2-40B4-BE49-F238E27FC236}">
                <a16:creationId xmlns:a16="http://schemas.microsoft.com/office/drawing/2014/main" id="{C1E54D58-259F-4953-8267-0638179C37AA}"/>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372446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F4F3-CC80-41F0-997D-B8FEE2D9C669}"/>
              </a:ext>
            </a:extLst>
          </p:cNvPr>
          <p:cNvSpPr>
            <a:spLocks noGrp="1"/>
          </p:cNvSpPr>
          <p:nvPr>
            <p:ph type="title"/>
          </p:nvPr>
        </p:nvSpPr>
        <p:spPr/>
        <p:txBody>
          <a:bodyPr/>
          <a:lstStyle/>
          <a:p>
            <a:r>
              <a:rPr lang="en-US"/>
              <a:t>Eigene Posts - Kommentare - Export - 6 of 8</a:t>
            </a:r>
          </a:p>
        </p:txBody>
      </p:sp>
      <p:graphicFrame>
        <p:nvGraphicFramePr>
          <p:cNvPr id="5" name="Table Placeholder 4">
            <a:extLst>
              <a:ext uri="{FF2B5EF4-FFF2-40B4-BE49-F238E27FC236}">
                <a16:creationId xmlns:a16="http://schemas.microsoft.com/office/drawing/2014/main" id="{677BE81D-E8DC-4539-98B3-CC8B930A8EC8}"/>
              </a:ext>
            </a:extLst>
          </p:cNvPr>
          <p:cNvGraphicFramePr>
            <a:graphicFrameLocks noGrp="1"/>
          </p:cNvGraphicFramePr>
          <p:nvPr>
            <p:ph type="tbl" sz="quarter" idx="13"/>
            <p:extLst>
              <p:ext uri="{D42A27DB-BD31-4B8C-83A1-F6EECF244321}">
                <p14:modId xmlns:p14="http://schemas.microsoft.com/office/powerpoint/2010/main" val="2470163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1121909"/>
                    </a:ext>
                  </a:extLst>
                </a:gridCol>
                <a:gridCol w="1234440">
                  <a:extLst>
                    <a:ext uri="{9D8B030D-6E8A-4147-A177-3AD203B41FA5}">
                      <a16:colId xmlns:a16="http://schemas.microsoft.com/office/drawing/2014/main" val="2480401183"/>
                    </a:ext>
                  </a:extLst>
                </a:gridCol>
                <a:gridCol w="1234440">
                  <a:extLst>
                    <a:ext uri="{9D8B030D-6E8A-4147-A177-3AD203B41FA5}">
                      <a16:colId xmlns:a16="http://schemas.microsoft.com/office/drawing/2014/main" val="432366574"/>
                    </a:ext>
                  </a:extLst>
                </a:gridCol>
                <a:gridCol w="1234440">
                  <a:extLst>
                    <a:ext uri="{9D8B030D-6E8A-4147-A177-3AD203B41FA5}">
                      <a16:colId xmlns:a16="http://schemas.microsoft.com/office/drawing/2014/main" val="356984455"/>
                    </a:ext>
                  </a:extLst>
                </a:gridCol>
                <a:gridCol w="1645920">
                  <a:extLst>
                    <a:ext uri="{9D8B030D-6E8A-4147-A177-3AD203B41FA5}">
                      <a16:colId xmlns:a16="http://schemas.microsoft.com/office/drawing/2014/main" val="596673493"/>
                    </a:ext>
                  </a:extLst>
                </a:gridCol>
                <a:gridCol w="822960">
                  <a:extLst>
                    <a:ext uri="{9D8B030D-6E8A-4147-A177-3AD203B41FA5}">
                      <a16:colId xmlns:a16="http://schemas.microsoft.com/office/drawing/2014/main" val="2248192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33599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- 2017-02-06 14:00:03</a:t>
                      </a:r>
                      <a:r>
                        <a:rPr kumimoji="0" lang="de-DE" sz="1000" b="0" i="0" u="none" strike="noStrike" kern="1200" cap="none" spc="0" normalizeH="0" baseline="0" noProof="0">
                          <a:ln>
                            <a:noFill/>
                          </a:ln>
                          <a:solidFill>
                            <a:prstClr val="black"/>
                          </a:solidFill>
                          <a:effectLst/>
                          <a:uLnTx/>
                          <a:uFillTx/>
                          <a:latin typeface="+mn-lt"/>
                          <a:ea typeface="+mn-ea"/>
                          <a:cs typeface="+mn-cs"/>
                        </a:rPr>
                        <a:t>
Hooge sucht Neubürger! Was du unbedingt wissen solltest, bevor du auf die Hallig ziehst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3060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- 2017-05-08 12:54:50</a:t>
                      </a:r>
                      <a:r>
                        <a:rPr kumimoji="0" lang="de-DE" sz="1000" b="0" i="0" u="none" strike="noStrike" kern="1200" cap="none" spc="0" normalizeH="0" baseline="0" noProof="0">
                          <a:ln>
                            <a:noFill/>
                          </a:ln>
                          <a:solidFill>
                            <a:prstClr val="black"/>
                          </a:solidFill>
                          <a:effectLst/>
                          <a:uLnTx/>
                          <a:uFillTx/>
                          <a:latin typeface="+mn-lt"/>
                          <a:ea typeface="+mn-ea"/>
                          <a:cs typeface="+mn-cs"/>
                        </a:rPr>
                        <a:t>
Hasskommentare ist Mohamed Amjahid gewohnt - ihn beunruhigt vielmehr der latente Rassismus, der seinen Alltag prägt. Heute um 22.45 Uhr im Kulturjournal.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8633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- 2017-10-23 13:10:37</a:t>
                      </a:r>
                      <a:r>
                        <a:rPr kumimoji="0" lang="de-DE" sz="1000" b="0" i="0" u="none" strike="noStrike" kern="1200" cap="none" spc="0" normalizeH="0" baseline="0" noProof="0">
                          <a:ln>
                            <a:noFill/>
                          </a:ln>
                          <a:solidFill>
                            <a:prstClr val="black"/>
                          </a:solidFill>
                          <a:effectLst/>
                          <a:uLnTx/>
                          <a:uFillTx/>
                          <a:latin typeface="+mn-lt"/>
                          <a:ea typeface="+mn-ea"/>
                          <a:cs typeface="+mn-cs"/>
                        </a:rPr>
                        <a:t>
1977 kommt der Amerikaner Wilbert Olinde Jr. als einziger "Ausländer" nach Göttingen, um in der Basketball-Bundesliga zu spielen. Er wollte ein Jahr bleiben - doch dann kam alles anders. Ein Thema bei uns: 23.10. | 22.45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94945694"/>
                  </a:ext>
                </a:extLst>
              </a:tr>
            </a:tbl>
          </a:graphicData>
        </a:graphic>
      </p:graphicFrame>
      <p:sp>
        <p:nvSpPr>
          <p:cNvPr id="4" name="Text Placeholder 3">
            <a:extLst>
              <a:ext uri="{FF2B5EF4-FFF2-40B4-BE49-F238E27FC236}">
                <a16:creationId xmlns:a16="http://schemas.microsoft.com/office/drawing/2014/main" id="{812DDCBD-5242-4243-998F-381E2A98097F}"/>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688758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E88BA-4459-42BF-A70A-8BEC8CB7BF15}"/>
              </a:ext>
            </a:extLst>
          </p:cNvPr>
          <p:cNvSpPr>
            <a:spLocks noGrp="1"/>
          </p:cNvSpPr>
          <p:nvPr>
            <p:ph type="title"/>
          </p:nvPr>
        </p:nvSpPr>
        <p:spPr/>
        <p:txBody>
          <a:bodyPr/>
          <a:lstStyle/>
          <a:p>
            <a:r>
              <a:rPr lang="en-US"/>
              <a:t>Eigene Posts - Kommentare - Export - 7 of 8</a:t>
            </a:r>
          </a:p>
        </p:txBody>
      </p:sp>
      <p:graphicFrame>
        <p:nvGraphicFramePr>
          <p:cNvPr id="5" name="Table Placeholder 4">
            <a:extLst>
              <a:ext uri="{FF2B5EF4-FFF2-40B4-BE49-F238E27FC236}">
                <a16:creationId xmlns:a16="http://schemas.microsoft.com/office/drawing/2014/main" id="{715DA44C-1EDA-4043-9C32-1670DCB7732B}"/>
              </a:ext>
            </a:extLst>
          </p:cNvPr>
          <p:cNvGraphicFramePr>
            <a:graphicFrameLocks noGrp="1"/>
          </p:cNvGraphicFramePr>
          <p:nvPr>
            <p:ph type="tbl" sz="quarter" idx="13"/>
            <p:extLst>
              <p:ext uri="{D42A27DB-BD31-4B8C-83A1-F6EECF244321}">
                <p14:modId xmlns:p14="http://schemas.microsoft.com/office/powerpoint/2010/main" val="103284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1854019"/>
                    </a:ext>
                  </a:extLst>
                </a:gridCol>
                <a:gridCol w="1234440">
                  <a:extLst>
                    <a:ext uri="{9D8B030D-6E8A-4147-A177-3AD203B41FA5}">
                      <a16:colId xmlns:a16="http://schemas.microsoft.com/office/drawing/2014/main" val="1485040204"/>
                    </a:ext>
                  </a:extLst>
                </a:gridCol>
                <a:gridCol w="1234440">
                  <a:extLst>
                    <a:ext uri="{9D8B030D-6E8A-4147-A177-3AD203B41FA5}">
                      <a16:colId xmlns:a16="http://schemas.microsoft.com/office/drawing/2014/main" val="4054441026"/>
                    </a:ext>
                  </a:extLst>
                </a:gridCol>
                <a:gridCol w="1234440">
                  <a:extLst>
                    <a:ext uri="{9D8B030D-6E8A-4147-A177-3AD203B41FA5}">
                      <a16:colId xmlns:a16="http://schemas.microsoft.com/office/drawing/2014/main" val="360344982"/>
                    </a:ext>
                  </a:extLst>
                </a:gridCol>
                <a:gridCol w="1645920">
                  <a:extLst>
                    <a:ext uri="{9D8B030D-6E8A-4147-A177-3AD203B41FA5}">
                      <a16:colId xmlns:a16="http://schemas.microsoft.com/office/drawing/2014/main" val="777743748"/>
                    </a:ext>
                  </a:extLst>
                </a:gridCol>
                <a:gridCol w="822960">
                  <a:extLst>
                    <a:ext uri="{9D8B030D-6E8A-4147-A177-3AD203B41FA5}">
                      <a16:colId xmlns:a16="http://schemas.microsoft.com/office/drawing/2014/main" val="2722983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4139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- 2017-06-14 08:50:32</a:t>
                      </a:r>
                      <a:r>
                        <a:rPr kumimoji="0" lang="de-DE" sz="1000" b="0" i="0" u="none" strike="noStrike" kern="1200" cap="none" spc="0" normalizeH="0" baseline="0" noProof="0">
                          <a:ln>
                            <a:noFill/>
                          </a:ln>
                          <a:solidFill>
                            <a:prstClr val="black"/>
                          </a:solidFill>
                          <a:effectLst/>
                          <a:uLnTx/>
                          <a:uFillTx/>
                          <a:latin typeface="+mn-lt"/>
                          <a:ea typeface="+mn-ea"/>
                          <a:cs typeface="+mn-cs"/>
                        </a:rPr>
                        <a:t>
So viel Geficke in einem einzigen Satz. Was sich Seyran Ates nicht alles anhören muss. Dabei kämpft sie doch nur für etwas vermeintlich Selbstverständliches: Gleichberechtigung.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4178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- 2017-09-11 14:47:48</a:t>
                      </a:r>
                      <a:r>
                        <a:rPr kumimoji="0" lang="de-DE" sz="1000" b="0" i="0" u="none" strike="noStrike" kern="1200" cap="none" spc="0" normalizeH="0" baseline="0" noProof="0">
                          <a:ln>
                            <a:noFill/>
                          </a:ln>
                          <a:solidFill>
                            <a:prstClr val="black"/>
                          </a:solidFill>
                          <a:effectLst/>
                          <a:uLnTx/>
                          <a:uFillTx/>
                          <a:latin typeface="+mn-lt"/>
                          <a:ea typeface="+mn-ea"/>
                          <a:cs typeface="+mn-cs"/>
                        </a:rPr>
                        <a:t>
Kunstfleisch - die radikale Alternative zum Schlachten. Könnte so unsere Zukunft aussehen? 
---------------
Über den Film The End of Meat 📺 11.9. | 22.45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034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- 2017-02-21 14:59:18</a:t>
                      </a:r>
                      <a:r>
                        <a:rPr kumimoji="0" lang="de-DE" sz="1000" b="0" i="0" u="none" strike="noStrike" kern="1200" cap="none" spc="0" normalizeH="0" baseline="0" noProof="0">
                          <a:ln>
                            <a:noFill/>
                          </a:ln>
                          <a:solidFill>
                            <a:prstClr val="black"/>
                          </a:solidFill>
                          <a:effectLst/>
                          <a:uLnTx/>
                          <a:uFillTx/>
                          <a:latin typeface="+mn-lt"/>
                          <a:ea typeface="+mn-ea"/>
                          <a:cs typeface="+mn-cs"/>
                        </a:rPr>
                        <a:t>
50 Prozent der selbstständigen Jungdesigner verdienen weniger als 20.000 Euro jährlich. Wie kann man davon leben?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70256718"/>
                  </a:ext>
                </a:extLst>
              </a:tr>
            </a:tbl>
          </a:graphicData>
        </a:graphic>
      </p:graphicFrame>
      <p:sp>
        <p:nvSpPr>
          <p:cNvPr id="4" name="Text Placeholder 3">
            <a:extLst>
              <a:ext uri="{FF2B5EF4-FFF2-40B4-BE49-F238E27FC236}">
                <a16:creationId xmlns:a16="http://schemas.microsoft.com/office/drawing/2014/main" id="{AF721811-6F6B-4C59-87FE-A0D985BD4D74}"/>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141370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EDE8-1D72-40FB-AC98-6EB924ECDF48}"/>
              </a:ext>
            </a:extLst>
          </p:cNvPr>
          <p:cNvSpPr>
            <a:spLocks noGrp="1"/>
          </p:cNvSpPr>
          <p:nvPr>
            <p:ph type="title"/>
          </p:nvPr>
        </p:nvSpPr>
        <p:spPr/>
        <p:txBody>
          <a:bodyPr/>
          <a:lstStyle/>
          <a:p>
            <a:r>
              <a:rPr lang="en-US"/>
              <a:t>Eigene Posts - Kommentare - Export - 8 of 8</a:t>
            </a:r>
          </a:p>
        </p:txBody>
      </p:sp>
      <p:graphicFrame>
        <p:nvGraphicFramePr>
          <p:cNvPr id="5" name="Table Placeholder 4">
            <a:extLst>
              <a:ext uri="{FF2B5EF4-FFF2-40B4-BE49-F238E27FC236}">
                <a16:creationId xmlns:a16="http://schemas.microsoft.com/office/drawing/2014/main" id="{3670CCAB-9620-4B5B-A869-FF244E18AB21}"/>
              </a:ext>
            </a:extLst>
          </p:cNvPr>
          <p:cNvGraphicFramePr>
            <a:graphicFrameLocks noGrp="1"/>
          </p:cNvGraphicFramePr>
          <p:nvPr>
            <p:ph type="tbl" sz="quarter" idx="13"/>
            <p:extLst>
              <p:ext uri="{D42A27DB-BD31-4B8C-83A1-F6EECF244321}">
                <p14:modId xmlns:p14="http://schemas.microsoft.com/office/powerpoint/2010/main" val="3814514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1915270"/>
                    </a:ext>
                  </a:extLst>
                </a:gridCol>
                <a:gridCol w="1234440">
                  <a:extLst>
                    <a:ext uri="{9D8B030D-6E8A-4147-A177-3AD203B41FA5}">
                      <a16:colId xmlns:a16="http://schemas.microsoft.com/office/drawing/2014/main" val="2055906337"/>
                    </a:ext>
                  </a:extLst>
                </a:gridCol>
                <a:gridCol w="1234440">
                  <a:extLst>
                    <a:ext uri="{9D8B030D-6E8A-4147-A177-3AD203B41FA5}">
                      <a16:colId xmlns:a16="http://schemas.microsoft.com/office/drawing/2014/main" val="575420673"/>
                    </a:ext>
                  </a:extLst>
                </a:gridCol>
                <a:gridCol w="1234440">
                  <a:extLst>
                    <a:ext uri="{9D8B030D-6E8A-4147-A177-3AD203B41FA5}">
                      <a16:colId xmlns:a16="http://schemas.microsoft.com/office/drawing/2014/main" val="4148952071"/>
                    </a:ext>
                  </a:extLst>
                </a:gridCol>
                <a:gridCol w="1645920">
                  <a:extLst>
                    <a:ext uri="{9D8B030D-6E8A-4147-A177-3AD203B41FA5}">
                      <a16:colId xmlns:a16="http://schemas.microsoft.com/office/drawing/2014/main" val="614090313"/>
                    </a:ext>
                  </a:extLst>
                </a:gridCol>
                <a:gridCol w="822960">
                  <a:extLst>
                    <a:ext uri="{9D8B030D-6E8A-4147-A177-3AD203B41FA5}">
                      <a16:colId xmlns:a16="http://schemas.microsoft.com/office/drawing/2014/main" val="3275934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7351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- 2017-09-06 06:09:01</a:t>
                      </a:r>
                      <a:r>
                        <a:rPr kumimoji="0" lang="de-DE" sz="1000" b="0" i="0" u="none" strike="noStrike" kern="1200" cap="none" spc="0" normalizeH="0" baseline="0" noProof="0">
                          <a:ln>
                            <a:noFill/>
                          </a:ln>
                          <a:solidFill>
                            <a:prstClr val="black"/>
                          </a:solidFill>
                          <a:effectLst/>
                          <a:uLnTx/>
                          <a:uFillTx/>
                          <a:latin typeface="+mn-lt"/>
                          <a:ea typeface="+mn-ea"/>
                          <a:cs typeface="+mn-cs"/>
                        </a:rPr>
                        <a:t>
Die wohl längste Theaterbühne der Welt. Auf ins Saaletal!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69121929"/>
                  </a:ext>
                </a:extLst>
              </a:tr>
            </a:tbl>
          </a:graphicData>
        </a:graphic>
      </p:graphicFrame>
      <p:sp>
        <p:nvSpPr>
          <p:cNvPr id="4" name="Text Placeholder 3">
            <a:extLst>
              <a:ext uri="{FF2B5EF4-FFF2-40B4-BE49-F238E27FC236}">
                <a16:creationId xmlns:a16="http://schemas.microsoft.com/office/drawing/2014/main" id="{E31DB91F-EC74-482F-B8F5-2DC84C56F296}"/>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407544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2BC17-8138-4F5F-B1DD-DD693AA60C11}"/>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926F0011-D56C-4279-BE3E-9125AA3F91FD}"/>
              </a:ext>
            </a:extLst>
          </p:cNvPr>
          <p:cNvGraphicFramePr>
            <a:graphicFrameLocks noGrp="1"/>
          </p:cNvGraphicFramePr>
          <p:nvPr>
            <p:ph type="tbl" sz="quarter" idx="13"/>
            <p:extLst>
              <p:ext uri="{D42A27DB-BD31-4B8C-83A1-F6EECF244321}">
                <p14:modId xmlns:p14="http://schemas.microsoft.com/office/powerpoint/2010/main" val="1949980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91048241"/>
                    </a:ext>
                  </a:extLst>
                </a:gridCol>
                <a:gridCol w="987552">
                  <a:extLst>
                    <a:ext uri="{9D8B030D-6E8A-4147-A177-3AD203B41FA5}">
                      <a16:colId xmlns:a16="http://schemas.microsoft.com/office/drawing/2014/main" val="61417404"/>
                    </a:ext>
                  </a:extLst>
                </a:gridCol>
                <a:gridCol w="822960">
                  <a:extLst>
                    <a:ext uri="{9D8B030D-6E8A-4147-A177-3AD203B41FA5}">
                      <a16:colId xmlns:a16="http://schemas.microsoft.com/office/drawing/2014/main" val="496593957"/>
                    </a:ext>
                  </a:extLst>
                </a:gridCol>
                <a:gridCol w="987552">
                  <a:extLst>
                    <a:ext uri="{9D8B030D-6E8A-4147-A177-3AD203B41FA5}">
                      <a16:colId xmlns:a16="http://schemas.microsoft.com/office/drawing/2014/main" val="3273685401"/>
                    </a:ext>
                  </a:extLst>
                </a:gridCol>
                <a:gridCol w="822960">
                  <a:extLst>
                    <a:ext uri="{9D8B030D-6E8A-4147-A177-3AD203B41FA5}">
                      <a16:colId xmlns:a16="http://schemas.microsoft.com/office/drawing/2014/main" val="3314299436"/>
                    </a:ext>
                  </a:extLst>
                </a:gridCol>
                <a:gridCol w="905256">
                  <a:extLst>
                    <a:ext uri="{9D8B030D-6E8A-4147-A177-3AD203B41FA5}">
                      <a16:colId xmlns:a16="http://schemas.microsoft.com/office/drawing/2014/main" val="3625313355"/>
                    </a:ext>
                  </a:extLst>
                </a:gridCol>
                <a:gridCol w="822960">
                  <a:extLst>
                    <a:ext uri="{9D8B030D-6E8A-4147-A177-3AD203B41FA5}">
                      <a16:colId xmlns:a16="http://schemas.microsoft.com/office/drawing/2014/main" val="471565027"/>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944011804"/>
                  </a:ext>
                </a:extLst>
              </a:tr>
              <a:tr h="370840">
                <a:tc>
                  <a:txBody>
                    <a:bodyPr/>
                    <a:lstStyle/>
                    <a:p>
                      <a:r>
                        <a:rPr lang="de-DE" sz="1000" b="1"/>
                        <a:t>Kulturjournal - 2017-09-26 08:10:02</a:t>
                      </a:r>
                      <a:r>
                        <a:rPr lang="de-DE" sz="1000"/>
                        <a:t>
Ganz schön düster.</a:t>
                      </a:r>
                      <a:endParaRPr lang="en-US" sz="1000"/>
                    </a:p>
                  </a:txBody>
                  <a:tcPr/>
                </a:tc>
                <a:tc>
                  <a:txBody>
                    <a:bodyPr/>
                    <a:lstStyle/>
                    <a:p>
                      <a:r>
                        <a:rPr lang="en-US" sz="1000"/>
                        <a:t>7.4%</a:t>
                      </a:r>
                    </a:p>
                  </a:txBody>
                  <a:tcPr/>
                </a:tc>
                <a:tc>
                  <a:txBody>
                    <a:bodyPr/>
                    <a:lstStyle/>
                    <a:p>
                      <a:r>
                        <a:rPr lang="en-US" sz="1000"/>
                        <a:t>281</a:t>
                      </a:r>
                    </a:p>
                  </a:txBody>
                  <a:tcPr/>
                </a:tc>
                <a:tc>
                  <a:txBody>
                    <a:bodyPr/>
                    <a:lstStyle/>
                    <a:p>
                      <a:r>
                        <a:rPr lang="en-US" sz="1000"/>
                        <a:t>3802</a:t>
                      </a:r>
                    </a:p>
                  </a:txBody>
                  <a:tcPr/>
                </a:tc>
                <a:tc>
                  <a:txBody>
                    <a:bodyPr/>
                    <a:lstStyle/>
                    <a:p>
                      <a:r>
                        <a:rPr lang="en-US" sz="1000"/>
                        <a:t>308</a:t>
                      </a:r>
                    </a:p>
                  </a:txBody>
                  <a:tcPr/>
                </a:tc>
                <a:tc>
                  <a:txBody>
                    <a:bodyPr/>
                    <a:lstStyle/>
                    <a:p>
                      <a:r>
                        <a:rPr lang="en-US" sz="1000"/>
                        <a:t>8.1%</a:t>
                      </a:r>
                    </a:p>
                  </a:txBody>
                  <a:tcPr/>
                </a:tc>
                <a:tc>
                  <a:txBody>
                    <a:bodyPr/>
                    <a:lstStyle/>
                    <a:p>
                      <a:r>
                        <a:rPr lang="en-US" sz="1000"/>
                        <a:t>Link</a:t>
                      </a:r>
                    </a:p>
                  </a:txBody>
                  <a:tcPr/>
                </a:tc>
                <a:extLst>
                  <a:ext uri="{0D108BD9-81ED-4DB2-BD59-A6C34878D82A}">
                    <a16:rowId xmlns:a16="http://schemas.microsoft.com/office/drawing/2014/main" val="1418103778"/>
                  </a:ext>
                </a:extLst>
              </a:tr>
              <a:tr h="370840">
                <a:tc>
                  <a:txBody>
                    <a:bodyPr/>
                    <a:lstStyle/>
                    <a:p>
                      <a:r>
                        <a:rPr lang="de-DE" sz="1000" b="1"/>
                        <a:t>Kulturjournal - 2017-05-17 12:16:53</a:t>
                      </a:r>
                      <a:r>
                        <a:rPr lang="de-DE" sz="1000"/>
                        <a:t>
Für alle, die selbst spielen möchten. Hier geht's zum Test!</a:t>
                      </a:r>
                      <a:endParaRPr lang="en-US" sz="1000"/>
                    </a:p>
                  </a:txBody>
                  <a:tcPr/>
                </a:tc>
                <a:tc>
                  <a:txBody>
                    <a:bodyPr/>
                    <a:lstStyle/>
                    <a:p>
                      <a:r>
                        <a:rPr lang="en-US" sz="1000"/>
                        <a:t>6.2%</a:t>
                      </a:r>
                    </a:p>
                  </a:txBody>
                  <a:tcPr/>
                </a:tc>
                <a:tc>
                  <a:txBody>
                    <a:bodyPr/>
                    <a:lstStyle/>
                    <a:p>
                      <a:r>
                        <a:rPr lang="en-US" sz="1000"/>
                        <a:t>235</a:t>
                      </a:r>
                    </a:p>
                  </a:txBody>
                  <a:tcPr/>
                </a:tc>
                <a:tc>
                  <a:txBody>
                    <a:bodyPr/>
                    <a:lstStyle/>
                    <a:p>
                      <a:r>
                        <a:rPr lang="en-US" sz="1000"/>
                        <a:t>3770</a:t>
                      </a:r>
                    </a:p>
                  </a:txBody>
                  <a:tcPr/>
                </a:tc>
                <a:tc>
                  <a:txBody>
                    <a:bodyPr/>
                    <a:lstStyle/>
                    <a:p>
                      <a:r>
                        <a:rPr lang="en-US" sz="1000"/>
                        <a:t>315</a:t>
                      </a:r>
                    </a:p>
                  </a:txBody>
                  <a:tcPr/>
                </a:tc>
                <a:tc>
                  <a:txBody>
                    <a:bodyPr/>
                    <a:lstStyle/>
                    <a:p>
                      <a:r>
                        <a:rPr lang="en-US" sz="1000"/>
                        <a:t>8.4%</a:t>
                      </a:r>
                    </a:p>
                  </a:txBody>
                  <a:tcPr/>
                </a:tc>
                <a:tc>
                  <a:txBody>
                    <a:bodyPr/>
                    <a:lstStyle/>
                    <a:p>
                      <a:r>
                        <a:rPr lang="en-US" sz="1000"/>
                        <a:t>Link</a:t>
                      </a:r>
                    </a:p>
                  </a:txBody>
                  <a:tcPr/>
                </a:tc>
                <a:extLst>
                  <a:ext uri="{0D108BD9-81ED-4DB2-BD59-A6C34878D82A}">
                    <a16:rowId xmlns:a16="http://schemas.microsoft.com/office/drawing/2014/main" val="1845211503"/>
                  </a:ext>
                </a:extLst>
              </a:tr>
              <a:tr h="370840">
                <a:tc>
                  <a:txBody>
                    <a:bodyPr/>
                    <a:lstStyle/>
                    <a:p>
                      <a:r>
                        <a:rPr lang="de-DE" sz="1000" b="1"/>
                        <a:t>Kulturjournal - 2017-10-26 08:18:12</a:t>
                      </a:r>
                      <a:r>
                        <a:rPr lang="de-DE" sz="1000"/>
                        <a:t>
"Zensur" beim Echo-Jazz? Das klang nicht lustig. Aber wie war es wirklich?</a:t>
                      </a:r>
                      <a:endParaRPr lang="en-US" sz="1000"/>
                    </a:p>
                  </a:txBody>
                  <a:tcPr/>
                </a:tc>
                <a:tc>
                  <a:txBody>
                    <a:bodyPr/>
                    <a:lstStyle/>
                    <a:p>
                      <a:r>
                        <a:rPr lang="en-US" sz="1000"/>
                        <a:t>4.2%</a:t>
                      </a:r>
                    </a:p>
                  </a:txBody>
                  <a:tcPr/>
                </a:tc>
                <a:tc>
                  <a:txBody>
                    <a:bodyPr/>
                    <a:lstStyle/>
                    <a:p>
                      <a:r>
                        <a:rPr lang="en-US" sz="1000"/>
                        <a:t>78</a:t>
                      </a:r>
                    </a:p>
                  </a:txBody>
                  <a:tcPr/>
                </a:tc>
                <a:tc>
                  <a:txBody>
                    <a:bodyPr/>
                    <a:lstStyle/>
                    <a:p>
                      <a:r>
                        <a:rPr lang="en-US" sz="1000"/>
                        <a:t>1840</a:t>
                      </a:r>
                    </a:p>
                  </a:txBody>
                  <a:tcPr/>
                </a:tc>
                <a:tc>
                  <a:txBody>
                    <a:bodyPr/>
                    <a:lstStyle/>
                    <a:p>
                      <a:r>
                        <a:rPr lang="en-US" sz="1000"/>
                        <a:t>133</a:t>
                      </a:r>
                    </a:p>
                  </a:txBody>
                  <a:tcPr/>
                </a:tc>
                <a:tc>
                  <a:txBody>
                    <a:bodyPr/>
                    <a:lstStyle/>
                    <a:p>
                      <a:r>
                        <a:rPr lang="en-US" sz="1000"/>
                        <a:t>7.2%</a:t>
                      </a:r>
                    </a:p>
                  </a:txBody>
                  <a:tcPr/>
                </a:tc>
                <a:tc>
                  <a:txBody>
                    <a:bodyPr/>
                    <a:lstStyle/>
                    <a:p>
                      <a:r>
                        <a:rPr lang="en-US" sz="1000"/>
                        <a:t>Link</a:t>
                      </a:r>
                    </a:p>
                  </a:txBody>
                  <a:tcPr/>
                </a:tc>
                <a:extLst>
                  <a:ext uri="{0D108BD9-81ED-4DB2-BD59-A6C34878D82A}">
                    <a16:rowId xmlns:a16="http://schemas.microsoft.com/office/drawing/2014/main" val="1624856946"/>
                  </a:ext>
                </a:extLst>
              </a:tr>
              <a:tr h="370840">
                <a:tc>
                  <a:txBody>
                    <a:bodyPr/>
                    <a:lstStyle/>
                    <a:p>
                      <a:r>
                        <a:rPr lang="de-DE" sz="1000" b="1"/>
                        <a:t>Kulturjournal - 2017-10-23 10:05:00</a:t>
                      </a:r>
                      <a:r>
                        <a:rPr lang="de-DE" sz="1000"/>
                        <a:t>
Das Kulturjournal heute Abend um 22.45 Uhr im NDR Fernsehen​. Das sind unsere Themen:</a:t>
                      </a:r>
                      <a:endParaRPr lang="en-US" sz="1000"/>
                    </a:p>
                  </a:txBody>
                  <a:tcPr/>
                </a:tc>
                <a:tc>
                  <a:txBody>
                    <a:bodyPr/>
                    <a:lstStyle/>
                    <a:p>
                      <a:r>
                        <a:rPr lang="en-US" sz="1000"/>
                        <a:t>4.2%</a:t>
                      </a:r>
                    </a:p>
                  </a:txBody>
                  <a:tcPr/>
                </a:tc>
                <a:tc>
                  <a:txBody>
                    <a:bodyPr/>
                    <a:lstStyle/>
                    <a:p>
                      <a:r>
                        <a:rPr lang="en-US" sz="1000"/>
                        <a:t>51</a:t>
                      </a:r>
                    </a:p>
                  </a:txBody>
                  <a:tcPr/>
                </a:tc>
                <a:tc>
                  <a:txBody>
                    <a:bodyPr/>
                    <a:lstStyle/>
                    <a:p>
                      <a:r>
                        <a:rPr lang="en-US" sz="1000"/>
                        <a:t>1214</a:t>
                      </a:r>
                    </a:p>
                  </a:txBody>
                  <a:tcPr/>
                </a:tc>
                <a:tc>
                  <a:txBody>
                    <a:bodyPr/>
                    <a:lstStyle/>
                    <a:p>
                      <a:r>
                        <a:rPr lang="en-US" sz="1000"/>
                        <a:t>54</a:t>
                      </a:r>
                    </a:p>
                  </a:txBody>
                  <a:tcPr/>
                </a:tc>
                <a:tc>
                  <a:txBody>
                    <a:bodyPr/>
                    <a:lstStyle/>
                    <a:p>
                      <a:r>
                        <a:rPr lang="en-US" sz="1000"/>
                        <a:t>4.4%</a:t>
                      </a:r>
                    </a:p>
                  </a:txBody>
                  <a:tcPr/>
                </a:tc>
                <a:tc>
                  <a:txBody>
                    <a:bodyPr/>
                    <a:lstStyle/>
                    <a:p>
                      <a:r>
                        <a:rPr lang="en-US" sz="1000"/>
                        <a:t>Link</a:t>
                      </a:r>
                    </a:p>
                  </a:txBody>
                  <a:tcPr/>
                </a:tc>
                <a:extLst>
                  <a:ext uri="{0D108BD9-81ED-4DB2-BD59-A6C34878D82A}">
                    <a16:rowId xmlns:a16="http://schemas.microsoft.com/office/drawing/2014/main" val="3307538571"/>
                  </a:ext>
                </a:extLst>
              </a:tr>
              <a:tr h="370840">
                <a:tc>
                  <a:txBody>
                    <a:bodyPr/>
                    <a:lstStyle/>
                    <a:p>
                      <a:r>
                        <a:rPr lang="de-DE" sz="1000" b="1"/>
                        <a:t>Kulturjournal - 2017-02-15 08:33:37</a:t>
                      </a:r>
                      <a:r>
                        <a:rPr lang="de-DE" sz="1000"/>
                        <a:t>
In der warmen Jahreszeit schon was vor? Es gibt Karten für das Sommerprogramm der Elbphilharmonie. Heute ab 11 Uhr! ☀</a:t>
                      </a:r>
                      <a:endParaRPr lang="en-US" sz="1000"/>
                    </a:p>
                  </a:txBody>
                  <a:tcPr/>
                </a:tc>
                <a:tc>
                  <a:txBody>
                    <a:bodyPr/>
                    <a:lstStyle/>
                    <a:p>
                      <a:r>
                        <a:rPr lang="en-US" sz="1000"/>
                        <a:t>4.1%</a:t>
                      </a:r>
                    </a:p>
                  </a:txBody>
                  <a:tcPr/>
                </a:tc>
                <a:tc>
                  <a:txBody>
                    <a:bodyPr/>
                    <a:lstStyle/>
                    <a:p>
                      <a:r>
                        <a:rPr lang="en-US" sz="1000"/>
                        <a:t>81</a:t>
                      </a:r>
                    </a:p>
                  </a:txBody>
                  <a:tcPr/>
                </a:tc>
                <a:tc>
                  <a:txBody>
                    <a:bodyPr/>
                    <a:lstStyle/>
                    <a:p>
                      <a:r>
                        <a:rPr lang="en-US" sz="1000"/>
                        <a:t>1977</a:t>
                      </a:r>
                    </a:p>
                  </a:txBody>
                  <a:tcPr/>
                </a:tc>
                <a:tc>
                  <a:txBody>
                    <a:bodyPr/>
                    <a:lstStyle/>
                    <a:p>
                      <a:r>
                        <a:rPr lang="en-US" sz="1000"/>
                        <a:t>97</a:t>
                      </a:r>
                    </a:p>
                  </a:txBody>
                  <a:tcPr/>
                </a:tc>
                <a:tc>
                  <a:txBody>
                    <a:bodyPr/>
                    <a:lstStyle/>
                    <a:p>
                      <a:r>
                        <a:rPr lang="en-US" sz="1000"/>
                        <a:t>4.9%</a:t>
                      </a:r>
                    </a:p>
                  </a:txBody>
                  <a:tcPr/>
                </a:tc>
                <a:tc>
                  <a:txBody>
                    <a:bodyPr/>
                    <a:lstStyle/>
                    <a:p>
                      <a:r>
                        <a:rPr lang="en-US" sz="1000"/>
                        <a:t>Link</a:t>
                      </a:r>
                    </a:p>
                  </a:txBody>
                  <a:tcPr/>
                </a:tc>
                <a:extLst>
                  <a:ext uri="{0D108BD9-81ED-4DB2-BD59-A6C34878D82A}">
                    <a16:rowId xmlns:a16="http://schemas.microsoft.com/office/drawing/2014/main" val="3357540101"/>
                  </a:ext>
                </a:extLst>
              </a:tr>
            </a:tbl>
          </a:graphicData>
        </a:graphic>
      </p:graphicFrame>
      <p:sp>
        <p:nvSpPr>
          <p:cNvPr id="4" name="Text Placeholder 3">
            <a:extLst>
              <a:ext uri="{FF2B5EF4-FFF2-40B4-BE49-F238E27FC236}">
                <a16:creationId xmlns:a16="http://schemas.microsoft.com/office/drawing/2014/main" id="{1DD3B19C-2DF3-49F3-A94E-A791F59688DD}"/>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571575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503D0-DC49-4947-9901-30506AFF0E45}"/>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A38E7F3E-225E-411D-BE32-34BB6AF1221E}"/>
              </a:ext>
            </a:extLst>
          </p:cNvPr>
          <p:cNvGraphicFramePr>
            <a:graphicFrameLocks noGrp="1"/>
          </p:cNvGraphicFramePr>
          <p:nvPr>
            <p:ph type="tbl" sz="quarter" idx="13"/>
            <p:extLst>
              <p:ext uri="{D42A27DB-BD31-4B8C-83A1-F6EECF244321}">
                <p14:modId xmlns:p14="http://schemas.microsoft.com/office/powerpoint/2010/main" val="2975069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607094150"/>
                    </a:ext>
                  </a:extLst>
                </a:gridCol>
                <a:gridCol w="1152144">
                  <a:extLst>
                    <a:ext uri="{9D8B030D-6E8A-4147-A177-3AD203B41FA5}">
                      <a16:colId xmlns:a16="http://schemas.microsoft.com/office/drawing/2014/main" val="2081572371"/>
                    </a:ext>
                  </a:extLst>
                </a:gridCol>
                <a:gridCol w="1152144">
                  <a:extLst>
                    <a:ext uri="{9D8B030D-6E8A-4147-A177-3AD203B41FA5}">
                      <a16:colId xmlns:a16="http://schemas.microsoft.com/office/drawing/2014/main" val="2155597216"/>
                    </a:ext>
                  </a:extLst>
                </a:gridCol>
                <a:gridCol w="1152144">
                  <a:extLst>
                    <a:ext uri="{9D8B030D-6E8A-4147-A177-3AD203B41FA5}">
                      <a16:colId xmlns:a16="http://schemas.microsoft.com/office/drawing/2014/main" val="2950991109"/>
                    </a:ext>
                  </a:extLst>
                </a:gridCol>
                <a:gridCol w="822960">
                  <a:extLst>
                    <a:ext uri="{9D8B030D-6E8A-4147-A177-3AD203B41FA5}">
                      <a16:colId xmlns:a16="http://schemas.microsoft.com/office/drawing/2014/main" val="653968418"/>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3971779863"/>
                  </a:ext>
                </a:extLst>
              </a:tr>
              <a:tr h="370840">
                <a:tc>
                  <a:txBody>
                    <a:bodyPr/>
                    <a:lstStyle/>
                    <a:p>
                      <a:r>
                        <a:rPr lang="de-DE" sz="1000" b="1"/>
                        <a:t>Kulturjournal - 2017-07-03 18:13:03</a:t>
                      </a:r>
                      <a:r>
                        <a:rPr lang="de-DE" sz="1000"/>
                        <a:t>
"Das bisschen Haushalt macht sich von allein, sagt mein Mann ..." 🎶 Nein, nicht 1970. HEUTE! Das ist irgendwie erschütternd, lieber Michel Abdollahi!</a:t>
                      </a:r>
                      <a:endParaRPr lang="en-US" sz="1000"/>
                    </a:p>
                  </a:txBody>
                  <a:tcPr/>
                </a:tc>
                <a:tc>
                  <a:txBody>
                    <a:bodyPr/>
                    <a:lstStyle/>
                    <a:p>
                      <a:r>
                        <a:rPr lang="en-US" sz="1000"/>
                        <a:t>106563</a:t>
                      </a:r>
                    </a:p>
                  </a:txBody>
                  <a:tcPr/>
                </a:tc>
                <a:tc>
                  <a:txBody>
                    <a:bodyPr/>
                    <a:lstStyle/>
                    <a:p>
                      <a:r>
                        <a:rPr lang="en-US" sz="1000"/>
                        <a:t>207474</a:t>
                      </a:r>
                    </a:p>
                  </a:txBody>
                  <a:tcPr/>
                </a:tc>
                <a:tc>
                  <a:txBody>
                    <a:bodyPr/>
                    <a:lstStyle/>
                    <a:p>
                      <a:r>
                        <a:rPr lang="en-US" sz="1000"/>
                        <a:t>10%</a:t>
                      </a:r>
                    </a:p>
                  </a:txBody>
                  <a:tcPr/>
                </a:tc>
                <a:tc>
                  <a:txBody>
                    <a:bodyPr/>
                    <a:lstStyle/>
                    <a:p>
                      <a:r>
                        <a:rPr lang="en-US" sz="1000"/>
                        <a:t>4:54</a:t>
                      </a:r>
                    </a:p>
                  </a:txBody>
                  <a:tcPr/>
                </a:tc>
                <a:extLst>
                  <a:ext uri="{0D108BD9-81ED-4DB2-BD59-A6C34878D82A}">
                    <a16:rowId xmlns:a16="http://schemas.microsoft.com/office/drawing/2014/main" val="3339572933"/>
                  </a:ext>
                </a:extLst>
              </a:tr>
              <a:tr h="370840">
                <a:tc>
                  <a:txBody>
                    <a:bodyPr/>
                    <a:lstStyle/>
                    <a:p>
                      <a:r>
                        <a:rPr lang="de-DE" sz="1000" b="1"/>
                        <a:t>Kulturjournal - 2017-05-17 11:03:43</a:t>
                      </a:r>
                      <a:r>
                        <a:rPr lang="de-DE" sz="1000"/>
                        <a:t>
Welcher Glaube passt zu dir? Michel Abdollahi spielt Believe-O-Mat mit Passanten und erhält insbesondere zum Thema Homosexualität "komische" Antworten. #TaggegenHomophobie</a:t>
                      </a:r>
                      <a:endParaRPr lang="en-US" sz="1000"/>
                    </a:p>
                  </a:txBody>
                  <a:tcPr/>
                </a:tc>
                <a:tc>
                  <a:txBody>
                    <a:bodyPr/>
                    <a:lstStyle/>
                    <a:p>
                      <a:r>
                        <a:rPr lang="en-US" sz="1000"/>
                        <a:t>74974</a:t>
                      </a:r>
                    </a:p>
                  </a:txBody>
                  <a:tcPr/>
                </a:tc>
                <a:tc>
                  <a:txBody>
                    <a:bodyPr/>
                    <a:lstStyle/>
                    <a:p>
                      <a:r>
                        <a:rPr lang="en-US" sz="1000"/>
                        <a:t>141328</a:t>
                      </a:r>
                    </a:p>
                  </a:txBody>
                  <a:tcPr/>
                </a:tc>
                <a:tc>
                  <a:txBody>
                    <a:bodyPr/>
                    <a:lstStyle/>
                    <a:p>
                      <a:r>
                        <a:rPr lang="en-US" sz="1000"/>
                        <a:t>15%</a:t>
                      </a:r>
                    </a:p>
                  </a:txBody>
                  <a:tcPr/>
                </a:tc>
                <a:tc>
                  <a:txBody>
                    <a:bodyPr/>
                    <a:lstStyle/>
                    <a:p>
                      <a:r>
                        <a:rPr lang="en-US" sz="1000"/>
                        <a:t>3:46</a:t>
                      </a:r>
                    </a:p>
                  </a:txBody>
                  <a:tcPr/>
                </a:tc>
                <a:extLst>
                  <a:ext uri="{0D108BD9-81ED-4DB2-BD59-A6C34878D82A}">
                    <a16:rowId xmlns:a16="http://schemas.microsoft.com/office/drawing/2014/main" val="82921267"/>
                  </a:ext>
                </a:extLst>
              </a:tr>
              <a:tr h="370840">
                <a:tc>
                  <a:txBody>
                    <a:bodyPr/>
                    <a:lstStyle/>
                    <a:p>
                      <a:r>
                        <a:rPr lang="de-DE" sz="1000" b="1"/>
                        <a:t>Kulturjournal - 2017-01-30 21:00:00</a:t>
                      </a:r>
                      <a:r>
                        <a:rPr lang="de-DE" sz="1000"/>
                        <a:t>
"Ich bin unglaublich traurig." #MuslimBan</a:t>
                      </a:r>
                      <a:endParaRPr lang="en-US" sz="1000"/>
                    </a:p>
                  </a:txBody>
                  <a:tcPr/>
                </a:tc>
                <a:tc>
                  <a:txBody>
                    <a:bodyPr/>
                    <a:lstStyle/>
                    <a:p>
                      <a:r>
                        <a:rPr lang="en-US" sz="1000"/>
                        <a:t>68128</a:t>
                      </a:r>
                    </a:p>
                  </a:txBody>
                  <a:tcPr/>
                </a:tc>
                <a:tc>
                  <a:txBody>
                    <a:bodyPr/>
                    <a:lstStyle/>
                    <a:p>
                      <a:r>
                        <a:rPr lang="en-US" sz="1000"/>
                        <a:t>144809</a:t>
                      </a:r>
                    </a:p>
                  </a:txBody>
                  <a:tcPr/>
                </a:tc>
                <a:tc>
                  <a:txBody>
                    <a:bodyPr/>
                    <a:lstStyle/>
                    <a:p>
                      <a:r>
                        <a:rPr lang="en-US" sz="1000"/>
                        <a:t>13%</a:t>
                      </a:r>
                    </a:p>
                  </a:txBody>
                  <a:tcPr/>
                </a:tc>
                <a:tc>
                  <a:txBody>
                    <a:bodyPr/>
                    <a:lstStyle/>
                    <a:p>
                      <a:r>
                        <a:rPr lang="en-US" sz="1000"/>
                        <a:t>1:34</a:t>
                      </a:r>
                    </a:p>
                  </a:txBody>
                  <a:tcPr/>
                </a:tc>
                <a:extLst>
                  <a:ext uri="{0D108BD9-81ED-4DB2-BD59-A6C34878D82A}">
                    <a16:rowId xmlns:a16="http://schemas.microsoft.com/office/drawing/2014/main" val="4106968946"/>
                  </a:ext>
                </a:extLst>
              </a:tr>
              <a:tr h="370840">
                <a:tc>
                  <a:txBody>
                    <a:bodyPr/>
                    <a:lstStyle/>
                    <a:p>
                      <a:r>
                        <a:rPr lang="en-US" sz="1000" b="1"/>
                        <a:t>Kulturjournal - 2017-05-08 11:24:15</a:t>
                      </a:r>
                      <a:r>
                        <a:rPr lang="en-US" sz="1000"/>
                        <a:t>
Diäten, Schönheits-Chirugie und Photoshop sollen den weiblichen Körper perfektionieren. Der Film "Embrace", produziert von Nora Tschirner, sagt: Schluss damit! Du bist schön! Heute um 22.45 Uhr im Kulturjournal.</a:t>
                      </a:r>
                    </a:p>
                  </a:txBody>
                  <a:tcPr/>
                </a:tc>
                <a:tc>
                  <a:txBody>
                    <a:bodyPr/>
                    <a:lstStyle/>
                    <a:p>
                      <a:r>
                        <a:rPr lang="en-US" sz="1000"/>
                        <a:t>47834</a:t>
                      </a:r>
                    </a:p>
                  </a:txBody>
                  <a:tcPr/>
                </a:tc>
                <a:tc>
                  <a:txBody>
                    <a:bodyPr/>
                    <a:lstStyle/>
                    <a:p>
                      <a:r>
                        <a:rPr lang="en-US" sz="1000"/>
                        <a:t>68599</a:t>
                      </a:r>
                    </a:p>
                  </a:txBody>
                  <a:tcPr/>
                </a:tc>
                <a:tc>
                  <a:txBody>
                    <a:bodyPr/>
                    <a:lstStyle/>
                    <a:p>
                      <a:r>
                        <a:rPr lang="en-US" sz="1000"/>
                        <a:t>29%</a:t>
                      </a:r>
                    </a:p>
                  </a:txBody>
                  <a:tcPr/>
                </a:tc>
                <a:tc>
                  <a:txBody>
                    <a:bodyPr/>
                    <a:lstStyle/>
                    <a:p>
                      <a:r>
                        <a:rPr lang="en-US" sz="1000"/>
                        <a:t>0:49</a:t>
                      </a:r>
                    </a:p>
                  </a:txBody>
                  <a:tcPr/>
                </a:tc>
                <a:extLst>
                  <a:ext uri="{0D108BD9-81ED-4DB2-BD59-A6C34878D82A}">
                    <a16:rowId xmlns:a16="http://schemas.microsoft.com/office/drawing/2014/main" val="2250068980"/>
                  </a:ext>
                </a:extLst>
              </a:tr>
              <a:tr h="370840">
                <a:tc>
                  <a:txBody>
                    <a:bodyPr/>
                    <a:lstStyle/>
                    <a:p>
                      <a:r>
                        <a:rPr lang="de-DE" sz="1000" b="1"/>
                        <a:t>Kulturjournal - 2017-02-07 14:35:51</a:t>
                      </a:r>
                      <a:r>
                        <a:rPr lang="de-DE" sz="1000"/>
                        <a:t>
Auf Hooge tot überm Zaun hängen? Nix da! Unser Reporter hat das Hallig-Leben ausprobiert.</a:t>
                      </a:r>
                      <a:endParaRPr lang="en-US" sz="1000"/>
                    </a:p>
                  </a:txBody>
                  <a:tcPr/>
                </a:tc>
                <a:tc>
                  <a:txBody>
                    <a:bodyPr/>
                    <a:lstStyle/>
                    <a:p>
                      <a:r>
                        <a:rPr lang="en-US" sz="1000"/>
                        <a:t>23865</a:t>
                      </a:r>
                    </a:p>
                  </a:txBody>
                  <a:tcPr/>
                </a:tc>
                <a:tc>
                  <a:txBody>
                    <a:bodyPr/>
                    <a:lstStyle/>
                    <a:p>
                      <a:r>
                        <a:rPr lang="en-US" sz="1000"/>
                        <a:t>52457</a:t>
                      </a:r>
                    </a:p>
                  </a:txBody>
                  <a:tcPr/>
                </a:tc>
                <a:tc>
                  <a:txBody>
                    <a:bodyPr/>
                    <a:lstStyle/>
                    <a:p>
                      <a:r>
                        <a:rPr lang="en-US" sz="1000"/>
                        <a:t>8%</a:t>
                      </a:r>
                    </a:p>
                  </a:txBody>
                  <a:tcPr/>
                </a:tc>
                <a:tc>
                  <a:txBody>
                    <a:bodyPr/>
                    <a:lstStyle/>
                    <a:p>
                      <a:r>
                        <a:rPr lang="en-US" sz="1000"/>
                        <a:t>5:16</a:t>
                      </a:r>
                    </a:p>
                  </a:txBody>
                  <a:tcPr/>
                </a:tc>
                <a:extLst>
                  <a:ext uri="{0D108BD9-81ED-4DB2-BD59-A6C34878D82A}">
                    <a16:rowId xmlns:a16="http://schemas.microsoft.com/office/drawing/2014/main" val="2343713397"/>
                  </a:ext>
                </a:extLst>
              </a:tr>
            </a:tbl>
          </a:graphicData>
        </a:graphic>
      </p:graphicFrame>
      <p:sp>
        <p:nvSpPr>
          <p:cNvPr id="4" name="Text Placeholder 3">
            <a:extLst>
              <a:ext uri="{FF2B5EF4-FFF2-40B4-BE49-F238E27FC236}">
                <a16:creationId xmlns:a16="http://schemas.microsoft.com/office/drawing/2014/main" id="{8C815D47-6AD5-434F-BC81-18D9E5D1A6AA}"/>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1092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717ED-43D9-4749-B784-FC725D14AFF3}"/>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E207398A-5908-47B4-857D-29E81C75C24B}"/>
              </a:ext>
            </a:extLst>
          </p:cNvPr>
          <p:cNvGraphicFramePr>
            <a:graphicFrameLocks noGrp="1"/>
          </p:cNvGraphicFramePr>
          <p:nvPr>
            <p:ph type="tbl" sz="quarter" idx="13"/>
            <p:extLst>
              <p:ext uri="{D42A27DB-BD31-4B8C-83A1-F6EECF244321}">
                <p14:modId xmlns:p14="http://schemas.microsoft.com/office/powerpoint/2010/main" val="491427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06106516"/>
                    </a:ext>
                  </a:extLst>
                </a:gridCol>
                <a:gridCol w="1316736">
                  <a:extLst>
                    <a:ext uri="{9D8B030D-6E8A-4147-A177-3AD203B41FA5}">
                      <a16:colId xmlns:a16="http://schemas.microsoft.com/office/drawing/2014/main" val="3495710973"/>
                    </a:ext>
                  </a:extLst>
                </a:gridCol>
                <a:gridCol w="1481328">
                  <a:extLst>
                    <a:ext uri="{9D8B030D-6E8A-4147-A177-3AD203B41FA5}">
                      <a16:colId xmlns:a16="http://schemas.microsoft.com/office/drawing/2014/main" val="4110418246"/>
                    </a:ext>
                  </a:extLst>
                </a:gridCol>
                <a:gridCol w="1481328">
                  <a:extLst>
                    <a:ext uri="{9D8B030D-6E8A-4147-A177-3AD203B41FA5}">
                      <a16:colId xmlns:a16="http://schemas.microsoft.com/office/drawing/2014/main" val="2486960766"/>
                    </a:ext>
                  </a:extLst>
                </a:gridCol>
                <a:gridCol w="1481328">
                  <a:extLst>
                    <a:ext uri="{9D8B030D-6E8A-4147-A177-3AD203B41FA5}">
                      <a16:colId xmlns:a16="http://schemas.microsoft.com/office/drawing/2014/main" val="201415774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4050300410"/>
                  </a:ext>
                </a:extLst>
              </a:tr>
              <a:tr h="370840">
                <a:tc>
                  <a:txBody>
                    <a:bodyPr/>
                    <a:lstStyle/>
                    <a:p>
                      <a:r>
                        <a:rPr lang="de-DE" sz="1000" b="1"/>
                        <a:t>Kulturjournal - 2017-03-06 13:19:41</a:t>
                      </a:r>
                      <a:r>
                        <a:rPr lang="de-DE" sz="1000"/>
                        <a:t>
Nächsten Mittwoch ist Internationaler Weltfrauentag. In Deutschland brauchen wir den eigentlich nicht mehr. Oder doch? Was meint Ihr?</a:t>
                      </a:r>
                      <a:endParaRPr lang="en-US" sz="1000"/>
                    </a:p>
                  </a:txBody>
                  <a:tcPr/>
                </a:tc>
                <a:tc>
                  <a:txBody>
                    <a:bodyPr/>
                    <a:lstStyle/>
                    <a:p>
                      <a:r>
                        <a:rPr lang="en-US" sz="1000"/>
                        <a:t>35.53%</a:t>
                      </a:r>
                    </a:p>
                  </a:txBody>
                  <a:tcPr/>
                </a:tc>
                <a:tc>
                  <a:txBody>
                    <a:bodyPr/>
                    <a:lstStyle/>
                    <a:p>
                      <a:r>
                        <a:rPr lang="en-US" sz="1000"/>
                        <a:t>57.74%</a:t>
                      </a:r>
                    </a:p>
                  </a:txBody>
                  <a:tcPr/>
                </a:tc>
                <a:tc>
                  <a:txBody>
                    <a:bodyPr/>
                    <a:lstStyle/>
                    <a:p>
                      <a:r>
                        <a:rPr lang="en-US" sz="1000"/>
                        <a:t>8167</a:t>
                      </a:r>
                    </a:p>
                  </a:txBody>
                  <a:tcPr/>
                </a:tc>
                <a:tc>
                  <a:txBody>
                    <a:bodyPr/>
                    <a:lstStyle/>
                    <a:p>
                      <a:r>
                        <a:rPr lang="en-US" sz="1000"/>
                        <a:t>22989</a:t>
                      </a:r>
                    </a:p>
                  </a:txBody>
                  <a:tcPr/>
                </a:tc>
                <a:extLst>
                  <a:ext uri="{0D108BD9-81ED-4DB2-BD59-A6C34878D82A}">
                    <a16:rowId xmlns:a16="http://schemas.microsoft.com/office/drawing/2014/main" val="2270285215"/>
                  </a:ext>
                </a:extLst>
              </a:tr>
              <a:tr h="370840">
                <a:tc>
                  <a:txBody>
                    <a:bodyPr/>
                    <a:lstStyle/>
                    <a:p>
                      <a:r>
                        <a:rPr lang="de-DE" sz="1000" b="1"/>
                        <a:t>Kulturjournal - 2017-10-16 15:57:55</a:t>
                      </a:r>
                      <a:r>
                        <a:rPr lang="de-DE" sz="1000"/>
                        <a:t>
Wie es ist unter Nazis aufzuwachsen? Wenn Vater, Mutter, alle drei Schwestern und sogar der Freund der braunen Ideologie anhängen? Das weiß Heidi Benneckenstein. Ihr gelang der Ausstieg aus der Szene.</a:t>
                      </a:r>
                      <a:endParaRPr lang="en-US" sz="1000"/>
                    </a:p>
                  </a:txBody>
                  <a:tcPr/>
                </a:tc>
                <a:tc>
                  <a:txBody>
                    <a:bodyPr/>
                    <a:lstStyle/>
                    <a:p>
                      <a:r>
                        <a:rPr lang="en-US" sz="1000"/>
                        <a:t>30.64%</a:t>
                      </a:r>
                    </a:p>
                  </a:txBody>
                  <a:tcPr/>
                </a:tc>
                <a:tc>
                  <a:txBody>
                    <a:bodyPr/>
                    <a:lstStyle/>
                    <a:p>
                      <a:r>
                        <a:rPr lang="en-US" sz="1000"/>
                        <a:t>43.46%</a:t>
                      </a:r>
                    </a:p>
                  </a:txBody>
                  <a:tcPr/>
                </a:tc>
                <a:tc>
                  <a:txBody>
                    <a:bodyPr/>
                    <a:lstStyle/>
                    <a:p>
                      <a:r>
                        <a:rPr lang="en-US" sz="1000"/>
                        <a:t>17457</a:t>
                      </a:r>
                    </a:p>
                  </a:txBody>
                  <a:tcPr/>
                </a:tc>
                <a:tc>
                  <a:txBody>
                    <a:bodyPr/>
                    <a:lstStyle/>
                    <a:p>
                      <a:r>
                        <a:rPr lang="en-US" sz="1000"/>
                        <a:t>56983</a:t>
                      </a:r>
                    </a:p>
                  </a:txBody>
                  <a:tcPr/>
                </a:tc>
                <a:extLst>
                  <a:ext uri="{0D108BD9-81ED-4DB2-BD59-A6C34878D82A}">
                    <a16:rowId xmlns:a16="http://schemas.microsoft.com/office/drawing/2014/main" val="2630120101"/>
                  </a:ext>
                </a:extLst>
              </a:tr>
              <a:tr h="370840">
                <a:tc>
                  <a:txBody>
                    <a:bodyPr/>
                    <a:lstStyle/>
                    <a:p>
                      <a:r>
                        <a:rPr lang="de-DE" sz="1000" b="1"/>
                        <a:t>Kulturjournal - 2017-10-09 16:00:01</a:t>
                      </a:r>
                      <a:r>
                        <a:rPr lang="de-DE" sz="1000"/>
                        <a:t>
Udo Lindenberg auf dem Höhepunkt seiner Karriere. Den feiert seine Gefährtin Tine Acke jetzt mit einem opulenten Bildband. Eine ❤-Erklärung von der neongrünen Socke bis zur Zigarre.</a:t>
                      </a:r>
                      <a:endParaRPr lang="en-US" sz="1000"/>
                    </a:p>
                  </a:txBody>
                  <a:tcPr/>
                </a:tc>
                <a:tc>
                  <a:txBody>
                    <a:bodyPr/>
                    <a:lstStyle/>
                    <a:p>
                      <a:r>
                        <a:rPr lang="en-US" sz="1000"/>
                        <a:t>28.47%</a:t>
                      </a:r>
                    </a:p>
                  </a:txBody>
                  <a:tcPr/>
                </a:tc>
                <a:tc>
                  <a:txBody>
                    <a:bodyPr/>
                    <a:lstStyle/>
                    <a:p>
                      <a:r>
                        <a:rPr lang="en-US" sz="1000"/>
                        <a:t>38.41%</a:t>
                      </a:r>
                    </a:p>
                  </a:txBody>
                  <a:tcPr/>
                </a:tc>
                <a:tc>
                  <a:txBody>
                    <a:bodyPr/>
                    <a:lstStyle/>
                    <a:p>
                      <a:r>
                        <a:rPr lang="en-US" sz="1000"/>
                        <a:t>2137</a:t>
                      </a:r>
                    </a:p>
                  </a:txBody>
                  <a:tcPr/>
                </a:tc>
                <a:tc>
                  <a:txBody>
                    <a:bodyPr/>
                    <a:lstStyle/>
                    <a:p>
                      <a:r>
                        <a:rPr lang="en-US" sz="1000"/>
                        <a:t>6772</a:t>
                      </a:r>
                    </a:p>
                  </a:txBody>
                  <a:tcPr/>
                </a:tc>
                <a:extLst>
                  <a:ext uri="{0D108BD9-81ED-4DB2-BD59-A6C34878D82A}">
                    <a16:rowId xmlns:a16="http://schemas.microsoft.com/office/drawing/2014/main" val="862152403"/>
                  </a:ext>
                </a:extLst>
              </a:tr>
              <a:tr h="370840">
                <a:tc>
                  <a:txBody>
                    <a:bodyPr/>
                    <a:lstStyle/>
                    <a:p>
                      <a:r>
                        <a:rPr lang="en-US" sz="1000" b="1"/>
                        <a:t>Kulturjournal - 2017-05-08 11:24:15</a:t>
                      </a:r>
                      <a:r>
                        <a:rPr lang="en-US" sz="1000"/>
                        <a:t>
Diäten, Schönheits-Chirugie und Photoshop sollen den weiblichen Körper perfektionieren. Der Film "Embrace", produziert von Nora Tschirner, sagt: Schluss damit! Du bist schön! Heute um 22.45 Uhr im Kulturjournal.</a:t>
                      </a:r>
                    </a:p>
                  </a:txBody>
                  <a:tcPr/>
                </a:tc>
                <a:tc>
                  <a:txBody>
                    <a:bodyPr/>
                    <a:lstStyle/>
                    <a:p>
                      <a:r>
                        <a:rPr lang="en-US" sz="1000"/>
                        <a:t>27.21%</a:t>
                      </a:r>
                    </a:p>
                  </a:txBody>
                  <a:tcPr/>
                </a:tc>
                <a:tc>
                  <a:txBody>
                    <a:bodyPr/>
                    <a:lstStyle/>
                    <a:p>
                      <a:r>
                        <a:rPr lang="en-US" sz="1000"/>
                        <a:t>36.57%</a:t>
                      </a:r>
                    </a:p>
                  </a:txBody>
                  <a:tcPr/>
                </a:tc>
                <a:tc>
                  <a:txBody>
                    <a:bodyPr/>
                    <a:lstStyle/>
                    <a:p>
                      <a:r>
                        <a:rPr lang="en-US" sz="1000"/>
                        <a:t>47834</a:t>
                      </a:r>
                    </a:p>
                  </a:txBody>
                  <a:tcPr/>
                </a:tc>
                <a:tc>
                  <a:txBody>
                    <a:bodyPr/>
                    <a:lstStyle/>
                    <a:p>
                      <a:r>
                        <a:rPr lang="en-US" sz="1000"/>
                        <a:t>171560</a:t>
                      </a:r>
                    </a:p>
                  </a:txBody>
                  <a:tcPr/>
                </a:tc>
                <a:extLst>
                  <a:ext uri="{0D108BD9-81ED-4DB2-BD59-A6C34878D82A}">
                    <a16:rowId xmlns:a16="http://schemas.microsoft.com/office/drawing/2014/main" val="122805365"/>
                  </a:ext>
                </a:extLst>
              </a:tr>
              <a:tr h="370840">
                <a:tc>
                  <a:txBody>
                    <a:bodyPr/>
                    <a:lstStyle/>
                    <a:p>
                      <a:r>
                        <a:rPr lang="de-DE" sz="1000" b="1"/>
                        <a:t>Kulturjournal - 2017-05-09 14:24:20</a:t>
                      </a:r>
                      <a:r>
                        <a:rPr lang="de-DE" sz="1000"/>
                        <a:t>
"Sie brauchen eine Brustvergrößerung und ein Brustwarzen-Lifting. Und das Fett vom Bauch könnten wir dann in die Lippen spritzen." Das passiert, wenn man einen Schönheitschirugen um Rat bittet. #Embrace</a:t>
                      </a:r>
                      <a:endParaRPr lang="en-US" sz="1000"/>
                    </a:p>
                  </a:txBody>
                  <a:tcPr/>
                </a:tc>
                <a:tc>
                  <a:txBody>
                    <a:bodyPr/>
                    <a:lstStyle/>
                    <a:p>
                      <a:r>
                        <a:rPr lang="en-US" sz="1000"/>
                        <a:t>26.83%</a:t>
                      </a:r>
                    </a:p>
                  </a:txBody>
                  <a:tcPr/>
                </a:tc>
                <a:tc>
                  <a:txBody>
                    <a:bodyPr/>
                    <a:lstStyle/>
                    <a:p>
                      <a:r>
                        <a:rPr lang="en-US" sz="1000"/>
                        <a:t>47.47%</a:t>
                      </a:r>
                    </a:p>
                  </a:txBody>
                  <a:tcPr/>
                </a:tc>
                <a:tc>
                  <a:txBody>
                    <a:bodyPr/>
                    <a:lstStyle/>
                    <a:p>
                      <a:r>
                        <a:rPr lang="en-US" sz="1000"/>
                        <a:t>1445</a:t>
                      </a:r>
                    </a:p>
                  </a:txBody>
                  <a:tcPr/>
                </a:tc>
                <a:tc>
                  <a:txBody>
                    <a:bodyPr/>
                    <a:lstStyle/>
                    <a:p>
                      <a:r>
                        <a:rPr lang="en-US" sz="1000"/>
                        <a:t>5121</a:t>
                      </a:r>
                    </a:p>
                  </a:txBody>
                  <a:tcPr/>
                </a:tc>
                <a:extLst>
                  <a:ext uri="{0D108BD9-81ED-4DB2-BD59-A6C34878D82A}">
                    <a16:rowId xmlns:a16="http://schemas.microsoft.com/office/drawing/2014/main" val="1450876945"/>
                  </a:ext>
                </a:extLst>
              </a:tr>
            </a:tbl>
          </a:graphicData>
        </a:graphic>
      </p:graphicFrame>
      <p:sp>
        <p:nvSpPr>
          <p:cNvPr id="4" name="Text Placeholder 3">
            <a:extLst>
              <a:ext uri="{FF2B5EF4-FFF2-40B4-BE49-F238E27FC236}">
                <a16:creationId xmlns:a16="http://schemas.microsoft.com/office/drawing/2014/main" id="{66AE3EE8-BC2D-4806-95E9-0EB5AA92CC83}"/>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21932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BB3F6-95FC-4531-A1B3-E472BD3B575B}"/>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36871329-D0AA-4142-8E70-5D1AF4D34F40}"/>
              </a:ext>
            </a:extLst>
          </p:cNvPr>
          <p:cNvGraphicFramePr>
            <a:graphicFrameLocks noGrp="1"/>
          </p:cNvGraphicFramePr>
          <p:nvPr>
            <p:ph type="tbl" sz="quarter" idx="13"/>
            <p:extLst>
              <p:ext uri="{D42A27DB-BD31-4B8C-83A1-F6EECF244321}">
                <p14:modId xmlns:p14="http://schemas.microsoft.com/office/powerpoint/2010/main" val="1922035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67016671"/>
                    </a:ext>
                  </a:extLst>
                </a:gridCol>
                <a:gridCol w="1316736">
                  <a:extLst>
                    <a:ext uri="{9D8B030D-6E8A-4147-A177-3AD203B41FA5}">
                      <a16:colId xmlns:a16="http://schemas.microsoft.com/office/drawing/2014/main" val="301010135"/>
                    </a:ext>
                  </a:extLst>
                </a:gridCol>
                <a:gridCol w="1481328">
                  <a:extLst>
                    <a:ext uri="{9D8B030D-6E8A-4147-A177-3AD203B41FA5}">
                      <a16:colId xmlns:a16="http://schemas.microsoft.com/office/drawing/2014/main" val="2427463245"/>
                    </a:ext>
                  </a:extLst>
                </a:gridCol>
                <a:gridCol w="1481328">
                  <a:extLst>
                    <a:ext uri="{9D8B030D-6E8A-4147-A177-3AD203B41FA5}">
                      <a16:colId xmlns:a16="http://schemas.microsoft.com/office/drawing/2014/main" val="2391081485"/>
                    </a:ext>
                  </a:extLst>
                </a:gridCol>
                <a:gridCol w="1481328">
                  <a:extLst>
                    <a:ext uri="{9D8B030D-6E8A-4147-A177-3AD203B41FA5}">
                      <a16:colId xmlns:a16="http://schemas.microsoft.com/office/drawing/2014/main" val="116010685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3270840977"/>
                  </a:ext>
                </a:extLst>
              </a:tr>
              <a:tr h="370840">
                <a:tc>
                  <a:txBody>
                    <a:bodyPr/>
                    <a:lstStyle/>
                    <a:p>
                      <a:r>
                        <a:rPr lang="de-DE" sz="1000" b="1"/>
                        <a:t>Kulturjournal - 2017-06-26 06:12:25</a:t>
                      </a:r>
                      <a:r>
                        <a:rPr lang="de-DE" sz="1000"/>
                        <a:t>
Heute vor 20 Jahren erschien das erste Buch von Harry Potter. Wenn das kein Grund zum Feiern ist!</a:t>
                      </a:r>
                      <a:endParaRPr lang="en-US" sz="1000"/>
                    </a:p>
                  </a:txBody>
                  <a:tcPr/>
                </a:tc>
                <a:tc>
                  <a:txBody>
                    <a:bodyPr/>
                    <a:lstStyle/>
                    <a:p>
                      <a:r>
                        <a:rPr lang="en-US" sz="1000"/>
                        <a:t>n/a</a:t>
                      </a:r>
                    </a:p>
                  </a:txBody>
                  <a:tcPr/>
                </a:tc>
                <a:tc>
                  <a:txBody>
                    <a:bodyPr/>
                    <a:lstStyle/>
                    <a:p>
                      <a:r>
                        <a:rPr lang="en-US" sz="1000"/>
                        <a:t>23.9%</a:t>
                      </a:r>
                    </a:p>
                  </a:txBody>
                  <a:tcPr/>
                </a:tc>
                <a:tc>
                  <a:txBody>
                    <a:bodyPr/>
                    <a:lstStyle/>
                    <a:p>
                      <a:r>
                        <a:rPr lang="en-US" sz="1000"/>
                        <a:t>n/a</a:t>
                      </a:r>
                    </a:p>
                  </a:txBody>
                  <a:tcPr/>
                </a:tc>
                <a:tc>
                  <a:txBody>
                    <a:bodyPr/>
                    <a:lstStyle/>
                    <a:p>
                      <a:r>
                        <a:rPr lang="en-US" sz="1000"/>
                        <a:t>1126</a:t>
                      </a:r>
                    </a:p>
                  </a:txBody>
                  <a:tcPr/>
                </a:tc>
                <a:extLst>
                  <a:ext uri="{0D108BD9-81ED-4DB2-BD59-A6C34878D82A}">
                    <a16:rowId xmlns:a16="http://schemas.microsoft.com/office/drawing/2014/main" val="667395884"/>
                  </a:ext>
                </a:extLst>
              </a:tr>
              <a:tr h="370840">
                <a:tc>
                  <a:txBody>
                    <a:bodyPr/>
                    <a:lstStyle/>
                    <a:p>
                      <a:r>
                        <a:rPr lang="de-DE" sz="1000" b="1"/>
                        <a:t>Kulturjournal - 2017-06-27 15:01:01</a:t>
                      </a:r>
                      <a:r>
                        <a:rPr lang="de-DE" sz="1000"/>
                        <a:t>
Der Kult bleibt.</a:t>
                      </a:r>
                      <a:endParaRPr lang="en-US" sz="1000"/>
                    </a:p>
                  </a:txBody>
                  <a:tcPr/>
                </a:tc>
                <a:tc>
                  <a:txBody>
                    <a:bodyPr/>
                    <a:lstStyle/>
                    <a:p>
                      <a:r>
                        <a:rPr lang="en-US" sz="1000"/>
                        <a:t>n/a</a:t>
                      </a:r>
                    </a:p>
                  </a:txBody>
                  <a:tcPr/>
                </a:tc>
                <a:tc>
                  <a:txBody>
                    <a:bodyPr/>
                    <a:lstStyle/>
                    <a:p>
                      <a:r>
                        <a:rPr lang="en-US" sz="1000"/>
                        <a:t>31.6%</a:t>
                      </a:r>
                    </a:p>
                  </a:txBody>
                  <a:tcPr/>
                </a:tc>
                <a:tc>
                  <a:txBody>
                    <a:bodyPr/>
                    <a:lstStyle/>
                    <a:p>
                      <a:r>
                        <a:rPr lang="en-US" sz="1000"/>
                        <a:t>n/a</a:t>
                      </a:r>
                    </a:p>
                  </a:txBody>
                  <a:tcPr/>
                </a:tc>
                <a:tc>
                  <a:txBody>
                    <a:bodyPr/>
                    <a:lstStyle/>
                    <a:p>
                      <a:r>
                        <a:rPr lang="en-US" sz="1000"/>
                        <a:t>2511</a:t>
                      </a:r>
                    </a:p>
                  </a:txBody>
                  <a:tcPr/>
                </a:tc>
                <a:extLst>
                  <a:ext uri="{0D108BD9-81ED-4DB2-BD59-A6C34878D82A}">
                    <a16:rowId xmlns:a16="http://schemas.microsoft.com/office/drawing/2014/main" val="3555250101"/>
                  </a:ext>
                </a:extLst>
              </a:tr>
              <a:tr h="370840">
                <a:tc>
                  <a:txBody>
                    <a:bodyPr/>
                    <a:lstStyle/>
                    <a:p>
                      <a:r>
                        <a:rPr lang="de-DE" sz="1000" b="1"/>
                        <a:t>Kulturjournal - 2017-06-22 09:04:56</a:t>
                      </a:r>
                      <a:r>
                        <a:rPr lang="de-DE" sz="1000"/>
                        <a:t>
Das könnte spannend werden! Wer wird neuer Chefdirigent? Am 23. Juni um 10 Uhr - live auf Facebook.</a:t>
                      </a:r>
                      <a:endParaRPr lang="en-US" sz="1000"/>
                    </a:p>
                  </a:txBody>
                  <a:tcPr/>
                </a:tc>
                <a:tc>
                  <a:txBody>
                    <a:bodyPr/>
                    <a:lstStyle/>
                    <a:p>
                      <a:r>
                        <a:rPr lang="en-US" sz="1000"/>
                        <a:t>n/a</a:t>
                      </a:r>
                    </a:p>
                  </a:txBody>
                  <a:tcPr/>
                </a:tc>
                <a:tc>
                  <a:txBody>
                    <a:bodyPr/>
                    <a:lstStyle/>
                    <a:p>
                      <a:r>
                        <a:rPr lang="en-US" sz="1000"/>
                        <a:t>12.2%</a:t>
                      </a:r>
                    </a:p>
                  </a:txBody>
                  <a:tcPr/>
                </a:tc>
                <a:tc>
                  <a:txBody>
                    <a:bodyPr/>
                    <a:lstStyle/>
                    <a:p>
                      <a:r>
                        <a:rPr lang="en-US" sz="1000"/>
                        <a:t>n/a</a:t>
                      </a:r>
                    </a:p>
                  </a:txBody>
                  <a:tcPr/>
                </a:tc>
                <a:tc>
                  <a:txBody>
                    <a:bodyPr/>
                    <a:lstStyle/>
                    <a:p>
                      <a:r>
                        <a:rPr lang="en-US" sz="1000"/>
                        <a:t>368</a:t>
                      </a:r>
                    </a:p>
                  </a:txBody>
                  <a:tcPr/>
                </a:tc>
                <a:extLst>
                  <a:ext uri="{0D108BD9-81ED-4DB2-BD59-A6C34878D82A}">
                    <a16:rowId xmlns:a16="http://schemas.microsoft.com/office/drawing/2014/main" val="1933492750"/>
                  </a:ext>
                </a:extLst>
              </a:tr>
              <a:tr h="370840">
                <a:tc>
                  <a:txBody>
                    <a:bodyPr/>
                    <a:lstStyle/>
                    <a:p>
                      <a:r>
                        <a:rPr lang="de-DE" sz="1000" b="1"/>
                        <a:t>Kulturjournal - 2017-06-16 07:39:38</a:t>
                      </a:r>
                      <a:r>
                        <a:rPr lang="de-DE" sz="1000"/>
                        <a:t>
Einfach nur schön! ❤</a:t>
                      </a:r>
                      <a:endParaRPr lang="en-US" sz="1000"/>
                    </a:p>
                  </a:txBody>
                  <a:tcPr/>
                </a:tc>
                <a:tc>
                  <a:txBody>
                    <a:bodyPr/>
                    <a:lstStyle/>
                    <a:p>
                      <a:r>
                        <a:rPr lang="en-US" sz="1000"/>
                        <a:t>n/a</a:t>
                      </a:r>
                    </a:p>
                  </a:txBody>
                  <a:tcPr/>
                </a:tc>
                <a:tc>
                  <a:txBody>
                    <a:bodyPr/>
                    <a:lstStyle/>
                    <a:p>
                      <a:r>
                        <a:rPr lang="en-US" sz="1000"/>
                        <a:t>32.1%</a:t>
                      </a:r>
                    </a:p>
                  </a:txBody>
                  <a:tcPr/>
                </a:tc>
                <a:tc>
                  <a:txBody>
                    <a:bodyPr/>
                    <a:lstStyle/>
                    <a:p>
                      <a:r>
                        <a:rPr lang="en-US" sz="1000"/>
                        <a:t>n/a</a:t>
                      </a:r>
                    </a:p>
                  </a:txBody>
                  <a:tcPr/>
                </a:tc>
                <a:tc>
                  <a:txBody>
                    <a:bodyPr/>
                    <a:lstStyle/>
                    <a:p>
                      <a:r>
                        <a:rPr lang="en-US" sz="1000"/>
                        <a:t>13030</a:t>
                      </a:r>
                    </a:p>
                  </a:txBody>
                  <a:tcPr/>
                </a:tc>
                <a:extLst>
                  <a:ext uri="{0D108BD9-81ED-4DB2-BD59-A6C34878D82A}">
                    <a16:rowId xmlns:a16="http://schemas.microsoft.com/office/drawing/2014/main" val="2574971754"/>
                  </a:ext>
                </a:extLst>
              </a:tr>
              <a:tr h="370840">
                <a:tc>
                  <a:txBody>
                    <a:bodyPr/>
                    <a:lstStyle/>
                    <a:p>
                      <a:r>
                        <a:rPr lang="de-DE" sz="1000" b="1"/>
                        <a:t>Kulturjournal - 2017-06-16 13:15:39</a:t>
                      </a:r>
                      <a:r>
                        <a:rPr lang="de-DE" sz="1000"/>
                        <a:t>
Wer von euch wollte schon immer mal Fanficion schreiben? Jetzt habt ihr DIE Gelegenheit!</a:t>
                      </a:r>
                      <a:endParaRPr lang="en-US" sz="1000"/>
                    </a:p>
                  </a:txBody>
                  <a:tcPr/>
                </a:tc>
                <a:tc>
                  <a:txBody>
                    <a:bodyPr/>
                    <a:lstStyle/>
                    <a:p>
                      <a:r>
                        <a:rPr lang="en-US" sz="1000"/>
                        <a:t>n/a</a:t>
                      </a:r>
                    </a:p>
                  </a:txBody>
                  <a:tcPr/>
                </a:tc>
                <a:tc>
                  <a:txBody>
                    <a:bodyPr/>
                    <a:lstStyle/>
                    <a:p>
                      <a:r>
                        <a:rPr lang="en-US" sz="1000"/>
                        <a:t>25.8%</a:t>
                      </a:r>
                    </a:p>
                  </a:txBody>
                  <a:tcPr/>
                </a:tc>
                <a:tc>
                  <a:txBody>
                    <a:bodyPr/>
                    <a:lstStyle/>
                    <a:p>
                      <a:r>
                        <a:rPr lang="en-US" sz="1000"/>
                        <a:t>n/a</a:t>
                      </a:r>
                    </a:p>
                  </a:txBody>
                  <a:tcPr/>
                </a:tc>
                <a:tc>
                  <a:txBody>
                    <a:bodyPr/>
                    <a:lstStyle/>
                    <a:p>
                      <a:r>
                        <a:rPr lang="en-US" sz="1000"/>
                        <a:t>887</a:t>
                      </a:r>
                    </a:p>
                  </a:txBody>
                  <a:tcPr/>
                </a:tc>
                <a:extLst>
                  <a:ext uri="{0D108BD9-81ED-4DB2-BD59-A6C34878D82A}">
                    <a16:rowId xmlns:a16="http://schemas.microsoft.com/office/drawing/2014/main" val="4275618872"/>
                  </a:ext>
                </a:extLst>
              </a:tr>
            </a:tbl>
          </a:graphicData>
        </a:graphic>
      </p:graphicFrame>
      <p:sp>
        <p:nvSpPr>
          <p:cNvPr id="4" name="Text Placeholder 3">
            <a:extLst>
              <a:ext uri="{FF2B5EF4-FFF2-40B4-BE49-F238E27FC236}">
                <a16:creationId xmlns:a16="http://schemas.microsoft.com/office/drawing/2014/main" id="{F836A09B-DEA2-401B-A90E-B234B2AE3C9D}"/>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314664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A3C26-4803-4500-8B6B-5D21DF11D9C3}"/>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BE9FA423-B689-49CC-AF71-F3429689D3A5}"/>
              </a:ext>
            </a:extLst>
          </p:cNvPr>
          <p:cNvGraphicFramePr>
            <a:graphicFrameLocks noGrp="1"/>
          </p:cNvGraphicFramePr>
          <p:nvPr>
            <p:ph type="tbl" sz="quarter" idx="13"/>
            <p:extLst>
              <p:ext uri="{D42A27DB-BD31-4B8C-83A1-F6EECF244321}">
                <p14:modId xmlns:p14="http://schemas.microsoft.com/office/powerpoint/2010/main" val="187719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1636989"/>
                    </a:ext>
                  </a:extLst>
                </a:gridCol>
                <a:gridCol w="1234440">
                  <a:extLst>
                    <a:ext uri="{9D8B030D-6E8A-4147-A177-3AD203B41FA5}">
                      <a16:colId xmlns:a16="http://schemas.microsoft.com/office/drawing/2014/main" val="1377014571"/>
                    </a:ext>
                  </a:extLst>
                </a:gridCol>
                <a:gridCol w="822960">
                  <a:extLst>
                    <a:ext uri="{9D8B030D-6E8A-4147-A177-3AD203B41FA5}">
                      <a16:colId xmlns:a16="http://schemas.microsoft.com/office/drawing/2014/main" val="1555151930"/>
                    </a:ext>
                  </a:extLst>
                </a:gridCol>
                <a:gridCol w="822960">
                  <a:extLst>
                    <a:ext uri="{9D8B030D-6E8A-4147-A177-3AD203B41FA5}">
                      <a16:colId xmlns:a16="http://schemas.microsoft.com/office/drawing/2014/main" val="2113545059"/>
                    </a:ext>
                  </a:extLst>
                </a:gridCol>
                <a:gridCol w="822960">
                  <a:extLst>
                    <a:ext uri="{9D8B030D-6E8A-4147-A177-3AD203B41FA5}">
                      <a16:colId xmlns:a16="http://schemas.microsoft.com/office/drawing/2014/main" val="4221193779"/>
                    </a:ext>
                  </a:extLst>
                </a:gridCol>
                <a:gridCol w="822960">
                  <a:extLst>
                    <a:ext uri="{9D8B030D-6E8A-4147-A177-3AD203B41FA5}">
                      <a16:colId xmlns:a16="http://schemas.microsoft.com/office/drawing/2014/main" val="56344829"/>
                    </a:ext>
                  </a:extLst>
                </a:gridCol>
                <a:gridCol w="411480">
                  <a:extLst>
                    <a:ext uri="{9D8B030D-6E8A-4147-A177-3AD203B41FA5}">
                      <a16:colId xmlns:a16="http://schemas.microsoft.com/office/drawing/2014/main" val="2837385137"/>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853000692"/>
                  </a:ext>
                </a:extLst>
              </a:tr>
              <a:tr h="370840">
                <a:tc>
                  <a:txBody>
                    <a:bodyPr/>
                    <a:lstStyle/>
                    <a:p>
                      <a:r>
                        <a:rPr lang="de-DE" sz="1000" b="1"/>
                        <a:t>Kulturjournal - 2017-07-03 18:13:03</a:t>
                      </a:r>
                      <a:r>
                        <a:rPr lang="de-DE" sz="1000"/>
                        <a:t>
"Das bisschen Haushalt macht sich von allein, sagt mein Mann ..." 🎶 Nein, nicht 1970. HEUTE! Das ist irgendwie erschütternd, lieber Michel Abdollahi!</a:t>
                      </a:r>
                      <a:endParaRPr lang="en-US" sz="1000"/>
                    </a:p>
                  </a:txBody>
                  <a:tcPr/>
                </a:tc>
                <a:tc>
                  <a:txBody>
                    <a:bodyPr/>
                    <a:lstStyle/>
                    <a:p>
                      <a:r>
                        <a:rPr lang="en-US" sz="1000"/>
                        <a:t>632528</a:t>
                      </a:r>
                    </a:p>
                  </a:txBody>
                  <a:tcPr/>
                </a:tc>
                <a:tc>
                  <a:txBody>
                    <a:bodyPr/>
                    <a:lstStyle/>
                    <a:p>
                      <a:r>
                        <a:rPr lang="en-US" sz="1000"/>
                        <a:t>0</a:t>
                      </a:r>
                    </a:p>
                  </a:txBody>
                  <a:tcPr/>
                </a:tc>
                <a:tc>
                  <a:txBody>
                    <a:bodyPr/>
                    <a:lstStyle/>
                    <a:p>
                      <a:r>
                        <a:rPr lang="en-US" sz="1000"/>
                        <a:t>455648</a:t>
                      </a:r>
                    </a:p>
                  </a:txBody>
                  <a:tcPr/>
                </a:tc>
                <a:tc>
                  <a:txBody>
                    <a:bodyPr/>
                    <a:lstStyle/>
                    <a:p>
                      <a:r>
                        <a:rPr lang="en-US" sz="1000"/>
                        <a:t>198310</a:t>
                      </a:r>
                    </a:p>
                  </a:txBody>
                  <a:tcPr/>
                </a:tc>
                <a:tc>
                  <a:txBody>
                    <a:bodyPr/>
                    <a:lstStyle/>
                    <a:p>
                      <a:r>
                        <a:rPr lang="en-US" sz="1000"/>
                        <a:t>632528</a:t>
                      </a:r>
                    </a:p>
                  </a:txBody>
                  <a:tcPr/>
                </a:tc>
                <a:tc>
                  <a:txBody>
                    <a:bodyPr/>
                    <a:lstStyle/>
                    <a:p>
                      <a:r>
                        <a:rPr lang="en-US" sz="1000"/>
                        <a:t>Video</a:t>
                      </a:r>
                    </a:p>
                  </a:txBody>
                  <a:tcPr/>
                </a:tc>
                <a:extLst>
                  <a:ext uri="{0D108BD9-81ED-4DB2-BD59-A6C34878D82A}">
                    <a16:rowId xmlns:a16="http://schemas.microsoft.com/office/drawing/2014/main" val="208602185"/>
                  </a:ext>
                </a:extLst>
              </a:tr>
              <a:tr h="370840">
                <a:tc>
                  <a:txBody>
                    <a:bodyPr/>
                    <a:lstStyle/>
                    <a:p>
                      <a:r>
                        <a:rPr lang="de-DE" sz="1000" b="1"/>
                        <a:t>Kulturjournal - 2017-01-30 21:00:00</a:t>
                      </a:r>
                      <a:r>
                        <a:rPr lang="de-DE" sz="1000"/>
                        <a:t>
"Ich bin unglaublich traurig." #MuslimBan</a:t>
                      </a:r>
                      <a:endParaRPr lang="en-US" sz="1000"/>
                    </a:p>
                  </a:txBody>
                  <a:tcPr/>
                </a:tc>
                <a:tc>
                  <a:txBody>
                    <a:bodyPr/>
                    <a:lstStyle/>
                    <a:p>
                      <a:r>
                        <a:rPr lang="en-US" sz="1000"/>
                        <a:t>521402</a:t>
                      </a:r>
                    </a:p>
                  </a:txBody>
                  <a:tcPr/>
                </a:tc>
                <a:tc>
                  <a:txBody>
                    <a:bodyPr/>
                    <a:lstStyle/>
                    <a:p>
                      <a:r>
                        <a:rPr lang="en-US" sz="1000"/>
                        <a:t>0</a:t>
                      </a:r>
                    </a:p>
                  </a:txBody>
                  <a:tcPr/>
                </a:tc>
                <a:tc>
                  <a:txBody>
                    <a:bodyPr/>
                    <a:lstStyle/>
                    <a:p>
                      <a:r>
                        <a:rPr lang="en-US" sz="1000"/>
                        <a:t>477665</a:t>
                      </a:r>
                    </a:p>
                  </a:txBody>
                  <a:tcPr/>
                </a:tc>
                <a:tc>
                  <a:txBody>
                    <a:bodyPr/>
                    <a:lstStyle/>
                    <a:p>
                      <a:r>
                        <a:rPr lang="en-US" sz="1000"/>
                        <a:t>53892</a:t>
                      </a:r>
                    </a:p>
                  </a:txBody>
                  <a:tcPr/>
                </a:tc>
                <a:tc>
                  <a:txBody>
                    <a:bodyPr/>
                    <a:lstStyle/>
                    <a:p>
                      <a:r>
                        <a:rPr lang="en-US" sz="1000"/>
                        <a:t>521402</a:t>
                      </a:r>
                    </a:p>
                  </a:txBody>
                  <a:tcPr/>
                </a:tc>
                <a:tc>
                  <a:txBody>
                    <a:bodyPr/>
                    <a:lstStyle/>
                    <a:p>
                      <a:r>
                        <a:rPr lang="en-US" sz="1000"/>
                        <a:t>Video</a:t>
                      </a:r>
                    </a:p>
                  </a:txBody>
                  <a:tcPr/>
                </a:tc>
                <a:extLst>
                  <a:ext uri="{0D108BD9-81ED-4DB2-BD59-A6C34878D82A}">
                    <a16:rowId xmlns:a16="http://schemas.microsoft.com/office/drawing/2014/main" val="1568383748"/>
                  </a:ext>
                </a:extLst>
              </a:tr>
              <a:tr h="370840">
                <a:tc>
                  <a:txBody>
                    <a:bodyPr/>
                    <a:lstStyle/>
                    <a:p>
                      <a:r>
                        <a:rPr lang="de-DE" sz="1000" b="1"/>
                        <a:t>Kulturjournal - 2017-05-17 11:03:43</a:t>
                      </a:r>
                      <a:r>
                        <a:rPr lang="de-DE" sz="1000"/>
                        <a:t>
Welcher Glaube passt zu dir? Michel Abdollahi spielt Believe-O-Mat mit Passanten und erhält insbesondere zum Thema Homosexualität "komische" Antworten. #TaggegenHomophobie</a:t>
                      </a:r>
                      <a:endParaRPr lang="en-US" sz="1000"/>
                    </a:p>
                  </a:txBody>
                  <a:tcPr/>
                </a:tc>
                <a:tc>
                  <a:txBody>
                    <a:bodyPr/>
                    <a:lstStyle/>
                    <a:p>
                      <a:r>
                        <a:rPr lang="en-US" sz="1000"/>
                        <a:t>500935</a:t>
                      </a:r>
                    </a:p>
                  </a:txBody>
                  <a:tcPr/>
                </a:tc>
                <a:tc>
                  <a:txBody>
                    <a:bodyPr/>
                    <a:lstStyle/>
                    <a:p>
                      <a:r>
                        <a:rPr lang="en-US" sz="1000"/>
                        <a:t>0</a:t>
                      </a:r>
                    </a:p>
                  </a:txBody>
                  <a:tcPr/>
                </a:tc>
                <a:tc>
                  <a:txBody>
                    <a:bodyPr/>
                    <a:lstStyle/>
                    <a:p>
                      <a:r>
                        <a:rPr lang="en-US" sz="1000"/>
                        <a:t>311686</a:t>
                      </a:r>
                    </a:p>
                  </a:txBody>
                  <a:tcPr/>
                </a:tc>
                <a:tc>
                  <a:txBody>
                    <a:bodyPr/>
                    <a:lstStyle/>
                    <a:p>
                      <a:r>
                        <a:rPr lang="en-US" sz="1000"/>
                        <a:t>213712</a:t>
                      </a:r>
                    </a:p>
                  </a:txBody>
                  <a:tcPr/>
                </a:tc>
                <a:tc>
                  <a:txBody>
                    <a:bodyPr/>
                    <a:lstStyle/>
                    <a:p>
                      <a:r>
                        <a:rPr lang="en-US" sz="1000"/>
                        <a:t>500935</a:t>
                      </a:r>
                    </a:p>
                  </a:txBody>
                  <a:tcPr/>
                </a:tc>
                <a:tc>
                  <a:txBody>
                    <a:bodyPr/>
                    <a:lstStyle/>
                    <a:p>
                      <a:r>
                        <a:rPr lang="en-US" sz="1000"/>
                        <a:t>Video</a:t>
                      </a:r>
                    </a:p>
                  </a:txBody>
                  <a:tcPr/>
                </a:tc>
                <a:extLst>
                  <a:ext uri="{0D108BD9-81ED-4DB2-BD59-A6C34878D82A}">
                    <a16:rowId xmlns:a16="http://schemas.microsoft.com/office/drawing/2014/main" val="3358843112"/>
                  </a:ext>
                </a:extLst>
              </a:tr>
              <a:tr h="370840">
                <a:tc>
                  <a:txBody>
                    <a:bodyPr/>
                    <a:lstStyle/>
                    <a:p>
                      <a:r>
                        <a:rPr lang="de-DE" sz="1000" b="1"/>
                        <a:t>Kulturjournal - 2017-02-07 14:35:51</a:t>
                      </a:r>
                      <a:r>
                        <a:rPr lang="de-DE" sz="1000"/>
                        <a:t>
Auf Hooge tot überm Zaun hängen? Nix da! Unser Reporter hat das Hallig-Leben ausprobiert.</a:t>
                      </a:r>
                      <a:endParaRPr lang="en-US" sz="1000"/>
                    </a:p>
                  </a:txBody>
                  <a:tcPr/>
                </a:tc>
                <a:tc>
                  <a:txBody>
                    <a:bodyPr/>
                    <a:lstStyle/>
                    <a:p>
                      <a:r>
                        <a:rPr lang="en-US" sz="1000"/>
                        <a:t>244734</a:t>
                      </a:r>
                    </a:p>
                  </a:txBody>
                  <a:tcPr/>
                </a:tc>
                <a:tc>
                  <a:txBody>
                    <a:bodyPr/>
                    <a:lstStyle/>
                    <a:p>
                      <a:r>
                        <a:rPr lang="en-US" sz="1000"/>
                        <a:t>0</a:t>
                      </a:r>
                    </a:p>
                  </a:txBody>
                  <a:tcPr/>
                </a:tc>
                <a:tc>
                  <a:txBody>
                    <a:bodyPr/>
                    <a:lstStyle/>
                    <a:p>
                      <a:r>
                        <a:rPr lang="en-US" sz="1000"/>
                        <a:t>130406</a:t>
                      </a:r>
                    </a:p>
                  </a:txBody>
                  <a:tcPr/>
                </a:tc>
                <a:tc>
                  <a:txBody>
                    <a:bodyPr/>
                    <a:lstStyle/>
                    <a:p>
                      <a:r>
                        <a:rPr lang="en-US" sz="1000"/>
                        <a:t>119375</a:t>
                      </a:r>
                    </a:p>
                  </a:txBody>
                  <a:tcPr/>
                </a:tc>
                <a:tc>
                  <a:txBody>
                    <a:bodyPr/>
                    <a:lstStyle/>
                    <a:p>
                      <a:r>
                        <a:rPr lang="en-US" sz="1000"/>
                        <a:t>244734</a:t>
                      </a:r>
                    </a:p>
                  </a:txBody>
                  <a:tcPr/>
                </a:tc>
                <a:tc>
                  <a:txBody>
                    <a:bodyPr/>
                    <a:lstStyle/>
                    <a:p>
                      <a:r>
                        <a:rPr lang="en-US" sz="1000"/>
                        <a:t>Video</a:t>
                      </a:r>
                    </a:p>
                  </a:txBody>
                  <a:tcPr/>
                </a:tc>
                <a:extLst>
                  <a:ext uri="{0D108BD9-81ED-4DB2-BD59-A6C34878D82A}">
                    <a16:rowId xmlns:a16="http://schemas.microsoft.com/office/drawing/2014/main" val="2648205987"/>
                  </a:ext>
                </a:extLst>
              </a:tr>
              <a:tr h="370840">
                <a:tc>
                  <a:txBody>
                    <a:bodyPr/>
                    <a:lstStyle/>
                    <a:p>
                      <a:r>
                        <a:rPr lang="en-US" sz="1000" b="1"/>
                        <a:t>Kulturjournal - 2017-05-08 11:24:15</a:t>
                      </a:r>
                      <a:r>
                        <a:rPr lang="en-US" sz="1000"/>
                        <a:t>
Diäten, Schönheits-Chirugie und Photoshop sollen den weiblichen Körper perfektionieren. Der Film "Embrace", produziert von Nora Tschirner, sagt: Schluss damit! Du bist schön! Heute um 22.45 Uhr im Kulturjournal.</a:t>
                      </a:r>
                    </a:p>
                  </a:txBody>
                  <a:tcPr/>
                </a:tc>
                <a:tc>
                  <a:txBody>
                    <a:bodyPr/>
                    <a:lstStyle/>
                    <a:p>
                      <a:r>
                        <a:rPr lang="en-US" sz="1000"/>
                        <a:t>171560</a:t>
                      </a:r>
                    </a:p>
                  </a:txBody>
                  <a:tcPr/>
                </a:tc>
                <a:tc>
                  <a:txBody>
                    <a:bodyPr/>
                    <a:lstStyle/>
                    <a:p>
                      <a:r>
                        <a:rPr lang="en-US" sz="1000"/>
                        <a:t>0</a:t>
                      </a:r>
                    </a:p>
                  </a:txBody>
                  <a:tcPr/>
                </a:tc>
                <a:tc>
                  <a:txBody>
                    <a:bodyPr/>
                    <a:lstStyle/>
                    <a:p>
                      <a:r>
                        <a:rPr lang="en-US" sz="1000"/>
                        <a:t>150755</a:t>
                      </a:r>
                    </a:p>
                  </a:txBody>
                  <a:tcPr/>
                </a:tc>
                <a:tc>
                  <a:txBody>
                    <a:bodyPr/>
                    <a:lstStyle/>
                    <a:p>
                      <a:r>
                        <a:rPr lang="en-US" sz="1000"/>
                        <a:t>24579</a:t>
                      </a:r>
                    </a:p>
                  </a:txBody>
                  <a:tcPr/>
                </a:tc>
                <a:tc>
                  <a:txBody>
                    <a:bodyPr/>
                    <a:lstStyle/>
                    <a:p>
                      <a:r>
                        <a:rPr lang="en-US" sz="1000"/>
                        <a:t>171560</a:t>
                      </a:r>
                    </a:p>
                  </a:txBody>
                  <a:tcPr/>
                </a:tc>
                <a:tc>
                  <a:txBody>
                    <a:bodyPr/>
                    <a:lstStyle/>
                    <a:p>
                      <a:r>
                        <a:rPr lang="en-US" sz="1000"/>
                        <a:t>Video</a:t>
                      </a:r>
                    </a:p>
                  </a:txBody>
                  <a:tcPr/>
                </a:tc>
                <a:extLst>
                  <a:ext uri="{0D108BD9-81ED-4DB2-BD59-A6C34878D82A}">
                    <a16:rowId xmlns:a16="http://schemas.microsoft.com/office/drawing/2014/main" val="322469606"/>
                  </a:ext>
                </a:extLst>
              </a:tr>
            </a:tbl>
          </a:graphicData>
        </a:graphic>
      </p:graphicFrame>
      <p:sp>
        <p:nvSpPr>
          <p:cNvPr id="4" name="Text Placeholder 3">
            <a:extLst>
              <a:ext uri="{FF2B5EF4-FFF2-40B4-BE49-F238E27FC236}">
                <a16:creationId xmlns:a16="http://schemas.microsoft.com/office/drawing/2014/main" id="{38650EAD-48E7-4EA4-83D4-731212B27F00}"/>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012447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3AAF7-8BD9-4E70-ADAD-04A987719452}"/>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7208A782-982E-44D3-89DB-E06F3DC46330}"/>
              </a:ext>
            </a:extLst>
          </p:cNvPr>
          <p:cNvGraphicFramePr>
            <a:graphicFrameLocks noGrp="1"/>
          </p:cNvGraphicFramePr>
          <p:nvPr>
            <p:ph type="tbl" sz="quarter" idx="13"/>
            <p:extLst>
              <p:ext uri="{D42A27DB-BD31-4B8C-83A1-F6EECF244321}">
                <p14:modId xmlns:p14="http://schemas.microsoft.com/office/powerpoint/2010/main" val="3173103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41772130"/>
                    </a:ext>
                  </a:extLst>
                </a:gridCol>
                <a:gridCol w="1234440">
                  <a:extLst>
                    <a:ext uri="{9D8B030D-6E8A-4147-A177-3AD203B41FA5}">
                      <a16:colId xmlns:a16="http://schemas.microsoft.com/office/drawing/2014/main" val="699706994"/>
                    </a:ext>
                  </a:extLst>
                </a:gridCol>
                <a:gridCol w="1234440">
                  <a:extLst>
                    <a:ext uri="{9D8B030D-6E8A-4147-A177-3AD203B41FA5}">
                      <a16:colId xmlns:a16="http://schemas.microsoft.com/office/drawing/2014/main" val="4017691028"/>
                    </a:ext>
                  </a:extLst>
                </a:gridCol>
                <a:gridCol w="1234440">
                  <a:extLst>
                    <a:ext uri="{9D8B030D-6E8A-4147-A177-3AD203B41FA5}">
                      <a16:colId xmlns:a16="http://schemas.microsoft.com/office/drawing/2014/main" val="921914576"/>
                    </a:ext>
                  </a:extLst>
                </a:gridCol>
                <a:gridCol w="822960">
                  <a:extLst>
                    <a:ext uri="{9D8B030D-6E8A-4147-A177-3AD203B41FA5}">
                      <a16:colId xmlns:a16="http://schemas.microsoft.com/office/drawing/2014/main" val="878693122"/>
                    </a:ext>
                  </a:extLst>
                </a:gridCol>
                <a:gridCol w="411480">
                  <a:extLst>
                    <a:ext uri="{9D8B030D-6E8A-4147-A177-3AD203B41FA5}">
                      <a16:colId xmlns:a16="http://schemas.microsoft.com/office/drawing/2014/main" val="743731747"/>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250662182"/>
                  </a:ext>
                </a:extLst>
              </a:tr>
              <a:tr h="370840">
                <a:tc>
                  <a:txBody>
                    <a:bodyPr/>
                    <a:lstStyle/>
                    <a:p>
                      <a:r>
                        <a:rPr lang="de-DE" sz="1000" b="1"/>
                        <a:t>Kulturjournal - 2017-07-03 18:13:03</a:t>
                      </a:r>
                      <a:r>
                        <a:rPr lang="de-DE" sz="1000"/>
                        <a:t>
"Das bisschen Haushalt macht sich von allein, sagt mein Mann ..." 🎶 Nein, nicht 1970. HEUTE! Das ist irgendwie erschütternd, lieber Michel Abdollahi!</a:t>
                      </a:r>
                      <a:endParaRPr lang="en-US" sz="1000"/>
                    </a:p>
                  </a:txBody>
                  <a:tcPr/>
                </a:tc>
                <a:tc>
                  <a:txBody>
                    <a:bodyPr/>
                    <a:lstStyle/>
                    <a:p>
                      <a:r>
                        <a:rPr lang="en-US" sz="1000"/>
                        <a:t>37255</a:t>
                      </a:r>
                    </a:p>
                  </a:txBody>
                  <a:tcPr/>
                </a:tc>
                <a:tc>
                  <a:txBody>
                    <a:bodyPr/>
                    <a:lstStyle/>
                    <a:p>
                      <a:r>
                        <a:rPr lang="en-US" sz="1000"/>
                        <a:t>632528</a:t>
                      </a:r>
                    </a:p>
                  </a:txBody>
                  <a:tcPr/>
                </a:tc>
                <a:tc>
                  <a:txBody>
                    <a:bodyPr/>
                    <a:lstStyle/>
                    <a:p>
                      <a:r>
                        <a:rPr lang="en-US" sz="1000"/>
                        <a:t>5.9%</a:t>
                      </a:r>
                    </a:p>
                  </a:txBody>
                  <a:tcPr/>
                </a:tc>
                <a:tc>
                  <a:txBody>
                    <a:bodyPr/>
                    <a:lstStyle/>
                    <a:p>
                      <a:r>
                        <a:rPr lang="en-US" sz="1000"/>
                        <a:t>3856</a:t>
                      </a:r>
                    </a:p>
                  </a:txBody>
                  <a:tcPr/>
                </a:tc>
                <a:tc>
                  <a:txBody>
                    <a:bodyPr/>
                    <a:lstStyle/>
                    <a:p>
                      <a:r>
                        <a:rPr lang="en-US" sz="1000"/>
                        <a:t>Video</a:t>
                      </a:r>
                    </a:p>
                  </a:txBody>
                  <a:tcPr/>
                </a:tc>
                <a:extLst>
                  <a:ext uri="{0D108BD9-81ED-4DB2-BD59-A6C34878D82A}">
                    <a16:rowId xmlns:a16="http://schemas.microsoft.com/office/drawing/2014/main" val="1847671437"/>
                  </a:ext>
                </a:extLst>
              </a:tr>
              <a:tr h="370840">
                <a:tc>
                  <a:txBody>
                    <a:bodyPr/>
                    <a:lstStyle/>
                    <a:p>
                      <a:r>
                        <a:rPr lang="de-DE" sz="1000" b="1"/>
                        <a:t>Kulturjournal - 2017-05-17 11:03:43</a:t>
                      </a:r>
                      <a:r>
                        <a:rPr lang="de-DE" sz="1000"/>
                        <a:t>
Welcher Glaube passt zu dir? Michel Abdollahi spielt Believe-O-Mat mit Passanten und erhält insbesondere zum Thema Homosexualität "komische" Antworten. #TaggegenHomophobie</a:t>
                      </a:r>
                      <a:endParaRPr lang="en-US" sz="1000"/>
                    </a:p>
                  </a:txBody>
                  <a:tcPr/>
                </a:tc>
                <a:tc>
                  <a:txBody>
                    <a:bodyPr/>
                    <a:lstStyle/>
                    <a:p>
                      <a:r>
                        <a:rPr lang="en-US" sz="1000"/>
                        <a:t>33983</a:t>
                      </a:r>
                    </a:p>
                  </a:txBody>
                  <a:tcPr/>
                </a:tc>
                <a:tc>
                  <a:txBody>
                    <a:bodyPr/>
                    <a:lstStyle/>
                    <a:p>
                      <a:r>
                        <a:rPr lang="en-US" sz="1000"/>
                        <a:t>500935</a:t>
                      </a:r>
                    </a:p>
                  </a:txBody>
                  <a:tcPr/>
                </a:tc>
                <a:tc>
                  <a:txBody>
                    <a:bodyPr/>
                    <a:lstStyle/>
                    <a:p>
                      <a:r>
                        <a:rPr lang="en-US" sz="1000"/>
                        <a:t>6.8%</a:t>
                      </a:r>
                    </a:p>
                  </a:txBody>
                  <a:tcPr/>
                </a:tc>
                <a:tc>
                  <a:txBody>
                    <a:bodyPr/>
                    <a:lstStyle/>
                    <a:p>
                      <a:r>
                        <a:rPr lang="en-US" sz="1000"/>
                        <a:t>3855</a:t>
                      </a:r>
                    </a:p>
                  </a:txBody>
                  <a:tcPr/>
                </a:tc>
                <a:tc>
                  <a:txBody>
                    <a:bodyPr/>
                    <a:lstStyle/>
                    <a:p>
                      <a:r>
                        <a:rPr lang="en-US" sz="1000"/>
                        <a:t>Video</a:t>
                      </a:r>
                    </a:p>
                  </a:txBody>
                  <a:tcPr/>
                </a:tc>
                <a:extLst>
                  <a:ext uri="{0D108BD9-81ED-4DB2-BD59-A6C34878D82A}">
                    <a16:rowId xmlns:a16="http://schemas.microsoft.com/office/drawing/2014/main" val="3547287096"/>
                  </a:ext>
                </a:extLst>
              </a:tr>
              <a:tr h="370840">
                <a:tc>
                  <a:txBody>
                    <a:bodyPr/>
                    <a:lstStyle/>
                    <a:p>
                      <a:r>
                        <a:rPr lang="de-DE" sz="1000" b="1"/>
                        <a:t>Kulturjournal - 2017-01-30 21:00:00</a:t>
                      </a:r>
                      <a:r>
                        <a:rPr lang="de-DE" sz="1000"/>
                        <a:t>
"Ich bin unglaublich traurig." #MuslimBan</a:t>
                      </a:r>
                      <a:endParaRPr lang="en-US" sz="1000"/>
                    </a:p>
                  </a:txBody>
                  <a:tcPr/>
                </a:tc>
                <a:tc>
                  <a:txBody>
                    <a:bodyPr/>
                    <a:lstStyle/>
                    <a:p>
                      <a:r>
                        <a:rPr lang="en-US" sz="1000"/>
                        <a:t>29018</a:t>
                      </a:r>
                    </a:p>
                  </a:txBody>
                  <a:tcPr/>
                </a:tc>
                <a:tc>
                  <a:txBody>
                    <a:bodyPr/>
                    <a:lstStyle/>
                    <a:p>
                      <a:r>
                        <a:rPr lang="en-US" sz="1000"/>
                        <a:t>521402</a:t>
                      </a:r>
                    </a:p>
                  </a:txBody>
                  <a:tcPr/>
                </a:tc>
                <a:tc>
                  <a:txBody>
                    <a:bodyPr/>
                    <a:lstStyle/>
                    <a:p>
                      <a:r>
                        <a:rPr lang="en-US" sz="1000"/>
                        <a:t>5.6%</a:t>
                      </a:r>
                    </a:p>
                  </a:txBody>
                  <a:tcPr/>
                </a:tc>
                <a:tc>
                  <a:txBody>
                    <a:bodyPr/>
                    <a:lstStyle/>
                    <a:p>
                      <a:r>
                        <a:rPr lang="en-US" sz="1000"/>
                        <a:t>5280</a:t>
                      </a:r>
                    </a:p>
                  </a:txBody>
                  <a:tcPr/>
                </a:tc>
                <a:tc>
                  <a:txBody>
                    <a:bodyPr/>
                    <a:lstStyle/>
                    <a:p>
                      <a:r>
                        <a:rPr lang="en-US" sz="1000"/>
                        <a:t>Video</a:t>
                      </a:r>
                    </a:p>
                  </a:txBody>
                  <a:tcPr/>
                </a:tc>
                <a:extLst>
                  <a:ext uri="{0D108BD9-81ED-4DB2-BD59-A6C34878D82A}">
                    <a16:rowId xmlns:a16="http://schemas.microsoft.com/office/drawing/2014/main" val="2490813857"/>
                  </a:ext>
                </a:extLst>
              </a:tr>
              <a:tr h="370840">
                <a:tc>
                  <a:txBody>
                    <a:bodyPr/>
                    <a:lstStyle/>
                    <a:p>
                      <a:r>
                        <a:rPr lang="en-US" sz="1000" b="1"/>
                        <a:t>Kulturjournal - 2017-05-08 11:24:15</a:t>
                      </a:r>
                      <a:r>
                        <a:rPr lang="en-US" sz="1000"/>
                        <a:t>
Diäten, Schönheits-Chirugie und Photoshop sollen den weiblichen Körper perfektionieren. Der Film "Embrace", produziert von Nora Tschirner, sagt: Schluss damit! Du bist schön! Heute um 22.45 Uhr im Kulturjournal.</a:t>
                      </a:r>
                    </a:p>
                  </a:txBody>
                  <a:tcPr/>
                </a:tc>
                <a:tc>
                  <a:txBody>
                    <a:bodyPr/>
                    <a:lstStyle/>
                    <a:p>
                      <a:r>
                        <a:rPr lang="en-US" sz="1000"/>
                        <a:t>9325</a:t>
                      </a:r>
                    </a:p>
                  </a:txBody>
                  <a:tcPr/>
                </a:tc>
                <a:tc>
                  <a:txBody>
                    <a:bodyPr/>
                    <a:lstStyle/>
                    <a:p>
                      <a:r>
                        <a:rPr lang="en-US" sz="1000"/>
                        <a:t>171560</a:t>
                      </a:r>
                    </a:p>
                  </a:txBody>
                  <a:tcPr/>
                </a:tc>
                <a:tc>
                  <a:txBody>
                    <a:bodyPr/>
                    <a:lstStyle/>
                    <a:p>
                      <a:r>
                        <a:rPr lang="en-US" sz="1000"/>
                        <a:t>5.4%</a:t>
                      </a:r>
                    </a:p>
                  </a:txBody>
                  <a:tcPr/>
                </a:tc>
                <a:tc>
                  <a:txBody>
                    <a:bodyPr/>
                    <a:lstStyle/>
                    <a:p>
                      <a:r>
                        <a:rPr lang="en-US" sz="1000"/>
                        <a:t>1557</a:t>
                      </a:r>
                    </a:p>
                  </a:txBody>
                  <a:tcPr/>
                </a:tc>
                <a:tc>
                  <a:txBody>
                    <a:bodyPr/>
                    <a:lstStyle/>
                    <a:p>
                      <a:r>
                        <a:rPr lang="en-US" sz="1000"/>
                        <a:t>Video</a:t>
                      </a:r>
                    </a:p>
                  </a:txBody>
                  <a:tcPr/>
                </a:tc>
                <a:extLst>
                  <a:ext uri="{0D108BD9-81ED-4DB2-BD59-A6C34878D82A}">
                    <a16:rowId xmlns:a16="http://schemas.microsoft.com/office/drawing/2014/main" val="1066593058"/>
                  </a:ext>
                </a:extLst>
              </a:tr>
              <a:tr h="370840">
                <a:tc>
                  <a:txBody>
                    <a:bodyPr/>
                    <a:lstStyle/>
                    <a:p>
                      <a:r>
                        <a:rPr lang="de-DE" sz="1000" b="1"/>
                        <a:t>Kulturjournal - 2017-02-07 14:35:51</a:t>
                      </a:r>
                      <a:r>
                        <a:rPr lang="de-DE" sz="1000"/>
                        <a:t>
Auf Hooge tot überm Zaun hängen? Nix da! Unser Reporter hat das Hallig-Leben ausprobiert.</a:t>
                      </a:r>
                      <a:endParaRPr lang="en-US" sz="1000"/>
                    </a:p>
                  </a:txBody>
                  <a:tcPr/>
                </a:tc>
                <a:tc>
                  <a:txBody>
                    <a:bodyPr/>
                    <a:lstStyle/>
                    <a:p>
                      <a:r>
                        <a:rPr lang="en-US" sz="1000"/>
                        <a:t>9105</a:t>
                      </a:r>
                    </a:p>
                  </a:txBody>
                  <a:tcPr/>
                </a:tc>
                <a:tc>
                  <a:txBody>
                    <a:bodyPr/>
                    <a:lstStyle/>
                    <a:p>
                      <a:r>
                        <a:rPr lang="en-US" sz="1000"/>
                        <a:t>244734</a:t>
                      </a:r>
                    </a:p>
                  </a:txBody>
                  <a:tcPr/>
                </a:tc>
                <a:tc>
                  <a:txBody>
                    <a:bodyPr/>
                    <a:lstStyle/>
                    <a:p>
                      <a:r>
                        <a:rPr lang="en-US" sz="1000"/>
                        <a:t>3.7%</a:t>
                      </a:r>
                    </a:p>
                  </a:txBody>
                  <a:tcPr/>
                </a:tc>
                <a:tc>
                  <a:txBody>
                    <a:bodyPr/>
                    <a:lstStyle/>
                    <a:p>
                      <a:r>
                        <a:rPr lang="en-US" sz="1000"/>
                        <a:t>1232</a:t>
                      </a:r>
                    </a:p>
                  </a:txBody>
                  <a:tcPr/>
                </a:tc>
                <a:tc>
                  <a:txBody>
                    <a:bodyPr/>
                    <a:lstStyle/>
                    <a:p>
                      <a:r>
                        <a:rPr lang="en-US" sz="1000"/>
                        <a:t>Video</a:t>
                      </a:r>
                    </a:p>
                  </a:txBody>
                  <a:tcPr/>
                </a:tc>
                <a:extLst>
                  <a:ext uri="{0D108BD9-81ED-4DB2-BD59-A6C34878D82A}">
                    <a16:rowId xmlns:a16="http://schemas.microsoft.com/office/drawing/2014/main" val="3617091665"/>
                  </a:ext>
                </a:extLst>
              </a:tr>
            </a:tbl>
          </a:graphicData>
        </a:graphic>
      </p:graphicFrame>
      <p:sp>
        <p:nvSpPr>
          <p:cNvPr id="4" name="Text Placeholder 3">
            <a:extLst>
              <a:ext uri="{FF2B5EF4-FFF2-40B4-BE49-F238E27FC236}">
                <a16:creationId xmlns:a16="http://schemas.microsoft.com/office/drawing/2014/main" id="{18AE7F5F-3094-49AC-82F7-17D4EA97AC2D}"/>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584528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C440B-9DFC-4BAF-ABDE-55FDB2425A07}"/>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CB132AAD-DBCF-47C8-A8CB-FD32A86966A5}"/>
              </a:ext>
            </a:extLst>
          </p:cNvPr>
          <p:cNvGraphicFramePr>
            <a:graphicFrameLocks noGrp="1"/>
          </p:cNvGraphicFramePr>
          <p:nvPr>
            <p:ph type="tbl" sz="quarter" idx="13"/>
            <p:extLst>
              <p:ext uri="{D42A27DB-BD31-4B8C-83A1-F6EECF244321}">
                <p14:modId xmlns:p14="http://schemas.microsoft.com/office/powerpoint/2010/main" val="3045956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64280341"/>
                    </a:ext>
                  </a:extLst>
                </a:gridCol>
                <a:gridCol w="1234440">
                  <a:extLst>
                    <a:ext uri="{9D8B030D-6E8A-4147-A177-3AD203B41FA5}">
                      <a16:colId xmlns:a16="http://schemas.microsoft.com/office/drawing/2014/main" val="3428785117"/>
                    </a:ext>
                  </a:extLst>
                </a:gridCol>
                <a:gridCol w="1234440">
                  <a:extLst>
                    <a:ext uri="{9D8B030D-6E8A-4147-A177-3AD203B41FA5}">
                      <a16:colId xmlns:a16="http://schemas.microsoft.com/office/drawing/2014/main" val="3868339996"/>
                    </a:ext>
                  </a:extLst>
                </a:gridCol>
                <a:gridCol w="1234440">
                  <a:extLst>
                    <a:ext uri="{9D8B030D-6E8A-4147-A177-3AD203B41FA5}">
                      <a16:colId xmlns:a16="http://schemas.microsoft.com/office/drawing/2014/main" val="991534353"/>
                    </a:ext>
                  </a:extLst>
                </a:gridCol>
                <a:gridCol w="822960">
                  <a:extLst>
                    <a:ext uri="{9D8B030D-6E8A-4147-A177-3AD203B41FA5}">
                      <a16:colId xmlns:a16="http://schemas.microsoft.com/office/drawing/2014/main" val="1802678686"/>
                    </a:ext>
                  </a:extLst>
                </a:gridCol>
                <a:gridCol w="411480">
                  <a:extLst>
                    <a:ext uri="{9D8B030D-6E8A-4147-A177-3AD203B41FA5}">
                      <a16:colId xmlns:a16="http://schemas.microsoft.com/office/drawing/2014/main" val="745616013"/>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344855170"/>
                  </a:ext>
                </a:extLst>
              </a:tr>
              <a:tr h="370840">
                <a:tc>
                  <a:txBody>
                    <a:bodyPr/>
                    <a:lstStyle/>
                    <a:p>
                      <a:r>
                        <a:rPr lang="de-DE" sz="1000" b="1"/>
                        <a:t>Kulturjournal - 2017-10-09 16:00:01</a:t>
                      </a:r>
                      <a:r>
                        <a:rPr lang="de-DE" sz="1000"/>
                        <a:t>
Udo Lindenberg auf dem Höhepunkt seiner Karriere. Den feiert seine Gefährtin Tine Acke jetzt mit einem opulenten Bildband. Eine ❤-Erklärung von der neongrünen Socke bis zur Zigarre.</a:t>
                      </a:r>
                      <a:endParaRPr lang="en-US" sz="1000"/>
                    </a:p>
                  </a:txBody>
                  <a:tcPr/>
                </a:tc>
                <a:tc>
                  <a:txBody>
                    <a:bodyPr/>
                    <a:lstStyle/>
                    <a:p>
                      <a:r>
                        <a:rPr lang="en-US" sz="1000"/>
                        <a:t>13.3%</a:t>
                      </a:r>
                    </a:p>
                  </a:txBody>
                  <a:tcPr/>
                </a:tc>
                <a:tc>
                  <a:txBody>
                    <a:bodyPr/>
                    <a:lstStyle/>
                    <a:p>
                      <a:r>
                        <a:rPr lang="en-US" sz="1000"/>
                        <a:t>901</a:t>
                      </a:r>
                    </a:p>
                  </a:txBody>
                  <a:tcPr/>
                </a:tc>
                <a:tc>
                  <a:txBody>
                    <a:bodyPr/>
                    <a:lstStyle/>
                    <a:p>
                      <a:r>
                        <a:rPr lang="en-US" sz="1000"/>
                        <a:t>6772</a:t>
                      </a:r>
                    </a:p>
                  </a:txBody>
                  <a:tcPr/>
                </a:tc>
                <a:tc>
                  <a:txBody>
                    <a:bodyPr/>
                    <a:lstStyle/>
                    <a:p>
                      <a:r>
                        <a:rPr lang="en-US" sz="1000"/>
                        <a:t>353</a:t>
                      </a:r>
                    </a:p>
                  </a:txBody>
                  <a:tcPr/>
                </a:tc>
                <a:tc>
                  <a:txBody>
                    <a:bodyPr/>
                    <a:lstStyle/>
                    <a:p>
                      <a:r>
                        <a:rPr lang="en-US" sz="1000"/>
                        <a:t>Video</a:t>
                      </a:r>
                    </a:p>
                  </a:txBody>
                  <a:tcPr/>
                </a:tc>
                <a:extLst>
                  <a:ext uri="{0D108BD9-81ED-4DB2-BD59-A6C34878D82A}">
                    <a16:rowId xmlns:a16="http://schemas.microsoft.com/office/drawing/2014/main" val="1360859562"/>
                  </a:ext>
                </a:extLst>
              </a:tr>
              <a:tr h="370840">
                <a:tc>
                  <a:txBody>
                    <a:bodyPr/>
                    <a:lstStyle/>
                    <a:p>
                      <a:r>
                        <a:rPr lang="de-DE" sz="1000" b="1"/>
                        <a:t>Kulturjournal - 2017-04-26 09:09:51</a:t>
                      </a:r>
                      <a:r>
                        <a:rPr lang="de-DE" sz="1000"/>
                        <a:t>
"Sehen Sie sich als Feministin, Frau Merkel?" - Die mächtigste Frau Deutschlands ist sich da nicht ganz sicher.</a:t>
                      </a:r>
                      <a:endParaRPr lang="en-US" sz="1000"/>
                    </a:p>
                  </a:txBody>
                  <a:tcPr/>
                </a:tc>
                <a:tc>
                  <a:txBody>
                    <a:bodyPr/>
                    <a:lstStyle/>
                    <a:p>
                      <a:r>
                        <a:rPr lang="en-US" sz="1000"/>
                        <a:t>12.2%</a:t>
                      </a:r>
                    </a:p>
                  </a:txBody>
                  <a:tcPr/>
                </a:tc>
                <a:tc>
                  <a:txBody>
                    <a:bodyPr/>
                    <a:lstStyle/>
                    <a:p>
                      <a:r>
                        <a:rPr lang="en-US" sz="1000"/>
                        <a:t>844</a:t>
                      </a:r>
                    </a:p>
                  </a:txBody>
                  <a:tcPr/>
                </a:tc>
                <a:tc>
                  <a:txBody>
                    <a:bodyPr/>
                    <a:lstStyle/>
                    <a:p>
                      <a:r>
                        <a:rPr lang="en-US" sz="1000"/>
                        <a:t>6945</a:t>
                      </a:r>
                    </a:p>
                  </a:txBody>
                  <a:tcPr/>
                </a:tc>
                <a:tc>
                  <a:txBody>
                    <a:bodyPr/>
                    <a:lstStyle/>
                    <a:p>
                      <a:r>
                        <a:rPr lang="en-US" sz="1000"/>
                        <a:t>63</a:t>
                      </a:r>
                    </a:p>
                  </a:txBody>
                  <a:tcPr/>
                </a:tc>
                <a:tc>
                  <a:txBody>
                    <a:bodyPr/>
                    <a:lstStyle/>
                    <a:p>
                      <a:r>
                        <a:rPr lang="en-US" sz="1000"/>
                        <a:t>Video</a:t>
                      </a:r>
                    </a:p>
                  </a:txBody>
                  <a:tcPr/>
                </a:tc>
                <a:extLst>
                  <a:ext uri="{0D108BD9-81ED-4DB2-BD59-A6C34878D82A}">
                    <a16:rowId xmlns:a16="http://schemas.microsoft.com/office/drawing/2014/main" val="2595293955"/>
                  </a:ext>
                </a:extLst>
              </a:tr>
              <a:tr h="370840">
                <a:tc>
                  <a:txBody>
                    <a:bodyPr/>
                    <a:lstStyle/>
                    <a:p>
                      <a:r>
                        <a:rPr lang="de-DE" sz="1000" b="1"/>
                        <a:t>Kulturjournal - 2017-07-05 12:49:02</a:t>
                      </a:r>
                      <a:r>
                        <a:rPr lang="de-DE" sz="1000"/>
                        <a:t>
#1000Gestalten gegen #G20</a:t>
                      </a:r>
                      <a:endParaRPr lang="en-US" sz="1000"/>
                    </a:p>
                  </a:txBody>
                  <a:tcPr/>
                </a:tc>
                <a:tc>
                  <a:txBody>
                    <a:bodyPr/>
                    <a:lstStyle/>
                    <a:p>
                      <a:r>
                        <a:rPr lang="en-US" sz="1000"/>
                        <a:t>11.4%</a:t>
                      </a:r>
                    </a:p>
                  </a:txBody>
                  <a:tcPr/>
                </a:tc>
                <a:tc>
                  <a:txBody>
                    <a:bodyPr/>
                    <a:lstStyle/>
                    <a:p>
                      <a:r>
                        <a:rPr lang="en-US" sz="1000"/>
                        <a:t>584</a:t>
                      </a:r>
                    </a:p>
                  </a:txBody>
                  <a:tcPr/>
                </a:tc>
                <a:tc>
                  <a:txBody>
                    <a:bodyPr/>
                    <a:lstStyle/>
                    <a:p>
                      <a:r>
                        <a:rPr lang="en-US" sz="1000"/>
                        <a:t>5135</a:t>
                      </a:r>
                    </a:p>
                  </a:txBody>
                  <a:tcPr/>
                </a:tc>
                <a:tc>
                  <a:txBody>
                    <a:bodyPr/>
                    <a:lstStyle/>
                    <a:p>
                      <a:r>
                        <a:rPr lang="en-US" sz="1000"/>
                        <a:t>48</a:t>
                      </a:r>
                    </a:p>
                  </a:txBody>
                  <a:tcPr/>
                </a:tc>
                <a:tc>
                  <a:txBody>
                    <a:bodyPr/>
                    <a:lstStyle/>
                    <a:p>
                      <a:r>
                        <a:rPr lang="en-US" sz="1000"/>
                        <a:t>Video</a:t>
                      </a:r>
                    </a:p>
                  </a:txBody>
                  <a:tcPr/>
                </a:tc>
                <a:extLst>
                  <a:ext uri="{0D108BD9-81ED-4DB2-BD59-A6C34878D82A}">
                    <a16:rowId xmlns:a16="http://schemas.microsoft.com/office/drawing/2014/main" val="3835717593"/>
                  </a:ext>
                </a:extLst>
              </a:tr>
              <a:tr h="370840">
                <a:tc>
                  <a:txBody>
                    <a:bodyPr/>
                    <a:lstStyle/>
                    <a:p>
                      <a:r>
                        <a:rPr lang="de-DE" sz="1000" b="1"/>
                        <a:t>Kulturjournal - 2017-03-28 09:16:07</a:t>
                      </a:r>
                      <a:r>
                        <a:rPr lang="de-DE" sz="1000"/>
                        <a:t>
Ein wunderschönes Gespräch.</a:t>
                      </a:r>
                      <a:endParaRPr lang="en-US" sz="1000"/>
                    </a:p>
                  </a:txBody>
                  <a:tcPr/>
                </a:tc>
                <a:tc>
                  <a:txBody>
                    <a:bodyPr/>
                    <a:lstStyle/>
                    <a:p>
                      <a:r>
                        <a:rPr lang="en-US" sz="1000"/>
                        <a:t>10.5%</a:t>
                      </a:r>
                    </a:p>
                  </a:txBody>
                  <a:tcPr/>
                </a:tc>
                <a:tc>
                  <a:txBody>
                    <a:bodyPr/>
                    <a:lstStyle/>
                    <a:p>
                      <a:r>
                        <a:rPr lang="en-US" sz="1000"/>
                        <a:t>446</a:t>
                      </a:r>
                    </a:p>
                  </a:txBody>
                  <a:tcPr/>
                </a:tc>
                <a:tc>
                  <a:txBody>
                    <a:bodyPr/>
                    <a:lstStyle/>
                    <a:p>
                      <a:r>
                        <a:rPr lang="en-US" sz="1000"/>
                        <a:t>4251</a:t>
                      </a:r>
                    </a:p>
                  </a:txBody>
                  <a:tcPr/>
                </a:tc>
                <a:tc>
                  <a:txBody>
                    <a:bodyPr/>
                    <a:lstStyle/>
                    <a:p>
                      <a:r>
                        <a:rPr lang="en-US" sz="1000"/>
                        <a:t>35</a:t>
                      </a:r>
                    </a:p>
                  </a:txBody>
                  <a:tcPr/>
                </a:tc>
                <a:tc>
                  <a:txBody>
                    <a:bodyPr/>
                    <a:lstStyle/>
                    <a:p>
                      <a:r>
                        <a:rPr lang="en-US" sz="1000"/>
                        <a:t>Video</a:t>
                      </a:r>
                    </a:p>
                  </a:txBody>
                  <a:tcPr/>
                </a:tc>
                <a:extLst>
                  <a:ext uri="{0D108BD9-81ED-4DB2-BD59-A6C34878D82A}">
                    <a16:rowId xmlns:a16="http://schemas.microsoft.com/office/drawing/2014/main" val="3380751073"/>
                  </a:ext>
                </a:extLst>
              </a:tr>
              <a:tr h="370840">
                <a:tc>
                  <a:txBody>
                    <a:bodyPr/>
                    <a:lstStyle/>
                    <a:p>
                      <a:r>
                        <a:rPr lang="de-DE" sz="1000" b="1"/>
                        <a:t>Kulturjournal - 2017-02-15 13:13:36</a:t>
                      </a:r>
                      <a:r>
                        <a:rPr lang="de-DE" sz="1000"/>
                        <a:t>
Wenn ihr mal vor lauter Musizieren nicht zum Sport kommt ...</a:t>
                      </a:r>
                      <a:endParaRPr lang="en-US" sz="1000"/>
                    </a:p>
                  </a:txBody>
                  <a:tcPr/>
                </a:tc>
                <a:tc>
                  <a:txBody>
                    <a:bodyPr/>
                    <a:lstStyle/>
                    <a:p>
                      <a:r>
                        <a:rPr lang="en-US" sz="1000"/>
                        <a:t>10.3%</a:t>
                      </a:r>
                    </a:p>
                  </a:txBody>
                  <a:tcPr/>
                </a:tc>
                <a:tc>
                  <a:txBody>
                    <a:bodyPr/>
                    <a:lstStyle/>
                    <a:p>
                      <a:r>
                        <a:rPr lang="en-US" sz="1000"/>
                        <a:t>365</a:t>
                      </a:r>
                    </a:p>
                  </a:txBody>
                  <a:tcPr/>
                </a:tc>
                <a:tc>
                  <a:txBody>
                    <a:bodyPr/>
                    <a:lstStyle/>
                    <a:p>
                      <a:r>
                        <a:rPr lang="en-US" sz="1000"/>
                        <a:t>3532</a:t>
                      </a:r>
                    </a:p>
                  </a:txBody>
                  <a:tcPr/>
                </a:tc>
                <a:tc>
                  <a:txBody>
                    <a:bodyPr/>
                    <a:lstStyle/>
                    <a:p>
                      <a:r>
                        <a:rPr lang="en-US" sz="1000"/>
                        <a:t>14</a:t>
                      </a:r>
                    </a:p>
                  </a:txBody>
                  <a:tcPr/>
                </a:tc>
                <a:tc>
                  <a:txBody>
                    <a:bodyPr/>
                    <a:lstStyle/>
                    <a:p>
                      <a:r>
                        <a:rPr lang="en-US" sz="1000"/>
                        <a:t>Video</a:t>
                      </a:r>
                    </a:p>
                  </a:txBody>
                  <a:tcPr/>
                </a:tc>
                <a:extLst>
                  <a:ext uri="{0D108BD9-81ED-4DB2-BD59-A6C34878D82A}">
                    <a16:rowId xmlns:a16="http://schemas.microsoft.com/office/drawing/2014/main" val="1727915681"/>
                  </a:ext>
                </a:extLst>
              </a:tr>
            </a:tbl>
          </a:graphicData>
        </a:graphic>
      </p:graphicFrame>
      <p:sp>
        <p:nvSpPr>
          <p:cNvPr id="4" name="Text Placeholder 3">
            <a:extLst>
              <a:ext uri="{FF2B5EF4-FFF2-40B4-BE49-F238E27FC236}">
                <a16:creationId xmlns:a16="http://schemas.microsoft.com/office/drawing/2014/main" id="{36F00BCA-9010-4DFC-B23E-26002EC4B6A5}"/>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745642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A8348-5831-41CE-84B6-6EB8600DB991}"/>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A3F7C055-B6D6-414E-AA8C-2F9790FEC5D6}"/>
              </a:ext>
            </a:extLst>
          </p:cNvPr>
          <p:cNvGraphicFramePr>
            <a:graphicFrameLocks noGrp="1"/>
          </p:cNvGraphicFramePr>
          <p:nvPr>
            <p:ph type="tbl" sz="quarter" idx="13"/>
            <p:extLst>
              <p:ext uri="{D42A27DB-BD31-4B8C-83A1-F6EECF244321}">
                <p14:modId xmlns:p14="http://schemas.microsoft.com/office/powerpoint/2010/main" val="103312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28822862"/>
                    </a:ext>
                  </a:extLst>
                </a:gridCol>
                <a:gridCol w="1234440">
                  <a:extLst>
                    <a:ext uri="{9D8B030D-6E8A-4147-A177-3AD203B41FA5}">
                      <a16:colId xmlns:a16="http://schemas.microsoft.com/office/drawing/2014/main" val="1212620336"/>
                    </a:ext>
                  </a:extLst>
                </a:gridCol>
                <a:gridCol w="1234440">
                  <a:extLst>
                    <a:ext uri="{9D8B030D-6E8A-4147-A177-3AD203B41FA5}">
                      <a16:colId xmlns:a16="http://schemas.microsoft.com/office/drawing/2014/main" val="1223464011"/>
                    </a:ext>
                  </a:extLst>
                </a:gridCol>
                <a:gridCol w="1234440">
                  <a:extLst>
                    <a:ext uri="{9D8B030D-6E8A-4147-A177-3AD203B41FA5}">
                      <a16:colId xmlns:a16="http://schemas.microsoft.com/office/drawing/2014/main" val="3157294827"/>
                    </a:ext>
                  </a:extLst>
                </a:gridCol>
                <a:gridCol w="822960">
                  <a:extLst>
                    <a:ext uri="{9D8B030D-6E8A-4147-A177-3AD203B41FA5}">
                      <a16:colId xmlns:a16="http://schemas.microsoft.com/office/drawing/2014/main" val="463823587"/>
                    </a:ext>
                  </a:extLst>
                </a:gridCol>
                <a:gridCol w="411480">
                  <a:extLst>
                    <a:ext uri="{9D8B030D-6E8A-4147-A177-3AD203B41FA5}">
                      <a16:colId xmlns:a16="http://schemas.microsoft.com/office/drawing/2014/main" val="144633968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14068079"/>
                  </a:ext>
                </a:extLst>
              </a:tr>
              <a:tr h="370840">
                <a:tc>
                  <a:txBody>
                    <a:bodyPr/>
                    <a:lstStyle/>
                    <a:p>
                      <a:r>
                        <a:rPr lang="de-DE" sz="1000" b="1"/>
                        <a:t>Kulturjournal - 2017-07-18 12:33:00</a:t>
                      </a:r>
                      <a:r>
                        <a:rPr lang="de-DE" sz="1000"/>
                        <a:t>
Wie kann man eine Depression überwinden? Wieder Licht ins Dunkel bringen? Genau darum geht es in dem neuen Roman von Mirko Bonné. ndr.de/buchdesmonats</a:t>
                      </a:r>
                      <a:endParaRPr lang="en-US" sz="1000"/>
                    </a:p>
                  </a:txBody>
                  <a:tcPr/>
                </a:tc>
                <a:tc>
                  <a:txBody>
                    <a:bodyPr/>
                    <a:lstStyle/>
                    <a:p>
                      <a:r>
                        <a:rPr lang="en-US" sz="1000"/>
                        <a:t>0.3%</a:t>
                      </a:r>
                    </a:p>
                  </a:txBody>
                  <a:tcPr/>
                </a:tc>
                <a:tc>
                  <a:txBody>
                    <a:bodyPr/>
                    <a:lstStyle/>
                    <a:p>
                      <a:r>
                        <a:rPr lang="en-US" sz="1000"/>
                        <a:t>17</a:t>
                      </a:r>
                    </a:p>
                  </a:txBody>
                  <a:tcPr/>
                </a:tc>
                <a:tc>
                  <a:txBody>
                    <a:bodyPr/>
                    <a:lstStyle/>
                    <a:p>
                      <a:r>
                        <a:rPr lang="en-US" sz="1000"/>
                        <a:t>5216</a:t>
                      </a:r>
                    </a:p>
                  </a:txBody>
                  <a:tcPr/>
                </a:tc>
                <a:tc>
                  <a:txBody>
                    <a:bodyPr/>
                    <a:lstStyle/>
                    <a:p>
                      <a:r>
                        <a:rPr lang="en-US" sz="1000"/>
                        <a:t>4</a:t>
                      </a:r>
                    </a:p>
                  </a:txBody>
                  <a:tcPr/>
                </a:tc>
                <a:tc>
                  <a:txBody>
                    <a:bodyPr/>
                    <a:lstStyle/>
                    <a:p>
                      <a:r>
                        <a:rPr lang="en-US" sz="1000"/>
                        <a:t>Photo</a:t>
                      </a:r>
                    </a:p>
                  </a:txBody>
                  <a:tcPr/>
                </a:tc>
                <a:extLst>
                  <a:ext uri="{0D108BD9-81ED-4DB2-BD59-A6C34878D82A}">
                    <a16:rowId xmlns:a16="http://schemas.microsoft.com/office/drawing/2014/main" val="1458203044"/>
                  </a:ext>
                </a:extLst>
              </a:tr>
              <a:tr h="370840">
                <a:tc>
                  <a:txBody>
                    <a:bodyPr/>
                    <a:lstStyle/>
                    <a:p>
                      <a:r>
                        <a:rPr lang="de-DE" sz="1000" b="1"/>
                        <a:t>Kulturjournal - 2017-05-22 14:36:42</a:t>
                      </a:r>
                      <a:r>
                        <a:rPr lang="de-DE" sz="1000"/>
                        <a:t>
Der Regisseur Bertram Verhaag widmet sich in seinem Film Code Of Survival den Gefahren durch "Roundup" und genmanipulierte Pflanzen. Mehr am 22. Mai im Kulturjournal.</a:t>
                      </a:r>
                      <a:endParaRPr lang="en-US" sz="1000"/>
                    </a:p>
                  </a:txBody>
                  <a:tcPr/>
                </a:tc>
                <a:tc>
                  <a:txBody>
                    <a:bodyPr/>
                    <a:lstStyle/>
                    <a:p>
                      <a:r>
                        <a:rPr lang="en-US" sz="1000"/>
                        <a:t>0.3%</a:t>
                      </a:r>
                    </a:p>
                  </a:txBody>
                  <a:tcPr/>
                </a:tc>
                <a:tc>
                  <a:txBody>
                    <a:bodyPr/>
                    <a:lstStyle/>
                    <a:p>
                      <a:r>
                        <a:rPr lang="en-US" sz="1000"/>
                        <a:t>24</a:t>
                      </a:r>
                    </a:p>
                  </a:txBody>
                  <a:tcPr/>
                </a:tc>
                <a:tc>
                  <a:txBody>
                    <a:bodyPr/>
                    <a:lstStyle/>
                    <a:p>
                      <a:r>
                        <a:rPr lang="en-US" sz="1000"/>
                        <a:t>7085</a:t>
                      </a:r>
                    </a:p>
                  </a:txBody>
                  <a:tcPr/>
                </a:tc>
                <a:tc>
                  <a:txBody>
                    <a:bodyPr/>
                    <a:lstStyle/>
                    <a:p>
                      <a:r>
                        <a:rPr lang="en-US" sz="1000"/>
                        <a:t>5</a:t>
                      </a:r>
                    </a:p>
                  </a:txBody>
                  <a:tcPr/>
                </a:tc>
                <a:tc>
                  <a:txBody>
                    <a:bodyPr/>
                    <a:lstStyle/>
                    <a:p>
                      <a:r>
                        <a:rPr lang="en-US" sz="1000"/>
                        <a:t>Video</a:t>
                      </a:r>
                    </a:p>
                  </a:txBody>
                  <a:tcPr/>
                </a:tc>
                <a:extLst>
                  <a:ext uri="{0D108BD9-81ED-4DB2-BD59-A6C34878D82A}">
                    <a16:rowId xmlns:a16="http://schemas.microsoft.com/office/drawing/2014/main" val="2518403270"/>
                  </a:ext>
                </a:extLst>
              </a:tr>
              <a:tr h="370840">
                <a:tc>
                  <a:txBody>
                    <a:bodyPr/>
                    <a:lstStyle/>
                    <a:p>
                      <a:r>
                        <a:rPr lang="de-DE" sz="1000" b="1"/>
                        <a:t>Kulturjournal - 2017-07-23 13:50:03</a:t>
                      </a:r>
                      <a:r>
                        <a:rPr lang="de-DE" sz="1000"/>
                        <a:t>
Eine kleine "Wir üben Buchstabieren Einheit" mit Quincy Jones, dem erfolgreichsten Musikproduzenten aller Zeiten. Können Sie Meerrettich buchstabieren? (Via ttt - titel thesen temperamente)</a:t>
                      </a:r>
                      <a:endParaRPr lang="en-US" sz="1000"/>
                    </a:p>
                  </a:txBody>
                  <a:tcPr/>
                </a:tc>
                <a:tc>
                  <a:txBody>
                    <a:bodyPr/>
                    <a:lstStyle/>
                    <a:p>
                      <a:r>
                        <a:rPr lang="en-US" sz="1000"/>
                        <a:t>0.4%</a:t>
                      </a:r>
                    </a:p>
                  </a:txBody>
                  <a:tcPr/>
                </a:tc>
                <a:tc>
                  <a:txBody>
                    <a:bodyPr/>
                    <a:lstStyle/>
                    <a:p>
                      <a:r>
                        <a:rPr lang="en-US" sz="1000"/>
                        <a:t>9</a:t>
                      </a:r>
                    </a:p>
                  </a:txBody>
                  <a:tcPr/>
                </a:tc>
                <a:tc>
                  <a:txBody>
                    <a:bodyPr/>
                    <a:lstStyle/>
                    <a:p>
                      <a:r>
                        <a:rPr lang="en-US" sz="1000"/>
                        <a:t>2570</a:t>
                      </a:r>
                    </a:p>
                  </a:txBody>
                  <a:tcPr/>
                </a:tc>
                <a:tc>
                  <a:txBody>
                    <a:bodyPr/>
                    <a:lstStyle/>
                    <a:p>
                      <a:r>
                        <a:rPr lang="en-US" sz="1000"/>
                        <a:t>1</a:t>
                      </a:r>
                    </a:p>
                  </a:txBody>
                  <a:tcPr/>
                </a:tc>
                <a:tc>
                  <a:txBody>
                    <a:bodyPr/>
                    <a:lstStyle/>
                    <a:p>
                      <a:r>
                        <a:rPr lang="en-US" sz="1000"/>
                        <a:t>Video</a:t>
                      </a:r>
                    </a:p>
                  </a:txBody>
                  <a:tcPr/>
                </a:tc>
                <a:extLst>
                  <a:ext uri="{0D108BD9-81ED-4DB2-BD59-A6C34878D82A}">
                    <a16:rowId xmlns:a16="http://schemas.microsoft.com/office/drawing/2014/main" val="843461878"/>
                  </a:ext>
                </a:extLst>
              </a:tr>
              <a:tr h="370840">
                <a:tc>
                  <a:txBody>
                    <a:bodyPr/>
                    <a:lstStyle/>
                    <a:p>
                      <a:r>
                        <a:rPr lang="nn-NO" sz="1000" b="1"/>
                        <a:t>Kulturjournal - 2017-03-07 15:41:17</a:t>
                      </a:r>
                      <a:r>
                        <a:rPr lang="nn-NO" sz="1000"/>
                        <a:t>
</a:t>
                      </a:r>
                      <a:endParaRPr lang="en-US" sz="1000"/>
                    </a:p>
                  </a:txBody>
                  <a:tcPr/>
                </a:tc>
                <a:tc>
                  <a:txBody>
                    <a:bodyPr/>
                    <a:lstStyle/>
                    <a:p>
                      <a:r>
                        <a:rPr lang="en-US" sz="1000"/>
                        <a:t>0.4%</a:t>
                      </a:r>
                    </a:p>
                  </a:txBody>
                  <a:tcPr/>
                </a:tc>
                <a:tc>
                  <a:txBody>
                    <a:bodyPr/>
                    <a:lstStyle/>
                    <a:p>
                      <a:r>
                        <a:rPr lang="en-US" sz="1000"/>
                        <a:t>2</a:t>
                      </a:r>
                    </a:p>
                  </a:txBody>
                  <a:tcPr/>
                </a:tc>
                <a:tc>
                  <a:txBody>
                    <a:bodyPr/>
                    <a:lstStyle/>
                    <a:p>
                      <a:r>
                        <a:rPr lang="en-US" sz="1000"/>
                        <a:t>555</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869226372"/>
                  </a:ext>
                </a:extLst>
              </a:tr>
              <a:tr h="370840">
                <a:tc>
                  <a:txBody>
                    <a:bodyPr/>
                    <a:lstStyle/>
                    <a:p>
                      <a:r>
                        <a:rPr lang="de-DE" sz="1000" b="1"/>
                        <a:t>Kulturjournal - 2017-02-20 12:01:10</a:t>
                      </a:r>
                      <a:r>
                        <a:rPr lang="de-DE" sz="1000"/>
                        <a:t>
Der Fotograf Pieter Hugo blickt mit der Kamera hinter die Fassade von Gesichtern. Seine bewegenden Fotos sind nun in Wolfsburg zu sehen. Mehr dazu heute Abend bei uns!</a:t>
                      </a:r>
                      <a:endParaRPr lang="en-US" sz="1000"/>
                    </a:p>
                  </a:txBody>
                  <a:tcPr/>
                </a:tc>
                <a:tc>
                  <a:txBody>
                    <a:bodyPr/>
                    <a:lstStyle/>
                    <a:p>
                      <a:r>
                        <a:rPr lang="en-US" sz="1000"/>
                        <a:t>0.4%</a:t>
                      </a:r>
                    </a:p>
                  </a:txBody>
                  <a:tcPr/>
                </a:tc>
                <a:tc>
                  <a:txBody>
                    <a:bodyPr/>
                    <a:lstStyle/>
                    <a:p>
                      <a:r>
                        <a:rPr lang="en-US" sz="1000"/>
                        <a:t>26</a:t>
                      </a:r>
                    </a:p>
                  </a:txBody>
                  <a:tcPr/>
                </a:tc>
                <a:tc>
                  <a:txBody>
                    <a:bodyPr/>
                    <a:lstStyle/>
                    <a:p>
                      <a:r>
                        <a:rPr lang="en-US" sz="1000"/>
                        <a:t>7268</a:t>
                      </a:r>
                    </a:p>
                  </a:txBody>
                  <a:tcPr/>
                </a:tc>
                <a:tc>
                  <a:txBody>
                    <a:bodyPr/>
                    <a:lstStyle/>
                    <a:p>
                      <a:r>
                        <a:rPr lang="en-US" sz="1000"/>
                        <a:t>4</a:t>
                      </a:r>
                    </a:p>
                  </a:txBody>
                  <a:tcPr/>
                </a:tc>
                <a:tc>
                  <a:txBody>
                    <a:bodyPr/>
                    <a:lstStyle/>
                    <a:p>
                      <a:r>
                        <a:rPr lang="en-US" sz="1000"/>
                        <a:t>Video</a:t>
                      </a:r>
                    </a:p>
                  </a:txBody>
                  <a:tcPr/>
                </a:tc>
                <a:extLst>
                  <a:ext uri="{0D108BD9-81ED-4DB2-BD59-A6C34878D82A}">
                    <a16:rowId xmlns:a16="http://schemas.microsoft.com/office/drawing/2014/main" val="2749811338"/>
                  </a:ext>
                </a:extLst>
              </a:tr>
            </a:tbl>
          </a:graphicData>
        </a:graphic>
      </p:graphicFrame>
      <p:sp>
        <p:nvSpPr>
          <p:cNvPr id="4" name="Text Placeholder 3">
            <a:extLst>
              <a:ext uri="{FF2B5EF4-FFF2-40B4-BE49-F238E27FC236}">
                <a16:creationId xmlns:a16="http://schemas.microsoft.com/office/drawing/2014/main" id="{E7667AFD-14BE-4758-B7C3-5FBCB20D068E}"/>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718522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0CC8D-4401-4C2C-8519-D125D72BDF5F}"/>
              </a:ext>
            </a:extLst>
          </p:cNvPr>
          <p:cNvSpPr>
            <a:spLocks noGrp="1"/>
          </p:cNvSpPr>
          <p:nvPr>
            <p:ph type="title"/>
          </p:nvPr>
        </p:nvSpPr>
        <p:spPr/>
        <p:txBody>
          <a:bodyPr/>
          <a:lstStyle/>
          <a:p>
            <a:r>
              <a:rPr lang="en-US"/>
              <a:t>Eigene Post - Summe Interaktionen</a:t>
            </a:r>
          </a:p>
        </p:txBody>
      </p:sp>
      <p:graphicFrame>
        <p:nvGraphicFramePr>
          <p:cNvPr id="5" name="Table Placeholder 4">
            <a:extLst>
              <a:ext uri="{FF2B5EF4-FFF2-40B4-BE49-F238E27FC236}">
                <a16:creationId xmlns:a16="http://schemas.microsoft.com/office/drawing/2014/main" id="{A87DCAE3-97E6-4C67-8BFE-6347E25F77CF}"/>
              </a:ext>
            </a:extLst>
          </p:cNvPr>
          <p:cNvGraphicFramePr>
            <a:graphicFrameLocks noGrp="1"/>
          </p:cNvGraphicFramePr>
          <p:nvPr>
            <p:ph type="tbl" sz="quarter" idx="13"/>
            <p:extLst>
              <p:ext uri="{D42A27DB-BD31-4B8C-83A1-F6EECF244321}">
                <p14:modId xmlns:p14="http://schemas.microsoft.com/office/powerpoint/2010/main" val="204730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35373981"/>
                    </a:ext>
                  </a:extLst>
                </a:gridCol>
                <a:gridCol w="822960">
                  <a:extLst>
                    <a:ext uri="{9D8B030D-6E8A-4147-A177-3AD203B41FA5}">
                      <a16:colId xmlns:a16="http://schemas.microsoft.com/office/drawing/2014/main" val="2805230057"/>
                    </a:ext>
                  </a:extLst>
                </a:gridCol>
                <a:gridCol w="822960">
                  <a:extLst>
                    <a:ext uri="{9D8B030D-6E8A-4147-A177-3AD203B41FA5}">
                      <a16:colId xmlns:a16="http://schemas.microsoft.com/office/drawing/2014/main" val="4131167745"/>
                    </a:ext>
                  </a:extLst>
                </a:gridCol>
                <a:gridCol w="822960">
                  <a:extLst>
                    <a:ext uri="{9D8B030D-6E8A-4147-A177-3AD203B41FA5}">
                      <a16:colId xmlns:a16="http://schemas.microsoft.com/office/drawing/2014/main" val="1266540026"/>
                    </a:ext>
                  </a:extLst>
                </a:gridCol>
                <a:gridCol w="822960">
                  <a:extLst>
                    <a:ext uri="{9D8B030D-6E8A-4147-A177-3AD203B41FA5}">
                      <a16:colId xmlns:a16="http://schemas.microsoft.com/office/drawing/2014/main" val="3925977867"/>
                    </a:ext>
                  </a:extLst>
                </a:gridCol>
                <a:gridCol w="822960">
                  <a:extLst>
                    <a:ext uri="{9D8B030D-6E8A-4147-A177-3AD203B41FA5}">
                      <a16:colId xmlns:a16="http://schemas.microsoft.com/office/drawing/2014/main" val="291275412"/>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4196754412"/>
                  </a:ext>
                </a:extLst>
              </a:tr>
              <a:tr h="370840">
                <a:tc>
                  <a:txBody>
                    <a:bodyPr/>
                    <a:lstStyle/>
                    <a:p>
                      <a:r>
                        <a:rPr lang="de-DE" sz="1000" b="1"/>
                        <a:t>Kulturjournal - 2017-01-30 21:00:00</a:t>
                      </a:r>
                      <a:r>
                        <a:rPr lang="de-DE" sz="1000"/>
                        <a:t>
"Ich bin unglaublich traurig." #MuslimBan</a:t>
                      </a:r>
                      <a:endParaRPr lang="en-US" sz="1000"/>
                    </a:p>
                  </a:txBody>
                  <a:tcPr/>
                </a:tc>
                <a:tc>
                  <a:txBody>
                    <a:bodyPr/>
                    <a:lstStyle/>
                    <a:p>
                      <a:r>
                        <a:rPr lang="en-US" sz="1000"/>
                        <a:t>6359</a:t>
                      </a:r>
                    </a:p>
                  </a:txBody>
                  <a:tcPr/>
                </a:tc>
                <a:tc>
                  <a:txBody>
                    <a:bodyPr/>
                    <a:lstStyle/>
                    <a:p>
                      <a:r>
                        <a:rPr lang="en-US" sz="1000"/>
                        <a:t>5280</a:t>
                      </a:r>
                    </a:p>
                  </a:txBody>
                  <a:tcPr/>
                </a:tc>
                <a:tc>
                  <a:txBody>
                    <a:bodyPr/>
                    <a:lstStyle/>
                    <a:p>
                      <a:r>
                        <a:rPr lang="en-US" sz="1000"/>
                        <a:t>95</a:t>
                      </a:r>
                    </a:p>
                  </a:txBody>
                  <a:tcPr/>
                </a:tc>
                <a:tc>
                  <a:txBody>
                    <a:bodyPr/>
                    <a:lstStyle/>
                    <a:p>
                      <a:r>
                        <a:rPr lang="en-US" sz="1000"/>
                        <a:t>984</a:t>
                      </a:r>
                    </a:p>
                  </a:txBody>
                  <a:tcPr/>
                </a:tc>
                <a:tc>
                  <a:txBody>
                    <a:bodyPr/>
                    <a:lstStyle/>
                    <a:p>
                      <a:r>
                        <a:rPr lang="en-US" sz="1000"/>
                        <a:t>Video</a:t>
                      </a:r>
                    </a:p>
                  </a:txBody>
                  <a:tcPr/>
                </a:tc>
                <a:extLst>
                  <a:ext uri="{0D108BD9-81ED-4DB2-BD59-A6C34878D82A}">
                    <a16:rowId xmlns:a16="http://schemas.microsoft.com/office/drawing/2014/main" val="847216403"/>
                  </a:ext>
                </a:extLst>
              </a:tr>
              <a:tr h="370840">
                <a:tc>
                  <a:txBody>
                    <a:bodyPr/>
                    <a:lstStyle/>
                    <a:p>
                      <a:r>
                        <a:rPr lang="de-DE" sz="1000" b="1"/>
                        <a:t>Kulturjournal - 2017-07-03 18:13:03</a:t>
                      </a:r>
                      <a:r>
                        <a:rPr lang="de-DE" sz="1000"/>
                        <a:t>
"Das bisschen Haushalt macht sich von allein, sagt mein Mann ..." 🎶 Nein, nicht 1970. HEUTE! Das ist irgendwie erschütternd, lieber Michel Abdollahi!</a:t>
                      </a:r>
                      <a:endParaRPr lang="en-US" sz="1000"/>
                    </a:p>
                  </a:txBody>
                  <a:tcPr/>
                </a:tc>
                <a:tc>
                  <a:txBody>
                    <a:bodyPr/>
                    <a:lstStyle/>
                    <a:p>
                      <a:r>
                        <a:rPr lang="en-US" sz="1000"/>
                        <a:t>5164</a:t>
                      </a:r>
                    </a:p>
                  </a:txBody>
                  <a:tcPr/>
                </a:tc>
                <a:tc>
                  <a:txBody>
                    <a:bodyPr/>
                    <a:lstStyle/>
                    <a:p>
                      <a:r>
                        <a:rPr lang="en-US" sz="1000"/>
                        <a:t>3856</a:t>
                      </a:r>
                    </a:p>
                  </a:txBody>
                  <a:tcPr/>
                </a:tc>
                <a:tc>
                  <a:txBody>
                    <a:bodyPr/>
                    <a:lstStyle/>
                    <a:p>
                      <a:r>
                        <a:rPr lang="en-US" sz="1000"/>
                        <a:t>380</a:t>
                      </a:r>
                    </a:p>
                  </a:txBody>
                  <a:tcPr/>
                </a:tc>
                <a:tc>
                  <a:txBody>
                    <a:bodyPr/>
                    <a:lstStyle/>
                    <a:p>
                      <a:r>
                        <a:rPr lang="en-US" sz="1000"/>
                        <a:t>928</a:t>
                      </a:r>
                    </a:p>
                  </a:txBody>
                  <a:tcPr/>
                </a:tc>
                <a:tc>
                  <a:txBody>
                    <a:bodyPr/>
                    <a:lstStyle/>
                    <a:p>
                      <a:r>
                        <a:rPr lang="en-US" sz="1000"/>
                        <a:t>Video</a:t>
                      </a:r>
                    </a:p>
                  </a:txBody>
                  <a:tcPr/>
                </a:tc>
                <a:extLst>
                  <a:ext uri="{0D108BD9-81ED-4DB2-BD59-A6C34878D82A}">
                    <a16:rowId xmlns:a16="http://schemas.microsoft.com/office/drawing/2014/main" val="2287279516"/>
                  </a:ext>
                </a:extLst>
              </a:tr>
              <a:tr h="370840">
                <a:tc>
                  <a:txBody>
                    <a:bodyPr/>
                    <a:lstStyle/>
                    <a:p>
                      <a:r>
                        <a:rPr lang="de-DE" sz="1000" b="1"/>
                        <a:t>Kulturjournal - 2017-05-17 11:03:43</a:t>
                      </a:r>
                      <a:r>
                        <a:rPr lang="de-DE" sz="1000"/>
                        <a:t>
Welcher Glaube passt zu dir? Michel Abdollahi spielt Believe-O-Mat mit Passanten und erhält insbesondere zum Thema Homosexualität "komische" Antworten. #TaggegenHomophobie</a:t>
                      </a:r>
                      <a:endParaRPr lang="en-US" sz="1000"/>
                    </a:p>
                  </a:txBody>
                  <a:tcPr/>
                </a:tc>
                <a:tc>
                  <a:txBody>
                    <a:bodyPr/>
                    <a:lstStyle/>
                    <a:p>
                      <a:r>
                        <a:rPr lang="en-US" sz="1000"/>
                        <a:t>4895</a:t>
                      </a:r>
                    </a:p>
                  </a:txBody>
                  <a:tcPr/>
                </a:tc>
                <a:tc>
                  <a:txBody>
                    <a:bodyPr/>
                    <a:lstStyle/>
                    <a:p>
                      <a:r>
                        <a:rPr lang="en-US" sz="1000"/>
                        <a:t>3855</a:t>
                      </a:r>
                    </a:p>
                  </a:txBody>
                  <a:tcPr/>
                </a:tc>
                <a:tc>
                  <a:txBody>
                    <a:bodyPr/>
                    <a:lstStyle/>
                    <a:p>
                      <a:r>
                        <a:rPr lang="en-US" sz="1000"/>
                        <a:t>417</a:t>
                      </a:r>
                    </a:p>
                  </a:txBody>
                  <a:tcPr/>
                </a:tc>
                <a:tc>
                  <a:txBody>
                    <a:bodyPr/>
                    <a:lstStyle/>
                    <a:p>
                      <a:r>
                        <a:rPr lang="en-US" sz="1000"/>
                        <a:t>623</a:t>
                      </a:r>
                    </a:p>
                  </a:txBody>
                  <a:tcPr/>
                </a:tc>
                <a:tc>
                  <a:txBody>
                    <a:bodyPr/>
                    <a:lstStyle/>
                    <a:p>
                      <a:r>
                        <a:rPr lang="en-US" sz="1000"/>
                        <a:t>Video</a:t>
                      </a:r>
                    </a:p>
                  </a:txBody>
                  <a:tcPr/>
                </a:tc>
                <a:extLst>
                  <a:ext uri="{0D108BD9-81ED-4DB2-BD59-A6C34878D82A}">
                    <a16:rowId xmlns:a16="http://schemas.microsoft.com/office/drawing/2014/main" val="1628271451"/>
                  </a:ext>
                </a:extLst>
              </a:tr>
              <a:tr h="370840">
                <a:tc>
                  <a:txBody>
                    <a:bodyPr/>
                    <a:lstStyle/>
                    <a:p>
                      <a:r>
                        <a:rPr lang="de-DE" sz="1000" b="1"/>
                        <a:t>Kulturjournal - 2017-10-09 11:22:38</a:t>
                      </a:r>
                      <a:r>
                        <a:rPr lang="de-DE" sz="1000"/>
                        <a:t>
Flattert bald kein Schmetterling mehr? Susanne Dohrn hat ein bedrückendes Buch über "Das Ende der Natur" geschrieben. Ein Thema bei uns: 9.10. | 23.15 Uhr</a:t>
                      </a:r>
                      <a:endParaRPr lang="en-US" sz="1000"/>
                    </a:p>
                  </a:txBody>
                  <a:tcPr/>
                </a:tc>
                <a:tc>
                  <a:txBody>
                    <a:bodyPr/>
                    <a:lstStyle/>
                    <a:p>
                      <a:r>
                        <a:rPr lang="en-US" sz="1000"/>
                        <a:t>2352</a:t>
                      </a:r>
                    </a:p>
                  </a:txBody>
                  <a:tcPr/>
                </a:tc>
                <a:tc>
                  <a:txBody>
                    <a:bodyPr/>
                    <a:lstStyle/>
                    <a:p>
                      <a:r>
                        <a:rPr lang="en-US" sz="1000"/>
                        <a:t>1451</a:t>
                      </a:r>
                    </a:p>
                  </a:txBody>
                  <a:tcPr/>
                </a:tc>
                <a:tc>
                  <a:txBody>
                    <a:bodyPr/>
                    <a:lstStyle/>
                    <a:p>
                      <a:r>
                        <a:rPr lang="en-US" sz="1000"/>
                        <a:t>79</a:t>
                      </a:r>
                    </a:p>
                  </a:txBody>
                  <a:tcPr/>
                </a:tc>
                <a:tc>
                  <a:txBody>
                    <a:bodyPr/>
                    <a:lstStyle/>
                    <a:p>
                      <a:r>
                        <a:rPr lang="en-US" sz="1000"/>
                        <a:t>822</a:t>
                      </a:r>
                    </a:p>
                  </a:txBody>
                  <a:tcPr/>
                </a:tc>
                <a:tc>
                  <a:txBody>
                    <a:bodyPr/>
                    <a:lstStyle/>
                    <a:p>
                      <a:r>
                        <a:rPr lang="en-US" sz="1000"/>
                        <a:t>Video</a:t>
                      </a:r>
                    </a:p>
                  </a:txBody>
                  <a:tcPr/>
                </a:tc>
                <a:extLst>
                  <a:ext uri="{0D108BD9-81ED-4DB2-BD59-A6C34878D82A}">
                    <a16:rowId xmlns:a16="http://schemas.microsoft.com/office/drawing/2014/main" val="2068094203"/>
                  </a:ext>
                </a:extLst>
              </a:tr>
              <a:tr h="370840">
                <a:tc>
                  <a:txBody>
                    <a:bodyPr/>
                    <a:lstStyle/>
                    <a:p>
                      <a:r>
                        <a:rPr lang="en-US" sz="1000" b="1"/>
                        <a:t>Kulturjournal - 2017-05-08 11:24:15</a:t>
                      </a:r>
                      <a:r>
                        <a:rPr lang="en-US" sz="1000"/>
                        <a:t>
Diäten, Schönheits-Chirugie und Photoshop sollen den weiblichen Körper perfektionieren. Der Film "Embrace", produziert von Nora Tschirner, sagt: Schluss damit! Du bist schön! Heute um 22.45 Uhr im Kulturjournal.</a:t>
                      </a:r>
                    </a:p>
                  </a:txBody>
                  <a:tcPr/>
                </a:tc>
                <a:tc>
                  <a:txBody>
                    <a:bodyPr/>
                    <a:lstStyle/>
                    <a:p>
                      <a:r>
                        <a:rPr lang="en-US" sz="1000"/>
                        <a:t>1896</a:t>
                      </a:r>
                    </a:p>
                  </a:txBody>
                  <a:tcPr/>
                </a:tc>
                <a:tc>
                  <a:txBody>
                    <a:bodyPr/>
                    <a:lstStyle/>
                    <a:p>
                      <a:r>
                        <a:rPr lang="en-US" sz="1000"/>
                        <a:t>1557</a:t>
                      </a:r>
                    </a:p>
                  </a:txBody>
                  <a:tcPr/>
                </a:tc>
                <a:tc>
                  <a:txBody>
                    <a:bodyPr/>
                    <a:lstStyle/>
                    <a:p>
                      <a:r>
                        <a:rPr lang="en-US" sz="1000"/>
                        <a:t>30</a:t>
                      </a:r>
                    </a:p>
                  </a:txBody>
                  <a:tcPr/>
                </a:tc>
                <a:tc>
                  <a:txBody>
                    <a:bodyPr/>
                    <a:lstStyle/>
                    <a:p>
                      <a:r>
                        <a:rPr lang="en-US" sz="1000"/>
                        <a:t>309</a:t>
                      </a:r>
                    </a:p>
                  </a:txBody>
                  <a:tcPr/>
                </a:tc>
                <a:tc>
                  <a:txBody>
                    <a:bodyPr/>
                    <a:lstStyle/>
                    <a:p>
                      <a:r>
                        <a:rPr lang="en-US" sz="1000"/>
                        <a:t>Video</a:t>
                      </a:r>
                    </a:p>
                  </a:txBody>
                  <a:tcPr/>
                </a:tc>
                <a:extLst>
                  <a:ext uri="{0D108BD9-81ED-4DB2-BD59-A6C34878D82A}">
                    <a16:rowId xmlns:a16="http://schemas.microsoft.com/office/drawing/2014/main" val="1284638178"/>
                  </a:ext>
                </a:extLst>
              </a:tr>
            </a:tbl>
          </a:graphicData>
        </a:graphic>
      </p:graphicFrame>
      <p:sp>
        <p:nvSpPr>
          <p:cNvPr id="4" name="Text Placeholder 3">
            <a:extLst>
              <a:ext uri="{FF2B5EF4-FFF2-40B4-BE49-F238E27FC236}">
                <a16:creationId xmlns:a16="http://schemas.microsoft.com/office/drawing/2014/main" id="{B7D308A7-B41E-4BDD-B7D1-30486F02DA15}"/>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957813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ABBEB-8135-4A6D-9AE0-8E5ACCE42932}"/>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078F56B1-7702-46A4-B85F-104672DECF8B}"/>
              </a:ext>
            </a:extLst>
          </p:cNvPr>
          <p:cNvGraphicFramePr>
            <a:graphicFrameLocks noGrp="1"/>
          </p:cNvGraphicFramePr>
          <p:nvPr>
            <p:ph type="tbl" sz="quarter" idx="13"/>
            <p:extLst>
              <p:ext uri="{D42A27DB-BD31-4B8C-83A1-F6EECF244321}">
                <p14:modId xmlns:p14="http://schemas.microsoft.com/office/powerpoint/2010/main" val="438333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70493296"/>
                    </a:ext>
                  </a:extLst>
                </a:gridCol>
                <a:gridCol w="493776">
                  <a:extLst>
                    <a:ext uri="{9D8B030D-6E8A-4147-A177-3AD203B41FA5}">
                      <a16:colId xmlns:a16="http://schemas.microsoft.com/office/drawing/2014/main" val="1808882406"/>
                    </a:ext>
                  </a:extLst>
                </a:gridCol>
                <a:gridCol w="411480">
                  <a:extLst>
                    <a:ext uri="{9D8B030D-6E8A-4147-A177-3AD203B41FA5}">
                      <a16:colId xmlns:a16="http://schemas.microsoft.com/office/drawing/2014/main" val="1376086474"/>
                    </a:ext>
                  </a:extLst>
                </a:gridCol>
                <a:gridCol w="411480">
                  <a:extLst>
                    <a:ext uri="{9D8B030D-6E8A-4147-A177-3AD203B41FA5}">
                      <a16:colId xmlns:a16="http://schemas.microsoft.com/office/drawing/2014/main" val="104958842"/>
                    </a:ext>
                  </a:extLst>
                </a:gridCol>
                <a:gridCol w="246888">
                  <a:extLst>
                    <a:ext uri="{9D8B030D-6E8A-4147-A177-3AD203B41FA5}">
                      <a16:colId xmlns:a16="http://schemas.microsoft.com/office/drawing/2014/main" val="3370222914"/>
                    </a:ext>
                  </a:extLst>
                </a:gridCol>
                <a:gridCol w="658368">
                  <a:extLst>
                    <a:ext uri="{9D8B030D-6E8A-4147-A177-3AD203B41FA5}">
                      <a16:colId xmlns:a16="http://schemas.microsoft.com/office/drawing/2014/main" val="1047012176"/>
                    </a:ext>
                  </a:extLst>
                </a:gridCol>
                <a:gridCol w="576072">
                  <a:extLst>
                    <a:ext uri="{9D8B030D-6E8A-4147-A177-3AD203B41FA5}">
                      <a16:colId xmlns:a16="http://schemas.microsoft.com/office/drawing/2014/main" val="4259044206"/>
                    </a:ext>
                  </a:extLst>
                </a:gridCol>
                <a:gridCol w="576072">
                  <a:extLst>
                    <a:ext uri="{9D8B030D-6E8A-4147-A177-3AD203B41FA5}">
                      <a16:colId xmlns:a16="http://schemas.microsoft.com/office/drawing/2014/main" val="2496194573"/>
                    </a:ext>
                  </a:extLst>
                </a:gridCol>
                <a:gridCol w="411480">
                  <a:extLst>
                    <a:ext uri="{9D8B030D-6E8A-4147-A177-3AD203B41FA5}">
                      <a16:colId xmlns:a16="http://schemas.microsoft.com/office/drawing/2014/main" val="102080819"/>
                    </a:ext>
                  </a:extLst>
                </a:gridCol>
                <a:gridCol w="658368">
                  <a:extLst>
                    <a:ext uri="{9D8B030D-6E8A-4147-A177-3AD203B41FA5}">
                      <a16:colId xmlns:a16="http://schemas.microsoft.com/office/drawing/2014/main" val="184834646"/>
                    </a:ext>
                  </a:extLst>
                </a:gridCol>
                <a:gridCol w="329184">
                  <a:extLst>
                    <a:ext uri="{9D8B030D-6E8A-4147-A177-3AD203B41FA5}">
                      <a16:colId xmlns:a16="http://schemas.microsoft.com/office/drawing/2014/main" val="2326433474"/>
                    </a:ext>
                  </a:extLst>
                </a:gridCol>
                <a:gridCol w="493776">
                  <a:extLst>
                    <a:ext uri="{9D8B030D-6E8A-4147-A177-3AD203B41FA5}">
                      <a16:colId xmlns:a16="http://schemas.microsoft.com/office/drawing/2014/main" val="1351803063"/>
                    </a:ext>
                  </a:extLst>
                </a:gridCol>
                <a:gridCol w="329184">
                  <a:extLst>
                    <a:ext uri="{9D8B030D-6E8A-4147-A177-3AD203B41FA5}">
                      <a16:colId xmlns:a16="http://schemas.microsoft.com/office/drawing/2014/main" val="1341082644"/>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195663914"/>
                  </a:ext>
                </a:extLst>
              </a:tr>
              <a:tr h="370840">
                <a:tc>
                  <a:txBody>
                    <a:bodyPr/>
                    <a:lstStyle/>
                    <a:p>
                      <a:r>
                        <a:rPr lang="en-US" sz="1000"/>
                        <a:t>25.04.2017 12:27:15</a:t>
                      </a:r>
                    </a:p>
                  </a:txBody>
                  <a:tcPr/>
                </a:tc>
                <a:tc>
                  <a:txBody>
                    <a:bodyPr/>
                    <a:lstStyle/>
                    <a:p>
                      <a:r>
                        <a:rPr lang="en-US" sz="1000"/>
                        <a:t>345000</a:t>
                      </a:r>
                    </a:p>
                  </a:txBody>
                  <a:tcPr/>
                </a:tc>
                <a:tc>
                  <a:txBody>
                    <a:bodyPr/>
                    <a:lstStyle/>
                    <a:p>
                      <a:r>
                        <a:rPr lang="en-US" sz="1000"/>
                        <a:t>0</a:t>
                      </a:r>
                    </a:p>
                  </a:txBody>
                  <a:tcPr/>
                </a:tc>
                <a:tc>
                  <a:txBody>
                    <a:bodyPr/>
                    <a:lstStyle/>
                    <a:p>
                      <a:r>
                        <a:rPr lang="en-US" sz="1000"/>
                        <a:t>682841</a:t>
                      </a:r>
                    </a:p>
                  </a:txBody>
                  <a:tcPr/>
                </a:tc>
                <a:tc>
                  <a:txBody>
                    <a:bodyPr/>
                    <a:lstStyle/>
                    <a:p>
                      <a:r>
                        <a:rPr lang="en-US" sz="1000"/>
                        <a:t>01:19</a:t>
                      </a:r>
                    </a:p>
                  </a:txBody>
                  <a:tcPr/>
                </a:tc>
                <a:tc>
                  <a:txBody>
                    <a:bodyPr/>
                    <a:lstStyle/>
                    <a:p>
                      <a:r>
                        <a:rPr lang="en-US" sz="1000"/>
                        <a:t>18%</a:t>
                      </a:r>
                    </a:p>
                  </a:txBody>
                  <a:tcPr/>
                </a:tc>
                <a:tc>
                  <a:txBody>
                    <a:bodyPr/>
                    <a:lstStyle/>
                    <a:p>
                      <a:r>
                        <a:rPr lang="en-US" sz="1000"/>
                        <a:t>455447</a:t>
                      </a:r>
                    </a:p>
                  </a:txBody>
                  <a:tcPr/>
                </a:tc>
                <a:tc>
                  <a:txBody>
                    <a:bodyPr/>
                    <a:lstStyle/>
                    <a:p>
                      <a:r>
                        <a:rPr lang="en-US" sz="1000"/>
                        <a:t>6728</a:t>
                      </a:r>
                    </a:p>
                  </a:txBody>
                  <a:tcPr/>
                </a:tc>
                <a:tc>
                  <a:txBody>
                    <a:bodyPr/>
                    <a:lstStyle/>
                    <a:p>
                      <a:r>
                        <a:rPr lang="en-US" sz="1000"/>
                        <a:t>220666</a:t>
                      </a:r>
                    </a:p>
                  </a:txBody>
                  <a:tcPr/>
                </a:tc>
                <a:tc>
                  <a:txBody>
                    <a:bodyPr/>
                    <a:lstStyle/>
                    <a:p>
                      <a:r>
                        <a:rPr lang="en-US" sz="1000"/>
                        <a:t>1679818</a:t>
                      </a:r>
                    </a:p>
                  </a:txBody>
                  <a:tcPr/>
                </a:tc>
                <a:tc>
                  <a:txBody>
                    <a:bodyPr/>
                    <a:lstStyle/>
                    <a:p>
                      <a:r>
                        <a:rPr lang="en-US" sz="1000"/>
                        <a:t>11862</a:t>
                      </a:r>
                    </a:p>
                  </a:txBody>
                  <a:tcPr/>
                </a:tc>
                <a:tc>
                  <a:txBody>
                    <a:bodyPr/>
                    <a:lstStyle/>
                    <a:p>
                      <a:r>
                        <a:rPr lang="en-US" sz="1000"/>
                        <a:t>7010</a:t>
                      </a:r>
                    </a:p>
                  </a:txBody>
                  <a:tcPr/>
                </a:tc>
                <a:tc>
                  <a:txBody>
                    <a:bodyPr/>
                    <a:lstStyle/>
                    <a:p>
                      <a:r>
                        <a:rPr lang="en-US" sz="1000"/>
                        <a:t>2297</a:t>
                      </a:r>
                    </a:p>
                  </a:txBody>
                  <a:tcPr/>
                </a:tc>
                <a:extLst>
                  <a:ext uri="{0D108BD9-81ED-4DB2-BD59-A6C34878D82A}">
                    <a16:rowId xmlns:a16="http://schemas.microsoft.com/office/drawing/2014/main" val="2398271379"/>
                  </a:ext>
                </a:extLst>
              </a:tr>
              <a:tr h="370840">
                <a:tc>
                  <a:txBody>
                    <a:bodyPr/>
                    <a:lstStyle/>
                    <a:p>
                      <a:r>
                        <a:rPr lang="en-US" sz="1000"/>
                        <a:t>30.06.2017 15:09:46</a:t>
                      </a:r>
                    </a:p>
                  </a:txBody>
                  <a:tcPr/>
                </a:tc>
                <a:tc>
                  <a:txBody>
                    <a:bodyPr/>
                    <a:lstStyle/>
                    <a:p>
                      <a:r>
                        <a:rPr lang="en-US" sz="1000"/>
                        <a:t>280020</a:t>
                      </a:r>
                    </a:p>
                  </a:txBody>
                  <a:tcPr/>
                </a:tc>
                <a:tc>
                  <a:txBody>
                    <a:bodyPr/>
                    <a:lstStyle/>
                    <a:p>
                      <a:r>
                        <a:rPr lang="en-US" sz="1000"/>
                        <a:t>43516</a:t>
                      </a:r>
                    </a:p>
                  </a:txBody>
                  <a:tcPr/>
                </a:tc>
                <a:tc>
                  <a:txBody>
                    <a:bodyPr/>
                    <a:lstStyle/>
                    <a:p>
                      <a:r>
                        <a:rPr lang="en-US" sz="1000"/>
                        <a:t>426574</a:t>
                      </a:r>
                    </a:p>
                  </a:txBody>
                  <a:tcPr/>
                </a:tc>
                <a:tc>
                  <a:txBody>
                    <a:bodyPr/>
                    <a:lstStyle/>
                    <a:p>
                      <a:r>
                        <a:rPr lang="en-US" sz="1000"/>
                        <a:t>00:50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1857873</a:t>
                      </a:r>
                    </a:p>
                  </a:txBody>
                  <a:tcPr/>
                </a:tc>
                <a:tc>
                  <a:txBody>
                    <a:bodyPr/>
                    <a:lstStyle/>
                    <a:p>
                      <a:r>
                        <a:rPr lang="en-US" sz="1000"/>
                        <a:t>9111</a:t>
                      </a:r>
                    </a:p>
                  </a:txBody>
                  <a:tcPr/>
                </a:tc>
                <a:tc>
                  <a:txBody>
                    <a:bodyPr/>
                    <a:lstStyle/>
                    <a:p>
                      <a:r>
                        <a:rPr lang="en-US" sz="1000"/>
                        <a:t>3243</a:t>
                      </a:r>
                    </a:p>
                  </a:txBody>
                  <a:tcPr/>
                </a:tc>
                <a:tc>
                  <a:txBody>
                    <a:bodyPr/>
                    <a:lstStyle/>
                    <a:p>
                      <a:r>
                        <a:rPr lang="en-US" sz="1000"/>
                        <a:t>2513</a:t>
                      </a:r>
                    </a:p>
                  </a:txBody>
                  <a:tcPr/>
                </a:tc>
                <a:extLst>
                  <a:ext uri="{0D108BD9-81ED-4DB2-BD59-A6C34878D82A}">
                    <a16:rowId xmlns:a16="http://schemas.microsoft.com/office/drawing/2014/main" val="4176009621"/>
                  </a:ext>
                </a:extLst>
              </a:tr>
              <a:tr h="370840">
                <a:tc>
                  <a:txBody>
                    <a:bodyPr/>
                    <a:lstStyle/>
                    <a:p>
                      <a:r>
                        <a:rPr lang="en-US" sz="1000"/>
                        <a:t>11.01.2017 20:40:19</a:t>
                      </a:r>
                    </a:p>
                  </a:txBody>
                  <a:tcPr/>
                </a:tc>
                <a:tc>
                  <a:txBody>
                    <a:bodyPr/>
                    <a:lstStyle/>
                    <a:p>
                      <a:r>
                        <a:rPr lang="en-US" sz="1000"/>
                        <a:t>205269</a:t>
                      </a:r>
                    </a:p>
                  </a:txBody>
                  <a:tcPr/>
                </a:tc>
                <a:tc>
                  <a:txBody>
                    <a:bodyPr/>
                    <a:lstStyle/>
                    <a:p>
                      <a:r>
                        <a:rPr lang="en-US" sz="1000"/>
                        <a:t>2</a:t>
                      </a:r>
                    </a:p>
                  </a:txBody>
                  <a:tcPr/>
                </a:tc>
                <a:tc>
                  <a:txBody>
                    <a:bodyPr/>
                    <a:lstStyle/>
                    <a:p>
                      <a:r>
                        <a:rPr lang="en-US" sz="1000"/>
                        <a:t>312705</a:t>
                      </a:r>
                    </a:p>
                  </a:txBody>
                  <a:tcPr/>
                </a:tc>
                <a:tc>
                  <a:txBody>
                    <a:bodyPr/>
                    <a:lstStyle/>
                    <a:p>
                      <a:r>
                        <a:rPr lang="en-US" sz="1000"/>
                        <a:t>00:37</a:t>
                      </a:r>
                    </a:p>
                  </a:txBody>
                  <a:tcPr/>
                </a:tc>
                <a:tc>
                  <a:txBody>
                    <a:bodyPr/>
                    <a:lstStyle/>
                    <a:p>
                      <a:r>
                        <a:rPr lang="en-US" sz="1000"/>
                        <a:t>30%</a:t>
                      </a:r>
                    </a:p>
                  </a:txBody>
                  <a:tcPr/>
                </a:tc>
                <a:tc>
                  <a:txBody>
                    <a:bodyPr/>
                    <a:lstStyle/>
                    <a:p>
                      <a:r>
                        <a:rPr lang="en-US" sz="1000"/>
                        <a:t>18184</a:t>
                      </a:r>
                    </a:p>
                  </a:txBody>
                  <a:tcPr/>
                </a:tc>
                <a:tc>
                  <a:txBody>
                    <a:bodyPr/>
                    <a:lstStyle/>
                    <a:p>
                      <a:r>
                        <a:rPr lang="en-US" sz="1000"/>
                        <a:t>57453</a:t>
                      </a:r>
                    </a:p>
                  </a:txBody>
                  <a:tcPr/>
                </a:tc>
                <a:tc>
                  <a:txBody>
                    <a:bodyPr/>
                    <a:lstStyle/>
                    <a:p>
                      <a:r>
                        <a:rPr lang="en-US" sz="1000"/>
                        <a:t>237068</a:t>
                      </a:r>
                    </a:p>
                  </a:txBody>
                  <a:tcPr/>
                </a:tc>
                <a:tc>
                  <a:txBody>
                    <a:bodyPr/>
                    <a:lstStyle/>
                    <a:p>
                      <a:r>
                        <a:rPr lang="en-US" sz="1000"/>
                        <a:t>1068003</a:t>
                      </a:r>
                    </a:p>
                  </a:txBody>
                  <a:tcPr/>
                </a:tc>
                <a:tc>
                  <a:txBody>
                    <a:bodyPr/>
                    <a:lstStyle/>
                    <a:p>
                      <a:r>
                        <a:rPr lang="en-US" sz="1000"/>
                        <a:t>5533</a:t>
                      </a:r>
                    </a:p>
                  </a:txBody>
                  <a:tcPr/>
                </a:tc>
                <a:tc>
                  <a:txBody>
                    <a:bodyPr/>
                    <a:lstStyle/>
                    <a:p>
                      <a:r>
                        <a:rPr lang="en-US" sz="1000"/>
                        <a:t>819</a:t>
                      </a:r>
                    </a:p>
                  </a:txBody>
                  <a:tcPr/>
                </a:tc>
                <a:tc>
                  <a:txBody>
                    <a:bodyPr/>
                    <a:lstStyle/>
                    <a:p>
                      <a:r>
                        <a:rPr lang="en-US" sz="1000"/>
                        <a:t>1110</a:t>
                      </a:r>
                    </a:p>
                  </a:txBody>
                  <a:tcPr/>
                </a:tc>
                <a:extLst>
                  <a:ext uri="{0D108BD9-81ED-4DB2-BD59-A6C34878D82A}">
                    <a16:rowId xmlns:a16="http://schemas.microsoft.com/office/drawing/2014/main" val="64749043"/>
                  </a:ext>
                </a:extLst>
              </a:tr>
              <a:tr h="370840">
                <a:tc>
                  <a:txBody>
                    <a:bodyPr/>
                    <a:lstStyle/>
                    <a:p>
                      <a:r>
                        <a:rPr lang="en-US" sz="1000"/>
                        <a:t>10.10.2017 12:05:03</a:t>
                      </a:r>
                    </a:p>
                  </a:txBody>
                  <a:tcPr/>
                </a:tc>
                <a:tc>
                  <a:txBody>
                    <a:bodyPr/>
                    <a:lstStyle/>
                    <a:p>
                      <a:r>
                        <a:rPr lang="en-US" sz="1000"/>
                        <a:t>142242</a:t>
                      </a:r>
                    </a:p>
                  </a:txBody>
                  <a:tcPr/>
                </a:tc>
                <a:tc>
                  <a:txBody>
                    <a:bodyPr/>
                    <a:lstStyle/>
                    <a:p>
                      <a:r>
                        <a:rPr lang="en-US" sz="1000"/>
                        <a:t>9032</a:t>
                      </a:r>
                    </a:p>
                  </a:txBody>
                  <a:tcPr/>
                </a:tc>
                <a:tc>
                  <a:txBody>
                    <a:bodyPr/>
                    <a:lstStyle/>
                    <a:p>
                      <a:r>
                        <a:rPr lang="en-US" sz="1000"/>
                        <a:t>297011</a:t>
                      </a:r>
                    </a:p>
                  </a:txBody>
                  <a:tcPr/>
                </a:tc>
                <a:tc>
                  <a:txBody>
                    <a:bodyPr/>
                    <a:lstStyle/>
                    <a:p>
                      <a:r>
                        <a:rPr lang="en-US" sz="1000"/>
                        <a:t>00:48</a:t>
                      </a:r>
                    </a:p>
                  </a:txBody>
                  <a:tcPr/>
                </a:tc>
                <a:tc>
                  <a:txBody>
                    <a:bodyPr/>
                    <a:lstStyle/>
                    <a:p>
                      <a:r>
                        <a:rPr lang="en-US" sz="1000"/>
                        <a:t>19%</a:t>
                      </a:r>
                    </a:p>
                  </a:txBody>
                  <a:tcPr/>
                </a:tc>
                <a:tc>
                  <a:txBody>
                    <a:bodyPr/>
                    <a:lstStyle/>
                    <a:p>
                      <a:r>
                        <a:rPr lang="en-US" sz="1000"/>
                        <a:t>44198</a:t>
                      </a:r>
                    </a:p>
                  </a:txBody>
                  <a:tcPr/>
                </a:tc>
                <a:tc>
                  <a:txBody>
                    <a:bodyPr/>
                    <a:lstStyle/>
                    <a:p>
                      <a:r>
                        <a:rPr lang="en-US" sz="1000"/>
                        <a:t>52957</a:t>
                      </a:r>
                    </a:p>
                  </a:txBody>
                  <a:tcPr/>
                </a:tc>
                <a:tc>
                  <a:txBody>
                    <a:bodyPr/>
                    <a:lstStyle/>
                    <a:p>
                      <a:r>
                        <a:rPr lang="en-US" sz="1000"/>
                        <a:t>199856</a:t>
                      </a:r>
                    </a:p>
                  </a:txBody>
                  <a:tcPr/>
                </a:tc>
                <a:tc>
                  <a:txBody>
                    <a:bodyPr/>
                    <a:lstStyle/>
                    <a:p>
                      <a:r>
                        <a:rPr lang="en-US" sz="1000"/>
                        <a:t>717723</a:t>
                      </a:r>
                    </a:p>
                  </a:txBody>
                  <a:tcPr/>
                </a:tc>
                <a:tc>
                  <a:txBody>
                    <a:bodyPr/>
                    <a:lstStyle/>
                    <a:p>
                      <a:r>
                        <a:rPr lang="en-US" sz="1000"/>
                        <a:t>8461</a:t>
                      </a:r>
                    </a:p>
                  </a:txBody>
                  <a:tcPr/>
                </a:tc>
                <a:tc>
                  <a:txBody>
                    <a:bodyPr/>
                    <a:lstStyle/>
                    <a:p>
                      <a:r>
                        <a:rPr lang="en-US" sz="1000"/>
                        <a:t>2423</a:t>
                      </a:r>
                    </a:p>
                  </a:txBody>
                  <a:tcPr/>
                </a:tc>
                <a:tc>
                  <a:txBody>
                    <a:bodyPr/>
                    <a:lstStyle/>
                    <a:p>
                      <a:r>
                        <a:rPr lang="en-US" sz="1000"/>
                        <a:t>2923</a:t>
                      </a:r>
                    </a:p>
                  </a:txBody>
                  <a:tcPr/>
                </a:tc>
                <a:extLst>
                  <a:ext uri="{0D108BD9-81ED-4DB2-BD59-A6C34878D82A}">
                    <a16:rowId xmlns:a16="http://schemas.microsoft.com/office/drawing/2014/main" val="311733077"/>
                  </a:ext>
                </a:extLst>
              </a:tr>
              <a:tr h="370840">
                <a:tc>
                  <a:txBody>
                    <a:bodyPr/>
                    <a:lstStyle/>
                    <a:p>
                      <a:r>
                        <a:rPr lang="en-US" sz="1000"/>
                        <a:t>03.07.2017 18:13:03</a:t>
                      </a:r>
                    </a:p>
                  </a:txBody>
                  <a:tcPr/>
                </a:tc>
                <a:tc>
                  <a:txBody>
                    <a:bodyPr/>
                    <a:lstStyle/>
                    <a:p>
                      <a:r>
                        <a:rPr lang="en-US" sz="1000"/>
                        <a:t>141872</a:t>
                      </a:r>
                    </a:p>
                  </a:txBody>
                  <a:tcPr/>
                </a:tc>
                <a:tc>
                  <a:txBody>
                    <a:bodyPr/>
                    <a:lstStyle/>
                    <a:p>
                      <a:r>
                        <a:rPr lang="en-US" sz="1000"/>
                        <a:t>0</a:t>
                      </a:r>
                    </a:p>
                  </a:txBody>
                  <a:tcPr/>
                </a:tc>
                <a:tc>
                  <a:txBody>
                    <a:bodyPr/>
                    <a:lstStyle/>
                    <a:p>
                      <a:r>
                        <a:rPr lang="en-US" sz="1000"/>
                        <a:t>285218</a:t>
                      </a:r>
                    </a:p>
                  </a:txBody>
                  <a:tcPr/>
                </a:tc>
                <a:tc>
                  <a:txBody>
                    <a:bodyPr/>
                    <a:lstStyle/>
                    <a:p>
                      <a:r>
                        <a:rPr lang="en-US" sz="1000"/>
                        <a:t>04:54</a:t>
                      </a:r>
                    </a:p>
                  </a:txBody>
                  <a:tcPr/>
                </a:tc>
                <a:tc>
                  <a:txBody>
                    <a:bodyPr/>
                    <a:lstStyle/>
                    <a:p>
                      <a:r>
                        <a:rPr lang="en-US" sz="1000"/>
                        <a:t>9%</a:t>
                      </a:r>
                    </a:p>
                  </a:txBody>
                  <a:tcPr/>
                </a:tc>
                <a:tc>
                  <a:txBody>
                    <a:bodyPr/>
                    <a:lstStyle/>
                    <a:p>
                      <a:r>
                        <a:rPr lang="en-US" sz="1000"/>
                        <a:t>60098</a:t>
                      </a:r>
                    </a:p>
                  </a:txBody>
                  <a:tcPr/>
                </a:tc>
                <a:tc>
                  <a:txBody>
                    <a:bodyPr/>
                    <a:lstStyle/>
                    <a:p>
                      <a:r>
                        <a:rPr lang="en-US" sz="1000"/>
                        <a:t>55904</a:t>
                      </a:r>
                    </a:p>
                  </a:txBody>
                  <a:tcPr/>
                </a:tc>
                <a:tc>
                  <a:txBody>
                    <a:bodyPr/>
                    <a:lstStyle/>
                    <a:p>
                      <a:r>
                        <a:rPr lang="en-US" sz="1000"/>
                        <a:t>169216</a:t>
                      </a:r>
                    </a:p>
                  </a:txBody>
                  <a:tcPr/>
                </a:tc>
                <a:tc>
                  <a:txBody>
                    <a:bodyPr/>
                    <a:lstStyle/>
                    <a:p>
                      <a:r>
                        <a:rPr lang="en-US" sz="1000"/>
                        <a:t>814665</a:t>
                      </a:r>
                    </a:p>
                  </a:txBody>
                  <a:tcPr/>
                </a:tc>
                <a:tc>
                  <a:txBody>
                    <a:bodyPr/>
                    <a:lstStyle/>
                    <a:p>
                      <a:r>
                        <a:rPr lang="en-US" sz="1000"/>
                        <a:t>3476</a:t>
                      </a:r>
                    </a:p>
                  </a:txBody>
                  <a:tcPr/>
                </a:tc>
                <a:tc>
                  <a:txBody>
                    <a:bodyPr/>
                    <a:lstStyle/>
                    <a:p>
                      <a:r>
                        <a:rPr lang="en-US" sz="1000"/>
                        <a:t>2205</a:t>
                      </a:r>
                    </a:p>
                  </a:txBody>
                  <a:tcPr/>
                </a:tc>
                <a:tc>
                  <a:txBody>
                    <a:bodyPr/>
                    <a:lstStyle/>
                    <a:p>
                      <a:r>
                        <a:rPr lang="en-US" sz="1000"/>
                        <a:t>1295</a:t>
                      </a:r>
                    </a:p>
                  </a:txBody>
                  <a:tcPr/>
                </a:tc>
                <a:extLst>
                  <a:ext uri="{0D108BD9-81ED-4DB2-BD59-A6C34878D82A}">
                    <a16:rowId xmlns:a16="http://schemas.microsoft.com/office/drawing/2014/main" val="2474251079"/>
                  </a:ext>
                </a:extLst>
              </a:tr>
            </a:tbl>
          </a:graphicData>
        </a:graphic>
      </p:graphicFrame>
      <p:sp>
        <p:nvSpPr>
          <p:cNvPr id="4" name="Text Placeholder 3">
            <a:extLst>
              <a:ext uri="{FF2B5EF4-FFF2-40B4-BE49-F238E27FC236}">
                <a16:creationId xmlns:a16="http://schemas.microsoft.com/office/drawing/2014/main" id="{F89046D9-4E37-4B05-B00E-8F792A7F0297}"/>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65526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5F266-AFC6-44FD-B8DD-A98D6E991429}"/>
              </a:ext>
            </a:extLst>
          </p:cNvPr>
          <p:cNvSpPr>
            <a:spLocks noGrp="1"/>
          </p:cNvSpPr>
          <p:nvPr>
            <p:ph type="title"/>
          </p:nvPr>
        </p:nvSpPr>
        <p:spPr/>
        <p:txBody>
          <a:bodyPr/>
          <a:lstStyle/>
          <a:p>
            <a:r>
              <a:rPr lang="en-US"/>
              <a:t>Eigene Post - Summe Interaktionen - 1 of 5</a:t>
            </a:r>
          </a:p>
        </p:txBody>
      </p:sp>
      <p:graphicFrame>
        <p:nvGraphicFramePr>
          <p:cNvPr id="5" name="Table Placeholder 4">
            <a:extLst>
              <a:ext uri="{FF2B5EF4-FFF2-40B4-BE49-F238E27FC236}">
                <a16:creationId xmlns:a16="http://schemas.microsoft.com/office/drawing/2014/main" id="{13669F57-B73A-4954-9D05-156127572959}"/>
              </a:ext>
            </a:extLst>
          </p:cNvPr>
          <p:cNvGraphicFramePr>
            <a:graphicFrameLocks noGrp="1"/>
          </p:cNvGraphicFramePr>
          <p:nvPr>
            <p:ph type="tbl" sz="quarter" idx="13"/>
            <p:extLst>
              <p:ext uri="{D42A27DB-BD31-4B8C-83A1-F6EECF244321}">
                <p14:modId xmlns:p14="http://schemas.microsoft.com/office/powerpoint/2010/main" val="3458403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82428369"/>
                    </a:ext>
                  </a:extLst>
                </a:gridCol>
                <a:gridCol w="822960">
                  <a:extLst>
                    <a:ext uri="{9D8B030D-6E8A-4147-A177-3AD203B41FA5}">
                      <a16:colId xmlns:a16="http://schemas.microsoft.com/office/drawing/2014/main" val="2782720241"/>
                    </a:ext>
                  </a:extLst>
                </a:gridCol>
                <a:gridCol w="822960">
                  <a:extLst>
                    <a:ext uri="{9D8B030D-6E8A-4147-A177-3AD203B41FA5}">
                      <a16:colId xmlns:a16="http://schemas.microsoft.com/office/drawing/2014/main" val="3970705597"/>
                    </a:ext>
                  </a:extLst>
                </a:gridCol>
                <a:gridCol w="822960">
                  <a:extLst>
                    <a:ext uri="{9D8B030D-6E8A-4147-A177-3AD203B41FA5}">
                      <a16:colId xmlns:a16="http://schemas.microsoft.com/office/drawing/2014/main" val="2420056245"/>
                    </a:ext>
                  </a:extLst>
                </a:gridCol>
                <a:gridCol w="822960">
                  <a:extLst>
                    <a:ext uri="{9D8B030D-6E8A-4147-A177-3AD203B41FA5}">
                      <a16:colId xmlns:a16="http://schemas.microsoft.com/office/drawing/2014/main" val="2967682663"/>
                    </a:ext>
                  </a:extLst>
                </a:gridCol>
                <a:gridCol w="822960">
                  <a:extLst>
                    <a:ext uri="{9D8B030D-6E8A-4147-A177-3AD203B41FA5}">
                      <a16:colId xmlns:a16="http://schemas.microsoft.com/office/drawing/2014/main" val="977809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32036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- 2017-01-30 21:00:00</a:t>
                      </a:r>
                      <a:r>
                        <a:rPr kumimoji="0" lang="de-DE" sz="1000" b="0" i="0" u="none" strike="noStrike" kern="1200" cap="none" spc="0" normalizeH="0" baseline="0" noProof="0">
                          <a:ln>
                            <a:noFill/>
                          </a:ln>
                          <a:solidFill>
                            <a:prstClr val="black"/>
                          </a:solidFill>
                          <a:effectLst/>
                          <a:uLnTx/>
                          <a:uFillTx/>
                          <a:latin typeface="+mn-lt"/>
                          <a:ea typeface="+mn-ea"/>
                          <a:cs typeface="+mn-cs"/>
                        </a:rPr>
                        <a:t>
"Ich bin unglaublich traurig." #MuslimBan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53239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- 2017-07-03 18:13:03</a:t>
                      </a:r>
                      <a:r>
                        <a:rPr kumimoji="0" lang="de-DE" sz="1000" b="0" i="0" u="none" strike="noStrike" kern="1200" cap="none" spc="0" normalizeH="0" baseline="0" noProof="0">
                          <a:ln>
                            <a:noFill/>
                          </a:ln>
                          <a:solidFill>
                            <a:prstClr val="black"/>
                          </a:solidFill>
                          <a:effectLst/>
                          <a:uLnTx/>
                          <a:uFillTx/>
                          <a:latin typeface="+mn-lt"/>
                          <a:ea typeface="+mn-ea"/>
                          <a:cs typeface="+mn-cs"/>
                        </a:rPr>
                        <a:t>
"Das bisschen Haushalt macht sich von allein, sagt mein Mann ..." 🎶 Nein, nicht 1970. HEUTE! Das ist irgendwie erschütternd, lieber Michel Abdollahi!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45580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- 2017-05-17 11:03:43</a:t>
                      </a:r>
                      <a:r>
                        <a:rPr kumimoji="0" lang="de-DE" sz="1000" b="0" i="0" u="none" strike="noStrike" kern="1200" cap="none" spc="0" normalizeH="0" baseline="0" noProof="0">
                          <a:ln>
                            <a:noFill/>
                          </a:ln>
                          <a:solidFill>
                            <a:prstClr val="black"/>
                          </a:solidFill>
                          <a:effectLst/>
                          <a:uLnTx/>
                          <a:uFillTx/>
                          <a:latin typeface="+mn-lt"/>
                          <a:ea typeface="+mn-ea"/>
                          <a:cs typeface="+mn-cs"/>
                        </a:rPr>
                        <a:t>
Welcher Glaube passt zu dir? Michel Abdollahi spielt Believe-O-Mat mit Passanten und erhält insbesondere zum Thema Homosexualität "komische" Antworten. #TaggegenHomophobie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56084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- 2017-10-09 11:22:38</a:t>
                      </a:r>
                      <a:r>
                        <a:rPr kumimoji="0" lang="de-DE" sz="1000" b="0" i="0" u="none" strike="noStrike" kern="1200" cap="none" spc="0" normalizeH="0" baseline="0" noProof="0">
                          <a:ln>
                            <a:noFill/>
                          </a:ln>
                          <a:solidFill>
                            <a:prstClr val="black"/>
                          </a:solidFill>
                          <a:effectLst/>
                          <a:uLnTx/>
                          <a:uFillTx/>
                          <a:latin typeface="+mn-lt"/>
                          <a:ea typeface="+mn-ea"/>
                          <a:cs typeface="+mn-cs"/>
                        </a:rPr>
                        <a:t>
Flattert bald kein Schmetterling mehr? Susanne Dohrn hat ein bedrückendes Buch über "Das Ende der Natur" geschrieben. Ein Thema bei uns: 9.10. | 23.15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4571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Kulturjournal - 2017-05-08 11:24:15</a:t>
                      </a:r>
                      <a:r>
                        <a:rPr kumimoji="0" lang="en-US" sz="1000" b="0" i="0" u="none" strike="noStrike" kern="1200" cap="none" spc="0" normalizeH="0" baseline="0" noProof="0">
                          <a:ln>
                            <a:noFill/>
                          </a:ln>
                          <a:solidFill>
                            <a:prstClr val="black"/>
                          </a:solidFill>
                          <a:effectLst/>
                          <a:uLnTx/>
                          <a:uFillTx/>
                          <a:latin typeface="+mn-lt"/>
                          <a:ea typeface="+mn-ea"/>
                          <a:cs typeface="+mn-cs"/>
                        </a:rPr>
                        <a:t>
Diäten, Schönheits-Chirugie und Photoshop sollen den weiblichen Körper perfektionieren. Der Film "Embrace", produziert von Nora Tschirner, sagt: Schluss damit! Du bist schön! Heute um 22.45 Uhr im Kulturjournal.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10495430"/>
                  </a:ext>
                </a:extLst>
              </a:tr>
            </a:tbl>
          </a:graphicData>
        </a:graphic>
      </p:graphicFrame>
      <p:sp>
        <p:nvSpPr>
          <p:cNvPr id="4" name="Text Placeholder 3">
            <a:extLst>
              <a:ext uri="{FF2B5EF4-FFF2-40B4-BE49-F238E27FC236}">
                <a16:creationId xmlns:a16="http://schemas.microsoft.com/office/drawing/2014/main" id="{31F55384-0498-4E6A-B5E1-65E8C30428D2}"/>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9330533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EE984-AD34-44B2-833F-348689BC8276}"/>
              </a:ext>
            </a:extLst>
          </p:cNvPr>
          <p:cNvSpPr>
            <a:spLocks noGrp="1"/>
          </p:cNvSpPr>
          <p:nvPr>
            <p:ph type="title"/>
          </p:nvPr>
        </p:nvSpPr>
        <p:spPr/>
        <p:txBody>
          <a:bodyPr/>
          <a:lstStyle/>
          <a:p>
            <a:r>
              <a:rPr lang="en-US"/>
              <a:t>Eigene Post - Summe Interaktionen - 2 of 5</a:t>
            </a:r>
          </a:p>
        </p:txBody>
      </p:sp>
      <p:graphicFrame>
        <p:nvGraphicFramePr>
          <p:cNvPr id="5" name="Table Placeholder 4">
            <a:extLst>
              <a:ext uri="{FF2B5EF4-FFF2-40B4-BE49-F238E27FC236}">
                <a16:creationId xmlns:a16="http://schemas.microsoft.com/office/drawing/2014/main" id="{767C498B-ECAF-438F-810C-868BDB27CEAD}"/>
              </a:ext>
            </a:extLst>
          </p:cNvPr>
          <p:cNvGraphicFramePr>
            <a:graphicFrameLocks noGrp="1"/>
          </p:cNvGraphicFramePr>
          <p:nvPr>
            <p:ph type="tbl" sz="quarter" idx="13"/>
            <p:extLst>
              <p:ext uri="{D42A27DB-BD31-4B8C-83A1-F6EECF244321}">
                <p14:modId xmlns:p14="http://schemas.microsoft.com/office/powerpoint/2010/main" val="4006464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76464140"/>
                    </a:ext>
                  </a:extLst>
                </a:gridCol>
                <a:gridCol w="822960">
                  <a:extLst>
                    <a:ext uri="{9D8B030D-6E8A-4147-A177-3AD203B41FA5}">
                      <a16:colId xmlns:a16="http://schemas.microsoft.com/office/drawing/2014/main" val="3756846059"/>
                    </a:ext>
                  </a:extLst>
                </a:gridCol>
                <a:gridCol w="822960">
                  <a:extLst>
                    <a:ext uri="{9D8B030D-6E8A-4147-A177-3AD203B41FA5}">
                      <a16:colId xmlns:a16="http://schemas.microsoft.com/office/drawing/2014/main" val="1257855781"/>
                    </a:ext>
                  </a:extLst>
                </a:gridCol>
                <a:gridCol w="822960">
                  <a:extLst>
                    <a:ext uri="{9D8B030D-6E8A-4147-A177-3AD203B41FA5}">
                      <a16:colId xmlns:a16="http://schemas.microsoft.com/office/drawing/2014/main" val="3518507910"/>
                    </a:ext>
                  </a:extLst>
                </a:gridCol>
                <a:gridCol w="822960">
                  <a:extLst>
                    <a:ext uri="{9D8B030D-6E8A-4147-A177-3AD203B41FA5}">
                      <a16:colId xmlns:a16="http://schemas.microsoft.com/office/drawing/2014/main" val="3891738749"/>
                    </a:ext>
                  </a:extLst>
                </a:gridCol>
                <a:gridCol w="822960">
                  <a:extLst>
                    <a:ext uri="{9D8B030D-6E8A-4147-A177-3AD203B41FA5}">
                      <a16:colId xmlns:a16="http://schemas.microsoft.com/office/drawing/2014/main" val="2616891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251127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- 2017-04-25 12:27:15</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50066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- 2017-02-07 14:35:51</a:t>
                      </a:r>
                      <a:r>
                        <a:rPr kumimoji="0" lang="de-DE" sz="1000" b="0" i="0" u="none" strike="noStrike" kern="1200" cap="none" spc="0" normalizeH="0" baseline="0" noProof="0">
                          <a:ln>
                            <a:noFill/>
                          </a:ln>
                          <a:solidFill>
                            <a:prstClr val="black"/>
                          </a:solidFill>
                          <a:effectLst/>
                          <a:uLnTx/>
                          <a:uFillTx/>
                          <a:latin typeface="+mn-lt"/>
                          <a:ea typeface="+mn-ea"/>
                          <a:cs typeface="+mn-cs"/>
                        </a:rPr>
                        <a:t>
Auf Hooge tot überm Zaun hängen? Nix da! Unser Reporter hat das Hallig-Leben ausprobiert.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2518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Kulturjournal - 2017-07-10 12:22:03</a:t>
                      </a:r>
                      <a:r>
                        <a:rPr kumimoji="0" lang="en-US" sz="1000" b="0" i="0" u="none" strike="noStrike" kern="1200" cap="none" spc="0" normalizeH="0" baseline="0" noProof="0">
                          <a:ln>
                            <a:noFill/>
                          </a:ln>
                          <a:solidFill>
                            <a:prstClr val="black"/>
                          </a:solidFill>
                          <a:effectLst/>
                          <a:uLnTx/>
                          <a:uFillTx/>
                          <a:latin typeface="+mn-lt"/>
                          <a:ea typeface="+mn-ea"/>
                          <a:cs typeface="+mn-cs"/>
                        </a:rPr>
                        <a:t>
Jan Lisiecki spielt heute in der Elbphilharmonie Hamburg: Chopin im Rahmen des Schleswig-Holstein Musik Festival. Hier ein kleiner Vorgeschmack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9697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- 2017-06-26 13:21:19</a:t>
                      </a:r>
                      <a:r>
                        <a:rPr kumimoji="0" lang="de-DE" sz="1000" b="0" i="0" u="none" strike="noStrike" kern="1200" cap="none" spc="0" normalizeH="0" baseline="0" noProof="0">
                          <a:ln>
                            <a:noFill/>
                          </a:ln>
                          <a:solidFill>
                            <a:prstClr val="black"/>
                          </a:solidFill>
                          <a:effectLst/>
                          <a:uLnTx/>
                          <a:uFillTx/>
                          <a:latin typeface="+mn-lt"/>
                          <a:ea typeface="+mn-ea"/>
                          <a:cs typeface="+mn-cs"/>
                        </a:rPr>
                        <a:t>
Künstlerischer und friedlicher Protest gegen #G20: 1000 GESTALTEN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4391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- 2017-09-11 09:43:50</a:t>
                      </a:r>
                      <a:r>
                        <a:rPr kumimoji="0" lang="de-DE" sz="1000" b="0" i="0" u="none" strike="noStrike" kern="1200" cap="none" spc="0" normalizeH="0" baseline="0" noProof="0">
                          <a:ln>
                            <a:noFill/>
                          </a:ln>
                          <a:solidFill>
                            <a:prstClr val="black"/>
                          </a:solidFill>
                          <a:effectLst/>
                          <a:uLnTx/>
                          <a:uFillTx/>
                          <a:latin typeface="+mn-lt"/>
                          <a:ea typeface="+mn-ea"/>
                          <a:cs typeface="+mn-cs"/>
                        </a:rPr>
                        <a:t>
Wie könnte ein Leben ohne Fleischkonsum aussehen? Und was ist überhaupt der Unterschied zwischen Hund und Schwein?
----------------
Über die Doku The End of Meat 📹 11.9. | 22.45 Uhr ndr.de/kulturjournal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19224731"/>
                  </a:ext>
                </a:extLst>
              </a:tr>
            </a:tbl>
          </a:graphicData>
        </a:graphic>
      </p:graphicFrame>
      <p:sp>
        <p:nvSpPr>
          <p:cNvPr id="4" name="Text Placeholder 3">
            <a:extLst>
              <a:ext uri="{FF2B5EF4-FFF2-40B4-BE49-F238E27FC236}">
                <a16:creationId xmlns:a16="http://schemas.microsoft.com/office/drawing/2014/main" id="{DA160673-AE7F-4D64-A20F-FAAD0BDE1816}"/>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974698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81AA3-222B-449F-9CEB-1423FA08FD7D}"/>
              </a:ext>
            </a:extLst>
          </p:cNvPr>
          <p:cNvSpPr>
            <a:spLocks noGrp="1"/>
          </p:cNvSpPr>
          <p:nvPr>
            <p:ph type="title"/>
          </p:nvPr>
        </p:nvSpPr>
        <p:spPr/>
        <p:txBody>
          <a:bodyPr/>
          <a:lstStyle/>
          <a:p>
            <a:r>
              <a:rPr lang="en-US"/>
              <a:t>Eigene Post - Summe Interaktionen - 3 of 5</a:t>
            </a:r>
          </a:p>
        </p:txBody>
      </p:sp>
      <p:graphicFrame>
        <p:nvGraphicFramePr>
          <p:cNvPr id="5" name="Table Placeholder 4">
            <a:extLst>
              <a:ext uri="{FF2B5EF4-FFF2-40B4-BE49-F238E27FC236}">
                <a16:creationId xmlns:a16="http://schemas.microsoft.com/office/drawing/2014/main" id="{CF36424C-1284-449E-BF69-FF7B3379C731}"/>
              </a:ext>
            </a:extLst>
          </p:cNvPr>
          <p:cNvGraphicFramePr>
            <a:graphicFrameLocks noGrp="1"/>
          </p:cNvGraphicFramePr>
          <p:nvPr>
            <p:ph type="tbl" sz="quarter" idx="13"/>
            <p:extLst>
              <p:ext uri="{D42A27DB-BD31-4B8C-83A1-F6EECF244321}">
                <p14:modId xmlns:p14="http://schemas.microsoft.com/office/powerpoint/2010/main" val="831396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79192410"/>
                    </a:ext>
                  </a:extLst>
                </a:gridCol>
                <a:gridCol w="822960">
                  <a:extLst>
                    <a:ext uri="{9D8B030D-6E8A-4147-A177-3AD203B41FA5}">
                      <a16:colId xmlns:a16="http://schemas.microsoft.com/office/drawing/2014/main" val="3323505564"/>
                    </a:ext>
                  </a:extLst>
                </a:gridCol>
                <a:gridCol w="822960">
                  <a:extLst>
                    <a:ext uri="{9D8B030D-6E8A-4147-A177-3AD203B41FA5}">
                      <a16:colId xmlns:a16="http://schemas.microsoft.com/office/drawing/2014/main" val="3628982225"/>
                    </a:ext>
                  </a:extLst>
                </a:gridCol>
                <a:gridCol w="822960">
                  <a:extLst>
                    <a:ext uri="{9D8B030D-6E8A-4147-A177-3AD203B41FA5}">
                      <a16:colId xmlns:a16="http://schemas.microsoft.com/office/drawing/2014/main" val="625370165"/>
                    </a:ext>
                  </a:extLst>
                </a:gridCol>
                <a:gridCol w="822960">
                  <a:extLst>
                    <a:ext uri="{9D8B030D-6E8A-4147-A177-3AD203B41FA5}">
                      <a16:colId xmlns:a16="http://schemas.microsoft.com/office/drawing/2014/main" val="3666357940"/>
                    </a:ext>
                  </a:extLst>
                </a:gridCol>
                <a:gridCol w="822960">
                  <a:extLst>
                    <a:ext uri="{9D8B030D-6E8A-4147-A177-3AD203B41FA5}">
                      <a16:colId xmlns:a16="http://schemas.microsoft.com/office/drawing/2014/main" val="124128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918908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- 2017-10-23 13:10:37</a:t>
                      </a:r>
                      <a:r>
                        <a:rPr kumimoji="0" lang="de-DE" sz="1000" b="0" i="0" u="none" strike="noStrike" kern="1200" cap="none" spc="0" normalizeH="0" baseline="0" noProof="0">
                          <a:ln>
                            <a:noFill/>
                          </a:ln>
                          <a:solidFill>
                            <a:prstClr val="black"/>
                          </a:solidFill>
                          <a:effectLst/>
                          <a:uLnTx/>
                          <a:uFillTx/>
                          <a:latin typeface="+mn-lt"/>
                          <a:ea typeface="+mn-ea"/>
                          <a:cs typeface="+mn-cs"/>
                        </a:rPr>
                        <a:t>
1977 kommt der Amerikaner Wilbert Olinde Jr. als einziger "Ausländer" nach Göttingen, um in der Basketball-Bundesliga zu spielen. Er wollte ein Jahr bleiben - doch dann kam alles anders. Ein Thema bei uns: 23.10. | 22.45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4563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- 2017-03-21 07:30:00</a:t>
                      </a:r>
                      <a:r>
                        <a:rPr kumimoji="0" lang="de-DE" sz="1000" b="0" i="0" u="none" strike="noStrike" kern="1200" cap="none" spc="0" normalizeH="0" baseline="0" noProof="0">
                          <a:ln>
                            <a:noFill/>
                          </a:ln>
                          <a:solidFill>
                            <a:prstClr val="black"/>
                          </a:solidFill>
                          <a:effectLst/>
                          <a:uLnTx/>
                          <a:uFillTx/>
                          <a:latin typeface="+mn-lt"/>
                          <a:ea typeface="+mn-ea"/>
                          <a:cs typeface="+mn-cs"/>
                        </a:rPr>
                        <a:t>
Guten Morgen. 🌼 Heute ist Tag der Poesie. Und mit diesem schönen Gedicht von Sebastian 23 starten wir in den 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2088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Kulturjournal - 2017-10-06 14:35:19</a:t>
                      </a:r>
                      <a:r>
                        <a:rPr kumimoji="0" lang="en-US" sz="1000" b="0" i="0" u="none" strike="noStrike" kern="1200" cap="none" spc="0" normalizeH="0" baseline="0" noProof="0">
                          <a:ln>
                            <a:noFill/>
                          </a:ln>
                          <a:solidFill>
                            <a:prstClr val="black"/>
                          </a:solidFill>
                          <a:effectLst/>
                          <a:uLnTx/>
                          <a:uFillTx/>
                          <a:latin typeface="+mn-lt"/>
                          <a:ea typeface="+mn-ea"/>
                          <a:cs typeface="+mn-cs"/>
                        </a:rPr>
                        <a:t>
Gänsehaut-Feeling im U-Boot: Jan Josef Liefers mit seiner Band RADIO DORIA - zu Gast beim "Käpt'ns Dinner" mit Michel Abdollahi!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35096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- 2017-05-08 12:54:50</a:t>
                      </a:r>
                      <a:r>
                        <a:rPr kumimoji="0" lang="de-DE" sz="1000" b="0" i="0" u="none" strike="noStrike" kern="1200" cap="none" spc="0" normalizeH="0" baseline="0" noProof="0">
                          <a:ln>
                            <a:noFill/>
                          </a:ln>
                          <a:solidFill>
                            <a:prstClr val="black"/>
                          </a:solidFill>
                          <a:effectLst/>
                          <a:uLnTx/>
                          <a:uFillTx/>
                          <a:latin typeface="+mn-lt"/>
                          <a:ea typeface="+mn-ea"/>
                          <a:cs typeface="+mn-cs"/>
                        </a:rPr>
                        <a:t>
Hasskommentare ist Mohamed Amjahid gewohnt - ihn beunruhigt vielmehr der latente Rassismus, der seinen Alltag prägt. Heute um 22.45 Uhr im Kulturjournal.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09172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- 2017-04-24 16:14:15</a:t>
                      </a:r>
                      <a:r>
                        <a:rPr kumimoji="0" lang="de-DE" sz="1000" b="0" i="0" u="none" strike="noStrike" kern="1200" cap="none" spc="0" normalizeH="0" baseline="0" noProof="0">
                          <a:ln>
                            <a:noFill/>
                          </a:ln>
                          <a:solidFill>
                            <a:prstClr val="black"/>
                          </a:solidFill>
                          <a:effectLst/>
                          <a:uLnTx/>
                          <a:uFillTx/>
                          <a:latin typeface="+mn-lt"/>
                          <a:ea typeface="+mn-ea"/>
                          <a:cs typeface="+mn-cs"/>
                        </a:rPr>
                        <a:t>
Schon gehört? Til Schweiger verkauft in seinem Hamburger Restaurant Leitungswasser - für 4,20 Euro den Liter. Sommelière Julia hat das mal getestet. Mhm!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78602361"/>
                  </a:ext>
                </a:extLst>
              </a:tr>
            </a:tbl>
          </a:graphicData>
        </a:graphic>
      </p:graphicFrame>
      <p:sp>
        <p:nvSpPr>
          <p:cNvPr id="4" name="Text Placeholder 3">
            <a:extLst>
              <a:ext uri="{FF2B5EF4-FFF2-40B4-BE49-F238E27FC236}">
                <a16:creationId xmlns:a16="http://schemas.microsoft.com/office/drawing/2014/main" id="{1DDF8F41-7273-4460-9A89-2E5E6F636BC2}"/>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9355839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80CA7-F76E-4740-9A11-7216EE33742F}"/>
              </a:ext>
            </a:extLst>
          </p:cNvPr>
          <p:cNvSpPr>
            <a:spLocks noGrp="1"/>
          </p:cNvSpPr>
          <p:nvPr>
            <p:ph type="title"/>
          </p:nvPr>
        </p:nvSpPr>
        <p:spPr/>
        <p:txBody>
          <a:bodyPr/>
          <a:lstStyle/>
          <a:p>
            <a:r>
              <a:rPr lang="en-US"/>
              <a:t>Eigene Post - Summe Interaktionen - 4 of 5</a:t>
            </a:r>
          </a:p>
        </p:txBody>
      </p:sp>
      <p:graphicFrame>
        <p:nvGraphicFramePr>
          <p:cNvPr id="5" name="Table Placeholder 4">
            <a:extLst>
              <a:ext uri="{FF2B5EF4-FFF2-40B4-BE49-F238E27FC236}">
                <a16:creationId xmlns:a16="http://schemas.microsoft.com/office/drawing/2014/main" id="{039060AF-FD7F-4605-B747-C0517F9F7894}"/>
              </a:ext>
            </a:extLst>
          </p:cNvPr>
          <p:cNvGraphicFramePr>
            <a:graphicFrameLocks noGrp="1"/>
          </p:cNvGraphicFramePr>
          <p:nvPr>
            <p:ph type="tbl" sz="quarter" idx="13"/>
            <p:extLst>
              <p:ext uri="{D42A27DB-BD31-4B8C-83A1-F6EECF244321}">
                <p14:modId xmlns:p14="http://schemas.microsoft.com/office/powerpoint/2010/main" val="2184787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76588403"/>
                    </a:ext>
                  </a:extLst>
                </a:gridCol>
                <a:gridCol w="822960">
                  <a:extLst>
                    <a:ext uri="{9D8B030D-6E8A-4147-A177-3AD203B41FA5}">
                      <a16:colId xmlns:a16="http://schemas.microsoft.com/office/drawing/2014/main" val="3015371098"/>
                    </a:ext>
                  </a:extLst>
                </a:gridCol>
                <a:gridCol w="822960">
                  <a:extLst>
                    <a:ext uri="{9D8B030D-6E8A-4147-A177-3AD203B41FA5}">
                      <a16:colId xmlns:a16="http://schemas.microsoft.com/office/drawing/2014/main" val="4248555036"/>
                    </a:ext>
                  </a:extLst>
                </a:gridCol>
                <a:gridCol w="822960">
                  <a:extLst>
                    <a:ext uri="{9D8B030D-6E8A-4147-A177-3AD203B41FA5}">
                      <a16:colId xmlns:a16="http://schemas.microsoft.com/office/drawing/2014/main" val="4144430366"/>
                    </a:ext>
                  </a:extLst>
                </a:gridCol>
                <a:gridCol w="822960">
                  <a:extLst>
                    <a:ext uri="{9D8B030D-6E8A-4147-A177-3AD203B41FA5}">
                      <a16:colId xmlns:a16="http://schemas.microsoft.com/office/drawing/2014/main" val="2386516680"/>
                    </a:ext>
                  </a:extLst>
                </a:gridCol>
                <a:gridCol w="822960">
                  <a:extLst>
                    <a:ext uri="{9D8B030D-6E8A-4147-A177-3AD203B41FA5}">
                      <a16:colId xmlns:a16="http://schemas.microsoft.com/office/drawing/2014/main" val="582088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044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- 2017-10-16 15:57:55</a:t>
                      </a:r>
                      <a:r>
                        <a:rPr kumimoji="0" lang="de-DE" sz="1000" b="0" i="0" u="none" strike="noStrike" kern="1200" cap="none" spc="0" normalizeH="0" baseline="0" noProof="0">
                          <a:ln>
                            <a:noFill/>
                          </a:ln>
                          <a:solidFill>
                            <a:prstClr val="black"/>
                          </a:solidFill>
                          <a:effectLst/>
                          <a:uLnTx/>
                          <a:uFillTx/>
                          <a:latin typeface="+mn-lt"/>
                          <a:ea typeface="+mn-ea"/>
                          <a:cs typeface="+mn-cs"/>
                        </a:rPr>
                        <a:t>
Wie es ist unter Nazis aufzuwachsen? Wenn Vater, Mutter, alle drei Schwestern und sogar der Freund der braunen Ideologie anhängen? Das weiß Heidi Benneckenstein. Ihr gelang der Ausstieg aus der Szene.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052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- 2017-02-21 20:00:02</a:t>
                      </a:r>
                      <a:r>
                        <a:rPr kumimoji="0" lang="de-DE" sz="1000" b="0" i="0" u="none" strike="noStrike" kern="1200" cap="none" spc="0" normalizeH="0" baseline="0" noProof="0">
                          <a:ln>
                            <a:noFill/>
                          </a:ln>
                          <a:solidFill>
                            <a:prstClr val="black"/>
                          </a:solidFill>
                          <a:effectLst/>
                          <a:uLnTx/>
                          <a:uFillTx/>
                          <a:latin typeface="+mn-lt"/>
                          <a:ea typeface="+mn-ea"/>
                          <a:cs typeface="+mn-cs"/>
                        </a:rPr>
                        <a:t>
Ed Sheeran unplugged. Er kann es einfach!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8580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- 2017-06-26 18:33:13</a:t>
                      </a:r>
                      <a:r>
                        <a:rPr kumimoji="0" lang="de-DE" sz="1000" b="0" i="0" u="none" strike="noStrike" kern="1200" cap="none" spc="0" normalizeH="0" baseline="0" noProof="0">
                          <a:ln>
                            <a:noFill/>
                          </a:ln>
                          <a:solidFill>
                            <a:prstClr val="black"/>
                          </a:solidFill>
                          <a:effectLst/>
                          <a:uLnTx/>
                          <a:uFillTx/>
                          <a:latin typeface="+mn-lt"/>
                          <a:ea typeface="+mn-ea"/>
                          <a:cs typeface="+mn-cs"/>
                        </a:rPr>
                        <a:t>
Nur wer beichtet, kann die Welt retten. Vertrauen Sie Michel Abdollahi!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4663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- 2017-09-18 13:04:01</a:t>
                      </a:r>
                      <a:r>
                        <a:rPr kumimoji="0" lang="de-DE" sz="1000" b="0" i="0" u="none" strike="noStrike" kern="1200" cap="none" spc="0" normalizeH="0" baseline="0" noProof="0">
                          <a:ln>
                            <a:noFill/>
                          </a:ln>
                          <a:solidFill>
                            <a:prstClr val="black"/>
                          </a:solidFill>
                          <a:effectLst/>
                          <a:uLnTx/>
                          <a:uFillTx/>
                          <a:latin typeface="+mn-lt"/>
                          <a:ea typeface="+mn-ea"/>
                          <a:cs typeface="+mn-cs"/>
                        </a:rPr>
                        <a:t>
So sieht Begeisterung aus! ❤ Im November kommt das Tingvall Trio in den Norden. 
-----------------
18.9. um 22.45 Uhr ➡ ndr.de/kulturjournal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186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- 2017-06-12 09:46:51</a:t>
                      </a:r>
                      <a:r>
                        <a:rPr kumimoji="0" lang="de-DE" sz="1000" b="0" i="0" u="none" strike="noStrike" kern="1200" cap="none" spc="0" normalizeH="0" baseline="0" noProof="0">
                          <a:ln>
                            <a:noFill/>
                          </a:ln>
                          <a:solidFill>
                            <a:prstClr val="black"/>
                          </a:solidFill>
                          <a:effectLst/>
                          <a:uLnTx/>
                          <a:uFillTx/>
                          <a:latin typeface="+mn-lt"/>
                          <a:ea typeface="+mn-ea"/>
                          <a:cs typeface="+mn-cs"/>
                        </a:rPr>
                        <a:t>
Mehr als 25 Jahre nach der deutschen Wiedervereinigung sind solche Szenen kaum möglich,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5528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- 2017-06-12 12:32:00</a:t>
                      </a:r>
                      <a:r>
                        <a:rPr kumimoji="0" lang="de-DE" sz="1000" b="0" i="0" u="none" strike="noStrike" kern="1200" cap="none" spc="0" normalizeH="0" baseline="0" noProof="0">
                          <a:ln>
                            <a:noFill/>
                          </a:ln>
                          <a:solidFill>
                            <a:prstClr val="black"/>
                          </a:solidFill>
                          <a:effectLst/>
                          <a:uLnTx/>
                          <a:uFillTx/>
                          <a:latin typeface="+mn-lt"/>
                          <a:ea typeface="+mn-ea"/>
                          <a:cs typeface="+mn-cs"/>
                        </a:rPr>
                        <a:t>
Was heißt hier Schlitzohr? Axel Prahl und Jan Josef Liefers haben einen außergewöhnlichen Preis erhalten.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8113855"/>
                  </a:ext>
                </a:extLst>
              </a:tr>
            </a:tbl>
          </a:graphicData>
        </a:graphic>
      </p:graphicFrame>
      <p:sp>
        <p:nvSpPr>
          <p:cNvPr id="4" name="Text Placeholder 3">
            <a:extLst>
              <a:ext uri="{FF2B5EF4-FFF2-40B4-BE49-F238E27FC236}">
                <a16:creationId xmlns:a16="http://schemas.microsoft.com/office/drawing/2014/main" id="{B2E9BACF-F455-40BE-8F9F-89462C040667}"/>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139089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B649F-BC72-4A0D-BF6E-DA2D0DE760F9}"/>
              </a:ext>
            </a:extLst>
          </p:cNvPr>
          <p:cNvSpPr>
            <a:spLocks noGrp="1"/>
          </p:cNvSpPr>
          <p:nvPr>
            <p:ph type="title"/>
          </p:nvPr>
        </p:nvSpPr>
        <p:spPr/>
        <p:txBody>
          <a:bodyPr/>
          <a:lstStyle/>
          <a:p>
            <a:r>
              <a:rPr lang="en-US"/>
              <a:t>Eigene Post - Summe Interaktionen - 5 of 5</a:t>
            </a:r>
          </a:p>
        </p:txBody>
      </p:sp>
      <p:graphicFrame>
        <p:nvGraphicFramePr>
          <p:cNvPr id="5" name="Table Placeholder 4">
            <a:extLst>
              <a:ext uri="{FF2B5EF4-FFF2-40B4-BE49-F238E27FC236}">
                <a16:creationId xmlns:a16="http://schemas.microsoft.com/office/drawing/2014/main" id="{080D0F4D-4E8E-43C3-931B-BFC920E457C7}"/>
              </a:ext>
            </a:extLst>
          </p:cNvPr>
          <p:cNvGraphicFramePr>
            <a:graphicFrameLocks noGrp="1"/>
          </p:cNvGraphicFramePr>
          <p:nvPr>
            <p:ph type="tbl" sz="quarter" idx="13"/>
            <p:extLst>
              <p:ext uri="{D42A27DB-BD31-4B8C-83A1-F6EECF244321}">
                <p14:modId xmlns:p14="http://schemas.microsoft.com/office/powerpoint/2010/main" val="3020427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15248623"/>
                    </a:ext>
                  </a:extLst>
                </a:gridCol>
                <a:gridCol w="822960">
                  <a:extLst>
                    <a:ext uri="{9D8B030D-6E8A-4147-A177-3AD203B41FA5}">
                      <a16:colId xmlns:a16="http://schemas.microsoft.com/office/drawing/2014/main" val="3164900656"/>
                    </a:ext>
                  </a:extLst>
                </a:gridCol>
                <a:gridCol w="822960">
                  <a:extLst>
                    <a:ext uri="{9D8B030D-6E8A-4147-A177-3AD203B41FA5}">
                      <a16:colId xmlns:a16="http://schemas.microsoft.com/office/drawing/2014/main" val="2384416567"/>
                    </a:ext>
                  </a:extLst>
                </a:gridCol>
                <a:gridCol w="822960">
                  <a:extLst>
                    <a:ext uri="{9D8B030D-6E8A-4147-A177-3AD203B41FA5}">
                      <a16:colId xmlns:a16="http://schemas.microsoft.com/office/drawing/2014/main" val="3699611231"/>
                    </a:ext>
                  </a:extLst>
                </a:gridCol>
                <a:gridCol w="822960">
                  <a:extLst>
                    <a:ext uri="{9D8B030D-6E8A-4147-A177-3AD203B41FA5}">
                      <a16:colId xmlns:a16="http://schemas.microsoft.com/office/drawing/2014/main" val="3012542334"/>
                    </a:ext>
                  </a:extLst>
                </a:gridCol>
                <a:gridCol w="822960">
                  <a:extLst>
                    <a:ext uri="{9D8B030D-6E8A-4147-A177-3AD203B41FA5}">
                      <a16:colId xmlns:a16="http://schemas.microsoft.com/office/drawing/2014/main" val="2037163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12334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- 2017-03-27 12:00:00</a:t>
                      </a:r>
                      <a:r>
                        <a:rPr kumimoji="0" lang="de-DE" sz="1000" b="0" i="0" u="none" strike="noStrike" kern="1200" cap="none" spc="0" normalizeH="0" baseline="0" noProof="0">
                          <a:ln>
                            <a:noFill/>
                          </a:ln>
                          <a:solidFill>
                            <a:prstClr val="black"/>
                          </a:solidFill>
                          <a:effectLst/>
                          <a:uLnTx/>
                          <a:uFillTx/>
                          <a:latin typeface="+mn-lt"/>
                          <a:ea typeface="+mn-ea"/>
                          <a:cs typeface="+mn-cs"/>
                        </a:rPr>
                        <a:t>
Was haben wir denn zu bieten? Womit können wir eigentlich punkten? Mit Gülle!
Zu dieser Erkenntnis kam ein Dorf in der Nähe von Cuxhaven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94566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- 2017-10-09 16:00:01</a:t>
                      </a:r>
                      <a:r>
                        <a:rPr kumimoji="0" lang="de-DE" sz="1000" b="0" i="0" u="none" strike="noStrike" kern="1200" cap="none" spc="0" normalizeH="0" baseline="0" noProof="0">
                          <a:ln>
                            <a:noFill/>
                          </a:ln>
                          <a:solidFill>
                            <a:prstClr val="black"/>
                          </a:solidFill>
                          <a:effectLst/>
                          <a:uLnTx/>
                          <a:uFillTx/>
                          <a:latin typeface="+mn-lt"/>
                          <a:ea typeface="+mn-ea"/>
                          <a:cs typeface="+mn-cs"/>
                        </a:rPr>
                        <a:t>
Udo Lindenberg auf dem Höhepunkt seiner Karriere. Den feiert seine Gefährtin Tine Acke jetzt mit einem opulenten Bildband. Eine ❤-Erklärung von der neongrünen Socke bis zur Zigarre.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1631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- 2017-02-06 14:00:03</a:t>
                      </a:r>
                      <a:r>
                        <a:rPr kumimoji="0" lang="de-DE" sz="1000" b="0" i="0" u="none" strike="noStrike" kern="1200" cap="none" spc="0" normalizeH="0" baseline="0" noProof="0">
                          <a:ln>
                            <a:noFill/>
                          </a:ln>
                          <a:solidFill>
                            <a:prstClr val="black"/>
                          </a:solidFill>
                          <a:effectLst/>
                          <a:uLnTx/>
                          <a:uFillTx/>
                          <a:latin typeface="+mn-lt"/>
                          <a:ea typeface="+mn-ea"/>
                          <a:cs typeface="+mn-cs"/>
                        </a:rPr>
                        <a:t>
Hooge sucht Neubürger! Was du unbedingt wissen solltest, bevor du auf die Hallig ziehst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2759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- 2017-07-03 14:49:17</a:t>
                      </a:r>
                      <a:r>
                        <a:rPr kumimoji="0" lang="de-DE" sz="1000" b="0" i="0" u="none" strike="noStrike" kern="1200" cap="none" spc="0" normalizeH="0" baseline="0" noProof="0">
                          <a:ln>
                            <a:noFill/>
                          </a:ln>
                          <a:solidFill>
                            <a:prstClr val="black"/>
                          </a:solidFill>
                          <a:effectLst/>
                          <a:uLnTx/>
                          <a:uFillTx/>
                          <a:latin typeface="+mn-lt"/>
                          <a:ea typeface="+mn-ea"/>
                          <a:cs typeface="+mn-cs"/>
                        </a:rPr>
                        <a:t>
Avi Avital ist DER zentrale Künstler auf dem Schleswig-Holstein Musik Festival dieses Jahr. Uns zeigt er, dass die Mandoline einfach alles spielen kann! Hier 👇 eine kleine Hörprobe. Mehr davon dann heute Abend!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46400536"/>
                  </a:ext>
                </a:extLst>
              </a:tr>
            </a:tbl>
          </a:graphicData>
        </a:graphic>
      </p:graphicFrame>
      <p:sp>
        <p:nvSpPr>
          <p:cNvPr id="4" name="Text Placeholder 3">
            <a:extLst>
              <a:ext uri="{FF2B5EF4-FFF2-40B4-BE49-F238E27FC236}">
                <a16:creationId xmlns:a16="http://schemas.microsoft.com/office/drawing/2014/main" id="{5EF8F8BE-5CDB-40DA-ACAD-087D4C12EB2A}"/>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623508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896F9-038D-4044-8C04-E66A6FB34FE4}"/>
              </a:ext>
            </a:extLst>
          </p:cNvPr>
          <p:cNvSpPr>
            <a:spLocks noGrp="1"/>
          </p:cNvSpPr>
          <p:nvPr>
            <p:ph type="title"/>
          </p:nvPr>
        </p:nvSpPr>
        <p:spPr/>
        <p:txBody>
          <a:bodyPr/>
          <a:lstStyle/>
          <a:p>
            <a:r>
              <a:rPr lang="en-US"/>
              <a:t>FB - Videos - Crossposts - Export - 1 of 7</a:t>
            </a:r>
          </a:p>
        </p:txBody>
      </p:sp>
      <p:graphicFrame>
        <p:nvGraphicFramePr>
          <p:cNvPr id="5" name="Table Placeholder 4">
            <a:extLst>
              <a:ext uri="{FF2B5EF4-FFF2-40B4-BE49-F238E27FC236}">
                <a16:creationId xmlns:a16="http://schemas.microsoft.com/office/drawing/2014/main" id="{104B5C83-06A8-487C-8E4C-152024590686}"/>
              </a:ext>
            </a:extLst>
          </p:cNvPr>
          <p:cNvGraphicFramePr>
            <a:graphicFrameLocks noGrp="1"/>
          </p:cNvGraphicFramePr>
          <p:nvPr>
            <p:ph type="tbl" sz="quarter" idx="13"/>
            <p:extLst>
              <p:ext uri="{D42A27DB-BD31-4B8C-83A1-F6EECF244321}">
                <p14:modId xmlns:p14="http://schemas.microsoft.com/office/powerpoint/2010/main" val="2495640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439393821"/>
                    </a:ext>
                  </a:extLst>
                </a:gridCol>
                <a:gridCol w="493776">
                  <a:extLst>
                    <a:ext uri="{9D8B030D-6E8A-4147-A177-3AD203B41FA5}">
                      <a16:colId xmlns:a16="http://schemas.microsoft.com/office/drawing/2014/main" val="3305175608"/>
                    </a:ext>
                  </a:extLst>
                </a:gridCol>
                <a:gridCol w="411480">
                  <a:extLst>
                    <a:ext uri="{9D8B030D-6E8A-4147-A177-3AD203B41FA5}">
                      <a16:colId xmlns:a16="http://schemas.microsoft.com/office/drawing/2014/main" val="3606963255"/>
                    </a:ext>
                  </a:extLst>
                </a:gridCol>
                <a:gridCol w="411480">
                  <a:extLst>
                    <a:ext uri="{9D8B030D-6E8A-4147-A177-3AD203B41FA5}">
                      <a16:colId xmlns:a16="http://schemas.microsoft.com/office/drawing/2014/main" val="2112766107"/>
                    </a:ext>
                  </a:extLst>
                </a:gridCol>
                <a:gridCol w="246888">
                  <a:extLst>
                    <a:ext uri="{9D8B030D-6E8A-4147-A177-3AD203B41FA5}">
                      <a16:colId xmlns:a16="http://schemas.microsoft.com/office/drawing/2014/main" val="2210101455"/>
                    </a:ext>
                  </a:extLst>
                </a:gridCol>
                <a:gridCol w="658368">
                  <a:extLst>
                    <a:ext uri="{9D8B030D-6E8A-4147-A177-3AD203B41FA5}">
                      <a16:colId xmlns:a16="http://schemas.microsoft.com/office/drawing/2014/main" val="3443356923"/>
                    </a:ext>
                  </a:extLst>
                </a:gridCol>
                <a:gridCol w="576072">
                  <a:extLst>
                    <a:ext uri="{9D8B030D-6E8A-4147-A177-3AD203B41FA5}">
                      <a16:colId xmlns:a16="http://schemas.microsoft.com/office/drawing/2014/main" val="125884666"/>
                    </a:ext>
                  </a:extLst>
                </a:gridCol>
                <a:gridCol w="576072">
                  <a:extLst>
                    <a:ext uri="{9D8B030D-6E8A-4147-A177-3AD203B41FA5}">
                      <a16:colId xmlns:a16="http://schemas.microsoft.com/office/drawing/2014/main" val="1522794007"/>
                    </a:ext>
                  </a:extLst>
                </a:gridCol>
                <a:gridCol w="411480">
                  <a:extLst>
                    <a:ext uri="{9D8B030D-6E8A-4147-A177-3AD203B41FA5}">
                      <a16:colId xmlns:a16="http://schemas.microsoft.com/office/drawing/2014/main" val="3089844204"/>
                    </a:ext>
                  </a:extLst>
                </a:gridCol>
                <a:gridCol w="658368">
                  <a:extLst>
                    <a:ext uri="{9D8B030D-6E8A-4147-A177-3AD203B41FA5}">
                      <a16:colId xmlns:a16="http://schemas.microsoft.com/office/drawing/2014/main" val="2732440626"/>
                    </a:ext>
                  </a:extLst>
                </a:gridCol>
                <a:gridCol w="329184">
                  <a:extLst>
                    <a:ext uri="{9D8B030D-6E8A-4147-A177-3AD203B41FA5}">
                      <a16:colId xmlns:a16="http://schemas.microsoft.com/office/drawing/2014/main" val="849645902"/>
                    </a:ext>
                  </a:extLst>
                </a:gridCol>
                <a:gridCol w="493776">
                  <a:extLst>
                    <a:ext uri="{9D8B030D-6E8A-4147-A177-3AD203B41FA5}">
                      <a16:colId xmlns:a16="http://schemas.microsoft.com/office/drawing/2014/main" val="1082061001"/>
                    </a:ext>
                  </a:extLst>
                </a:gridCol>
                <a:gridCol w="329184">
                  <a:extLst>
                    <a:ext uri="{9D8B030D-6E8A-4147-A177-3AD203B41FA5}">
                      <a16:colId xmlns:a16="http://schemas.microsoft.com/office/drawing/2014/main" val="4075787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1919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25.04.2017 12:27:15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extLst>
                  <a:ext uri="{0D108BD9-81ED-4DB2-BD59-A6C34878D82A}">
                    <a16:rowId xmlns:a16="http://schemas.microsoft.com/office/drawing/2014/main" val="394378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30.06.2017 15:09:46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a:t>
                      </a:r>
                    </a:p>
                  </a:txBody>
                  <a:tcPr/>
                </a:tc>
                <a:extLst>
                  <a:ext uri="{0D108BD9-81ED-4DB2-BD59-A6C34878D82A}">
                    <a16:rowId xmlns:a16="http://schemas.microsoft.com/office/drawing/2014/main" val="427559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20:40:19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extLst>
                  <a:ext uri="{0D108BD9-81ED-4DB2-BD59-A6C34878D82A}">
                    <a16:rowId xmlns:a16="http://schemas.microsoft.com/office/drawing/2014/main" val="3256484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12:05:03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extLst>
                  <a:ext uri="{0D108BD9-81ED-4DB2-BD59-A6C34878D82A}">
                    <a16:rowId xmlns:a16="http://schemas.microsoft.com/office/drawing/2014/main" val="4022601561"/>
                  </a:ext>
                </a:extLst>
              </a:tr>
            </a:tbl>
          </a:graphicData>
        </a:graphic>
      </p:graphicFrame>
      <p:sp>
        <p:nvSpPr>
          <p:cNvPr id="4" name="Text Placeholder 3">
            <a:extLst>
              <a:ext uri="{FF2B5EF4-FFF2-40B4-BE49-F238E27FC236}">
                <a16:creationId xmlns:a16="http://schemas.microsoft.com/office/drawing/2014/main" id="{921B9C36-320B-40A7-A53A-791E70F1DF58}"/>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299151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2A8B9-D077-44E4-9981-908E16763DA7}"/>
              </a:ext>
            </a:extLst>
          </p:cNvPr>
          <p:cNvSpPr>
            <a:spLocks noGrp="1"/>
          </p:cNvSpPr>
          <p:nvPr>
            <p:ph type="title"/>
          </p:nvPr>
        </p:nvSpPr>
        <p:spPr/>
        <p:txBody>
          <a:bodyPr/>
          <a:lstStyle/>
          <a:p>
            <a:r>
              <a:rPr lang="en-US"/>
              <a:t>FB - Videos - Crossposts - Export - 2 of 7</a:t>
            </a:r>
          </a:p>
        </p:txBody>
      </p:sp>
      <p:graphicFrame>
        <p:nvGraphicFramePr>
          <p:cNvPr id="5" name="Table Placeholder 4">
            <a:extLst>
              <a:ext uri="{FF2B5EF4-FFF2-40B4-BE49-F238E27FC236}">
                <a16:creationId xmlns:a16="http://schemas.microsoft.com/office/drawing/2014/main" id="{8634C26C-BD5E-4D58-9CBB-493A42865BC0}"/>
              </a:ext>
            </a:extLst>
          </p:cNvPr>
          <p:cNvGraphicFramePr>
            <a:graphicFrameLocks noGrp="1"/>
          </p:cNvGraphicFramePr>
          <p:nvPr>
            <p:ph type="tbl" sz="quarter" idx="13"/>
            <p:extLst>
              <p:ext uri="{D42A27DB-BD31-4B8C-83A1-F6EECF244321}">
                <p14:modId xmlns:p14="http://schemas.microsoft.com/office/powerpoint/2010/main" val="2142942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156922716"/>
                    </a:ext>
                  </a:extLst>
                </a:gridCol>
                <a:gridCol w="493776">
                  <a:extLst>
                    <a:ext uri="{9D8B030D-6E8A-4147-A177-3AD203B41FA5}">
                      <a16:colId xmlns:a16="http://schemas.microsoft.com/office/drawing/2014/main" val="2736862765"/>
                    </a:ext>
                  </a:extLst>
                </a:gridCol>
                <a:gridCol w="411480">
                  <a:extLst>
                    <a:ext uri="{9D8B030D-6E8A-4147-A177-3AD203B41FA5}">
                      <a16:colId xmlns:a16="http://schemas.microsoft.com/office/drawing/2014/main" val="860325882"/>
                    </a:ext>
                  </a:extLst>
                </a:gridCol>
                <a:gridCol w="411480">
                  <a:extLst>
                    <a:ext uri="{9D8B030D-6E8A-4147-A177-3AD203B41FA5}">
                      <a16:colId xmlns:a16="http://schemas.microsoft.com/office/drawing/2014/main" val="2931558504"/>
                    </a:ext>
                  </a:extLst>
                </a:gridCol>
                <a:gridCol w="246888">
                  <a:extLst>
                    <a:ext uri="{9D8B030D-6E8A-4147-A177-3AD203B41FA5}">
                      <a16:colId xmlns:a16="http://schemas.microsoft.com/office/drawing/2014/main" val="2831229120"/>
                    </a:ext>
                  </a:extLst>
                </a:gridCol>
                <a:gridCol w="658368">
                  <a:extLst>
                    <a:ext uri="{9D8B030D-6E8A-4147-A177-3AD203B41FA5}">
                      <a16:colId xmlns:a16="http://schemas.microsoft.com/office/drawing/2014/main" val="3162577800"/>
                    </a:ext>
                  </a:extLst>
                </a:gridCol>
                <a:gridCol w="576072">
                  <a:extLst>
                    <a:ext uri="{9D8B030D-6E8A-4147-A177-3AD203B41FA5}">
                      <a16:colId xmlns:a16="http://schemas.microsoft.com/office/drawing/2014/main" val="388256524"/>
                    </a:ext>
                  </a:extLst>
                </a:gridCol>
                <a:gridCol w="576072">
                  <a:extLst>
                    <a:ext uri="{9D8B030D-6E8A-4147-A177-3AD203B41FA5}">
                      <a16:colId xmlns:a16="http://schemas.microsoft.com/office/drawing/2014/main" val="905698303"/>
                    </a:ext>
                  </a:extLst>
                </a:gridCol>
                <a:gridCol w="411480">
                  <a:extLst>
                    <a:ext uri="{9D8B030D-6E8A-4147-A177-3AD203B41FA5}">
                      <a16:colId xmlns:a16="http://schemas.microsoft.com/office/drawing/2014/main" val="3073141867"/>
                    </a:ext>
                  </a:extLst>
                </a:gridCol>
                <a:gridCol w="658368">
                  <a:extLst>
                    <a:ext uri="{9D8B030D-6E8A-4147-A177-3AD203B41FA5}">
                      <a16:colId xmlns:a16="http://schemas.microsoft.com/office/drawing/2014/main" val="3537576024"/>
                    </a:ext>
                  </a:extLst>
                </a:gridCol>
                <a:gridCol w="329184">
                  <a:extLst>
                    <a:ext uri="{9D8B030D-6E8A-4147-A177-3AD203B41FA5}">
                      <a16:colId xmlns:a16="http://schemas.microsoft.com/office/drawing/2014/main" val="639610714"/>
                    </a:ext>
                  </a:extLst>
                </a:gridCol>
                <a:gridCol w="493776">
                  <a:extLst>
                    <a:ext uri="{9D8B030D-6E8A-4147-A177-3AD203B41FA5}">
                      <a16:colId xmlns:a16="http://schemas.microsoft.com/office/drawing/2014/main" val="44452402"/>
                    </a:ext>
                  </a:extLst>
                </a:gridCol>
                <a:gridCol w="329184">
                  <a:extLst>
                    <a:ext uri="{9D8B030D-6E8A-4147-A177-3AD203B41FA5}">
                      <a16:colId xmlns:a16="http://schemas.microsoft.com/office/drawing/2014/main" val="298778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23538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03.07.2017 18:13:03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extLst>
                  <a:ext uri="{0D108BD9-81ED-4DB2-BD59-A6C34878D82A}">
                    <a16:rowId xmlns:a16="http://schemas.microsoft.com/office/drawing/2014/main" val="2311602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03.05.2017 08:05:06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3723</a:t>
                      </a:r>
                    </a:p>
                  </a:txBody>
                  <a:tcPr/>
                </a:tc>
                <a:extLst>
                  <a:ext uri="{0D108BD9-81ED-4DB2-BD59-A6C34878D82A}">
                    <a16:rowId xmlns:a16="http://schemas.microsoft.com/office/drawing/2014/main" val="102907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 09:47:32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3126695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13.10.2017 14:19:01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extLst>
                  <a:ext uri="{0D108BD9-81ED-4DB2-BD59-A6C34878D82A}">
                    <a16:rowId xmlns:a16="http://schemas.microsoft.com/office/drawing/2014/main" val="3797664385"/>
                  </a:ext>
                </a:extLst>
              </a:tr>
            </a:tbl>
          </a:graphicData>
        </a:graphic>
      </p:graphicFrame>
      <p:sp>
        <p:nvSpPr>
          <p:cNvPr id="4" name="Text Placeholder 3">
            <a:extLst>
              <a:ext uri="{FF2B5EF4-FFF2-40B4-BE49-F238E27FC236}">
                <a16:creationId xmlns:a16="http://schemas.microsoft.com/office/drawing/2014/main" id="{9C67133B-ED7C-4103-8EFA-16FA2323492A}"/>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513594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9607C-AB61-42E6-B9E1-1A225D61BE09}"/>
              </a:ext>
            </a:extLst>
          </p:cNvPr>
          <p:cNvSpPr>
            <a:spLocks noGrp="1"/>
          </p:cNvSpPr>
          <p:nvPr>
            <p:ph type="title"/>
          </p:nvPr>
        </p:nvSpPr>
        <p:spPr/>
        <p:txBody>
          <a:bodyPr/>
          <a:lstStyle/>
          <a:p>
            <a:r>
              <a:rPr lang="en-US"/>
              <a:t>FB - Videos - Crossposts - Export - 3 of 7</a:t>
            </a:r>
          </a:p>
        </p:txBody>
      </p:sp>
      <p:graphicFrame>
        <p:nvGraphicFramePr>
          <p:cNvPr id="5" name="Table Placeholder 4">
            <a:extLst>
              <a:ext uri="{FF2B5EF4-FFF2-40B4-BE49-F238E27FC236}">
                <a16:creationId xmlns:a16="http://schemas.microsoft.com/office/drawing/2014/main" id="{8D36D7F9-0986-45ED-9A2C-11C626977CA1}"/>
              </a:ext>
            </a:extLst>
          </p:cNvPr>
          <p:cNvGraphicFramePr>
            <a:graphicFrameLocks noGrp="1"/>
          </p:cNvGraphicFramePr>
          <p:nvPr>
            <p:ph type="tbl" sz="quarter" idx="13"/>
            <p:extLst>
              <p:ext uri="{D42A27DB-BD31-4B8C-83A1-F6EECF244321}">
                <p14:modId xmlns:p14="http://schemas.microsoft.com/office/powerpoint/2010/main" val="92825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12546247"/>
                    </a:ext>
                  </a:extLst>
                </a:gridCol>
                <a:gridCol w="493776">
                  <a:extLst>
                    <a:ext uri="{9D8B030D-6E8A-4147-A177-3AD203B41FA5}">
                      <a16:colId xmlns:a16="http://schemas.microsoft.com/office/drawing/2014/main" val="3899538782"/>
                    </a:ext>
                  </a:extLst>
                </a:gridCol>
                <a:gridCol w="411480">
                  <a:extLst>
                    <a:ext uri="{9D8B030D-6E8A-4147-A177-3AD203B41FA5}">
                      <a16:colId xmlns:a16="http://schemas.microsoft.com/office/drawing/2014/main" val="3788435820"/>
                    </a:ext>
                  </a:extLst>
                </a:gridCol>
                <a:gridCol w="411480">
                  <a:extLst>
                    <a:ext uri="{9D8B030D-6E8A-4147-A177-3AD203B41FA5}">
                      <a16:colId xmlns:a16="http://schemas.microsoft.com/office/drawing/2014/main" val="1249665668"/>
                    </a:ext>
                  </a:extLst>
                </a:gridCol>
                <a:gridCol w="246888">
                  <a:extLst>
                    <a:ext uri="{9D8B030D-6E8A-4147-A177-3AD203B41FA5}">
                      <a16:colId xmlns:a16="http://schemas.microsoft.com/office/drawing/2014/main" val="1844041609"/>
                    </a:ext>
                  </a:extLst>
                </a:gridCol>
                <a:gridCol w="658368">
                  <a:extLst>
                    <a:ext uri="{9D8B030D-6E8A-4147-A177-3AD203B41FA5}">
                      <a16:colId xmlns:a16="http://schemas.microsoft.com/office/drawing/2014/main" val="355124688"/>
                    </a:ext>
                  </a:extLst>
                </a:gridCol>
                <a:gridCol w="576072">
                  <a:extLst>
                    <a:ext uri="{9D8B030D-6E8A-4147-A177-3AD203B41FA5}">
                      <a16:colId xmlns:a16="http://schemas.microsoft.com/office/drawing/2014/main" val="552869362"/>
                    </a:ext>
                  </a:extLst>
                </a:gridCol>
                <a:gridCol w="576072">
                  <a:extLst>
                    <a:ext uri="{9D8B030D-6E8A-4147-A177-3AD203B41FA5}">
                      <a16:colId xmlns:a16="http://schemas.microsoft.com/office/drawing/2014/main" val="2151461350"/>
                    </a:ext>
                  </a:extLst>
                </a:gridCol>
                <a:gridCol w="411480">
                  <a:extLst>
                    <a:ext uri="{9D8B030D-6E8A-4147-A177-3AD203B41FA5}">
                      <a16:colId xmlns:a16="http://schemas.microsoft.com/office/drawing/2014/main" val="1136562620"/>
                    </a:ext>
                  </a:extLst>
                </a:gridCol>
                <a:gridCol w="658368">
                  <a:extLst>
                    <a:ext uri="{9D8B030D-6E8A-4147-A177-3AD203B41FA5}">
                      <a16:colId xmlns:a16="http://schemas.microsoft.com/office/drawing/2014/main" val="2089916487"/>
                    </a:ext>
                  </a:extLst>
                </a:gridCol>
                <a:gridCol w="329184">
                  <a:extLst>
                    <a:ext uri="{9D8B030D-6E8A-4147-A177-3AD203B41FA5}">
                      <a16:colId xmlns:a16="http://schemas.microsoft.com/office/drawing/2014/main" val="646389812"/>
                    </a:ext>
                  </a:extLst>
                </a:gridCol>
                <a:gridCol w="493776">
                  <a:extLst>
                    <a:ext uri="{9D8B030D-6E8A-4147-A177-3AD203B41FA5}">
                      <a16:colId xmlns:a16="http://schemas.microsoft.com/office/drawing/2014/main" val="936160426"/>
                    </a:ext>
                  </a:extLst>
                </a:gridCol>
                <a:gridCol w="329184">
                  <a:extLst>
                    <a:ext uri="{9D8B030D-6E8A-4147-A177-3AD203B41FA5}">
                      <a16:colId xmlns:a16="http://schemas.microsoft.com/office/drawing/2014/main" val="179964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29771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 10:49:37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317710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17.05.2017 11:03:43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extLst>
                  <a:ext uri="{0D108BD9-81ED-4DB2-BD59-A6C34878D82A}">
                    <a16:rowId xmlns:a16="http://schemas.microsoft.com/office/drawing/2014/main" val="183341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30.01.2017 21:00:00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extLst>
                  <a:ext uri="{0D108BD9-81ED-4DB2-BD59-A6C34878D82A}">
                    <a16:rowId xmlns:a16="http://schemas.microsoft.com/office/drawing/2014/main" val="263606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13.03.2017 16:54:17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145666628"/>
                  </a:ext>
                </a:extLst>
              </a:tr>
            </a:tbl>
          </a:graphicData>
        </a:graphic>
      </p:graphicFrame>
      <p:sp>
        <p:nvSpPr>
          <p:cNvPr id="4" name="Text Placeholder 3">
            <a:extLst>
              <a:ext uri="{FF2B5EF4-FFF2-40B4-BE49-F238E27FC236}">
                <a16:creationId xmlns:a16="http://schemas.microsoft.com/office/drawing/2014/main" id="{11445E00-DB36-42C5-BC2F-4604822D2DE3}"/>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638816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034EE-5C95-4CAF-B9B9-2410627DA947}"/>
              </a:ext>
            </a:extLst>
          </p:cNvPr>
          <p:cNvSpPr>
            <a:spLocks noGrp="1"/>
          </p:cNvSpPr>
          <p:nvPr>
            <p:ph type="title"/>
          </p:nvPr>
        </p:nvSpPr>
        <p:spPr/>
        <p:txBody>
          <a:bodyPr/>
          <a:lstStyle/>
          <a:p>
            <a:r>
              <a:rPr lang="en-US"/>
              <a:t>FB - Videos - Crossposts - Export - 4 of 7</a:t>
            </a:r>
          </a:p>
        </p:txBody>
      </p:sp>
      <p:graphicFrame>
        <p:nvGraphicFramePr>
          <p:cNvPr id="5" name="Table Placeholder 4">
            <a:extLst>
              <a:ext uri="{FF2B5EF4-FFF2-40B4-BE49-F238E27FC236}">
                <a16:creationId xmlns:a16="http://schemas.microsoft.com/office/drawing/2014/main" id="{2079187D-54D3-442F-86C9-E48858ABE668}"/>
              </a:ext>
            </a:extLst>
          </p:cNvPr>
          <p:cNvGraphicFramePr>
            <a:graphicFrameLocks noGrp="1"/>
          </p:cNvGraphicFramePr>
          <p:nvPr>
            <p:ph type="tbl" sz="quarter" idx="13"/>
            <p:extLst>
              <p:ext uri="{D42A27DB-BD31-4B8C-83A1-F6EECF244321}">
                <p14:modId xmlns:p14="http://schemas.microsoft.com/office/powerpoint/2010/main" val="3408646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298482961"/>
                    </a:ext>
                  </a:extLst>
                </a:gridCol>
                <a:gridCol w="493776">
                  <a:extLst>
                    <a:ext uri="{9D8B030D-6E8A-4147-A177-3AD203B41FA5}">
                      <a16:colId xmlns:a16="http://schemas.microsoft.com/office/drawing/2014/main" val="4005424403"/>
                    </a:ext>
                  </a:extLst>
                </a:gridCol>
                <a:gridCol w="411480">
                  <a:extLst>
                    <a:ext uri="{9D8B030D-6E8A-4147-A177-3AD203B41FA5}">
                      <a16:colId xmlns:a16="http://schemas.microsoft.com/office/drawing/2014/main" val="3606753191"/>
                    </a:ext>
                  </a:extLst>
                </a:gridCol>
                <a:gridCol w="411480">
                  <a:extLst>
                    <a:ext uri="{9D8B030D-6E8A-4147-A177-3AD203B41FA5}">
                      <a16:colId xmlns:a16="http://schemas.microsoft.com/office/drawing/2014/main" val="4022791689"/>
                    </a:ext>
                  </a:extLst>
                </a:gridCol>
                <a:gridCol w="246888">
                  <a:extLst>
                    <a:ext uri="{9D8B030D-6E8A-4147-A177-3AD203B41FA5}">
                      <a16:colId xmlns:a16="http://schemas.microsoft.com/office/drawing/2014/main" val="3484177481"/>
                    </a:ext>
                  </a:extLst>
                </a:gridCol>
                <a:gridCol w="658368">
                  <a:extLst>
                    <a:ext uri="{9D8B030D-6E8A-4147-A177-3AD203B41FA5}">
                      <a16:colId xmlns:a16="http://schemas.microsoft.com/office/drawing/2014/main" val="2930430081"/>
                    </a:ext>
                  </a:extLst>
                </a:gridCol>
                <a:gridCol w="576072">
                  <a:extLst>
                    <a:ext uri="{9D8B030D-6E8A-4147-A177-3AD203B41FA5}">
                      <a16:colId xmlns:a16="http://schemas.microsoft.com/office/drawing/2014/main" val="2236967703"/>
                    </a:ext>
                  </a:extLst>
                </a:gridCol>
                <a:gridCol w="576072">
                  <a:extLst>
                    <a:ext uri="{9D8B030D-6E8A-4147-A177-3AD203B41FA5}">
                      <a16:colId xmlns:a16="http://schemas.microsoft.com/office/drawing/2014/main" val="2248321586"/>
                    </a:ext>
                  </a:extLst>
                </a:gridCol>
                <a:gridCol w="411480">
                  <a:extLst>
                    <a:ext uri="{9D8B030D-6E8A-4147-A177-3AD203B41FA5}">
                      <a16:colId xmlns:a16="http://schemas.microsoft.com/office/drawing/2014/main" val="184089771"/>
                    </a:ext>
                  </a:extLst>
                </a:gridCol>
                <a:gridCol w="658368">
                  <a:extLst>
                    <a:ext uri="{9D8B030D-6E8A-4147-A177-3AD203B41FA5}">
                      <a16:colId xmlns:a16="http://schemas.microsoft.com/office/drawing/2014/main" val="515829130"/>
                    </a:ext>
                  </a:extLst>
                </a:gridCol>
                <a:gridCol w="329184">
                  <a:extLst>
                    <a:ext uri="{9D8B030D-6E8A-4147-A177-3AD203B41FA5}">
                      <a16:colId xmlns:a16="http://schemas.microsoft.com/office/drawing/2014/main" val="3751060706"/>
                    </a:ext>
                  </a:extLst>
                </a:gridCol>
                <a:gridCol w="493776">
                  <a:extLst>
                    <a:ext uri="{9D8B030D-6E8A-4147-A177-3AD203B41FA5}">
                      <a16:colId xmlns:a16="http://schemas.microsoft.com/office/drawing/2014/main" val="3527217567"/>
                    </a:ext>
                  </a:extLst>
                </a:gridCol>
                <a:gridCol w="329184">
                  <a:extLst>
                    <a:ext uri="{9D8B030D-6E8A-4147-A177-3AD203B41FA5}">
                      <a16:colId xmlns:a16="http://schemas.microsoft.com/office/drawing/2014/main" val="3665416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1751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28.08.2017 12:14:47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494259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08.05.2017 11:24:15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extLst>
                  <a:ext uri="{0D108BD9-81ED-4DB2-BD59-A6C34878D82A}">
                    <a16:rowId xmlns:a16="http://schemas.microsoft.com/office/drawing/2014/main" val="99742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19.05.2017 10:35:35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extLst>
                  <a:ext uri="{0D108BD9-81ED-4DB2-BD59-A6C34878D82A}">
                    <a16:rowId xmlns:a16="http://schemas.microsoft.com/office/drawing/2014/main" val="414001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22.09.2017 07:42:16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extLst>
                  <a:ext uri="{0D108BD9-81ED-4DB2-BD59-A6C34878D82A}">
                    <a16:rowId xmlns:a16="http://schemas.microsoft.com/office/drawing/2014/main" val="3703062325"/>
                  </a:ext>
                </a:extLst>
              </a:tr>
            </a:tbl>
          </a:graphicData>
        </a:graphic>
      </p:graphicFrame>
      <p:sp>
        <p:nvSpPr>
          <p:cNvPr id="4" name="Text Placeholder 3">
            <a:extLst>
              <a:ext uri="{FF2B5EF4-FFF2-40B4-BE49-F238E27FC236}">
                <a16:creationId xmlns:a16="http://schemas.microsoft.com/office/drawing/2014/main" id="{6FDBD591-979D-4EDE-9E85-874230999796}"/>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77842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ABB0-7745-4B9E-AA37-F9FC4D6E1A83}"/>
              </a:ext>
            </a:extLst>
          </p:cNvPr>
          <p:cNvSpPr>
            <a:spLocks noGrp="1"/>
          </p:cNvSpPr>
          <p:nvPr>
            <p:ph type="title"/>
          </p:nvPr>
        </p:nvSpPr>
        <p:spPr/>
        <p:txBody>
          <a:bodyPr/>
          <a:lstStyle/>
          <a:p>
            <a:r>
              <a:rPr lang="en-US"/>
              <a:t>FB - Videos - Crossposts - Export - 5 of 7</a:t>
            </a:r>
          </a:p>
        </p:txBody>
      </p:sp>
      <p:graphicFrame>
        <p:nvGraphicFramePr>
          <p:cNvPr id="5" name="Table Placeholder 4">
            <a:extLst>
              <a:ext uri="{FF2B5EF4-FFF2-40B4-BE49-F238E27FC236}">
                <a16:creationId xmlns:a16="http://schemas.microsoft.com/office/drawing/2014/main" id="{070B88DC-E49A-43C4-A1D0-AA64A2A00313}"/>
              </a:ext>
            </a:extLst>
          </p:cNvPr>
          <p:cNvGraphicFramePr>
            <a:graphicFrameLocks noGrp="1"/>
          </p:cNvGraphicFramePr>
          <p:nvPr>
            <p:ph type="tbl" sz="quarter" idx="13"/>
            <p:extLst>
              <p:ext uri="{D42A27DB-BD31-4B8C-83A1-F6EECF244321}">
                <p14:modId xmlns:p14="http://schemas.microsoft.com/office/powerpoint/2010/main" val="1681303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45801066"/>
                    </a:ext>
                  </a:extLst>
                </a:gridCol>
                <a:gridCol w="493776">
                  <a:extLst>
                    <a:ext uri="{9D8B030D-6E8A-4147-A177-3AD203B41FA5}">
                      <a16:colId xmlns:a16="http://schemas.microsoft.com/office/drawing/2014/main" val="2089432576"/>
                    </a:ext>
                  </a:extLst>
                </a:gridCol>
                <a:gridCol w="411480">
                  <a:extLst>
                    <a:ext uri="{9D8B030D-6E8A-4147-A177-3AD203B41FA5}">
                      <a16:colId xmlns:a16="http://schemas.microsoft.com/office/drawing/2014/main" val="2738019847"/>
                    </a:ext>
                  </a:extLst>
                </a:gridCol>
                <a:gridCol w="411480">
                  <a:extLst>
                    <a:ext uri="{9D8B030D-6E8A-4147-A177-3AD203B41FA5}">
                      <a16:colId xmlns:a16="http://schemas.microsoft.com/office/drawing/2014/main" val="2490021690"/>
                    </a:ext>
                  </a:extLst>
                </a:gridCol>
                <a:gridCol w="246888">
                  <a:extLst>
                    <a:ext uri="{9D8B030D-6E8A-4147-A177-3AD203B41FA5}">
                      <a16:colId xmlns:a16="http://schemas.microsoft.com/office/drawing/2014/main" val="782097950"/>
                    </a:ext>
                  </a:extLst>
                </a:gridCol>
                <a:gridCol w="658368">
                  <a:extLst>
                    <a:ext uri="{9D8B030D-6E8A-4147-A177-3AD203B41FA5}">
                      <a16:colId xmlns:a16="http://schemas.microsoft.com/office/drawing/2014/main" val="625182686"/>
                    </a:ext>
                  </a:extLst>
                </a:gridCol>
                <a:gridCol w="576072">
                  <a:extLst>
                    <a:ext uri="{9D8B030D-6E8A-4147-A177-3AD203B41FA5}">
                      <a16:colId xmlns:a16="http://schemas.microsoft.com/office/drawing/2014/main" val="2614849469"/>
                    </a:ext>
                  </a:extLst>
                </a:gridCol>
                <a:gridCol w="576072">
                  <a:extLst>
                    <a:ext uri="{9D8B030D-6E8A-4147-A177-3AD203B41FA5}">
                      <a16:colId xmlns:a16="http://schemas.microsoft.com/office/drawing/2014/main" val="1848578222"/>
                    </a:ext>
                  </a:extLst>
                </a:gridCol>
                <a:gridCol w="411480">
                  <a:extLst>
                    <a:ext uri="{9D8B030D-6E8A-4147-A177-3AD203B41FA5}">
                      <a16:colId xmlns:a16="http://schemas.microsoft.com/office/drawing/2014/main" val="2197977445"/>
                    </a:ext>
                  </a:extLst>
                </a:gridCol>
                <a:gridCol w="658368">
                  <a:extLst>
                    <a:ext uri="{9D8B030D-6E8A-4147-A177-3AD203B41FA5}">
                      <a16:colId xmlns:a16="http://schemas.microsoft.com/office/drawing/2014/main" val="4083733066"/>
                    </a:ext>
                  </a:extLst>
                </a:gridCol>
                <a:gridCol w="329184">
                  <a:extLst>
                    <a:ext uri="{9D8B030D-6E8A-4147-A177-3AD203B41FA5}">
                      <a16:colId xmlns:a16="http://schemas.microsoft.com/office/drawing/2014/main" val="2050921581"/>
                    </a:ext>
                  </a:extLst>
                </a:gridCol>
                <a:gridCol w="493776">
                  <a:extLst>
                    <a:ext uri="{9D8B030D-6E8A-4147-A177-3AD203B41FA5}">
                      <a16:colId xmlns:a16="http://schemas.microsoft.com/office/drawing/2014/main" val="79796173"/>
                    </a:ext>
                  </a:extLst>
                </a:gridCol>
                <a:gridCol w="329184">
                  <a:extLst>
                    <a:ext uri="{9D8B030D-6E8A-4147-A177-3AD203B41FA5}">
                      <a16:colId xmlns:a16="http://schemas.microsoft.com/office/drawing/2014/main" val="360966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8509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22.06.2017 13:56:44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400217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28.09.2017 18:31:01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extLst>
                  <a:ext uri="{0D108BD9-81ED-4DB2-BD59-A6C34878D82A}">
                    <a16:rowId xmlns:a16="http://schemas.microsoft.com/office/drawing/2014/main" val="109053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29.09.2017 16:18:44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extLst>
                  <a:ext uri="{0D108BD9-81ED-4DB2-BD59-A6C34878D82A}">
                    <a16:rowId xmlns:a16="http://schemas.microsoft.com/office/drawing/2014/main" val="1271486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15.05.2017 13:57:37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971710326"/>
                  </a:ext>
                </a:extLst>
              </a:tr>
            </a:tbl>
          </a:graphicData>
        </a:graphic>
      </p:graphicFrame>
      <p:sp>
        <p:nvSpPr>
          <p:cNvPr id="4" name="Text Placeholder 3">
            <a:extLst>
              <a:ext uri="{FF2B5EF4-FFF2-40B4-BE49-F238E27FC236}">
                <a16:creationId xmlns:a16="http://schemas.microsoft.com/office/drawing/2014/main" id="{0EB67D51-9AA2-4852-985A-2DB8B791E72B}"/>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30761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85DC-776E-4571-A2CC-B4F128525565}"/>
              </a:ext>
            </a:extLst>
          </p:cNvPr>
          <p:cNvSpPr>
            <a:spLocks noGrp="1"/>
          </p:cNvSpPr>
          <p:nvPr>
            <p:ph type="title"/>
          </p:nvPr>
        </p:nvSpPr>
        <p:spPr/>
        <p:txBody>
          <a:bodyPr/>
          <a:lstStyle/>
          <a:p>
            <a:r>
              <a:rPr lang="en-US"/>
              <a:t>FB - Videos - Crossposts - Export - 6 of 7</a:t>
            </a:r>
          </a:p>
        </p:txBody>
      </p:sp>
      <p:graphicFrame>
        <p:nvGraphicFramePr>
          <p:cNvPr id="5" name="Table Placeholder 4">
            <a:extLst>
              <a:ext uri="{FF2B5EF4-FFF2-40B4-BE49-F238E27FC236}">
                <a16:creationId xmlns:a16="http://schemas.microsoft.com/office/drawing/2014/main" id="{06E7542F-98A0-4830-9F45-878C6D6A21FD}"/>
              </a:ext>
            </a:extLst>
          </p:cNvPr>
          <p:cNvGraphicFramePr>
            <a:graphicFrameLocks noGrp="1"/>
          </p:cNvGraphicFramePr>
          <p:nvPr>
            <p:ph type="tbl" sz="quarter" idx="13"/>
            <p:extLst>
              <p:ext uri="{D42A27DB-BD31-4B8C-83A1-F6EECF244321}">
                <p14:modId xmlns:p14="http://schemas.microsoft.com/office/powerpoint/2010/main" val="1081302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82047474"/>
                    </a:ext>
                  </a:extLst>
                </a:gridCol>
                <a:gridCol w="493776">
                  <a:extLst>
                    <a:ext uri="{9D8B030D-6E8A-4147-A177-3AD203B41FA5}">
                      <a16:colId xmlns:a16="http://schemas.microsoft.com/office/drawing/2014/main" val="451777024"/>
                    </a:ext>
                  </a:extLst>
                </a:gridCol>
                <a:gridCol w="411480">
                  <a:extLst>
                    <a:ext uri="{9D8B030D-6E8A-4147-A177-3AD203B41FA5}">
                      <a16:colId xmlns:a16="http://schemas.microsoft.com/office/drawing/2014/main" val="1695760403"/>
                    </a:ext>
                  </a:extLst>
                </a:gridCol>
                <a:gridCol w="411480">
                  <a:extLst>
                    <a:ext uri="{9D8B030D-6E8A-4147-A177-3AD203B41FA5}">
                      <a16:colId xmlns:a16="http://schemas.microsoft.com/office/drawing/2014/main" val="632061541"/>
                    </a:ext>
                  </a:extLst>
                </a:gridCol>
                <a:gridCol w="246888">
                  <a:extLst>
                    <a:ext uri="{9D8B030D-6E8A-4147-A177-3AD203B41FA5}">
                      <a16:colId xmlns:a16="http://schemas.microsoft.com/office/drawing/2014/main" val="3654398189"/>
                    </a:ext>
                  </a:extLst>
                </a:gridCol>
                <a:gridCol w="658368">
                  <a:extLst>
                    <a:ext uri="{9D8B030D-6E8A-4147-A177-3AD203B41FA5}">
                      <a16:colId xmlns:a16="http://schemas.microsoft.com/office/drawing/2014/main" val="3418490611"/>
                    </a:ext>
                  </a:extLst>
                </a:gridCol>
                <a:gridCol w="576072">
                  <a:extLst>
                    <a:ext uri="{9D8B030D-6E8A-4147-A177-3AD203B41FA5}">
                      <a16:colId xmlns:a16="http://schemas.microsoft.com/office/drawing/2014/main" val="336454628"/>
                    </a:ext>
                  </a:extLst>
                </a:gridCol>
                <a:gridCol w="576072">
                  <a:extLst>
                    <a:ext uri="{9D8B030D-6E8A-4147-A177-3AD203B41FA5}">
                      <a16:colId xmlns:a16="http://schemas.microsoft.com/office/drawing/2014/main" val="107709884"/>
                    </a:ext>
                  </a:extLst>
                </a:gridCol>
                <a:gridCol w="411480">
                  <a:extLst>
                    <a:ext uri="{9D8B030D-6E8A-4147-A177-3AD203B41FA5}">
                      <a16:colId xmlns:a16="http://schemas.microsoft.com/office/drawing/2014/main" val="3904353084"/>
                    </a:ext>
                  </a:extLst>
                </a:gridCol>
                <a:gridCol w="658368">
                  <a:extLst>
                    <a:ext uri="{9D8B030D-6E8A-4147-A177-3AD203B41FA5}">
                      <a16:colId xmlns:a16="http://schemas.microsoft.com/office/drawing/2014/main" val="4046177350"/>
                    </a:ext>
                  </a:extLst>
                </a:gridCol>
                <a:gridCol w="329184">
                  <a:extLst>
                    <a:ext uri="{9D8B030D-6E8A-4147-A177-3AD203B41FA5}">
                      <a16:colId xmlns:a16="http://schemas.microsoft.com/office/drawing/2014/main" val="1779877628"/>
                    </a:ext>
                  </a:extLst>
                </a:gridCol>
                <a:gridCol w="493776">
                  <a:extLst>
                    <a:ext uri="{9D8B030D-6E8A-4147-A177-3AD203B41FA5}">
                      <a16:colId xmlns:a16="http://schemas.microsoft.com/office/drawing/2014/main" val="1088107141"/>
                    </a:ext>
                  </a:extLst>
                </a:gridCol>
                <a:gridCol w="329184">
                  <a:extLst>
                    <a:ext uri="{9D8B030D-6E8A-4147-A177-3AD203B41FA5}">
                      <a16:colId xmlns:a16="http://schemas.microsoft.com/office/drawing/2014/main" val="3359913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1171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21.06.2017 09:16:25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75784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 10:41:01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719905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24.02.2017 17:08:43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30439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24.02.2017 20:00:01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530079527"/>
                  </a:ext>
                </a:extLst>
              </a:tr>
            </a:tbl>
          </a:graphicData>
        </a:graphic>
      </p:graphicFrame>
      <p:sp>
        <p:nvSpPr>
          <p:cNvPr id="4" name="Text Placeholder 3">
            <a:extLst>
              <a:ext uri="{FF2B5EF4-FFF2-40B4-BE49-F238E27FC236}">
                <a16:creationId xmlns:a16="http://schemas.microsoft.com/office/drawing/2014/main" id="{44F8579F-2E05-4ADA-B015-C2CA2C83F026}"/>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2223830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C449E-AEED-460A-841B-90B1AAF8DDDE}"/>
              </a:ext>
            </a:extLst>
          </p:cNvPr>
          <p:cNvSpPr>
            <a:spLocks noGrp="1"/>
          </p:cNvSpPr>
          <p:nvPr>
            <p:ph type="title"/>
          </p:nvPr>
        </p:nvSpPr>
        <p:spPr/>
        <p:txBody>
          <a:bodyPr/>
          <a:lstStyle/>
          <a:p>
            <a:r>
              <a:rPr lang="en-US"/>
              <a:t>FB - Videos - Crossposts - Export - 7 of 7</a:t>
            </a:r>
          </a:p>
        </p:txBody>
      </p:sp>
      <p:graphicFrame>
        <p:nvGraphicFramePr>
          <p:cNvPr id="5" name="Table Placeholder 4">
            <a:extLst>
              <a:ext uri="{FF2B5EF4-FFF2-40B4-BE49-F238E27FC236}">
                <a16:creationId xmlns:a16="http://schemas.microsoft.com/office/drawing/2014/main" id="{DD921C00-10A0-48CA-8C84-8AAE3E395474}"/>
              </a:ext>
            </a:extLst>
          </p:cNvPr>
          <p:cNvGraphicFramePr>
            <a:graphicFrameLocks noGrp="1"/>
          </p:cNvGraphicFramePr>
          <p:nvPr>
            <p:ph type="tbl" sz="quarter" idx="13"/>
            <p:extLst>
              <p:ext uri="{D42A27DB-BD31-4B8C-83A1-F6EECF244321}">
                <p14:modId xmlns:p14="http://schemas.microsoft.com/office/powerpoint/2010/main" val="4289021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69644088"/>
                    </a:ext>
                  </a:extLst>
                </a:gridCol>
                <a:gridCol w="493776">
                  <a:extLst>
                    <a:ext uri="{9D8B030D-6E8A-4147-A177-3AD203B41FA5}">
                      <a16:colId xmlns:a16="http://schemas.microsoft.com/office/drawing/2014/main" val="3544018032"/>
                    </a:ext>
                  </a:extLst>
                </a:gridCol>
                <a:gridCol w="411480">
                  <a:extLst>
                    <a:ext uri="{9D8B030D-6E8A-4147-A177-3AD203B41FA5}">
                      <a16:colId xmlns:a16="http://schemas.microsoft.com/office/drawing/2014/main" val="897445705"/>
                    </a:ext>
                  </a:extLst>
                </a:gridCol>
                <a:gridCol w="411480">
                  <a:extLst>
                    <a:ext uri="{9D8B030D-6E8A-4147-A177-3AD203B41FA5}">
                      <a16:colId xmlns:a16="http://schemas.microsoft.com/office/drawing/2014/main" val="45974406"/>
                    </a:ext>
                  </a:extLst>
                </a:gridCol>
                <a:gridCol w="246888">
                  <a:extLst>
                    <a:ext uri="{9D8B030D-6E8A-4147-A177-3AD203B41FA5}">
                      <a16:colId xmlns:a16="http://schemas.microsoft.com/office/drawing/2014/main" val="3722520624"/>
                    </a:ext>
                  </a:extLst>
                </a:gridCol>
                <a:gridCol w="658368">
                  <a:extLst>
                    <a:ext uri="{9D8B030D-6E8A-4147-A177-3AD203B41FA5}">
                      <a16:colId xmlns:a16="http://schemas.microsoft.com/office/drawing/2014/main" val="2055641610"/>
                    </a:ext>
                  </a:extLst>
                </a:gridCol>
                <a:gridCol w="576072">
                  <a:extLst>
                    <a:ext uri="{9D8B030D-6E8A-4147-A177-3AD203B41FA5}">
                      <a16:colId xmlns:a16="http://schemas.microsoft.com/office/drawing/2014/main" val="3437049928"/>
                    </a:ext>
                  </a:extLst>
                </a:gridCol>
                <a:gridCol w="576072">
                  <a:extLst>
                    <a:ext uri="{9D8B030D-6E8A-4147-A177-3AD203B41FA5}">
                      <a16:colId xmlns:a16="http://schemas.microsoft.com/office/drawing/2014/main" val="3115054780"/>
                    </a:ext>
                  </a:extLst>
                </a:gridCol>
                <a:gridCol w="411480">
                  <a:extLst>
                    <a:ext uri="{9D8B030D-6E8A-4147-A177-3AD203B41FA5}">
                      <a16:colId xmlns:a16="http://schemas.microsoft.com/office/drawing/2014/main" val="592001515"/>
                    </a:ext>
                  </a:extLst>
                </a:gridCol>
                <a:gridCol w="658368">
                  <a:extLst>
                    <a:ext uri="{9D8B030D-6E8A-4147-A177-3AD203B41FA5}">
                      <a16:colId xmlns:a16="http://schemas.microsoft.com/office/drawing/2014/main" val="2402938826"/>
                    </a:ext>
                  </a:extLst>
                </a:gridCol>
                <a:gridCol w="329184">
                  <a:extLst>
                    <a:ext uri="{9D8B030D-6E8A-4147-A177-3AD203B41FA5}">
                      <a16:colId xmlns:a16="http://schemas.microsoft.com/office/drawing/2014/main" val="627173602"/>
                    </a:ext>
                  </a:extLst>
                </a:gridCol>
                <a:gridCol w="493776">
                  <a:extLst>
                    <a:ext uri="{9D8B030D-6E8A-4147-A177-3AD203B41FA5}">
                      <a16:colId xmlns:a16="http://schemas.microsoft.com/office/drawing/2014/main" val="1898627977"/>
                    </a:ext>
                  </a:extLst>
                </a:gridCol>
                <a:gridCol w="329184">
                  <a:extLst>
                    <a:ext uri="{9D8B030D-6E8A-4147-A177-3AD203B41FA5}">
                      <a16:colId xmlns:a16="http://schemas.microsoft.com/office/drawing/2014/main" val="3993323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2816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25.01.2017 09:45:37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extLst>
                  <a:ext uri="{0D108BD9-81ED-4DB2-BD59-A6C34878D82A}">
                    <a16:rowId xmlns:a16="http://schemas.microsoft.com/office/drawing/2014/main" val="3316479229"/>
                  </a:ext>
                </a:extLst>
              </a:tr>
            </a:tbl>
          </a:graphicData>
        </a:graphic>
      </p:graphicFrame>
      <p:sp>
        <p:nvSpPr>
          <p:cNvPr id="4" name="Text Placeholder 3">
            <a:extLst>
              <a:ext uri="{FF2B5EF4-FFF2-40B4-BE49-F238E27FC236}">
                <a16:creationId xmlns:a16="http://schemas.microsoft.com/office/drawing/2014/main" id="{5BFA31B6-D332-4148-966A-D73D76C09BB5}"/>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1080754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2393</Words>
  <Application>Microsoft Office PowerPoint</Application>
  <PresentationFormat>On-screen Show (4:3)</PresentationFormat>
  <Paragraphs>1359</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 - 1 of 8</vt:lpstr>
      <vt:lpstr>Eigene Posts - Kommentare - Export - 2 of 8</vt:lpstr>
      <vt:lpstr>Eigene Posts - Kommentare - Export - 3 of 8</vt:lpstr>
      <vt:lpstr>Eigene Posts - Kommentare - Export - 4 of 8</vt:lpstr>
      <vt:lpstr>Eigene Posts - Kommentare - Export - 5 of 8</vt:lpstr>
      <vt:lpstr>Eigene Posts - Kommentare - Export - 6 of 8</vt:lpstr>
      <vt:lpstr>Eigene Posts - Kommentare - Export - 7 of 8</vt:lpstr>
      <vt:lpstr>Eigene Posts - Kommentare - Export - 8 of 8</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Eigene Post - Summe Interaktionen</vt:lpstr>
      <vt:lpstr>FB - Videos - Crossposts - Export</vt:lpstr>
      <vt:lpstr>Eigene Post - Summe Interaktionen - 1 of 5</vt:lpstr>
      <vt:lpstr>Eigene Post - Summe Interaktionen - 2 of 5</vt:lpstr>
      <vt:lpstr>Eigene Post - Summe Interaktionen - 3 of 5</vt:lpstr>
      <vt:lpstr>Eigene Post - Summe Interaktionen - 4 of 5</vt:lpstr>
      <vt:lpstr>Eigene Post - Summe Interaktionen - 5 of 5</vt:lpstr>
      <vt:lpstr>FB - Videos - Crossposts - Export - 1 of 7</vt:lpstr>
      <vt:lpstr>FB - Videos - Crossposts - Export - 2 of 7</vt:lpstr>
      <vt:lpstr>FB - Videos - Crossposts - Export - 3 of 7</vt:lpstr>
      <vt:lpstr>FB - Videos - Crossposts - Export - 4 of 7</vt:lpstr>
      <vt:lpstr>FB - Videos - Crossposts - Export - 5 of 7</vt:lpstr>
      <vt:lpstr>FB - Videos - Crossposts - Export - 6 of 7</vt:lpstr>
      <vt:lpstr>FB - Videos - Crossposts - Export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2017-11-15T09:20:01Z</dcterms:created>
  <dcterms:modified xsi:type="dcterms:W3CDTF">2017-11-15T09:21:23Z</dcterms:modified>
</cp:coreProperties>
</file>