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 id="294" r:id="rId36"/>
    <p:sldId id="295" r:id="rId37"/>
    <p:sldId id="296" r:id="rId38"/>
    <p:sldId id="297" r:id="rId39"/>
    <p:sldId id="298" r:id="rId40"/>
    <p:sldId id="299" r:id="rId41"/>
    <p:sldId id="300"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Sheet1!$A$2:$A$305</c:f>
              <c:strCache>
                <c:ptCount val="304"/>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strCache>
            </c:strRef>
          </c:cat>
          <c:val>
            <c:numRef>
              <c:f>Sheet1!$B$2:$B$305</c:f>
              <c:numCache>
                <c:formatCode>General</c:formatCode>
                <c:ptCount val="304"/>
                <c:pt idx="0">
                  <c:v>8760</c:v>
                </c:pt>
                <c:pt idx="1">
                  <c:v>8763</c:v>
                </c:pt>
                <c:pt idx="2">
                  <c:v>8764</c:v>
                </c:pt>
                <c:pt idx="3">
                  <c:v>8765</c:v>
                </c:pt>
                <c:pt idx="4">
                  <c:v>8765</c:v>
                </c:pt>
                <c:pt idx="5">
                  <c:v>8768</c:v>
                </c:pt>
                <c:pt idx="6">
                  <c:v>8771</c:v>
                </c:pt>
                <c:pt idx="7">
                  <c:v>8771</c:v>
                </c:pt>
                <c:pt idx="8">
                  <c:v>8789</c:v>
                </c:pt>
                <c:pt idx="9">
                  <c:v>8800</c:v>
                </c:pt>
                <c:pt idx="10">
                  <c:v>8806</c:v>
                </c:pt>
                <c:pt idx="11">
                  <c:v>8810</c:v>
                </c:pt>
                <c:pt idx="12">
                  <c:v>8813</c:v>
                </c:pt>
                <c:pt idx="13">
                  <c:v>8814</c:v>
                </c:pt>
                <c:pt idx="14">
                  <c:v>8815</c:v>
                </c:pt>
                <c:pt idx="15">
                  <c:v>8814</c:v>
                </c:pt>
                <c:pt idx="16">
                  <c:v>8814</c:v>
                </c:pt>
                <c:pt idx="17">
                  <c:v>8812</c:v>
                </c:pt>
                <c:pt idx="18">
                  <c:v>8810</c:v>
                </c:pt>
                <c:pt idx="19">
                  <c:v>8808</c:v>
                </c:pt>
                <c:pt idx="20">
                  <c:v>8808</c:v>
                </c:pt>
                <c:pt idx="21">
                  <c:v>8814</c:v>
                </c:pt>
                <c:pt idx="22">
                  <c:v>8812</c:v>
                </c:pt>
                <c:pt idx="23">
                  <c:v>8814</c:v>
                </c:pt>
                <c:pt idx="24">
                  <c:v>8814</c:v>
                </c:pt>
                <c:pt idx="25">
                  <c:v>8813</c:v>
                </c:pt>
                <c:pt idx="26">
                  <c:v>8816</c:v>
                </c:pt>
                <c:pt idx="27">
                  <c:v>8818</c:v>
                </c:pt>
                <c:pt idx="28">
                  <c:v>8819</c:v>
                </c:pt>
                <c:pt idx="29">
                  <c:v>8888</c:v>
                </c:pt>
                <c:pt idx="30">
                  <c:v>8993</c:v>
                </c:pt>
                <c:pt idx="31">
                  <c:v>9008</c:v>
                </c:pt>
                <c:pt idx="32">
                  <c:v>9012</c:v>
                </c:pt>
                <c:pt idx="33">
                  <c:v>9012</c:v>
                </c:pt>
                <c:pt idx="34">
                  <c:v>9013</c:v>
                </c:pt>
                <c:pt idx="35">
                  <c:v>9014</c:v>
                </c:pt>
                <c:pt idx="36">
                  <c:v>9033</c:v>
                </c:pt>
                <c:pt idx="37">
                  <c:v>9051</c:v>
                </c:pt>
                <c:pt idx="38">
                  <c:v>9062</c:v>
                </c:pt>
                <c:pt idx="39">
                  <c:v>9080</c:v>
                </c:pt>
                <c:pt idx="40">
                  <c:v>9099</c:v>
                </c:pt>
                <c:pt idx="41">
                  <c:v>9103</c:v>
                </c:pt>
                <c:pt idx="42">
                  <c:v>9106</c:v>
                </c:pt>
                <c:pt idx="43">
                  <c:v>9110</c:v>
                </c:pt>
                <c:pt idx="44">
                  <c:v>9111</c:v>
                </c:pt>
                <c:pt idx="45">
                  <c:v>9113</c:v>
                </c:pt>
                <c:pt idx="46">
                  <c:v>9114</c:v>
                </c:pt>
                <c:pt idx="47">
                  <c:v>9120</c:v>
                </c:pt>
                <c:pt idx="48">
                  <c:v>9121</c:v>
                </c:pt>
                <c:pt idx="49">
                  <c:v>9127</c:v>
                </c:pt>
                <c:pt idx="50">
                  <c:v>9135</c:v>
                </c:pt>
                <c:pt idx="51">
                  <c:v>9138</c:v>
                </c:pt>
                <c:pt idx="52">
                  <c:v>9142</c:v>
                </c:pt>
                <c:pt idx="53">
                  <c:v>9141</c:v>
                </c:pt>
                <c:pt idx="54">
                  <c:v>9142</c:v>
                </c:pt>
                <c:pt idx="55">
                  <c:v>9144</c:v>
                </c:pt>
                <c:pt idx="56">
                  <c:v>9141</c:v>
                </c:pt>
                <c:pt idx="57">
                  <c:v>9142</c:v>
                </c:pt>
                <c:pt idx="58">
                  <c:v>9142</c:v>
                </c:pt>
                <c:pt idx="59">
                  <c:v>9144</c:v>
                </c:pt>
                <c:pt idx="60">
                  <c:v>9146</c:v>
                </c:pt>
                <c:pt idx="61">
                  <c:v>9155</c:v>
                </c:pt>
                <c:pt idx="62">
                  <c:v>9157</c:v>
                </c:pt>
                <c:pt idx="63">
                  <c:v>9158</c:v>
                </c:pt>
                <c:pt idx="64">
                  <c:v>9165</c:v>
                </c:pt>
                <c:pt idx="65">
                  <c:v>9167</c:v>
                </c:pt>
                <c:pt idx="66">
                  <c:v>9166</c:v>
                </c:pt>
                <c:pt idx="67">
                  <c:v>9166</c:v>
                </c:pt>
                <c:pt idx="68">
                  <c:v>9168</c:v>
                </c:pt>
                <c:pt idx="69">
                  <c:v>9171</c:v>
                </c:pt>
                <c:pt idx="70">
                  <c:v>9171</c:v>
                </c:pt>
                <c:pt idx="71">
                  <c:v>9182</c:v>
                </c:pt>
                <c:pt idx="72">
                  <c:v>9192</c:v>
                </c:pt>
                <c:pt idx="73">
                  <c:v>9194</c:v>
                </c:pt>
                <c:pt idx="74">
                  <c:v>9193</c:v>
                </c:pt>
                <c:pt idx="75">
                  <c:v>9195</c:v>
                </c:pt>
                <c:pt idx="76">
                  <c:v>9193</c:v>
                </c:pt>
                <c:pt idx="77">
                  <c:v>9193</c:v>
                </c:pt>
                <c:pt idx="78">
                  <c:v>9198</c:v>
                </c:pt>
                <c:pt idx="79">
                  <c:v>9226</c:v>
                </c:pt>
                <c:pt idx="80">
                  <c:v>9229</c:v>
                </c:pt>
                <c:pt idx="81">
                  <c:v>9231</c:v>
                </c:pt>
                <c:pt idx="82">
                  <c:v>9230</c:v>
                </c:pt>
                <c:pt idx="83">
                  <c:v>9228</c:v>
                </c:pt>
                <c:pt idx="84">
                  <c:v>9226</c:v>
                </c:pt>
                <c:pt idx="85">
                  <c:v>9230</c:v>
                </c:pt>
                <c:pt idx="86">
                  <c:v>9230</c:v>
                </c:pt>
                <c:pt idx="87">
                  <c:v>9233</c:v>
                </c:pt>
                <c:pt idx="88">
                  <c:v>9237</c:v>
                </c:pt>
                <c:pt idx="89">
                  <c:v>9237</c:v>
                </c:pt>
                <c:pt idx="90">
                  <c:v>9237</c:v>
                </c:pt>
                <c:pt idx="91">
                  <c:v>9237</c:v>
                </c:pt>
                <c:pt idx="92">
                  <c:v>9237</c:v>
                </c:pt>
                <c:pt idx="93">
                  <c:v>9246</c:v>
                </c:pt>
                <c:pt idx="94">
                  <c:v>9254</c:v>
                </c:pt>
                <c:pt idx="95">
                  <c:v>9255</c:v>
                </c:pt>
                <c:pt idx="96">
                  <c:v>9255</c:v>
                </c:pt>
                <c:pt idx="97">
                  <c:v>9253</c:v>
                </c:pt>
                <c:pt idx="98">
                  <c:v>9251</c:v>
                </c:pt>
                <c:pt idx="99">
                  <c:v>9250</c:v>
                </c:pt>
                <c:pt idx="100">
                  <c:v>9255</c:v>
                </c:pt>
                <c:pt idx="101">
                  <c:v>9258</c:v>
                </c:pt>
                <c:pt idx="102">
                  <c:v>9256</c:v>
                </c:pt>
                <c:pt idx="103">
                  <c:v>9256</c:v>
                </c:pt>
                <c:pt idx="104">
                  <c:v>9262</c:v>
                </c:pt>
                <c:pt idx="105">
                  <c:v>9261</c:v>
                </c:pt>
                <c:pt idx="106">
                  <c:v>9264</c:v>
                </c:pt>
                <c:pt idx="107">
                  <c:v>9266</c:v>
                </c:pt>
                <c:pt idx="108">
                  <c:v>9264</c:v>
                </c:pt>
                <c:pt idx="109">
                  <c:v>9263</c:v>
                </c:pt>
                <c:pt idx="110">
                  <c:v>9269</c:v>
                </c:pt>
                <c:pt idx="111">
                  <c:v>9277</c:v>
                </c:pt>
                <c:pt idx="112">
                  <c:v>9277</c:v>
                </c:pt>
                <c:pt idx="113">
                  <c:v>9296</c:v>
                </c:pt>
                <c:pt idx="114">
                  <c:v>9345</c:v>
                </c:pt>
                <c:pt idx="115">
                  <c:v>9359</c:v>
                </c:pt>
                <c:pt idx="116">
                  <c:v>9365</c:v>
                </c:pt>
                <c:pt idx="117">
                  <c:v>9372</c:v>
                </c:pt>
                <c:pt idx="118">
                  <c:v>9374</c:v>
                </c:pt>
                <c:pt idx="119">
                  <c:v>9370</c:v>
                </c:pt>
                <c:pt idx="120">
                  <c:v>9375</c:v>
                </c:pt>
                <c:pt idx="121">
                  <c:v>9375</c:v>
                </c:pt>
                <c:pt idx="122">
                  <c:v>9377</c:v>
                </c:pt>
                <c:pt idx="123">
                  <c:v>9379</c:v>
                </c:pt>
                <c:pt idx="124">
                  <c:v>9385</c:v>
                </c:pt>
                <c:pt idx="125">
                  <c:v>9385</c:v>
                </c:pt>
                <c:pt idx="126">
                  <c:v>9386</c:v>
                </c:pt>
                <c:pt idx="127">
                  <c:v>9522</c:v>
                </c:pt>
                <c:pt idx="128">
                  <c:v>9556</c:v>
                </c:pt>
                <c:pt idx="129">
                  <c:v>9579</c:v>
                </c:pt>
                <c:pt idx="130">
                  <c:v>9582</c:v>
                </c:pt>
                <c:pt idx="131">
                  <c:v>9589</c:v>
                </c:pt>
                <c:pt idx="132">
                  <c:v>9596</c:v>
                </c:pt>
                <c:pt idx="133">
                  <c:v>9600</c:v>
                </c:pt>
                <c:pt idx="134">
                  <c:v>9617</c:v>
                </c:pt>
                <c:pt idx="135">
                  <c:v>9625</c:v>
                </c:pt>
                <c:pt idx="136">
                  <c:v>9683</c:v>
                </c:pt>
                <c:pt idx="137">
                  <c:v>9772</c:v>
                </c:pt>
                <c:pt idx="138">
                  <c:v>9821</c:v>
                </c:pt>
                <c:pt idx="139">
                  <c:v>9838</c:v>
                </c:pt>
                <c:pt idx="140">
                  <c:v>9844</c:v>
                </c:pt>
                <c:pt idx="141">
                  <c:v>9845</c:v>
                </c:pt>
                <c:pt idx="142">
                  <c:v>9849</c:v>
                </c:pt>
                <c:pt idx="143">
                  <c:v>9852</c:v>
                </c:pt>
                <c:pt idx="144">
                  <c:v>9857</c:v>
                </c:pt>
                <c:pt idx="145">
                  <c:v>9858</c:v>
                </c:pt>
                <c:pt idx="146">
                  <c:v>9863</c:v>
                </c:pt>
                <c:pt idx="147">
                  <c:v>9864</c:v>
                </c:pt>
                <c:pt idx="148">
                  <c:v>9867</c:v>
                </c:pt>
                <c:pt idx="149">
                  <c:v>9867</c:v>
                </c:pt>
                <c:pt idx="150">
                  <c:v>9870</c:v>
                </c:pt>
                <c:pt idx="151">
                  <c:v>9870</c:v>
                </c:pt>
                <c:pt idx="152">
                  <c:v>9877</c:v>
                </c:pt>
                <c:pt idx="153">
                  <c:v>9884</c:v>
                </c:pt>
                <c:pt idx="154">
                  <c:v>9885</c:v>
                </c:pt>
                <c:pt idx="155">
                  <c:v>9885</c:v>
                </c:pt>
                <c:pt idx="156">
                  <c:v>9883</c:v>
                </c:pt>
                <c:pt idx="157">
                  <c:v>9880</c:v>
                </c:pt>
                <c:pt idx="158">
                  <c:v>9880</c:v>
                </c:pt>
                <c:pt idx="159">
                  <c:v>9878</c:v>
                </c:pt>
                <c:pt idx="160">
                  <c:v>9883</c:v>
                </c:pt>
                <c:pt idx="161">
                  <c:v>9890</c:v>
                </c:pt>
                <c:pt idx="162">
                  <c:v>9958</c:v>
                </c:pt>
                <c:pt idx="163">
                  <c:v>9974</c:v>
                </c:pt>
                <c:pt idx="164">
                  <c:v>9975</c:v>
                </c:pt>
                <c:pt idx="165">
                  <c:v>9979</c:v>
                </c:pt>
                <c:pt idx="166">
                  <c:v>9981</c:v>
                </c:pt>
                <c:pt idx="167">
                  <c:v>9982</c:v>
                </c:pt>
                <c:pt idx="168">
                  <c:v>9983</c:v>
                </c:pt>
                <c:pt idx="169">
                  <c:v>9997</c:v>
                </c:pt>
                <c:pt idx="170">
                  <c:v>10003</c:v>
                </c:pt>
                <c:pt idx="171">
                  <c:v>10008</c:v>
                </c:pt>
                <c:pt idx="172">
                  <c:v>10016</c:v>
                </c:pt>
                <c:pt idx="173">
                  <c:v>10017</c:v>
                </c:pt>
                <c:pt idx="174">
                  <c:v>10019</c:v>
                </c:pt>
                <c:pt idx="175">
                  <c:v>10020</c:v>
                </c:pt>
                <c:pt idx="176">
                  <c:v>10044</c:v>
                </c:pt>
                <c:pt idx="177">
                  <c:v>10062</c:v>
                </c:pt>
                <c:pt idx="178">
                  <c:v>10069</c:v>
                </c:pt>
                <c:pt idx="179">
                  <c:v>10071</c:v>
                </c:pt>
                <c:pt idx="180">
                  <c:v>10072</c:v>
                </c:pt>
                <c:pt idx="181">
                  <c:v>10075</c:v>
                </c:pt>
                <c:pt idx="182">
                  <c:v>10081</c:v>
                </c:pt>
                <c:pt idx="183">
                  <c:v>10120</c:v>
                </c:pt>
                <c:pt idx="184">
                  <c:v>10219</c:v>
                </c:pt>
                <c:pt idx="185">
                  <c:v>10307</c:v>
                </c:pt>
                <c:pt idx="186">
                  <c:v>10324</c:v>
                </c:pt>
                <c:pt idx="187">
                  <c:v>10337</c:v>
                </c:pt>
                <c:pt idx="188">
                  <c:v>10342</c:v>
                </c:pt>
                <c:pt idx="189">
                  <c:v>10349</c:v>
                </c:pt>
                <c:pt idx="190">
                  <c:v>10372</c:v>
                </c:pt>
                <c:pt idx="191">
                  <c:v>10386</c:v>
                </c:pt>
                <c:pt idx="192">
                  <c:v>10388</c:v>
                </c:pt>
                <c:pt idx="193">
                  <c:v>10393</c:v>
                </c:pt>
                <c:pt idx="194">
                  <c:v>10397</c:v>
                </c:pt>
                <c:pt idx="195">
                  <c:v>10400</c:v>
                </c:pt>
                <c:pt idx="196">
                  <c:v>10420</c:v>
                </c:pt>
                <c:pt idx="197">
                  <c:v>10440</c:v>
                </c:pt>
                <c:pt idx="198">
                  <c:v>10448</c:v>
                </c:pt>
                <c:pt idx="199">
                  <c:v>10450</c:v>
                </c:pt>
                <c:pt idx="200">
                  <c:v>10453</c:v>
                </c:pt>
                <c:pt idx="201">
                  <c:v>10456</c:v>
                </c:pt>
                <c:pt idx="202">
                  <c:v>10458</c:v>
                </c:pt>
                <c:pt idx="203">
                  <c:v>10462</c:v>
                </c:pt>
                <c:pt idx="204">
                  <c:v>10466</c:v>
                </c:pt>
                <c:pt idx="205">
                  <c:v>10473</c:v>
                </c:pt>
                <c:pt idx="206">
                  <c:v>10476</c:v>
                </c:pt>
                <c:pt idx="207">
                  <c:v>10481</c:v>
                </c:pt>
                <c:pt idx="208">
                  <c:v>10483</c:v>
                </c:pt>
                <c:pt idx="209">
                  <c:v>10488</c:v>
                </c:pt>
                <c:pt idx="210">
                  <c:v>10490</c:v>
                </c:pt>
                <c:pt idx="211">
                  <c:v>10494</c:v>
                </c:pt>
                <c:pt idx="212">
                  <c:v>10496</c:v>
                </c:pt>
                <c:pt idx="213">
                  <c:v>10500</c:v>
                </c:pt>
                <c:pt idx="214">
                  <c:v>10512</c:v>
                </c:pt>
                <c:pt idx="215">
                  <c:v>10516</c:v>
                </c:pt>
                <c:pt idx="216">
                  <c:v>10521</c:v>
                </c:pt>
                <c:pt idx="217">
                  <c:v>10521</c:v>
                </c:pt>
                <c:pt idx="218">
                  <c:v>10522</c:v>
                </c:pt>
                <c:pt idx="219">
                  <c:v>10526</c:v>
                </c:pt>
                <c:pt idx="220">
                  <c:v>10533</c:v>
                </c:pt>
                <c:pt idx="221">
                  <c:v>10532</c:v>
                </c:pt>
                <c:pt idx="222">
                  <c:v>10532</c:v>
                </c:pt>
                <c:pt idx="223">
                  <c:v>10534</c:v>
                </c:pt>
                <c:pt idx="224">
                  <c:v>10534</c:v>
                </c:pt>
                <c:pt idx="225">
                  <c:v>10537</c:v>
                </c:pt>
                <c:pt idx="226">
                  <c:v>10537</c:v>
                </c:pt>
                <c:pt idx="227">
                  <c:v>10536</c:v>
                </c:pt>
                <c:pt idx="228">
                  <c:v>10536</c:v>
                </c:pt>
                <c:pt idx="229">
                  <c:v>10536</c:v>
                </c:pt>
                <c:pt idx="230">
                  <c:v>10536</c:v>
                </c:pt>
                <c:pt idx="231">
                  <c:v>10537</c:v>
                </c:pt>
                <c:pt idx="232">
                  <c:v>10537</c:v>
                </c:pt>
                <c:pt idx="233">
                  <c:v>10537</c:v>
                </c:pt>
                <c:pt idx="234">
                  <c:v>10538</c:v>
                </c:pt>
                <c:pt idx="235">
                  <c:v>10538</c:v>
                </c:pt>
                <c:pt idx="236">
                  <c:v>10536</c:v>
                </c:pt>
                <c:pt idx="237">
                  <c:v>10535</c:v>
                </c:pt>
                <c:pt idx="238">
                  <c:v>10531</c:v>
                </c:pt>
                <c:pt idx="239">
                  <c:v>10531</c:v>
                </c:pt>
                <c:pt idx="240">
                  <c:v>10535</c:v>
                </c:pt>
                <c:pt idx="241">
                  <c:v>10536</c:v>
                </c:pt>
                <c:pt idx="242">
                  <c:v>10537</c:v>
                </c:pt>
                <c:pt idx="243">
                  <c:v>10534</c:v>
                </c:pt>
                <c:pt idx="244">
                  <c:v>10533</c:v>
                </c:pt>
                <c:pt idx="245">
                  <c:v>10537</c:v>
                </c:pt>
                <c:pt idx="246">
                  <c:v>10539</c:v>
                </c:pt>
                <c:pt idx="247">
                  <c:v>11136</c:v>
                </c:pt>
                <c:pt idx="248">
                  <c:v>11616</c:v>
                </c:pt>
                <c:pt idx="249">
                  <c:v>11923</c:v>
                </c:pt>
                <c:pt idx="250">
                  <c:v>11984</c:v>
                </c:pt>
                <c:pt idx="251">
                  <c:v>12005</c:v>
                </c:pt>
                <c:pt idx="252">
                  <c:v>12021</c:v>
                </c:pt>
                <c:pt idx="253">
                  <c:v>12042</c:v>
                </c:pt>
                <c:pt idx="254">
                  <c:v>12048</c:v>
                </c:pt>
                <c:pt idx="255">
                  <c:v>12054</c:v>
                </c:pt>
                <c:pt idx="256">
                  <c:v>12057</c:v>
                </c:pt>
                <c:pt idx="257">
                  <c:v>12054</c:v>
                </c:pt>
                <c:pt idx="258">
                  <c:v>12057</c:v>
                </c:pt>
                <c:pt idx="259">
                  <c:v>12058</c:v>
                </c:pt>
                <c:pt idx="260">
                  <c:v>12065</c:v>
                </c:pt>
                <c:pt idx="261">
                  <c:v>12070</c:v>
                </c:pt>
                <c:pt idx="262">
                  <c:v>12075</c:v>
                </c:pt>
                <c:pt idx="263">
                  <c:v>12083</c:v>
                </c:pt>
                <c:pt idx="264">
                  <c:v>12091</c:v>
                </c:pt>
                <c:pt idx="265">
                  <c:v>12093</c:v>
                </c:pt>
                <c:pt idx="266">
                  <c:v>12098</c:v>
                </c:pt>
                <c:pt idx="267">
                  <c:v>12097</c:v>
                </c:pt>
                <c:pt idx="268">
                  <c:v>12101</c:v>
                </c:pt>
                <c:pt idx="269">
                  <c:v>12101</c:v>
                </c:pt>
                <c:pt idx="270">
                  <c:v>12102</c:v>
                </c:pt>
                <c:pt idx="271">
                  <c:v>12104</c:v>
                </c:pt>
                <c:pt idx="272">
                  <c:v>12102</c:v>
                </c:pt>
                <c:pt idx="273">
                  <c:v>12099</c:v>
                </c:pt>
                <c:pt idx="274">
                  <c:v>12098</c:v>
                </c:pt>
                <c:pt idx="275">
                  <c:v>12100</c:v>
                </c:pt>
                <c:pt idx="276">
                  <c:v>12097</c:v>
                </c:pt>
                <c:pt idx="277">
                  <c:v>12100</c:v>
                </c:pt>
                <c:pt idx="278">
                  <c:v>12115</c:v>
                </c:pt>
                <c:pt idx="279">
                  <c:v>12131</c:v>
                </c:pt>
                <c:pt idx="280">
                  <c:v>12134</c:v>
                </c:pt>
                <c:pt idx="281">
                  <c:v>12182</c:v>
                </c:pt>
                <c:pt idx="282">
                  <c:v>12195</c:v>
                </c:pt>
                <c:pt idx="283">
                  <c:v>12197</c:v>
                </c:pt>
                <c:pt idx="284">
                  <c:v>12204</c:v>
                </c:pt>
                <c:pt idx="285">
                  <c:v>12205</c:v>
                </c:pt>
                <c:pt idx="286">
                  <c:v>12208</c:v>
                </c:pt>
                <c:pt idx="287">
                  <c:v>12208</c:v>
                </c:pt>
                <c:pt idx="288">
                  <c:v>12211</c:v>
                </c:pt>
                <c:pt idx="289">
                  <c:v>12218</c:v>
                </c:pt>
                <c:pt idx="290">
                  <c:v>12220</c:v>
                </c:pt>
                <c:pt idx="291">
                  <c:v>12220</c:v>
                </c:pt>
                <c:pt idx="292">
                  <c:v>12243</c:v>
                </c:pt>
                <c:pt idx="293">
                  <c:v>12248</c:v>
                </c:pt>
                <c:pt idx="294">
                  <c:v>12257</c:v>
                </c:pt>
                <c:pt idx="295">
                  <c:v>12268</c:v>
                </c:pt>
                <c:pt idx="296">
                  <c:v>12287</c:v>
                </c:pt>
                <c:pt idx="297">
                  <c:v>12292</c:v>
                </c:pt>
                <c:pt idx="298">
                  <c:v>12293</c:v>
                </c:pt>
                <c:pt idx="299">
                  <c:v>12293</c:v>
                </c:pt>
                <c:pt idx="300">
                  <c:v>12294</c:v>
                </c:pt>
                <c:pt idx="301">
                  <c:v>12293</c:v>
                </c:pt>
                <c:pt idx="302">
                  <c:v>12294</c:v>
                </c:pt>
                <c:pt idx="303">
                  <c:v>12297</c:v>
                </c:pt>
              </c:numCache>
            </c:numRef>
          </c:val>
          <c:smooth val="0"/>
          <c:extLst>
            <c:ext xmlns:c16="http://schemas.microsoft.com/office/drawing/2014/chart" uri="{C3380CC4-5D6E-409C-BE32-E72D297353CC}">
              <c16:uniqueId val="{00000000-43E4-47A6-A050-6DA6C1C43BBF}"/>
            </c:ext>
          </c:extLst>
        </c:ser>
        <c:dLbls>
          <c:showLegendKey val="0"/>
          <c:showVal val="0"/>
          <c:showCatName val="0"/>
          <c:showSerName val="0"/>
          <c:showPercent val="0"/>
          <c:showBubbleSize val="0"/>
        </c:dLbls>
        <c:smooth val="0"/>
        <c:axId val="303445696"/>
        <c:axId val="303440448"/>
      </c:lineChart>
      <c:catAx>
        <c:axId val="303445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40448"/>
        <c:crosses val="autoZero"/>
        <c:auto val="1"/>
        <c:lblAlgn val="ctr"/>
        <c:lblOffset val="100"/>
        <c:noMultiLvlLbl val="0"/>
      </c:catAx>
      <c:valAx>
        <c:axId val="30344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4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Sheet1!$A$2:$A$305</c:f>
              <c:strCache>
                <c:ptCount val="304"/>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strCache>
            </c:strRef>
          </c:cat>
          <c:val>
            <c:numRef>
              <c:f>Sheet1!$B$2:$B$305</c:f>
              <c:numCache>
                <c:formatCode>General</c:formatCode>
                <c:ptCount val="304"/>
                <c:pt idx="0">
                  <c:v>2772</c:v>
                </c:pt>
                <c:pt idx="1">
                  <c:v>1013</c:v>
                </c:pt>
                <c:pt idx="2">
                  <c:v>3145</c:v>
                </c:pt>
                <c:pt idx="3">
                  <c:v>1245</c:v>
                </c:pt>
                <c:pt idx="4">
                  <c:v>3211</c:v>
                </c:pt>
                <c:pt idx="5">
                  <c:v>13668</c:v>
                </c:pt>
                <c:pt idx="6">
                  <c:v>9047</c:v>
                </c:pt>
                <c:pt idx="7">
                  <c:v>3197</c:v>
                </c:pt>
                <c:pt idx="8">
                  <c:v>32892</c:v>
                </c:pt>
                <c:pt idx="9">
                  <c:v>40480</c:v>
                </c:pt>
                <c:pt idx="10">
                  <c:v>35904</c:v>
                </c:pt>
                <c:pt idx="11">
                  <c:v>30596</c:v>
                </c:pt>
                <c:pt idx="12">
                  <c:v>14245</c:v>
                </c:pt>
                <c:pt idx="13">
                  <c:v>32849</c:v>
                </c:pt>
                <c:pt idx="14">
                  <c:v>10618</c:v>
                </c:pt>
                <c:pt idx="15">
                  <c:v>16901</c:v>
                </c:pt>
                <c:pt idx="16">
                  <c:v>9479</c:v>
                </c:pt>
                <c:pt idx="17">
                  <c:v>4315</c:v>
                </c:pt>
                <c:pt idx="18">
                  <c:v>7174</c:v>
                </c:pt>
                <c:pt idx="19">
                  <c:v>6833</c:v>
                </c:pt>
                <c:pt idx="20">
                  <c:v>6200</c:v>
                </c:pt>
                <c:pt idx="21">
                  <c:v>7986</c:v>
                </c:pt>
                <c:pt idx="22">
                  <c:v>9488</c:v>
                </c:pt>
                <c:pt idx="23">
                  <c:v>8575</c:v>
                </c:pt>
                <c:pt idx="24">
                  <c:v>9333</c:v>
                </c:pt>
                <c:pt idx="25">
                  <c:v>2025</c:v>
                </c:pt>
                <c:pt idx="26">
                  <c:v>11441</c:v>
                </c:pt>
                <c:pt idx="27">
                  <c:v>6156</c:v>
                </c:pt>
                <c:pt idx="28">
                  <c:v>2350</c:v>
                </c:pt>
                <c:pt idx="29">
                  <c:v>159102</c:v>
                </c:pt>
                <c:pt idx="30">
                  <c:v>332205</c:v>
                </c:pt>
                <c:pt idx="31">
                  <c:v>59889</c:v>
                </c:pt>
                <c:pt idx="32">
                  <c:v>10424</c:v>
                </c:pt>
                <c:pt idx="33">
                  <c:v>5806</c:v>
                </c:pt>
                <c:pt idx="34">
                  <c:v>6058</c:v>
                </c:pt>
                <c:pt idx="35">
                  <c:v>6065</c:v>
                </c:pt>
                <c:pt idx="36">
                  <c:v>30043</c:v>
                </c:pt>
                <c:pt idx="37">
                  <c:v>43298</c:v>
                </c:pt>
                <c:pt idx="38">
                  <c:v>26111</c:v>
                </c:pt>
                <c:pt idx="39">
                  <c:v>24524</c:v>
                </c:pt>
                <c:pt idx="40">
                  <c:v>16929</c:v>
                </c:pt>
                <c:pt idx="41">
                  <c:v>9698</c:v>
                </c:pt>
                <c:pt idx="42">
                  <c:v>8950</c:v>
                </c:pt>
                <c:pt idx="43">
                  <c:v>14979</c:v>
                </c:pt>
                <c:pt idx="44">
                  <c:v>35416</c:v>
                </c:pt>
                <c:pt idx="45">
                  <c:v>8968</c:v>
                </c:pt>
                <c:pt idx="46">
                  <c:v>6366</c:v>
                </c:pt>
                <c:pt idx="47">
                  <c:v>10195</c:v>
                </c:pt>
                <c:pt idx="48">
                  <c:v>9190</c:v>
                </c:pt>
                <c:pt idx="49">
                  <c:v>11453</c:v>
                </c:pt>
                <c:pt idx="50">
                  <c:v>19726</c:v>
                </c:pt>
                <c:pt idx="51">
                  <c:v>12864</c:v>
                </c:pt>
                <c:pt idx="52">
                  <c:v>55923</c:v>
                </c:pt>
                <c:pt idx="53">
                  <c:v>29035</c:v>
                </c:pt>
                <c:pt idx="54">
                  <c:v>12450</c:v>
                </c:pt>
                <c:pt idx="55">
                  <c:v>7123</c:v>
                </c:pt>
                <c:pt idx="56">
                  <c:v>4417</c:v>
                </c:pt>
                <c:pt idx="57">
                  <c:v>7440</c:v>
                </c:pt>
                <c:pt idx="58">
                  <c:v>8993</c:v>
                </c:pt>
                <c:pt idx="59">
                  <c:v>6837</c:v>
                </c:pt>
                <c:pt idx="60">
                  <c:v>40150</c:v>
                </c:pt>
                <c:pt idx="61">
                  <c:v>59805</c:v>
                </c:pt>
                <c:pt idx="62">
                  <c:v>39181</c:v>
                </c:pt>
                <c:pt idx="63">
                  <c:v>23641</c:v>
                </c:pt>
                <c:pt idx="64">
                  <c:v>27249</c:v>
                </c:pt>
                <c:pt idx="65">
                  <c:v>11677</c:v>
                </c:pt>
                <c:pt idx="66">
                  <c:v>4332</c:v>
                </c:pt>
                <c:pt idx="67">
                  <c:v>5445</c:v>
                </c:pt>
                <c:pt idx="68">
                  <c:v>3391</c:v>
                </c:pt>
                <c:pt idx="69">
                  <c:v>1318</c:v>
                </c:pt>
                <c:pt idx="70">
                  <c:v>971</c:v>
                </c:pt>
                <c:pt idx="71">
                  <c:v>16680</c:v>
                </c:pt>
                <c:pt idx="72">
                  <c:v>11984</c:v>
                </c:pt>
                <c:pt idx="73">
                  <c:v>4374</c:v>
                </c:pt>
                <c:pt idx="74">
                  <c:v>5805</c:v>
                </c:pt>
                <c:pt idx="75">
                  <c:v>4425</c:v>
                </c:pt>
                <c:pt idx="76">
                  <c:v>2917</c:v>
                </c:pt>
                <c:pt idx="77">
                  <c:v>1865</c:v>
                </c:pt>
                <c:pt idx="78">
                  <c:v>15860</c:v>
                </c:pt>
                <c:pt idx="79">
                  <c:v>67930</c:v>
                </c:pt>
                <c:pt idx="80">
                  <c:v>20368</c:v>
                </c:pt>
                <c:pt idx="81">
                  <c:v>9932</c:v>
                </c:pt>
                <c:pt idx="82">
                  <c:v>6162</c:v>
                </c:pt>
                <c:pt idx="83">
                  <c:v>3113</c:v>
                </c:pt>
                <c:pt idx="84">
                  <c:v>2518</c:v>
                </c:pt>
                <c:pt idx="85">
                  <c:v>25388</c:v>
                </c:pt>
                <c:pt idx="86">
                  <c:v>18176</c:v>
                </c:pt>
                <c:pt idx="87">
                  <c:v>23356</c:v>
                </c:pt>
                <c:pt idx="88">
                  <c:v>13579</c:v>
                </c:pt>
                <c:pt idx="89">
                  <c:v>5135</c:v>
                </c:pt>
                <c:pt idx="90">
                  <c:v>2823</c:v>
                </c:pt>
                <c:pt idx="91">
                  <c:v>979</c:v>
                </c:pt>
                <c:pt idx="92">
                  <c:v>16540</c:v>
                </c:pt>
                <c:pt idx="93">
                  <c:v>52891</c:v>
                </c:pt>
                <c:pt idx="94">
                  <c:v>11229</c:v>
                </c:pt>
                <c:pt idx="95">
                  <c:v>7513</c:v>
                </c:pt>
                <c:pt idx="96">
                  <c:v>6904</c:v>
                </c:pt>
                <c:pt idx="97">
                  <c:v>2788</c:v>
                </c:pt>
                <c:pt idx="98">
                  <c:v>13059</c:v>
                </c:pt>
                <c:pt idx="99">
                  <c:v>15201</c:v>
                </c:pt>
                <c:pt idx="100">
                  <c:v>11635</c:v>
                </c:pt>
                <c:pt idx="101">
                  <c:v>6163</c:v>
                </c:pt>
                <c:pt idx="102">
                  <c:v>8360</c:v>
                </c:pt>
                <c:pt idx="103">
                  <c:v>5711</c:v>
                </c:pt>
                <c:pt idx="104">
                  <c:v>2101</c:v>
                </c:pt>
                <c:pt idx="105">
                  <c:v>1744</c:v>
                </c:pt>
                <c:pt idx="106">
                  <c:v>1126</c:v>
                </c:pt>
                <c:pt idx="107">
                  <c:v>1088</c:v>
                </c:pt>
                <c:pt idx="108">
                  <c:v>6287</c:v>
                </c:pt>
                <c:pt idx="109">
                  <c:v>3808</c:v>
                </c:pt>
                <c:pt idx="110">
                  <c:v>18494</c:v>
                </c:pt>
                <c:pt idx="111">
                  <c:v>9344</c:v>
                </c:pt>
                <c:pt idx="112">
                  <c:v>4165</c:v>
                </c:pt>
                <c:pt idx="113">
                  <c:v>29868</c:v>
                </c:pt>
                <c:pt idx="114">
                  <c:v>99164</c:v>
                </c:pt>
                <c:pt idx="115">
                  <c:v>42121</c:v>
                </c:pt>
                <c:pt idx="116">
                  <c:v>14389</c:v>
                </c:pt>
                <c:pt idx="117">
                  <c:v>13872</c:v>
                </c:pt>
                <c:pt idx="118">
                  <c:v>8691</c:v>
                </c:pt>
                <c:pt idx="119">
                  <c:v>3893</c:v>
                </c:pt>
                <c:pt idx="120">
                  <c:v>2347</c:v>
                </c:pt>
                <c:pt idx="121">
                  <c:v>6826</c:v>
                </c:pt>
                <c:pt idx="122">
                  <c:v>10486</c:v>
                </c:pt>
                <c:pt idx="123">
                  <c:v>5456</c:v>
                </c:pt>
                <c:pt idx="124">
                  <c:v>5204</c:v>
                </c:pt>
                <c:pt idx="125">
                  <c:v>2366</c:v>
                </c:pt>
                <c:pt idx="126">
                  <c:v>3028</c:v>
                </c:pt>
                <c:pt idx="127">
                  <c:v>125944</c:v>
                </c:pt>
                <c:pt idx="128">
                  <c:v>58926</c:v>
                </c:pt>
                <c:pt idx="129">
                  <c:v>33706</c:v>
                </c:pt>
                <c:pt idx="130">
                  <c:v>14067</c:v>
                </c:pt>
                <c:pt idx="131">
                  <c:v>16128</c:v>
                </c:pt>
                <c:pt idx="132">
                  <c:v>12114</c:v>
                </c:pt>
                <c:pt idx="133">
                  <c:v>11144</c:v>
                </c:pt>
                <c:pt idx="134">
                  <c:v>67105</c:v>
                </c:pt>
                <c:pt idx="135">
                  <c:v>40755</c:v>
                </c:pt>
                <c:pt idx="136">
                  <c:v>158723</c:v>
                </c:pt>
                <c:pt idx="137">
                  <c:v>99497</c:v>
                </c:pt>
                <c:pt idx="138">
                  <c:v>98163</c:v>
                </c:pt>
                <c:pt idx="139">
                  <c:v>40077</c:v>
                </c:pt>
                <c:pt idx="140">
                  <c:v>20984</c:v>
                </c:pt>
                <c:pt idx="141">
                  <c:v>12333</c:v>
                </c:pt>
                <c:pt idx="142">
                  <c:v>10757</c:v>
                </c:pt>
                <c:pt idx="143">
                  <c:v>7102</c:v>
                </c:pt>
                <c:pt idx="144">
                  <c:v>3968</c:v>
                </c:pt>
                <c:pt idx="145">
                  <c:v>1254</c:v>
                </c:pt>
                <c:pt idx="146">
                  <c:v>890</c:v>
                </c:pt>
                <c:pt idx="147">
                  <c:v>440</c:v>
                </c:pt>
                <c:pt idx="148">
                  <c:v>5470</c:v>
                </c:pt>
                <c:pt idx="149">
                  <c:v>19185</c:v>
                </c:pt>
                <c:pt idx="150">
                  <c:v>9305</c:v>
                </c:pt>
                <c:pt idx="151">
                  <c:v>8101</c:v>
                </c:pt>
                <c:pt idx="152">
                  <c:v>7563</c:v>
                </c:pt>
                <c:pt idx="153">
                  <c:v>6815</c:v>
                </c:pt>
                <c:pt idx="154">
                  <c:v>3108</c:v>
                </c:pt>
                <c:pt idx="155">
                  <c:v>6409</c:v>
                </c:pt>
                <c:pt idx="156">
                  <c:v>3164</c:v>
                </c:pt>
                <c:pt idx="157">
                  <c:v>2307</c:v>
                </c:pt>
                <c:pt idx="158">
                  <c:v>2454</c:v>
                </c:pt>
                <c:pt idx="159">
                  <c:v>2261</c:v>
                </c:pt>
                <c:pt idx="160">
                  <c:v>2074</c:v>
                </c:pt>
                <c:pt idx="161">
                  <c:v>2354</c:v>
                </c:pt>
                <c:pt idx="162">
                  <c:v>70163</c:v>
                </c:pt>
                <c:pt idx="163">
                  <c:v>38648</c:v>
                </c:pt>
                <c:pt idx="164">
                  <c:v>30036</c:v>
                </c:pt>
                <c:pt idx="165">
                  <c:v>14636</c:v>
                </c:pt>
                <c:pt idx="166">
                  <c:v>15662</c:v>
                </c:pt>
                <c:pt idx="167">
                  <c:v>6963</c:v>
                </c:pt>
                <c:pt idx="168">
                  <c:v>4112</c:v>
                </c:pt>
                <c:pt idx="169">
                  <c:v>22800</c:v>
                </c:pt>
                <c:pt idx="170">
                  <c:v>12471</c:v>
                </c:pt>
                <c:pt idx="171">
                  <c:v>108325</c:v>
                </c:pt>
                <c:pt idx="172">
                  <c:v>43335</c:v>
                </c:pt>
                <c:pt idx="173">
                  <c:v>128273</c:v>
                </c:pt>
                <c:pt idx="174">
                  <c:v>112255</c:v>
                </c:pt>
                <c:pt idx="175">
                  <c:v>36629</c:v>
                </c:pt>
                <c:pt idx="176">
                  <c:v>83231</c:v>
                </c:pt>
                <c:pt idx="177">
                  <c:v>58145</c:v>
                </c:pt>
                <c:pt idx="178">
                  <c:v>20321</c:v>
                </c:pt>
                <c:pt idx="179">
                  <c:v>12803</c:v>
                </c:pt>
                <c:pt idx="180">
                  <c:v>16402</c:v>
                </c:pt>
                <c:pt idx="181">
                  <c:v>9036</c:v>
                </c:pt>
                <c:pt idx="182">
                  <c:v>5933</c:v>
                </c:pt>
                <c:pt idx="183">
                  <c:v>75097</c:v>
                </c:pt>
                <c:pt idx="184">
                  <c:v>374745</c:v>
                </c:pt>
                <c:pt idx="185">
                  <c:v>185820</c:v>
                </c:pt>
                <c:pt idx="186">
                  <c:v>70723</c:v>
                </c:pt>
                <c:pt idx="187">
                  <c:v>38192</c:v>
                </c:pt>
                <c:pt idx="188">
                  <c:v>19233</c:v>
                </c:pt>
                <c:pt idx="189">
                  <c:v>18377</c:v>
                </c:pt>
                <c:pt idx="190">
                  <c:v>33278</c:v>
                </c:pt>
                <c:pt idx="191">
                  <c:v>13282</c:v>
                </c:pt>
                <c:pt idx="192">
                  <c:v>6560</c:v>
                </c:pt>
                <c:pt idx="193">
                  <c:v>5487</c:v>
                </c:pt>
                <c:pt idx="194">
                  <c:v>8477</c:v>
                </c:pt>
                <c:pt idx="195">
                  <c:v>8095</c:v>
                </c:pt>
                <c:pt idx="196">
                  <c:v>17334</c:v>
                </c:pt>
                <c:pt idx="197">
                  <c:v>24870</c:v>
                </c:pt>
                <c:pt idx="198">
                  <c:v>37159</c:v>
                </c:pt>
                <c:pt idx="199">
                  <c:v>17910</c:v>
                </c:pt>
                <c:pt idx="200">
                  <c:v>11771</c:v>
                </c:pt>
                <c:pt idx="201">
                  <c:v>27402</c:v>
                </c:pt>
                <c:pt idx="202">
                  <c:v>13240</c:v>
                </c:pt>
                <c:pt idx="203">
                  <c:v>6431</c:v>
                </c:pt>
                <c:pt idx="204">
                  <c:v>4891</c:v>
                </c:pt>
                <c:pt idx="205">
                  <c:v>5545</c:v>
                </c:pt>
                <c:pt idx="206">
                  <c:v>9446</c:v>
                </c:pt>
                <c:pt idx="207">
                  <c:v>8368</c:v>
                </c:pt>
                <c:pt idx="208">
                  <c:v>3113</c:v>
                </c:pt>
                <c:pt idx="209">
                  <c:v>3572</c:v>
                </c:pt>
                <c:pt idx="210">
                  <c:v>1892</c:v>
                </c:pt>
                <c:pt idx="211">
                  <c:v>9335</c:v>
                </c:pt>
                <c:pt idx="212">
                  <c:v>5014</c:v>
                </c:pt>
                <c:pt idx="213">
                  <c:v>8233</c:v>
                </c:pt>
                <c:pt idx="214">
                  <c:v>36707</c:v>
                </c:pt>
                <c:pt idx="215">
                  <c:v>11748</c:v>
                </c:pt>
                <c:pt idx="216">
                  <c:v>6761</c:v>
                </c:pt>
                <c:pt idx="217">
                  <c:v>25228</c:v>
                </c:pt>
                <c:pt idx="218">
                  <c:v>8128</c:v>
                </c:pt>
                <c:pt idx="219">
                  <c:v>6430</c:v>
                </c:pt>
                <c:pt idx="220">
                  <c:v>38101</c:v>
                </c:pt>
                <c:pt idx="221">
                  <c:v>9670</c:v>
                </c:pt>
                <c:pt idx="222">
                  <c:v>4848</c:v>
                </c:pt>
                <c:pt idx="223">
                  <c:v>3154</c:v>
                </c:pt>
                <c:pt idx="224">
                  <c:v>1847</c:v>
                </c:pt>
                <c:pt idx="225">
                  <c:v>2681</c:v>
                </c:pt>
                <c:pt idx="226">
                  <c:v>2656</c:v>
                </c:pt>
                <c:pt idx="227">
                  <c:v>3329</c:v>
                </c:pt>
                <c:pt idx="228">
                  <c:v>3192</c:v>
                </c:pt>
                <c:pt idx="229">
                  <c:v>4105</c:v>
                </c:pt>
                <c:pt idx="230">
                  <c:v>2113</c:v>
                </c:pt>
                <c:pt idx="231">
                  <c:v>1299</c:v>
                </c:pt>
                <c:pt idx="232">
                  <c:v>2967</c:v>
                </c:pt>
                <c:pt idx="233">
                  <c:v>2019</c:v>
                </c:pt>
                <c:pt idx="234">
                  <c:v>1895</c:v>
                </c:pt>
                <c:pt idx="235">
                  <c:v>1567</c:v>
                </c:pt>
                <c:pt idx="236">
                  <c:v>4408</c:v>
                </c:pt>
                <c:pt idx="237">
                  <c:v>2338</c:v>
                </c:pt>
                <c:pt idx="238">
                  <c:v>1051</c:v>
                </c:pt>
                <c:pt idx="239">
                  <c:v>17123</c:v>
                </c:pt>
                <c:pt idx="240">
                  <c:v>33124</c:v>
                </c:pt>
                <c:pt idx="241">
                  <c:v>7028</c:v>
                </c:pt>
                <c:pt idx="242">
                  <c:v>4180</c:v>
                </c:pt>
                <c:pt idx="243">
                  <c:v>3589</c:v>
                </c:pt>
                <c:pt idx="244">
                  <c:v>4664</c:v>
                </c:pt>
                <c:pt idx="245">
                  <c:v>2282</c:v>
                </c:pt>
                <c:pt idx="246">
                  <c:v>21160</c:v>
                </c:pt>
                <c:pt idx="247">
                  <c:v>733286</c:v>
                </c:pt>
                <c:pt idx="248">
                  <c:v>1058571</c:v>
                </c:pt>
                <c:pt idx="249">
                  <c:v>894533</c:v>
                </c:pt>
                <c:pt idx="250">
                  <c:v>196909</c:v>
                </c:pt>
                <c:pt idx="251">
                  <c:v>85744</c:v>
                </c:pt>
                <c:pt idx="252">
                  <c:v>31066</c:v>
                </c:pt>
                <c:pt idx="253">
                  <c:v>71780</c:v>
                </c:pt>
                <c:pt idx="254">
                  <c:v>34379</c:v>
                </c:pt>
                <c:pt idx="255">
                  <c:v>45013</c:v>
                </c:pt>
                <c:pt idx="256">
                  <c:v>22756</c:v>
                </c:pt>
                <c:pt idx="257">
                  <c:v>10908</c:v>
                </c:pt>
                <c:pt idx="258">
                  <c:v>12909</c:v>
                </c:pt>
                <c:pt idx="259">
                  <c:v>8406</c:v>
                </c:pt>
                <c:pt idx="260">
                  <c:v>14832</c:v>
                </c:pt>
                <c:pt idx="261">
                  <c:v>13300</c:v>
                </c:pt>
                <c:pt idx="262">
                  <c:v>13549</c:v>
                </c:pt>
                <c:pt idx="263">
                  <c:v>40744</c:v>
                </c:pt>
                <c:pt idx="264">
                  <c:v>20514</c:v>
                </c:pt>
                <c:pt idx="265">
                  <c:v>8058</c:v>
                </c:pt>
                <c:pt idx="266">
                  <c:v>17209</c:v>
                </c:pt>
                <c:pt idx="267">
                  <c:v>12043</c:v>
                </c:pt>
                <c:pt idx="268">
                  <c:v>8046</c:v>
                </c:pt>
                <c:pt idx="269">
                  <c:v>4724</c:v>
                </c:pt>
                <c:pt idx="270">
                  <c:v>4674</c:v>
                </c:pt>
                <c:pt idx="271">
                  <c:v>4734</c:v>
                </c:pt>
                <c:pt idx="272">
                  <c:v>3250</c:v>
                </c:pt>
                <c:pt idx="273">
                  <c:v>1550</c:v>
                </c:pt>
                <c:pt idx="274">
                  <c:v>3164</c:v>
                </c:pt>
                <c:pt idx="275">
                  <c:v>3131</c:v>
                </c:pt>
                <c:pt idx="276">
                  <c:v>7395</c:v>
                </c:pt>
                <c:pt idx="277">
                  <c:v>9272</c:v>
                </c:pt>
                <c:pt idx="278">
                  <c:v>24952</c:v>
                </c:pt>
                <c:pt idx="279">
                  <c:v>50145</c:v>
                </c:pt>
                <c:pt idx="280">
                  <c:v>18738</c:v>
                </c:pt>
                <c:pt idx="281">
                  <c:v>54011</c:v>
                </c:pt>
                <c:pt idx="282">
                  <c:v>39469</c:v>
                </c:pt>
                <c:pt idx="283">
                  <c:v>18580</c:v>
                </c:pt>
                <c:pt idx="284">
                  <c:v>13532</c:v>
                </c:pt>
                <c:pt idx="285">
                  <c:v>7825</c:v>
                </c:pt>
                <c:pt idx="286">
                  <c:v>4523</c:v>
                </c:pt>
                <c:pt idx="287">
                  <c:v>6619</c:v>
                </c:pt>
                <c:pt idx="288">
                  <c:v>6797</c:v>
                </c:pt>
                <c:pt idx="289">
                  <c:v>8481</c:v>
                </c:pt>
                <c:pt idx="290">
                  <c:v>5874</c:v>
                </c:pt>
                <c:pt idx="291">
                  <c:v>3854</c:v>
                </c:pt>
                <c:pt idx="292">
                  <c:v>29202</c:v>
                </c:pt>
                <c:pt idx="293">
                  <c:v>15296</c:v>
                </c:pt>
                <c:pt idx="294">
                  <c:v>10499</c:v>
                </c:pt>
                <c:pt idx="295">
                  <c:v>15285</c:v>
                </c:pt>
                <c:pt idx="296">
                  <c:v>55616</c:v>
                </c:pt>
                <c:pt idx="297">
                  <c:v>20420</c:v>
                </c:pt>
                <c:pt idx="298">
                  <c:v>7739</c:v>
                </c:pt>
                <c:pt idx="299">
                  <c:v>4523</c:v>
                </c:pt>
                <c:pt idx="300">
                  <c:v>2917</c:v>
                </c:pt>
                <c:pt idx="301">
                  <c:v>1765</c:v>
                </c:pt>
                <c:pt idx="302">
                  <c:v>2859</c:v>
                </c:pt>
                <c:pt idx="303">
                  <c:v>1806</c:v>
                </c:pt>
              </c:numCache>
            </c:numRef>
          </c:val>
          <c:smooth val="0"/>
          <c:extLst>
            <c:ext xmlns:c16="http://schemas.microsoft.com/office/drawing/2014/chart" uri="{C3380CC4-5D6E-409C-BE32-E72D297353CC}">
              <c16:uniqueId val="{00000000-FA6E-4024-A238-92D88314A656}"/>
            </c:ext>
          </c:extLst>
        </c:ser>
        <c:dLbls>
          <c:showLegendKey val="0"/>
          <c:showVal val="0"/>
          <c:showCatName val="0"/>
          <c:showSerName val="0"/>
          <c:showPercent val="0"/>
          <c:showBubbleSize val="0"/>
        </c:dLbls>
        <c:smooth val="0"/>
        <c:axId val="303441104"/>
        <c:axId val="303444056"/>
      </c:lineChart>
      <c:catAx>
        <c:axId val="303441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44056"/>
        <c:crosses val="autoZero"/>
        <c:auto val="1"/>
        <c:lblAlgn val="ctr"/>
        <c:lblOffset val="100"/>
        <c:noMultiLvlLbl val="0"/>
      </c:catAx>
      <c:valAx>
        <c:axId val="30344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4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Sheet1!$A$2:$A$305</c:f>
              <c:strCache>
                <c:ptCount val="304"/>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strCache>
            </c:strRef>
          </c:cat>
          <c:val>
            <c:numRef>
              <c:f>Sheet1!$B$2:$B$305</c:f>
              <c:numCache>
                <c:formatCode>General</c:formatCode>
                <c:ptCount val="304"/>
                <c:pt idx="0">
                  <c:v>56</c:v>
                </c:pt>
                <c:pt idx="1">
                  <c:v>37</c:v>
                </c:pt>
                <c:pt idx="2">
                  <c:v>50</c:v>
                </c:pt>
                <c:pt idx="3">
                  <c:v>38</c:v>
                </c:pt>
                <c:pt idx="4">
                  <c:v>116</c:v>
                </c:pt>
                <c:pt idx="5">
                  <c:v>547</c:v>
                </c:pt>
                <c:pt idx="6">
                  <c:v>362</c:v>
                </c:pt>
                <c:pt idx="7">
                  <c:v>82</c:v>
                </c:pt>
                <c:pt idx="8">
                  <c:v>1189</c:v>
                </c:pt>
                <c:pt idx="9">
                  <c:v>1808</c:v>
                </c:pt>
                <c:pt idx="10">
                  <c:v>1575</c:v>
                </c:pt>
                <c:pt idx="11">
                  <c:v>906</c:v>
                </c:pt>
                <c:pt idx="12">
                  <c:v>341</c:v>
                </c:pt>
                <c:pt idx="13">
                  <c:v>474</c:v>
                </c:pt>
                <c:pt idx="14">
                  <c:v>180</c:v>
                </c:pt>
                <c:pt idx="15">
                  <c:v>786</c:v>
                </c:pt>
                <c:pt idx="16">
                  <c:v>195</c:v>
                </c:pt>
                <c:pt idx="17">
                  <c:v>57</c:v>
                </c:pt>
                <c:pt idx="18">
                  <c:v>155</c:v>
                </c:pt>
                <c:pt idx="19">
                  <c:v>92</c:v>
                </c:pt>
                <c:pt idx="20">
                  <c:v>202</c:v>
                </c:pt>
                <c:pt idx="21">
                  <c:v>260</c:v>
                </c:pt>
                <c:pt idx="22">
                  <c:v>253</c:v>
                </c:pt>
                <c:pt idx="23">
                  <c:v>195</c:v>
                </c:pt>
                <c:pt idx="24">
                  <c:v>439</c:v>
                </c:pt>
                <c:pt idx="25">
                  <c:v>99</c:v>
                </c:pt>
                <c:pt idx="26">
                  <c:v>546</c:v>
                </c:pt>
                <c:pt idx="27">
                  <c:v>149</c:v>
                </c:pt>
                <c:pt idx="28">
                  <c:v>56</c:v>
                </c:pt>
                <c:pt idx="29">
                  <c:v>10290</c:v>
                </c:pt>
                <c:pt idx="30">
                  <c:v>16868</c:v>
                </c:pt>
                <c:pt idx="31">
                  <c:v>2363</c:v>
                </c:pt>
                <c:pt idx="32">
                  <c:v>355</c:v>
                </c:pt>
                <c:pt idx="33">
                  <c:v>158</c:v>
                </c:pt>
                <c:pt idx="34">
                  <c:v>85</c:v>
                </c:pt>
                <c:pt idx="35">
                  <c:v>59</c:v>
                </c:pt>
                <c:pt idx="36">
                  <c:v>1514</c:v>
                </c:pt>
                <c:pt idx="37">
                  <c:v>2929</c:v>
                </c:pt>
                <c:pt idx="38">
                  <c:v>1480</c:v>
                </c:pt>
                <c:pt idx="39">
                  <c:v>1370</c:v>
                </c:pt>
                <c:pt idx="40">
                  <c:v>770</c:v>
                </c:pt>
                <c:pt idx="41">
                  <c:v>277</c:v>
                </c:pt>
                <c:pt idx="42">
                  <c:v>293</c:v>
                </c:pt>
                <c:pt idx="43">
                  <c:v>223</c:v>
                </c:pt>
                <c:pt idx="44">
                  <c:v>327</c:v>
                </c:pt>
                <c:pt idx="45">
                  <c:v>384</c:v>
                </c:pt>
                <c:pt idx="46">
                  <c:v>181</c:v>
                </c:pt>
                <c:pt idx="47">
                  <c:v>112</c:v>
                </c:pt>
                <c:pt idx="48">
                  <c:v>81</c:v>
                </c:pt>
                <c:pt idx="49">
                  <c:v>89</c:v>
                </c:pt>
                <c:pt idx="50">
                  <c:v>517</c:v>
                </c:pt>
                <c:pt idx="51">
                  <c:v>380</c:v>
                </c:pt>
                <c:pt idx="52">
                  <c:v>2511</c:v>
                </c:pt>
                <c:pt idx="53">
                  <c:v>1430</c:v>
                </c:pt>
                <c:pt idx="54">
                  <c:v>707</c:v>
                </c:pt>
                <c:pt idx="55">
                  <c:v>277</c:v>
                </c:pt>
                <c:pt idx="56">
                  <c:v>103</c:v>
                </c:pt>
                <c:pt idx="57">
                  <c:v>171</c:v>
                </c:pt>
                <c:pt idx="58">
                  <c:v>267</c:v>
                </c:pt>
                <c:pt idx="59">
                  <c:v>80</c:v>
                </c:pt>
                <c:pt idx="60">
                  <c:v>308</c:v>
                </c:pt>
                <c:pt idx="61">
                  <c:v>1412</c:v>
                </c:pt>
                <c:pt idx="62">
                  <c:v>920</c:v>
                </c:pt>
                <c:pt idx="63">
                  <c:v>470</c:v>
                </c:pt>
                <c:pt idx="64">
                  <c:v>1223</c:v>
                </c:pt>
                <c:pt idx="65">
                  <c:v>413</c:v>
                </c:pt>
                <c:pt idx="66">
                  <c:v>106</c:v>
                </c:pt>
                <c:pt idx="67">
                  <c:v>212</c:v>
                </c:pt>
                <c:pt idx="68">
                  <c:v>97</c:v>
                </c:pt>
                <c:pt idx="69">
                  <c:v>26</c:v>
                </c:pt>
                <c:pt idx="70">
                  <c:v>18</c:v>
                </c:pt>
                <c:pt idx="71">
                  <c:v>934</c:v>
                </c:pt>
                <c:pt idx="72">
                  <c:v>593</c:v>
                </c:pt>
                <c:pt idx="73">
                  <c:v>110</c:v>
                </c:pt>
                <c:pt idx="74">
                  <c:v>218</c:v>
                </c:pt>
                <c:pt idx="75">
                  <c:v>194</c:v>
                </c:pt>
                <c:pt idx="76">
                  <c:v>100</c:v>
                </c:pt>
                <c:pt idx="77">
                  <c:v>40</c:v>
                </c:pt>
                <c:pt idx="78">
                  <c:v>576</c:v>
                </c:pt>
                <c:pt idx="79">
                  <c:v>4655</c:v>
                </c:pt>
                <c:pt idx="80">
                  <c:v>1033</c:v>
                </c:pt>
                <c:pt idx="81">
                  <c:v>344</c:v>
                </c:pt>
                <c:pt idx="82">
                  <c:v>153</c:v>
                </c:pt>
                <c:pt idx="83">
                  <c:v>76</c:v>
                </c:pt>
                <c:pt idx="84">
                  <c:v>51</c:v>
                </c:pt>
                <c:pt idx="85">
                  <c:v>1129</c:v>
                </c:pt>
                <c:pt idx="86">
                  <c:v>909</c:v>
                </c:pt>
                <c:pt idx="87">
                  <c:v>730</c:v>
                </c:pt>
                <c:pt idx="88">
                  <c:v>668</c:v>
                </c:pt>
                <c:pt idx="89">
                  <c:v>168</c:v>
                </c:pt>
                <c:pt idx="90">
                  <c:v>66</c:v>
                </c:pt>
                <c:pt idx="91">
                  <c:v>22</c:v>
                </c:pt>
                <c:pt idx="92">
                  <c:v>674</c:v>
                </c:pt>
                <c:pt idx="93">
                  <c:v>2839</c:v>
                </c:pt>
                <c:pt idx="94">
                  <c:v>408</c:v>
                </c:pt>
                <c:pt idx="95">
                  <c:v>331</c:v>
                </c:pt>
                <c:pt idx="96">
                  <c:v>489</c:v>
                </c:pt>
                <c:pt idx="97">
                  <c:v>149</c:v>
                </c:pt>
                <c:pt idx="98">
                  <c:v>301</c:v>
                </c:pt>
                <c:pt idx="99">
                  <c:v>425</c:v>
                </c:pt>
                <c:pt idx="100">
                  <c:v>391</c:v>
                </c:pt>
                <c:pt idx="101">
                  <c:v>158</c:v>
                </c:pt>
                <c:pt idx="102">
                  <c:v>445</c:v>
                </c:pt>
                <c:pt idx="103">
                  <c:v>272</c:v>
                </c:pt>
                <c:pt idx="104">
                  <c:v>78</c:v>
                </c:pt>
                <c:pt idx="105">
                  <c:v>36</c:v>
                </c:pt>
                <c:pt idx="106">
                  <c:v>24</c:v>
                </c:pt>
                <c:pt idx="107">
                  <c:v>31</c:v>
                </c:pt>
                <c:pt idx="108">
                  <c:v>225</c:v>
                </c:pt>
                <c:pt idx="109">
                  <c:v>107</c:v>
                </c:pt>
                <c:pt idx="110">
                  <c:v>711</c:v>
                </c:pt>
                <c:pt idx="111">
                  <c:v>299</c:v>
                </c:pt>
                <c:pt idx="112">
                  <c:v>109</c:v>
                </c:pt>
                <c:pt idx="113">
                  <c:v>2573</c:v>
                </c:pt>
                <c:pt idx="114">
                  <c:v>6929</c:v>
                </c:pt>
                <c:pt idx="115">
                  <c:v>2726</c:v>
                </c:pt>
                <c:pt idx="116">
                  <c:v>721</c:v>
                </c:pt>
                <c:pt idx="117">
                  <c:v>397</c:v>
                </c:pt>
                <c:pt idx="118">
                  <c:v>227</c:v>
                </c:pt>
                <c:pt idx="119">
                  <c:v>97</c:v>
                </c:pt>
                <c:pt idx="120">
                  <c:v>85</c:v>
                </c:pt>
                <c:pt idx="121">
                  <c:v>431</c:v>
                </c:pt>
                <c:pt idx="122">
                  <c:v>353</c:v>
                </c:pt>
                <c:pt idx="123">
                  <c:v>146</c:v>
                </c:pt>
                <c:pt idx="124">
                  <c:v>251</c:v>
                </c:pt>
                <c:pt idx="125">
                  <c:v>55</c:v>
                </c:pt>
                <c:pt idx="126">
                  <c:v>73</c:v>
                </c:pt>
                <c:pt idx="127">
                  <c:v>7891</c:v>
                </c:pt>
                <c:pt idx="128">
                  <c:v>3182</c:v>
                </c:pt>
                <c:pt idx="129">
                  <c:v>1739</c:v>
                </c:pt>
                <c:pt idx="130">
                  <c:v>706</c:v>
                </c:pt>
                <c:pt idx="131">
                  <c:v>706</c:v>
                </c:pt>
                <c:pt idx="132">
                  <c:v>546</c:v>
                </c:pt>
                <c:pt idx="133">
                  <c:v>672</c:v>
                </c:pt>
                <c:pt idx="134">
                  <c:v>3515</c:v>
                </c:pt>
                <c:pt idx="135">
                  <c:v>1512</c:v>
                </c:pt>
                <c:pt idx="136">
                  <c:v>10794</c:v>
                </c:pt>
                <c:pt idx="137">
                  <c:v>7328</c:v>
                </c:pt>
                <c:pt idx="138">
                  <c:v>5191</c:v>
                </c:pt>
                <c:pt idx="139">
                  <c:v>1721</c:v>
                </c:pt>
                <c:pt idx="140">
                  <c:v>1001</c:v>
                </c:pt>
                <c:pt idx="141">
                  <c:v>461</c:v>
                </c:pt>
                <c:pt idx="142">
                  <c:v>384</c:v>
                </c:pt>
                <c:pt idx="143">
                  <c:v>234</c:v>
                </c:pt>
                <c:pt idx="144">
                  <c:v>135</c:v>
                </c:pt>
                <c:pt idx="145">
                  <c:v>47</c:v>
                </c:pt>
                <c:pt idx="146">
                  <c:v>73</c:v>
                </c:pt>
                <c:pt idx="147">
                  <c:v>43</c:v>
                </c:pt>
                <c:pt idx="148">
                  <c:v>205</c:v>
                </c:pt>
                <c:pt idx="149">
                  <c:v>988</c:v>
                </c:pt>
                <c:pt idx="150">
                  <c:v>264</c:v>
                </c:pt>
                <c:pt idx="151">
                  <c:v>307</c:v>
                </c:pt>
                <c:pt idx="152">
                  <c:v>335</c:v>
                </c:pt>
                <c:pt idx="153">
                  <c:v>263</c:v>
                </c:pt>
                <c:pt idx="154">
                  <c:v>68</c:v>
                </c:pt>
                <c:pt idx="155">
                  <c:v>328</c:v>
                </c:pt>
                <c:pt idx="156">
                  <c:v>135</c:v>
                </c:pt>
                <c:pt idx="157">
                  <c:v>119</c:v>
                </c:pt>
                <c:pt idx="158">
                  <c:v>64</c:v>
                </c:pt>
                <c:pt idx="159">
                  <c:v>107</c:v>
                </c:pt>
                <c:pt idx="160">
                  <c:v>58</c:v>
                </c:pt>
                <c:pt idx="161">
                  <c:v>49</c:v>
                </c:pt>
                <c:pt idx="162">
                  <c:v>5823</c:v>
                </c:pt>
                <c:pt idx="163">
                  <c:v>2457</c:v>
                </c:pt>
                <c:pt idx="164">
                  <c:v>1264</c:v>
                </c:pt>
                <c:pt idx="165">
                  <c:v>506</c:v>
                </c:pt>
                <c:pt idx="166">
                  <c:v>893</c:v>
                </c:pt>
                <c:pt idx="167">
                  <c:v>301</c:v>
                </c:pt>
                <c:pt idx="168">
                  <c:v>141</c:v>
                </c:pt>
                <c:pt idx="169">
                  <c:v>1088</c:v>
                </c:pt>
                <c:pt idx="170">
                  <c:v>555</c:v>
                </c:pt>
                <c:pt idx="171">
                  <c:v>5385</c:v>
                </c:pt>
                <c:pt idx="172">
                  <c:v>1928</c:v>
                </c:pt>
                <c:pt idx="173">
                  <c:v>3726</c:v>
                </c:pt>
                <c:pt idx="174">
                  <c:v>3607</c:v>
                </c:pt>
                <c:pt idx="175">
                  <c:v>1018</c:v>
                </c:pt>
                <c:pt idx="176">
                  <c:v>2792</c:v>
                </c:pt>
                <c:pt idx="177">
                  <c:v>1801</c:v>
                </c:pt>
                <c:pt idx="178">
                  <c:v>650</c:v>
                </c:pt>
                <c:pt idx="179">
                  <c:v>481</c:v>
                </c:pt>
                <c:pt idx="180">
                  <c:v>553</c:v>
                </c:pt>
                <c:pt idx="181">
                  <c:v>281</c:v>
                </c:pt>
                <c:pt idx="182">
                  <c:v>133</c:v>
                </c:pt>
                <c:pt idx="183">
                  <c:v>3783</c:v>
                </c:pt>
                <c:pt idx="184">
                  <c:v>19206</c:v>
                </c:pt>
                <c:pt idx="185">
                  <c:v>10880</c:v>
                </c:pt>
                <c:pt idx="186">
                  <c:v>3499</c:v>
                </c:pt>
                <c:pt idx="187">
                  <c:v>1882</c:v>
                </c:pt>
                <c:pt idx="188">
                  <c:v>977</c:v>
                </c:pt>
                <c:pt idx="189">
                  <c:v>627</c:v>
                </c:pt>
                <c:pt idx="190">
                  <c:v>2385</c:v>
                </c:pt>
                <c:pt idx="191">
                  <c:v>782</c:v>
                </c:pt>
                <c:pt idx="192">
                  <c:v>305</c:v>
                </c:pt>
                <c:pt idx="193">
                  <c:v>171</c:v>
                </c:pt>
                <c:pt idx="194">
                  <c:v>495</c:v>
                </c:pt>
                <c:pt idx="195">
                  <c:v>362</c:v>
                </c:pt>
                <c:pt idx="196">
                  <c:v>563</c:v>
                </c:pt>
                <c:pt idx="197">
                  <c:v>697</c:v>
                </c:pt>
                <c:pt idx="198">
                  <c:v>2267</c:v>
                </c:pt>
                <c:pt idx="199">
                  <c:v>713</c:v>
                </c:pt>
                <c:pt idx="200">
                  <c:v>373</c:v>
                </c:pt>
                <c:pt idx="201">
                  <c:v>1008</c:v>
                </c:pt>
                <c:pt idx="202">
                  <c:v>380</c:v>
                </c:pt>
                <c:pt idx="203">
                  <c:v>161</c:v>
                </c:pt>
                <c:pt idx="204">
                  <c:v>219</c:v>
                </c:pt>
                <c:pt idx="205">
                  <c:v>176</c:v>
                </c:pt>
                <c:pt idx="206">
                  <c:v>379</c:v>
                </c:pt>
                <c:pt idx="207">
                  <c:v>316</c:v>
                </c:pt>
                <c:pt idx="208">
                  <c:v>108</c:v>
                </c:pt>
                <c:pt idx="209">
                  <c:v>150</c:v>
                </c:pt>
                <c:pt idx="210">
                  <c:v>70</c:v>
                </c:pt>
                <c:pt idx="211">
                  <c:v>193</c:v>
                </c:pt>
                <c:pt idx="212">
                  <c:v>92</c:v>
                </c:pt>
                <c:pt idx="213">
                  <c:v>190</c:v>
                </c:pt>
                <c:pt idx="214">
                  <c:v>1006</c:v>
                </c:pt>
                <c:pt idx="215">
                  <c:v>245</c:v>
                </c:pt>
                <c:pt idx="216">
                  <c:v>145</c:v>
                </c:pt>
                <c:pt idx="217">
                  <c:v>335</c:v>
                </c:pt>
                <c:pt idx="218">
                  <c:v>129</c:v>
                </c:pt>
                <c:pt idx="219">
                  <c:v>241</c:v>
                </c:pt>
                <c:pt idx="220">
                  <c:v>1623</c:v>
                </c:pt>
                <c:pt idx="221">
                  <c:v>346</c:v>
                </c:pt>
                <c:pt idx="222">
                  <c:v>140</c:v>
                </c:pt>
                <c:pt idx="223">
                  <c:v>77</c:v>
                </c:pt>
                <c:pt idx="224">
                  <c:v>20</c:v>
                </c:pt>
                <c:pt idx="225">
                  <c:v>53</c:v>
                </c:pt>
                <c:pt idx="226">
                  <c:v>78</c:v>
                </c:pt>
                <c:pt idx="227">
                  <c:v>67</c:v>
                </c:pt>
                <c:pt idx="228">
                  <c:v>95</c:v>
                </c:pt>
                <c:pt idx="229">
                  <c:v>149</c:v>
                </c:pt>
                <c:pt idx="230">
                  <c:v>41</c:v>
                </c:pt>
                <c:pt idx="231">
                  <c:v>20</c:v>
                </c:pt>
                <c:pt idx="232">
                  <c:v>131</c:v>
                </c:pt>
                <c:pt idx="233">
                  <c:v>48</c:v>
                </c:pt>
                <c:pt idx="234">
                  <c:v>35</c:v>
                </c:pt>
                <c:pt idx="235">
                  <c:v>46</c:v>
                </c:pt>
                <c:pt idx="236">
                  <c:v>72</c:v>
                </c:pt>
                <c:pt idx="237">
                  <c:v>56</c:v>
                </c:pt>
                <c:pt idx="238">
                  <c:v>57</c:v>
                </c:pt>
                <c:pt idx="239">
                  <c:v>779</c:v>
                </c:pt>
                <c:pt idx="240">
                  <c:v>910</c:v>
                </c:pt>
                <c:pt idx="241">
                  <c:v>195</c:v>
                </c:pt>
                <c:pt idx="242">
                  <c:v>130</c:v>
                </c:pt>
                <c:pt idx="243">
                  <c:v>128</c:v>
                </c:pt>
                <c:pt idx="244">
                  <c:v>347</c:v>
                </c:pt>
                <c:pt idx="245">
                  <c:v>88</c:v>
                </c:pt>
                <c:pt idx="246">
                  <c:v>426</c:v>
                </c:pt>
                <c:pt idx="247">
                  <c:v>49941</c:v>
                </c:pt>
                <c:pt idx="248">
                  <c:v>60379</c:v>
                </c:pt>
                <c:pt idx="249">
                  <c:v>40680</c:v>
                </c:pt>
                <c:pt idx="250">
                  <c:v>8733</c:v>
                </c:pt>
                <c:pt idx="251">
                  <c:v>4211</c:v>
                </c:pt>
                <c:pt idx="252">
                  <c:v>1539</c:v>
                </c:pt>
                <c:pt idx="253">
                  <c:v>3543</c:v>
                </c:pt>
                <c:pt idx="254">
                  <c:v>1485</c:v>
                </c:pt>
                <c:pt idx="255">
                  <c:v>1140</c:v>
                </c:pt>
                <c:pt idx="256">
                  <c:v>640</c:v>
                </c:pt>
                <c:pt idx="257">
                  <c:v>346</c:v>
                </c:pt>
                <c:pt idx="258">
                  <c:v>369</c:v>
                </c:pt>
                <c:pt idx="259">
                  <c:v>229</c:v>
                </c:pt>
                <c:pt idx="260">
                  <c:v>731</c:v>
                </c:pt>
                <c:pt idx="261">
                  <c:v>615</c:v>
                </c:pt>
                <c:pt idx="262">
                  <c:v>553</c:v>
                </c:pt>
                <c:pt idx="263">
                  <c:v>1093</c:v>
                </c:pt>
                <c:pt idx="264">
                  <c:v>1064</c:v>
                </c:pt>
                <c:pt idx="265">
                  <c:v>305</c:v>
                </c:pt>
                <c:pt idx="266">
                  <c:v>757</c:v>
                </c:pt>
                <c:pt idx="267">
                  <c:v>638</c:v>
                </c:pt>
                <c:pt idx="268">
                  <c:v>484</c:v>
                </c:pt>
                <c:pt idx="269">
                  <c:v>236</c:v>
                </c:pt>
                <c:pt idx="270">
                  <c:v>242</c:v>
                </c:pt>
                <c:pt idx="271">
                  <c:v>313</c:v>
                </c:pt>
                <c:pt idx="272">
                  <c:v>201</c:v>
                </c:pt>
                <c:pt idx="273">
                  <c:v>70</c:v>
                </c:pt>
                <c:pt idx="274">
                  <c:v>192</c:v>
                </c:pt>
                <c:pt idx="275">
                  <c:v>147</c:v>
                </c:pt>
                <c:pt idx="276">
                  <c:v>494</c:v>
                </c:pt>
                <c:pt idx="277">
                  <c:v>509</c:v>
                </c:pt>
                <c:pt idx="278">
                  <c:v>1185</c:v>
                </c:pt>
                <c:pt idx="279">
                  <c:v>1550</c:v>
                </c:pt>
                <c:pt idx="280">
                  <c:v>539</c:v>
                </c:pt>
                <c:pt idx="281">
                  <c:v>2601</c:v>
                </c:pt>
                <c:pt idx="282">
                  <c:v>1725</c:v>
                </c:pt>
                <c:pt idx="283">
                  <c:v>953</c:v>
                </c:pt>
                <c:pt idx="284">
                  <c:v>699</c:v>
                </c:pt>
                <c:pt idx="285">
                  <c:v>366</c:v>
                </c:pt>
                <c:pt idx="286">
                  <c:v>208</c:v>
                </c:pt>
                <c:pt idx="287">
                  <c:v>258</c:v>
                </c:pt>
                <c:pt idx="288">
                  <c:v>418</c:v>
                </c:pt>
                <c:pt idx="289">
                  <c:v>530</c:v>
                </c:pt>
                <c:pt idx="290">
                  <c:v>223</c:v>
                </c:pt>
                <c:pt idx="291">
                  <c:v>108</c:v>
                </c:pt>
                <c:pt idx="292">
                  <c:v>2616</c:v>
                </c:pt>
                <c:pt idx="293">
                  <c:v>1341</c:v>
                </c:pt>
                <c:pt idx="294">
                  <c:v>803</c:v>
                </c:pt>
                <c:pt idx="295">
                  <c:v>1207</c:v>
                </c:pt>
                <c:pt idx="296">
                  <c:v>5226</c:v>
                </c:pt>
                <c:pt idx="297">
                  <c:v>1554</c:v>
                </c:pt>
                <c:pt idx="298">
                  <c:v>535</c:v>
                </c:pt>
                <c:pt idx="299">
                  <c:v>280</c:v>
                </c:pt>
                <c:pt idx="300">
                  <c:v>175</c:v>
                </c:pt>
                <c:pt idx="301">
                  <c:v>101</c:v>
                </c:pt>
                <c:pt idx="302">
                  <c:v>113</c:v>
                </c:pt>
                <c:pt idx="303">
                  <c:v>66</c:v>
                </c:pt>
              </c:numCache>
            </c:numRef>
          </c:val>
          <c:smooth val="0"/>
          <c:extLst>
            <c:ext xmlns:c16="http://schemas.microsoft.com/office/drawing/2014/chart" uri="{C3380CC4-5D6E-409C-BE32-E72D297353CC}">
              <c16:uniqueId val="{00000000-8CF0-4422-9E8F-3EA1BF55F31C}"/>
            </c:ext>
          </c:extLst>
        </c:ser>
        <c:dLbls>
          <c:showLegendKey val="0"/>
          <c:showVal val="0"/>
          <c:showCatName val="0"/>
          <c:showSerName val="0"/>
          <c:showPercent val="0"/>
          <c:showBubbleSize val="0"/>
        </c:dLbls>
        <c:smooth val="0"/>
        <c:axId val="304441968"/>
        <c:axId val="304442624"/>
      </c:lineChart>
      <c:catAx>
        <c:axId val="30444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42624"/>
        <c:crosses val="autoZero"/>
        <c:auto val="1"/>
        <c:lblAlgn val="ctr"/>
        <c:lblOffset val="100"/>
        <c:noMultiLvlLbl val="0"/>
      </c:catAx>
      <c:valAx>
        <c:axId val="304442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4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Sheet1!$A$2:$A$305</c:f>
              <c:strCache>
                <c:ptCount val="304"/>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strCache>
            </c:strRef>
          </c:cat>
          <c:val>
            <c:numRef>
              <c:f>Sheet1!$B$2:$B$305</c:f>
              <c:numCache>
                <c:formatCode>General</c:formatCode>
                <c:ptCount val="304"/>
                <c:pt idx="0">
                  <c:v>153</c:v>
                </c:pt>
                <c:pt idx="1">
                  <c:v>79</c:v>
                </c:pt>
                <c:pt idx="2">
                  <c:v>153</c:v>
                </c:pt>
                <c:pt idx="3">
                  <c:v>81</c:v>
                </c:pt>
                <c:pt idx="4">
                  <c:v>228</c:v>
                </c:pt>
                <c:pt idx="5">
                  <c:v>1768</c:v>
                </c:pt>
                <c:pt idx="6">
                  <c:v>1376</c:v>
                </c:pt>
                <c:pt idx="7">
                  <c:v>424</c:v>
                </c:pt>
                <c:pt idx="8">
                  <c:v>4091</c:v>
                </c:pt>
                <c:pt idx="9">
                  <c:v>2870</c:v>
                </c:pt>
                <c:pt idx="10">
                  <c:v>2869</c:v>
                </c:pt>
                <c:pt idx="11">
                  <c:v>1658</c:v>
                </c:pt>
                <c:pt idx="12">
                  <c:v>723</c:v>
                </c:pt>
                <c:pt idx="13">
                  <c:v>1669</c:v>
                </c:pt>
                <c:pt idx="14">
                  <c:v>706</c:v>
                </c:pt>
                <c:pt idx="15">
                  <c:v>887</c:v>
                </c:pt>
                <c:pt idx="16">
                  <c:v>333</c:v>
                </c:pt>
                <c:pt idx="17">
                  <c:v>156</c:v>
                </c:pt>
                <c:pt idx="18">
                  <c:v>391</c:v>
                </c:pt>
                <c:pt idx="19">
                  <c:v>296</c:v>
                </c:pt>
                <c:pt idx="20">
                  <c:v>456</c:v>
                </c:pt>
                <c:pt idx="21">
                  <c:v>551</c:v>
                </c:pt>
                <c:pt idx="22">
                  <c:v>993</c:v>
                </c:pt>
                <c:pt idx="23">
                  <c:v>553</c:v>
                </c:pt>
                <c:pt idx="24">
                  <c:v>885</c:v>
                </c:pt>
                <c:pt idx="25">
                  <c:v>188</c:v>
                </c:pt>
                <c:pt idx="26">
                  <c:v>1176</c:v>
                </c:pt>
                <c:pt idx="27">
                  <c:v>354</c:v>
                </c:pt>
                <c:pt idx="28">
                  <c:v>112</c:v>
                </c:pt>
                <c:pt idx="29">
                  <c:v>21720</c:v>
                </c:pt>
                <c:pt idx="30">
                  <c:v>39321</c:v>
                </c:pt>
                <c:pt idx="31">
                  <c:v>5822</c:v>
                </c:pt>
                <c:pt idx="32">
                  <c:v>944</c:v>
                </c:pt>
                <c:pt idx="33">
                  <c:v>371</c:v>
                </c:pt>
                <c:pt idx="34">
                  <c:v>237</c:v>
                </c:pt>
                <c:pt idx="35">
                  <c:v>199</c:v>
                </c:pt>
                <c:pt idx="36">
                  <c:v>5074</c:v>
                </c:pt>
                <c:pt idx="37">
                  <c:v>7576</c:v>
                </c:pt>
                <c:pt idx="38">
                  <c:v>3507</c:v>
                </c:pt>
                <c:pt idx="39">
                  <c:v>3760</c:v>
                </c:pt>
                <c:pt idx="40">
                  <c:v>2336</c:v>
                </c:pt>
                <c:pt idx="41">
                  <c:v>761</c:v>
                </c:pt>
                <c:pt idx="42">
                  <c:v>503</c:v>
                </c:pt>
                <c:pt idx="43">
                  <c:v>549</c:v>
                </c:pt>
                <c:pt idx="44">
                  <c:v>939</c:v>
                </c:pt>
                <c:pt idx="45">
                  <c:v>500</c:v>
                </c:pt>
                <c:pt idx="46">
                  <c:v>312</c:v>
                </c:pt>
                <c:pt idx="47">
                  <c:v>347</c:v>
                </c:pt>
                <c:pt idx="48">
                  <c:v>267</c:v>
                </c:pt>
                <c:pt idx="49">
                  <c:v>287</c:v>
                </c:pt>
                <c:pt idx="50">
                  <c:v>2709</c:v>
                </c:pt>
                <c:pt idx="51">
                  <c:v>1190</c:v>
                </c:pt>
                <c:pt idx="52">
                  <c:v>5847</c:v>
                </c:pt>
                <c:pt idx="53">
                  <c:v>3900</c:v>
                </c:pt>
                <c:pt idx="54">
                  <c:v>1647</c:v>
                </c:pt>
                <c:pt idx="55">
                  <c:v>737</c:v>
                </c:pt>
                <c:pt idx="56">
                  <c:v>221</c:v>
                </c:pt>
                <c:pt idx="57">
                  <c:v>218</c:v>
                </c:pt>
                <c:pt idx="58">
                  <c:v>759</c:v>
                </c:pt>
                <c:pt idx="59">
                  <c:v>222</c:v>
                </c:pt>
                <c:pt idx="60">
                  <c:v>694</c:v>
                </c:pt>
                <c:pt idx="61">
                  <c:v>2087</c:v>
                </c:pt>
                <c:pt idx="62">
                  <c:v>1308</c:v>
                </c:pt>
                <c:pt idx="63">
                  <c:v>670</c:v>
                </c:pt>
                <c:pt idx="64">
                  <c:v>6396</c:v>
                </c:pt>
                <c:pt idx="65">
                  <c:v>1937</c:v>
                </c:pt>
                <c:pt idx="66">
                  <c:v>417</c:v>
                </c:pt>
                <c:pt idx="67">
                  <c:v>383</c:v>
                </c:pt>
                <c:pt idx="68">
                  <c:v>134</c:v>
                </c:pt>
                <c:pt idx="69">
                  <c:v>57</c:v>
                </c:pt>
                <c:pt idx="70">
                  <c:v>79</c:v>
                </c:pt>
                <c:pt idx="71">
                  <c:v>4258</c:v>
                </c:pt>
                <c:pt idx="72">
                  <c:v>2128</c:v>
                </c:pt>
                <c:pt idx="73">
                  <c:v>380</c:v>
                </c:pt>
                <c:pt idx="74">
                  <c:v>439</c:v>
                </c:pt>
                <c:pt idx="75">
                  <c:v>173</c:v>
                </c:pt>
                <c:pt idx="76">
                  <c:v>91</c:v>
                </c:pt>
                <c:pt idx="77">
                  <c:v>92</c:v>
                </c:pt>
                <c:pt idx="78">
                  <c:v>2669</c:v>
                </c:pt>
                <c:pt idx="79">
                  <c:v>10167</c:v>
                </c:pt>
                <c:pt idx="80">
                  <c:v>2482</c:v>
                </c:pt>
                <c:pt idx="81">
                  <c:v>828</c:v>
                </c:pt>
                <c:pt idx="82">
                  <c:v>486</c:v>
                </c:pt>
                <c:pt idx="83">
                  <c:v>230</c:v>
                </c:pt>
                <c:pt idx="84">
                  <c:v>151</c:v>
                </c:pt>
                <c:pt idx="85">
                  <c:v>4561</c:v>
                </c:pt>
                <c:pt idx="86">
                  <c:v>2581</c:v>
                </c:pt>
                <c:pt idx="87">
                  <c:v>3399</c:v>
                </c:pt>
                <c:pt idx="88">
                  <c:v>1594</c:v>
                </c:pt>
                <c:pt idx="89">
                  <c:v>358</c:v>
                </c:pt>
                <c:pt idx="90">
                  <c:v>178</c:v>
                </c:pt>
                <c:pt idx="91">
                  <c:v>104</c:v>
                </c:pt>
                <c:pt idx="92">
                  <c:v>1948</c:v>
                </c:pt>
                <c:pt idx="93">
                  <c:v>1108</c:v>
                </c:pt>
                <c:pt idx="94">
                  <c:v>383</c:v>
                </c:pt>
                <c:pt idx="95">
                  <c:v>145</c:v>
                </c:pt>
                <c:pt idx="96">
                  <c:v>693</c:v>
                </c:pt>
                <c:pt idx="97">
                  <c:v>203</c:v>
                </c:pt>
                <c:pt idx="98">
                  <c:v>1650</c:v>
                </c:pt>
                <c:pt idx="99">
                  <c:v>2310</c:v>
                </c:pt>
                <c:pt idx="100">
                  <c:v>1686</c:v>
                </c:pt>
                <c:pt idx="101">
                  <c:v>340</c:v>
                </c:pt>
                <c:pt idx="102">
                  <c:v>587</c:v>
                </c:pt>
                <c:pt idx="103">
                  <c:v>340</c:v>
                </c:pt>
                <c:pt idx="104">
                  <c:v>81</c:v>
                </c:pt>
                <c:pt idx="105">
                  <c:v>63</c:v>
                </c:pt>
                <c:pt idx="106">
                  <c:v>74</c:v>
                </c:pt>
                <c:pt idx="107">
                  <c:v>76</c:v>
                </c:pt>
                <c:pt idx="108">
                  <c:v>528</c:v>
                </c:pt>
                <c:pt idx="109">
                  <c:v>233</c:v>
                </c:pt>
                <c:pt idx="110">
                  <c:v>2292</c:v>
                </c:pt>
                <c:pt idx="111">
                  <c:v>947</c:v>
                </c:pt>
                <c:pt idx="112">
                  <c:v>268</c:v>
                </c:pt>
                <c:pt idx="113">
                  <c:v>5824</c:v>
                </c:pt>
                <c:pt idx="114">
                  <c:v>18457</c:v>
                </c:pt>
                <c:pt idx="115">
                  <c:v>6754</c:v>
                </c:pt>
                <c:pt idx="116">
                  <c:v>1699</c:v>
                </c:pt>
                <c:pt idx="117">
                  <c:v>1299</c:v>
                </c:pt>
                <c:pt idx="118">
                  <c:v>573</c:v>
                </c:pt>
                <c:pt idx="119">
                  <c:v>249</c:v>
                </c:pt>
                <c:pt idx="120">
                  <c:v>237</c:v>
                </c:pt>
                <c:pt idx="121">
                  <c:v>867</c:v>
                </c:pt>
                <c:pt idx="122">
                  <c:v>918</c:v>
                </c:pt>
                <c:pt idx="123">
                  <c:v>411</c:v>
                </c:pt>
                <c:pt idx="124">
                  <c:v>661</c:v>
                </c:pt>
                <c:pt idx="125">
                  <c:v>181</c:v>
                </c:pt>
                <c:pt idx="126">
                  <c:v>216</c:v>
                </c:pt>
                <c:pt idx="127">
                  <c:v>34556</c:v>
                </c:pt>
                <c:pt idx="128">
                  <c:v>13606</c:v>
                </c:pt>
                <c:pt idx="129">
                  <c:v>8443</c:v>
                </c:pt>
                <c:pt idx="130">
                  <c:v>2665</c:v>
                </c:pt>
                <c:pt idx="131">
                  <c:v>2230</c:v>
                </c:pt>
                <c:pt idx="132">
                  <c:v>1555</c:v>
                </c:pt>
                <c:pt idx="133">
                  <c:v>1925</c:v>
                </c:pt>
                <c:pt idx="134">
                  <c:v>14661</c:v>
                </c:pt>
                <c:pt idx="135">
                  <c:v>4532</c:v>
                </c:pt>
                <c:pt idx="136">
                  <c:v>17559</c:v>
                </c:pt>
                <c:pt idx="137">
                  <c:v>13790</c:v>
                </c:pt>
                <c:pt idx="138">
                  <c:v>11497</c:v>
                </c:pt>
                <c:pt idx="139">
                  <c:v>3565</c:v>
                </c:pt>
                <c:pt idx="140">
                  <c:v>2018</c:v>
                </c:pt>
                <c:pt idx="141">
                  <c:v>1172</c:v>
                </c:pt>
                <c:pt idx="142">
                  <c:v>909</c:v>
                </c:pt>
                <c:pt idx="143">
                  <c:v>633</c:v>
                </c:pt>
                <c:pt idx="144">
                  <c:v>306</c:v>
                </c:pt>
                <c:pt idx="145">
                  <c:v>153</c:v>
                </c:pt>
                <c:pt idx="146">
                  <c:v>162</c:v>
                </c:pt>
                <c:pt idx="147">
                  <c:v>117</c:v>
                </c:pt>
                <c:pt idx="148">
                  <c:v>605</c:v>
                </c:pt>
                <c:pt idx="149">
                  <c:v>2829</c:v>
                </c:pt>
                <c:pt idx="150">
                  <c:v>718</c:v>
                </c:pt>
                <c:pt idx="151">
                  <c:v>870</c:v>
                </c:pt>
                <c:pt idx="152">
                  <c:v>723</c:v>
                </c:pt>
                <c:pt idx="153">
                  <c:v>693</c:v>
                </c:pt>
                <c:pt idx="154">
                  <c:v>193</c:v>
                </c:pt>
                <c:pt idx="155">
                  <c:v>709</c:v>
                </c:pt>
                <c:pt idx="156">
                  <c:v>315</c:v>
                </c:pt>
                <c:pt idx="157">
                  <c:v>322</c:v>
                </c:pt>
                <c:pt idx="158">
                  <c:v>300</c:v>
                </c:pt>
                <c:pt idx="159">
                  <c:v>139</c:v>
                </c:pt>
                <c:pt idx="160">
                  <c:v>146</c:v>
                </c:pt>
                <c:pt idx="161">
                  <c:v>129</c:v>
                </c:pt>
                <c:pt idx="162">
                  <c:v>18483</c:v>
                </c:pt>
                <c:pt idx="163">
                  <c:v>7188</c:v>
                </c:pt>
                <c:pt idx="164">
                  <c:v>3969</c:v>
                </c:pt>
                <c:pt idx="165">
                  <c:v>1199</c:v>
                </c:pt>
                <c:pt idx="166">
                  <c:v>2463</c:v>
                </c:pt>
                <c:pt idx="167">
                  <c:v>813</c:v>
                </c:pt>
                <c:pt idx="168">
                  <c:v>356</c:v>
                </c:pt>
                <c:pt idx="169">
                  <c:v>3779</c:v>
                </c:pt>
                <c:pt idx="170">
                  <c:v>1394</c:v>
                </c:pt>
                <c:pt idx="171">
                  <c:v>1574</c:v>
                </c:pt>
                <c:pt idx="172">
                  <c:v>996</c:v>
                </c:pt>
                <c:pt idx="173">
                  <c:v>705</c:v>
                </c:pt>
                <c:pt idx="174">
                  <c:v>254</c:v>
                </c:pt>
                <c:pt idx="175">
                  <c:v>130</c:v>
                </c:pt>
                <c:pt idx="176">
                  <c:v>7982</c:v>
                </c:pt>
                <c:pt idx="177">
                  <c:v>6091</c:v>
                </c:pt>
                <c:pt idx="178">
                  <c:v>2065</c:v>
                </c:pt>
                <c:pt idx="179">
                  <c:v>898</c:v>
                </c:pt>
                <c:pt idx="180">
                  <c:v>2253</c:v>
                </c:pt>
                <c:pt idx="181">
                  <c:v>1045</c:v>
                </c:pt>
                <c:pt idx="182">
                  <c:v>494</c:v>
                </c:pt>
                <c:pt idx="183">
                  <c:v>12983</c:v>
                </c:pt>
                <c:pt idx="184">
                  <c:v>36247</c:v>
                </c:pt>
                <c:pt idx="185">
                  <c:v>24779</c:v>
                </c:pt>
                <c:pt idx="186">
                  <c:v>8445</c:v>
                </c:pt>
                <c:pt idx="187">
                  <c:v>3956</c:v>
                </c:pt>
                <c:pt idx="188">
                  <c:v>2453</c:v>
                </c:pt>
                <c:pt idx="189">
                  <c:v>1757</c:v>
                </c:pt>
                <c:pt idx="190">
                  <c:v>3291</c:v>
                </c:pt>
                <c:pt idx="191">
                  <c:v>1441</c:v>
                </c:pt>
                <c:pt idx="192">
                  <c:v>810</c:v>
                </c:pt>
                <c:pt idx="193">
                  <c:v>376</c:v>
                </c:pt>
                <c:pt idx="194">
                  <c:v>1167</c:v>
                </c:pt>
                <c:pt idx="195">
                  <c:v>963</c:v>
                </c:pt>
                <c:pt idx="196">
                  <c:v>1871</c:v>
                </c:pt>
                <c:pt idx="197">
                  <c:v>2189</c:v>
                </c:pt>
                <c:pt idx="198">
                  <c:v>1309</c:v>
                </c:pt>
                <c:pt idx="199">
                  <c:v>1328</c:v>
                </c:pt>
                <c:pt idx="200">
                  <c:v>836</c:v>
                </c:pt>
                <c:pt idx="201">
                  <c:v>2855</c:v>
                </c:pt>
                <c:pt idx="202">
                  <c:v>1168</c:v>
                </c:pt>
                <c:pt idx="203">
                  <c:v>575</c:v>
                </c:pt>
                <c:pt idx="204">
                  <c:v>680</c:v>
                </c:pt>
                <c:pt idx="205">
                  <c:v>510</c:v>
                </c:pt>
                <c:pt idx="206">
                  <c:v>844</c:v>
                </c:pt>
                <c:pt idx="207">
                  <c:v>782</c:v>
                </c:pt>
                <c:pt idx="208">
                  <c:v>291</c:v>
                </c:pt>
                <c:pt idx="209">
                  <c:v>475</c:v>
                </c:pt>
                <c:pt idx="210">
                  <c:v>235</c:v>
                </c:pt>
                <c:pt idx="211">
                  <c:v>665</c:v>
                </c:pt>
                <c:pt idx="212">
                  <c:v>432</c:v>
                </c:pt>
                <c:pt idx="213">
                  <c:v>731</c:v>
                </c:pt>
                <c:pt idx="214">
                  <c:v>2573</c:v>
                </c:pt>
                <c:pt idx="215">
                  <c:v>655</c:v>
                </c:pt>
                <c:pt idx="216">
                  <c:v>378</c:v>
                </c:pt>
                <c:pt idx="217">
                  <c:v>477</c:v>
                </c:pt>
                <c:pt idx="218">
                  <c:v>538</c:v>
                </c:pt>
                <c:pt idx="219">
                  <c:v>740</c:v>
                </c:pt>
                <c:pt idx="220">
                  <c:v>2950</c:v>
                </c:pt>
                <c:pt idx="221">
                  <c:v>734</c:v>
                </c:pt>
                <c:pt idx="222">
                  <c:v>398</c:v>
                </c:pt>
                <c:pt idx="223">
                  <c:v>181</c:v>
                </c:pt>
                <c:pt idx="224">
                  <c:v>88</c:v>
                </c:pt>
                <c:pt idx="225">
                  <c:v>174</c:v>
                </c:pt>
                <c:pt idx="226">
                  <c:v>192</c:v>
                </c:pt>
                <c:pt idx="227">
                  <c:v>122</c:v>
                </c:pt>
                <c:pt idx="228">
                  <c:v>289</c:v>
                </c:pt>
                <c:pt idx="229">
                  <c:v>433</c:v>
                </c:pt>
                <c:pt idx="230">
                  <c:v>154</c:v>
                </c:pt>
                <c:pt idx="231">
                  <c:v>65</c:v>
                </c:pt>
                <c:pt idx="232">
                  <c:v>394</c:v>
                </c:pt>
                <c:pt idx="233">
                  <c:v>98</c:v>
                </c:pt>
                <c:pt idx="234">
                  <c:v>157</c:v>
                </c:pt>
                <c:pt idx="235">
                  <c:v>87</c:v>
                </c:pt>
                <c:pt idx="236">
                  <c:v>372</c:v>
                </c:pt>
                <c:pt idx="237">
                  <c:v>226</c:v>
                </c:pt>
                <c:pt idx="238">
                  <c:v>157</c:v>
                </c:pt>
                <c:pt idx="239">
                  <c:v>2792</c:v>
                </c:pt>
                <c:pt idx="240">
                  <c:v>1969</c:v>
                </c:pt>
                <c:pt idx="241">
                  <c:v>394</c:v>
                </c:pt>
                <c:pt idx="242">
                  <c:v>287</c:v>
                </c:pt>
                <c:pt idx="243">
                  <c:v>225</c:v>
                </c:pt>
                <c:pt idx="244">
                  <c:v>182</c:v>
                </c:pt>
                <c:pt idx="245">
                  <c:v>99</c:v>
                </c:pt>
                <c:pt idx="246">
                  <c:v>795</c:v>
                </c:pt>
                <c:pt idx="247">
                  <c:v>117536</c:v>
                </c:pt>
                <c:pt idx="248">
                  <c:v>151048</c:v>
                </c:pt>
                <c:pt idx="249">
                  <c:v>113106</c:v>
                </c:pt>
                <c:pt idx="250">
                  <c:v>23382</c:v>
                </c:pt>
                <c:pt idx="251">
                  <c:v>10700</c:v>
                </c:pt>
                <c:pt idx="252">
                  <c:v>3572</c:v>
                </c:pt>
                <c:pt idx="253">
                  <c:v>8739</c:v>
                </c:pt>
                <c:pt idx="254">
                  <c:v>4147</c:v>
                </c:pt>
                <c:pt idx="255">
                  <c:v>3590</c:v>
                </c:pt>
                <c:pt idx="256">
                  <c:v>2006</c:v>
                </c:pt>
                <c:pt idx="257">
                  <c:v>1073</c:v>
                </c:pt>
                <c:pt idx="258">
                  <c:v>1266</c:v>
                </c:pt>
                <c:pt idx="259">
                  <c:v>787</c:v>
                </c:pt>
                <c:pt idx="260">
                  <c:v>1284</c:v>
                </c:pt>
                <c:pt idx="261">
                  <c:v>1374</c:v>
                </c:pt>
                <c:pt idx="262">
                  <c:v>1203</c:v>
                </c:pt>
                <c:pt idx="263">
                  <c:v>2421</c:v>
                </c:pt>
                <c:pt idx="264">
                  <c:v>2162</c:v>
                </c:pt>
                <c:pt idx="265">
                  <c:v>741</c:v>
                </c:pt>
                <c:pt idx="266">
                  <c:v>769</c:v>
                </c:pt>
                <c:pt idx="267">
                  <c:v>1382</c:v>
                </c:pt>
                <c:pt idx="268">
                  <c:v>465</c:v>
                </c:pt>
                <c:pt idx="269">
                  <c:v>493</c:v>
                </c:pt>
                <c:pt idx="270">
                  <c:v>715</c:v>
                </c:pt>
                <c:pt idx="271">
                  <c:v>764</c:v>
                </c:pt>
                <c:pt idx="272">
                  <c:v>443</c:v>
                </c:pt>
                <c:pt idx="273">
                  <c:v>202</c:v>
                </c:pt>
                <c:pt idx="274">
                  <c:v>779</c:v>
                </c:pt>
                <c:pt idx="275">
                  <c:v>452</c:v>
                </c:pt>
                <c:pt idx="276">
                  <c:v>1097</c:v>
                </c:pt>
                <c:pt idx="277">
                  <c:v>1024</c:v>
                </c:pt>
                <c:pt idx="278">
                  <c:v>3317</c:v>
                </c:pt>
                <c:pt idx="279">
                  <c:v>2295</c:v>
                </c:pt>
                <c:pt idx="280">
                  <c:v>1200</c:v>
                </c:pt>
                <c:pt idx="281">
                  <c:v>6850</c:v>
                </c:pt>
                <c:pt idx="282">
                  <c:v>4637</c:v>
                </c:pt>
                <c:pt idx="283">
                  <c:v>2375</c:v>
                </c:pt>
                <c:pt idx="284">
                  <c:v>1768</c:v>
                </c:pt>
                <c:pt idx="285">
                  <c:v>1003</c:v>
                </c:pt>
                <c:pt idx="286">
                  <c:v>542</c:v>
                </c:pt>
                <c:pt idx="287">
                  <c:v>987</c:v>
                </c:pt>
                <c:pt idx="288">
                  <c:v>1665</c:v>
                </c:pt>
                <c:pt idx="289">
                  <c:v>1472</c:v>
                </c:pt>
                <c:pt idx="290">
                  <c:v>583</c:v>
                </c:pt>
                <c:pt idx="291">
                  <c:v>222</c:v>
                </c:pt>
                <c:pt idx="292">
                  <c:v>7901</c:v>
                </c:pt>
                <c:pt idx="293">
                  <c:v>3884</c:v>
                </c:pt>
                <c:pt idx="294">
                  <c:v>2535</c:v>
                </c:pt>
                <c:pt idx="295">
                  <c:v>3362</c:v>
                </c:pt>
                <c:pt idx="296">
                  <c:v>12717</c:v>
                </c:pt>
                <c:pt idx="297">
                  <c:v>3823</c:v>
                </c:pt>
                <c:pt idx="298">
                  <c:v>1125</c:v>
                </c:pt>
                <c:pt idx="299">
                  <c:v>677</c:v>
                </c:pt>
                <c:pt idx="300">
                  <c:v>451</c:v>
                </c:pt>
                <c:pt idx="301">
                  <c:v>216</c:v>
                </c:pt>
                <c:pt idx="302">
                  <c:v>461</c:v>
                </c:pt>
                <c:pt idx="303">
                  <c:v>254</c:v>
                </c:pt>
              </c:numCache>
            </c:numRef>
          </c:val>
          <c:smooth val="0"/>
          <c:extLst>
            <c:ext xmlns:c16="http://schemas.microsoft.com/office/drawing/2014/chart" uri="{C3380CC4-5D6E-409C-BE32-E72D297353CC}">
              <c16:uniqueId val="{00000000-A52B-4279-B0BD-52892224C0B1}"/>
            </c:ext>
          </c:extLst>
        </c:ser>
        <c:dLbls>
          <c:showLegendKey val="0"/>
          <c:showVal val="0"/>
          <c:showCatName val="0"/>
          <c:showSerName val="0"/>
          <c:showPercent val="0"/>
          <c:showBubbleSize val="0"/>
        </c:dLbls>
        <c:smooth val="0"/>
        <c:axId val="304440000"/>
        <c:axId val="303444712"/>
      </c:lineChart>
      <c:catAx>
        <c:axId val="304440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44712"/>
        <c:crosses val="autoZero"/>
        <c:auto val="1"/>
        <c:lblAlgn val="ctr"/>
        <c:lblOffset val="100"/>
        <c:noMultiLvlLbl val="0"/>
      </c:catAx>
      <c:valAx>
        <c:axId val="30344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4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Kulturjournal</c:v>
                </c:pt>
              </c:strCache>
            </c:strRef>
          </c:cat>
          <c:val>
            <c:numRef>
              <c:f>Sheet1!$B$2</c:f>
              <c:numCache>
                <c:formatCode>General</c:formatCode>
                <c:ptCount val="1"/>
                <c:pt idx="0">
                  <c:v>118</c:v>
                </c:pt>
              </c:numCache>
            </c:numRef>
          </c:val>
          <c:extLst>
            <c:ext xmlns:c16="http://schemas.microsoft.com/office/drawing/2014/chart" uri="{C3380CC4-5D6E-409C-BE32-E72D297353CC}">
              <c16:uniqueId val="{00000000-14A5-4427-8F95-BECFB67F7F5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Kulturjournal</c:v>
                </c:pt>
              </c:strCache>
            </c:strRef>
          </c:cat>
          <c:val>
            <c:numRef>
              <c:f>Sheet1!$C$2</c:f>
              <c:numCache>
                <c:formatCode>General</c:formatCode>
                <c:ptCount val="1"/>
                <c:pt idx="0">
                  <c:v>58</c:v>
                </c:pt>
              </c:numCache>
            </c:numRef>
          </c:val>
          <c:extLst>
            <c:ext xmlns:c16="http://schemas.microsoft.com/office/drawing/2014/chart" uri="{C3380CC4-5D6E-409C-BE32-E72D297353CC}">
              <c16:uniqueId val="{00000001-14A5-4427-8F95-BECFB67F7F52}"/>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Kulturjournal</c:v>
                </c:pt>
              </c:strCache>
            </c:strRef>
          </c:cat>
          <c:val>
            <c:numRef>
              <c:f>Sheet1!$D$2</c:f>
              <c:numCache>
                <c:formatCode>General</c:formatCode>
                <c:ptCount val="1"/>
                <c:pt idx="0">
                  <c:v>2</c:v>
                </c:pt>
              </c:numCache>
            </c:numRef>
          </c:val>
          <c:extLst>
            <c:ext xmlns:c16="http://schemas.microsoft.com/office/drawing/2014/chart" uri="{C3380CC4-5D6E-409C-BE32-E72D297353CC}">
              <c16:uniqueId val="{00000002-14A5-4427-8F95-BECFB67F7F52}"/>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Kulturjournal</c:v>
                </c:pt>
              </c:strCache>
            </c:strRef>
          </c:cat>
          <c:val>
            <c:numRef>
              <c:f>Sheet1!$E$2</c:f>
              <c:numCache>
                <c:formatCode>General</c:formatCode>
                <c:ptCount val="1"/>
                <c:pt idx="0">
                  <c:v>279</c:v>
                </c:pt>
              </c:numCache>
            </c:numRef>
          </c:val>
          <c:extLst>
            <c:ext xmlns:c16="http://schemas.microsoft.com/office/drawing/2014/chart" uri="{C3380CC4-5D6E-409C-BE32-E72D297353CC}">
              <c16:uniqueId val="{00000003-14A5-4427-8F95-BECFB67F7F52}"/>
            </c:ext>
          </c:extLst>
        </c:ser>
        <c:dLbls>
          <c:showLegendKey val="0"/>
          <c:showVal val="0"/>
          <c:showCatName val="0"/>
          <c:showSerName val="0"/>
          <c:showPercent val="0"/>
          <c:showBubbleSize val="0"/>
        </c:dLbls>
        <c:gapWidth val="150"/>
        <c:overlap val="100"/>
        <c:axId val="303699728"/>
        <c:axId val="303697760"/>
      </c:barChart>
      <c:catAx>
        <c:axId val="303699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97760"/>
        <c:crosses val="autoZero"/>
        <c:auto val="1"/>
        <c:lblAlgn val="ctr"/>
        <c:lblOffset val="100"/>
        <c:noMultiLvlLbl val="0"/>
      </c:catAx>
      <c:valAx>
        <c:axId val="303697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99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8634D-4D06-4E1B-88E7-749759B722D6}"/>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2617DD0F-FA2A-4C5C-BC57-A9538D8DCDC3}"/>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738501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D57B4-9CAE-4595-9AAE-E90C3698ACB8}"/>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BB12547D-8AB4-4289-9376-B4078D0216C7}"/>
              </a:ext>
            </a:extLst>
          </p:cNvPr>
          <p:cNvGraphicFramePr>
            <a:graphicFrameLocks noGrp="1"/>
          </p:cNvGraphicFramePr>
          <p:nvPr>
            <p:ph type="tbl" sz="quarter" idx="13"/>
            <p:extLst>
              <p:ext uri="{D42A27DB-BD31-4B8C-83A1-F6EECF244321}">
                <p14:modId xmlns:p14="http://schemas.microsoft.com/office/powerpoint/2010/main" val="173927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22616967"/>
                    </a:ext>
                  </a:extLst>
                </a:gridCol>
                <a:gridCol w="1645920">
                  <a:extLst>
                    <a:ext uri="{9D8B030D-6E8A-4147-A177-3AD203B41FA5}">
                      <a16:colId xmlns:a16="http://schemas.microsoft.com/office/drawing/2014/main" val="3536336222"/>
                    </a:ext>
                  </a:extLst>
                </a:gridCol>
                <a:gridCol w="1645920">
                  <a:extLst>
                    <a:ext uri="{9D8B030D-6E8A-4147-A177-3AD203B41FA5}">
                      <a16:colId xmlns:a16="http://schemas.microsoft.com/office/drawing/2014/main" val="2540951596"/>
                    </a:ext>
                  </a:extLst>
                </a:gridCol>
                <a:gridCol w="1234440">
                  <a:extLst>
                    <a:ext uri="{9D8B030D-6E8A-4147-A177-3AD203B41FA5}">
                      <a16:colId xmlns:a16="http://schemas.microsoft.com/office/drawing/2014/main" val="818445982"/>
                    </a:ext>
                  </a:extLst>
                </a:gridCol>
                <a:gridCol w="1234440">
                  <a:extLst>
                    <a:ext uri="{9D8B030D-6E8A-4147-A177-3AD203B41FA5}">
                      <a16:colId xmlns:a16="http://schemas.microsoft.com/office/drawing/2014/main" val="1921646765"/>
                    </a:ext>
                  </a:extLst>
                </a:gridCol>
                <a:gridCol w="822960">
                  <a:extLst>
                    <a:ext uri="{9D8B030D-6E8A-4147-A177-3AD203B41FA5}">
                      <a16:colId xmlns:a16="http://schemas.microsoft.com/office/drawing/2014/main" val="3693912752"/>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593861126"/>
                  </a:ext>
                </a:extLst>
              </a:tr>
              <a:tr h="370840">
                <a:tc>
                  <a:txBody>
                    <a:bodyPr/>
                    <a:lstStyle/>
                    <a:p>
                      <a:r>
                        <a:rPr lang="en-US" sz="1000"/>
                        <a:t>Kulturjournal</a:t>
                      </a:r>
                    </a:p>
                  </a:txBody>
                  <a:tcPr/>
                </a:tc>
                <a:tc>
                  <a:txBody>
                    <a:bodyPr/>
                    <a:lstStyle/>
                    <a:p>
                      <a:r>
                        <a:rPr lang="en-US" sz="1000"/>
                        <a:t>30345</a:t>
                      </a:r>
                    </a:p>
                  </a:txBody>
                  <a:tcPr/>
                </a:tc>
                <a:tc>
                  <a:txBody>
                    <a:bodyPr/>
                    <a:lstStyle/>
                    <a:p>
                      <a:r>
                        <a:rPr lang="en-US" sz="1000"/>
                        <a:t>0</a:t>
                      </a:r>
                    </a:p>
                  </a:txBody>
                  <a:tcPr/>
                </a:tc>
                <a:tc>
                  <a:txBody>
                    <a:bodyPr/>
                    <a:lstStyle/>
                    <a:p>
                      <a:r>
                        <a:rPr lang="en-US" sz="1000"/>
                        <a:t>1496</a:t>
                      </a:r>
                    </a:p>
                  </a:txBody>
                  <a:tcPr/>
                </a:tc>
                <a:tc>
                  <a:txBody>
                    <a:bodyPr/>
                    <a:lstStyle/>
                    <a:p>
                      <a:r>
                        <a:rPr lang="en-US" sz="1000"/>
                        <a:t>3.9%</a:t>
                      </a:r>
                    </a:p>
                  </a:txBody>
                  <a:tcPr/>
                </a:tc>
                <a:tc>
                  <a:txBody>
                    <a:bodyPr/>
                    <a:lstStyle/>
                    <a:p>
                      <a:r>
                        <a:rPr lang="en-US" sz="1000"/>
                        <a:t>12297</a:t>
                      </a:r>
                    </a:p>
                  </a:txBody>
                  <a:tcPr/>
                </a:tc>
                <a:extLst>
                  <a:ext uri="{0D108BD9-81ED-4DB2-BD59-A6C34878D82A}">
                    <a16:rowId xmlns:a16="http://schemas.microsoft.com/office/drawing/2014/main" val="3353072386"/>
                  </a:ext>
                </a:extLst>
              </a:tr>
            </a:tbl>
          </a:graphicData>
        </a:graphic>
      </p:graphicFrame>
      <p:sp>
        <p:nvSpPr>
          <p:cNvPr id="4" name="Text Placeholder 3">
            <a:extLst>
              <a:ext uri="{FF2B5EF4-FFF2-40B4-BE49-F238E27FC236}">
                <a16:creationId xmlns:a16="http://schemas.microsoft.com/office/drawing/2014/main" id="{7533ECCB-ACAE-4A6B-83CE-CD36AC8AC8B0}"/>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932578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0CBF3-E932-4FE3-9A48-2F7961AFEB57}"/>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5FE44490-91B2-4710-8F12-D3A8ED30F4DA}"/>
              </a:ext>
            </a:extLst>
          </p:cNvPr>
          <p:cNvGraphicFramePr>
            <a:graphicFrameLocks noGrp="1"/>
          </p:cNvGraphicFramePr>
          <p:nvPr>
            <p:ph type="chart" sz="quarter" idx="13"/>
            <p:extLst>
              <p:ext uri="{D42A27DB-BD31-4B8C-83A1-F6EECF244321}">
                <p14:modId xmlns:p14="http://schemas.microsoft.com/office/powerpoint/2010/main" val="1109035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0532F3-21E7-4153-A08D-B2CFFB9851E1}"/>
              </a:ext>
            </a:extLst>
          </p:cNvPr>
          <p:cNvSpPr>
            <a:spLocks noGrp="1"/>
          </p:cNvSpPr>
          <p:nvPr>
            <p:ph type="body" sz="quarter" idx="14"/>
          </p:nvPr>
        </p:nvSpPr>
        <p:spPr/>
        <p:txBody>
          <a:bodyPr/>
          <a:lstStyle/>
          <a:p>
            <a:r>
              <a:rPr lang="en-US"/>
              <a:t>01.01.2017 - 31.10.2017</a:t>
            </a:r>
          </a:p>
        </p:txBody>
      </p:sp>
      <p:sp>
        <p:nvSpPr>
          <p:cNvPr id="5" name="Footer Placeholder 4">
            <a:extLst>
              <a:ext uri="{FF2B5EF4-FFF2-40B4-BE49-F238E27FC236}">
                <a16:creationId xmlns:a16="http://schemas.microsoft.com/office/drawing/2014/main" id="{DBD7A0B5-E94F-4860-AE67-EF0DCD0B7A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9218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1CCE1-A362-4C00-817B-28B14BCA67C5}"/>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757CE50D-F505-49DB-896D-86AD0251C8B7}"/>
              </a:ext>
            </a:extLst>
          </p:cNvPr>
          <p:cNvGraphicFramePr>
            <a:graphicFrameLocks noGrp="1"/>
          </p:cNvGraphicFramePr>
          <p:nvPr>
            <p:ph type="chart" sz="quarter" idx="13"/>
            <p:extLst>
              <p:ext uri="{D42A27DB-BD31-4B8C-83A1-F6EECF244321}">
                <p14:modId xmlns:p14="http://schemas.microsoft.com/office/powerpoint/2010/main" val="1939579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F20B05-D71F-4D56-98AD-BDEFD0E275D6}"/>
              </a:ext>
            </a:extLst>
          </p:cNvPr>
          <p:cNvSpPr>
            <a:spLocks noGrp="1"/>
          </p:cNvSpPr>
          <p:nvPr>
            <p:ph type="body" sz="quarter" idx="14"/>
          </p:nvPr>
        </p:nvSpPr>
        <p:spPr/>
        <p:txBody>
          <a:bodyPr/>
          <a:lstStyle/>
          <a:p>
            <a:r>
              <a:rPr lang="en-US"/>
              <a:t>01.01.2017 - 31.10.2017</a:t>
            </a:r>
          </a:p>
        </p:txBody>
      </p:sp>
      <p:sp>
        <p:nvSpPr>
          <p:cNvPr id="5" name="Footer Placeholder 4">
            <a:extLst>
              <a:ext uri="{FF2B5EF4-FFF2-40B4-BE49-F238E27FC236}">
                <a16:creationId xmlns:a16="http://schemas.microsoft.com/office/drawing/2014/main" id="{B6CAE91A-371E-46B3-8A86-08053AE73D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9580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800D4-0506-4A3E-BAC2-D538E4AAC938}"/>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99D601D6-0295-42C4-8953-7ADC9746C63C}"/>
              </a:ext>
            </a:extLst>
          </p:cNvPr>
          <p:cNvGraphicFramePr>
            <a:graphicFrameLocks noGrp="1"/>
          </p:cNvGraphicFramePr>
          <p:nvPr>
            <p:ph type="chart" sz="quarter" idx="13"/>
            <p:extLst>
              <p:ext uri="{D42A27DB-BD31-4B8C-83A1-F6EECF244321}">
                <p14:modId xmlns:p14="http://schemas.microsoft.com/office/powerpoint/2010/main" val="3230494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593922-6CAE-42AF-A3E3-C8254820CC66}"/>
              </a:ext>
            </a:extLst>
          </p:cNvPr>
          <p:cNvSpPr>
            <a:spLocks noGrp="1"/>
          </p:cNvSpPr>
          <p:nvPr>
            <p:ph type="body" sz="quarter" idx="14"/>
          </p:nvPr>
        </p:nvSpPr>
        <p:spPr/>
        <p:txBody>
          <a:bodyPr/>
          <a:lstStyle/>
          <a:p>
            <a:r>
              <a:rPr lang="en-US"/>
              <a:t>01.01.2017 - 31.10.2017</a:t>
            </a:r>
          </a:p>
        </p:txBody>
      </p:sp>
      <p:sp>
        <p:nvSpPr>
          <p:cNvPr id="5" name="Footer Placeholder 4">
            <a:extLst>
              <a:ext uri="{FF2B5EF4-FFF2-40B4-BE49-F238E27FC236}">
                <a16:creationId xmlns:a16="http://schemas.microsoft.com/office/drawing/2014/main" id="{CA8693D5-5D8C-4F4E-BCCE-A96251A05F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786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30BC7-42C5-487B-BD72-3EEE1F627FDB}"/>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4704D1B8-26E7-41BB-B4BC-DAC4F23D6BA4}"/>
              </a:ext>
            </a:extLst>
          </p:cNvPr>
          <p:cNvGraphicFramePr>
            <a:graphicFrameLocks noGrp="1"/>
          </p:cNvGraphicFramePr>
          <p:nvPr>
            <p:ph type="chart" sz="quarter" idx="13"/>
            <p:extLst>
              <p:ext uri="{D42A27DB-BD31-4B8C-83A1-F6EECF244321}">
                <p14:modId xmlns:p14="http://schemas.microsoft.com/office/powerpoint/2010/main" val="3838904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58048E-27F4-490F-90B2-6CA94752458E}"/>
              </a:ext>
            </a:extLst>
          </p:cNvPr>
          <p:cNvSpPr>
            <a:spLocks noGrp="1"/>
          </p:cNvSpPr>
          <p:nvPr>
            <p:ph type="body" sz="quarter" idx="14"/>
          </p:nvPr>
        </p:nvSpPr>
        <p:spPr/>
        <p:txBody>
          <a:bodyPr/>
          <a:lstStyle/>
          <a:p>
            <a:r>
              <a:rPr lang="en-US"/>
              <a:t>01.01.2017 - 31.10.2017</a:t>
            </a:r>
          </a:p>
        </p:txBody>
      </p:sp>
      <p:sp>
        <p:nvSpPr>
          <p:cNvPr id="5" name="Footer Placeholder 4">
            <a:extLst>
              <a:ext uri="{FF2B5EF4-FFF2-40B4-BE49-F238E27FC236}">
                <a16:creationId xmlns:a16="http://schemas.microsoft.com/office/drawing/2014/main" id="{19F9798C-EA41-4281-BDDD-4AC491C518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5883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5A872-FD49-4F0B-B389-FA2AA2DD74DB}"/>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3F0D9E63-7D64-449E-925A-71C66CAD2031}"/>
              </a:ext>
            </a:extLst>
          </p:cNvPr>
          <p:cNvGraphicFramePr>
            <a:graphicFrameLocks noGrp="1"/>
          </p:cNvGraphicFramePr>
          <p:nvPr>
            <p:ph type="tbl" sz="quarter" idx="13"/>
            <p:extLst>
              <p:ext uri="{D42A27DB-BD31-4B8C-83A1-F6EECF244321}">
                <p14:modId xmlns:p14="http://schemas.microsoft.com/office/powerpoint/2010/main" val="2981264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62044522"/>
                    </a:ext>
                  </a:extLst>
                </a:gridCol>
                <a:gridCol w="1645920">
                  <a:extLst>
                    <a:ext uri="{9D8B030D-6E8A-4147-A177-3AD203B41FA5}">
                      <a16:colId xmlns:a16="http://schemas.microsoft.com/office/drawing/2014/main" val="3179803554"/>
                    </a:ext>
                  </a:extLst>
                </a:gridCol>
                <a:gridCol w="1234440">
                  <a:extLst>
                    <a:ext uri="{9D8B030D-6E8A-4147-A177-3AD203B41FA5}">
                      <a16:colId xmlns:a16="http://schemas.microsoft.com/office/drawing/2014/main" val="992001762"/>
                    </a:ext>
                  </a:extLst>
                </a:gridCol>
                <a:gridCol w="1234440">
                  <a:extLst>
                    <a:ext uri="{9D8B030D-6E8A-4147-A177-3AD203B41FA5}">
                      <a16:colId xmlns:a16="http://schemas.microsoft.com/office/drawing/2014/main" val="1163967238"/>
                    </a:ext>
                  </a:extLst>
                </a:gridCol>
                <a:gridCol w="1234440">
                  <a:extLst>
                    <a:ext uri="{9D8B030D-6E8A-4147-A177-3AD203B41FA5}">
                      <a16:colId xmlns:a16="http://schemas.microsoft.com/office/drawing/2014/main" val="395058072"/>
                    </a:ext>
                  </a:extLst>
                </a:gridCol>
                <a:gridCol w="1234440">
                  <a:extLst>
                    <a:ext uri="{9D8B030D-6E8A-4147-A177-3AD203B41FA5}">
                      <a16:colId xmlns:a16="http://schemas.microsoft.com/office/drawing/2014/main" val="4150654759"/>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988399052"/>
                  </a:ext>
                </a:extLst>
              </a:tr>
              <a:tr h="370840">
                <a:tc>
                  <a:txBody>
                    <a:bodyPr/>
                    <a:lstStyle/>
                    <a:p>
                      <a:r>
                        <a:rPr lang="en-US" sz="1000"/>
                        <a:t>Kulturjournal</a:t>
                      </a:r>
                    </a:p>
                  </a:txBody>
                  <a:tcPr/>
                </a:tc>
                <a:tc>
                  <a:txBody>
                    <a:bodyPr/>
                    <a:lstStyle/>
                    <a:p>
                      <a:r>
                        <a:rPr lang="en-US" sz="1000"/>
                        <a:t>30345</a:t>
                      </a:r>
                    </a:p>
                  </a:txBody>
                  <a:tcPr/>
                </a:tc>
                <a:tc>
                  <a:txBody>
                    <a:bodyPr/>
                    <a:lstStyle/>
                    <a:p>
                      <a:r>
                        <a:rPr lang="en-US" sz="1000"/>
                        <a:t>19184</a:t>
                      </a:r>
                    </a:p>
                  </a:txBody>
                  <a:tcPr/>
                </a:tc>
                <a:tc>
                  <a:txBody>
                    <a:bodyPr/>
                    <a:lstStyle/>
                    <a:p>
                      <a:r>
                        <a:rPr lang="en-US" sz="1000"/>
                        <a:t>0</a:t>
                      </a:r>
                    </a:p>
                  </a:txBody>
                  <a:tcPr/>
                </a:tc>
                <a:tc>
                  <a:txBody>
                    <a:bodyPr/>
                    <a:lstStyle/>
                    <a:p>
                      <a:r>
                        <a:rPr lang="en-US" sz="1000"/>
                        <a:t>11529</a:t>
                      </a:r>
                    </a:p>
                  </a:txBody>
                  <a:tcPr/>
                </a:tc>
                <a:tc>
                  <a:txBody>
                    <a:bodyPr/>
                    <a:lstStyle/>
                    <a:p>
                      <a:r>
                        <a:rPr lang="en-US" sz="1000"/>
                        <a:t>30345</a:t>
                      </a:r>
                    </a:p>
                  </a:txBody>
                  <a:tcPr/>
                </a:tc>
                <a:extLst>
                  <a:ext uri="{0D108BD9-81ED-4DB2-BD59-A6C34878D82A}">
                    <a16:rowId xmlns:a16="http://schemas.microsoft.com/office/drawing/2014/main" val="3837300037"/>
                  </a:ext>
                </a:extLst>
              </a:tr>
            </a:tbl>
          </a:graphicData>
        </a:graphic>
      </p:graphicFrame>
      <p:sp>
        <p:nvSpPr>
          <p:cNvPr id="4" name="Text Placeholder 3">
            <a:extLst>
              <a:ext uri="{FF2B5EF4-FFF2-40B4-BE49-F238E27FC236}">
                <a16:creationId xmlns:a16="http://schemas.microsoft.com/office/drawing/2014/main" id="{BD579BFE-5071-4F49-B89C-4A19DDBE416D}"/>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869238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E3735-ABC8-405A-BA98-EB8554FA721F}"/>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549DBE47-B198-44BF-9953-8BAC68DA4B6A}"/>
              </a:ext>
            </a:extLst>
          </p:cNvPr>
          <p:cNvGraphicFramePr>
            <a:graphicFrameLocks noGrp="1"/>
          </p:cNvGraphicFramePr>
          <p:nvPr>
            <p:ph type="chart" sz="quarter" idx="13"/>
            <p:extLst>
              <p:ext uri="{D42A27DB-BD31-4B8C-83A1-F6EECF244321}">
                <p14:modId xmlns:p14="http://schemas.microsoft.com/office/powerpoint/2010/main" val="2303847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7FFA1D-D898-452E-9DDB-817056524760}"/>
              </a:ext>
            </a:extLst>
          </p:cNvPr>
          <p:cNvSpPr>
            <a:spLocks noGrp="1"/>
          </p:cNvSpPr>
          <p:nvPr>
            <p:ph type="body" sz="quarter" idx="14"/>
          </p:nvPr>
        </p:nvSpPr>
        <p:spPr/>
        <p:txBody>
          <a:bodyPr/>
          <a:lstStyle/>
          <a:p>
            <a:r>
              <a:rPr lang="en-US"/>
              <a:t>01.01.2017 - 31.10.2017</a:t>
            </a:r>
          </a:p>
        </p:txBody>
      </p:sp>
      <p:sp>
        <p:nvSpPr>
          <p:cNvPr id="5" name="Footer Placeholder 4">
            <a:extLst>
              <a:ext uri="{FF2B5EF4-FFF2-40B4-BE49-F238E27FC236}">
                <a16:creationId xmlns:a16="http://schemas.microsoft.com/office/drawing/2014/main" id="{0EBAAC01-48EA-4407-BAD0-CE7070D266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2116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D3601-383C-4602-BB40-414E8FBF5EA6}"/>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FBB843BC-123A-4E1A-8E45-F691737875DB}"/>
              </a:ext>
            </a:extLst>
          </p:cNvPr>
          <p:cNvGraphicFramePr>
            <a:graphicFrameLocks noGrp="1"/>
          </p:cNvGraphicFramePr>
          <p:nvPr>
            <p:ph type="tbl" sz="quarter" idx="13"/>
            <p:extLst>
              <p:ext uri="{D42A27DB-BD31-4B8C-83A1-F6EECF244321}">
                <p14:modId xmlns:p14="http://schemas.microsoft.com/office/powerpoint/2010/main" val="911072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3365939"/>
                    </a:ext>
                  </a:extLst>
                </a:gridCol>
                <a:gridCol w="1234440">
                  <a:extLst>
                    <a:ext uri="{9D8B030D-6E8A-4147-A177-3AD203B41FA5}">
                      <a16:colId xmlns:a16="http://schemas.microsoft.com/office/drawing/2014/main" val="3162664896"/>
                    </a:ext>
                  </a:extLst>
                </a:gridCol>
                <a:gridCol w="822960">
                  <a:extLst>
                    <a:ext uri="{9D8B030D-6E8A-4147-A177-3AD203B41FA5}">
                      <a16:colId xmlns:a16="http://schemas.microsoft.com/office/drawing/2014/main" val="347572808"/>
                    </a:ext>
                  </a:extLst>
                </a:gridCol>
                <a:gridCol w="822960">
                  <a:extLst>
                    <a:ext uri="{9D8B030D-6E8A-4147-A177-3AD203B41FA5}">
                      <a16:colId xmlns:a16="http://schemas.microsoft.com/office/drawing/2014/main" val="801713173"/>
                    </a:ext>
                  </a:extLst>
                </a:gridCol>
                <a:gridCol w="822960">
                  <a:extLst>
                    <a:ext uri="{9D8B030D-6E8A-4147-A177-3AD203B41FA5}">
                      <a16:colId xmlns:a16="http://schemas.microsoft.com/office/drawing/2014/main" val="1312557587"/>
                    </a:ext>
                  </a:extLst>
                </a:gridCol>
                <a:gridCol w="822960">
                  <a:extLst>
                    <a:ext uri="{9D8B030D-6E8A-4147-A177-3AD203B41FA5}">
                      <a16:colId xmlns:a16="http://schemas.microsoft.com/office/drawing/2014/main" val="189084413"/>
                    </a:ext>
                  </a:extLst>
                </a:gridCol>
                <a:gridCol w="822960">
                  <a:extLst>
                    <a:ext uri="{9D8B030D-6E8A-4147-A177-3AD203B41FA5}">
                      <a16:colId xmlns:a16="http://schemas.microsoft.com/office/drawing/2014/main" val="1401948696"/>
                    </a:ext>
                  </a:extLst>
                </a:gridCol>
                <a:gridCol w="822960">
                  <a:extLst>
                    <a:ext uri="{9D8B030D-6E8A-4147-A177-3AD203B41FA5}">
                      <a16:colId xmlns:a16="http://schemas.microsoft.com/office/drawing/2014/main" val="3017283230"/>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118986876"/>
                  </a:ext>
                </a:extLst>
              </a:tr>
              <a:tr h="370840">
                <a:tc>
                  <a:txBody>
                    <a:bodyPr/>
                    <a:lstStyle/>
                    <a:p>
                      <a:r>
                        <a:rPr lang="en-US" sz="1000"/>
                        <a:t>Kulturjournal</a:t>
                      </a:r>
                    </a:p>
                  </a:txBody>
                  <a:tcPr/>
                </a:tc>
                <a:tc>
                  <a:txBody>
                    <a:bodyPr/>
                    <a:lstStyle/>
                    <a:p>
                      <a:r>
                        <a:rPr lang="en-US" sz="1000"/>
                        <a:t>457</a:t>
                      </a:r>
                    </a:p>
                  </a:txBody>
                  <a:tcPr/>
                </a:tc>
                <a:tc>
                  <a:txBody>
                    <a:bodyPr/>
                    <a:lstStyle/>
                    <a:p>
                      <a:r>
                        <a:rPr lang="en-US" sz="1000"/>
                        <a:t>58</a:t>
                      </a:r>
                    </a:p>
                  </a:txBody>
                  <a:tcPr/>
                </a:tc>
                <a:tc>
                  <a:txBody>
                    <a:bodyPr/>
                    <a:lstStyle/>
                    <a:p>
                      <a:r>
                        <a:rPr lang="en-US" sz="1000"/>
                        <a:t>279</a:t>
                      </a:r>
                    </a:p>
                  </a:txBody>
                  <a:tcPr/>
                </a:tc>
                <a:tc>
                  <a:txBody>
                    <a:bodyPr/>
                    <a:lstStyle/>
                    <a:p>
                      <a:r>
                        <a:rPr lang="en-US" sz="1000"/>
                        <a:t>2</a:t>
                      </a:r>
                    </a:p>
                  </a:txBody>
                  <a:tcPr/>
                </a:tc>
                <a:tc>
                  <a:txBody>
                    <a:bodyPr/>
                    <a:lstStyle/>
                    <a:p>
                      <a:r>
                        <a:rPr lang="en-US" sz="1000"/>
                        <a:t>118</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131950672"/>
                  </a:ext>
                </a:extLst>
              </a:tr>
            </a:tbl>
          </a:graphicData>
        </a:graphic>
      </p:graphicFrame>
      <p:sp>
        <p:nvSpPr>
          <p:cNvPr id="4" name="Text Placeholder 3">
            <a:extLst>
              <a:ext uri="{FF2B5EF4-FFF2-40B4-BE49-F238E27FC236}">
                <a16:creationId xmlns:a16="http://schemas.microsoft.com/office/drawing/2014/main" id="{A439B471-CDCE-4491-95B2-8F9FB02A30CF}"/>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844556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AE5B-BB11-442E-901D-BE687D9BB46D}"/>
              </a:ext>
            </a:extLst>
          </p:cNvPr>
          <p:cNvSpPr>
            <a:spLocks noGrp="1"/>
          </p:cNvSpPr>
          <p:nvPr>
            <p:ph type="title"/>
          </p:nvPr>
        </p:nvSpPr>
        <p:spPr/>
        <p:txBody>
          <a:bodyPr/>
          <a:lstStyle/>
          <a:p>
            <a:r>
              <a:rPr lang="en-US"/>
              <a:t>Eigene Posts - Shares - Export - 1 of 2</a:t>
            </a:r>
          </a:p>
        </p:txBody>
      </p:sp>
      <p:graphicFrame>
        <p:nvGraphicFramePr>
          <p:cNvPr id="5" name="Table Placeholder 4">
            <a:extLst>
              <a:ext uri="{FF2B5EF4-FFF2-40B4-BE49-F238E27FC236}">
                <a16:creationId xmlns:a16="http://schemas.microsoft.com/office/drawing/2014/main" id="{DE1F702D-4318-492A-ABFB-87B3CFB69A76}"/>
              </a:ext>
            </a:extLst>
          </p:cNvPr>
          <p:cNvGraphicFramePr>
            <a:graphicFrameLocks noGrp="1"/>
          </p:cNvGraphicFramePr>
          <p:nvPr>
            <p:ph type="tbl" sz="quarter" idx="13"/>
            <p:extLst>
              <p:ext uri="{D42A27DB-BD31-4B8C-83A1-F6EECF244321}">
                <p14:modId xmlns:p14="http://schemas.microsoft.com/office/powerpoint/2010/main" val="2014051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50832818"/>
                    </a:ext>
                  </a:extLst>
                </a:gridCol>
                <a:gridCol w="1234440">
                  <a:extLst>
                    <a:ext uri="{9D8B030D-6E8A-4147-A177-3AD203B41FA5}">
                      <a16:colId xmlns:a16="http://schemas.microsoft.com/office/drawing/2014/main" val="3843701223"/>
                    </a:ext>
                  </a:extLst>
                </a:gridCol>
                <a:gridCol w="1234440">
                  <a:extLst>
                    <a:ext uri="{9D8B030D-6E8A-4147-A177-3AD203B41FA5}">
                      <a16:colId xmlns:a16="http://schemas.microsoft.com/office/drawing/2014/main" val="1539031943"/>
                    </a:ext>
                  </a:extLst>
                </a:gridCol>
                <a:gridCol w="1234440">
                  <a:extLst>
                    <a:ext uri="{9D8B030D-6E8A-4147-A177-3AD203B41FA5}">
                      <a16:colId xmlns:a16="http://schemas.microsoft.com/office/drawing/2014/main" val="957119089"/>
                    </a:ext>
                  </a:extLst>
                </a:gridCol>
                <a:gridCol w="1645920">
                  <a:extLst>
                    <a:ext uri="{9D8B030D-6E8A-4147-A177-3AD203B41FA5}">
                      <a16:colId xmlns:a16="http://schemas.microsoft.com/office/drawing/2014/main" val="4186245351"/>
                    </a:ext>
                  </a:extLst>
                </a:gridCol>
                <a:gridCol w="822960">
                  <a:extLst>
                    <a:ext uri="{9D8B030D-6E8A-4147-A177-3AD203B41FA5}">
                      <a16:colId xmlns:a16="http://schemas.microsoft.com/office/drawing/2014/main" val="727807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803466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- 2017-01-30 21:00:00</a:t>
                      </a:r>
                      <a:r>
                        <a:rPr kumimoji="0" lang="de-DE" sz="1000" b="0" i="0" u="none" strike="noStrike" kern="1200" cap="none" spc="0" normalizeH="0" baseline="0" noProof="0">
                          <a:ln>
                            <a:noFill/>
                          </a:ln>
                          <a:solidFill>
                            <a:prstClr val="black"/>
                          </a:solidFill>
                          <a:effectLst/>
                          <a:uLnTx/>
                          <a:uFillTx/>
                          <a:latin typeface="+mn-lt"/>
                          <a:ea typeface="+mn-ea"/>
                          <a:cs typeface="+mn-cs"/>
                        </a:rPr>
                        <a:t>
"Ich bin unglaublich traurig." #MuslimBan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5791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- 2017-07-03 18:13:03</a:t>
                      </a:r>
                      <a:r>
                        <a:rPr kumimoji="0" lang="de-DE" sz="1000" b="0" i="0" u="none" strike="noStrike" kern="1200" cap="none" spc="0" normalizeH="0" baseline="0" noProof="0">
                          <a:ln>
                            <a:noFill/>
                          </a:ln>
                          <a:solidFill>
                            <a:prstClr val="black"/>
                          </a:solidFill>
                          <a:effectLst/>
                          <a:uLnTx/>
                          <a:uFillTx/>
                          <a:latin typeface="+mn-lt"/>
                          <a:ea typeface="+mn-ea"/>
                          <a:cs typeface="+mn-cs"/>
                        </a:rPr>
                        <a:t>
"Das bisschen Haushalt macht sich von allein, sagt mein Mann ..." 🎶 Nein, nicht 1970. HEUTE! Das ist irgendwie erschütternd, lieber Michel Abdollahi!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43627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- 2017-10-09 11:22:38</a:t>
                      </a:r>
                      <a:r>
                        <a:rPr kumimoji="0" lang="de-DE" sz="1000" b="0" i="0" u="none" strike="noStrike" kern="1200" cap="none" spc="0" normalizeH="0" baseline="0" noProof="0">
                          <a:ln>
                            <a:noFill/>
                          </a:ln>
                          <a:solidFill>
                            <a:prstClr val="black"/>
                          </a:solidFill>
                          <a:effectLst/>
                          <a:uLnTx/>
                          <a:uFillTx/>
                          <a:latin typeface="+mn-lt"/>
                          <a:ea typeface="+mn-ea"/>
                          <a:cs typeface="+mn-cs"/>
                        </a:rPr>
                        <a:t>
Flattert bald kein Schmetterling mehr? Susanne Dohrn hat ein bedrückendes Buch über "Das Ende der Natur" geschrieben. Ein Thema bei uns: 9.10. | 23.15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09633093"/>
                  </a:ext>
                </a:extLst>
              </a:tr>
            </a:tbl>
          </a:graphicData>
        </a:graphic>
      </p:graphicFrame>
      <p:sp>
        <p:nvSpPr>
          <p:cNvPr id="4" name="Text Placeholder 3">
            <a:extLst>
              <a:ext uri="{FF2B5EF4-FFF2-40B4-BE49-F238E27FC236}">
                <a16:creationId xmlns:a16="http://schemas.microsoft.com/office/drawing/2014/main" id="{0D1EE5EA-1CA2-45CB-9552-469C7EA93581}"/>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302363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C5FDC-32AA-449E-AAD3-C521C8533723}"/>
              </a:ext>
            </a:extLst>
          </p:cNvPr>
          <p:cNvSpPr>
            <a:spLocks noGrp="1"/>
          </p:cNvSpPr>
          <p:nvPr>
            <p:ph type="title"/>
          </p:nvPr>
        </p:nvSpPr>
        <p:spPr/>
        <p:txBody>
          <a:bodyPr/>
          <a:lstStyle/>
          <a:p>
            <a:r>
              <a:rPr lang="en-US"/>
              <a:t>Eigene Posts - Shares - Export - 2 of 2</a:t>
            </a:r>
          </a:p>
        </p:txBody>
      </p:sp>
      <p:graphicFrame>
        <p:nvGraphicFramePr>
          <p:cNvPr id="5" name="Table Placeholder 4">
            <a:extLst>
              <a:ext uri="{FF2B5EF4-FFF2-40B4-BE49-F238E27FC236}">
                <a16:creationId xmlns:a16="http://schemas.microsoft.com/office/drawing/2014/main" id="{97F482F9-C726-4D2B-8432-FA7CC177B34C}"/>
              </a:ext>
            </a:extLst>
          </p:cNvPr>
          <p:cNvGraphicFramePr>
            <a:graphicFrameLocks noGrp="1"/>
          </p:cNvGraphicFramePr>
          <p:nvPr>
            <p:ph type="tbl" sz="quarter" idx="13"/>
            <p:extLst>
              <p:ext uri="{D42A27DB-BD31-4B8C-83A1-F6EECF244321}">
                <p14:modId xmlns:p14="http://schemas.microsoft.com/office/powerpoint/2010/main" val="2636511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347683"/>
                    </a:ext>
                  </a:extLst>
                </a:gridCol>
                <a:gridCol w="1234440">
                  <a:extLst>
                    <a:ext uri="{9D8B030D-6E8A-4147-A177-3AD203B41FA5}">
                      <a16:colId xmlns:a16="http://schemas.microsoft.com/office/drawing/2014/main" val="1166271815"/>
                    </a:ext>
                  </a:extLst>
                </a:gridCol>
                <a:gridCol w="1234440">
                  <a:extLst>
                    <a:ext uri="{9D8B030D-6E8A-4147-A177-3AD203B41FA5}">
                      <a16:colId xmlns:a16="http://schemas.microsoft.com/office/drawing/2014/main" val="2901098788"/>
                    </a:ext>
                  </a:extLst>
                </a:gridCol>
                <a:gridCol w="1234440">
                  <a:extLst>
                    <a:ext uri="{9D8B030D-6E8A-4147-A177-3AD203B41FA5}">
                      <a16:colId xmlns:a16="http://schemas.microsoft.com/office/drawing/2014/main" val="2782702987"/>
                    </a:ext>
                  </a:extLst>
                </a:gridCol>
                <a:gridCol w="1645920">
                  <a:extLst>
                    <a:ext uri="{9D8B030D-6E8A-4147-A177-3AD203B41FA5}">
                      <a16:colId xmlns:a16="http://schemas.microsoft.com/office/drawing/2014/main" val="3775730319"/>
                    </a:ext>
                  </a:extLst>
                </a:gridCol>
                <a:gridCol w="822960">
                  <a:extLst>
                    <a:ext uri="{9D8B030D-6E8A-4147-A177-3AD203B41FA5}">
                      <a16:colId xmlns:a16="http://schemas.microsoft.com/office/drawing/2014/main" val="1267078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595773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- 2017-05-17 11:03:43</a:t>
                      </a:r>
                      <a:r>
                        <a:rPr kumimoji="0" lang="de-DE" sz="1000" b="0" i="0" u="none" strike="noStrike" kern="1200" cap="none" spc="0" normalizeH="0" baseline="0" noProof="0">
                          <a:ln>
                            <a:noFill/>
                          </a:ln>
                          <a:solidFill>
                            <a:prstClr val="black"/>
                          </a:solidFill>
                          <a:effectLst/>
                          <a:uLnTx/>
                          <a:uFillTx/>
                          <a:latin typeface="+mn-lt"/>
                          <a:ea typeface="+mn-ea"/>
                          <a:cs typeface="+mn-cs"/>
                        </a:rPr>
                        <a:t>
Welcher Glaube passt zu dir? Michel Abdollahi spielt Believe-O-Mat mit Passanten und erhält insbesondere zum Thema Homosexualität "komische" Antworten. #TaggegenHomophobie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2708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Kulturjournal - 2017-05-08 11:24:15</a:t>
                      </a:r>
                      <a:r>
                        <a:rPr kumimoji="0" lang="en-US" sz="1000" b="0" i="0" u="none" strike="noStrike" kern="1200" cap="none" spc="0" normalizeH="0" baseline="0" noProof="0">
                          <a:ln>
                            <a:noFill/>
                          </a:ln>
                          <a:solidFill>
                            <a:prstClr val="black"/>
                          </a:solidFill>
                          <a:effectLst/>
                          <a:uLnTx/>
                          <a:uFillTx/>
                          <a:latin typeface="+mn-lt"/>
                          <a:ea typeface="+mn-ea"/>
                          <a:cs typeface="+mn-cs"/>
                        </a:rPr>
                        <a:t>
Diäten, Schönheits-Chirugie und Photoshop sollen den weiblichen Körper perfektionieren. Der Film "Embrace", produziert von Nora Tschirner, sagt: Schluss damit! Du bist schön! Heute um 22.45 Uhr im Kulturjournal.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15592468"/>
                  </a:ext>
                </a:extLst>
              </a:tr>
            </a:tbl>
          </a:graphicData>
        </a:graphic>
      </p:graphicFrame>
      <p:sp>
        <p:nvSpPr>
          <p:cNvPr id="4" name="Text Placeholder 3">
            <a:extLst>
              <a:ext uri="{FF2B5EF4-FFF2-40B4-BE49-F238E27FC236}">
                <a16:creationId xmlns:a16="http://schemas.microsoft.com/office/drawing/2014/main" id="{339357D7-FD40-4E40-96FE-61A6FFFBBC4C}"/>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28185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F3D03-88B5-4F72-9A80-5475D948DC66}"/>
              </a:ext>
            </a:extLst>
          </p:cNvPr>
          <p:cNvSpPr>
            <a:spLocks noGrp="1"/>
          </p:cNvSpPr>
          <p:nvPr>
            <p:ph type="title"/>
          </p:nvPr>
        </p:nvSpPr>
        <p:spPr/>
        <p:txBody>
          <a:bodyPr/>
          <a:lstStyle/>
          <a:p>
            <a:r>
              <a:rPr lang="en-US"/>
              <a:t>Eigene Posts - Kommentare - Export - 1 of 8</a:t>
            </a:r>
          </a:p>
        </p:txBody>
      </p:sp>
      <p:graphicFrame>
        <p:nvGraphicFramePr>
          <p:cNvPr id="5" name="Table Placeholder 4">
            <a:extLst>
              <a:ext uri="{FF2B5EF4-FFF2-40B4-BE49-F238E27FC236}">
                <a16:creationId xmlns:a16="http://schemas.microsoft.com/office/drawing/2014/main" id="{D8C8FA81-3E63-4F55-842D-D8E4B2362A7C}"/>
              </a:ext>
            </a:extLst>
          </p:cNvPr>
          <p:cNvGraphicFramePr>
            <a:graphicFrameLocks noGrp="1"/>
          </p:cNvGraphicFramePr>
          <p:nvPr>
            <p:ph type="tbl" sz="quarter" idx="13"/>
            <p:extLst>
              <p:ext uri="{D42A27DB-BD31-4B8C-83A1-F6EECF244321}">
                <p14:modId xmlns:p14="http://schemas.microsoft.com/office/powerpoint/2010/main" val="1828701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07052283"/>
                    </a:ext>
                  </a:extLst>
                </a:gridCol>
                <a:gridCol w="1234440">
                  <a:extLst>
                    <a:ext uri="{9D8B030D-6E8A-4147-A177-3AD203B41FA5}">
                      <a16:colId xmlns:a16="http://schemas.microsoft.com/office/drawing/2014/main" val="2121302794"/>
                    </a:ext>
                  </a:extLst>
                </a:gridCol>
                <a:gridCol w="1234440">
                  <a:extLst>
                    <a:ext uri="{9D8B030D-6E8A-4147-A177-3AD203B41FA5}">
                      <a16:colId xmlns:a16="http://schemas.microsoft.com/office/drawing/2014/main" val="4176088846"/>
                    </a:ext>
                  </a:extLst>
                </a:gridCol>
                <a:gridCol w="1234440">
                  <a:extLst>
                    <a:ext uri="{9D8B030D-6E8A-4147-A177-3AD203B41FA5}">
                      <a16:colId xmlns:a16="http://schemas.microsoft.com/office/drawing/2014/main" val="2528829128"/>
                    </a:ext>
                  </a:extLst>
                </a:gridCol>
                <a:gridCol w="1645920">
                  <a:extLst>
                    <a:ext uri="{9D8B030D-6E8A-4147-A177-3AD203B41FA5}">
                      <a16:colId xmlns:a16="http://schemas.microsoft.com/office/drawing/2014/main" val="2623864830"/>
                    </a:ext>
                  </a:extLst>
                </a:gridCol>
                <a:gridCol w="822960">
                  <a:extLst>
                    <a:ext uri="{9D8B030D-6E8A-4147-A177-3AD203B41FA5}">
                      <a16:colId xmlns:a16="http://schemas.microsoft.com/office/drawing/2014/main" val="1638926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88366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- 2017-05-17 11:03:43</a:t>
                      </a:r>
                      <a:r>
                        <a:rPr kumimoji="0" lang="de-DE" sz="1000" b="0" i="0" u="none" strike="noStrike" kern="1200" cap="none" spc="0" normalizeH="0" baseline="0" noProof="0">
                          <a:ln>
                            <a:noFill/>
                          </a:ln>
                          <a:solidFill>
                            <a:prstClr val="black"/>
                          </a:solidFill>
                          <a:effectLst/>
                          <a:uLnTx/>
                          <a:uFillTx/>
                          <a:latin typeface="+mn-lt"/>
                          <a:ea typeface="+mn-ea"/>
                          <a:cs typeface="+mn-cs"/>
                        </a:rPr>
                        <a:t>
Welcher Glaube passt zu dir? Michel Abdollahi spielt Believe-O-Mat mit Passanten und erhält insbesondere zum Thema Homosexualität "komische" Antworten. #TaggegenHomophobie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82846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- 2017-07-03 18:13:03</a:t>
                      </a:r>
                      <a:r>
                        <a:rPr kumimoji="0" lang="de-DE" sz="1000" b="0" i="0" u="none" strike="noStrike" kern="1200" cap="none" spc="0" normalizeH="0" baseline="0" noProof="0">
                          <a:ln>
                            <a:noFill/>
                          </a:ln>
                          <a:solidFill>
                            <a:prstClr val="black"/>
                          </a:solidFill>
                          <a:effectLst/>
                          <a:uLnTx/>
                          <a:uFillTx/>
                          <a:latin typeface="+mn-lt"/>
                          <a:ea typeface="+mn-ea"/>
                          <a:cs typeface="+mn-cs"/>
                        </a:rPr>
                        <a:t>
"Das bisschen Haushalt macht sich von allein, sagt mein Mann ..." 🎶 Nein, nicht 1970. HEUTE! Das ist irgendwie erschütternd, lieber Michel Abdollahi!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75998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- 2017-01-30 21:00:00</a:t>
                      </a:r>
                      <a:r>
                        <a:rPr kumimoji="0" lang="de-DE" sz="1000" b="0" i="0" u="none" strike="noStrike" kern="1200" cap="none" spc="0" normalizeH="0" baseline="0" noProof="0">
                          <a:ln>
                            <a:noFill/>
                          </a:ln>
                          <a:solidFill>
                            <a:prstClr val="black"/>
                          </a:solidFill>
                          <a:effectLst/>
                          <a:uLnTx/>
                          <a:uFillTx/>
                          <a:latin typeface="+mn-lt"/>
                          <a:ea typeface="+mn-ea"/>
                          <a:cs typeface="+mn-cs"/>
                        </a:rPr>
                        <a:t>
"Ich bin unglaublich traurig." #MuslimBan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09471902"/>
                  </a:ext>
                </a:extLst>
              </a:tr>
            </a:tbl>
          </a:graphicData>
        </a:graphic>
      </p:graphicFrame>
      <p:sp>
        <p:nvSpPr>
          <p:cNvPr id="4" name="Text Placeholder 3">
            <a:extLst>
              <a:ext uri="{FF2B5EF4-FFF2-40B4-BE49-F238E27FC236}">
                <a16:creationId xmlns:a16="http://schemas.microsoft.com/office/drawing/2014/main" id="{0776EACE-B9A1-4404-BCF5-7F3FCA0AA8AE}"/>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229181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1A982-92B4-4BF3-AE5A-84B1E26BACB3}"/>
              </a:ext>
            </a:extLst>
          </p:cNvPr>
          <p:cNvSpPr>
            <a:spLocks noGrp="1"/>
          </p:cNvSpPr>
          <p:nvPr>
            <p:ph type="title"/>
          </p:nvPr>
        </p:nvSpPr>
        <p:spPr/>
        <p:txBody>
          <a:bodyPr/>
          <a:lstStyle/>
          <a:p>
            <a:r>
              <a:rPr lang="en-US"/>
              <a:t>Eigene Posts - Kommentare - Export - 2 of 8</a:t>
            </a:r>
          </a:p>
        </p:txBody>
      </p:sp>
      <p:graphicFrame>
        <p:nvGraphicFramePr>
          <p:cNvPr id="5" name="Table Placeholder 4">
            <a:extLst>
              <a:ext uri="{FF2B5EF4-FFF2-40B4-BE49-F238E27FC236}">
                <a16:creationId xmlns:a16="http://schemas.microsoft.com/office/drawing/2014/main" id="{4C5D6CF3-00D9-48F0-B791-CBAE00FA5F0A}"/>
              </a:ext>
            </a:extLst>
          </p:cNvPr>
          <p:cNvGraphicFramePr>
            <a:graphicFrameLocks noGrp="1"/>
          </p:cNvGraphicFramePr>
          <p:nvPr>
            <p:ph type="tbl" sz="quarter" idx="13"/>
            <p:extLst>
              <p:ext uri="{D42A27DB-BD31-4B8C-83A1-F6EECF244321}">
                <p14:modId xmlns:p14="http://schemas.microsoft.com/office/powerpoint/2010/main" val="84853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4771819"/>
                    </a:ext>
                  </a:extLst>
                </a:gridCol>
                <a:gridCol w="1234440">
                  <a:extLst>
                    <a:ext uri="{9D8B030D-6E8A-4147-A177-3AD203B41FA5}">
                      <a16:colId xmlns:a16="http://schemas.microsoft.com/office/drawing/2014/main" val="107178716"/>
                    </a:ext>
                  </a:extLst>
                </a:gridCol>
                <a:gridCol w="1234440">
                  <a:extLst>
                    <a:ext uri="{9D8B030D-6E8A-4147-A177-3AD203B41FA5}">
                      <a16:colId xmlns:a16="http://schemas.microsoft.com/office/drawing/2014/main" val="1832098168"/>
                    </a:ext>
                  </a:extLst>
                </a:gridCol>
                <a:gridCol w="1234440">
                  <a:extLst>
                    <a:ext uri="{9D8B030D-6E8A-4147-A177-3AD203B41FA5}">
                      <a16:colId xmlns:a16="http://schemas.microsoft.com/office/drawing/2014/main" val="4092774124"/>
                    </a:ext>
                  </a:extLst>
                </a:gridCol>
                <a:gridCol w="1645920">
                  <a:extLst>
                    <a:ext uri="{9D8B030D-6E8A-4147-A177-3AD203B41FA5}">
                      <a16:colId xmlns:a16="http://schemas.microsoft.com/office/drawing/2014/main" val="1795973508"/>
                    </a:ext>
                  </a:extLst>
                </a:gridCol>
                <a:gridCol w="822960">
                  <a:extLst>
                    <a:ext uri="{9D8B030D-6E8A-4147-A177-3AD203B41FA5}">
                      <a16:colId xmlns:a16="http://schemas.microsoft.com/office/drawing/2014/main" val="4195662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745526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- 2017-10-09 11:22:38</a:t>
                      </a:r>
                      <a:r>
                        <a:rPr kumimoji="0" lang="de-DE" sz="1000" b="0" i="0" u="none" strike="noStrike" kern="1200" cap="none" spc="0" normalizeH="0" baseline="0" noProof="0">
                          <a:ln>
                            <a:noFill/>
                          </a:ln>
                          <a:solidFill>
                            <a:prstClr val="black"/>
                          </a:solidFill>
                          <a:effectLst/>
                          <a:uLnTx/>
                          <a:uFillTx/>
                          <a:latin typeface="+mn-lt"/>
                          <a:ea typeface="+mn-ea"/>
                          <a:cs typeface="+mn-cs"/>
                        </a:rPr>
                        <a:t>
Flattert bald kein Schmetterling mehr? Susanne Dohrn hat ein bedrückendes Buch über "Das Ende der Natur" geschrieben. Ein Thema bei uns: 9.10. | 23.15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77449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- 2017-04-25 12:27:15</a:t>
                      </a:r>
                      <a:r>
                        <a:rPr kumimoji="0" lang="de-DE" sz="1000" b="0" i="0" u="none" strike="noStrike" kern="1200" cap="none" spc="0" normalizeH="0" baseline="0" noProof="0">
                          <a:ln>
                            <a:noFill/>
                          </a:ln>
                          <a:solidFill>
                            <a:prstClr val="black"/>
                          </a:solidFill>
                          <a:effectLst/>
                          <a:uLnTx/>
                          <a:uFillTx/>
                          <a:latin typeface="+mn-lt"/>
                          <a:ea typeface="+mn-ea"/>
                          <a:cs typeface="+mn-cs"/>
                        </a:rPr>
                        <a:t>
Na, wer erinnert sich?
------------------------
Passend zu unsere NDR Debatte "Wer bestimmt, was Kinder lernen?" ➡ http://www.ndr.de/kultur/kulturdebatte/NDR-Debatte-Wer-bestimmt-was-Kinder-lernen,lernen122.html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9979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- 2017-02-07 14:35:51</a:t>
                      </a:r>
                      <a:r>
                        <a:rPr kumimoji="0" lang="de-DE" sz="1000" b="0" i="0" u="none" strike="noStrike" kern="1200" cap="none" spc="0" normalizeH="0" baseline="0" noProof="0">
                          <a:ln>
                            <a:noFill/>
                          </a:ln>
                          <a:solidFill>
                            <a:prstClr val="black"/>
                          </a:solidFill>
                          <a:effectLst/>
                          <a:uLnTx/>
                          <a:uFillTx/>
                          <a:latin typeface="+mn-lt"/>
                          <a:ea typeface="+mn-ea"/>
                          <a:cs typeface="+mn-cs"/>
                        </a:rPr>
                        <a:t>
Auf Hooge tot überm Zaun hängen? Nix da! Unser Reporter hat das Hallig-Leben ausprobiert.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51529787"/>
                  </a:ext>
                </a:extLst>
              </a:tr>
            </a:tbl>
          </a:graphicData>
        </a:graphic>
      </p:graphicFrame>
      <p:sp>
        <p:nvSpPr>
          <p:cNvPr id="4" name="Text Placeholder 3">
            <a:extLst>
              <a:ext uri="{FF2B5EF4-FFF2-40B4-BE49-F238E27FC236}">
                <a16:creationId xmlns:a16="http://schemas.microsoft.com/office/drawing/2014/main" id="{29A15DAE-89BA-4E79-A7B0-1933F862BB5E}"/>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31487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A01E7-8A8D-44ED-B697-AC6DF9179896}"/>
              </a:ext>
            </a:extLst>
          </p:cNvPr>
          <p:cNvSpPr>
            <a:spLocks noGrp="1"/>
          </p:cNvSpPr>
          <p:nvPr>
            <p:ph type="title"/>
          </p:nvPr>
        </p:nvSpPr>
        <p:spPr/>
        <p:txBody>
          <a:bodyPr/>
          <a:lstStyle/>
          <a:p>
            <a:r>
              <a:rPr lang="en-US"/>
              <a:t>Eigene Posts - Kommentare - Export - 3 of 8</a:t>
            </a:r>
          </a:p>
        </p:txBody>
      </p:sp>
      <p:graphicFrame>
        <p:nvGraphicFramePr>
          <p:cNvPr id="5" name="Table Placeholder 4">
            <a:extLst>
              <a:ext uri="{FF2B5EF4-FFF2-40B4-BE49-F238E27FC236}">
                <a16:creationId xmlns:a16="http://schemas.microsoft.com/office/drawing/2014/main" id="{D4AF903D-44FC-4D90-A029-C4C100021038}"/>
              </a:ext>
            </a:extLst>
          </p:cNvPr>
          <p:cNvGraphicFramePr>
            <a:graphicFrameLocks noGrp="1"/>
          </p:cNvGraphicFramePr>
          <p:nvPr>
            <p:ph type="tbl" sz="quarter" idx="13"/>
            <p:extLst>
              <p:ext uri="{D42A27DB-BD31-4B8C-83A1-F6EECF244321}">
                <p14:modId xmlns:p14="http://schemas.microsoft.com/office/powerpoint/2010/main" val="883001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3735823"/>
                    </a:ext>
                  </a:extLst>
                </a:gridCol>
                <a:gridCol w="1234440">
                  <a:extLst>
                    <a:ext uri="{9D8B030D-6E8A-4147-A177-3AD203B41FA5}">
                      <a16:colId xmlns:a16="http://schemas.microsoft.com/office/drawing/2014/main" val="3565377839"/>
                    </a:ext>
                  </a:extLst>
                </a:gridCol>
                <a:gridCol w="1234440">
                  <a:extLst>
                    <a:ext uri="{9D8B030D-6E8A-4147-A177-3AD203B41FA5}">
                      <a16:colId xmlns:a16="http://schemas.microsoft.com/office/drawing/2014/main" val="4103088417"/>
                    </a:ext>
                  </a:extLst>
                </a:gridCol>
                <a:gridCol w="1234440">
                  <a:extLst>
                    <a:ext uri="{9D8B030D-6E8A-4147-A177-3AD203B41FA5}">
                      <a16:colId xmlns:a16="http://schemas.microsoft.com/office/drawing/2014/main" val="1173081902"/>
                    </a:ext>
                  </a:extLst>
                </a:gridCol>
                <a:gridCol w="1645920">
                  <a:extLst>
                    <a:ext uri="{9D8B030D-6E8A-4147-A177-3AD203B41FA5}">
                      <a16:colId xmlns:a16="http://schemas.microsoft.com/office/drawing/2014/main" val="869651001"/>
                    </a:ext>
                  </a:extLst>
                </a:gridCol>
                <a:gridCol w="822960">
                  <a:extLst>
                    <a:ext uri="{9D8B030D-6E8A-4147-A177-3AD203B41FA5}">
                      <a16:colId xmlns:a16="http://schemas.microsoft.com/office/drawing/2014/main" val="406848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207971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- 2017-06-12 09:46:51</a:t>
                      </a:r>
                      <a:r>
                        <a:rPr kumimoji="0" lang="de-DE" sz="1000" b="0" i="0" u="none" strike="noStrike" kern="1200" cap="none" spc="0" normalizeH="0" baseline="0" noProof="0">
                          <a:ln>
                            <a:noFill/>
                          </a:ln>
                          <a:solidFill>
                            <a:prstClr val="black"/>
                          </a:solidFill>
                          <a:effectLst/>
                          <a:uLnTx/>
                          <a:uFillTx/>
                          <a:latin typeface="+mn-lt"/>
                          <a:ea typeface="+mn-ea"/>
                          <a:cs typeface="+mn-cs"/>
                        </a:rPr>
                        <a:t>
Mehr als 25 Jahre nach der deutschen Wiedervereinigung sind solche Szenen kaum möglich, oder?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37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- 2017-06-13 14:38:20</a:t>
                      </a:r>
                      <a:r>
                        <a:rPr kumimoji="0" lang="de-DE" sz="1000" b="0" i="0" u="none" strike="noStrike" kern="1200" cap="none" spc="0" normalizeH="0" baseline="0" noProof="0">
                          <a:ln>
                            <a:noFill/>
                          </a:ln>
                          <a:solidFill>
                            <a:prstClr val="black"/>
                          </a:solidFill>
                          <a:effectLst/>
                          <a:uLnTx/>
                          <a:uFillTx/>
                          <a:latin typeface="+mn-lt"/>
                          <a:ea typeface="+mn-ea"/>
                          <a:cs typeface="+mn-cs"/>
                        </a:rPr>
                        <a:t>
Wie deutsch bist Du? Teste Dich mit unserem Deutsch-O-Maten! 
https://www.onlineassessmenttool.com/deutsch-o-mat/assessment-69101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44996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Kulturjournal - 2017-05-08 11:24:15</a:t>
                      </a:r>
                      <a:r>
                        <a:rPr kumimoji="0" lang="en-US" sz="1000" b="0" i="0" u="none" strike="noStrike" kern="1200" cap="none" spc="0" normalizeH="0" baseline="0" noProof="0">
                          <a:ln>
                            <a:noFill/>
                          </a:ln>
                          <a:solidFill>
                            <a:prstClr val="black"/>
                          </a:solidFill>
                          <a:effectLst/>
                          <a:uLnTx/>
                          <a:uFillTx/>
                          <a:latin typeface="+mn-lt"/>
                          <a:ea typeface="+mn-ea"/>
                          <a:cs typeface="+mn-cs"/>
                        </a:rPr>
                        <a:t>
Diäten, Schönheits-Chirugie und Photoshop sollen den weiblichen Körper perfektionieren. Der Film "Embrace", produziert von Nora Tschirner, sagt: Schluss damit! Du bist schön! Heute um 22.45 Uhr im Kulturjournal.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19117855"/>
                  </a:ext>
                </a:extLst>
              </a:tr>
            </a:tbl>
          </a:graphicData>
        </a:graphic>
      </p:graphicFrame>
      <p:sp>
        <p:nvSpPr>
          <p:cNvPr id="4" name="Text Placeholder 3">
            <a:extLst>
              <a:ext uri="{FF2B5EF4-FFF2-40B4-BE49-F238E27FC236}">
                <a16:creationId xmlns:a16="http://schemas.microsoft.com/office/drawing/2014/main" id="{0FF0F558-DF95-401B-879B-D58BC668F5F4}"/>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728868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F4E0C-12AF-4BC9-B216-26EA3AAC6D06}"/>
              </a:ext>
            </a:extLst>
          </p:cNvPr>
          <p:cNvSpPr>
            <a:spLocks noGrp="1"/>
          </p:cNvSpPr>
          <p:nvPr>
            <p:ph type="title"/>
          </p:nvPr>
        </p:nvSpPr>
        <p:spPr/>
        <p:txBody>
          <a:bodyPr/>
          <a:lstStyle/>
          <a:p>
            <a:r>
              <a:rPr lang="en-US"/>
              <a:t>Eigene Posts - Kommentare - Export - 4 of 8</a:t>
            </a:r>
          </a:p>
        </p:txBody>
      </p:sp>
      <p:graphicFrame>
        <p:nvGraphicFramePr>
          <p:cNvPr id="5" name="Table Placeholder 4">
            <a:extLst>
              <a:ext uri="{FF2B5EF4-FFF2-40B4-BE49-F238E27FC236}">
                <a16:creationId xmlns:a16="http://schemas.microsoft.com/office/drawing/2014/main" id="{770A0A72-4E6E-4586-93C4-8EDFC027CA85}"/>
              </a:ext>
            </a:extLst>
          </p:cNvPr>
          <p:cNvGraphicFramePr>
            <a:graphicFrameLocks noGrp="1"/>
          </p:cNvGraphicFramePr>
          <p:nvPr>
            <p:ph type="tbl" sz="quarter" idx="13"/>
            <p:extLst>
              <p:ext uri="{D42A27DB-BD31-4B8C-83A1-F6EECF244321}">
                <p14:modId xmlns:p14="http://schemas.microsoft.com/office/powerpoint/2010/main" val="2645394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5092140"/>
                    </a:ext>
                  </a:extLst>
                </a:gridCol>
                <a:gridCol w="1234440">
                  <a:extLst>
                    <a:ext uri="{9D8B030D-6E8A-4147-A177-3AD203B41FA5}">
                      <a16:colId xmlns:a16="http://schemas.microsoft.com/office/drawing/2014/main" val="1539138346"/>
                    </a:ext>
                  </a:extLst>
                </a:gridCol>
                <a:gridCol w="1234440">
                  <a:extLst>
                    <a:ext uri="{9D8B030D-6E8A-4147-A177-3AD203B41FA5}">
                      <a16:colId xmlns:a16="http://schemas.microsoft.com/office/drawing/2014/main" val="322823255"/>
                    </a:ext>
                  </a:extLst>
                </a:gridCol>
                <a:gridCol w="1234440">
                  <a:extLst>
                    <a:ext uri="{9D8B030D-6E8A-4147-A177-3AD203B41FA5}">
                      <a16:colId xmlns:a16="http://schemas.microsoft.com/office/drawing/2014/main" val="3142984856"/>
                    </a:ext>
                  </a:extLst>
                </a:gridCol>
                <a:gridCol w="1645920">
                  <a:extLst>
                    <a:ext uri="{9D8B030D-6E8A-4147-A177-3AD203B41FA5}">
                      <a16:colId xmlns:a16="http://schemas.microsoft.com/office/drawing/2014/main" val="191659019"/>
                    </a:ext>
                  </a:extLst>
                </a:gridCol>
                <a:gridCol w="822960">
                  <a:extLst>
                    <a:ext uri="{9D8B030D-6E8A-4147-A177-3AD203B41FA5}">
                      <a16:colId xmlns:a16="http://schemas.microsoft.com/office/drawing/2014/main" val="210773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499114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- 2017-08-28 14:38:38</a:t>
                      </a:r>
                      <a:r>
                        <a:rPr kumimoji="0" lang="de-DE" sz="1000" b="0" i="0" u="none" strike="noStrike" kern="1200" cap="none" spc="0" normalizeH="0" baseline="0" noProof="0">
                          <a:ln>
                            <a:noFill/>
                          </a:ln>
                          <a:solidFill>
                            <a:prstClr val="black"/>
                          </a:solidFill>
                          <a:effectLst/>
                          <a:uLnTx/>
                          <a:uFillTx/>
                          <a:latin typeface="+mn-lt"/>
                          <a:ea typeface="+mn-ea"/>
                          <a:cs typeface="+mn-cs"/>
                        </a:rPr>
                        <a:t>
Von wegen die "lieben Kleinen" - zwei Erzieherinnen über den Alltagswahnsinn in Kitas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10085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- 2017-06-22 13:56:44</a:t>
                      </a:r>
                      <a:r>
                        <a:rPr kumimoji="0" lang="de-DE" sz="1000" b="0" i="0" u="none" strike="noStrike" kern="1200" cap="none" spc="0" normalizeH="0" baseline="0" noProof="0">
                          <a:ln>
                            <a:noFill/>
                          </a:ln>
                          <a:solidFill>
                            <a:prstClr val="black"/>
                          </a:solidFill>
                          <a:effectLst/>
                          <a:uLnTx/>
                          <a:uFillTx/>
                          <a:latin typeface="+mn-lt"/>
                          <a:ea typeface="+mn-ea"/>
                          <a:cs typeface="+mn-cs"/>
                        </a:rPr>
                        <a:t>
Das wird DER Sommerdrink zum Harry-Potter-Jubiläumsjahr! 🍹 Oder habt ihr eine bessere Idee?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40553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- 2017-04-24 16:14:15</a:t>
                      </a:r>
                      <a:r>
                        <a:rPr kumimoji="0" lang="de-DE" sz="1000" b="0" i="0" u="none" strike="noStrike" kern="1200" cap="none" spc="0" normalizeH="0" baseline="0" noProof="0">
                          <a:ln>
                            <a:noFill/>
                          </a:ln>
                          <a:solidFill>
                            <a:prstClr val="black"/>
                          </a:solidFill>
                          <a:effectLst/>
                          <a:uLnTx/>
                          <a:uFillTx/>
                          <a:latin typeface="+mn-lt"/>
                          <a:ea typeface="+mn-ea"/>
                          <a:cs typeface="+mn-cs"/>
                        </a:rPr>
                        <a:t>
Schon gehört? Til Schweiger verkauft in seinem Hamburger Restaurant Leitungswasser - für 4,20 Euro den Liter. Sommelière Julia hat das mal getestet. Mhm!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77204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- 2017-04-13 14:24:16</a:t>
                      </a:r>
                      <a:r>
                        <a:rPr kumimoji="0" lang="de-DE" sz="1000" b="0" i="0" u="none" strike="noStrike" kern="1200" cap="none" spc="0" normalizeH="0" baseline="0" noProof="0">
                          <a:ln>
                            <a:noFill/>
                          </a:ln>
                          <a:solidFill>
                            <a:prstClr val="black"/>
                          </a:solidFill>
                          <a:effectLst/>
                          <a:uLnTx/>
                          <a:uFillTx/>
                          <a:latin typeface="+mn-lt"/>
                          <a:ea typeface="+mn-ea"/>
                          <a:cs typeface="+mn-cs"/>
                        </a:rPr>
                        <a:t>
Was sagt ihr dazu?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1258569"/>
                  </a:ext>
                </a:extLst>
              </a:tr>
            </a:tbl>
          </a:graphicData>
        </a:graphic>
      </p:graphicFrame>
      <p:sp>
        <p:nvSpPr>
          <p:cNvPr id="4" name="Text Placeholder 3">
            <a:extLst>
              <a:ext uri="{FF2B5EF4-FFF2-40B4-BE49-F238E27FC236}">
                <a16:creationId xmlns:a16="http://schemas.microsoft.com/office/drawing/2014/main" id="{860D9254-AB7A-4F65-BC7B-62D076DC903B}"/>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18360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411C7-CF1F-424C-93D9-FB90C8F09B4B}"/>
              </a:ext>
            </a:extLst>
          </p:cNvPr>
          <p:cNvSpPr>
            <a:spLocks noGrp="1"/>
          </p:cNvSpPr>
          <p:nvPr>
            <p:ph type="title"/>
          </p:nvPr>
        </p:nvSpPr>
        <p:spPr/>
        <p:txBody>
          <a:bodyPr/>
          <a:lstStyle/>
          <a:p>
            <a:r>
              <a:rPr lang="en-US"/>
              <a:t>Eigene Posts - Kommentare - Export - 5 of 8</a:t>
            </a:r>
          </a:p>
        </p:txBody>
      </p:sp>
      <p:graphicFrame>
        <p:nvGraphicFramePr>
          <p:cNvPr id="5" name="Table Placeholder 4">
            <a:extLst>
              <a:ext uri="{FF2B5EF4-FFF2-40B4-BE49-F238E27FC236}">
                <a16:creationId xmlns:a16="http://schemas.microsoft.com/office/drawing/2014/main" id="{D9B09773-9AAB-4F14-8183-2B3891835628}"/>
              </a:ext>
            </a:extLst>
          </p:cNvPr>
          <p:cNvGraphicFramePr>
            <a:graphicFrameLocks noGrp="1"/>
          </p:cNvGraphicFramePr>
          <p:nvPr>
            <p:ph type="tbl" sz="quarter" idx="13"/>
            <p:extLst>
              <p:ext uri="{D42A27DB-BD31-4B8C-83A1-F6EECF244321}">
                <p14:modId xmlns:p14="http://schemas.microsoft.com/office/powerpoint/2010/main" val="3452820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583013"/>
                    </a:ext>
                  </a:extLst>
                </a:gridCol>
                <a:gridCol w="1234440">
                  <a:extLst>
                    <a:ext uri="{9D8B030D-6E8A-4147-A177-3AD203B41FA5}">
                      <a16:colId xmlns:a16="http://schemas.microsoft.com/office/drawing/2014/main" val="4047824667"/>
                    </a:ext>
                  </a:extLst>
                </a:gridCol>
                <a:gridCol w="1234440">
                  <a:extLst>
                    <a:ext uri="{9D8B030D-6E8A-4147-A177-3AD203B41FA5}">
                      <a16:colId xmlns:a16="http://schemas.microsoft.com/office/drawing/2014/main" val="1593375679"/>
                    </a:ext>
                  </a:extLst>
                </a:gridCol>
                <a:gridCol w="1234440">
                  <a:extLst>
                    <a:ext uri="{9D8B030D-6E8A-4147-A177-3AD203B41FA5}">
                      <a16:colId xmlns:a16="http://schemas.microsoft.com/office/drawing/2014/main" val="2150500869"/>
                    </a:ext>
                  </a:extLst>
                </a:gridCol>
                <a:gridCol w="1645920">
                  <a:extLst>
                    <a:ext uri="{9D8B030D-6E8A-4147-A177-3AD203B41FA5}">
                      <a16:colId xmlns:a16="http://schemas.microsoft.com/office/drawing/2014/main" val="3062107123"/>
                    </a:ext>
                  </a:extLst>
                </a:gridCol>
                <a:gridCol w="822960">
                  <a:extLst>
                    <a:ext uri="{9D8B030D-6E8A-4147-A177-3AD203B41FA5}">
                      <a16:colId xmlns:a16="http://schemas.microsoft.com/office/drawing/2014/main" val="3982768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589764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- 2017-04-03 11:04:26</a:t>
                      </a:r>
                      <a:r>
                        <a:rPr kumimoji="0" lang="de-DE" sz="1000" b="0" i="0" u="none" strike="noStrike" kern="1200" cap="none" spc="0" normalizeH="0" baseline="0" noProof="0">
                          <a:ln>
                            <a:noFill/>
                          </a:ln>
                          <a:solidFill>
                            <a:prstClr val="black"/>
                          </a:solidFill>
                          <a:effectLst/>
                          <a:uLnTx/>
                          <a:uFillTx/>
                          <a:latin typeface="+mn-lt"/>
                          <a:ea typeface="+mn-ea"/>
                          <a:cs typeface="+mn-cs"/>
                        </a:rPr>
                        <a:t>
Wer predigt was in deutschen Moscheen? Monatelang hat Constantin Schreiber Freitagsgebete besucht. Sein Fazit ist ernüchternd.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25342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- 2017-03-21 07:30:00</a:t>
                      </a:r>
                      <a:r>
                        <a:rPr kumimoji="0" lang="de-DE" sz="1000" b="0" i="0" u="none" strike="noStrike" kern="1200" cap="none" spc="0" normalizeH="0" baseline="0" noProof="0">
                          <a:ln>
                            <a:noFill/>
                          </a:ln>
                          <a:solidFill>
                            <a:prstClr val="black"/>
                          </a:solidFill>
                          <a:effectLst/>
                          <a:uLnTx/>
                          <a:uFillTx/>
                          <a:latin typeface="+mn-lt"/>
                          <a:ea typeface="+mn-ea"/>
                          <a:cs typeface="+mn-cs"/>
                        </a:rPr>
                        <a:t>
Guten Morgen. 🌼 Heute ist Tag der Poesie. Und mit diesem schönen Gedicht von Sebastian 23 starten wir in den 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69334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- 2017-06-16 07:39:38</a:t>
                      </a:r>
                      <a:r>
                        <a:rPr kumimoji="0" lang="de-DE" sz="1000" b="0" i="0" u="none" strike="noStrike" kern="1200" cap="none" spc="0" normalizeH="0" baseline="0" noProof="0">
                          <a:ln>
                            <a:noFill/>
                          </a:ln>
                          <a:solidFill>
                            <a:prstClr val="black"/>
                          </a:solidFill>
                          <a:effectLst/>
                          <a:uLnTx/>
                          <a:uFillTx/>
                          <a:latin typeface="+mn-lt"/>
                          <a:ea typeface="+mn-ea"/>
                          <a:cs typeface="+mn-cs"/>
                        </a:rPr>
                        <a:t>
Einfach nur schön!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65500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- 2017-02-23 12:31:53</a:t>
                      </a:r>
                      <a:r>
                        <a:rPr kumimoji="0" lang="de-DE" sz="1000" b="0" i="0" u="none" strike="noStrike" kern="1200" cap="none" spc="0" normalizeH="0" baseline="0" noProof="0">
                          <a:ln>
                            <a:noFill/>
                          </a:ln>
                          <a:solidFill>
                            <a:prstClr val="black"/>
                          </a:solidFill>
                          <a:effectLst/>
                          <a:uLnTx/>
                          <a:uFillTx/>
                          <a:latin typeface="+mn-lt"/>
                          <a:ea typeface="+mn-ea"/>
                          <a:cs typeface="+mn-cs"/>
                        </a:rPr>
                        <a:t>
Und ihr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40973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- 2017-06-21 09:16:25</a:t>
                      </a:r>
                      <a:r>
                        <a:rPr kumimoji="0" lang="de-DE" sz="1000" b="0" i="0" u="none" strike="noStrike" kern="1200" cap="none" spc="0" normalizeH="0" baseline="0" noProof="0">
                          <a:ln>
                            <a:noFill/>
                          </a:ln>
                          <a:solidFill>
                            <a:prstClr val="black"/>
                          </a:solidFill>
                          <a:effectLst/>
                          <a:uLnTx/>
                          <a:uFillTx/>
                          <a:latin typeface="+mn-lt"/>
                          <a:ea typeface="+mn-ea"/>
                          <a:cs typeface="+mn-cs"/>
                        </a:rPr>
                        <a:t>
Diese Fakten zu Harry Potter kennen nur wahre Fans!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92049428"/>
                  </a:ext>
                </a:extLst>
              </a:tr>
            </a:tbl>
          </a:graphicData>
        </a:graphic>
      </p:graphicFrame>
      <p:sp>
        <p:nvSpPr>
          <p:cNvPr id="4" name="Text Placeholder 3">
            <a:extLst>
              <a:ext uri="{FF2B5EF4-FFF2-40B4-BE49-F238E27FC236}">
                <a16:creationId xmlns:a16="http://schemas.microsoft.com/office/drawing/2014/main" id="{09CF45F4-2F6B-4DF5-A960-4D73BC8CE993}"/>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128558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BF121-98F8-4DBA-9965-D4C27ABADB15}"/>
              </a:ext>
            </a:extLst>
          </p:cNvPr>
          <p:cNvSpPr>
            <a:spLocks noGrp="1"/>
          </p:cNvSpPr>
          <p:nvPr>
            <p:ph type="title"/>
          </p:nvPr>
        </p:nvSpPr>
        <p:spPr/>
        <p:txBody>
          <a:bodyPr/>
          <a:lstStyle/>
          <a:p>
            <a:r>
              <a:rPr lang="en-US"/>
              <a:t>Eigene Posts - Kommentare - Export - 6 of 8</a:t>
            </a:r>
          </a:p>
        </p:txBody>
      </p:sp>
      <p:graphicFrame>
        <p:nvGraphicFramePr>
          <p:cNvPr id="5" name="Table Placeholder 4">
            <a:extLst>
              <a:ext uri="{FF2B5EF4-FFF2-40B4-BE49-F238E27FC236}">
                <a16:creationId xmlns:a16="http://schemas.microsoft.com/office/drawing/2014/main" id="{63B6C19C-D05D-48A9-9CA0-FDBF8BAFF20E}"/>
              </a:ext>
            </a:extLst>
          </p:cNvPr>
          <p:cNvGraphicFramePr>
            <a:graphicFrameLocks noGrp="1"/>
          </p:cNvGraphicFramePr>
          <p:nvPr>
            <p:ph type="tbl" sz="quarter" idx="13"/>
            <p:extLst>
              <p:ext uri="{D42A27DB-BD31-4B8C-83A1-F6EECF244321}">
                <p14:modId xmlns:p14="http://schemas.microsoft.com/office/powerpoint/2010/main" val="2509221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00541480"/>
                    </a:ext>
                  </a:extLst>
                </a:gridCol>
                <a:gridCol w="1234440">
                  <a:extLst>
                    <a:ext uri="{9D8B030D-6E8A-4147-A177-3AD203B41FA5}">
                      <a16:colId xmlns:a16="http://schemas.microsoft.com/office/drawing/2014/main" val="2578260255"/>
                    </a:ext>
                  </a:extLst>
                </a:gridCol>
                <a:gridCol w="1234440">
                  <a:extLst>
                    <a:ext uri="{9D8B030D-6E8A-4147-A177-3AD203B41FA5}">
                      <a16:colId xmlns:a16="http://schemas.microsoft.com/office/drawing/2014/main" val="3456328155"/>
                    </a:ext>
                  </a:extLst>
                </a:gridCol>
                <a:gridCol w="1234440">
                  <a:extLst>
                    <a:ext uri="{9D8B030D-6E8A-4147-A177-3AD203B41FA5}">
                      <a16:colId xmlns:a16="http://schemas.microsoft.com/office/drawing/2014/main" val="2169659474"/>
                    </a:ext>
                  </a:extLst>
                </a:gridCol>
                <a:gridCol w="1645920">
                  <a:extLst>
                    <a:ext uri="{9D8B030D-6E8A-4147-A177-3AD203B41FA5}">
                      <a16:colId xmlns:a16="http://schemas.microsoft.com/office/drawing/2014/main" val="4037011073"/>
                    </a:ext>
                  </a:extLst>
                </a:gridCol>
                <a:gridCol w="822960">
                  <a:extLst>
                    <a:ext uri="{9D8B030D-6E8A-4147-A177-3AD203B41FA5}">
                      <a16:colId xmlns:a16="http://schemas.microsoft.com/office/drawing/2014/main" val="556477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667161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- 2017-02-06 14:00:03</a:t>
                      </a:r>
                      <a:r>
                        <a:rPr kumimoji="0" lang="de-DE" sz="1000" b="0" i="0" u="none" strike="noStrike" kern="1200" cap="none" spc="0" normalizeH="0" baseline="0" noProof="0">
                          <a:ln>
                            <a:noFill/>
                          </a:ln>
                          <a:solidFill>
                            <a:prstClr val="black"/>
                          </a:solidFill>
                          <a:effectLst/>
                          <a:uLnTx/>
                          <a:uFillTx/>
                          <a:latin typeface="+mn-lt"/>
                          <a:ea typeface="+mn-ea"/>
                          <a:cs typeface="+mn-cs"/>
                        </a:rPr>
                        <a:t>
Hooge sucht Neubürger! Was du unbedingt wissen solltest, bevor du auf die Hallig ziehst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2460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- 2017-05-08 12:54:50</a:t>
                      </a:r>
                      <a:r>
                        <a:rPr kumimoji="0" lang="de-DE" sz="1000" b="0" i="0" u="none" strike="noStrike" kern="1200" cap="none" spc="0" normalizeH="0" baseline="0" noProof="0">
                          <a:ln>
                            <a:noFill/>
                          </a:ln>
                          <a:solidFill>
                            <a:prstClr val="black"/>
                          </a:solidFill>
                          <a:effectLst/>
                          <a:uLnTx/>
                          <a:uFillTx/>
                          <a:latin typeface="+mn-lt"/>
                          <a:ea typeface="+mn-ea"/>
                          <a:cs typeface="+mn-cs"/>
                        </a:rPr>
                        <a:t>
Hasskommentare ist Mohamed Amjahid gewohnt - ihn beunruhigt vielmehr der latente Rassismus, der seinen Alltag prägt. Heute um 22.45 Uhr im Kulturjournal.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54151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- 2017-10-23 13:10:37</a:t>
                      </a:r>
                      <a:r>
                        <a:rPr kumimoji="0" lang="de-DE" sz="1000" b="0" i="0" u="none" strike="noStrike" kern="1200" cap="none" spc="0" normalizeH="0" baseline="0" noProof="0">
                          <a:ln>
                            <a:noFill/>
                          </a:ln>
                          <a:solidFill>
                            <a:prstClr val="black"/>
                          </a:solidFill>
                          <a:effectLst/>
                          <a:uLnTx/>
                          <a:uFillTx/>
                          <a:latin typeface="+mn-lt"/>
                          <a:ea typeface="+mn-ea"/>
                          <a:cs typeface="+mn-cs"/>
                        </a:rPr>
                        <a:t>
1977 kommt der Amerikaner Wilbert Olinde Jr. als einziger "Ausländer" nach Göttingen, um in der Basketball-Bundesliga zu spielen. Er wollte ein Jahr bleiben - doch dann kam alles anders. Ein Thema bei uns: 23.10. | 22.45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12589188"/>
                  </a:ext>
                </a:extLst>
              </a:tr>
            </a:tbl>
          </a:graphicData>
        </a:graphic>
      </p:graphicFrame>
      <p:sp>
        <p:nvSpPr>
          <p:cNvPr id="4" name="Text Placeholder 3">
            <a:extLst>
              <a:ext uri="{FF2B5EF4-FFF2-40B4-BE49-F238E27FC236}">
                <a16:creationId xmlns:a16="http://schemas.microsoft.com/office/drawing/2014/main" id="{6C959F5A-C40D-4054-9772-62D273BAF177}"/>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493599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DF6BE-2706-4BA0-84CD-A9B6230E5B4B}"/>
              </a:ext>
            </a:extLst>
          </p:cNvPr>
          <p:cNvSpPr>
            <a:spLocks noGrp="1"/>
          </p:cNvSpPr>
          <p:nvPr>
            <p:ph type="title"/>
          </p:nvPr>
        </p:nvSpPr>
        <p:spPr/>
        <p:txBody>
          <a:bodyPr/>
          <a:lstStyle/>
          <a:p>
            <a:r>
              <a:rPr lang="en-US"/>
              <a:t>Eigene Posts - Kommentare - Export - 7 of 8</a:t>
            </a:r>
          </a:p>
        </p:txBody>
      </p:sp>
      <p:graphicFrame>
        <p:nvGraphicFramePr>
          <p:cNvPr id="5" name="Table Placeholder 4">
            <a:extLst>
              <a:ext uri="{FF2B5EF4-FFF2-40B4-BE49-F238E27FC236}">
                <a16:creationId xmlns:a16="http://schemas.microsoft.com/office/drawing/2014/main" id="{B216173D-84BD-4802-9078-41571F26D266}"/>
              </a:ext>
            </a:extLst>
          </p:cNvPr>
          <p:cNvGraphicFramePr>
            <a:graphicFrameLocks noGrp="1"/>
          </p:cNvGraphicFramePr>
          <p:nvPr>
            <p:ph type="tbl" sz="quarter" idx="13"/>
            <p:extLst>
              <p:ext uri="{D42A27DB-BD31-4B8C-83A1-F6EECF244321}">
                <p14:modId xmlns:p14="http://schemas.microsoft.com/office/powerpoint/2010/main" val="4132339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76804851"/>
                    </a:ext>
                  </a:extLst>
                </a:gridCol>
                <a:gridCol w="1234440">
                  <a:extLst>
                    <a:ext uri="{9D8B030D-6E8A-4147-A177-3AD203B41FA5}">
                      <a16:colId xmlns:a16="http://schemas.microsoft.com/office/drawing/2014/main" val="3108270724"/>
                    </a:ext>
                  </a:extLst>
                </a:gridCol>
                <a:gridCol w="1234440">
                  <a:extLst>
                    <a:ext uri="{9D8B030D-6E8A-4147-A177-3AD203B41FA5}">
                      <a16:colId xmlns:a16="http://schemas.microsoft.com/office/drawing/2014/main" val="150519063"/>
                    </a:ext>
                  </a:extLst>
                </a:gridCol>
                <a:gridCol w="1234440">
                  <a:extLst>
                    <a:ext uri="{9D8B030D-6E8A-4147-A177-3AD203B41FA5}">
                      <a16:colId xmlns:a16="http://schemas.microsoft.com/office/drawing/2014/main" val="1316402755"/>
                    </a:ext>
                  </a:extLst>
                </a:gridCol>
                <a:gridCol w="1645920">
                  <a:extLst>
                    <a:ext uri="{9D8B030D-6E8A-4147-A177-3AD203B41FA5}">
                      <a16:colId xmlns:a16="http://schemas.microsoft.com/office/drawing/2014/main" val="4116595631"/>
                    </a:ext>
                  </a:extLst>
                </a:gridCol>
                <a:gridCol w="822960">
                  <a:extLst>
                    <a:ext uri="{9D8B030D-6E8A-4147-A177-3AD203B41FA5}">
                      <a16:colId xmlns:a16="http://schemas.microsoft.com/office/drawing/2014/main" val="89466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08448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- 2017-06-14 08:50:32</a:t>
                      </a:r>
                      <a:r>
                        <a:rPr kumimoji="0" lang="de-DE" sz="1000" b="0" i="0" u="none" strike="noStrike" kern="1200" cap="none" spc="0" normalizeH="0" baseline="0" noProof="0">
                          <a:ln>
                            <a:noFill/>
                          </a:ln>
                          <a:solidFill>
                            <a:prstClr val="black"/>
                          </a:solidFill>
                          <a:effectLst/>
                          <a:uLnTx/>
                          <a:uFillTx/>
                          <a:latin typeface="+mn-lt"/>
                          <a:ea typeface="+mn-ea"/>
                          <a:cs typeface="+mn-cs"/>
                        </a:rPr>
                        <a:t>
So viel Geficke in einem einzigen Satz. Was sich Seyran Ates nicht alles anhören muss. Dabei kämpft sie doch nur für etwas vermeintlich Selbstverständliches: Gleichberechtigung.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80525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- 2017-09-11 14:47:48</a:t>
                      </a:r>
                      <a:r>
                        <a:rPr kumimoji="0" lang="de-DE" sz="1000" b="0" i="0" u="none" strike="noStrike" kern="1200" cap="none" spc="0" normalizeH="0" baseline="0" noProof="0">
                          <a:ln>
                            <a:noFill/>
                          </a:ln>
                          <a:solidFill>
                            <a:prstClr val="black"/>
                          </a:solidFill>
                          <a:effectLst/>
                          <a:uLnTx/>
                          <a:uFillTx/>
                          <a:latin typeface="+mn-lt"/>
                          <a:ea typeface="+mn-ea"/>
                          <a:cs typeface="+mn-cs"/>
                        </a:rPr>
                        <a:t>
Kunstfleisch - die radikale Alternative zum Schlachten. Könnte so unsere Zukunft aussehen? 
---------------
Über den Film The End of Meat 📺 11.9. | 22.45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32378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- 2017-02-21 14:59:18</a:t>
                      </a:r>
                      <a:r>
                        <a:rPr kumimoji="0" lang="de-DE" sz="1000" b="0" i="0" u="none" strike="noStrike" kern="1200" cap="none" spc="0" normalizeH="0" baseline="0" noProof="0">
                          <a:ln>
                            <a:noFill/>
                          </a:ln>
                          <a:solidFill>
                            <a:prstClr val="black"/>
                          </a:solidFill>
                          <a:effectLst/>
                          <a:uLnTx/>
                          <a:uFillTx/>
                          <a:latin typeface="+mn-lt"/>
                          <a:ea typeface="+mn-ea"/>
                          <a:cs typeface="+mn-cs"/>
                        </a:rPr>
                        <a:t>
50 Prozent der selbstständigen Jungdesigner verdienen weniger als 20.000 Euro jährlich. Wie kann man davon leben?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17616933"/>
                  </a:ext>
                </a:extLst>
              </a:tr>
            </a:tbl>
          </a:graphicData>
        </a:graphic>
      </p:graphicFrame>
      <p:sp>
        <p:nvSpPr>
          <p:cNvPr id="4" name="Text Placeholder 3">
            <a:extLst>
              <a:ext uri="{FF2B5EF4-FFF2-40B4-BE49-F238E27FC236}">
                <a16:creationId xmlns:a16="http://schemas.microsoft.com/office/drawing/2014/main" id="{957B2DAC-9BDA-44F3-8CA4-411CE4A47B7A}"/>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4045474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7CB83-552B-4113-BE77-DD68A1AF2051}"/>
              </a:ext>
            </a:extLst>
          </p:cNvPr>
          <p:cNvSpPr>
            <a:spLocks noGrp="1"/>
          </p:cNvSpPr>
          <p:nvPr>
            <p:ph type="title"/>
          </p:nvPr>
        </p:nvSpPr>
        <p:spPr/>
        <p:txBody>
          <a:bodyPr/>
          <a:lstStyle/>
          <a:p>
            <a:r>
              <a:rPr lang="en-US"/>
              <a:t>Eigene Posts - Kommentare - Export - 8 of 8</a:t>
            </a:r>
          </a:p>
        </p:txBody>
      </p:sp>
      <p:graphicFrame>
        <p:nvGraphicFramePr>
          <p:cNvPr id="5" name="Table Placeholder 4">
            <a:extLst>
              <a:ext uri="{FF2B5EF4-FFF2-40B4-BE49-F238E27FC236}">
                <a16:creationId xmlns:a16="http://schemas.microsoft.com/office/drawing/2014/main" id="{D7C601F2-FB78-4CBE-A37D-D25CBA3517BC}"/>
              </a:ext>
            </a:extLst>
          </p:cNvPr>
          <p:cNvGraphicFramePr>
            <a:graphicFrameLocks noGrp="1"/>
          </p:cNvGraphicFramePr>
          <p:nvPr>
            <p:ph type="tbl" sz="quarter" idx="13"/>
            <p:extLst>
              <p:ext uri="{D42A27DB-BD31-4B8C-83A1-F6EECF244321}">
                <p14:modId xmlns:p14="http://schemas.microsoft.com/office/powerpoint/2010/main" val="50792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6882115"/>
                    </a:ext>
                  </a:extLst>
                </a:gridCol>
                <a:gridCol w="1234440">
                  <a:extLst>
                    <a:ext uri="{9D8B030D-6E8A-4147-A177-3AD203B41FA5}">
                      <a16:colId xmlns:a16="http://schemas.microsoft.com/office/drawing/2014/main" val="441886891"/>
                    </a:ext>
                  </a:extLst>
                </a:gridCol>
                <a:gridCol w="1234440">
                  <a:extLst>
                    <a:ext uri="{9D8B030D-6E8A-4147-A177-3AD203B41FA5}">
                      <a16:colId xmlns:a16="http://schemas.microsoft.com/office/drawing/2014/main" val="3554223557"/>
                    </a:ext>
                  </a:extLst>
                </a:gridCol>
                <a:gridCol w="1234440">
                  <a:extLst>
                    <a:ext uri="{9D8B030D-6E8A-4147-A177-3AD203B41FA5}">
                      <a16:colId xmlns:a16="http://schemas.microsoft.com/office/drawing/2014/main" val="3279496584"/>
                    </a:ext>
                  </a:extLst>
                </a:gridCol>
                <a:gridCol w="1645920">
                  <a:extLst>
                    <a:ext uri="{9D8B030D-6E8A-4147-A177-3AD203B41FA5}">
                      <a16:colId xmlns:a16="http://schemas.microsoft.com/office/drawing/2014/main" val="2290845893"/>
                    </a:ext>
                  </a:extLst>
                </a:gridCol>
                <a:gridCol w="822960">
                  <a:extLst>
                    <a:ext uri="{9D8B030D-6E8A-4147-A177-3AD203B41FA5}">
                      <a16:colId xmlns:a16="http://schemas.microsoft.com/office/drawing/2014/main" val="2818682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371754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- 2017-09-06 06:09:01</a:t>
                      </a:r>
                      <a:r>
                        <a:rPr kumimoji="0" lang="de-DE" sz="1000" b="0" i="0" u="none" strike="noStrike" kern="1200" cap="none" spc="0" normalizeH="0" baseline="0" noProof="0">
                          <a:ln>
                            <a:noFill/>
                          </a:ln>
                          <a:solidFill>
                            <a:prstClr val="black"/>
                          </a:solidFill>
                          <a:effectLst/>
                          <a:uLnTx/>
                          <a:uFillTx/>
                          <a:latin typeface="+mn-lt"/>
                          <a:ea typeface="+mn-ea"/>
                          <a:cs typeface="+mn-cs"/>
                        </a:rPr>
                        <a:t>
Die wohl längste Theaterbühne der Welt. Auf ins Saaletal!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21309648"/>
                  </a:ext>
                </a:extLst>
              </a:tr>
            </a:tbl>
          </a:graphicData>
        </a:graphic>
      </p:graphicFrame>
      <p:sp>
        <p:nvSpPr>
          <p:cNvPr id="4" name="Text Placeholder 3">
            <a:extLst>
              <a:ext uri="{FF2B5EF4-FFF2-40B4-BE49-F238E27FC236}">
                <a16:creationId xmlns:a16="http://schemas.microsoft.com/office/drawing/2014/main" id="{084080EF-A8D8-42D8-9C0A-D2CF069502A6}"/>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508986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749DB-D3B1-4F2F-A12F-0301072592FD}"/>
              </a:ext>
            </a:extLst>
          </p:cNvPr>
          <p:cNvSpPr>
            <a:spLocks noGrp="1"/>
          </p:cNvSpPr>
          <p:nvPr>
            <p:ph type="title"/>
          </p:nvPr>
        </p:nvSpPr>
        <p:spPr/>
        <p:txBody>
          <a:bodyPr/>
          <a:lstStyle/>
          <a:p>
            <a:r>
              <a:rPr lang="en-US"/>
              <a:t>Eigene Posts - Links - Export</a:t>
            </a:r>
          </a:p>
        </p:txBody>
      </p:sp>
      <p:graphicFrame>
        <p:nvGraphicFramePr>
          <p:cNvPr id="5" name="Table Placeholder 4">
            <a:extLst>
              <a:ext uri="{FF2B5EF4-FFF2-40B4-BE49-F238E27FC236}">
                <a16:creationId xmlns:a16="http://schemas.microsoft.com/office/drawing/2014/main" id="{18C38B2E-57A1-45CD-8571-847600F55343}"/>
              </a:ext>
            </a:extLst>
          </p:cNvPr>
          <p:cNvGraphicFramePr>
            <a:graphicFrameLocks noGrp="1"/>
          </p:cNvGraphicFramePr>
          <p:nvPr>
            <p:ph type="tbl" sz="quarter" idx="13"/>
            <p:extLst>
              <p:ext uri="{D42A27DB-BD31-4B8C-83A1-F6EECF244321}">
                <p14:modId xmlns:p14="http://schemas.microsoft.com/office/powerpoint/2010/main" val="1118895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94398423"/>
                    </a:ext>
                  </a:extLst>
                </a:gridCol>
                <a:gridCol w="987552">
                  <a:extLst>
                    <a:ext uri="{9D8B030D-6E8A-4147-A177-3AD203B41FA5}">
                      <a16:colId xmlns:a16="http://schemas.microsoft.com/office/drawing/2014/main" val="239814597"/>
                    </a:ext>
                  </a:extLst>
                </a:gridCol>
                <a:gridCol w="822960">
                  <a:extLst>
                    <a:ext uri="{9D8B030D-6E8A-4147-A177-3AD203B41FA5}">
                      <a16:colId xmlns:a16="http://schemas.microsoft.com/office/drawing/2014/main" val="3089002846"/>
                    </a:ext>
                  </a:extLst>
                </a:gridCol>
                <a:gridCol w="987552">
                  <a:extLst>
                    <a:ext uri="{9D8B030D-6E8A-4147-A177-3AD203B41FA5}">
                      <a16:colId xmlns:a16="http://schemas.microsoft.com/office/drawing/2014/main" val="921459705"/>
                    </a:ext>
                  </a:extLst>
                </a:gridCol>
                <a:gridCol w="822960">
                  <a:extLst>
                    <a:ext uri="{9D8B030D-6E8A-4147-A177-3AD203B41FA5}">
                      <a16:colId xmlns:a16="http://schemas.microsoft.com/office/drawing/2014/main" val="2778948952"/>
                    </a:ext>
                  </a:extLst>
                </a:gridCol>
                <a:gridCol w="905256">
                  <a:extLst>
                    <a:ext uri="{9D8B030D-6E8A-4147-A177-3AD203B41FA5}">
                      <a16:colId xmlns:a16="http://schemas.microsoft.com/office/drawing/2014/main" val="3045885512"/>
                    </a:ext>
                  </a:extLst>
                </a:gridCol>
                <a:gridCol w="822960">
                  <a:extLst>
                    <a:ext uri="{9D8B030D-6E8A-4147-A177-3AD203B41FA5}">
                      <a16:colId xmlns:a16="http://schemas.microsoft.com/office/drawing/2014/main" val="1075612712"/>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1556624935"/>
                  </a:ext>
                </a:extLst>
              </a:tr>
              <a:tr h="370840">
                <a:tc>
                  <a:txBody>
                    <a:bodyPr/>
                    <a:lstStyle/>
                    <a:p>
                      <a:r>
                        <a:rPr lang="de-DE" sz="1000" b="1"/>
                        <a:t>Kulturjournal - 2017-09-26 08:10:02</a:t>
                      </a:r>
                      <a:r>
                        <a:rPr lang="de-DE" sz="1000"/>
                        <a:t>
Ganz schön düster.</a:t>
                      </a:r>
                      <a:endParaRPr lang="en-US" sz="1000"/>
                    </a:p>
                  </a:txBody>
                  <a:tcPr/>
                </a:tc>
                <a:tc>
                  <a:txBody>
                    <a:bodyPr/>
                    <a:lstStyle/>
                    <a:p>
                      <a:r>
                        <a:rPr lang="en-US" sz="1000"/>
                        <a:t>7.4%</a:t>
                      </a:r>
                    </a:p>
                  </a:txBody>
                  <a:tcPr/>
                </a:tc>
                <a:tc>
                  <a:txBody>
                    <a:bodyPr/>
                    <a:lstStyle/>
                    <a:p>
                      <a:r>
                        <a:rPr lang="en-US" sz="1000"/>
                        <a:t>281</a:t>
                      </a:r>
                    </a:p>
                  </a:txBody>
                  <a:tcPr/>
                </a:tc>
                <a:tc>
                  <a:txBody>
                    <a:bodyPr/>
                    <a:lstStyle/>
                    <a:p>
                      <a:r>
                        <a:rPr lang="en-US" sz="1000"/>
                        <a:t>3802</a:t>
                      </a:r>
                    </a:p>
                  </a:txBody>
                  <a:tcPr/>
                </a:tc>
                <a:tc>
                  <a:txBody>
                    <a:bodyPr/>
                    <a:lstStyle/>
                    <a:p>
                      <a:r>
                        <a:rPr lang="en-US" sz="1000"/>
                        <a:t>308</a:t>
                      </a:r>
                    </a:p>
                  </a:txBody>
                  <a:tcPr/>
                </a:tc>
                <a:tc>
                  <a:txBody>
                    <a:bodyPr/>
                    <a:lstStyle/>
                    <a:p>
                      <a:r>
                        <a:rPr lang="en-US" sz="1000"/>
                        <a:t>8.1%</a:t>
                      </a:r>
                    </a:p>
                  </a:txBody>
                  <a:tcPr/>
                </a:tc>
                <a:tc>
                  <a:txBody>
                    <a:bodyPr/>
                    <a:lstStyle/>
                    <a:p>
                      <a:r>
                        <a:rPr lang="en-US" sz="1000"/>
                        <a:t>Link</a:t>
                      </a:r>
                    </a:p>
                  </a:txBody>
                  <a:tcPr/>
                </a:tc>
                <a:extLst>
                  <a:ext uri="{0D108BD9-81ED-4DB2-BD59-A6C34878D82A}">
                    <a16:rowId xmlns:a16="http://schemas.microsoft.com/office/drawing/2014/main" val="3200057848"/>
                  </a:ext>
                </a:extLst>
              </a:tr>
              <a:tr h="370840">
                <a:tc>
                  <a:txBody>
                    <a:bodyPr/>
                    <a:lstStyle/>
                    <a:p>
                      <a:r>
                        <a:rPr lang="de-DE" sz="1000" b="1"/>
                        <a:t>Kulturjournal - 2017-05-17 12:16:53</a:t>
                      </a:r>
                      <a:r>
                        <a:rPr lang="de-DE" sz="1000"/>
                        <a:t>
Für alle, die selbst spielen möchten. Hier geht's zum Test!</a:t>
                      </a:r>
                      <a:endParaRPr lang="en-US" sz="1000"/>
                    </a:p>
                  </a:txBody>
                  <a:tcPr/>
                </a:tc>
                <a:tc>
                  <a:txBody>
                    <a:bodyPr/>
                    <a:lstStyle/>
                    <a:p>
                      <a:r>
                        <a:rPr lang="en-US" sz="1000"/>
                        <a:t>6.2%</a:t>
                      </a:r>
                    </a:p>
                  </a:txBody>
                  <a:tcPr/>
                </a:tc>
                <a:tc>
                  <a:txBody>
                    <a:bodyPr/>
                    <a:lstStyle/>
                    <a:p>
                      <a:r>
                        <a:rPr lang="en-US" sz="1000"/>
                        <a:t>235</a:t>
                      </a:r>
                    </a:p>
                  </a:txBody>
                  <a:tcPr/>
                </a:tc>
                <a:tc>
                  <a:txBody>
                    <a:bodyPr/>
                    <a:lstStyle/>
                    <a:p>
                      <a:r>
                        <a:rPr lang="en-US" sz="1000"/>
                        <a:t>3770</a:t>
                      </a:r>
                    </a:p>
                  </a:txBody>
                  <a:tcPr/>
                </a:tc>
                <a:tc>
                  <a:txBody>
                    <a:bodyPr/>
                    <a:lstStyle/>
                    <a:p>
                      <a:r>
                        <a:rPr lang="en-US" sz="1000"/>
                        <a:t>315</a:t>
                      </a:r>
                    </a:p>
                  </a:txBody>
                  <a:tcPr/>
                </a:tc>
                <a:tc>
                  <a:txBody>
                    <a:bodyPr/>
                    <a:lstStyle/>
                    <a:p>
                      <a:r>
                        <a:rPr lang="en-US" sz="1000"/>
                        <a:t>8.4%</a:t>
                      </a:r>
                    </a:p>
                  </a:txBody>
                  <a:tcPr/>
                </a:tc>
                <a:tc>
                  <a:txBody>
                    <a:bodyPr/>
                    <a:lstStyle/>
                    <a:p>
                      <a:r>
                        <a:rPr lang="en-US" sz="1000"/>
                        <a:t>Link</a:t>
                      </a:r>
                    </a:p>
                  </a:txBody>
                  <a:tcPr/>
                </a:tc>
                <a:extLst>
                  <a:ext uri="{0D108BD9-81ED-4DB2-BD59-A6C34878D82A}">
                    <a16:rowId xmlns:a16="http://schemas.microsoft.com/office/drawing/2014/main" val="698156585"/>
                  </a:ext>
                </a:extLst>
              </a:tr>
              <a:tr h="370840">
                <a:tc>
                  <a:txBody>
                    <a:bodyPr/>
                    <a:lstStyle/>
                    <a:p>
                      <a:r>
                        <a:rPr lang="de-DE" sz="1000" b="1"/>
                        <a:t>Kulturjournal - 2017-10-26 08:18:12</a:t>
                      </a:r>
                      <a:r>
                        <a:rPr lang="de-DE" sz="1000"/>
                        <a:t>
"Zensur" beim Echo-Jazz? Das klang nicht lustig. Aber wie war es wirklich?</a:t>
                      </a:r>
                      <a:endParaRPr lang="en-US" sz="1000"/>
                    </a:p>
                  </a:txBody>
                  <a:tcPr/>
                </a:tc>
                <a:tc>
                  <a:txBody>
                    <a:bodyPr/>
                    <a:lstStyle/>
                    <a:p>
                      <a:r>
                        <a:rPr lang="en-US" sz="1000"/>
                        <a:t>4.2%</a:t>
                      </a:r>
                    </a:p>
                  </a:txBody>
                  <a:tcPr/>
                </a:tc>
                <a:tc>
                  <a:txBody>
                    <a:bodyPr/>
                    <a:lstStyle/>
                    <a:p>
                      <a:r>
                        <a:rPr lang="en-US" sz="1000"/>
                        <a:t>78</a:t>
                      </a:r>
                    </a:p>
                  </a:txBody>
                  <a:tcPr/>
                </a:tc>
                <a:tc>
                  <a:txBody>
                    <a:bodyPr/>
                    <a:lstStyle/>
                    <a:p>
                      <a:r>
                        <a:rPr lang="en-US" sz="1000"/>
                        <a:t>1840</a:t>
                      </a:r>
                    </a:p>
                  </a:txBody>
                  <a:tcPr/>
                </a:tc>
                <a:tc>
                  <a:txBody>
                    <a:bodyPr/>
                    <a:lstStyle/>
                    <a:p>
                      <a:r>
                        <a:rPr lang="en-US" sz="1000"/>
                        <a:t>133</a:t>
                      </a:r>
                    </a:p>
                  </a:txBody>
                  <a:tcPr/>
                </a:tc>
                <a:tc>
                  <a:txBody>
                    <a:bodyPr/>
                    <a:lstStyle/>
                    <a:p>
                      <a:r>
                        <a:rPr lang="en-US" sz="1000"/>
                        <a:t>7.2%</a:t>
                      </a:r>
                    </a:p>
                  </a:txBody>
                  <a:tcPr/>
                </a:tc>
                <a:tc>
                  <a:txBody>
                    <a:bodyPr/>
                    <a:lstStyle/>
                    <a:p>
                      <a:r>
                        <a:rPr lang="en-US" sz="1000"/>
                        <a:t>Link</a:t>
                      </a:r>
                    </a:p>
                  </a:txBody>
                  <a:tcPr/>
                </a:tc>
                <a:extLst>
                  <a:ext uri="{0D108BD9-81ED-4DB2-BD59-A6C34878D82A}">
                    <a16:rowId xmlns:a16="http://schemas.microsoft.com/office/drawing/2014/main" val="738244967"/>
                  </a:ext>
                </a:extLst>
              </a:tr>
              <a:tr h="370840">
                <a:tc>
                  <a:txBody>
                    <a:bodyPr/>
                    <a:lstStyle/>
                    <a:p>
                      <a:r>
                        <a:rPr lang="de-DE" sz="1000" b="1"/>
                        <a:t>Kulturjournal - 2017-10-23 10:05:00</a:t>
                      </a:r>
                      <a:r>
                        <a:rPr lang="de-DE" sz="1000"/>
                        <a:t>
Das Kulturjournal heute Abend um 22.45 Uhr im NDR Fernsehen​. Das sind unsere Themen:</a:t>
                      </a:r>
                      <a:endParaRPr lang="en-US" sz="1000"/>
                    </a:p>
                  </a:txBody>
                  <a:tcPr/>
                </a:tc>
                <a:tc>
                  <a:txBody>
                    <a:bodyPr/>
                    <a:lstStyle/>
                    <a:p>
                      <a:r>
                        <a:rPr lang="en-US" sz="1000"/>
                        <a:t>4.2%</a:t>
                      </a:r>
                    </a:p>
                  </a:txBody>
                  <a:tcPr/>
                </a:tc>
                <a:tc>
                  <a:txBody>
                    <a:bodyPr/>
                    <a:lstStyle/>
                    <a:p>
                      <a:r>
                        <a:rPr lang="en-US" sz="1000"/>
                        <a:t>51</a:t>
                      </a:r>
                    </a:p>
                  </a:txBody>
                  <a:tcPr/>
                </a:tc>
                <a:tc>
                  <a:txBody>
                    <a:bodyPr/>
                    <a:lstStyle/>
                    <a:p>
                      <a:r>
                        <a:rPr lang="en-US" sz="1000"/>
                        <a:t>1214</a:t>
                      </a:r>
                    </a:p>
                  </a:txBody>
                  <a:tcPr/>
                </a:tc>
                <a:tc>
                  <a:txBody>
                    <a:bodyPr/>
                    <a:lstStyle/>
                    <a:p>
                      <a:r>
                        <a:rPr lang="en-US" sz="1000"/>
                        <a:t>54</a:t>
                      </a:r>
                    </a:p>
                  </a:txBody>
                  <a:tcPr/>
                </a:tc>
                <a:tc>
                  <a:txBody>
                    <a:bodyPr/>
                    <a:lstStyle/>
                    <a:p>
                      <a:r>
                        <a:rPr lang="en-US" sz="1000"/>
                        <a:t>4.4%</a:t>
                      </a:r>
                    </a:p>
                  </a:txBody>
                  <a:tcPr/>
                </a:tc>
                <a:tc>
                  <a:txBody>
                    <a:bodyPr/>
                    <a:lstStyle/>
                    <a:p>
                      <a:r>
                        <a:rPr lang="en-US" sz="1000"/>
                        <a:t>Link</a:t>
                      </a:r>
                    </a:p>
                  </a:txBody>
                  <a:tcPr/>
                </a:tc>
                <a:extLst>
                  <a:ext uri="{0D108BD9-81ED-4DB2-BD59-A6C34878D82A}">
                    <a16:rowId xmlns:a16="http://schemas.microsoft.com/office/drawing/2014/main" val="1795820444"/>
                  </a:ext>
                </a:extLst>
              </a:tr>
              <a:tr h="370840">
                <a:tc>
                  <a:txBody>
                    <a:bodyPr/>
                    <a:lstStyle/>
                    <a:p>
                      <a:r>
                        <a:rPr lang="de-DE" sz="1000" b="1"/>
                        <a:t>Kulturjournal - 2017-02-15 08:33:37</a:t>
                      </a:r>
                      <a:r>
                        <a:rPr lang="de-DE" sz="1000"/>
                        <a:t>
In der warmen Jahreszeit schon was vor? Es gibt Karten für das Sommerprogramm der Elbphilharmonie. Heute ab 11 Uhr! ☀</a:t>
                      </a:r>
                      <a:endParaRPr lang="en-US" sz="1000"/>
                    </a:p>
                  </a:txBody>
                  <a:tcPr/>
                </a:tc>
                <a:tc>
                  <a:txBody>
                    <a:bodyPr/>
                    <a:lstStyle/>
                    <a:p>
                      <a:r>
                        <a:rPr lang="en-US" sz="1000"/>
                        <a:t>4.1%</a:t>
                      </a:r>
                    </a:p>
                  </a:txBody>
                  <a:tcPr/>
                </a:tc>
                <a:tc>
                  <a:txBody>
                    <a:bodyPr/>
                    <a:lstStyle/>
                    <a:p>
                      <a:r>
                        <a:rPr lang="en-US" sz="1000"/>
                        <a:t>81</a:t>
                      </a:r>
                    </a:p>
                  </a:txBody>
                  <a:tcPr/>
                </a:tc>
                <a:tc>
                  <a:txBody>
                    <a:bodyPr/>
                    <a:lstStyle/>
                    <a:p>
                      <a:r>
                        <a:rPr lang="en-US" sz="1000"/>
                        <a:t>1977</a:t>
                      </a:r>
                    </a:p>
                  </a:txBody>
                  <a:tcPr/>
                </a:tc>
                <a:tc>
                  <a:txBody>
                    <a:bodyPr/>
                    <a:lstStyle/>
                    <a:p>
                      <a:r>
                        <a:rPr lang="en-US" sz="1000"/>
                        <a:t>97</a:t>
                      </a:r>
                    </a:p>
                  </a:txBody>
                  <a:tcPr/>
                </a:tc>
                <a:tc>
                  <a:txBody>
                    <a:bodyPr/>
                    <a:lstStyle/>
                    <a:p>
                      <a:r>
                        <a:rPr lang="en-US" sz="1000"/>
                        <a:t>4.9%</a:t>
                      </a:r>
                    </a:p>
                  </a:txBody>
                  <a:tcPr/>
                </a:tc>
                <a:tc>
                  <a:txBody>
                    <a:bodyPr/>
                    <a:lstStyle/>
                    <a:p>
                      <a:r>
                        <a:rPr lang="en-US" sz="1000"/>
                        <a:t>Link</a:t>
                      </a:r>
                    </a:p>
                  </a:txBody>
                  <a:tcPr/>
                </a:tc>
                <a:extLst>
                  <a:ext uri="{0D108BD9-81ED-4DB2-BD59-A6C34878D82A}">
                    <a16:rowId xmlns:a16="http://schemas.microsoft.com/office/drawing/2014/main" val="106380293"/>
                  </a:ext>
                </a:extLst>
              </a:tr>
            </a:tbl>
          </a:graphicData>
        </a:graphic>
      </p:graphicFrame>
      <p:sp>
        <p:nvSpPr>
          <p:cNvPr id="4" name="Text Placeholder 3">
            <a:extLst>
              <a:ext uri="{FF2B5EF4-FFF2-40B4-BE49-F238E27FC236}">
                <a16:creationId xmlns:a16="http://schemas.microsoft.com/office/drawing/2014/main" id="{C68C18BD-74DC-4D82-9B15-A68613030757}"/>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725955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BBE5E-B022-42AF-856F-8C9B82454D49}"/>
              </a:ext>
            </a:extLst>
          </p:cNvPr>
          <p:cNvSpPr>
            <a:spLocks noGrp="1"/>
          </p:cNvSpPr>
          <p:nvPr>
            <p:ph type="title"/>
          </p:nvPr>
        </p:nvSpPr>
        <p:spPr/>
        <p:txBody>
          <a:bodyPr/>
          <a:lstStyle/>
          <a:p>
            <a:r>
              <a:rPr lang="en-US"/>
              <a:t>Facebook - Videostarts - Export</a:t>
            </a:r>
          </a:p>
        </p:txBody>
      </p:sp>
      <p:graphicFrame>
        <p:nvGraphicFramePr>
          <p:cNvPr id="5" name="Table Placeholder 4">
            <a:extLst>
              <a:ext uri="{FF2B5EF4-FFF2-40B4-BE49-F238E27FC236}">
                <a16:creationId xmlns:a16="http://schemas.microsoft.com/office/drawing/2014/main" id="{0D81A754-937B-46FC-8B73-68142D361819}"/>
              </a:ext>
            </a:extLst>
          </p:cNvPr>
          <p:cNvGraphicFramePr>
            <a:graphicFrameLocks noGrp="1"/>
          </p:cNvGraphicFramePr>
          <p:nvPr>
            <p:ph type="tbl" sz="quarter" idx="13"/>
            <p:extLst>
              <p:ext uri="{D42A27DB-BD31-4B8C-83A1-F6EECF244321}">
                <p14:modId xmlns:p14="http://schemas.microsoft.com/office/powerpoint/2010/main" val="2470393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204313419"/>
                    </a:ext>
                  </a:extLst>
                </a:gridCol>
                <a:gridCol w="1152144">
                  <a:extLst>
                    <a:ext uri="{9D8B030D-6E8A-4147-A177-3AD203B41FA5}">
                      <a16:colId xmlns:a16="http://schemas.microsoft.com/office/drawing/2014/main" val="1631631617"/>
                    </a:ext>
                  </a:extLst>
                </a:gridCol>
                <a:gridCol w="1152144">
                  <a:extLst>
                    <a:ext uri="{9D8B030D-6E8A-4147-A177-3AD203B41FA5}">
                      <a16:colId xmlns:a16="http://schemas.microsoft.com/office/drawing/2014/main" val="2420437999"/>
                    </a:ext>
                  </a:extLst>
                </a:gridCol>
                <a:gridCol w="1152144">
                  <a:extLst>
                    <a:ext uri="{9D8B030D-6E8A-4147-A177-3AD203B41FA5}">
                      <a16:colId xmlns:a16="http://schemas.microsoft.com/office/drawing/2014/main" val="319851404"/>
                    </a:ext>
                  </a:extLst>
                </a:gridCol>
                <a:gridCol w="822960">
                  <a:extLst>
                    <a:ext uri="{9D8B030D-6E8A-4147-A177-3AD203B41FA5}">
                      <a16:colId xmlns:a16="http://schemas.microsoft.com/office/drawing/2014/main" val="1754013449"/>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1184852565"/>
                  </a:ext>
                </a:extLst>
              </a:tr>
              <a:tr h="370840">
                <a:tc>
                  <a:txBody>
                    <a:bodyPr/>
                    <a:lstStyle/>
                    <a:p>
                      <a:r>
                        <a:rPr lang="de-DE" sz="1000" b="1"/>
                        <a:t>Kulturjournal - 2017-07-03 18:13:03</a:t>
                      </a:r>
                      <a:r>
                        <a:rPr lang="de-DE" sz="1000"/>
                        <a:t>
"Das bisschen Haushalt macht sich von allein, sagt mein Mann ..." 🎶 Nein, nicht 1970. HEUTE! Das ist irgendwie erschütternd, lieber Michel Abdollahi!</a:t>
                      </a:r>
                      <a:endParaRPr lang="en-US" sz="1000"/>
                    </a:p>
                  </a:txBody>
                  <a:tcPr/>
                </a:tc>
                <a:tc>
                  <a:txBody>
                    <a:bodyPr/>
                    <a:lstStyle/>
                    <a:p>
                      <a:r>
                        <a:rPr lang="en-US" sz="1000"/>
                        <a:t>106563</a:t>
                      </a:r>
                    </a:p>
                  </a:txBody>
                  <a:tcPr/>
                </a:tc>
                <a:tc>
                  <a:txBody>
                    <a:bodyPr/>
                    <a:lstStyle/>
                    <a:p>
                      <a:r>
                        <a:rPr lang="en-US" sz="1000"/>
                        <a:t>207474</a:t>
                      </a:r>
                    </a:p>
                  </a:txBody>
                  <a:tcPr/>
                </a:tc>
                <a:tc>
                  <a:txBody>
                    <a:bodyPr/>
                    <a:lstStyle/>
                    <a:p>
                      <a:r>
                        <a:rPr lang="en-US" sz="1000"/>
                        <a:t>10%</a:t>
                      </a:r>
                    </a:p>
                  </a:txBody>
                  <a:tcPr/>
                </a:tc>
                <a:tc>
                  <a:txBody>
                    <a:bodyPr/>
                    <a:lstStyle/>
                    <a:p>
                      <a:r>
                        <a:rPr lang="en-US" sz="1000"/>
                        <a:t>4:54</a:t>
                      </a:r>
                    </a:p>
                  </a:txBody>
                  <a:tcPr/>
                </a:tc>
                <a:extLst>
                  <a:ext uri="{0D108BD9-81ED-4DB2-BD59-A6C34878D82A}">
                    <a16:rowId xmlns:a16="http://schemas.microsoft.com/office/drawing/2014/main" val="1028412835"/>
                  </a:ext>
                </a:extLst>
              </a:tr>
              <a:tr h="370840">
                <a:tc>
                  <a:txBody>
                    <a:bodyPr/>
                    <a:lstStyle/>
                    <a:p>
                      <a:r>
                        <a:rPr lang="de-DE" sz="1000" b="1"/>
                        <a:t>Kulturjournal - 2017-05-17 11:03:43</a:t>
                      </a:r>
                      <a:r>
                        <a:rPr lang="de-DE" sz="1000"/>
                        <a:t>
Welcher Glaube passt zu dir? Michel Abdollahi spielt Believe-O-Mat mit Passanten und erhält insbesondere zum Thema Homosexualität "komische" Antworten. #TaggegenHomophobie</a:t>
                      </a:r>
                      <a:endParaRPr lang="en-US" sz="1000"/>
                    </a:p>
                  </a:txBody>
                  <a:tcPr/>
                </a:tc>
                <a:tc>
                  <a:txBody>
                    <a:bodyPr/>
                    <a:lstStyle/>
                    <a:p>
                      <a:r>
                        <a:rPr lang="en-US" sz="1000"/>
                        <a:t>74974</a:t>
                      </a:r>
                    </a:p>
                  </a:txBody>
                  <a:tcPr/>
                </a:tc>
                <a:tc>
                  <a:txBody>
                    <a:bodyPr/>
                    <a:lstStyle/>
                    <a:p>
                      <a:r>
                        <a:rPr lang="en-US" sz="1000"/>
                        <a:t>141328</a:t>
                      </a:r>
                    </a:p>
                  </a:txBody>
                  <a:tcPr/>
                </a:tc>
                <a:tc>
                  <a:txBody>
                    <a:bodyPr/>
                    <a:lstStyle/>
                    <a:p>
                      <a:r>
                        <a:rPr lang="en-US" sz="1000"/>
                        <a:t>15%</a:t>
                      </a:r>
                    </a:p>
                  </a:txBody>
                  <a:tcPr/>
                </a:tc>
                <a:tc>
                  <a:txBody>
                    <a:bodyPr/>
                    <a:lstStyle/>
                    <a:p>
                      <a:r>
                        <a:rPr lang="en-US" sz="1000"/>
                        <a:t>3:46</a:t>
                      </a:r>
                    </a:p>
                  </a:txBody>
                  <a:tcPr/>
                </a:tc>
                <a:extLst>
                  <a:ext uri="{0D108BD9-81ED-4DB2-BD59-A6C34878D82A}">
                    <a16:rowId xmlns:a16="http://schemas.microsoft.com/office/drawing/2014/main" val="180920510"/>
                  </a:ext>
                </a:extLst>
              </a:tr>
              <a:tr h="370840">
                <a:tc>
                  <a:txBody>
                    <a:bodyPr/>
                    <a:lstStyle/>
                    <a:p>
                      <a:r>
                        <a:rPr lang="de-DE" sz="1000" b="1"/>
                        <a:t>Kulturjournal - 2017-01-30 21:00:00</a:t>
                      </a:r>
                      <a:r>
                        <a:rPr lang="de-DE" sz="1000"/>
                        <a:t>
"Ich bin unglaublich traurig." #MuslimBan</a:t>
                      </a:r>
                      <a:endParaRPr lang="en-US" sz="1000"/>
                    </a:p>
                  </a:txBody>
                  <a:tcPr/>
                </a:tc>
                <a:tc>
                  <a:txBody>
                    <a:bodyPr/>
                    <a:lstStyle/>
                    <a:p>
                      <a:r>
                        <a:rPr lang="en-US" sz="1000"/>
                        <a:t>68128</a:t>
                      </a:r>
                    </a:p>
                  </a:txBody>
                  <a:tcPr/>
                </a:tc>
                <a:tc>
                  <a:txBody>
                    <a:bodyPr/>
                    <a:lstStyle/>
                    <a:p>
                      <a:r>
                        <a:rPr lang="en-US" sz="1000"/>
                        <a:t>144809</a:t>
                      </a:r>
                    </a:p>
                  </a:txBody>
                  <a:tcPr/>
                </a:tc>
                <a:tc>
                  <a:txBody>
                    <a:bodyPr/>
                    <a:lstStyle/>
                    <a:p>
                      <a:r>
                        <a:rPr lang="en-US" sz="1000"/>
                        <a:t>13%</a:t>
                      </a:r>
                    </a:p>
                  </a:txBody>
                  <a:tcPr/>
                </a:tc>
                <a:tc>
                  <a:txBody>
                    <a:bodyPr/>
                    <a:lstStyle/>
                    <a:p>
                      <a:r>
                        <a:rPr lang="en-US" sz="1000"/>
                        <a:t>1:34</a:t>
                      </a:r>
                    </a:p>
                  </a:txBody>
                  <a:tcPr/>
                </a:tc>
                <a:extLst>
                  <a:ext uri="{0D108BD9-81ED-4DB2-BD59-A6C34878D82A}">
                    <a16:rowId xmlns:a16="http://schemas.microsoft.com/office/drawing/2014/main" val="3005729239"/>
                  </a:ext>
                </a:extLst>
              </a:tr>
              <a:tr h="370840">
                <a:tc>
                  <a:txBody>
                    <a:bodyPr/>
                    <a:lstStyle/>
                    <a:p>
                      <a:r>
                        <a:rPr lang="en-US" sz="1000" b="1"/>
                        <a:t>Kulturjournal - 2017-05-08 11:24:15</a:t>
                      </a:r>
                      <a:r>
                        <a:rPr lang="en-US" sz="1000"/>
                        <a:t>
Diäten, Schönheits-Chirugie und Photoshop sollen den weiblichen Körper perfektionieren. Der Film "Embrace", produziert von Nora Tschirner, sagt: Schluss damit! Du bist schön! Heute um 22.45 Uhr im Kulturjournal.</a:t>
                      </a:r>
                    </a:p>
                  </a:txBody>
                  <a:tcPr/>
                </a:tc>
                <a:tc>
                  <a:txBody>
                    <a:bodyPr/>
                    <a:lstStyle/>
                    <a:p>
                      <a:r>
                        <a:rPr lang="en-US" sz="1000"/>
                        <a:t>47834</a:t>
                      </a:r>
                    </a:p>
                  </a:txBody>
                  <a:tcPr/>
                </a:tc>
                <a:tc>
                  <a:txBody>
                    <a:bodyPr/>
                    <a:lstStyle/>
                    <a:p>
                      <a:r>
                        <a:rPr lang="en-US" sz="1000"/>
                        <a:t>68599</a:t>
                      </a:r>
                    </a:p>
                  </a:txBody>
                  <a:tcPr/>
                </a:tc>
                <a:tc>
                  <a:txBody>
                    <a:bodyPr/>
                    <a:lstStyle/>
                    <a:p>
                      <a:r>
                        <a:rPr lang="en-US" sz="1000"/>
                        <a:t>29%</a:t>
                      </a:r>
                    </a:p>
                  </a:txBody>
                  <a:tcPr/>
                </a:tc>
                <a:tc>
                  <a:txBody>
                    <a:bodyPr/>
                    <a:lstStyle/>
                    <a:p>
                      <a:r>
                        <a:rPr lang="en-US" sz="1000"/>
                        <a:t>0:49</a:t>
                      </a:r>
                    </a:p>
                  </a:txBody>
                  <a:tcPr/>
                </a:tc>
                <a:extLst>
                  <a:ext uri="{0D108BD9-81ED-4DB2-BD59-A6C34878D82A}">
                    <a16:rowId xmlns:a16="http://schemas.microsoft.com/office/drawing/2014/main" val="3044204869"/>
                  </a:ext>
                </a:extLst>
              </a:tr>
              <a:tr h="370840">
                <a:tc>
                  <a:txBody>
                    <a:bodyPr/>
                    <a:lstStyle/>
                    <a:p>
                      <a:r>
                        <a:rPr lang="de-DE" sz="1000" b="1"/>
                        <a:t>Kulturjournal - 2017-02-07 14:35:51</a:t>
                      </a:r>
                      <a:r>
                        <a:rPr lang="de-DE" sz="1000"/>
                        <a:t>
Auf Hooge tot überm Zaun hängen? Nix da! Unser Reporter hat das Hallig-Leben ausprobiert.</a:t>
                      </a:r>
                      <a:endParaRPr lang="en-US" sz="1000"/>
                    </a:p>
                  </a:txBody>
                  <a:tcPr/>
                </a:tc>
                <a:tc>
                  <a:txBody>
                    <a:bodyPr/>
                    <a:lstStyle/>
                    <a:p>
                      <a:r>
                        <a:rPr lang="en-US" sz="1000"/>
                        <a:t>23865</a:t>
                      </a:r>
                    </a:p>
                  </a:txBody>
                  <a:tcPr/>
                </a:tc>
                <a:tc>
                  <a:txBody>
                    <a:bodyPr/>
                    <a:lstStyle/>
                    <a:p>
                      <a:r>
                        <a:rPr lang="en-US" sz="1000"/>
                        <a:t>52457</a:t>
                      </a:r>
                    </a:p>
                  </a:txBody>
                  <a:tcPr/>
                </a:tc>
                <a:tc>
                  <a:txBody>
                    <a:bodyPr/>
                    <a:lstStyle/>
                    <a:p>
                      <a:r>
                        <a:rPr lang="en-US" sz="1000"/>
                        <a:t>8%</a:t>
                      </a:r>
                    </a:p>
                  </a:txBody>
                  <a:tcPr/>
                </a:tc>
                <a:tc>
                  <a:txBody>
                    <a:bodyPr/>
                    <a:lstStyle/>
                    <a:p>
                      <a:r>
                        <a:rPr lang="en-US" sz="1000"/>
                        <a:t>5:16</a:t>
                      </a:r>
                    </a:p>
                  </a:txBody>
                  <a:tcPr/>
                </a:tc>
                <a:extLst>
                  <a:ext uri="{0D108BD9-81ED-4DB2-BD59-A6C34878D82A}">
                    <a16:rowId xmlns:a16="http://schemas.microsoft.com/office/drawing/2014/main" val="1472820134"/>
                  </a:ext>
                </a:extLst>
              </a:tr>
            </a:tbl>
          </a:graphicData>
        </a:graphic>
      </p:graphicFrame>
      <p:sp>
        <p:nvSpPr>
          <p:cNvPr id="4" name="Text Placeholder 3">
            <a:extLst>
              <a:ext uri="{FF2B5EF4-FFF2-40B4-BE49-F238E27FC236}">
                <a16:creationId xmlns:a16="http://schemas.microsoft.com/office/drawing/2014/main" id="{8751450A-E055-4910-800D-0F4598D9A667}"/>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688963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E09CF-B0AA-454D-808F-8F4380AECF5F}"/>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1168AF26-FB40-485B-B3B3-0E536C2A2D28}"/>
              </a:ext>
            </a:extLst>
          </p:cNvPr>
          <p:cNvGraphicFramePr>
            <a:graphicFrameLocks noGrp="1"/>
          </p:cNvGraphicFramePr>
          <p:nvPr>
            <p:ph type="tbl" sz="quarter" idx="13"/>
            <p:extLst>
              <p:ext uri="{D42A27DB-BD31-4B8C-83A1-F6EECF244321}">
                <p14:modId xmlns:p14="http://schemas.microsoft.com/office/powerpoint/2010/main" val="1338501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08523157"/>
                    </a:ext>
                  </a:extLst>
                </a:gridCol>
                <a:gridCol w="1316736">
                  <a:extLst>
                    <a:ext uri="{9D8B030D-6E8A-4147-A177-3AD203B41FA5}">
                      <a16:colId xmlns:a16="http://schemas.microsoft.com/office/drawing/2014/main" val="3967123636"/>
                    </a:ext>
                  </a:extLst>
                </a:gridCol>
                <a:gridCol w="1481328">
                  <a:extLst>
                    <a:ext uri="{9D8B030D-6E8A-4147-A177-3AD203B41FA5}">
                      <a16:colId xmlns:a16="http://schemas.microsoft.com/office/drawing/2014/main" val="739139539"/>
                    </a:ext>
                  </a:extLst>
                </a:gridCol>
                <a:gridCol w="1481328">
                  <a:extLst>
                    <a:ext uri="{9D8B030D-6E8A-4147-A177-3AD203B41FA5}">
                      <a16:colId xmlns:a16="http://schemas.microsoft.com/office/drawing/2014/main" val="2242466205"/>
                    </a:ext>
                  </a:extLst>
                </a:gridCol>
                <a:gridCol w="1481328">
                  <a:extLst>
                    <a:ext uri="{9D8B030D-6E8A-4147-A177-3AD203B41FA5}">
                      <a16:colId xmlns:a16="http://schemas.microsoft.com/office/drawing/2014/main" val="945974499"/>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2034965047"/>
                  </a:ext>
                </a:extLst>
              </a:tr>
              <a:tr h="370840">
                <a:tc>
                  <a:txBody>
                    <a:bodyPr/>
                    <a:lstStyle/>
                    <a:p>
                      <a:r>
                        <a:rPr lang="de-DE" sz="1000" b="1"/>
                        <a:t>Kulturjournal - 2017-03-06 13:19:41</a:t>
                      </a:r>
                      <a:r>
                        <a:rPr lang="de-DE" sz="1000"/>
                        <a:t>
Nächsten Mittwoch ist Internationaler Weltfrauentag. In Deutschland brauchen wir den eigentlich nicht mehr. Oder doch? Was meint Ihr?</a:t>
                      </a:r>
                      <a:endParaRPr lang="en-US" sz="1000"/>
                    </a:p>
                  </a:txBody>
                  <a:tcPr/>
                </a:tc>
                <a:tc>
                  <a:txBody>
                    <a:bodyPr/>
                    <a:lstStyle/>
                    <a:p>
                      <a:r>
                        <a:rPr lang="en-US" sz="1000"/>
                        <a:t>35.53%</a:t>
                      </a:r>
                    </a:p>
                  </a:txBody>
                  <a:tcPr/>
                </a:tc>
                <a:tc>
                  <a:txBody>
                    <a:bodyPr/>
                    <a:lstStyle/>
                    <a:p>
                      <a:r>
                        <a:rPr lang="en-US" sz="1000"/>
                        <a:t>57.74%</a:t>
                      </a:r>
                    </a:p>
                  </a:txBody>
                  <a:tcPr/>
                </a:tc>
                <a:tc>
                  <a:txBody>
                    <a:bodyPr/>
                    <a:lstStyle/>
                    <a:p>
                      <a:r>
                        <a:rPr lang="en-US" sz="1000"/>
                        <a:t>8167</a:t>
                      </a:r>
                    </a:p>
                  </a:txBody>
                  <a:tcPr/>
                </a:tc>
                <a:tc>
                  <a:txBody>
                    <a:bodyPr/>
                    <a:lstStyle/>
                    <a:p>
                      <a:r>
                        <a:rPr lang="en-US" sz="1000"/>
                        <a:t>22989</a:t>
                      </a:r>
                    </a:p>
                  </a:txBody>
                  <a:tcPr/>
                </a:tc>
                <a:extLst>
                  <a:ext uri="{0D108BD9-81ED-4DB2-BD59-A6C34878D82A}">
                    <a16:rowId xmlns:a16="http://schemas.microsoft.com/office/drawing/2014/main" val="225853664"/>
                  </a:ext>
                </a:extLst>
              </a:tr>
              <a:tr h="370840">
                <a:tc>
                  <a:txBody>
                    <a:bodyPr/>
                    <a:lstStyle/>
                    <a:p>
                      <a:r>
                        <a:rPr lang="de-DE" sz="1000" b="1"/>
                        <a:t>Kulturjournal - 2017-10-16 15:57:55</a:t>
                      </a:r>
                      <a:r>
                        <a:rPr lang="de-DE" sz="1000"/>
                        <a:t>
Wie es ist unter Nazis aufzuwachsen? Wenn Vater, Mutter, alle drei Schwestern und sogar der Freund der braunen Ideologie anhängen? Das weiß Heidi Benneckenstein. Ihr gelang der Ausstieg aus der Szene.</a:t>
                      </a:r>
                      <a:endParaRPr lang="en-US" sz="1000"/>
                    </a:p>
                  </a:txBody>
                  <a:tcPr/>
                </a:tc>
                <a:tc>
                  <a:txBody>
                    <a:bodyPr/>
                    <a:lstStyle/>
                    <a:p>
                      <a:r>
                        <a:rPr lang="en-US" sz="1000"/>
                        <a:t>30.64%</a:t>
                      </a:r>
                    </a:p>
                  </a:txBody>
                  <a:tcPr/>
                </a:tc>
                <a:tc>
                  <a:txBody>
                    <a:bodyPr/>
                    <a:lstStyle/>
                    <a:p>
                      <a:r>
                        <a:rPr lang="en-US" sz="1000"/>
                        <a:t>43.46%</a:t>
                      </a:r>
                    </a:p>
                  </a:txBody>
                  <a:tcPr/>
                </a:tc>
                <a:tc>
                  <a:txBody>
                    <a:bodyPr/>
                    <a:lstStyle/>
                    <a:p>
                      <a:r>
                        <a:rPr lang="en-US" sz="1000"/>
                        <a:t>17457</a:t>
                      </a:r>
                    </a:p>
                  </a:txBody>
                  <a:tcPr/>
                </a:tc>
                <a:tc>
                  <a:txBody>
                    <a:bodyPr/>
                    <a:lstStyle/>
                    <a:p>
                      <a:r>
                        <a:rPr lang="en-US" sz="1000"/>
                        <a:t>56983</a:t>
                      </a:r>
                    </a:p>
                  </a:txBody>
                  <a:tcPr/>
                </a:tc>
                <a:extLst>
                  <a:ext uri="{0D108BD9-81ED-4DB2-BD59-A6C34878D82A}">
                    <a16:rowId xmlns:a16="http://schemas.microsoft.com/office/drawing/2014/main" val="2130430153"/>
                  </a:ext>
                </a:extLst>
              </a:tr>
              <a:tr h="370840">
                <a:tc>
                  <a:txBody>
                    <a:bodyPr/>
                    <a:lstStyle/>
                    <a:p>
                      <a:r>
                        <a:rPr lang="de-DE" sz="1000" b="1"/>
                        <a:t>Kulturjournal - 2017-10-09 16:00:01</a:t>
                      </a:r>
                      <a:r>
                        <a:rPr lang="de-DE" sz="1000"/>
                        <a:t>
Udo Lindenberg auf dem Höhepunkt seiner Karriere. Den feiert seine Gefährtin Tine Acke jetzt mit einem opulenten Bildband. Eine ❤-Erklärung von der neongrünen Socke bis zur Zigarre.</a:t>
                      </a:r>
                      <a:endParaRPr lang="en-US" sz="1000"/>
                    </a:p>
                  </a:txBody>
                  <a:tcPr/>
                </a:tc>
                <a:tc>
                  <a:txBody>
                    <a:bodyPr/>
                    <a:lstStyle/>
                    <a:p>
                      <a:r>
                        <a:rPr lang="en-US" sz="1000"/>
                        <a:t>28.47%</a:t>
                      </a:r>
                    </a:p>
                  </a:txBody>
                  <a:tcPr/>
                </a:tc>
                <a:tc>
                  <a:txBody>
                    <a:bodyPr/>
                    <a:lstStyle/>
                    <a:p>
                      <a:r>
                        <a:rPr lang="en-US" sz="1000"/>
                        <a:t>38.41%</a:t>
                      </a:r>
                    </a:p>
                  </a:txBody>
                  <a:tcPr/>
                </a:tc>
                <a:tc>
                  <a:txBody>
                    <a:bodyPr/>
                    <a:lstStyle/>
                    <a:p>
                      <a:r>
                        <a:rPr lang="en-US" sz="1000"/>
                        <a:t>2137</a:t>
                      </a:r>
                    </a:p>
                  </a:txBody>
                  <a:tcPr/>
                </a:tc>
                <a:tc>
                  <a:txBody>
                    <a:bodyPr/>
                    <a:lstStyle/>
                    <a:p>
                      <a:r>
                        <a:rPr lang="en-US" sz="1000"/>
                        <a:t>6772</a:t>
                      </a:r>
                    </a:p>
                  </a:txBody>
                  <a:tcPr/>
                </a:tc>
                <a:extLst>
                  <a:ext uri="{0D108BD9-81ED-4DB2-BD59-A6C34878D82A}">
                    <a16:rowId xmlns:a16="http://schemas.microsoft.com/office/drawing/2014/main" val="1256263860"/>
                  </a:ext>
                </a:extLst>
              </a:tr>
              <a:tr h="370840">
                <a:tc>
                  <a:txBody>
                    <a:bodyPr/>
                    <a:lstStyle/>
                    <a:p>
                      <a:r>
                        <a:rPr lang="en-US" sz="1000" b="1"/>
                        <a:t>Kulturjournal - 2017-05-08 11:24:15</a:t>
                      </a:r>
                      <a:r>
                        <a:rPr lang="en-US" sz="1000"/>
                        <a:t>
Diäten, Schönheits-Chirugie und Photoshop sollen den weiblichen Körper perfektionieren. Der Film "Embrace", produziert von Nora Tschirner, sagt: Schluss damit! Du bist schön! Heute um 22.45 Uhr im Kulturjournal.</a:t>
                      </a:r>
                    </a:p>
                  </a:txBody>
                  <a:tcPr/>
                </a:tc>
                <a:tc>
                  <a:txBody>
                    <a:bodyPr/>
                    <a:lstStyle/>
                    <a:p>
                      <a:r>
                        <a:rPr lang="en-US" sz="1000"/>
                        <a:t>27.21%</a:t>
                      </a:r>
                    </a:p>
                  </a:txBody>
                  <a:tcPr/>
                </a:tc>
                <a:tc>
                  <a:txBody>
                    <a:bodyPr/>
                    <a:lstStyle/>
                    <a:p>
                      <a:r>
                        <a:rPr lang="en-US" sz="1000"/>
                        <a:t>36.57%</a:t>
                      </a:r>
                    </a:p>
                  </a:txBody>
                  <a:tcPr/>
                </a:tc>
                <a:tc>
                  <a:txBody>
                    <a:bodyPr/>
                    <a:lstStyle/>
                    <a:p>
                      <a:r>
                        <a:rPr lang="en-US" sz="1000"/>
                        <a:t>47834</a:t>
                      </a:r>
                    </a:p>
                  </a:txBody>
                  <a:tcPr/>
                </a:tc>
                <a:tc>
                  <a:txBody>
                    <a:bodyPr/>
                    <a:lstStyle/>
                    <a:p>
                      <a:r>
                        <a:rPr lang="en-US" sz="1000"/>
                        <a:t>171560</a:t>
                      </a:r>
                    </a:p>
                  </a:txBody>
                  <a:tcPr/>
                </a:tc>
                <a:extLst>
                  <a:ext uri="{0D108BD9-81ED-4DB2-BD59-A6C34878D82A}">
                    <a16:rowId xmlns:a16="http://schemas.microsoft.com/office/drawing/2014/main" val="266889760"/>
                  </a:ext>
                </a:extLst>
              </a:tr>
              <a:tr h="370840">
                <a:tc>
                  <a:txBody>
                    <a:bodyPr/>
                    <a:lstStyle/>
                    <a:p>
                      <a:r>
                        <a:rPr lang="de-DE" sz="1000" b="1"/>
                        <a:t>Kulturjournal - 2017-05-09 14:24:20</a:t>
                      </a:r>
                      <a:r>
                        <a:rPr lang="de-DE" sz="1000"/>
                        <a:t>
"Sie brauchen eine Brustvergrößerung und ein Brustwarzen-Lifting. Und das Fett vom Bauch könnten wir dann in die Lippen spritzen." Das passiert, wenn man einen Schönheitschirugen um Rat bittet. #Embrace</a:t>
                      </a:r>
                      <a:endParaRPr lang="en-US" sz="1000"/>
                    </a:p>
                  </a:txBody>
                  <a:tcPr/>
                </a:tc>
                <a:tc>
                  <a:txBody>
                    <a:bodyPr/>
                    <a:lstStyle/>
                    <a:p>
                      <a:r>
                        <a:rPr lang="en-US" sz="1000"/>
                        <a:t>26.83%</a:t>
                      </a:r>
                    </a:p>
                  </a:txBody>
                  <a:tcPr/>
                </a:tc>
                <a:tc>
                  <a:txBody>
                    <a:bodyPr/>
                    <a:lstStyle/>
                    <a:p>
                      <a:r>
                        <a:rPr lang="en-US" sz="1000"/>
                        <a:t>47.47%</a:t>
                      </a:r>
                    </a:p>
                  </a:txBody>
                  <a:tcPr/>
                </a:tc>
                <a:tc>
                  <a:txBody>
                    <a:bodyPr/>
                    <a:lstStyle/>
                    <a:p>
                      <a:r>
                        <a:rPr lang="en-US" sz="1000"/>
                        <a:t>1445</a:t>
                      </a:r>
                    </a:p>
                  </a:txBody>
                  <a:tcPr/>
                </a:tc>
                <a:tc>
                  <a:txBody>
                    <a:bodyPr/>
                    <a:lstStyle/>
                    <a:p>
                      <a:r>
                        <a:rPr lang="en-US" sz="1000"/>
                        <a:t>5121</a:t>
                      </a:r>
                    </a:p>
                  </a:txBody>
                  <a:tcPr/>
                </a:tc>
                <a:extLst>
                  <a:ext uri="{0D108BD9-81ED-4DB2-BD59-A6C34878D82A}">
                    <a16:rowId xmlns:a16="http://schemas.microsoft.com/office/drawing/2014/main" val="401540209"/>
                  </a:ext>
                </a:extLst>
              </a:tr>
            </a:tbl>
          </a:graphicData>
        </a:graphic>
      </p:graphicFrame>
      <p:sp>
        <p:nvSpPr>
          <p:cNvPr id="4" name="Text Placeholder 3">
            <a:extLst>
              <a:ext uri="{FF2B5EF4-FFF2-40B4-BE49-F238E27FC236}">
                <a16:creationId xmlns:a16="http://schemas.microsoft.com/office/drawing/2014/main" id="{2675E20A-A4E4-4B29-AB34-200BB99575AA}"/>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885644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F3864-0F35-4106-B85C-0C941C20A291}"/>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5CE64093-15E7-4DD8-80AA-D90BE6BD01A7}"/>
              </a:ext>
            </a:extLst>
          </p:cNvPr>
          <p:cNvGraphicFramePr>
            <a:graphicFrameLocks noGrp="1"/>
          </p:cNvGraphicFramePr>
          <p:nvPr>
            <p:ph type="tbl" sz="quarter" idx="13"/>
            <p:extLst>
              <p:ext uri="{D42A27DB-BD31-4B8C-83A1-F6EECF244321}">
                <p14:modId xmlns:p14="http://schemas.microsoft.com/office/powerpoint/2010/main" val="1955000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71988348"/>
                    </a:ext>
                  </a:extLst>
                </a:gridCol>
                <a:gridCol w="1316736">
                  <a:extLst>
                    <a:ext uri="{9D8B030D-6E8A-4147-A177-3AD203B41FA5}">
                      <a16:colId xmlns:a16="http://schemas.microsoft.com/office/drawing/2014/main" val="285827064"/>
                    </a:ext>
                  </a:extLst>
                </a:gridCol>
                <a:gridCol w="1481328">
                  <a:extLst>
                    <a:ext uri="{9D8B030D-6E8A-4147-A177-3AD203B41FA5}">
                      <a16:colId xmlns:a16="http://schemas.microsoft.com/office/drawing/2014/main" val="1757872544"/>
                    </a:ext>
                  </a:extLst>
                </a:gridCol>
                <a:gridCol w="1481328">
                  <a:extLst>
                    <a:ext uri="{9D8B030D-6E8A-4147-A177-3AD203B41FA5}">
                      <a16:colId xmlns:a16="http://schemas.microsoft.com/office/drawing/2014/main" val="2836965498"/>
                    </a:ext>
                  </a:extLst>
                </a:gridCol>
                <a:gridCol w="1481328">
                  <a:extLst>
                    <a:ext uri="{9D8B030D-6E8A-4147-A177-3AD203B41FA5}">
                      <a16:colId xmlns:a16="http://schemas.microsoft.com/office/drawing/2014/main" val="256746717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3076195034"/>
                  </a:ext>
                </a:extLst>
              </a:tr>
              <a:tr h="370840">
                <a:tc>
                  <a:txBody>
                    <a:bodyPr/>
                    <a:lstStyle/>
                    <a:p>
                      <a:r>
                        <a:rPr lang="de-DE" sz="1000" b="1"/>
                        <a:t>Kulturjournal - 2017-06-26 06:12:25</a:t>
                      </a:r>
                      <a:r>
                        <a:rPr lang="de-DE" sz="1000"/>
                        <a:t>
Heute vor 20 Jahren erschien das erste Buch von Harry Potter. Wenn das kein Grund zum Feiern ist!</a:t>
                      </a:r>
                      <a:endParaRPr lang="en-US" sz="1000"/>
                    </a:p>
                  </a:txBody>
                  <a:tcPr/>
                </a:tc>
                <a:tc>
                  <a:txBody>
                    <a:bodyPr/>
                    <a:lstStyle/>
                    <a:p>
                      <a:r>
                        <a:rPr lang="en-US" sz="1000"/>
                        <a:t>n/a</a:t>
                      </a:r>
                    </a:p>
                  </a:txBody>
                  <a:tcPr/>
                </a:tc>
                <a:tc>
                  <a:txBody>
                    <a:bodyPr/>
                    <a:lstStyle/>
                    <a:p>
                      <a:r>
                        <a:rPr lang="en-US" sz="1000"/>
                        <a:t>23.9%</a:t>
                      </a:r>
                    </a:p>
                  </a:txBody>
                  <a:tcPr/>
                </a:tc>
                <a:tc>
                  <a:txBody>
                    <a:bodyPr/>
                    <a:lstStyle/>
                    <a:p>
                      <a:r>
                        <a:rPr lang="en-US" sz="1000"/>
                        <a:t>n/a</a:t>
                      </a:r>
                    </a:p>
                  </a:txBody>
                  <a:tcPr/>
                </a:tc>
                <a:tc>
                  <a:txBody>
                    <a:bodyPr/>
                    <a:lstStyle/>
                    <a:p>
                      <a:r>
                        <a:rPr lang="en-US" sz="1000"/>
                        <a:t>1126</a:t>
                      </a:r>
                    </a:p>
                  </a:txBody>
                  <a:tcPr/>
                </a:tc>
                <a:extLst>
                  <a:ext uri="{0D108BD9-81ED-4DB2-BD59-A6C34878D82A}">
                    <a16:rowId xmlns:a16="http://schemas.microsoft.com/office/drawing/2014/main" val="1723196514"/>
                  </a:ext>
                </a:extLst>
              </a:tr>
              <a:tr h="370840">
                <a:tc>
                  <a:txBody>
                    <a:bodyPr/>
                    <a:lstStyle/>
                    <a:p>
                      <a:r>
                        <a:rPr lang="de-DE" sz="1000" b="1"/>
                        <a:t>Kulturjournal - 2017-06-27 15:01:01</a:t>
                      </a:r>
                      <a:r>
                        <a:rPr lang="de-DE" sz="1000"/>
                        <a:t>
Der Kult bleibt.</a:t>
                      </a:r>
                      <a:endParaRPr lang="en-US" sz="1000"/>
                    </a:p>
                  </a:txBody>
                  <a:tcPr/>
                </a:tc>
                <a:tc>
                  <a:txBody>
                    <a:bodyPr/>
                    <a:lstStyle/>
                    <a:p>
                      <a:r>
                        <a:rPr lang="en-US" sz="1000"/>
                        <a:t>n/a</a:t>
                      </a:r>
                    </a:p>
                  </a:txBody>
                  <a:tcPr/>
                </a:tc>
                <a:tc>
                  <a:txBody>
                    <a:bodyPr/>
                    <a:lstStyle/>
                    <a:p>
                      <a:r>
                        <a:rPr lang="en-US" sz="1000"/>
                        <a:t>31.6%</a:t>
                      </a:r>
                    </a:p>
                  </a:txBody>
                  <a:tcPr/>
                </a:tc>
                <a:tc>
                  <a:txBody>
                    <a:bodyPr/>
                    <a:lstStyle/>
                    <a:p>
                      <a:r>
                        <a:rPr lang="en-US" sz="1000"/>
                        <a:t>n/a</a:t>
                      </a:r>
                    </a:p>
                  </a:txBody>
                  <a:tcPr/>
                </a:tc>
                <a:tc>
                  <a:txBody>
                    <a:bodyPr/>
                    <a:lstStyle/>
                    <a:p>
                      <a:r>
                        <a:rPr lang="en-US" sz="1000"/>
                        <a:t>2511</a:t>
                      </a:r>
                    </a:p>
                  </a:txBody>
                  <a:tcPr/>
                </a:tc>
                <a:extLst>
                  <a:ext uri="{0D108BD9-81ED-4DB2-BD59-A6C34878D82A}">
                    <a16:rowId xmlns:a16="http://schemas.microsoft.com/office/drawing/2014/main" val="319737077"/>
                  </a:ext>
                </a:extLst>
              </a:tr>
              <a:tr h="370840">
                <a:tc>
                  <a:txBody>
                    <a:bodyPr/>
                    <a:lstStyle/>
                    <a:p>
                      <a:r>
                        <a:rPr lang="de-DE" sz="1000" b="1"/>
                        <a:t>Kulturjournal - 2017-06-22 09:04:56</a:t>
                      </a:r>
                      <a:r>
                        <a:rPr lang="de-DE" sz="1000"/>
                        <a:t>
Das könnte spannend werden! Wer wird neuer Chefdirigent? Am 23. Juni um 10 Uhr - live auf Facebook.</a:t>
                      </a:r>
                      <a:endParaRPr lang="en-US" sz="1000"/>
                    </a:p>
                  </a:txBody>
                  <a:tcPr/>
                </a:tc>
                <a:tc>
                  <a:txBody>
                    <a:bodyPr/>
                    <a:lstStyle/>
                    <a:p>
                      <a:r>
                        <a:rPr lang="en-US" sz="1000"/>
                        <a:t>n/a</a:t>
                      </a:r>
                    </a:p>
                  </a:txBody>
                  <a:tcPr/>
                </a:tc>
                <a:tc>
                  <a:txBody>
                    <a:bodyPr/>
                    <a:lstStyle/>
                    <a:p>
                      <a:r>
                        <a:rPr lang="en-US" sz="1000"/>
                        <a:t>12.2%</a:t>
                      </a:r>
                    </a:p>
                  </a:txBody>
                  <a:tcPr/>
                </a:tc>
                <a:tc>
                  <a:txBody>
                    <a:bodyPr/>
                    <a:lstStyle/>
                    <a:p>
                      <a:r>
                        <a:rPr lang="en-US" sz="1000"/>
                        <a:t>n/a</a:t>
                      </a:r>
                    </a:p>
                  </a:txBody>
                  <a:tcPr/>
                </a:tc>
                <a:tc>
                  <a:txBody>
                    <a:bodyPr/>
                    <a:lstStyle/>
                    <a:p>
                      <a:r>
                        <a:rPr lang="en-US" sz="1000"/>
                        <a:t>368</a:t>
                      </a:r>
                    </a:p>
                  </a:txBody>
                  <a:tcPr/>
                </a:tc>
                <a:extLst>
                  <a:ext uri="{0D108BD9-81ED-4DB2-BD59-A6C34878D82A}">
                    <a16:rowId xmlns:a16="http://schemas.microsoft.com/office/drawing/2014/main" val="3396473144"/>
                  </a:ext>
                </a:extLst>
              </a:tr>
              <a:tr h="370840">
                <a:tc>
                  <a:txBody>
                    <a:bodyPr/>
                    <a:lstStyle/>
                    <a:p>
                      <a:r>
                        <a:rPr lang="de-DE" sz="1000" b="1"/>
                        <a:t>Kulturjournal - 2017-06-16 07:39:38</a:t>
                      </a:r>
                      <a:r>
                        <a:rPr lang="de-DE" sz="1000"/>
                        <a:t>
Einfach nur schön! ❤</a:t>
                      </a:r>
                      <a:endParaRPr lang="en-US" sz="1000"/>
                    </a:p>
                  </a:txBody>
                  <a:tcPr/>
                </a:tc>
                <a:tc>
                  <a:txBody>
                    <a:bodyPr/>
                    <a:lstStyle/>
                    <a:p>
                      <a:r>
                        <a:rPr lang="en-US" sz="1000"/>
                        <a:t>n/a</a:t>
                      </a:r>
                    </a:p>
                  </a:txBody>
                  <a:tcPr/>
                </a:tc>
                <a:tc>
                  <a:txBody>
                    <a:bodyPr/>
                    <a:lstStyle/>
                    <a:p>
                      <a:r>
                        <a:rPr lang="en-US" sz="1000"/>
                        <a:t>32.1%</a:t>
                      </a:r>
                    </a:p>
                  </a:txBody>
                  <a:tcPr/>
                </a:tc>
                <a:tc>
                  <a:txBody>
                    <a:bodyPr/>
                    <a:lstStyle/>
                    <a:p>
                      <a:r>
                        <a:rPr lang="en-US" sz="1000"/>
                        <a:t>n/a</a:t>
                      </a:r>
                    </a:p>
                  </a:txBody>
                  <a:tcPr/>
                </a:tc>
                <a:tc>
                  <a:txBody>
                    <a:bodyPr/>
                    <a:lstStyle/>
                    <a:p>
                      <a:r>
                        <a:rPr lang="en-US" sz="1000"/>
                        <a:t>13030</a:t>
                      </a:r>
                    </a:p>
                  </a:txBody>
                  <a:tcPr/>
                </a:tc>
                <a:extLst>
                  <a:ext uri="{0D108BD9-81ED-4DB2-BD59-A6C34878D82A}">
                    <a16:rowId xmlns:a16="http://schemas.microsoft.com/office/drawing/2014/main" val="3460569504"/>
                  </a:ext>
                </a:extLst>
              </a:tr>
              <a:tr h="370840">
                <a:tc>
                  <a:txBody>
                    <a:bodyPr/>
                    <a:lstStyle/>
                    <a:p>
                      <a:r>
                        <a:rPr lang="de-DE" sz="1000" b="1"/>
                        <a:t>Kulturjournal - 2017-06-16 13:15:39</a:t>
                      </a:r>
                      <a:r>
                        <a:rPr lang="de-DE" sz="1000"/>
                        <a:t>
Wer von euch wollte schon immer mal Fanficion schreiben? Jetzt habt ihr DIE Gelegenheit!</a:t>
                      </a:r>
                      <a:endParaRPr lang="en-US" sz="1000"/>
                    </a:p>
                  </a:txBody>
                  <a:tcPr/>
                </a:tc>
                <a:tc>
                  <a:txBody>
                    <a:bodyPr/>
                    <a:lstStyle/>
                    <a:p>
                      <a:r>
                        <a:rPr lang="en-US" sz="1000"/>
                        <a:t>n/a</a:t>
                      </a:r>
                    </a:p>
                  </a:txBody>
                  <a:tcPr/>
                </a:tc>
                <a:tc>
                  <a:txBody>
                    <a:bodyPr/>
                    <a:lstStyle/>
                    <a:p>
                      <a:r>
                        <a:rPr lang="en-US" sz="1000"/>
                        <a:t>25.8%</a:t>
                      </a:r>
                    </a:p>
                  </a:txBody>
                  <a:tcPr/>
                </a:tc>
                <a:tc>
                  <a:txBody>
                    <a:bodyPr/>
                    <a:lstStyle/>
                    <a:p>
                      <a:r>
                        <a:rPr lang="en-US" sz="1000"/>
                        <a:t>n/a</a:t>
                      </a:r>
                    </a:p>
                  </a:txBody>
                  <a:tcPr/>
                </a:tc>
                <a:tc>
                  <a:txBody>
                    <a:bodyPr/>
                    <a:lstStyle/>
                    <a:p>
                      <a:r>
                        <a:rPr lang="en-US" sz="1000"/>
                        <a:t>887</a:t>
                      </a:r>
                    </a:p>
                  </a:txBody>
                  <a:tcPr/>
                </a:tc>
                <a:extLst>
                  <a:ext uri="{0D108BD9-81ED-4DB2-BD59-A6C34878D82A}">
                    <a16:rowId xmlns:a16="http://schemas.microsoft.com/office/drawing/2014/main" val="2035053916"/>
                  </a:ext>
                </a:extLst>
              </a:tr>
            </a:tbl>
          </a:graphicData>
        </a:graphic>
      </p:graphicFrame>
      <p:sp>
        <p:nvSpPr>
          <p:cNvPr id="4" name="Text Placeholder 3">
            <a:extLst>
              <a:ext uri="{FF2B5EF4-FFF2-40B4-BE49-F238E27FC236}">
                <a16:creationId xmlns:a16="http://schemas.microsoft.com/office/drawing/2014/main" id="{B6CFD98B-BF95-42B1-97DF-282413604F3F}"/>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336292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6DE55-DD64-417E-A33E-71B2DF5806BF}"/>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5A1F17E7-0E14-49B2-8240-A360BFC5A8AD}"/>
              </a:ext>
            </a:extLst>
          </p:cNvPr>
          <p:cNvGraphicFramePr>
            <a:graphicFrameLocks noGrp="1"/>
          </p:cNvGraphicFramePr>
          <p:nvPr>
            <p:ph type="tbl" sz="quarter" idx="13"/>
            <p:extLst>
              <p:ext uri="{D42A27DB-BD31-4B8C-83A1-F6EECF244321}">
                <p14:modId xmlns:p14="http://schemas.microsoft.com/office/powerpoint/2010/main" val="565743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18934214"/>
                    </a:ext>
                  </a:extLst>
                </a:gridCol>
                <a:gridCol w="1234440">
                  <a:extLst>
                    <a:ext uri="{9D8B030D-6E8A-4147-A177-3AD203B41FA5}">
                      <a16:colId xmlns:a16="http://schemas.microsoft.com/office/drawing/2014/main" val="1822365863"/>
                    </a:ext>
                  </a:extLst>
                </a:gridCol>
                <a:gridCol w="822960">
                  <a:extLst>
                    <a:ext uri="{9D8B030D-6E8A-4147-A177-3AD203B41FA5}">
                      <a16:colId xmlns:a16="http://schemas.microsoft.com/office/drawing/2014/main" val="848618835"/>
                    </a:ext>
                  </a:extLst>
                </a:gridCol>
                <a:gridCol w="822960">
                  <a:extLst>
                    <a:ext uri="{9D8B030D-6E8A-4147-A177-3AD203B41FA5}">
                      <a16:colId xmlns:a16="http://schemas.microsoft.com/office/drawing/2014/main" val="2615680368"/>
                    </a:ext>
                  </a:extLst>
                </a:gridCol>
                <a:gridCol w="822960">
                  <a:extLst>
                    <a:ext uri="{9D8B030D-6E8A-4147-A177-3AD203B41FA5}">
                      <a16:colId xmlns:a16="http://schemas.microsoft.com/office/drawing/2014/main" val="3346453100"/>
                    </a:ext>
                  </a:extLst>
                </a:gridCol>
                <a:gridCol w="822960">
                  <a:extLst>
                    <a:ext uri="{9D8B030D-6E8A-4147-A177-3AD203B41FA5}">
                      <a16:colId xmlns:a16="http://schemas.microsoft.com/office/drawing/2014/main" val="3648772169"/>
                    </a:ext>
                  </a:extLst>
                </a:gridCol>
                <a:gridCol w="411480">
                  <a:extLst>
                    <a:ext uri="{9D8B030D-6E8A-4147-A177-3AD203B41FA5}">
                      <a16:colId xmlns:a16="http://schemas.microsoft.com/office/drawing/2014/main" val="1047429587"/>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3508485775"/>
                  </a:ext>
                </a:extLst>
              </a:tr>
              <a:tr h="370840">
                <a:tc>
                  <a:txBody>
                    <a:bodyPr/>
                    <a:lstStyle/>
                    <a:p>
                      <a:r>
                        <a:rPr lang="de-DE" sz="1000" b="1"/>
                        <a:t>Kulturjournal - 2017-07-03 18:13:03</a:t>
                      </a:r>
                      <a:r>
                        <a:rPr lang="de-DE" sz="1000"/>
                        <a:t>
"Das bisschen Haushalt macht sich von allein, sagt mein Mann ..." 🎶 Nein, nicht 1970. HEUTE! Das ist irgendwie erschütternd, lieber Michel Abdollahi!</a:t>
                      </a:r>
                      <a:endParaRPr lang="en-US" sz="1000"/>
                    </a:p>
                  </a:txBody>
                  <a:tcPr/>
                </a:tc>
                <a:tc>
                  <a:txBody>
                    <a:bodyPr/>
                    <a:lstStyle/>
                    <a:p>
                      <a:r>
                        <a:rPr lang="en-US" sz="1000"/>
                        <a:t>632528</a:t>
                      </a:r>
                    </a:p>
                  </a:txBody>
                  <a:tcPr/>
                </a:tc>
                <a:tc>
                  <a:txBody>
                    <a:bodyPr/>
                    <a:lstStyle/>
                    <a:p>
                      <a:r>
                        <a:rPr lang="en-US" sz="1000"/>
                        <a:t>0</a:t>
                      </a:r>
                    </a:p>
                  </a:txBody>
                  <a:tcPr/>
                </a:tc>
                <a:tc>
                  <a:txBody>
                    <a:bodyPr/>
                    <a:lstStyle/>
                    <a:p>
                      <a:r>
                        <a:rPr lang="en-US" sz="1000"/>
                        <a:t>455648</a:t>
                      </a:r>
                    </a:p>
                  </a:txBody>
                  <a:tcPr/>
                </a:tc>
                <a:tc>
                  <a:txBody>
                    <a:bodyPr/>
                    <a:lstStyle/>
                    <a:p>
                      <a:r>
                        <a:rPr lang="en-US" sz="1000"/>
                        <a:t>198310</a:t>
                      </a:r>
                    </a:p>
                  </a:txBody>
                  <a:tcPr/>
                </a:tc>
                <a:tc>
                  <a:txBody>
                    <a:bodyPr/>
                    <a:lstStyle/>
                    <a:p>
                      <a:r>
                        <a:rPr lang="en-US" sz="1000"/>
                        <a:t>632528</a:t>
                      </a:r>
                    </a:p>
                  </a:txBody>
                  <a:tcPr/>
                </a:tc>
                <a:tc>
                  <a:txBody>
                    <a:bodyPr/>
                    <a:lstStyle/>
                    <a:p>
                      <a:r>
                        <a:rPr lang="en-US" sz="1000"/>
                        <a:t>Video</a:t>
                      </a:r>
                    </a:p>
                  </a:txBody>
                  <a:tcPr/>
                </a:tc>
                <a:extLst>
                  <a:ext uri="{0D108BD9-81ED-4DB2-BD59-A6C34878D82A}">
                    <a16:rowId xmlns:a16="http://schemas.microsoft.com/office/drawing/2014/main" val="1803315448"/>
                  </a:ext>
                </a:extLst>
              </a:tr>
              <a:tr h="370840">
                <a:tc>
                  <a:txBody>
                    <a:bodyPr/>
                    <a:lstStyle/>
                    <a:p>
                      <a:r>
                        <a:rPr lang="de-DE" sz="1000" b="1"/>
                        <a:t>Kulturjournal - 2017-01-30 21:00:00</a:t>
                      </a:r>
                      <a:r>
                        <a:rPr lang="de-DE" sz="1000"/>
                        <a:t>
"Ich bin unglaublich traurig." #MuslimBan</a:t>
                      </a:r>
                      <a:endParaRPr lang="en-US" sz="1000"/>
                    </a:p>
                  </a:txBody>
                  <a:tcPr/>
                </a:tc>
                <a:tc>
                  <a:txBody>
                    <a:bodyPr/>
                    <a:lstStyle/>
                    <a:p>
                      <a:r>
                        <a:rPr lang="en-US" sz="1000"/>
                        <a:t>521402</a:t>
                      </a:r>
                    </a:p>
                  </a:txBody>
                  <a:tcPr/>
                </a:tc>
                <a:tc>
                  <a:txBody>
                    <a:bodyPr/>
                    <a:lstStyle/>
                    <a:p>
                      <a:r>
                        <a:rPr lang="en-US" sz="1000"/>
                        <a:t>0</a:t>
                      </a:r>
                    </a:p>
                  </a:txBody>
                  <a:tcPr/>
                </a:tc>
                <a:tc>
                  <a:txBody>
                    <a:bodyPr/>
                    <a:lstStyle/>
                    <a:p>
                      <a:r>
                        <a:rPr lang="en-US" sz="1000"/>
                        <a:t>477665</a:t>
                      </a:r>
                    </a:p>
                  </a:txBody>
                  <a:tcPr/>
                </a:tc>
                <a:tc>
                  <a:txBody>
                    <a:bodyPr/>
                    <a:lstStyle/>
                    <a:p>
                      <a:r>
                        <a:rPr lang="en-US" sz="1000"/>
                        <a:t>53892</a:t>
                      </a:r>
                    </a:p>
                  </a:txBody>
                  <a:tcPr/>
                </a:tc>
                <a:tc>
                  <a:txBody>
                    <a:bodyPr/>
                    <a:lstStyle/>
                    <a:p>
                      <a:r>
                        <a:rPr lang="en-US" sz="1000"/>
                        <a:t>521402</a:t>
                      </a:r>
                    </a:p>
                  </a:txBody>
                  <a:tcPr/>
                </a:tc>
                <a:tc>
                  <a:txBody>
                    <a:bodyPr/>
                    <a:lstStyle/>
                    <a:p>
                      <a:r>
                        <a:rPr lang="en-US" sz="1000"/>
                        <a:t>Video</a:t>
                      </a:r>
                    </a:p>
                  </a:txBody>
                  <a:tcPr/>
                </a:tc>
                <a:extLst>
                  <a:ext uri="{0D108BD9-81ED-4DB2-BD59-A6C34878D82A}">
                    <a16:rowId xmlns:a16="http://schemas.microsoft.com/office/drawing/2014/main" val="1318558198"/>
                  </a:ext>
                </a:extLst>
              </a:tr>
              <a:tr h="370840">
                <a:tc>
                  <a:txBody>
                    <a:bodyPr/>
                    <a:lstStyle/>
                    <a:p>
                      <a:r>
                        <a:rPr lang="de-DE" sz="1000" b="1"/>
                        <a:t>Kulturjournal - 2017-05-17 11:03:43</a:t>
                      </a:r>
                      <a:r>
                        <a:rPr lang="de-DE" sz="1000"/>
                        <a:t>
Welcher Glaube passt zu dir? Michel Abdollahi spielt Believe-O-Mat mit Passanten und erhält insbesondere zum Thema Homosexualität "komische" Antworten. #TaggegenHomophobie</a:t>
                      </a:r>
                      <a:endParaRPr lang="en-US" sz="1000"/>
                    </a:p>
                  </a:txBody>
                  <a:tcPr/>
                </a:tc>
                <a:tc>
                  <a:txBody>
                    <a:bodyPr/>
                    <a:lstStyle/>
                    <a:p>
                      <a:r>
                        <a:rPr lang="en-US" sz="1000"/>
                        <a:t>500935</a:t>
                      </a:r>
                    </a:p>
                  </a:txBody>
                  <a:tcPr/>
                </a:tc>
                <a:tc>
                  <a:txBody>
                    <a:bodyPr/>
                    <a:lstStyle/>
                    <a:p>
                      <a:r>
                        <a:rPr lang="en-US" sz="1000"/>
                        <a:t>0</a:t>
                      </a:r>
                    </a:p>
                  </a:txBody>
                  <a:tcPr/>
                </a:tc>
                <a:tc>
                  <a:txBody>
                    <a:bodyPr/>
                    <a:lstStyle/>
                    <a:p>
                      <a:r>
                        <a:rPr lang="en-US" sz="1000"/>
                        <a:t>311686</a:t>
                      </a:r>
                    </a:p>
                  </a:txBody>
                  <a:tcPr/>
                </a:tc>
                <a:tc>
                  <a:txBody>
                    <a:bodyPr/>
                    <a:lstStyle/>
                    <a:p>
                      <a:r>
                        <a:rPr lang="en-US" sz="1000"/>
                        <a:t>213712</a:t>
                      </a:r>
                    </a:p>
                  </a:txBody>
                  <a:tcPr/>
                </a:tc>
                <a:tc>
                  <a:txBody>
                    <a:bodyPr/>
                    <a:lstStyle/>
                    <a:p>
                      <a:r>
                        <a:rPr lang="en-US" sz="1000"/>
                        <a:t>500935</a:t>
                      </a:r>
                    </a:p>
                  </a:txBody>
                  <a:tcPr/>
                </a:tc>
                <a:tc>
                  <a:txBody>
                    <a:bodyPr/>
                    <a:lstStyle/>
                    <a:p>
                      <a:r>
                        <a:rPr lang="en-US" sz="1000"/>
                        <a:t>Video</a:t>
                      </a:r>
                    </a:p>
                  </a:txBody>
                  <a:tcPr/>
                </a:tc>
                <a:extLst>
                  <a:ext uri="{0D108BD9-81ED-4DB2-BD59-A6C34878D82A}">
                    <a16:rowId xmlns:a16="http://schemas.microsoft.com/office/drawing/2014/main" val="3758761540"/>
                  </a:ext>
                </a:extLst>
              </a:tr>
              <a:tr h="370840">
                <a:tc>
                  <a:txBody>
                    <a:bodyPr/>
                    <a:lstStyle/>
                    <a:p>
                      <a:r>
                        <a:rPr lang="de-DE" sz="1000" b="1"/>
                        <a:t>Kulturjournal - 2017-02-07 14:35:51</a:t>
                      </a:r>
                      <a:r>
                        <a:rPr lang="de-DE" sz="1000"/>
                        <a:t>
Auf Hooge tot überm Zaun hängen? Nix da! Unser Reporter hat das Hallig-Leben ausprobiert.</a:t>
                      </a:r>
                      <a:endParaRPr lang="en-US" sz="1000"/>
                    </a:p>
                  </a:txBody>
                  <a:tcPr/>
                </a:tc>
                <a:tc>
                  <a:txBody>
                    <a:bodyPr/>
                    <a:lstStyle/>
                    <a:p>
                      <a:r>
                        <a:rPr lang="en-US" sz="1000"/>
                        <a:t>244734</a:t>
                      </a:r>
                    </a:p>
                  </a:txBody>
                  <a:tcPr/>
                </a:tc>
                <a:tc>
                  <a:txBody>
                    <a:bodyPr/>
                    <a:lstStyle/>
                    <a:p>
                      <a:r>
                        <a:rPr lang="en-US" sz="1000"/>
                        <a:t>0</a:t>
                      </a:r>
                    </a:p>
                  </a:txBody>
                  <a:tcPr/>
                </a:tc>
                <a:tc>
                  <a:txBody>
                    <a:bodyPr/>
                    <a:lstStyle/>
                    <a:p>
                      <a:r>
                        <a:rPr lang="en-US" sz="1000"/>
                        <a:t>130406</a:t>
                      </a:r>
                    </a:p>
                  </a:txBody>
                  <a:tcPr/>
                </a:tc>
                <a:tc>
                  <a:txBody>
                    <a:bodyPr/>
                    <a:lstStyle/>
                    <a:p>
                      <a:r>
                        <a:rPr lang="en-US" sz="1000"/>
                        <a:t>119375</a:t>
                      </a:r>
                    </a:p>
                  </a:txBody>
                  <a:tcPr/>
                </a:tc>
                <a:tc>
                  <a:txBody>
                    <a:bodyPr/>
                    <a:lstStyle/>
                    <a:p>
                      <a:r>
                        <a:rPr lang="en-US" sz="1000"/>
                        <a:t>244734</a:t>
                      </a:r>
                    </a:p>
                  </a:txBody>
                  <a:tcPr/>
                </a:tc>
                <a:tc>
                  <a:txBody>
                    <a:bodyPr/>
                    <a:lstStyle/>
                    <a:p>
                      <a:r>
                        <a:rPr lang="en-US" sz="1000"/>
                        <a:t>Video</a:t>
                      </a:r>
                    </a:p>
                  </a:txBody>
                  <a:tcPr/>
                </a:tc>
                <a:extLst>
                  <a:ext uri="{0D108BD9-81ED-4DB2-BD59-A6C34878D82A}">
                    <a16:rowId xmlns:a16="http://schemas.microsoft.com/office/drawing/2014/main" val="164289741"/>
                  </a:ext>
                </a:extLst>
              </a:tr>
              <a:tr h="370840">
                <a:tc>
                  <a:txBody>
                    <a:bodyPr/>
                    <a:lstStyle/>
                    <a:p>
                      <a:r>
                        <a:rPr lang="en-US" sz="1000" b="1"/>
                        <a:t>Kulturjournal - 2017-05-08 11:24:15</a:t>
                      </a:r>
                      <a:r>
                        <a:rPr lang="en-US" sz="1000"/>
                        <a:t>
Diäten, Schönheits-Chirugie und Photoshop sollen den weiblichen Körper perfektionieren. Der Film "Embrace", produziert von Nora Tschirner, sagt: Schluss damit! Du bist schön! Heute um 22.45 Uhr im Kulturjournal.</a:t>
                      </a:r>
                    </a:p>
                  </a:txBody>
                  <a:tcPr/>
                </a:tc>
                <a:tc>
                  <a:txBody>
                    <a:bodyPr/>
                    <a:lstStyle/>
                    <a:p>
                      <a:r>
                        <a:rPr lang="en-US" sz="1000"/>
                        <a:t>171560</a:t>
                      </a:r>
                    </a:p>
                  </a:txBody>
                  <a:tcPr/>
                </a:tc>
                <a:tc>
                  <a:txBody>
                    <a:bodyPr/>
                    <a:lstStyle/>
                    <a:p>
                      <a:r>
                        <a:rPr lang="en-US" sz="1000"/>
                        <a:t>0</a:t>
                      </a:r>
                    </a:p>
                  </a:txBody>
                  <a:tcPr/>
                </a:tc>
                <a:tc>
                  <a:txBody>
                    <a:bodyPr/>
                    <a:lstStyle/>
                    <a:p>
                      <a:r>
                        <a:rPr lang="en-US" sz="1000"/>
                        <a:t>150755</a:t>
                      </a:r>
                    </a:p>
                  </a:txBody>
                  <a:tcPr/>
                </a:tc>
                <a:tc>
                  <a:txBody>
                    <a:bodyPr/>
                    <a:lstStyle/>
                    <a:p>
                      <a:r>
                        <a:rPr lang="en-US" sz="1000"/>
                        <a:t>24579</a:t>
                      </a:r>
                    </a:p>
                  </a:txBody>
                  <a:tcPr/>
                </a:tc>
                <a:tc>
                  <a:txBody>
                    <a:bodyPr/>
                    <a:lstStyle/>
                    <a:p>
                      <a:r>
                        <a:rPr lang="en-US" sz="1000"/>
                        <a:t>171560</a:t>
                      </a:r>
                    </a:p>
                  </a:txBody>
                  <a:tcPr/>
                </a:tc>
                <a:tc>
                  <a:txBody>
                    <a:bodyPr/>
                    <a:lstStyle/>
                    <a:p>
                      <a:r>
                        <a:rPr lang="en-US" sz="1000"/>
                        <a:t>Video</a:t>
                      </a:r>
                    </a:p>
                  </a:txBody>
                  <a:tcPr/>
                </a:tc>
                <a:extLst>
                  <a:ext uri="{0D108BD9-81ED-4DB2-BD59-A6C34878D82A}">
                    <a16:rowId xmlns:a16="http://schemas.microsoft.com/office/drawing/2014/main" val="334713669"/>
                  </a:ext>
                </a:extLst>
              </a:tr>
            </a:tbl>
          </a:graphicData>
        </a:graphic>
      </p:graphicFrame>
      <p:sp>
        <p:nvSpPr>
          <p:cNvPr id="4" name="Text Placeholder 3">
            <a:extLst>
              <a:ext uri="{FF2B5EF4-FFF2-40B4-BE49-F238E27FC236}">
                <a16:creationId xmlns:a16="http://schemas.microsoft.com/office/drawing/2014/main" id="{3115291B-5F2E-4087-916B-F1B33ACA055A}"/>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939205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D0CCF-805A-4ABD-AF14-A1D3E343F746}"/>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209AD580-F100-49B9-B291-E609DF0101DE}"/>
              </a:ext>
            </a:extLst>
          </p:cNvPr>
          <p:cNvGraphicFramePr>
            <a:graphicFrameLocks noGrp="1"/>
          </p:cNvGraphicFramePr>
          <p:nvPr>
            <p:ph type="tbl" sz="quarter" idx="13"/>
            <p:extLst>
              <p:ext uri="{D42A27DB-BD31-4B8C-83A1-F6EECF244321}">
                <p14:modId xmlns:p14="http://schemas.microsoft.com/office/powerpoint/2010/main" val="1253595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00624277"/>
                    </a:ext>
                  </a:extLst>
                </a:gridCol>
                <a:gridCol w="1234440">
                  <a:extLst>
                    <a:ext uri="{9D8B030D-6E8A-4147-A177-3AD203B41FA5}">
                      <a16:colId xmlns:a16="http://schemas.microsoft.com/office/drawing/2014/main" val="3999082000"/>
                    </a:ext>
                  </a:extLst>
                </a:gridCol>
                <a:gridCol w="1234440">
                  <a:extLst>
                    <a:ext uri="{9D8B030D-6E8A-4147-A177-3AD203B41FA5}">
                      <a16:colId xmlns:a16="http://schemas.microsoft.com/office/drawing/2014/main" val="775396820"/>
                    </a:ext>
                  </a:extLst>
                </a:gridCol>
                <a:gridCol w="1234440">
                  <a:extLst>
                    <a:ext uri="{9D8B030D-6E8A-4147-A177-3AD203B41FA5}">
                      <a16:colId xmlns:a16="http://schemas.microsoft.com/office/drawing/2014/main" val="3182128638"/>
                    </a:ext>
                  </a:extLst>
                </a:gridCol>
                <a:gridCol w="822960">
                  <a:extLst>
                    <a:ext uri="{9D8B030D-6E8A-4147-A177-3AD203B41FA5}">
                      <a16:colId xmlns:a16="http://schemas.microsoft.com/office/drawing/2014/main" val="3668561130"/>
                    </a:ext>
                  </a:extLst>
                </a:gridCol>
                <a:gridCol w="411480">
                  <a:extLst>
                    <a:ext uri="{9D8B030D-6E8A-4147-A177-3AD203B41FA5}">
                      <a16:colId xmlns:a16="http://schemas.microsoft.com/office/drawing/2014/main" val="3707217689"/>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3049833070"/>
                  </a:ext>
                </a:extLst>
              </a:tr>
              <a:tr h="370840">
                <a:tc>
                  <a:txBody>
                    <a:bodyPr/>
                    <a:lstStyle/>
                    <a:p>
                      <a:r>
                        <a:rPr lang="de-DE" sz="1000" b="1"/>
                        <a:t>Kulturjournal - 2017-07-03 18:13:03</a:t>
                      </a:r>
                      <a:r>
                        <a:rPr lang="de-DE" sz="1000"/>
                        <a:t>
"Das bisschen Haushalt macht sich von allein, sagt mein Mann ..." 🎶 Nein, nicht 1970. HEUTE! Das ist irgendwie erschütternd, lieber Michel Abdollahi!</a:t>
                      </a:r>
                      <a:endParaRPr lang="en-US" sz="1000"/>
                    </a:p>
                  </a:txBody>
                  <a:tcPr/>
                </a:tc>
                <a:tc>
                  <a:txBody>
                    <a:bodyPr/>
                    <a:lstStyle/>
                    <a:p>
                      <a:r>
                        <a:rPr lang="en-US" sz="1000"/>
                        <a:t>37255</a:t>
                      </a:r>
                    </a:p>
                  </a:txBody>
                  <a:tcPr/>
                </a:tc>
                <a:tc>
                  <a:txBody>
                    <a:bodyPr/>
                    <a:lstStyle/>
                    <a:p>
                      <a:r>
                        <a:rPr lang="en-US" sz="1000"/>
                        <a:t>632528</a:t>
                      </a:r>
                    </a:p>
                  </a:txBody>
                  <a:tcPr/>
                </a:tc>
                <a:tc>
                  <a:txBody>
                    <a:bodyPr/>
                    <a:lstStyle/>
                    <a:p>
                      <a:r>
                        <a:rPr lang="en-US" sz="1000"/>
                        <a:t>5.9%</a:t>
                      </a:r>
                    </a:p>
                  </a:txBody>
                  <a:tcPr/>
                </a:tc>
                <a:tc>
                  <a:txBody>
                    <a:bodyPr/>
                    <a:lstStyle/>
                    <a:p>
                      <a:r>
                        <a:rPr lang="en-US" sz="1000"/>
                        <a:t>3856</a:t>
                      </a:r>
                    </a:p>
                  </a:txBody>
                  <a:tcPr/>
                </a:tc>
                <a:tc>
                  <a:txBody>
                    <a:bodyPr/>
                    <a:lstStyle/>
                    <a:p>
                      <a:r>
                        <a:rPr lang="en-US" sz="1000"/>
                        <a:t>Video</a:t>
                      </a:r>
                    </a:p>
                  </a:txBody>
                  <a:tcPr/>
                </a:tc>
                <a:extLst>
                  <a:ext uri="{0D108BD9-81ED-4DB2-BD59-A6C34878D82A}">
                    <a16:rowId xmlns:a16="http://schemas.microsoft.com/office/drawing/2014/main" val="2941499985"/>
                  </a:ext>
                </a:extLst>
              </a:tr>
              <a:tr h="370840">
                <a:tc>
                  <a:txBody>
                    <a:bodyPr/>
                    <a:lstStyle/>
                    <a:p>
                      <a:r>
                        <a:rPr lang="de-DE" sz="1000" b="1"/>
                        <a:t>Kulturjournal - 2017-05-17 11:03:43</a:t>
                      </a:r>
                      <a:r>
                        <a:rPr lang="de-DE" sz="1000"/>
                        <a:t>
Welcher Glaube passt zu dir? Michel Abdollahi spielt Believe-O-Mat mit Passanten und erhält insbesondere zum Thema Homosexualität "komische" Antworten. #TaggegenHomophobie</a:t>
                      </a:r>
                      <a:endParaRPr lang="en-US" sz="1000"/>
                    </a:p>
                  </a:txBody>
                  <a:tcPr/>
                </a:tc>
                <a:tc>
                  <a:txBody>
                    <a:bodyPr/>
                    <a:lstStyle/>
                    <a:p>
                      <a:r>
                        <a:rPr lang="en-US" sz="1000"/>
                        <a:t>33983</a:t>
                      </a:r>
                    </a:p>
                  </a:txBody>
                  <a:tcPr/>
                </a:tc>
                <a:tc>
                  <a:txBody>
                    <a:bodyPr/>
                    <a:lstStyle/>
                    <a:p>
                      <a:r>
                        <a:rPr lang="en-US" sz="1000"/>
                        <a:t>500935</a:t>
                      </a:r>
                    </a:p>
                  </a:txBody>
                  <a:tcPr/>
                </a:tc>
                <a:tc>
                  <a:txBody>
                    <a:bodyPr/>
                    <a:lstStyle/>
                    <a:p>
                      <a:r>
                        <a:rPr lang="en-US" sz="1000"/>
                        <a:t>6.8%</a:t>
                      </a:r>
                    </a:p>
                  </a:txBody>
                  <a:tcPr/>
                </a:tc>
                <a:tc>
                  <a:txBody>
                    <a:bodyPr/>
                    <a:lstStyle/>
                    <a:p>
                      <a:r>
                        <a:rPr lang="en-US" sz="1000"/>
                        <a:t>3855</a:t>
                      </a:r>
                    </a:p>
                  </a:txBody>
                  <a:tcPr/>
                </a:tc>
                <a:tc>
                  <a:txBody>
                    <a:bodyPr/>
                    <a:lstStyle/>
                    <a:p>
                      <a:r>
                        <a:rPr lang="en-US" sz="1000"/>
                        <a:t>Video</a:t>
                      </a:r>
                    </a:p>
                  </a:txBody>
                  <a:tcPr/>
                </a:tc>
                <a:extLst>
                  <a:ext uri="{0D108BD9-81ED-4DB2-BD59-A6C34878D82A}">
                    <a16:rowId xmlns:a16="http://schemas.microsoft.com/office/drawing/2014/main" val="2178878852"/>
                  </a:ext>
                </a:extLst>
              </a:tr>
              <a:tr h="370840">
                <a:tc>
                  <a:txBody>
                    <a:bodyPr/>
                    <a:lstStyle/>
                    <a:p>
                      <a:r>
                        <a:rPr lang="de-DE" sz="1000" b="1"/>
                        <a:t>Kulturjournal - 2017-01-30 21:00:00</a:t>
                      </a:r>
                      <a:r>
                        <a:rPr lang="de-DE" sz="1000"/>
                        <a:t>
"Ich bin unglaublich traurig." #MuslimBan</a:t>
                      </a:r>
                      <a:endParaRPr lang="en-US" sz="1000"/>
                    </a:p>
                  </a:txBody>
                  <a:tcPr/>
                </a:tc>
                <a:tc>
                  <a:txBody>
                    <a:bodyPr/>
                    <a:lstStyle/>
                    <a:p>
                      <a:r>
                        <a:rPr lang="en-US" sz="1000"/>
                        <a:t>29018</a:t>
                      </a:r>
                    </a:p>
                  </a:txBody>
                  <a:tcPr/>
                </a:tc>
                <a:tc>
                  <a:txBody>
                    <a:bodyPr/>
                    <a:lstStyle/>
                    <a:p>
                      <a:r>
                        <a:rPr lang="en-US" sz="1000"/>
                        <a:t>521402</a:t>
                      </a:r>
                    </a:p>
                  </a:txBody>
                  <a:tcPr/>
                </a:tc>
                <a:tc>
                  <a:txBody>
                    <a:bodyPr/>
                    <a:lstStyle/>
                    <a:p>
                      <a:r>
                        <a:rPr lang="en-US" sz="1000"/>
                        <a:t>5.6%</a:t>
                      </a:r>
                    </a:p>
                  </a:txBody>
                  <a:tcPr/>
                </a:tc>
                <a:tc>
                  <a:txBody>
                    <a:bodyPr/>
                    <a:lstStyle/>
                    <a:p>
                      <a:r>
                        <a:rPr lang="en-US" sz="1000"/>
                        <a:t>5280</a:t>
                      </a:r>
                    </a:p>
                  </a:txBody>
                  <a:tcPr/>
                </a:tc>
                <a:tc>
                  <a:txBody>
                    <a:bodyPr/>
                    <a:lstStyle/>
                    <a:p>
                      <a:r>
                        <a:rPr lang="en-US" sz="1000"/>
                        <a:t>Video</a:t>
                      </a:r>
                    </a:p>
                  </a:txBody>
                  <a:tcPr/>
                </a:tc>
                <a:extLst>
                  <a:ext uri="{0D108BD9-81ED-4DB2-BD59-A6C34878D82A}">
                    <a16:rowId xmlns:a16="http://schemas.microsoft.com/office/drawing/2014/main" val="4089043170"/>
                  </a:ext>
                </a:extLst>
              </a:tr>
              <a:tr h="370840">
                <a:tc>
                  <a:txBody>
                    <a:bodyPr/>
                    <a:lstStyle/>
                    <a:p>
                      <a:r>
                        <a:rPr lang="en-US" sz="1000" b="1"/>
                        <a:t>Kulturjournal - 2017-05-08 11:24:15</a:t>
                      </a:r>
                      <a:r>
                        <a:rPr lang="en-US" sz="1000"/>
                        <a:t>
Diäten, Schönheits-Chirugie und Photoshop sollen den weiblichen Körper perfektionieren. Der Film "Embrace", produziert von Nora Tschirner, sagt: Schluss damit! Du bist schön! Heute um 22.45 Uhr im Kulturjournal.</a:t>
                      </a:r>
                    </a:p>
                  </a:txBody>
                  <a:tcPr/>
                </a:tc>
                <a:tc>
                  <a:txBody>
                    <a:bodyPr/>
                    <a:lstStyle/>
                    <a:p>
                      <a:r>
                        <a:rPr lang="en-US" sz="1000"/>
                        <a:t>9325</a:t>
                      </a:r>
                    </a:p>
                  </a:txBody>
                  <a:tcPr/>
                </a:tc>
                <a:tc>
                  <a:txBody>
                    <a:bodyPr/>
                    <a:lstStyle/>
                    <a:p>
                      <a:r>
                        <a:rPr lang="en-US" sz="1000"/>
                        <a:t>171560</a:t>
                      </a:r>
                    </a:p>
                  </a:txBody>
                  <a:tcPr/>
                </a:tc>
                <a:tc>
                  <a:txBody>
                    <a:bodyPr/>
                    <a:lstStyle/>
                    <a:p>
                      <a:r>
                        <a:rPr lang="en-US" sz="1000"/>
                        <a:t>5.4%</a:t>
                      </a:r>
                    </a:p>
                  </a:txBody>
                  <a:tcPr/>
                </a:tc>
                <a:tc>
                  <a:txBody>
                    <a:bodyPr/>
                    <a:lstStyle/>
                    <a:p>
                      <a:r>
                        <a:rPr lang="en-US" sz="1000"/>
                        <a:t>1557</a:t>
                      </a:r>
                    </a:p>
                  </a:txBody>
                  <a:tcPr/>
                </a:tc>
                <a:tc>
                  <a:txBody>
                    <a:bodyPr/>
                    <a:lstStyle/>
                    <a:p>
                      <a:r>
                        <a:rPr lang="en-US" sz="1000"/>
                        <a:t>Video</a:t>
                      </a:r>
                    </a:p>
                  </a:txBody>
                  <a:tcPr/>
                </a:tc>
                <a:extLst>
                  <a:ext uri="{0D108BD9-81ED-4DB2-BD59-A6C34878D82A}">
                    <a16:rowId xmlns:a16="http://schemas.microsoft.com/office/drawing/2014/main" val="2118940173"/>
                  </a:ext>
                </a:extLst>
              </a:tr>
              <a:tr h="370840">
                <a:tc>
                  <a:txBody>
                    <a:bodyPr/>
                    <a:lstStyle/>
                    <a:p>
                      <a:r>
                        <a:rPr lang="de-DE" sz="1000" b="1"/>
                        <a:t>Kulturjournal - 2017-02-07 14:35:51</a:t>
                      </a:r>
                      <a:r>
                        <a:rPr lang="de-DE" sz="1000"/>
                        <a:t>
Auf Hooge tot überm Zaun hängen? Nix da! Unser Reporter hat das Hallig-Leben ausprobiert.</a:t>
                      </a:r>
                      <a:endParaRPr lang="en-US" sz="1000"/>
                    </a:p>
                  </a:txBody>
                  <a:tcPr/>
                </a:tc>
                <a:tc>
                  <a:txBody>
                    <a:bodyPr/>
                    <a:lstStyle/>
                    <a:p>
                      <a:r>
                        <a:rPr lang="en-US" sz="1000"/>
                        <a:t>9105</a:t>
                      </a:r>
                    </a:p>
                  </a:txBody>
                  <a:tcPr/>
                </a:tc>
                <a:tc>
                  <a:txBody>
                    <a:bodyPr/>
                    <a:lstStyle/>
                    <a:p>
                      <a:r>
                        <a:rPr lang="en-US" sz="1000"/>
                        <a:t>244734</a:t>
                      </a:r>
                    </a:p>
                  </a:txBody>
                  <a:tcPr/>
                </a:tc>
                <a:tc>
                  <a:txBody>
                    <a:bodyPr/>
                    <a:lstStyle/>
                    <a:p>
                      <a:r>
                        <a:rPr lang="en-US" sz="1000"/>
                        <a:t>3.7%</a:t>
                      </a:r>
                    </a:p>
                  </a:txBody>
                  <a:tcPr/>
                </a:tc>
                <a:tc>
                  <a:txBody>
                    <a:bodyPr/>
                    <a:lstStyle/>
                    <a:p>
                      <a:r>
                        <a:rPr lang="en-US" sz="1000"/>
                        <a:t>1232</a:t>
                      </a:r>
                    </a:p>
                  </a:txBody>
                  <a:tcPr/>
                </a:tc>
                <a:tc>
                  <a:txBody>
                    <a:bodyPr/>
                    <a:lstStyle/>
                    <a:p>
                      <a:r>
                        <a:rPr lang="en-US" sz="1000"/>
                        <a:t>Video</a:t>
                      </a:r>
                    </a:p>
                  </a:txBody>
                  <a:tcPr/>
                </a:tc>
                <a:extLst>
                  <a:ext uri="{0D108BD9-81ED-4DB2-BD59-A6C34878D82A}">
                    <a16:rowId xmlns:a16="http://schemas.microsoft.com/office/drawing/2014/main" val="1650732219"/>
                  </a:ext>
                </a:extLst>
              </a:tr>
            </a:tbl>
          </a:graphicData>
        </a:graphic>
      </p:graphicFrame>
      <p:sp>
        <p:nvSpPr>
          <p:cNvPr id="4" name="Text Placeholder 3">
            <a:extLst>
              <a:ext uri="{FF2B5EF4-FFF2-40B4-BE49-F238E27FC236}">
                <a16:creationId xmlns:a16="http://schemas.microsoft.com/office/drawing/2014/main" id="{C6270736-CB8A-4346-9581-6B27EC31D2C9}"/>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2469089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0BFE3-9FC7-4581-A27C-9119C6383CA4}"/>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E1A0EBA0-FDA7-4118-BAA1-B98123D4B7F3}"/>
              </a:ext>
            </a:extLst>
          </p:cNvPr>
          <p:cNvGraphicFramePr>
            <a:graphicFrameLocks noGrp="1"/>
          </p:cNvGraphicFramePr>
          <p:nvPr>
            <p:ph type="tbl" sz="quarter" idx="13"/>
            <p:extLst>
              <p:ext uri="{D42A27DB-BD31-4B8C-83A1-F6EECF244321}">
                <p14:modId xmlns:p14="http://schemas.microsoft.com/office/powerpoint/2010/main" val="1465474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79239664"/>
                    </a:ext>
                  </a:extLst>
                </a:gridCol>
                <a:gridCol w="1234440">
                  <a:extLst>
                    <a:ext uri="{9D8B030D-6E8A-4147-A177-3AD203B41FA5}">
                      <a16:colId xmlns:a16="http://schemas.microsoft.com/office/drawing/2014/main" val="2453557878"/>
                    </a:ext>
                  </a:extLst>
                </a:gridCol>
                <a:gridCol w="1234440">
                  <a:extLst>
                    <a:ext uri="{9D8B030D-6E8A-4147-A177-3AD203B41FA5}">
                      <a16:colId xmlns:a16="http://schemas.microsoft.com/office/drawing/2014/main" val="83561371"/>
                    </a:ext>
                  </a:extLst>
                </a:gridCol>
                <a:gridCol w="1234440">
                  <a:extLst>
                    <a:ext uri="{9D8B030D-6E8A-4147-A177-3AD203B41FA5}">
                      <a16:colId xmlns:a16="http://schemas.microsoft.com/office/drawing/2014/main" val="1462922984"/>
                    </a:ext>
                  </a:extLst>
                </a:gridCol>
                <a:gridCol w="822960">
                  <a:extLst>
                    <a:ext uri="{9D8B030D-6E8A-4147-A177-3AD203B41FA5}">
                      <a16:colId xmlns:a16="http://schemas.microsoft.com/office/drawing/2014/main" val="4293149387"/>
                    </a:ext>
                  </a:extLst>
                </a:gridCol>
                <a:gridCol w="411480">
                  <a:extLst>
                    <a:ext uri="{9D8B030D-6E8A-4147-A177-3AD203B41FA5}">
                      <a16:colId xmlns:a16="http://schemas.microsoft.com/office/drawing/2014/main" val="3194016454"/>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2187044046"/>
                  </a:ext>
                </a:extLst>
              </a:tr>
              <a:tr h="370840">
                <a:tc>
                  <a:txBody>
                    <a:bodyPr/>
                    <a:lstStyle/>
                    <a:p>
                      <a:r>
                        <a:rPr lang="de-DE" sz="1000" b="1"/>
                        <a:t>Kulturjournal - 2017-10-09 16:00:01</a:t>
                      </a:r>
                      <a:r>
                        <a:rPr lang="de-DE" sz="1000"/>
                        <a:t>
Udo Lindenberg auf dem Höhepunkt seiner Karriere. Den feiert seine Gefährtin Tine Acke jetzt mit einem opulenten Bildband. Eine ❤-Erklärung von der neongrünen Socke bis zur Zigarre.</a:t>
                      </a:r>
                      <a:endParaRPr lang="en-US" sz="1000"/>
                    </a:p>
                  </a:txBody>
                  <a:tcPr/>
                </a:tc>
                <a:tc>
                  <a:txBody>
                    <a:bodyPr/>
                    <a:lstStyle/>
                    <a:p>
                      <a:r>
                        <a:rPr lang="en-US" sz="1000"/>
                        <a:t>13.3%</a:t>
                      </a:r>
                    </a:p>
                  </a:txBody>
                  <a:tcPr/>
                </a:tc>
                <a:tc>
                  <a:txBody>
                    <a:bodyPr/>
                    <a:lstStyle/>
                    <a:p>
                      <a:r>
                        <a:rPr lang="en-US" sz="1000"/>
                        <a:t>901</a:t>
                      </a:r>
                    </a:p>
                  </a:txBody>
                  <a:tcPr/>
                </a:tc>
                <a:tc>
                  <a:txBody>
                    <a:bodyPr/>
                    <a:lstStyle/>
                    <a:p>
                      <a:r>
                        <a:rPr lang="en-US" sz="1000"/>
                        <a:t>6772</a:t>
                      </a:r>
                    </a:p>
                  </a:txBody>
                  <a:tcPr/>
                </a:tc>
                <a:tc>
                  <a:txBody>
                    <a:bodyPr/>
                    <a:lstStyle/>
                    <a:p>
                      <a:r>
                        <a:rPr lang="en-US" sz="1000"/>
                        <a:t>353</a:t>
                      </a:r>
                    </a:p>
                  </a:txBody>
                  <a:tcPr/>
                </a:tc>
                <a:tc>
                  <a:txBody>
                    <a:bodyPr/>
                    <a:lstStyle/>
                    <a:p>
                      <a:r>
                        <a:rPr lang="en-US" sz="1000"/>
                        <a:t>Video</a:t>
                      </a:r>
                    </a:p>
                  </a:txBody>
                  <a:tcPr/>
                </a:tc>
                <a:extLst>
                  <a:ext uri="{0D108BD9-81ED-4DB2-BD59-A6C34878D82A}">
                    <a16:rowId xmlns:a16="http://schemas.microsoft.com/office/drawing/2014/main" val="2875578019"/>
                  </a:ext>
                </a:extLst>
              </a:tr>
              <a:tr h="370840">
                <a:tc>
                  <a:txBody>
                    <a:bodyPr/>
                    <a:lstStyle/>
                    <a:p>
                      <a:r>
                        <a:rPr lang="de-DE" sz="1000" b="1"/>
                        <a:t>Kulturjournal - 2017-04-26 09:09:51</a:t>
                      </a:r>
                      <a:r>
                        <a:rPr lang="de-DE" sz="1000"/>
                        <a:t>
"Sehen Sie sich als Feministin, Frau Merkel?" - Die mächtigste Frau Deutschlands ist sich da nicht ganz sicher.</a:t>
                      </a:r>
                      <a:endParaRPr lang="en-US" sz="1000"/>
                    </a:p>
                  </a:txBody>
                  <a:tcPr/>
                </a:tc>
                <a:tc>
                  <a:txBody>
                    <a:bodyPr/>
                    <a:lstStyle/>
                    <a:p>
                      <a:r>
                        <a:rPr lang="en-US" sz="1000"/>
                        <a:t>12.2%</a:t>
                      </a:r>
                    </a:p>
                  </a:txBody>
                  <a:tcPr/>
                </a:tc>
                <a:tc>
                  <a:txBody>
                    <a:bodyPr/>
                    <a:lstStyle/>
                    <a:p>
                      <a:r>
                        <a:rPr lang="en-US" sz="1000"/>
                        <a:t>844</a:t>
                      </a:r>
                    </a:p>
                  </a:txBody>
                  <a:tcPr/>
                </a:tc>
                <a:tc>
                  <a:txBody>
                    <a:bodyPr/>
                    <a:lstStyle/>
                    <a:p>
                      <a:r>
                        <a:rPr lang="en-US" sz="1000"/>
                        <a:t>6945</a:t>
                      </a:r>
                    </a:p>
                  </a:txBody>
                  <a:tcPr/>
                </a:tc>
                <a:tc>
                  <a:txBody>
                    <a:bodyPr/>
                    <a:lstStyle/>
                    <a:p>
                      <a:r>
                        <a:rPr lang="en-US" sz="1000"/>
                        <a:t>63</a:t>
                      </a:r>
                    </a:p>
                  </a:txBody>
                  <a:tcPr/>
                </a:tc>
                <a:tc>
                  <a:txBody>
                    <a:bodyPr/>
                    <a:lstStyle/>
                    <a:p>
                      <a:r>
                        <a:rPr lang="en-US" sz="1000"/>
                        <a:t>Video</a:t>
                      </a:r>
                    </a:p>
                  </a:txBody>
                  <a:tcPr/>
                </a:tc>
                <a:extLst>
                  <a:ext uri="{0D108BD9-81ED-4DB2-BD59-A6C34878D82A}">
                    <a16:rowId xmlns:a16="http://schemas.microsoft.com/office/drawing/2014/main" val="1705131314"/>
                  </a:ext>
                </a:extLst>
              </a:tr>
              <a:tr h="370840">
                <a:tc>
                  <a:txBody>
                    <a:bodyPr/>
                    <a:lstStyle/>
                    <a:p>
                      <a:r>
                        <a:rPr lang="de-DE" sz="1000" b="1"/>
                        <a:t>Kulturjournal - 2017-07-05 12:49:02</a:t>
                      </a:r>
                      <a:r>
                        <a:rPr lang="de-DE" sz="1000"/>
                        <a:t>
#1000Gestalten gegen #G20</a:t>
                      </a:r>
                      <a:endParaRPr lang="en-US" sz="1000"/>
                    </a:p>
                  </a:txBody>
                  <a:tcPr/>
                </a:tc>
                <a:tc>
                  <a:txBody>
                    <a:bodyPr/>
                    <a:lstStyle/>
                    <a:p>
                      <a:r>
                        <a:rPr lang="en-US" sz="1000"/>
                        <a:t>11.4%</a:t>
                      </a:r>
                    </a:p>
                  </a:txBody>
                  <a:tcPr/>
                </a:tc>
                <a:tc>
                  <a:txBody>
                    <a:bodyPr/>
                    <a:lstStyle/>
                    <a:p>
                      <a:r>
                        <a:rPr lang="en-US" sz="1000"/>
                        <a:t>584</a:t>
                      </a:r>
                    </a:p>
                  </a:txBody>
                  <a:tcPr/>
                </a:tc>
                <a:tc>
                  <a:txBody>
                    <a:bodyPr/>
                    <a:lstStyle/>
                    <a:p>
                      <a:r>
                        <a:rPr lang="en-US" sz="1000"/>
                        <a:t>5135</a:t>
                      </a:r>
                    </a:p>
                  </a:txBody>
                  <a:tcPr/>
                </a:tc>
                <a:tc>
                  <a:txBody>
                    <a:bodyPr/>
                    <a:lstStyle/>
                    <a:p>
                      <a:r>
                        <a:rPr lang="en-US" sz="1000"/>
                        <a:t>48</a:t>
                      </a:r>
                    </a:p>
                  </a:txBody>
                  <a:tcPr/>
                </a:tc>
                <a:tc>
                  <a:txBody>
                    <a:bodyPr/>
                    <a:lstStyle/>
                    <a:p>
                      <a:r>
                        <a:rPr lang="en-US" sz="1000"/>
                        <a:t>Video</a:t>
                      </a:r>
                    </a:p>
                  </a:txBody>
                  <a:tcPr/>
                </a:tc>
                <a:extLst>
                  <a:ext uri="{0D108BD9-81ED-4DB2-BD59-A6C34878D82A}">
                    <a16:rowId xmlns:a16="http://schemas.microsoft.com/office/drawing/2014/main" val="634986069"/>
                  </a:ext>
                </a:extLst>
              </a:tr>
              <a:tr h="370840">
                <a:tc>
                  <a:txBody>
                    <a:bodyPr/>
                    <a:lstStyle/>
                    <a:p>
                      <a:r>
                        <a:rPr lang="de-DE" sz="1000" b="1"/>
                        <a:t>Kulturjournal - 2017-03-28 09:16:07</a:t>
                      </a:r>
                      <a:r>
                        <a:rPr lang="de-DE" sz="1000"/>
                        <a:t>
Ein wunderschönes Gespräch.</a:t>
                      </a:r>
                      <a:endParaRPr lang="en-US" sz="1000"/>
                    </a:p>
                  </a:txBody>
                  <a:tcPr/>
                </a:tc>
                <a:tc>
                  <a:txBody>
                    <a:bodyPr/>
                    <a:lstStyle/>
                    <a:p>
                      <a:r>
                        <a:rPr lang="en-US" sz="1000"/>
                        <a:t>10.5%</a:t>
                      </a:r>
                    </a:p>
                  </a:txBody>
                  <a:tcPr/>
                </a:tc>
                <a:tc>
                  <a:txBody>
                    <a:bodyPr/>
                    <a:lstStyle/>
                    <a:p>
                      <a:r>
                        <a:rPr lang="en-US" sz="1000"/>
                        <a:t>446</a:t>
                      </a:r>
                    </a:p>
                  </a:txBody>
                  <a:tcPr/>
                </a:tc>
                <a:tc>
                  <a:txBody>
                    <a:bodyPr/>
                    <a:lstStyle/>
                    <a:p>
                      <a:r>
                        <a:rPr lang="en-US" sz="1000"/>
                        <a:t>4251</a:t>
                      </a:r>
                    </a:p>
                  </a:txBody>
                  <a:tcPr/>
                </a:tc>
                <a:tc>
                  <a:txBody>
                    <a:bodyPr/>
                    <a:lstStyle/>
                    <a:p>
                      <a:r>
                        <a:rPr lang="en-US" sz="1000"/>
                        <a:t>35</a:t>
                      </a:r>
                    </a:p>
                  </a:txBody>
                  <a:tcPr/>
                </a:tc>
                <a:tc>
                  <a:txBody>
                    <a:bodyPr/>
                    <a:lstStyle/>
                    <a:p>
                      <a:r>
                        <a:rPr lang="en-US" sz="1000"/>
                        <a:t>Video</a:t>
                      </a:r>
                    </a:p>
                  </a:txBody>
                  <a:tcPr/>
                </a:tc>
                <a:extLst>
                  <a:ext uri="{0D108BD9-81ED-4DB2-BD59-A6C34878D82A}">
                    <a16:rowId xmlns:a16="http://schemas.microsoft.com/office/drawing/2014/main" val="720721880"/>
                  </a:ext>
                </a:extLst>
              </a:tr>
              <a:tr h="370840">
                <a:tc>
                  <a:txBody>
                    <a:bodyPr/>
                    <a:lstStyle/>
                    <a:p>
                      <a:r>
                        <a:rPr lang="de-DE" sz="1000" b="1"/>
                        <a:t>Kulturjournal - 2017-02-15 13:13:36</a:t>
                      </a:r>
                      <a:r>
                        <a:rPr lang="de-DE" sz="1000"/>
                        <a:t>
Wenn ihr mal vor lauter Musizieren nicht zum Sport kommt ...</a:t>
                      </a:r>
                      <a:endParaRPr lang="en-US" sz="1000"/>
                    </a:p>
                  </a:txBody>
                  <a:tcPr/>
                </a:tc>
                <a:tc>
                  <a:txBody>
                    <a:bodyPr/>
                    <a:lstStyle/>
                    <a:p>
                      <a:r>
                        <a:rPr lang="en-US" sz="1000"/>
                        <a:t>10.3%</a:t>
                      </a:r>
                    </a:p>
                  </a:txBody>
                  <a:tcPr/>
                </a:tc>
                <a:tc>
                  <a:txBody>
                    <a:bodyPr/>
                    <a:lstStyle/>
                    <a:p>
                      <a:r>
                        <a:rPr lang="en-US" sz="1000"/>
                        <a:t>365</a:t>
                      </a:r>
                    </a:p>
                  </a:txBody>
                  <a:tcPr/>
                </a:tc>
                <a:tc>
                  <a:txBody>
                    <a:bodyPr/>
                    <a:lstStyle/>
                    <a:p>
                      <a:r>
                        <a:rPr lang="en-US" sz="1000"/>
                        <a:t>3532</a:t>
                      </a:r>
                    </a:p>
                  </a:txBody>
                  <a:tcPr/>
                </a:tc>
                <a:tc>
                  <a:txBody>
                    <a:bodyPr/>
                    <a:lstStyle/>
                    <a:p>
                      <a:r>
                        <a:rPr lang="en-US" sz="1000"/>
                        <a:t>14</a:t>
                      </a:r>
                    </a:p>
                  </a:txBody>
                  <a:tcPr/>
                </a:tc>
                <a:tc>
                  <a:txBody>
                    <a:bodyPr/>
                    <a:lstStyle/>
                    <a:p>
                      <a:r>
                        <a:rPr lang="en-US" sz="1000"/>
                        <a:t>Video</a:t>
                      </a:r>
                    </a:p>
                  </a:txBody>
                  <a:tcPr/>
                </a:tc>
                <a:extLst>
                  <a:ext uri="{0D108BD9-81ED-4DB2-BD59-A6C34878D82A}">
                    <a16:rowId xmlns:a16="http://schemas.microsoft.com/office/drawing/2014/main" val="4185028666"/>
                  </a:ext>
                </a:extLst>
              </a:tr>
            </a:tbl>
          </a:graphicData>
        </a:graphic>
      </p:graphicFrame>
      <p:sp>
        <p:nvSpPr>
          <p:cNvPr id="4" name="Text Placeholder 3">
            <a:extLst>
              <a:ext uri="{FF2B5EF4-FFF2-40B4-BE49-F238E27FC236}">
                <a16:creationId xmlns:a16="http://schemas.microsoft.com/office/drawing/2014/main" id="{D67AE2E1-6E47-4B7D-80A1-F3E1D7CCF2CF}"/>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6518206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92091-AF64-4342-A862-C6810DA19ECE}"/>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DDEE1B62-A39E-4DA7-9767-E95867E8D89B}"/>
              </a:ext>
            </a:extLst>
          </p:cNvPr>
          <p:cNvGraphicFramePr>
            <a:graphicFrameLocks noGrp="1"/>
          </p:cNvGraphicFramePr>
          <p:nvPr>
            <p:ph type="tbl" sz="quarter" idx="13"/>
            <p:extLst>
              <p:ext uri="{D42A27DB-BD31-4B8C-83A1-F6EECF244321}">
                <p14:modId xmlns:p14="http://schemas.microsoft.com/office/powerpoint/2010/main" val="1867462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12397120"/>
                    </a:ext>
                  </a:extLst>
                </a:gridCol>
                <a:gridCol w="1234440">
                  <a:extLst>
                    <a:ext uri="{9D8B030D-6E8A-4147-A177-3AD203B41FA5}">
                      <a16:colId xmlns:a16="http://schemas.microsoft.com/office/drawing/2014/main" val="3098102480"/>
                    </a:ext>
                  </a:extLst>
                </a:gridCol>
                <a:gridCol w="1234440">
                  <a:extLst>
                    <a:ext uri="{9D8B030D-6E8A-4147-A177-3AD203B41FA5}">
                      <a16:colId xmlns:a16="http://schemas.microsoft.com/office/drawing/2014/main" val="3354615941"/>
                    </a:ext>
                  </a:extLst>
                </a:gridCol>
                <a:gridCol w="1234440">
                  <a:extLst>
                    <a:ext uri="{9D8B030D-6E8A-4147-A177-3AD203B41FA5}">
                      <a16:colId xmlns:a16="http://schemas.microsoft.com/office/drawing/2014/main" val="51797695"/>
                    </a:ext>
                  </a:extLst>
                </a:gridCol>
                <a:gridCol w="822960">
                  <a:extLst>
                    <a:ext uri="{9D8B030D-6E8A-4147-A177-3AD203B41FA5}">
                      <a16:colId xmlns:a16="http://schemas.microsoft.com/office/drawing/2014/main" val="3258862157"/>
                    </a:ext>
                  </a:extLst>
                </a:gridCol>
                <a:gridCol w="411480">
                  <a:extLst>
                    <a:ext uri="{9D8B030D-6E8A-4147-A177-3AD203B41FA5}">
                      <a16:colId xmlns:a16="http://schemas.microsoft.com/office/drawing/2014/main" val="2468234836"/>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1656550020"/>
                  </a:ext>
                </a:extLst>
              </a:tr>
              <a:tr h="370840">
                <a:tc>
                  <a:txBody>
                    <a:bodyPr/>
                    <a:lstStyle/>
                    <a:p>
                      <a:r>
                        <a:rPr lang="de-DE" sz="1000" b="1"/>
                        <a:t>Kulturjournal - 2017-07-18 12:33:00</a:t>
                      </a:r>
                      <a:r>
                        <a:rPr lang="de-DE" sz="1000"/>
                        <a:t>
Wie kann man eine Depression überwinden? Wieder Licht ins Dunkel bringen? Genau darum geht es in dem neuen Roman von Mirko Bonné. ndr.de/buchdesmonats</a:t>
                      </a:r>
                      <a:endParaRPr lang="en-US" sz="1000"/>
                    </a:p>
                  </a:txBody>
                  <a:tcPr/>
                </a:tc>
                <a:tc>
                  <a:txBody>
                    <a:bodyPr/>
                    <a:lstStyle/>
                    <a:p>
                      <a:r>
                        <a:rPr lang="en-US" sz="1000"/>
                        <a:t>0.3%</a:t>
                      </a:r>
                    </a:p>
                  </a:txBody>
                  <a:tcPr/>
                </a:tc>
                <a:tc>
                  <a:txBody>
                    <a:bodyPr/>
                    <a:lstStyle/>
                    <a:p>
                      <a:r>
                        <a:rPr lang="en-US" sz="1000"/>
                        <a:t>17</a:t>
                      </a:r>
                    </a:p>
                  </a:txBody>
                  <a:tcPr/>
                </a:tc>
                <a:tc>
                  <a:txBody>
                    <a:bodyPr/>
                    <a:lstStyle/>
                    <a:p>
                      <a:r>
                        <a:rPr lang="en-US" sz="1000"/>
                        <a:t>5216</a:t>
                      </a:r>
                    </a:p>
                  </a:txBody>
                  <a:tcPr/>
                </a:tc>
                <a:tc>
                  <a:txBody>
                    <a:bodyPr/>
                    <a:lstStyle/>
                    <a:p>
                      <a:r>
                        <a:rPr lang="en-US" sz="1000"/>
                        <a:t>4</a:t>
                      </a:r>
                    </a:p>
                  </a:txBody>
                  <a:tcPr/>
                </a:tc>
                <a:tc>
                  <a:txBody>
                    <a:bodyPr/>
                    <a:lstStyle/>
                    <a:p>
                      <a:r>
                        <a:rPr lang="en-US" sz="1000"/>
                        <a:t>Photo</a:t>
                      </a:r>
                    </a:p>
                  </a:txBody>
                  <a:tcPr/>
                </a:tc>
                <a:extLst>
                  <a:ext uri="{0D108BD9-81ED-4DB2-BD59-A6C34878D82A}">
                    <a16:rowId xmlns:a16="http://schemas.microsoft.com/office/drawing/2014/main" val="715927628"/>
                  </a:ext>
                </a:extLst>
              </a:tr>
              <a:tr h="370840">
                <a:tc>
                  <a:txBody>
                    <a:bodyPr/>
                    <a:lstStyle/>
                    <a:p>
                      <a:r>
                        <a:rPr lang="de-DE" sz="1000" b="1"/>
                        <a:t>Kulturjournal - 2017-05-22 14:36:42</a:t>
                      </a:r>
                      <a:r>
                        <a:rPr lang="de-DE" sz="1000"/>
                        <a:t>
Der Regisseur Bertram Verhaag widmet sich in seinem Film Code Of Survival den Gefahren durch "Roundup" und genmanipulierte Pflanzen. Mehr am 22. Mai im Kulturjournal.</a:t>
                      </a:r>
                      <a:endParaRPr lang="en-US" sz="1000"/>
                    </a:p>
                  </a:txBody>
                  <a:tcPr/>
                </a:tc>
                <a:tc>
                  <a:txBody>
                    <a:bodyPr/>
                    <a:lstStyle/>
                    <a:p>
                      <a:r>
                        <a:rPr lang="en-US" sz="1000"/>
                        <a:t>0.3%</a:t>
                      </a:r>
                    </a:p>
                  </a:txBody>
                  <a:tcPr/>
                </a:tc>
                <a:tc>
                  <a:txBody>
                    <a:bodyPr/>
                    <a:lstStyle/>
                    <a:p>
                      <a:r>
                        <a:rPr lang="en-US" sz="1000"/>
                        <a:t>24</a:t>
                      </a:r>
                    </a:p>
                  </a:txBody>
                  <a:tcPr/>
                </a:tc>
                <a:tc>
                  <a:txBody>
                    <a:bodyPr/>
                    <a:lstStyle/>
                    <a:p>
                      <a:r>
                        <a:rPr lang="en-US" sz="1000"/>
                        <a:t>7085</a:t>
                      </a:r>
                    </a:p>
                  </a:txBody>
                  <a:tcPr/>
                </a:tc>
                <a:tc>
                  <a:txBody>
                    <a:bodyPr/>
                    <a:lstStyle/>
                    <a:p>
                      <a:r>
                        <a:rPr lang="en-US" sz="1000"/>
                        <a:t>5</a:t>
                      </a:r>
                    </a:p>
                  </a:txBody>
                  <a:tcPr/>
                </a:tc>
                <a:tc>
                  <a:txBody>
                    <a:bodyPr/>
                    <a:lstStyle/>
                    <a:p>
                      <a:r>
                        <a:rPr lang="en-US" sz="1000"/>
                        <a:t>Video</a:t>
                      </a:r>
                    </a:p>
                  </a:txBody>
                  <a:tcPr/>
                </a:tc>
                <a:extLst>
                  <a:ext uri="{0D108BD9-81ED-4DB2-BD59-A6C34878D82A}">
                    <a16:rowId xmlns:a16="http://schemas.microsoft.com/office/drawing/2014/main" val="3317634673"/>
                  </a:ext>
                </a:extLst>
              </a:tr>
              <a:tr h="370840">
                <a:tc>
                  <a:txBody>
                    <a:bodyPr/>
                    <a:lstStyle/>
                    <a:p>
                      <a:r>
                        <a:rPr lang="de-DE" sz="1000" b="1"/>
                        <a:t>Kulturjournal - 2017-07-23 13:50:03</a:t>
                      </a:r>
                      <a:r>
                        <a:rPr lang="de-DE" sz="1000"/>
                        <a:t>
Eine kleine "Wir üben Buchstabieren Einheit" mit Quincy Jones, dem erfolgreichsten Musikproduzenten aller Zeiten. Können Sie Meerrettich buchstabieren? (Via ttt - titel thesen temperamente)</a:t>
                      </a:r>
                      <a:endParaRPr lang="en-US" sz="1000"/>
                    </a:p>
                  </a:txBody>
                  <a:tcPr/>
                </a:tc>
                <a:tc>
                  <a:txBody>
                    <a:bodyPr/>
                    <a:lstStyle/>
                    <a:p>
                      <a:r>
                        <a:rPr lang="en-US" sz="1000"/>
                        <a:t>0.4%</a:t>
                      </a:r>
                    </a:p>
                  </a:txBody>
                  <a:tcPr/>
                </a:tc>
                <a:tc>
                  <a:txBody>
                    <a:bodyPr/>
                    <a:lstStyle/>
                    <a:p>
                      <a:r>
                        <a:rPr lang="en-US" sz="1000"/>
                        <a:t>9</a:t>
                      </a:r>
                    </a:p>
                  </a:txBody>
                  <a:tcPr/>
                </a:tc>
                <a:tc>
                  <a:txBody>
                    <a:bodyPr/>
                    <a:lstStyle/>
                    <a:p>
                      <a:r>
                        <a:rPr lang="en-US" sz="1000"/>
                        <a:t>2570</a:t>
                      </a:r>
                    </a:p>
                  </a:txBody>
                  <a:tcPr/>
                </a:tc>
                <a:tc>
                  <a:txBody>
                    <a:bodyPr/>
                    <a:lstStyle/>
                    <a:p>
                      <a:r>
                        <a:rPr lang="en-US" sz="1000"/>
                        <a:t>1</a:t>
                      </a:r>
                    </a:p>
                  </a:txBody>
                  <a:tcPr/>
                </a:tc>
                <a:tc>
                  <a:txBody>
                    <a:bodyPr/>
                    <a:lstStyle/>
                    <a:p>
                      <a:r>
                        <a:rPr lang="en-US" sz="1000"/>
                        <a:t>Video</a:t>
                      </a:r>
                    </a:p>
                  </a:txBody>
                  <a:tcPr/>
                </a:tc>
                <a:extLst>
                  <a:ext uri="{0D108BD9-81ED-4DB2-BD59-A6C34878D82A}">
                    <a16:rowId xmlns:a16="http://schemas.microsoft.com/office/drawing/2014/main" val="1553630183"/>
                  </a:ext>
                </a:extLst>
              </a:tr>
              <a:tr h="370840">
                <a:tc>
                  <a:txBody>
                    <a:bodyPr/>
                    <a:lstStyle/>
                    <a:p>
                      <a:r>
                        <a:rPr lang="nn-NO" sz="1000" b="1"/>
                        <a:t>Kulturjournal - 2017-03-07 15:41:17</a:t>
                      </a:r>
                      <a:r>
                        <a:rPr lang="nn-NO" sz="1000"/>
                        <a:t>
</a:t>
                      </a:r>
                      <a:endParaRPr lang="en-US" sz="1000"/>
                    </a:p>
                  </a:txBody>
                  <a:tcPr/>
                </a:tc>
                <a:tc>
                  <a:txBody>
                    <a:bodyPr/>
                    <a:lstStyle/>
                    <a:p>
                      <a:r>
                        <a:rPr lang="en-US" sz="1000"/>
                        <a:t>0.4%</a:t>
                      </a:r>
                    </a:p>
                  </a:txBody>
                  <a:tcPr/>
                </a:tc>
                <a:tc>
                  <a:txBody>
                    <a:bodyPr/>
                    <a:lstStyle/>
                    <a:p>
                      <a:r>
                        <a:rPr lang="en-US" sz="1000"/>
                        <a:t>2</a:t>
                      </a:r>
                    </a:p>
                  </a:txBody>
                  <a:tcPr/>
                </a:tc>
                <a:tc>
                  <a:txBody>
                    <a:bodyPr/>
                    <a:lstStyle/>
                    <a:p>
                      <a:r>
                        <a:rPr lang="en-US" sz="1000"/>
                        <a:t>555</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522292102"/>
                  </a:ext>
                </a:extLst>
              </a:tr>
              <a:tr h="370840">
                <a:tc>
                  <a:txBody>
                    <a:bodyPr/>
                    <a:lstStyle/>
                    <a:p>
                      <a:r>
                        <a:rPr lang="de-DE" sz="1000" b="1"/>
                        <a:t>Kulturjournal - 2017-02-20 12:01:10</a:t>
                      </a:r>
                      <a:r>
                        <a:rPr lang="de-DE" sz="1000"/>
                        <a:t>
Der Fotograf Pieter Hugo blickt mit der Kamera hinter die Fassade von Gesichtern. Seine bewegenden Fotos sind nun in Wolfsburg zu sehen. Mehr dazu heute Abend bei uns!</a:t>
                      </a:r>
                      <a:endParaRPr lang="en-US" sz="1000"/>
                    </a:p>
                  </a:txBody>
                  <a:tcPr/>
                </a:tc>
                <a:tc>
                  <a:txBody>
                    <a:bodyPr/>
                    <a:lstStyle/>
                    <a:p>
                      <a:r>
                        <a:rPr lang="en-US" sz="1000"/>
                        <a:t>0.4%</a:t>
                      </a:r>
                    </a:p>
                  </a:txBody>
                  <a:tcPr/>
                </a:tc>
                <a:tc>
                  <a:txBody>
                    <a:bodyPr/>
                    <a:lstStyle/>
                    <a:p>
                      <a:r>
                        <a:rPr lang="en-US" sz="1000"/>
                        <a:t>26</a:t>
                      </a:r>
                    </a:p>
                  </a:txBody>
                  <a:tcPr/>
                </a:tc>
                <a:tc>
                  <a:txBody>
                    <a:bodyPr/>
                    <a:lstStyle/>
                    <a:p>
                      <a:r>
                        <a:rPr lang="en-US" sz="1000"/>
                        <a:t>7268</a:t>
                      </a:r>
                    </a:p>
                  </a:txBody>
                  <a:tcPr/>
                </a:tc>
                <a:tc>
                  <a:txBody>
                    <a:bodyPr/>
                    <a:lstStyle/>
                    <a:p>
                      <a:r>
                        <a:rPr lang="en-US" sz="1000"/>
                        <a:t>4</a:t>
                      </a:r>
                    </a:p>
                  </a:txBody>
                  <a:tcPr/>
                </a:tc>
                <a:tc>
                  <a:txBody>
                    <a:bodyPr/>
                    <a:lstStyle/>
                    <a:p>
                      <a:r>
                        <a:rPr lang="en-US" sz="1000"/>
                        <a:t>Video</a:t>
                      </a:r>
                    </a:p>
                  </a:txBody>
                  <a:tcPr/>
                </a:tc>
                <a:extLst>
                  <a:ext uri="{0D108BD9-81ED-4DB2-BD59-A6C34878D82A}">
                    <a16:rowId xmlns:a16="http://schemas.microsoft.com/office/drawing/2014/main" val="3873151339"/>
                  </a:ext>
                </a:extLst>
              </a:tr>
            </a:tbl>
          </a:graphicData>
        </a:graphic>
      </p:graphicFrame>
      <p:sp>
        <p:nvSpPr>
          <p:cNvPr id="4" name="Text Placeholder 3">
            <a:extLst>
              <a:ext uri="{FF2B5EF4-FFF2-40B4-BE49-F238E27FC236}">
                <a16:creationId xmlns:a16="http://schemas.microsoft.com/office/drawing/2014/main" id="{5CA61CA7-7755-47FA-97CF-B2E34A561832}"/>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4650800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824C1-BA77-454A-8A5F-6A8DED5CCF51}"/>
              </a:ext>
            </a:extLst>
          </p:cNvPr>
          <p:cNvSpPr>
            <a:spLocks noGrp="1"/>
          </p:cNvSpPr>
          <p:nvPr>
            <p:ph type="title"/>
          </p:nvPr>
        </p:nvSpPr>
        <p:spPr/>
        <p:txBody>
          <a:bodyPr/>
          <a:lstStyle/>
          <a:p>
            <a:r>
              <a:rPr lang="en-US"/>
              <a:t>Eigene Post - Summe Interaktionen</a:t>
            </a:r>
          </a:p>
        </p:txBody>
      </p:sp>
      <p:graphicFrame>
        <p:nvGraphicFramePr>
          <p:cNvPr id="5" name="Table Placeholder 4">
            <a:extLst>
              <a:ext uri="{FF2B5EF4-FFF2-40B4-BE49-F238E27FC236}">
                <a16:creationId xmlns:a16="http://schemas.microsoft.com/office/drawing/2014/main" id="{8EED8E3F-3B73-4072-B7C2-3002800D2460}"/>
              </a:ext>
            </a:extLst>
          </p:cNvPr>
          <p:cNvGraphicFramePr>
            <a:graphicFrameLocks noGrp="1"/>
          </p:cNvGraphicFramePr>
          <p:nvPr>
            <p:ph type="tbl" sz="quarter" idx="13"/>
            <p:extLst>
              <p:ext uri="{D42A27DB-BD31-4B8C-83A1-F6EECF244321}">
                <p14:modId xmlns:p14="http://schemas.microsoft.com/office/powerpoint/2010/main" val="3349488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96232768"/>
                    </a:ext>
                  </a:extLst>
                </a:gridCol>
                <a:gridCol w="822960">
                  <a:extLst>
                    <a:ext uri="{9D8B030D-6E8A-4147-A177-3AD203B41FA5}">
                      <a16:colId xmlns:a16="http://schemas.microsoft.com/office/drawing/2014/main" val="964586915"/>
                    </a:ext>
                  </a:extLst>
                </a:gridCol>
                <a:gridCol w="822960">
                  <a:extLst>
                    <a:ext uri="{9D8B030D-6E8A-4147-A177-3AD203B41FA5}">
                      <a16:colId xmlns:a16="http://schemas.microsoft.com/office/drawing/2014/main" val="1650742899"/>
                    </a:ext>
                  </a:extLst>
                </a:gridCol>
                <a:gridCol w="822960">
                  <a:extLst>
                    <a:ext uri="{9D8B030D-6E8A-4147-A177-3AD203B41FA5}">
                      <a16:colId xmlns:a16="http://schemas.microsoft.com/office/drawing/2014/main" val="509050367"/>
                    </a:ext>
                  </a:extLst>
                </a:gridCol>
                <a:gridCol w="822960">
                  <a:extLst>
                    <a:ext uri="{9D8B030D-6E8A-4147-A177-3AD203B41FA5}">
                      <a16:colId xmlns:a16="http://schemas.microsoft.com/office/drawing/2014/main" val="4191954169"/>
                    </a:ext>
                  </a:extLst>
                </a:gridCol>
                <a:gridCol w="822960">
                  <a:extLst>
                    <a:ext uri="{9D8B030D-6E8A-4147-A177-3AD203B41FA5}">
                      <a16:colId xmlns:a16="http://schemas.microsoft.com/office/drawing/2014/main" val="567265343"/>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3267152762"/>
                  </a:ext>
                </a:extLst>
              </a:tr>
              <a:tr h="370840">
                <a:tc>
                  <a:txBody>
                    <a:bodyPr/>
                    <a:lstStyle/>
                    <a:p>
                      <a:r>
                        <a:rPr lang="de-DE" sz="1000" b="1"/>
                        <a:t>Kulturjournal - 2017-01-30 21:00:00</a:t>
                      </a:r>
                      <a:r>
                        <a:rPr lang="de-DE" sz="1000"/>
                        <a:t>
"Ich bin unglaublich traurig." #MuslimBan</a:t>
                      </a:r>
                      <a:endParaRPr lang="en-US" sz="1000"/>
                    </a:p>
                  </a:txBody>
                  <a:tcPr/>
                </a:tc>
                <a:tc>
                  <a:txBody>
                    <a:bodyPr/>
                    <a:lstStyle/>
                    <a:p>
                      <a:r>
                        <a:rPr lang="en-US" sz="1000"/>
                        <a:t>6359</a:t>
                      </a:r>
                    </a:p>
                  </a:txBody>
                  <a:tcPr/>
                </a:tc>
                <a:tc>
                  <a:txBody>
                    <a:bodyPr/>
                    <a:lstStyle/>
                    <a:p>
                      <a:r>
                        <a:rPr lang="en-US" sz="1000"/>
                        <a:t>5280</a:t>
                      </a:r>
                    </a:p>
                  </a:txBody>
                  <a:tcPr/>
                </a:tc>
                <a:tc>
                  <a:txBody>
                    <a:bodyPr/>
                    <a:lstStyle/>
                    <a:p>
                      <a:r>
                        <a:rPr lang="en-US" sz="1000"/>
                        <a:t>95</a:t>
                      </a:r>
                    </a:p>
                  </a:txBody>
                  <a:tcPr/>
                </a:tc>
                <a:tc>
                  <a:txBody>
                    <a:bodyPr/>
                    <a:lstStyle/>
                    <a:p>
                      <a:r>
                        <a:rPr lang="en-US" sz="1000"/>
                        <a:t>984</a:t>
                      </a:r>
                    </a:p>
                  </a:txBody>
                  <a:tcPr/>
                </a:tc>
                <a:tc>
                  <a:txBody>
                    <a:bodyPr/>
                    <a:lstStyle/>
                    <a:p>
                      <a:r>
                        <a:rPr lang="en-US" sz="1000"/>
                        <a:t>Video</a:t>
                      </a:r>
                    </a:p>
                  </a:txBody>
                  <a:tcPr/>
                </a:tc>
                <a:extLst>
                  <a:ext uri="{0D108BD9-81ED-4DB2-BD59-A6C34878D82A}">
                    <a16:rowId xmlns:a16="http://schemas.microsoft.com/office/drawing/2014/main" val="557913311"/>
                  </a:ext>
                </a:extLst>
              </a:tr>
              <a:tr h="370840">
                <a:tc>
                  <a:txBody>
                    <a:bodyPr/>
                    <a:lstStyle/>
                    <a:p>
                      <a:r>
                        <a:rPr lang="de-DE" sz="1000" b="1"/>
                        <a:t>Kulturjournal - 2017-07-03 18:13:03</a:t>
                      </a:r>
                      <a:r>
                        <a:rPr lang="de-DE" sz="1000"/>
                        <a:t>
"Das bisschen Haushalt macht sich von allein, sagt mein Mann ..." 🎶 Nein, nicht 1970. HEUTE! Das ist irgendwie erschütternd, lieber Michel Abdollahi!</a:t>
                      </a:r>
                      <a:endParaRPr lang="en-US" sz="1000"/>
                    </a:p>
                  </a:txBody>
                  <a:tcPr/>
                </a:tc>
                <a:tc>
                  <a:txBody>
                    <a:bodyPr/>
                    <a:lstStyle/>
                    <a:p>
                      <a:r>
                        <a:rPr lang="en-US" sz="1000"/>
                        <a:t>5164</a:t>
                      </a:r>
                    </a:p>
                  </a:txBody>
                  <a:tcPr/>
                </a:tc>
                <a:tc>
                  <a:txBody>
                    <a:bodyPr/>
                    <a:lstStyle/>
                    <a:p>
                      <a:r>
                        <a:rPr lang="en-US" sz="1000"/>
                        <a:t>3856</a:t>
                      </a:r>
                    </a:p>
                  </a:txBody>
                  <a:tcPr/>
                </a:tc>
                <a:tc>
                  <a:txBody>
                    <a:bodyPr/>
                    <a:lstStyle/>
                    <a:p>
                      <a:r>
                        <a:rPr lang="en-US" sz="1000"/>
                        <a:t>380</a:t>
                      </a:r>
                    </a:p>
                  </a:txBody>
                  <a:tcPr/>
                </a:tc>
                <a:tc>
                  <a:txBody>
                    <a:bodyPr/>
                    <a:lstStyle/>
                    <a:p>
                      <a:r>
                        <a:rPr lang="en-US" sz="1000"/>
                        <a:t>928</a:t>
                      </a:r>
                    </a:p>
                  </a:txBody>
                  <a:tcPr/>
                </a:tc>
                <a:tc>
                  <a:txBody>
                    <a:bodyPr/>
                    <a:lstStyle/>
                    <a:p>
                      <a:r>
                        <a:rPr lang="en-US" sz="1000"/>
                        <a:t>Video</a:t>
                      </a:r>
                    </a:p>
                  </a:txBody>
                  <a:tcPr/>
                </a:tc>
                <a:extLst>
                  <a:ext uri="{0D108BD9-81ED-4DB2-BD59-A6C34878D82A}">
                    <a16:rowId xmlns:a16="http://schemas.microsoft.com/office/drawing/2014/main" val="3230818468"/>
                  </a:ext>
                </a:extLst>
              </a:tr>
              <a:tr h="370840">
                <a:tc>
                  <a:txBody>
                    <a:bodyPr/>
                    <a:lstStyle/>
                    <a:p>
                      <a:r>
                        <a:rPr lang="de-DE" sz="1000" b="1"/>
                        <a:t>Kulturjournal - 2017-05-17 11:03:43</a:t>
                      </a:r>
                      <a:r>
                        <a:rPr lang="de-DE" sz="1000"/>
                        <a:t>
Welcher Glaube passt zu dir? Michel Abdollahi spielt Believe-O-Mat mit Passanten und erhält insbesondere zum Thema Homosexualität "komische" Antworten. #TaggegenHomophobie</a:t>
                      </a:r>
                      <a:endParaRPr lang="en-US" sz="1000"/>
                    </a:p>
                  </a:txBody>
                  <a:tcPr/>
                </a:tc>
                <a:tc>
                  <a:txBody>
                    <a:bodyPr/>
                    <a:lstStyle/>
                    <a:p>
                      <a:r>
                        <a:rPr lang="en-US" sz="1000"/>
                        <a:t>4895</a:t>
                      </a:r>
                    </a:p>
                  </a:txBody>
                  <a:tcPr/>
                </a:tc>
                <a:tc>
                  <a:txBody>
                    <a:bodyPr/>
                    <a:lstStyle/>
                    <a:p>
                      <a:r>
                        <a:rPr lang="en-US" sz="1000"/>
                        <a:t>3855</a:t>
                      </a:r>
                    </a:p>
                  </a:txBody>
                  <a:tcPr/>
                </a:tc>
                <a:tc>
                  <a:txBody>
                    <a:bodyPr/>
                    <a:lstStyle/>
                    <a:p>
                      <a:r>
                        <a:rPr lang="en-US" sz="1000"/>
                        <a:t>417</a:t>
                      </a:r>
                    </a:p>
                  </a:txBody>
                  <a:tcPr/>
                </a:tc>
                <a:tc>
                  <a:txBody>
                    <a:bodyPr/>
                    <a:lstStyle/>
                    <a:p>
                      <a:r>
                        <a:rPr lang="en-US" sz="1000"/>
                        <a:t>623</a:t>
                      </a:r>
                    </a:p>
                  </a:txBody>
                  <a:tcPr/>
                </a:tc>
                <a:tc>
                  <a:txBody>
                    <a:bodyPr/>
                    <a:lstStyle/>
                    <a:p>
                      <a:r>
                        <a:rPr lang="en-US" sz="1000"/>
                        <a:t>Video</a:t>
                      </a:r>
                    </a:p>
                  </a:txBody>
                  <a:tcPr/>
                </a:tc>
                <a:extLst>
                  <a:ext uri="{0D108BD9-81ED-4DB2-BD59-A6C34878D82A}">
                    <a16:rowId xmlns:a16="http://schemas.microsoft.com/office/drawing/2014/main" val="4277899817"/>
                  </a:ext>
                </a:extLst>
              </a:tr>
              <a:tr h="370840">
                <a:tc>
                  <a:txBody>
                    <a:bodyPr/>
                    <a:lstStyle/>
                    <a:p>
                      <a:r>
                        <a:rPr lang="de-DE" sz="1000" b="1"/>
                        <a:t>Kulturjournal - 2017-10-09 11:22:38</a:t>
                      </a:r>
                      <a:r>
                        <a:rPr lang="de-DE" sz="1000"/>
                        <a:t>
Flattert bald kein Schmetterling mehr? Susanne Dohrn hat ein bedrückendes Buch über "Das Ende der Natur" geschrieben. Ein Thema bei uns: 9.10. | 23.15 Uhr</a:t>
                      </a:r>
                      <a:endParaRPr lang="en-US" sz="1000"/>
                    </a:p>
                  </a:txBody>
                  <a:tcPr/>
                </a:tc>
                <a:tc>
                  <a:txBody>
                    <a:bodyPr/>
                    <a:lstStyle/>
                    <a:p>
                      <a:r>
                        <a:rPr lang="en-US" sz="1000"/>
                        <a:t>2352</a:t>
                      </a:r>
                    </a:p>
                  </a:txBody>
                  <a:tcPr/>
                </a:tc>
                <a:tc>
                  <a:txBody>
                    <a:bodyPr/>
                    <a:lstStyle/>
                    <a:p>
                      <a:r>
                        <a:rPr lang="en-US" sz="1000"/>
                        <a:t>1451</a:t>
                      </a:r>
                    </a:p>
                  </a:txBody>
                  <a:tcPr/>
                </a:tc>
                <a:tc>
                  <a:txBody>
                    <a:bodyPr/>
                    <a:lstStyle/>
                    <a:p>
                      <a:r>
                        <a:rPr lang="en-US" sz="1000"/>
                        <a:t>79</a:t>
                      </a:r>
                    </a:p>
                  </a:txBody>
                  <a:tcPr/>
                </a:tc>
                <a:tc>
                  <a:txBody>
                    <a:bodyPr/>
                    <a:lstStyle/>
                    <a:p>
                      <a:r>
                        <a:rPr lang="en-US" sz="1000"/>
                        <a:t>822</a:t>
                      </a:r>
                    </a:p>
                  </a:txBody>
                  <a:tcPr/>
                </a:tc>
                <a:tc>
                  <a:txBody>
                    <a:bodyPr/>
                    <a:lstStyle/>
                    <a:p>
                      <a:r>
                        <a:rPr lang="en-US" sz="1000"/>
                        <a:t>Video</a:t>
                      </a:r>
                    </a:p>
                  </a:txBody>
                  <a:tcPr/>
                </a:tc>
                <a:extLst>
                  <a:ext uri="{0D108BD9-81ED-4DB2-BD59-A6C34878D82A}">
                    <a16:rowId xmlns:a16="http://schemas.microsoft.com/office/drawing/2014/main" val="4112102113"/>
                  </a:ext>
                </a:extLst>
              </a:tr>
              <a:tr h="370840">
                <a:tc>
                  <a:txBody>
                    <a:bodyPr/>
                    <a:lstStyle/>
                    <a:p>
                      <a:r>
                        <a:rPr lang="en-US" sz="1000" b="1"/>
                        <a:t>Kulturjournal - 2017-05-08 11:24:15</a:t>
                      </a:r>
                      <a:r>
                        <a:rPr lang="en-US" sz="1000"/>
                        <a:t>
Diäten, Schönheits-Chirugie und Photoshop sollen den weiblichen Körper perfektionieren. Der Film "Embrace", produziert von Nora Tschirner, sagt: Schluss damit! Du bist schön! Heute um 22.45 Uhr im Kulturjournal.</a:t>
                      </a:r>
                    </a:p>
                  </a:txBody>
                  <a:tcPr/>
                </a:tc>
                <a:tc>
                  <a:txBody>
                    <a:bodyPr/>
                    <a:lstStyle/>
                    <a:p>
                      <a:r>
                        <a:rPr lang="en-US" sz="1000"/>
                        <a:t>1896</a:t>
                      </a:r>
                    </a:p>
                  </a:txBody>
                  <a:tcPr/>
                </a:tc>
                <a:tc>
                  <a:txBody>
                    <a:bodyPr/>
                    <a:lstStyle/>
                    <a:p>
                      <a:r>
                        <a:rPr lang="en-US" sz="1000"/>
                        <a:t>1557</a:t>
                      </a:r>
                    </a:p>
                  </a:txBody>
                  <a:tcPr/>
                </a:tc>
                <a:tc>
                  <a:txBody>
                    <a:bodyPr/>
                    <a:lstStyle/>
                    <a:p>
                      <a:r>
                        <a:rPr lang="en-US" sz="1000"/>
                        <a:t>30</a:t>
                      </a:r>
                    </a:p>
                  </a:txBody>
                  <a:tcPr/>
                </a:tc>
                <a:tc>
                  <a:txBody>
                    <a:bodyPr/>
                    <a:lstStyle/>
                    <a:p>
                      <a:r>
                        <a:rPr lang="en-US" sz="1000"/>
                        <a:t>309</a:t>
                      </a:r>
                    </a:p>
                  </a:txBody>
                  <a:tcPr/>
                </a:tc>
                <a:tc>
                  <a:txBody>
                    <a:bodyPr/>
                    <a:lstStyle/>
                    <a:p>
                      <a:r>
                        <a:rPr lang="en-US" sz="1000"/>
                        <a:t>Video</a:t>
                      </a:r>
                    </a:p>
                  </a:txBody>
                  <a:tcPr/>
                </a:tc>
                <a:extLst>
                  <a:ext uri="{0D108BD9-81ED-4DB2-BD59-A6C34878D82A}">
                    <a16:rowId xmlns:a16="http://schemas.microsoft.com/office/drawing/2014/main" val="805096310"/>
                  </a:ext>
                </a:extLst>
              </a:tr>
            </a:tbl>
          </a:graphicData>
        </a:graphic>
      </p:graphicFrame>
      <p:sp>
        <p:nvSpPr>
          <p:cNvPr id="4" name="Text Placeholder 3">
            <a:extLst>
              <a:ext uri="{FF2B5EF4-FFF2-40B4-BE49-F238E27FC236}">
                <a16:creationId xmlns:a16="http://schemas.microsoft.com/office/drawing/2014/main" id="{B7CE86F3-DBD1-4B72-A582-F1E82DE550D4}"/>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3520310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1CD84-66B6-4DF7-8677-9F6D24E1BD2D}"/>
              </a:ext>
            </a:extLst>
          </p:cNvPr>
          <p:cNvSpPr>
            <a:spLocks noGrp="1"/>
          </p:cNvSpPr>
          <p:nvPr>
            <p:ph type="title"/>
          </p:nvPr>
        </p:nvSpPr>
        <p:spPr/>
        <p:txBody>
          <a:bodyPr/>
          <a:lstStyle/>
          <a:p>
            <a:r>
              <a:rPr lang="en-US"/>
              <a:t>FB - Videos - Crossposts - Export</a:t>
            </a:r>
          </a:p>
        </p:txBody>
      </p:sp>
      <p:graphicFrame>
        <p:nvGraphicFramePr>
          <p:cNvPr id="5" name="Table Placeholder 4">
            <a:extLst>
              <a:ext uri="{FF2B5EF4-FFF2-40B4-BE49-F238E27FC236}">
                <a16:creationId xmlns:a16="http://schemas.microsoft.com/office/drawing/2014/main" id="{2669C186-48D4-49B4-A742-0D362F1F2654}"/>
              </a:ext>
            </a:extLst>
          </p:cNvPr>
          <p:cNvGraphicFramePr>
            <a:graphicFrameLocks noGrp="1"/>
          </p:cNvGraphicFramePr>
          <p:nvPr>
            <p:ph type="tbl" sz="quarter" idx="13"/>
            <p:extLst>
              <p:ext uri="{D42A27DB-BD31-4B8C-83A1-F6EECF244321}">
                <p14:modId xmlns:p14="http://schemas.microsoft.com/office/powerpoint/2010/main" val="2923827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287645800"/>
                    </a:ext>
                  </a:extLst>
                </a:gridCol>
                <a:gridCol w="493776">
                  <a:extLst>
                    <a:ext uri="{9D8B030D-6E8A-4147-A177-3AD203B41FA5}">
                      <a16:colId xmlns:a16="http://schemas.microsoft.com/office/drawing/2014/main" val="9451646"/>
                    </a:ext>
                  </a:extLst>
                </a:gridCol>
                <a:gridCol w="411480">
                  <a:extLst>
                    <a:ext uri="{9D8B030D-6E8A-4147-A177-3AD203B41FA5}">
                      <a16:colId xmlns:a16="http://schemas.microsoft.com/office/drawing/2014/main" val="4046800170"/>
                    </a:ext>
                  </a:extLst>
                </a:gridCol>
                <a:gridCol w="411480">
                  <a:extLst>
                    <a:ext uri="{9D8B030D-6E8A-4147-A177-3AD203B41FA5}">
                      <a16:colId xmlns:a16="http://schemas.microsoft.com/office/drawing/2014/main" val="3360500668"/>
                    </a:ext>
                  </a:extLst>
                </a:gridCol>
                <a:gridCol w="246888">
                  <a:extLst>
                    <a:ext uri="{9D8B030D-6E8A-4147-A177-3AD203B41FA5}">
                      <a16:colId xmlns:a16="http://schemas.microsoft.com/office/drawing/2014/main" val="1180404882"/>
                    </a:ext>
                  </a:extLst>
                </a:gridCol>
                <a:gridCol w="658368">
                  <a:extLst>
                    <a:ext uri="{9D8B030D-6E8A-4147-A177-3AD203B41FA5}">
                      <a16:colId xmlns:a16="http://schemas.microsoft.com/office/drawing/2014/main" val="1363684375"/>
                    </a:ext>
                  </a:extLst>
                </a:gridCol>
                <a:gridCol w="576072">
                  <a:extLst>
                    <a:ext uri="{9D8B030D-6E8A-4147-A177-3AD203B41FA5}">
                      <a16:colId xmlns:a16="http://schemas.microsoft.com/office/drawing/2014/main" val="3207018636"/>
                    </a:ext>
                  </a:extLst>
                </a:gridCol>
                <a:gridCol w="576072">
                  <a:extLst>
                    <a:ext uri="{9D8B030D-6E8A-4147-A177-3AD203B41FA5}">
                      <a16:colId xmlns:a16="http://schemas.microsoft.com/office/drawing/2014/main" val="614859807"/>
                    </a:ext>
                  </a:extLst>
                </a:gridCol>
                <a:gridCol w="411480">
                  <a:extLst>
                    <a:ext uri="{9D8B030D-6E8A-4147-A177-3AD203B41FA5}">
                      <a16:colId xmlns:a16="http://schemas.microsoft.com/office/drawing/2014/main" val="2911742873"/>
                    </a:ext>
                  </a:extLst>
                </a:gridCol>
                <a:gridCol w="658368">
                  <a:extLst>
                    <a:ext uri="{9D8B030D-6E8A-4147-A177-3AD203B41FA5}">
                      <a16:colId xmlns:a16="http://schemas.microsoft.com/office/drawing/2014/main" val="2793521434"/>
                    </a:ext>
                  </a:extLst>
                </a:gridCol>
                <a:gridCol w="329184">
                  <a:extLst>
                    <a:ext uri="{9D8B030D-6E8A-4147-A177-3AD203B41FA5}">
                      <a16:colId xmlns:a16="http://schemas.microsoft.com/office/drawing/2014/main" val="1213612066"/>
                    </a:ext>
                  </a:extLst>
                </a:gridCol>
                <a:gridCol w="493776">
                  <a:extLst>
                    <a:ext uri="{9D8B030D-6E8A-4147-A177-3AD203B41FA5}">
                      <a16:colId xmlns:a16="http://schemas.microsoft.com/office/drawing/2014/main" val="1138536595"/>
                    </a:ext>
                  </a:extLst>
                </a:gridCol>
                <a:gridCol w="329184">
                  <a:extLst>
                    <a:ext uri="{9D8B030D-6E8A-4147-A177-3AD203B41FA5}">
                      <a16:colId xmlns:a16="http://schemas.microsoft.com/office/drawing/2014/main" val="2902445144"/>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578600244"/>
                  </a:ext>
                </a:extLst>
              </a:tr>
              <a:tr h="370840">
                <a:tc>
                  <a:txBody>
                    <a:bodyPr/>
                    <a:lstStyle/>
                    <a:p>
                      <a:r>
                        <a:rPr lang="en-US" sz="1000"/>
                        <a:t>25.04.2017 12:27:15</a:t>
                      </a:r>
                    </a:p>
                  </a:txBody>
                  <a:tcPr/>
                </a:tc>
                <a:tc>
                  <a:txBody>
                    <a:bodyPr/>
                    <a:lstStyle/>
                    <a:p>
                      <a:r>
                        <a:rPr lang="en-US" sz="1000"/>
                        <a:t>345000</a:t>
                      </a:r>
                    </a:p>
                  </a:txBody>
                  <a:tcPr/>
                </a:tc>
                <a:tc>
                  <a:txBody>
                    <a:bodyPr/>
                    <a:lstStyle/>
                    <a:p>
                      <a:r>
                        <a:rPr lang="en-US" sz="1000"/>
                        <a:t>0</a:t>
                      </a:r>
                    </a:p>
                  </a:txBody>
                  <a:tcPr/>
                </a:tc>
                <a:tc>
                  <a:txBody>
                    <a:bodyPr/>
                    <a:lstStyle/>
                    <a:p>
                      <a:r>
                        <a:rPr lang="en-US" sz="1000"/>
                        <a:t>682841</a:t>
                      </a:r>
                    </a:p>
                  </a:txBody>
                  <a:tcPr/>
                </a:tc>
                <a:tc>
                  <a:txBody>
                    <a:bodyPr/>
                    <a:lstStyle/>
                    <a:p>
                      <a:r>
                        <a:rPr lang="en-US" sz="1000"/>
                        <a:t>01:19</a:t>
                      </a:r>
                    </a:p>
                  </a:txBody>
                  <a:tcPr/>
                </a:tc>
                <a:tc>
                  <a:txBody>
                    <a:bodyPr/>
                    <a:lstStyle/>
                    <a:p>
                      <a:r>
                        <a:rPr lang="en-US" sz="1000"/>
                        <a:t>18%</a:t>
                      </a:r>
                    </a:p>
                  </a:txBody>
                  <a:tcPr/>
                </a:tc>
                <a:tc>
                  <a:txBody>
                    <a:bodyPr/>
                    <a:lstStyle/>
                    <a:p>
                      <a:r>
                        <a:rPr lang="en-US" sz="1000"/>
                        <a:t>455447</a:t>
                      </a:r>
                    </a:p>
                  </a:txBody>
                  <a:tcPr/>
                </a:tc>
                <a:tc>
                  <a:txBody>
                    <a:bodyPr/>
                    <a:lstStyle/>
                    <a:p>
                      <a:r>
                        <a:rPr lang="en-US" sz="1000"/>
                        <a:t>6728</a:t>
                      </a:r>
                    </a:p>
                  </a:txBody>
                  <a:tcPr/>
                </a:tc>
                <a:tc>
                  <a:txBody>
                    <a:bodyPr/>
                    <a:lstStyle/>
                    <a:p>
                      <a:r>
                        <a:rPr lang="en-US" sz="1000"/>
                        <a:t>220666</a:t>
                      </a:r>
                    </a:p>
                  </a:txBody>
                  <a:tcPr/>
                </a:tc>
                <a:tc>
                  <a:txBody>
                    <a:bodyPr/>
                    <a:lstStyle/>
                    <a:p>
                      <a:r>
                        <a:rPr lang="en-US" sz="1000"/>
                        <a:t>1679818</a:t>
                      </a:r>
                    </a:p>
                  </a:txBody>
                  <a:tcPr/>
                </a:tc>
                <a:tc>
                  <a:txBody>
                    <a:bodyPr/>
                    <a:lstStyle/>
                    <a:p>
                      <a:r>
                        <a:rPr lang="en-US" sz="1000"/>
                        <a:t>11862</a:t>
                      </a:r>
                    </a:p>
                  </a:txBody>
                  <a:tcPr/>
                </a:tc>
                <a:tc>
                  <a:txBody>
                    <a:bodyPr/>
                    <a:lstStyle/>
                    <a:p>
                      <a:r>
                        <a:rPr lang="en-US" sz="1000"/>
                        <a:t>7010</a:t>
                      </a:r>
                    </a:p>
                  </a:txBody>
                  <a:tcPr/>
                </a:tc>
                <a:tc>
                  <a:txBody>
                    <a:bodyPr/>
                    <a:lstStyle/>
                    <a:p>
                      <a:r>
                        <a:rPr lang="en-US" sz="1000"/>
                        <a:t>2297</a:t>
                      </a:r>
                    </a:p>
                  </a:txBody>
                  <a:tcPr/>
                </a:tc>
                <a:extLst>
                  <a:ext uri="{0D108BD9-81ED-4DB2-BD59-A6C34878D82A}">
                    <a16:rowId xmlns:a16="http://schemas.microsoft.com/office/drawing/2014/main" val="2410918111"/>
                  </a:ext>
                </a:extLst>
              </a:tr>
              <a:tr h="370840">
                <a:tc>
                  <a:txBody>
                    <a:bodyPr/>
                    <a:lstStyle/>
                    <a:p>
                      <a:r>
                        <a:rPr lang="en-US" sz="1000"/>
                        <a:t>30.06.2017 15:09:46</a:t>
                      </a:r>
                    </a:p>
                  </a:txBody>
                  <a:tcPr/>
                </a:tc>
                <a:tc>
                  <a:txBody>
                    <a:bodyPr/>
                    <a:lstStyle/>
                    <a:p>
                      <a:r>
                        <a:rPr lang="en-US" sz="1000"/>
                        <a:t>280020</a:t>
                      </a:r>
                    </a:p>
                  </a:txBody>
                  <a:tcPr/>
                </a:tc>
                <a:tc>
                  <a:txBody>
                    <a:bodyPr/>
                    <a:lstStyle/>
                    <a:p>
                      <a:r>
                        <a:rPr lang="en-US" sz="1000"/>
                        <a:t>43516</a:t>
                      </a:r>
                    </a:p>
                  </a:txBody>
                  <a:tcPr/>
                </a:tc>
                <a:tc>
                  <a:txBody>
                    <a:bodyPr/>
                    <a:lstStyle/>
                    <a:p>
                      <a:r>
                        <a:rPr lang="en-US" sz="1000"/>
                        <a:t>426574</a:t>
                      </a:r>
                    </a:p>
                  </a:txBody>
                  <a:tcPr/>
                </a:tc>
                <a:tc>
                  <a:txBody>
                    <a:bodyPr/>
                    <a:lstStyle/>
                    <a:p>
                      <a:r>
                        <a:rPr lang="en-US" sz="1000"/>
                        <a:t>00:50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1857873</a:t>
                      </a:r>
                    </a:p>
                  </a:txBody>
                  <a:tcPr/>
                </a:tc>
                <a:tc>
                  <a:txBody>
                    <a:bodyPr/>
                    <a:lstStyle/>
                    <a:p>
                      <a:r>
                        <a:rPr lang="en-US" sz="1000"/>
                        <a:t>9111</a:t>
                      </a:r>
                    </a:p>
                  </a:txBody>
                  <a:tcPr/>
                </a:tc>
                <a:tc>
                  <a:txBody>
                    <a:bodyPr/>
                    <a:lstStyle/>
                    <a:p>
                      <a:r>
                        <a:rPr lang="en-US" sz="1000"/>
                        <a:t>3243</a:t>
                      </a:r>
                    </a:p>
                  </a:txBody>
                  <a:tcPr/>
                </a:tc>
                <a:tc>
                  <a:txBody>
                    <a:bodyPr/>
                    <a:lstStyle/>
                    <a:p>
                      <a:r>
                        <a:rPr lang="en-US" sz="1000"/>
                        <a:t>2513</a:t>
                      </a:r>
                    </a:p>
                  </a:txBody>
                  <a:tcPr/>
                </a:tc>
                <a:extLst>
                  <a:ext uri="{0D108BD9-81ED-4DB2-BD59-A6C34878D82A}">
                    <a16:rowId xmlns:a16="http://schemas.microsoft.com/office/drawing/2014/main" val="1827657955"/>
                  </a:ext>
                </a:extLst>
              </a:tr>
              <a:tr h="370840">
                <a:tc>
                  <a:txBody>
                    <a:bodyPr/>
                    <a:lstStyle/>
                    <a:p>
                      <a:r>
                        <a:rPr lang="en-US" sz="1000"/>
                        <a:t>11.01.2017 20:40:19</a:t>
                      </a:r>
                    </a:p>
                  </a:txBody>
                  <a:tcPr/>
                </a:tc>
                <a:tc>
                  <a:txBody>
                    <a:bodyPr/>
                    <a:lstStyle/>
                    <a:p>
                      <a:r>
                        <a:rPr lang="en-US" sz="1000"/>
                        <a:t>205269</a:t>
                      </a:r>
                    </a:p>
                  </a:txBody>
                  <a:tcPr/>
                </a:tc>
                <a:tc>
                  <a:txBody>
                    <a:bodyPr/>
                    <a:lstStyle/>
                    <a:p>
                      <a:r>
                        <a:rPr lang="en-US" sz="1000"/>
                        <a:t>2</a:t>
                      </a:r>
                    </a:p>
                  </a:txBody>
                  <a:tcPr/>
                </a:tc>
                <a:tc>
                  <a:txBody>
                    <a:bodyPr/>
                    <a:lstStyle/>
                    <a:p>
                      <a:r>
                        <a:rPr lang="en-US" sz="1000"/>
                        <a:t>312705</a:t>
                      </a:r>
                    </a:p>
                  </a:txBody>
                  <a:tcPr/>
                </a:tc>
                <a:tc>
                  <a:txBody>
                    <a:bodyPr/>
                    <a:lstStyle/>
                    <a:p>
                      <a:r>
                        <a:rPr lang="en-US" sz="1000"/>
                        <a:t>00:37</a:t>
                      </a:r>
                    </a:p>
                  </a:txBody>
                  <a:tcPr/>
                </a:tc>
                <a:tc>
                  <a:txBody>
                    <a:bodyPr/>
                    <a:lstStyle/>
                    <a:p>
                      <a:r>
                        <a:rPr lang="en-US" sz="1000"/>
                        <a:t>30%</a:t>
                      </a:r>
                    </a:p>
                  </a:txBody>
                  <a:tcPr/>
                </a:tc>
                <a:tc>
                  <a:txBody>
                    <a:bodyPr/>
                    <a:lstStyle/>
                    <a:p>
                      <a:r>
                        <a:rPr lang="en-US" sz="1000"/>
                        <a:t>18184</a:t>
                      </a:r>
                    </a:p>
                  </a:txBody>
                  <a:tcPr/>
                </a:tc>
                <a:tc>
                  <a:txBody>
                    <a:bodyPr/>
                    <a:lstStyle/>
                    <a:p>
                      <a:r>
                        <a:rPr lang="en-US" sz="1000"/>
                        <a:t>57453</a:t>
                      </a:r>
                    </a:p>
                  </a:txBody>
                  <a:tcPr/>
                </a:tc>
                <a:tc>
                  <a:txBody>
                    <a:bodyPr/>
                    <a:lstStyle/>
                    <a:p>
                      <a:r>
                        <a:rPr lang="en-US" sz="1000"/>
                        <a:t>237068</a:t>
                      </a:r>
                    </a:p>
                  </a:txBody>
                  <a:tcPr/>
                </a:tc>
                <a:tc>
                  <a:txBody>
                    <a:bodyPr/>
                    <a:lstStyle/>
                    <a:p>
                      <a:r>
                        <a:rPr lang="en-US" sz="1000"/>
                        <a:t>1068003</a:t>
                      </a:r>
                    </a:p>
                  </a:txBody>
                  <a:tcPr/>
                </a:tc>
                <a:tc>
                  <a:txBody>
                    <a:bodyPr/>
                    <a:lstStyle/>
                    <a:p>
                      <a:r>
                        <a:rPr lang="en-US" sz="1000"/>
                        <a:t>5533</a:t>
                      </a:r>
                    </a:p>
                  </a:txBody>
                  <a:tcPr/>
                </a:tc>
                <a:tc>
                  <a:txBody>
                    <a:bodyPr/>
                    <a:lstStyle/>
                    <a:p>
                      <a:r>
                        <a:rPr lang="en-US" sz="1000"/>
                        <a:t>819</a:t>
                      </a:r>
                    </a:p>
                  </a:txBody>
                  <a:tcPr/>
                </a:tc>
                <a:tc>
                  <a:txBody>
                    <a:bodyPr/>
                    <a:lstStyle/>
                    <a:p>
                      <a:r>
                        <a:rPr lang="en-US" sz="1000"/>
                        <a:t>1110</a:t>
                      </a:r>
                    </a:p>
                  </a:txBody>
                  <a:tcPr/>
                </a:tc>
                <a:extLst>
                  <a:ext uri="{0D108BD9-81ED-4DB2-BD59-A6C34878D82A}">
                    <a16:rowId xmlns:a16="http://schemas.microsoft.com/office/drawing/2014/main" val="2416090551"/>
                  </a:ext>
                </a:extLst>
              </a:tr>
              <a:tr h="370840">
                <a:tc>
                  <a:txBody>
                    <a:bodyPr/>
                    <a:lstStyle/>
                    <a:p>
                      <a:r>
                        <a:rPr lang="en-US" sz="1000"/>
                        <a:t>10.10.2017 12:05:03</a:t>
                      </a:r>
                    </a:p>
                  </a:txBody>
                  <a:tcPr/>
                </a:tc>
                <a:tc>
                  <a:txBody>
                    <a:bodyPr/>
                    <a:lstStyle/>
                    <a:p>
                      <a:r>
                        <a:rPr lang="en-US" sz="1000"/>
                        <a:t>142242</a:t>
                      </a:r>
                    </a:p>
                  </a:txBody>
                  <a:tcPr/>
                </a:tc>
                <a:tc>
                  <a:txBody>
                    <a:bodyPr/>
                    <a:lstStyle/>
                    <a:p>
                      <a:r>
                        <a:rPr lang="en-US" sz="1000"/>
                        <a:t>9032</a:t>
                      </a:r>
                    </a:p>
                  </a:txBody>
                  <a:tcPr/>
                </a:tc>
                <a:tc>
                  <a:txBody>
                    <a:bodyPr/>
                    <a:lstStyle/>
                    <a:p>
                      <a:r>
                        <a:rPr lang="en-US" sz="1000"/>
                        <a:t>297011</a:t>
                      </a:r>
                    </a:p>
                  </a:txBody>
                  <a:tcPr/>
                </a:tc>
                <a:tc>
                  <a:txBody>
                    <a:bodyPr/>
                    <a:lstStyle/>
                    <a:p>
                      <a:r>
                        <a:rPr lang="en-US" sz="1000"/>
                        <a:t>00:48</a:t>
                      </a:r>
                    </a:p>
                  </a:txBody>
                  <a:tcPr/>
                </a:tc>
                <a:tc>
                  <a:txBody>
                    <a:bodyPr/>
                    <a:lstStyle/>
                    <a:p>
                      <a:r>
                        <a:rPr lang="en-US" sz="1000"/>
                        <a:t>19%</a:t>
                      </a:r>
                    </a:p>
                  </a:txBody>
                  <a:tcPr/>
                </a:tc>
                <a:tc>
                  <a:txBody>
                    <a:bodyPr/>
                    <a:lstStyle/>
                    <a:p>
                      <a:r>
                        <a:rPr lang="en-US" sz="1000"/>
                        <a:t>44198</a:t>
                      </a:r>
                    </a:p>
                  </a:txBody>
                  <a:tcPr/>
                </a:tc>
                <a:tc>
                  <a:txBody>
                    <a:bodyPr/>
                    <a:lstStyle/>
                    <a:p>
                      <a:r>
                        <a:rPr lang="en-US" sz="1000"/>
                        <a:t>52957</a:t>
                      </a:r>
                    </a:p>
                  </a:txBody>
                  <a:tcPr/>
                </a:tc>
                <a:tc>
                  <a:txBody>
                    <a:bodyPr/>
                    <a:lstStyle/>
                    <a:p>
                      <a:r>
                        <a:rPr lang="en-US" sz="1000"/>
                        <a:t>199856</a:t>
                      </a:r>
                    </a:p>
                  </a:txBody>
                  <a:tcPr/>
                </a:tc>
                <a:tc>
                  <a:txBody>
                    <a:bodyPr/>
                    <a:lstStyle/>
                    <a:p>
                      <a:r>
                        <a:rPr lang="en-US" sz="1000"/>
                        <a:t>717723</a:t>
                      </a:r>
                    </a:p>
                  </a:txBody>
                  <a:tcPr/>
                </a:tc>
                <a:tc>
                  <a:txBody>
                    <a:bodyPr/>
                    <a:lstStyle/>
                    <a:p>
                      <a:r>
                        <a:rPr lang="en-US" sz="1000"/>
                        <a:t>8461</a:t>
                      </a:r>
                    </a:p>
                  </a:txBody>
                  <a:tcPr/>
                </a:tc>
                <a:tc>
                  <a:txBody>
                    <a:bodyPr/>
                    <a:lstStyle/>
                    <a:p>
                      <a:r>
                        <a:rPr lang="en-US" sz="1000"/>
                        <a:t>2423</a:t>
                      </a:r>
                    </a:p>
                  </a:txBody>
                  <a:tcPr/>
                </a:tc>
                <a:tc>
                  <a:txBody>
                    <a:bodyPr/>
                    <a:lstStyle/>
                    <a:p>
                      <a:r>
                        <a:rPr lang="en-US" sz="1000"/>
                        <a:t>2923</a:t>
                      </a:r>
                    </a:p>
                  </a:txBody>
                  <a:tcPr/>
                </a:tc>
                <a:extLst>
                  <a:ext uri="{0D108BD9-81ED-4DB2-BD59-A6C34878D82A}">
                    <a16:rowId xmlns:a16="http://schemas.microsoft.com/office/drawing/2014/main" val="1260095401"/>
                  </a:ext>
                </a:extLst>
              </a:tr>
              <a:tr h="370840">
                <a:tc>
                  <a:txBody>
                    <a:bodyPr/>
                    <a:lstStyle/>
                    <a:p>
                      <a:r>
                        <a:rPr lang="en-US" sz="1000"/>
                        <a:t>03.07.2017 18:13:03</a:t>
                      </a:r>
                    </a:p>
                  </a:txBody>
                  <a:tcPr/>
                </a:tc>
                <a:tc>
                  <a:txBody>
                    <a:bodyPr/>
                    <a:lstStyle/>
                    <a:p>
                      <a:r>
                        <a:rPr lang="en-US" sz="1000"/>
                        <a:t>141872</a:t>
                      </a:r>
                    </a:p>
                  </a:txBody>
                  <a:tcPr/>
                </a:tc>
                <a:tc>
                  <a:txBody>
                    <a:bodyPr/>
                    <a:lstStyle/>
                    <a:p>
                      <a:r>
                        <a:rPr lang="en-US" sz="1000"/>
                        <a:t>0</a:t>
                      </a:r>
                    </a:p>
                  </a:txBody>
                  <a:tcPr/>
                </a:tc>
                <a:tc>
                  <a:txBody>
                    <a:bodyPr/>
                    <a:lstStyle/>
                    <a:p>
                      <a:r>
                        <a:rPr lang="en-US" sz="1000"/>
                        <a:t>285218</a:t>
                      </a:r>
                    </a:p>
                  </a:txBody>
                  <a:tcPr/>
                </a:tc>
                <a:tc>
                  <a:txBody>
                    <a:bodyPr/>
                    <a:lstStyle/>
                    <a:p>
                      <a:r>
                        <a:rPr lang="en-US" sz="1000"/>
                        <a:t>04:54</a:t>
                      </a:r>
                    </a:p>
                  </a:txBody>
                  <a:tcPr/>
                </a:tc>
                <a:tc>
                  <a:txBody>
                    <a:bodyPr/>
                    <a:lstStyle/>
                    <a:p>
                      <a:r>
                        <a:rPr lang="en-US" sz="1000"/>
                        <a:t>9%</a:t>
                      </a:r>
                    </a:p>
                  </a:txBody>
                  <a:tcPr/>
                </a:tc>
                <a:tc>
                  <a:txBody>
                    <a:bodyPr/>
                    <a:lstStyle/>
                    <a:p>
                      <a:r>
                        <a:rPr lang="en-US" sz="1000"/>
                        <a:t>60098</a:t>
                      </a:r>
                    </a:p>
                  </a:txBody>
                  <a:tcPr/>
                </a:tc>
                <a:tc>
                  <a:txBody>
                    <a:bodyPr/>
                    <a:lstStyle/>
                    <a:p>
                      <a:r>
                        <a:rPr lang="en-US" sz="1000"/>
                        <a:t>55904</a:t>
                      </a:r>
                    </a:p>
                  </a:txBody>
                  <a:tcPr/>
                </a:tc>
                <a:tc>
                  <a:txBody>
                    <a:bodyPr/>
                    <a:lstStyle/>
                    <a:p>
                      <a:r>
                        <a:rPr lang="en-US" sz="1000"/>
                        <a:t>169216</a:t>
                      </a:r>
                    </a:p>
                  </a:txBody>
                  <a:tcPr/>
                </a:tc>
                <a:tc>
                  <a:txBody>
                    <a:bodyPr/>
                    <a:lstStyle/>
                    <a:p>
                      <a:r>
                        <a:rPr lang="en-US" sz="1000"/>
                        <a:t>814665</a:t>
                      </a:r>
                    </a:p>
                  </a:txBody>
                  <a:tcPr/>
                </a:tc>
                <a:tc>
                  <a:txBody>
                    <a:bodyPr/>
                    <a:lstStyle/>
                    <a:p>
                      <a:r>
                        <a:rPr lang="en-US" sz="1000"/>
                        <a:t>3476</a:t>
                      </a:r>
                    </a:p>
                  </a:txBody>
                  <a:tcPr/>
                </a:tc>
                <a:tc>
                  <a:txBody>
                    <a:bodyPr/>
                    <a:lstStyle/>
                    <a:p>
                      <a:r>
                        <a:rPr lang="en-US" sz="1000"/>
                        <a:t>2205</a:t>
                      </a:r>
                    </a:p>
                  </a:txBody>
                  <a:tcPr/>
                </a:tc>
                <a:tc>
                  <a:txBody>
                    <a:bodyPr/>
                    <a:lstStyle/>
                    <a:p>
                      <a:r>
                        <a:rPr lang="en-US" sz="1000"/>
                        <a:t>1295</a:t>
                      </a:r>
                    </a:p>
                  </a:txBody>
                  <a:tcPr/>
                </a:tc>
                <a:extLst>
                  <a:ext uri="{0D108BD9-81ED-4DB2-BD59-A6C34878D82A}">
                    <a16:rowId xmlns:a16="http://schemas.microsoft.com/office/drawing/2014/main" val="1850263161"/>
                  </a:ext>
                </a:extLst>
              </a:tr>
            </a:tbl>
          </a:graphicData>
        </a:graphic>
      </p:graphicFrame>
      <p:sp>
        <p:nvSpPr>
          <p:cNvPr id="4" name="Text Placeholder 3">
            <a:extLst>
              <a:ext uri="{FF2B5EF4-FFF2-40B4-BE49-F238E27FC236}">
                <a16:creationId xmlns:a16="http://schemas.microsoft.com/office/drawing/2014/main" id="{19611856-658F-477E-8431-A9BAC7126693}"/>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5139812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2FDC7-4E53-4B19-A325-3144E390965E}"/>
              </a:ext>
            </a:extLst>
          </p:cNvPr>
          <p:cNvSpPr>
            <a:spLocks noGrp="1"/>
          </p:cNvSpPr>
          <p:nvPr>
            <p:ph type="title"/>
          </p:nvPr>
        </p:nvSpPr>
        <p:spPr/>
        <p:txBody>
          <a:bodyPr/>
          <a:lstStyle/>
          <a:p>
            <a:r>
              <a:rPr lang="en-US"/>
              <a:t>Eigene Post - Summe Interaktionen - 1 of 5</a:t>
            </a:r>
          </a:p>
        </p:txBody>
      </p:sp>
      <p:graphicFrame>
        <p:nvGraphicFramePr>
          <p:cNvPr id="5" name="Table Placeholder 4">
            <a:extLst>
              <a:ext uri="{FF2B5EF4-FFF2-40B4-BE49-F238E27FC236}">
                <a16:creationId xmlns:a16="http://schemas.microsoft.com/office/drawing/2014/main" id="{180E8C81-FB46-4BAB-8008-F38BF22FE610}"/>
              </a:ext>
            </a:extLst>
          </p:cNvPr>
          <p:cNvGraphicFramePr>
            <a:graphicFrameLocks noGrp="1"/>
          </p:cNvGraphicFramePr>
          <p:nvPr>
            <p:ph type="tbl" sz="quarter" idx="13"/>
            <p:extLst>
              <p:ext uri="{D42A27DB-BD31-4B8C-83A1-F6EECF244321}">
                <p14:modId xmlns:p14="http://schemas.microsoft.com/office/powerpoint/2010/main" val="2952348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13484550"/>
                    </a:ext>
                  </a:extLst>
                </a:gridCol>
                <a:gridCol w="822960">
                  <a:extLst>
                    <a:ext uri="{9D8B030D-6E8A-4147-A177-3AD203B41FA5}">
                      <a16:colId xmlns:a16="http://schemas.microsoft.com/office/drawing/2014/main" val="941238409"/>
                    </a:ext>
                  </a:extLst>
                </a:gridCol>
                <a:gridCol w="822960">
                  <a:extLst>
                    <a:ext uri="{9D8B030D-6E8A-4147-A177-3AD203B41FA5}">
                      <a16:colId xmlns:a16="http://schemas.microsoft.com/office/drawing/2014/main" val="838413951"/>
                    </a:ext>
                  </a:extLst>
                </a:gridCol>
                <a:gridCol w="822960">
                  <a:extLst>
                    <a:ext uri="{9D8B030D-6E8A-4147-A177-3AD203B41FA5}">
                      <a16:colId xmlns:a16="http://schemas.microsoft.com/office/drawing/2014/main" val="2483615403"/>
                    </a:ext>
                  </a:extLst>
                </a:gridCol>
                <a:gridCol w="822960">
                  <a:extLst>
                    <a:ext uri="{9D8B030D-6E8A-4147-A177-3AD203B41FA5}">
                      <a16:colId xmlns:a16="http://schemas.microsoft.com/office/drawing/2014/main" val="541689838"/>
                    </a:ext>
                  </a:extLst>
                </a:gridCol>
                <a:gridCol w="822960">
                  <a:extLst>
                    <a:ext uri="{9D8B030D-6E8A-4147-A177-3AD203B41FA5}">
                      <a16:colId xmlns:a16="http://schemas.microsoft.com/office/drawing/2014/main" val="1395166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106228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- 2017-01-30 21:00:00</a:t>
                      </a:r>
                      <a:r>
                        <a:rPr kumimoji="0" lang="de-DE" sz="1000" b="0" i="0" u="none" strike="noStrike" kern="1200" cap="none" spc="0" normalizeH="0" baseline="0" noProof="0">
                          <a:ln>
                            <a:noFill/>
                          </a:ln>
                          <a:solidFill>
                            <a:prstClr val="black"/>
                          </a:solidFill>
                          <a:effectLst/>
                          <a:uLnTx/>
                          <a:uFillTx/>
                          <a:latin typeface="+mn-lt"/>
                          <a:ea typeface="+mn-ea"/>
                          <a:cs typeface="+mn-cs"/>
                        </a:rPr>
                        <a:t>
"Ich bin unglaublich traurig." #MuslimBan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64516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- 2017-07-03 18:13:03</a:t>
                      </a:r>
                      <a:r>
                        <a:rPr kumimoji="0" lang="de-DE" sz="1000" b="0" i="0" u="none" strike="noStrike" kern="1200" cap="none" spc="0" normalizeH="0" baseline="0" noProof="0">
                          <a:ln>
                            <a:noFill/>
                          </a:ln>
                          <a:solidFill>
                            <a:prstClr val="black"/>
                          </a:solidFill>
                          <a:effectLst/>
                          <a:uLnTx/>
                          <a:uFillTx/>
                          <a:latin typeface="+mn-lt"/>
                          <a:ea typeface="+mn-ea"/>
                          <a:cs typeface="+mn-cs"/>
                        </a:rPr>
                        <a:t>
"Das bisschen Haushalt macht sich von allein, sagt mein Mann ..." 🎶 Nein, nicht 1970. HEUTE! Das ist irgendwie erschütternd, lieber Michel Abdollahi!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70611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- 2017-05-17 11:03:43</a:t>
                      </a:r>
                      <a:r>
                        <a:rPr kumimoji="0" lang="de-DE" sz="1000" b="0" i="0" u="none" strike="noStrike" kern="1200" cap="none" spc="0" normalizeH="0" baseline="0" noProof="0">
                          <a:ln>
                            <a:noFill/>
                          </a:ln>
                          <a:solidFill>
                            <a:prstClr val="black"/>
                          </a:solidFill>
                          <a:effectLst/>
                          <a:uLnTx/>
                          <a:uFillTx/>
                          <a:latin typeface="+mn-lt"/>
                          <a:ea typeface="+mn-ea"/>
                          <a:cs typeface="+mn-cs"/>
                        </a:rPr>
                        <a:t>
Welcher Glaube passt zu dir? Michel Abdollahi spielt Believe-O-Mat mit Passanten und erhält insbesondere zum Thema Homosexualität "komische" Antworten. #TaggegenHomophobie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67589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- 2017-10-09 11:22:38</a:t>
                      </a:r>
                      <a:r>
                        <a:rPr kumimoji="0" lang="de-DE" sz="1000" b="0" i="0" u="none" strike="noStrike" kern="1200" cap="none" spc="0" normalizeH="0" baseline="0" noProof="0">
                          <a:ln>
                            <a:noFill/>
                          </a:ln>
                          <a:solidFill>
                            <a:prstClr val="black"/>
                          </a:solidFill>
                          <a:effectLst/>
                          <a:uLnTx/>
                          <a:uFillTx/>
                          <a:latin typeface="+mn-lt"/>
                          <a:ea typeface="+mn-ea"/>
                          <a:cs typeface="+mn-cs"/>
                        </a:rPr>
                        <a:t>
Flattert bald kein Schmetterling mehr? Susanne Dohrn hat ein bedrückendes Buch über "Das Ende der Natur" geschrieben. Ein Thema bei uns: 9.10. | 23.15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46515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Kulturjournal - 2017-05-08 11:24:15</a:t>
                      </a:r>
                      <a:r>
                        <a:rPr kumimoji="0" lang="en-US" sz="1000" b="0" i="0" u="none" strike="noStrike" kern="1200" cap="none" spc="0" normalizeH="0" baseline="0" noProof="0">
                          <a:ln>
                            <a:noFill/>
                          </a:ln>
                          <a:solidFill>
                            <a:prstClr val="black"/>
                          </a:solidFill>
                          <a:effectLst/>
                          <a:uLnTx/>
                          <a:uFillTx/>
                          <a:latin typeface="+mn-lt"/>
                          <a:ea typeface="+mn-ea"/>
                          <a:cs typeface="+mn-cs"/>
                        </a:rPr>
                        <a:t>
Diäten, Schönheits-Chirugie und Photoshop sollen den weiblichen Körper perfektionieren. Der Film "Embrace", produziert von Nora Tschirner, sagt: Schluss damit! Du bist schön! Heute um 22.45 Uhr im Kulturjournal.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00571435"/>
                  </a:ext>
                </a:extLst>
              </a:tr>
            </a:tbl>
          </a:graphicData>
        </a:graphic>
      </p:graphicFrame>
      <p:sp>
        <p:nvSpPr>
          <p:cNvPr id="4" name="Text Placeholder 3">
            <a:extLst>
              <a:ext uri="{FF2B5EF4-FFF2-40B4-BE49-F238E27FC236}">
                <a16:creationId xmlns:a16="http://schemas.microsoft.com/office/drawing/2014/main" id="{8317E2E4-5637-44DE-8DF0-C6A54201E772}"/>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4282016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40C30-CC19-4A84-9EE4-9E3B51496505}"/>
              </a:ext>
            </a:extLst>
          </p:cNvPr>
          <p:cNvSpPr>
            <a:spLocks noGrp="1"/>
          </p:cNvSpPr>
          <p:nvPr>
            <p:ph type="title"/>
          </p:nvPr>
        </p:nvSpPr>
        <p:spPr/>
        <p:txBody>
          <a:bodyPr/>
          <a:lstStyle/>
          <a:p>
            <a:r>
              <a:rPr lang="en-US"/>
              <a:t>Eigene Post - Summe Interaktionen - 2 of 5</a:t>
            </a:r>
          </a:p>
        </p:txBody>
      </p:sp>
      <p:graphicFrame>
        <p:nvGraphicFramePr>
          <p:cNvPr id="5" name="Table Placeholder 4">
            <a:extLst>
              <a:ext uri="{FF2B5EF4-FFF2-40B4-BE49-F238E27FC236}">
                <a16:creationId xmlns:a16="http://schemas.microsoft.com/office/drawing/2014/main" id="{93746A5A-0800-413D-A3CD-8FECF742469D}"/>
              </a:ext>
            </a:extLst>
          </p:cNvPr>
          <p:cNvGraphicFramePr>
            <a:graphicFrameLocks noGrp="1"/>
          </p:cNvGraphicFramePr>
          <p:nvPr>
            <p:ph type="tbl" sz="quarter" idx="13"/>
            <p:extLst>
              <p:ext uri="{D42A27DB-BD31-4B8C-83A1-F6EECF244321}">
                <p14:modId xmlns:p14="http://schemas.microsoft.com/office/powerpoint/2010/main" val="905538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5191547"/>
                    </a:ext>
                  </a:extLst>
                </a:gridCol>
                <a:gridCol w="822960">
                  <a:extLst>
                    <a:ext uri="{9D8B030D-6E8A-4147-A177-3AD203B41FA5}">
                      <a16:colId xmlns:a16="http://schemas.microsoft.com/office/drawing/2014/main" val="2981364888"/>
                    </a:ext>
                  </a:extLst>
                </a:gridCol>
                <a:gridCol w="822960">
                  <a:extLst>
                    <a:ext uri="{9D8B030D-6E8A-4147-A177-3AD203B41FA5}">
                      <a16:colId xmlns:a16="http://schemas.microsoft.com/office/drawing/2014/main" val="2957108286"/>
                    </a:ext>
                  </a:extLst>
                </a:gridCol>
                <a:gridCol w="822960">
                  <a:extLst>
                    <a:ext uri="{9D8B030D-6E8A-4147-A177-3AD203B41FA5}">
                      <a16:colId xmlns:a16="http://schemas.microsoft.com/office/drawing/2014/main" val="1098320319"/>
                    </a:ext>
                  </a:extLst>
                </a:gridCol>
                <a:gridCol w="822960">
                  <a:extLst>
                    <a:ext uri="{9D8B030D-6E8A-4147-A177-3AD203B41FA5}">
                      <a16:colId xmlns:a16="http://schemas.microsoft.com/office/drawing/2014/main" val="3952972025"/>
                    </a:ext>
                  </a:extLst>
                </a:gridCol>
                <a:gridCol w="822960">
                  <a:extLst>
                    <a:ext uri="{9D8B030D-6E8A-4147-A177-3AD203B41FA5}">
                      <a16:colId xmlns:a16="http://schemas.microsoft.com/office/drawing/2014/main" val="2581779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742537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- 2017-04-25 12:27:15</a:t>
                      </a:r>
                      <a:r>
                        <a:rPr kumimoji="0" lang="de-DE" sz="1000" b="0" i="0" u="none" strike="noStrike" kern="1200" cap="none" spc="0" normalizeH="0" baseline="0" noProof="0">
                          <a:ln>
                            <a:noFill/>
                          </a:ln>
                          <a:solidFill>
                            <a:prstClr val="black"/>
                          </a:solidFill>
                          <a:effectLst/>
                          <a:uLnTx/>
                          <a:uFillTx/>
                          <a:latin typeface="+mn-lt"/>
                          <a:ea typeface="+mn-ea"/>
                          <a:cs typeface="+mn-cs"/>
                        </a:rPr>
                        <a:t>
Na, wer erinnert sich?
------------------------
Passend zu unsere NDR Debatte "Wer bestimmt, was Kinder lernen?" ➡ http://www.ndr.de/kultur/kulturdebatte/NDR-Debatte-Wer-bestimmt-was-Kinder-lernen,lernen122.html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90036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- 2017-02-07 14:35:51</a:t>
                      </a:r>
                      <a:r>
                        <a:rPr kumimoji="0" lang="de-DE" sz="1000" b="0" i="0" u="none" strike="noStrike" kern="1200" cap="none" spc="0" normalizeH="0" baseline="0" noProof="0">
                          <a:ln>
                            <a:noFill/>
                          </a:ln>
                          <a:solidFill>
                            <a:prstClr val="black"/>
                          </a:solidFill>
                          <a:effectLst/>
                          <a:uLnTx/>
                          <a:uFillTx/>
                          <a:latin typeface="+mn-lt"/>
                          <a:ea typeface="+mn-ea"/>
                          <a:cs typeface="+mn-cs"/>
                        </a:rPr>
                        <a:t>
Auf Hooge tot überm Zaun hängen? Nix da! Unser Reporter hat das Hallig-Leben ausprobiert.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67951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Kulturjournal - 2017-07-10 12:22:03</a:t>
                      </a:r>
                      <a:r>
                        <a:rPr kumimoji="0" lang="en-US" sz="1000" b="0" i="0" u="none" strike="noStrike" kern="1200" cap="none" spc="0" normalizeH="0" baseline="0" noProof="0">
                          <a:ln>
                            <a:noFill/>
                          </a:ln>
                          <a:solidFill>
                            <a:prstClr val="black"/>
                          </a:solidFill>
                          <a:effectLst/>
                          <a:uLnTx/>
                          <a:uFillTx/>
                          <a:latin typeface="+mn-lt"/>
                          <a:ea typeface="+mn-ea"/>
                          <a:cs typeface="+mn-cs"/>
                        </a:rPr>
                        <a:t>
Jan Lisiecki spielt heute in der Elbphilharmonie Hamburg: Chopin im Rahmen des Schleswig-Holstein Musik Festival. Hier ein kleiner Vorgeschmack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15533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- 2017-06-26 13:21:19</a:t>
                      </a:r>
                      <a:r>
                        <a:rPr kumimoji="0" lang="de-DE" sz="1000" b="0" i="0" u="none" strike="noStrike" kern="1200" cap="none" spc="0" normalizeH="0" baseline="0" noProof="0">
                          <a:ln>
                            <a:noFill/>
                          </a:ln>
                          <a:solidFill>
                            <a:prstClr val="black"/>
                          </a:solidFill>
                          <a:effectLst/>
                          <a:uLnTx/>
                          <a:uFillTx/>
                          <a:latin typeface="+mn-lt"/>
                          <a:ea typeface="+mn-ea"/>
                          <a:cs typeface="+mn-cs"/>
                        </a:rPr>
                        <a:t>
Künstlerischer und friedlicher Protest gegen #G20: 1000 GESTALTEN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90747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- 2017-09-11 09:43:50</a:t>
                      </a:r>
                      <a:r>
                        <a:rPr kumimoji="0" lang="de-DE" sz="1000" b="0" i="0" u="none" strike="noStrike" kern="1200" cap="none" spc="0" normalizeH="0" baseline="0" noProof="0">
                          <a:ln>
                            <a:noFill/>
                          </a:ln>
                          <a:solidFill>
                            <a:prstClr val="black"/>
                          </a:solidFill>
                          <a:effectLst/>
                          <a:uLnTx/>
                          <a:uFillTx/>
                          <a:latin typeface="+mn-lt"/>
                          <a:ea typeface="+mn-ea"/>
                          <a:cs typeface="+mn-cs"/>
                        </a:rPr>
                        <a:t>
Wie könnte ein Leben ohne Fleischkonsum aussehen? Und was ist überhaupt der Unterschied zwischen Hund und Schwein?
----------------
Über die Doku The End of Meat 📹 11.9. | 22.45 Uhr ndr.de/kulturjournal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10930882"/>
                  </a:ext>
                </a:extLst>
              </a:tr>
            </a:tbl>
          </a:graphicData>
        </a:graphic>
      </p:graphicFrame>
      <p:sp>
        <p:nvSpPr>
          <p:cNvPr id="4" name="Text Placeholder 3">
            <a:extLst>
              <a:ext uri="{FF2B5EF4-FFF2-40B4-BE49-F238E27FC236}">
                <a16:creationId xmlns:a16="http://schemas.microsoft.com/office/drawing/2014/main" id="{7B486BEE-C959-49CF-BE56-D1AB0220FF4F}"/>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8576963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416A1-BBD5-4CBD-ABC9-D4A30270CB05}"/>
              </a:ext>
            </a:extLst>
          </p:cNvPr>
          <p:cNvSpPr>
            <a:spLocks noGrp="1"/>
          </p:cNvSpPr>
          <p:nvPr>
            <p:ph type="title"/>
          </p:nvPr>
        </p:nvSpPr>
        <p:spPr/>
        <p:txBody>
          <a:bodyPr/>
          <a:lstStyle/>
          <a:p>
            <a:r>
              <a:rPr lang="en-US"/>
              <a:t>Eigene Post - Summe Interaktionen - 3 of 5</a:t>
            </a:r>
          </a:p>
        </p:txBody>
      </p:sp>
      <p:graphicFrame>
        <p:nvGraphicFramePr>
          <p:cNvPr id="5" name="Table Placeholder 4">
            <a:extLst>
              <a:ext uri="{FF2B5EF4-FFF2-40B4-BE49-F238E27FC236}">
                <a16:creationId xmlns:a16="http://schemas.microsoft.com/office/drawing/2014/main" id="{B40AED90-376D-4072-A551-735FCEBFF0BE}"/>
              </a:ext>
            </a:extLst>
          </p:cNvPr>
          <p:cNvGraphicFramePr>
            <a:graphicFrameLocks noGrp="1"/>
          </p:cNvGraphicFramePr>
          <p:nvPr>
            <p:ph type="tbl" sz="quarter" idx="13"/>
            <p:extLst>
              <p:ext uri="{D42A27DB-BD31-4B8C-83A1-F6EECF244321}">
                <p14:modId xmlns:p14="http://schemas.microsoft.com/office/powerpoint/2010/main" val="1021275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42280540"/>
                    </a:ext>
                  </a:extLst>
                </a:gridCol>
                <a:gridCol w="822960">
                  <a:extLst>
                    <a:ext uri="{9D8B030D-6E8A-4147-A177-3AD203B41FA5}">
                      <a16:colId xmlns:a16="http://schemas.microsoft.com/office/drawing/2014/main" val="2831932631"/>
                    </a:ext>
                  </a:extLst>
                </a:gridCol>
                <a:gridCol w="822960">
                  <a:extLst>
                    <a:ext uri="{9D8B030D-6E8A-4147-A177-3AD203B41FA5}">
                      <a16:colId xmlns:a16="http://schemas.microsoft.com/office/drawing/2014/main" val="835920977"/>
                    </a:ext>
                  </a:extLst>
                </a:gridCol>
                <a:gridCol w="822960">
                  <a:extLst>
                    <a:ext uri="{9D8B030D-6E8A-4147-A177-3AD203B41FA5}">
                      <a16:colId xmlns:a16="http://schemas.microsoft.com/office/drawing/2014/main" val="2076100673"/>
                    </a:ext>
                  </a:extLst>
                </a:gridCol>
                <a:gridCol w="822960">
                  <a:extLst>
                    <a:ext uri="{9D8B030D-6E8A-4147-A177-3AD203B41FA5}">
                      <a16:colId xmlns:a16="http://schemas.microsoft.com/office/drawing/2014/main" val="492732910"/>
                    </a:ext>
                  </a:extLst>
                </a:gridCol>
                <a:gridCol w="822960">
                  <a:extLst>
                    <a:ext uri="{9D8B030D-6E8A-4147-A177-3AD203B41FA5}">
                      <a16:colId xmlns:a16="http://schemas.microsoft.com/office/drawing/2014/main" val="2340510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97322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- 2017-10-23 13:10:37</a:t>
                      </a:r>
                      <a:r>
                        <a:rPr kumimoji="0" lang="de-DE" sz="1000" b="0" i="0" u="none" strike="noStrike" kern="1200" cap="none" spc="0" normalizeH="0" baseline="0" noProof="0">
                          <a:ln>
                            <a:noFill/>
                          </a:ln>
                          <a:solidFill>
                            <a:prstClr val="black"/>
                          </a:solidFill>
                          <a:effectLst/>
                          <a:uLnTx/>
                          <a:uFillTx/>
                          <a:latin typeface="+mn-lt"/>
                          <a:ea typeface="+mn-ea"/>
                          <a:cs typeface="+mn-cs"/>
                        </a:rPr>
                        <a:t>
1977 kommt der Amerikaner Wilbert Olinde Jr. als einziger "Ausländer" nach Göttingen, um in der Basketball-Bundesliga zu spielen. Er wollte ein Jahr bleiben - doch dann kam alles anders. Ein Thema bei uns: 23.10. | 22.45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55093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- 2017-03-21 07:30:00</a:t>
                      </a:r>
                      <a:r>
                        <a:rPr kumimoji="0" lang="de-DE" sz="1000" b="0" i="0" u="none" strike="noStrike" kern="1200" cap="none" spc="0" normalizeH="0" baseline="0" noProof="0">
                          <a:ln>
                            <a:noFill/>
                          </a:ln>
                          <a:solidFill>
                            <a:prstClr val="black"/>
                          </a:solidFill>
                          <a:effectLst/>
                          <a:uLnTx/>
                          <a:uFillTx/>
                          <a:latin typeface="+mn-lt"/>
                          <a:ea typeface="+mn-ea"/>
                          <a:cs typeface="+mn-cs"/>
                        </a:rPr>
                        <a:t>
Guten Morgen. 🌼 Heute ist Tag der Poesie. Und mit diesem schönen Gedicht von Sebastian 23 starten wir in den 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4850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Kulturjournal - 2017-10-06 14:35:19</a:t>
                      </a:r>
                      <a:r>
                        <a:rPr kumimoji="0" lang="en-US" sz="1000" b="0" i="0" u="none" strike="noStrike" kern="1200" cap="none" spc="0" normalizeH="0" baseline="0" noProof="0">
                          <a:ln>
                            <a:noFill/>
                          </a:ln>
                          <a:solidFill>
                            <a:prstClr val="black"/>
                          </a:solidFill>
                          <a:effectLst/>
                          <a:uLnTx/>
                          <a:uFillTx/>
                          <a:latin typeface="+mn-lt"/>
                          <a:ea typeface="+mn-ea"/>
                          <a:cs typeface="+mn-cs"/>
                        </a:rPr>
                        <a:t>
Gänsehaut-Feeling im U-Boot: Jan Josef Liefers mit seiner Band RADIO DORIA - zu Gast beim "Käpt'ns Dinner" mit Michel Abdollahi!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89888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- 2017-05-08 12:54:50</a:t>
                      </a:r>
                      <a:r>
                        <a:rPr kumimoji="0" lang="de-DE" sz="1000" b="0" i="0" u="none" strike="noStrike" kern="1200" cap="none" spc="0" normalizeH="0" baseline="0" noProof="0">
                          <a:ln>
                            <a:noFill/>
                          </a:ln>
                          <a:solidFill>
                            <a:prstClr val="black"/>
                          </a:solidFill>
                          <a:effectLst/>
                          <a:uLnTx/>
                          <a:uFillTx/>
                          <a:latin typeface="+mn-lt"/>
                          <a:ea typeface="+mn-ea"/>
                          <a:cs typeface="+mn-cs"/>
                        </a:rPr>
                        <a:t>
Hasskommentare ist Mohamed Amjahid gewohnt - ihn beunruhigt vielmehr der latente Rassismus, der seinen Alltag prägt. Heute um 22.45 Uhr im Kulturjournal.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42382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- 2017-04-24 16:14:15</a:t>
                      </a:r>
                      <a:r>
                        <a:rPr kumimoji="0" lang="de-DE" sz="1000" b="0" i="0" u="none" strike="noStrike" kern="1200" cap="none" spc="0" normalizeH="0" baseline="0" noProof="0">
                          <a:ln>
                            <a:noFill/>
                          </a:ln>
                          <a:solidFill>
                            <a:prstClr val="black"/>
                          </a:solidFill>
                          <a:effectLst/>
                          <a:uLnTx/>
                          <a:uFillTx/>
                          <a:latin typeface="+mn-lt"/>
                          <a:ea typeface="+mn-ea"/>
                          <a:cs typeface="+mn-cs"/>
                        </a:rPr>
                        <a:t>
Schon gehört? Til Schweiger verkauft in seinem Hamburger Restaurant Leitungswasser - für 4,20 Euro den Liter. Sommelière Julia hat das mal getestet. Mhm!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67634160"/>
                  </a:ext>
                </a:extLst>
              </a:tr>
            </a:tbl>
          </a:graphicData>
        </a:graphic>
      </p:graphicFrame>
      <p:sp>
        <p:nvSpPr>
          <p:cNvPr id="4" name="Text Placeholder 3">
            <a:extLst>
              <a:ext uri="{FF2B5EF4-FFF2-40B4-BE49-F238E27FC236}">
                <a16:creationId xmlns:a16="http://schemas.microsoft.com/office/drawing/2014/main" id="{2C8B0AFE-B440-4386-B79B-B687C3F63DD7}"/>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5598182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4EC87-BD1D-489E-AFAC-A8117F0E6331}"/>
              </a:ext>
            </a:extLst>
          </p:cNvPr>
          <p:cNvSpPr>
            <a:spLocks noGrp="1"/>
          </p:cNvSpPr>
          <p:nvPr>
            <p:ph type="title"/>
          </p:nvPr>
        </p:nvSpPr>
        <p:spPr/>
        <p:txBody>
          <a:bodyPr/>
          <a:lstStyle/>
          <a:p>
            <a:r>
              <a:rPr lang="en-US"/>
              <a:t>Eigene Post - Summe Interaktionen - 4 of 5</a:t>
            </a:r>
          </a:p>
        </p:txBody>
      </p:sp>
      <p:graphicFrame>
        <p:nvGraphicFramePr>
          <p:cNvPr id="5" name="Table Placeholder 4">
            <a:extLst>
              <a:ext uri="{FF2B5EF4-FFF2-40B4-BE49-F238E27FC236}">
                <a16:creationId xmlns:a16="http://schemas.microsoft.com/office/drawing/2014/main" id="{FF5A99EA-E13E-4BBD-8192-DEF40A5CCB3A}"/>
              </a:ext>
            </a:extLst>
          </p:cNvPr>
          <p:cNvGraphicFramePr>
            <a:graphicFrameLocks noGrp="1"/>
          </p:cNvGraphicFramePr>
          <p:nvPr>
            <p:ph type="tbl" sz="quarter" idx="13"/>
            <p:extLst>
              <p:ext uri="{D42A27DB-BD31-4B8C-83A1-F6EECF244321}">
                <p14:modId xmlns:p14="http://schemas.microsoft.com/office/powerpoint/2010/main" val="151626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43661649"/>
                    </a:ext>
                  </a:extLst>
                </a:gridCol>
                <a:gridCol w="822960">
                  <a:extLst>
                    <a:ext uri="{9D8B030D-6E8A-4147-A177-3AD203B41FA5}">
                      <a16:colId xmlns:a16="http://schemas.microsoft.com/office/drawing/2014/main" val="2480732449"/>
                    </a:ext>
                  </a:extLst>
                </a:gridCol>
                <a:gridCol w="822960">
                  <a:extLst>
                    <a:ext uri="{9D8B030D-6E8A-4147-A177-3AD203B41FA5}">
                      <a16:colId xmlns:a16="http://schemas.microsoft.com/office/drawing/2014/main" val="160457516"/>
                    </a:ext>
                  </a:extLst>
                </a:gridCol>
                <a:gridCol w="822960">
                  <a:extLst>
                    <a:ext uri="{9D8B030D-6E8A-4147-A177-3AD203B41FA5}">
                      <a16:colId xmlns:a16="http://schemas.microsoft.com/office/drawing/2014/main" val="1735974203"/>
                    </a:ext>
                  </a:extLst>
                </a:gridCol>
                <a:gridCol w="822960">
                  <a:extLst>
                    <a:ext uri="{9D8B030D-6E8A-4147-A177-3AD203B41FA5}">
                      <a16:colId xmlns:a16="http://schemas.microsoft.com/office/drawing/2014/main" val="3586935156"/>
                    </a:ext>
                  </a:extLst>
                </a:gridCol>
                <a:gridCol w="822960">
                  <a:extLst>
                    <a:ext uri="{9D8B030D-6E8A-4147-A177-3AD203B41FA5}">
                      <a16:colId xmlns:a16="http://schemas.microsoft.com/office/drawing/2014/main" val="490341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328571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- 2017-10-16 15:57:55</a:t>
                      </a:r>
                      <a:r>
                        <a:rPr kumimoji="0" lang="de-DE" sz="1000" b="0" i="0" u="none" strike="noStrike" kern="1200" cap="none" spc="0" normalizeH="0" baseline="0" noProof="0">
                          <a:ln>
                            <a:noFill/>
                          </a:ln>
                          <a:solidFill>
                            <a:prstClr val="black"/>
                          </a:solidFill>
                          <a:effectLst/>
                          <a:uLnTx/>
                          <a:uFillTx/>
                          <a:latin typeface="+mn-lt"/>
                          <a:ea typeface="+mn-ea"/>
                          <a:cs typeface="+mn-cs"/>
                        </a:rPr>
                        <a:t>
Wie es ist unter Nazis aufzuwachsen? Wenn Vater, Mutter, alle drei Schwestern und sogar der Freund der braunen Ideologie anhängen? Das weiß Heidi Benneckenstein. Ihr gelang der Ausstieg aus der Szene.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040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- 2017-02-21 20:00:02</a:t>
                      </a:r>
                      <a:r>
                        <a:rPr kumimoji="0" lang="de-DE" sz="1000" b="0" i="0" u="none" strike="noStrike" kern="1200" cap="none" spc="0" normalizeH="0" baseline="0" noProof="0">
                          <a:ln>
                            <a:noFill/>
                          </a:ln>
                          <a:solidFill>
                            <a:prstClr val="black"/>
                          </a:solidFill>
                          <a:effectLst/>
                          <a:uLnTx/>
                          <a:uFillTx/>
                          <a:latin typeface="+mn-lt"/>
                          <a:ea typeface="+mn-ea"/>
                          <a:cs typeface="+mn-cs"/>
                        </a:rPr>
                        <a:t>
Ed Sheeran unplugged. Er kann es einfach!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70943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- 2017-06-26 18:33:13</a:t>
                      </a:r>
                      <a:r>
                        <a:rPr kumimoji="0" lang="de-DE" sz="1000" b="0" i="0" u="none" strike="noStrike" kern="1200" cap="none" spc="0" normalizeH="0" baseline="0" noProof="0">
                          <a:ln>
                            <a:noFill/>
                          </a:ln>
                          <a:solidFill>
                            <a:prstClr val="black"/>
                          </a:solidFill>
                          <a:effectLst/>
                          <a:uLnTx/>
                          <a:uFillTx/>
                          <a:latin typeface="+mn-lt"/>
                          <a:ea typeface="+mn-ea"/>
                          <a:cs typeface="+mn-cs"/>
                        </a:rPr>
                        <a:t>
Nur wer beichtet, kann die Welt retten. Vertrauen Sie Michel Abdollahi!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30434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- 2017-09-18 13:04:01</a:t>
                      </a:r>
                      <a:r>
                        <a:rPr kumimoji="0" lang="de-DE" sz="1000" b="0" i="0" u="none" strike="noStrike" kern="1200" cap="none" spc="0" normalizeH="0" baseline="0" noProof="0">
                          <a:ln>
                            <a:noFill/>
                          </a:ln>
                          <a:solidFill>
                            <a:prstClr val="black"/>
                          </a:solidFill>
                          <a:effectLst/>
                          <a:uLnTx/>
                          <a:uFillTx/>
                          <a:latin typeface="+mn-lt"/>
                          <a:ea typeface="+mn-ea"/>
                          <a:cs typeface="+mn-cs"/>
                        </a:rPr>
                        <a:t>
So sieht Begeisterung aus! ❤ Im November kommt das Tingvall Trio in den Norden. 
-----------------
18.9. um 22.45 Uhr ➡ ndr.de/kulturjournal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02757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- 2017-06-12 09:46:51</a:t>
                      </a:r>
                      <a:r>
                        <a:rPr kumimoji="0" lang="de-DE" sz="1000" b="0" i="0" u="none" strike="noStrike" kern="1200" cap="none" spc="0" normalizeH="0" baseline="0" noProof="0">
                          <a:ln>
                            <a:noFill/>
                          </a:ln>
                          <a:solidFill>
                            <a:prstClr val="black"/>
                          </a:solidFill>
                          <a:effectLst/>
                          <a:uLnTx/>
                          <a:uFillTx/>
                          <a:latin typeface="+mn-lt"/>
                          <a:ea typeface="+mn-ea"/>
                          <a:cs typeface="+mn-cs"/>
                        </a:rPr>
                        <a:t>
Mehr als 25 Jahre nach der deutschen Wiedervereinigung sind solche Szenen kaum möglich, oder?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25174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- 2017-06-12 12:32:00</a:t>
                      </a:r>
                      <a:r>
                        <a:rPr kumimoji="0" lang="de-DE" sz="1000" b="0" i="0" u="none" strike="noStrike" kern="1200" cap="none" spc="0" normalizeH="0" baseline="0" noProof="0">
                          <a:ln>
                            <a:noFill/>
                          </a:ln>
                          <a:solidFill>
                            <a:prstClr val="black"/>
                          </a:solidFill>
                          <a:effectLst/>
                          <a:uLnTx/>
                          <a:uFillTx/>
                          <a:latin typeface="+mn-lt"/>
                          <a:ea typeface="+mn-ea"/>
                          <a:cs typeface="+mn-cs"/>
                        </a:rPr>
                        <a:t>
Was heißt hier Schlitzohr? Axel Prahl und Jan Josef Liefers haben einen außergewöhnlichen Preis erhalten.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34416404"/>
                  </a:ext>
                </a:extLst>
              </a:tr>
            </a:tbl>
          </a:graphicData>
        </a:graphic>
      </p:graphicFrame>
      <p:sp>
        <p:nvSpPr>
          <p:cNvPr id="4" name="Text Placeholder 3">
            <a:extLst>
              <a:ext uri="{FF2B5EF4-FFF2-40B4-BE49-F238E27FC236}">
                <a16:creationId xmlns:a16="http://schemas.microsoft.com/office/drawing/2014/main" id="{64A768B9-474C-4DB6-B8BB-A4365ACD2BC4}"/>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6398059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1BD8D-6CD2-4657-9674-591BAC7A4FFB}"/>
              </a:ext>
            </a:extLst>
          </p:cNvPr>
          <p:cNvSpPr>
            <a:spLocks noGrp="1"/>
          </p:cNvSpPr>
          <p:nvPr>
            <p:ph type="title"/>
          </p:nvPr>
        </p:nvSpPr>
        <p:spPr/>
        <p:txBody>
          <a:bodyPr/>
          <a:lstStyle/>
          <a:p>
            <a:r>
              <a:rPr lang="en-US"/>
              <a:t>Eigene Post - Summe Interaktionen - 5 of 5</a:t>
            </a:r>
          </a:p>
        </p:txBody>
      </p:sp>
      <p:graphicFrame>
        <p:nvGraphicFramePr>
          <p:cNvPr id="5" name="Table Placeholder 4">
            <a:extLst>
              <a:ext uri="{FF2B5EF4-FFF2-40B4-BE49-F238E27FC236}">
                <a16:creationId xmlns:a16="http://schemas.microsoft.com/office/drawing/2014/main" id="{1D791B6D-8239-4159-BDB9-5E1D7D888922}"/>
              </a:ext>
            </a:extLst>
          </p:cNvPr>
          <p:cNvGraphicFramePr>
            <a:graphicFrameLocks noGrp="1"/>
          </p:cNvGraphicFramePr>
          <p:nvPr>
            <p:ph type="tbl" sz="quarter" idx="13"/>
            <p:extLst>
              <p:ext uri="{D42A27DB-BD31-4B8C-83A1-F6EECF244321}">
                <p14:modId xmlns:p14="http://schemas.microsoft.com/office/powerpoint/2010/main" val="878619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72515596"/>
                    </a:ext>
                  </a:extLst>
                </a:gridCol>
                <a:gridCol w="822960">
                  <a:extLst>
                    <a:ext uri="{9D8B030D-6E8A-4147-A177-3AD203B41FA5}">
                      <a16:colId xmlns:a16="http://schemas.microsoft.com/office/drawing/2014/main" val="633406658"/>
                    </a:ext>
                  </a:extLst>
                </a:gridCol>
                <a:gridCol w="822960">
                  <a:extLst>
                    <a:ext uri="{9D8B030D-6E8A-4147-A177-3AD203B41FA5}">
                      <a16:colId xmlns:a16="http://schemas.microsoft.com/office/drawing/2014/main" val="3618902119"/>
                    </a:ext>
                  </a:extLst>
                </a:gridCol>
                <a:gridCol w="822960">
                  <a:extLst>
                    <a:ext uri="{9D8B030D-6E8A-4147-A177-3AD203B41FA5}">
                      <a16:colId xmlns:a16="http://schemas.microsoft.com/office/drawing/2014/main" val="3897337787"/>
                    </a:ext>
                  </a:extLst>
                </a:gridCol>
                <a:gridCol w="822960">
                  <a:extLst>
                    <a:ext uri="{9D8B030D-6E8A-4147-A177-3AD203B41FA5}">
                      <a16:colId xmlns:a16="http://schemas.microsoft.com/office/drawing/2014/main" val="651194930"/>
                    </a:ext>
                  </a:extLst>
                </a:gridCol>
                <a:gridCol w="822960">
                  <a:extLst>
                    <a:ext uri="{9D8B030D-6E8A-4147-A177-3AD203B41FA5}">
                      <a16:colId xmlns:a16="http://schemas.microsoft.com/office/drawing/2014/main" val="231084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746382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- 2017-03-27 12:00:00</a:t>
                      </a:r>
                      <a:r>
                        <a:rPr kumimoji="0" lang="de-DE" sz="1000" b="0" i="0" u="none" strike="noStrike" kern="1200" cap="none" spc="0" normalizeH="0" baseline="0" noProof="0">
                          <a:ln>
                            <a:noFill/>
                          </a:ln>
                          <a:solidFill>
                            <a:prstClr val="black"/>
                          </a:solidFill>
                          <a:effectLst/>
                          <a:uLnTx/>
                          <a:uFillTx/>
                          <a:latin typeface="+mn-lt"/>
                          <a:ea typeface="+mn-ea"/>
                          <a:cs typeface="+mn-cs"/>
                        </a:rPr>
                        <a:t>
Was haben wir denn zu bieten? Womit können wir eigentlich punkten? Mit Gülle!
Zu dieser Erkenntnis kam ein Dorf in der Nähe von Cuxhaven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57796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- 2017-10-09 16:00:01</a:t>
                      </a:r>
                      <a:r>
                        <a:rPr kumimoji="0" lang="de-DE" sz="1000" b="0" i="0" u="none" strike="noStrike" kern="1200" cap="none" spc="0" normalizeH="0" baseline="0" noProof="0">
                          <a:ln>
                            <a:noFill/>
                          </a:ln>
                          <a:solidFill>
                            <a:prstClr val="black"/>
                          </a:solidFill>
                          <a:effectLst/>
                          <a:uLnTx/>
                          <a:uFillTx/>
                          <a:latin typeface="+mn-lt"/>
                          <a:ea typeface="+mn-ea"/>
                          <a:cs typeface="+mn-cs"/>
                        </a:rPr>
                        <a:t>
Udo Lindenberg auf dem Höhepunkt seiner Karriere. Den feiert seine Gefährtin Tine Acke jetzt mit einem opulenten Bildband. Eine ❤-Erklärung von der neongrünen Socke bis zur Zigarre.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24310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- 2017-02-06 14:00:03</a:t>
                      </a:r>
                      <a:r>
                        <a:rPr kumimoji="0" lang="de-DE" sz="1000" b="0" i="0" u="none" strike="noStrike" kern="1200" cap="none" spc="0" normalizeH="0" baseline="0" noProof="0">
                          <a:ln>
                            <a:noFill/>
                          </a:ln>
                          <a:solidFill>
                            <a:prstClr val="black"/>
                          </a:solidFill>
                          <a:effectLst/>
                          <a:uLnTx/>
                          <a:uFillTx/>
                          <a:latin typeface="+mn-lt"/>
                          <a:ea typeface="+mn-ea"/>
                          <a:cs typeface="+mn-cs"/>
                        </a:rPr>
                        <a:t>
Hooge sucht Neubürger! Was du unbedingt wissen solltest, bevor du auf die Hallig ziehst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31747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- 2017-07-03 14:49:17</a:t>
                      </a:r>
                      <a:r>
                        <a:rPr kumimoji="0" lang="de-DE" sz="1000" b="0" i="0" u="none" strike="noStrike" kern="1200" cap="none" spc="0" normalizeH="0" baseline="0" noProof="0">
                          <a:ln>
                            <a:noFill/>
                          </a:ln>
                          <a:solidFill>
                            <a:prstClr val="black"/>
                          </a:solidFill>
                          <a:effectLst/>
                          <a:uLnTx/>
                          <a:uFillTx/>
                          <a:latin typeface="+mn-lt"/>
                          <a:ea typeface="+mn-ea"/>
                          <a:cs typeface="+mn-cs"/>
                        </a:rPr>
                        <a:t>
Avi Avital ist DER zentrale Künstler auf dem Schleswig-Holstein Musik Festival dieses Jahr. Uns zeigt er, dass die Mandoline einfach alles spielen kann! Hier 👇 eine kleine Hörprobe. Mehr davon dann heute Abend!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7462470"/>
                  </a:ext>
                </a:extLst>
              </a:tr>
            </a:tbl>
          </a:graphicData>
        </a:graphic>
      </p:graphicFrame>
      <p:sp>
        <p:nvSpPr>
          <p:cNvPr id="4" name="Text Placeholder 3">
            <a:extLst>
              <a:ext uri="{FF2B5EF4-FFF2-40B4-BE49-F238E27FC236}">
                <a16:creationId xmlns:a16="http://schemas.microsoft.com/office/drawing/2014/main" id="{A74C37B1-3D31-4AAD-BEB9-6E0B9840260F}"/>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7981541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BCE33-6CCE-4A4D-972F-EC8247B3C65E}"/>
              </a:ext>
            </a:extLst>
          </p:cNvPr>
          <p:cNvSpPr>
            <a:spLocks noGrp="1"/>
          </p:cNvSpPr>
          <p:nvPr>
            <p:ph type="title"/>
          </p:nvPr>
        </p:nvSpPr>
        <p:spPr/>
        <p:txBody>
          <a:bodyPr/>
          <a:lstStyle/>
          <a:p>
            <a:r>
              <a:rPr lang="en-US"/>
              <a:t>FB - Videos - Crossposts - Export - 1 of 7</a:t>
            </a:r>
          </a:p>
        </p:txBody>
      </p:sp>
      <p:graphicFrame>
        <p:nvGraphicFramePr>
          <p:cNvPr id="5" name="Table Placeholder 4">
            <a:extLst>
              <a:ext uri="{FF2B5EF4-FFF2-40B4-BE49-F238E27FC236}">
                <a16:creationId xmlns:a16="http://schemas.microsoft.com/office/drawing/2014/main" id="{401D9444-5564-48A8-8A38-33CBAC21C968}"/>
              </a:ext>
            </a:extLst>
          </p:cNvPr>
          <p:cNvGraphicFramePr>
            <a:graphicFrameLocks noGrp="1"/>
          </p:cNvGraphicFramePr>
          <p:nvPr>
            <p:ph type="tbl" sz="quarter" idx="13"/>
            <p:extLst>
              <p:ext uri="{D42A27DB-BD31-4B8C-83A1-F6EECF244321}">
                <p14:modId xmlns:p14="http://schemas.microsoft.com/office/powerpoint/2010/main" val="2180670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805222105"/>
                    </a:ext>
                  </a:extLst>
                </a:gridCol>
                <a:gridCol w="493776">
                  <a:extLst>
                    <a:ext uri="{9D8B030D-6E8A-4147-A177-3AD203B41FA5}">
                      <a16:colId xmlns:a16="http://schemas.microsoft.com/office/drawing/2014/main" val="2779479009"/>
                    </a:ext>
                  </a:extLst>
                </a:gridCol>
                <a:gridCol w="411480">
                  <a:extLst>
                    <a:ext uri="{9D8B030D-6E8A-4147-A177-3AD203B41FA5}">
                      <a16:colId xmlns:a16="http://schemas.microsoft.com/office/drawing/2014/main" val="3708002221"/>
                    </a:ext>
                  </a:extLst>
                </a:gridCol>
                <a:gridCol w="411480">
                  <a:extLst>
                    <a:ext uri="{9D8B030D-6E8A-4147-A177-3AD203B41FA5}">
                      <a16:colId xmlns:a16="http://schemas.microsoft.com/office/drawing/2014/main" val="476932531"/>
                    </a:ext>
                  </a:extLst>
                </a:gridCol>
                <a:gridCol w="246888">
                  <a:extLst>
                    <a:ext uri="{9D8B030D-6E8A-4147-A177-3AD203B41FA5}">
                      <a16:colId xmlns:a16="http://schemas.microsoft.com/office/drawing/2014/main" val="335129762"/>
                    </a:ext>
                  </a:extLst>
                </a:gridCol>
                <a:gridCol w="658368">
                  <a:extLst>
                    <a:ext uri="{9D8B030D-6E8A-4147-A177-3AD203B41FA5}">
                      <a16:colId xmlns:a16="http://schemas.microsoft.com/office/drawing/2014/main" val="2231626336"/>
                    </a:ext>
                  </a:extLst>
                </a:gridCol>
                <a:gridCol w="576072">
                  <a:extLst>
                    <a:ext uri="{9D8B030D-6E8A-4147-A177-3AD203B41FA5}">
                      <a16:colId xmlns:a16="http://schemas.microsoft.com/office/drawing/2014/main" val="1187869339"/>
                    </a:ext>
                  </a:extLst>
                </a:gridCol>
                <a:gridCol w="576072">
                  <a:extLst>
                    <a:ext uri="{9D8B030D-6E8A-4147-A177-3AD203B41FA5}">
                      <a16:colId xmlns:a16="http://schemas.microsoft.com/office/drawing/2014/main" val="2654051518"/>
                    </a:ext>
                  </a:extLst>
                </a:gridCol>
                <a:gridCol w="411480">
                  <a:extLst>
                    <a:ext uri="{9D8B030D-6E8A-4147-A177-3AD203B41FA5}">
                      <a16:colId xmlns:a16="http://schemas.microsoft.com/office/drawing/2014/main" val="2179700843"/>
                    </a:ext>
                  </a:extLst>
                </a:gridCol>
                <a:gridCol w="658368">
                  <a:extLst>
                    <a:ext uri="{9D8B030D-6E8A-4147-A177-3AD203B41FA5}">
                      <a16:colId xmlns:a16="http://schemas.microsoft.com/office/drawing/2014/main" val="3991190745"/>
                    </a:ext>
                  </a:extLst>
                </a:gridCol>
                <a:gridCol w="329184">
                  <a:extLst>
                    <a:ext uri="{9D8B030D-6E8A-4147-A177-3AD203B41FA5}">
                      <a16:colId xmlns:a16="http://schemas.microsoft.com/office/drawing/2014/main" val="1945090564"/>
                    </a:ext>
                  </a:extLst>
                </a:gridCol>
                <a:gridCol w="493776">
                  <a:extLst>
                    <a:ext uri="{9D8B030D-6E8A-4147-A177-3AD203B41FA5}">
                      <a16:colId xmlns:a16="http://schemas.microsoft.com/office/drawing/2014/main" val="3564454508"/>
                    </a:ext>
                  </a:extLst>
                </a:gridCol>
                <a:gridCol w="329184">
                  <a:extLst>
                    <a:ext uri="{9D8B030D-6E8A-4147-A177-3AD203B41FA5}">
                      <a16:colId xmlns:a16="http://schemas.microsoft.com/office/drawing/2014/main" val="1607049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82900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25.04.2017 12:27:15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a:t>
                      </a:r>
                    </a:p>
                  </a:txBody>
                  <a:tcPr/>
                </a:tc>
                <a:extLst>
                  <a:ext uri="{0D108BD9-81ED-4DB2-BD59-A6C34878D82A}">
                    <a16:rowId xmlns:a16="http://schemas.microsoft.com/office/drawing/2014/main" val="744721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30.06.2017 15:09:46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2513</a:t>
                      </a:r>
                    </a:p>
                  </a:txBody>
                  <a:tcPr/>
                </a:tc>
                <a:extLst>
                  <a:ext uri="{0D108BD9-81ED-4DB2-BD59-A6C34878D82A}">
                    <a16:rowId xmlns:a16="http://schemas.microsoft.com/office/drawing/2014/main" val="2416308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 20:40:19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extLst>
                  <a:ext uri="{0D108BD9-81ED-4DB2-BD59-A6C34878D82A}">
                    <a16:rowId xmlns:a16="http://schemas.microsoft.com/office/drawing/2014/main" val="3635366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 12:05:03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a:t>
                      </a:r>
                    </a:p>
                  </a:txBody>
                  <a:tcPr/>
                </a:tc>
                <a:extLst>
                  <a:ext uri="{0D108BD9-81ED-4DB2-BD59-A6C34878D82A}">
                    <a16:rowId xmlns:a16="http://schemas.microsoft.com/office/drawing/2014/main" val="4249987035"/>
                  </a:ext>
                </a:extLst>
              </a:tr>
            </a:tbl>
          </a:graphicData>
        </a:graphic>
      </p:graphicFrame>
      <p:sp>
        <p:nvSpPr>
          <p:cNvPr id="4" name="Text Placeholder 3">
            <a:extLst>
              <a:ext uri="{FF2B5EF4-FFF2-40B4-BE49-F238E27FC236}">
                <a16:creationId xmlns:a16="http://schemas.microsoft.com/office/drawing/2014/main" id="{1D5AAEBB-2DD9-4F79-AE53-D947938AB885}"/>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4157681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C0AB9-F35F-43D6-AE46-408AD50024C2}"/>
              </a:ext>
            </a:extLst>
          </p:cNvPr>
          <p:cNvSpPr>
            <a:spLocks noGrp="1"/>
          </p:cNvSpPr>
          <p:nvPr>
            <p:ph type="title"/>
          </p:nvPr>
        </p:nvSpPr>
        <p:spPr/>
        <p:txBody>
          <a:bodyPr/>
          <a:lstStyle/>
          <a:p>
            <a:r>
              <a:rPr lang="en-US"/>
              <a:t>FB - Videos - Crossposts - Export - 2 of 7</a:t>
            </a:r>
          </a:p>
        </p:txBody>
      </p:sp>
      <p:graphicFrame>
        <p:nvGraphicFramePr>
          <p:cNvPr id="5" name="Table Placeholder 4">
            <a:extLst>
              <a:ext uri="{FF2B5EF4-FFF2-40B4-BE49-F238E27FC236}">
                <a16:creationId xmlns:a16="http://schemas.microsoft.com/office/drawing/2014/main" id="{856986AA-D554-436F-BD18-3898F1D0C556}"/>
              </a:ext>
            </a:extLst>
          </p:cNvPr>
          <p:cNvGraphicFramePr>
            <a:graphicFrameLocks noGrp="1"/>
          </p:cNvGraphicFramePr>
          <p:nvPr>
            <p:ph type="tbl" sz="quarter" idx="13"/>
            <p:extLst>
              <p:ext uri="{D42A27DB-BD31-4B8C-83A1-F6EECF244321}">
                <p14:modId xmlns:p14="http://schemas.microsoft.com/office/powerpoint/2010/main" val="2755687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002630288"/>
                    </a:ext>
                  </a:extLst>
                </a:gridCol>
                <a:gridCol w="493776">
                  <a:extLst>
                    <a:ext uri="{9D8B030D-6E8A-4147-A177-3AD203B41FA5}">
                      <a16:colId xmlns:a16="http://schemas.microsoft.com/office/drawing/2014/main" val="1778885518"/>
                    </a:ext>
                  </a:extLst>
                </a:gridCol>
                <a:gridCol w="411480">
                  <a:extLst>
                    <a:ext uri="{9D8B030D-6E8A-4147-A177-3AD203B41FA5}">
                      <a16:colId xmlns:a16="http://schemas.microsoft.com/office/drawing/2014/main" val="1324540403"/>
                    </a:ext>
                  </a:extLst>
                </a:gridCol>
                <a:gridCol w="411480">
                  <a:extLst>
                    <a:ext uri="{9D8B030D-6E8A-4147-A177-3AD203B41FA5}">
                      <a16:colId xmlns:a16="http://schemas.microsoft.com/office/drawing/2014/main" val="2201984906"/>
                    </a:ext>
                  </a:extLst>
                </a:gridCol>
                <a:gridCol w="246888">
                  <a:extLst>
                    <a:ext uri="{9D8B030D-6E8A-4147-A177-3AD203B41FA5}">
                      <a16:colId xmlns:a16="http://schemas.microsoft.com/office/drawing/2014/main" val="230052495"/>
                    </a:ext>
                  </a:extLst>
                </a:gridCol>
                <a:gridCol w="658368">
                  <a:extLst>
                    <a:ext uri="{9D8B030D-6E8A-4147-A177-3AD203B41FA5}">
                      <a16:colId xmlns:a16="http://schemas.microsoft.com/office/drawing/2014/main" val="3483017521"/>
                    </a:ext>
                  </a:extLst>
                </a:gridCol>
                <a:gridCol w="576072">
                  <a:extLst>
                    <a:ext uri="{9D8B030D-6E8A-4147-A177-3AD203B41FA5}">
                      <a16:colId xmlns:a16="http://schemas.microsoft.com/office/drawing/2014/main" val="2200817024"/>
                    </a:ext>
                  </a:extLst>
                </a:gridCol>
                <a:gridCol w="576072">
                  <a:extLst>
                    <a:ext uri="{9D8B030D-6E8A-4147-A177-3AD203B41FA5}">
                      <a16:colId xmlns:a16="http://schemas.microsoft.com/office/drawing/2014/main" val="3493260607"/>
                    </a:ext>
                  </a:extLst>
                </a:gridCol>
                <a:gridCol w="411480">
                  <a:extLst>
                    <a:ext uri="{9D8B030D-6E8A-4147-A177-3AD203B41FA5}">
                      <a16:colId xmlns:a16="http://schemas.microsoft.com/office/drawing/2014/main" val="2058142903"/>
                    </a:ext>
                  </a:extLst>
                </a:gridCol>
                <a:gridCol w="658368">
                  <a:extLst>
                    <a:ext uri="{9D8B030D-6E8A-4147-A177-3AD203B41FA5}">
                      <a16:colId xmlns:a16="http://schemas.microsoft.com/office/drawing/2014/main" val="1390107328"/>
                    </a:ext>
                  </a:extLst>
                </a:gridCol>
                <a:gridCol w="329184">
                  <a:extLst>
                    <a:ext uri="{9D8B030D-6E8A-4147-A177-3AD203B41FA5}">
                      <a16:colId xmlns:a16="http://schemas.microsoft.com/office/drawing/2014/main" val="2901955030"/>
                    </a:ext>
                  </a:extLst>
                </a:gridCol>
                <a:gridCol w="493776">
                  <a:extLst>
                    <a:ext uri="{9D8B030D-6E8A-4147-A177-3AD203B41FA5}">
                      <a16:colId xmlns:a16="http://schemas.microsoft.com/office/drawing/2014/main" val="1339989691"/>
                    </a:ext>
                  </a:extLst>
                </a:gridCol>
                <a:gridCol w="329184">
                  <a:extLst>
                    <a:ext uri="{9D8B030D-6E8A-4147-A177-3AD203B41FA5}">
                      <a16:colId xmlns:a16="http://schemas.microsoft.com/office/drawing/2014/main" val="1491017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90660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03.07.2017 18:13:03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extLst>
                  <a:ext uri="{0D108BD9-81ED-4DB2-BD59-A6C34878D82A}">
                    <a16:rowId xmlns:a16="http://schemas.microsoft.com/office/drawing/2014/main" val="46557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03.05.2017 08:05:06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3723</a:t>
                      </a:r>
                    </a:p>
                  </a:txBody>
                  <a:tcPr/>
                </a:tc>
                <a:extLst>
                  <a:ext uri="{0D108BD9-81ED-4DB2-BD59-A6C34878D82A}">
                    <a16:rowId xmlns:a16="http://schemas.microsoft.com/office/drawing/2014/main" val="3525964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05.01.2017 09:47:32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3674072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13.10.2017 14:19:01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extLst>
                  <a:ext uri="{0D108BD9-81ED-4DB2-BD59-A6C34878D82A}">
                    <a16:rowId xmlns:a16="http://schemas.microsoft.com/office/drawing/2014/main" val="457238087"/>
                  </a:ext>
                </a:extLst>
              </a:tr>
            </a:tbl>
          </a:graphicData>
        </a:graphic>
      </p:graphicFrame>
      <p:sp>
        <p:nvSpPr>
          <p:cNvPr id="4" name="Text Placeholder 3">
            <a:extLst>
              <a:ext uri="{FF2B5EF4-FFF2-40B4-BE49-F238E27FC236}">
                <a16:creationId xmlns:a16="http://schemas.microsoft.com/office/drawing/2014/main" id="{68C7BF03-6FA4-47D6-879B-F781C2BDA71E}"/>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6217172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CE642-B624-4A84-925C-6F8690AB08BF}"/>
              </a:ext>
            </a:extLst>
          </p:cNvPr>
          <p:cNvSpPr>
            <a:spLocks noGrp="1"/>
          </p:cNvSpPr>
          <p:nvPr>
            <p:ph type="title"/>
          </p:nvPr>
        </p:nvSpPr>
        <p:spPr/>
        <p:txBody>
          <a:bodyPr/>
          <a:lstStyle/>
          <a:p>
            <a:r>
              <a:rPr lang="en-US"/>
              <a:t>FB - Videos - Crossposts - Export - 3 of 7</a:t>
            </a:r>
          </a:p>
        </p:txBody>
      </p:sp>
      <p:graphicFrame>
        <p:nvGraphicFramePr>
          <p:cNvPr id="5" name="Table Placeholder 4">
            <a:extLst>
              <a:ext uri="{FF2B5EF4-FFF2-40B4-BE49-F238E27FC236}">
                <a16:creationId xmlns:a16="http://schemas.microsoft.com/office/drawing/2014/main" id="{E0F19B00-CC9A-427B-9C96-61CC7D6492C0}"/>
              </a:ext>
            </a:extLst>
          </p:cNvPr>
          <p:cNvGraphicFramePr>
            <a:graphicFrameLocks noGrp="1"/>
          </p:cNvGraphicFramePr>
          <p:nvPr>
            <p:ph type="tbl" sz="quarter" idx="13"/>
            <p:extLst>
              <p:ext uri="{D42A27DB-BD31-4B8C-83A1-F6EECF244321}">
                <p14:modId xmlns:p14="http://schemas.microsoft.com/office/powerpoint/2010/main" val="235099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65028300"/>
                    </a:ext>
                  </a:extLst>
                </a:gridCol>
                <a:gridCol w="493776">
                  <a:extLst>
                    <a:ext uri="{9D8B030D-6E8A-4147-A177-3AD203B41FA5}">
                      <a16:colId xmlns:a16="http://schemas.microsoft.com/office/drawing/2014/main" val="3593401618"/>
                    </a:ext>
                  </a:extLst>
                </a:gridCol>
                <a:gridCol w="411480">
                  <a:extLst>
                    <a:ext uri="{9D8B030D-6E8A-4147-A177-3AD203B41FA5}">
                      <a16:colId xmlns:a16="http://schemas.microsoft.com/office/drawing/2014/main" val="3001634258"/>
                    </a:ext>
                  </a:extLst>
                </a:gridCol>
                <a:gridCol w="411480">
                  <a:extLst>
                    <a:ext uri="{9D8B030D-6E8A-4147-A177-3AD203B41FA5}">
                      <a16:colId xmlns:a16="http://schemas.microsoft.com/office/drawing/2014/main" val="662297379"/>
                    </a:ext>
                  </a:extLst>
                </a:gridCol>
                <a:gridCol w="246888">
                  <a:extLst>
                    <a:ext uri="{9D8B030D-6E8A-4147-A177-3AD203B41FA5}">
                      <a16:colId xmlns:a16="http://schemas.microsoft.com/office/drawing/2014/main" val="2373362509"/>
                    </a:ext>
                  </a:extLst>
                </a:gridCol>
                <a:gridCol w="658368">
                  <a:extLst>
                    <a:ext uri="{9D8B030D-6E8A-4147-A177-3AD203B41FA5}">
                      <a16:colId xmlns:a16="http://schemas.microsoft.com/office/drawing/2014/main" val="3191545311"/>
                    </a:ext>
                  </a:extLst>
                </a:gridCol>
                <a:gridCol w="576072">
                  <a:extLst>
                    <a:ext uri="{9D8B030D-6E8A-4147-A177-3AD203B41FA5}">
                      <a16:colId xmlns:a16="http://schemas.microsoft.com/office/drawing/2014/main" val="1190809252"/>
                    </a:ext>
                  </a:extLst>
                </a:gridCol>
                <a:gridCol w="576072">
                  <a:extLst>
                    <a:ext uri="{9D8B030D-6E8A-4147-A177-3AD203B41FA5}">
                      <a16:colId xmlns:a16="http://schemas.microsoft.com/office/drawing/2014/main" val="3497604818"/>
                    </a:ext>
                  </a:extLst>
                </a:gridCol>
                <a:gridCol w="411480">
                  <a:extLst>
                    <a:ext uri="{9D8B030D-6E8A-4147-A177-3AD203B41FA5}">
                      <a16:colId xmlns:a16="http://schemas.microsoft.com/office/drawing/2014/main" val="2431583841"/>
                    </a:ext>
                  </a:extLst>
                </a:gridCol>
                <a:gridCol w="658368">
                  <a:extLst>
                    <a:ext uri="{9D8B030D-6E8A-4147-A177-3AD203B41FA5}">
                      <a16:colId xmlns:a16="http://schemas.microsoft.com/office/drawing/2014/main" val="1498072925"/>
                    </a:ext>
                  </a:extLst>
                </a:gridCol>
                <a:gridCol w="329184">
                  <a:extLst>
                    <a:ext uri="{9D8B030D-6E8A-4147-A177-3AD203B41FA5}">
                      <a16:colId xmlns:a16="http://schemas.microsoft.com/office/drawing/2014/main" val="1526478758"/>
                    </a:ext>
                  </a:extLst>
                </a:gridCol>
                <a:gridCol w="493776">
                  <a:extLst>
                    <a:ext uri="{9D8B030D-6E8A-4147-A177-3AD203B41FA5}">
                      <a16:colId xmlns:a16="http://schemas.microsoft.com/office/drawing/2014/main" val="4241026214"/>
                    </a:ext>
                  </a:extLst>
                </a:gridCol>
                <a:gridCol w="329184">
                  <a:extLst>
                    <a:ext uri="{9D8B030D-6E8A-4147-A177-3AD203B41FA5}">
                      <a16:colId xmlns:a16="http://schemas.microsoft.com/office/drawing/2014/main" val="3248206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520487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06.01.2017 10:49:37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extLst>
                  <a:ext uri="{0D108BD9-81ED-4DB2-BD59-A6C34878D82A}">
                    <a16:rowId xmlns:a16="http://schemas.microsoft.com/office/drawing/2014/main" val="1308049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17.05.2017 11:03:43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extLst>
                  <a:ext uri="{0D108BD9-81ED-4DB2-BD59-A6C34878D82A}">
                    <a16:rowId xmlns:a16="http://schemas.microsoft.com/office/drawing/2014/main" val="2295296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30.01.2017 21:00:00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extLst>
                  <a:ext uri="{0D108BD9-81ED-4DB2-BD59-A6C34878D82A}">
                    <a16:rowId xmlns:a16="http://schemas.microsoft.com/office/drawing/2014/main" val="14729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13.03.2017 16:54:17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1736183498"/>
                  </a:ext>
                </a:extLst>
              </a:tr>
            </a:tbl>
          </a:graphicData>
        </a:graphic>
      </p:graphicFrame>
      <p:sp>
        <p:nvSpPr>
          <p:cNvPr id="4" name="Text Placeholder 3">
            <a:extLst>
              <a:ext uri="{FF2B5EF4-FFF2-40B4-BE49-F238E27FC236}">
                <a16:creationId xmlns:a16="http://schemas.microsoft.com/office/drawing/2014/main" id="{BFEF176C-53AF-4E1A-B4BB-04D66D533FEA}"/>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1116841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6F70E-1AAB-4A52-B6C4-C7336E6D1A98}"/>
              </a:ext>
            </a:extLst>
          </p:cNvPr>
          <p:cNvSpPr>
            <a:spLocks noGrp="1"/>
          </p:cNvSpPr>
          <p:nvPr>
            <p:ph type="title"/>
          </p:nvPr>
        </p:nvSpPr>
        <p:spPr/>
        <p:txBody>
          <a:bodyPr/>
          <a:lstStyle/>
          <a:p>
            <a:r>
              <a:rPr lang="en-US"/>
              <a:t>FB - Videos - Crossposts - Export - 4 of 7</a:t>
            </a:r>
          </a:p>
        </p:txBody>
      </p:sp>
      <p:graphicFrame>
        <p:nvGraphicFramePr>
          <p:cNvPr id="5" name="Table Placeholder 4">
            <a:extLst>
              <a:ext uri="{FF2B5EF4-FFF2-40B4-BE49-F238E27FC236}">
                <a16:creationId xmlns:a16="http://schemas.microsoft.com/office/drawing/2014/main" id="{CE06D578-D5C7-47CC-934C-B617C624D7CA}"/>
              </a:ext>
            </a:extLst>
          </p:cNvPr>
          <p:cNvGraphicFramePr>
            <a:graphicFrameLocks noGrp="1"/>
          </p:cNvGraphicFramePr>
          <p:nvPr>
            <p:ph type="tbl" sz="quarter" idx="13"/>
            <p:extLst>
              <p:ext uri="{D42A27DB-BD31-4B8C-83A1-F6EECF244321}">
                <p14:modId xmlns:p14="http://schemas.microsoft.com/office/powerpoint/2010/main" val="1475232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510948130"/>
                    </a:ext>
                  </a:extLst>
                </a:gridCol>
                <a:gridCol w="493776">
                  <a:extLst>
                    <a:ext uri="{9D8B030D-6E8A-4147-A177-3AD203B41FA5}">
                      <a16:colId xmlns:a16="http://schemas.microsoft.com/office/drawing/2014/main" val="2678471548"/>
                    </a:ext>
                  </a:extLst>
                </a:gridCol>
                <a:gridCol w="411480">
                  <a:extLst>
                    <a:ext uri="{9D8B030D-6E8A-4147-A177-3AD203B41FA5}">
                      <a16:colId xmlns:a16="http://schemas.microsoft.com/office/drawing/2014/main" val="1680058877"/>
                    </a:ext>
                  </a:extLst>
                </a:gridCol>
                <a:gridCol w="411480">
                  <a:extLst>
                    <a:ext uri="{9D8B030D-6E8A-4147-A177-3AD203B41FA5}">
                      <a16:colId xmlns:a16="http://schemas.microsoft.com/office/drawing/2014/main" val="3292502707"/>
                    </a:ext>
                  </a:extLst>
                </a:gridCol>
                <a:gridCol w="246888">
                  <a:extLst>
                    <a:ext uri="{9D8B030D-6E8A-4147-A177-3AD203B41FA5}">
                      <a16:colId xmlns:a16="http://schemas.microsoft.com/office/drawing/2014/main" val="511852871"/>
                    </a:ext>
                  </a:extLst>
                </a:gridCol>
                <a:gridCol w="658368">
                  <a:extLst>
                    <a:ext uri="{9D8B030D-6E8A-4147-A177-3AD203B41FA5}">
                      <a16:colId xmlns:a16="http://schemas.microsoft.com/office/drawing/2014/main" val="3724445047"/>
                    </a:ext>
                  </a:extLst>
                </a:gridCol>
                <a:gridCol w="576072">
                  <a:extLst>
                    <a:ext uri="{9D8B030D-6E8A-4147-A177-3AD203B41FA5}">
                      <a16:colId xmlns:a16="http://schemas.microsoft.com/office/drawing/2014/main" val="540779207"/>
                    </a:ext>
                  </a:extLst>
                </a:gridCol>
                <a:gridCol w="576072">
                  <a:extLst>
                    <a:ext uri="{9D8B030D-6E8A-4147-A177-3AD203B41FA5}">
                      <a16:colId xmlns:a16="http://schemas.microsoft.com/office/drawing/2014/main" val="3358728968"/>
                    </a:ext>
                  </a:extLst>
                </a:gridCol>
                <a:gridCol w="411480">
                  <a:extLst>
                    <a:ext uri="{9D8B030D-6E8A-4147-A177-3AD203B41FA5}">
                      <a16:colId xmlns:a16="http://schemas.microsoft.com/office/drawing/2014/main" val="2043376246"/>
                    </a:ext>
                  </a:extLst>
                </a:gridCol>
                <a:gridCol w="658368">
                  <a:extLst>
                    <a:ext uri="{9D8B030D-6E8A-4147-A177-3AD203B41FA5}">
                      <a16:colId xmlns:a16="http://schemas.microsoft.com/office/drawing/2014/main" val="3415511531"/>
                    </a:ext>
                  </a:extLst>
                </a:gridCol>
                <a:gridCol w="329184">
                  <a:extLst>
                    <a:ext uri="{9D8B030D-6E8A-4147-A177-3AD203B41FA5}">
                      <a16:colId xmlns:a16="http://schemas.microsoft.com/office/drawing/2014/main" val="16710905"/>
                    </a:ext>
                  </a:extLst>
                </a:gridCol>
                <a:gridCol w="493776">
                  <a:extLst>
                    <a:ext uri="{9D8B030D-6E8A-4147-A177-3AD203B41FA5}">
                      <a16:colId xmlns:a16="http://schemas.microsoft.com/office/drawing/2014/main" val="1113385988"/>
                    </a:ext>
                  </a:extLst>
                </a:gridCol>
                <a:gridCol w="329184">
                  <a:extLst>
                    <a:ext uri="{9D8B030D-6E8A-4147-A177-3AD203B41FA5}">
                      <a16:colId xmlns:a16="http://schemas.microsoft.com/office/drawing/2014/main" val="3579503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0686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28.08.2017 12:14:47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extLst>
                  <a:ext uri="{0D108BD9-81ED-4DB2-BD59-A6C34878D82A}">
                    <a16:rowId xmlns:a16="http://schemas.microsoft.com/office/drawing/2014/main" val="4188248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08.05.2017 11:24:15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extLst>
                  <a:ext uri="{0D108BD9-81ED-4DB2-BD59-A6C34878D82A}">
                    <a16:rowId xmlns:a16="http://schemas.microsoft.com/office/drawing/2014/main" val="1210358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19.05.2017 10:35:35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extLst>
                  <a:ext uri="{0D108BD9-81ED-4DB2-BD59-A6C34878D82A}">
                    <a16:rowId xmlns:a16="http://schemas.microsoft.com/office/drawing/2014/main" val="1259914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22.09.2017 07:42:16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extLst>
                  <a:ext uri="{0D108BD9-81ED-4DB2-BD59-A6C34878D82A}">
                    <a16:rowId xmlns:a16="http://schemas.microsoft.com/office/drawing/2014/main" val="831173505"/>
                  </a:ext>
                </a:extLst>
              </a:tr>
            </a:tbl>
          </a:graphicData>
        </a:graphic>
      </p:graphicFrame>
      <p:sp>
        <p:nvSpPr>
          <p:cNvPr id="4" name="Text Placeholder 3">
            <a:extLst>
              <a:ext uri="{FF2B5EF4-FFF2-40B4-BE49-F238E27FC236}">
                <a16:creationId xmlns:a16="http://schemas.microsoft.com/office/drawing/2014/main" id="{87BEC34A-F646-495C-A056-41991379BAB5}"/>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7018234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7BA1E-9E39-40FD-A87B-996129393F8C}"/>
              </a:ext>
            </a:extLst>
          </p:cNvPr>
          <p:cNvSpPr>
            <a:spLocks noGrp="1"/>
          </p:cNvSpPr>
          <p:nvPr>
            <p:ph type="title"/>
          </p:nvPr>
        </p:nvSpPr>
        <p:spPr/>
        <p:txBody>
          <a:bodyPr/>
          <a:lstStyle/>
          <a:p>
            <a:r>
              <a:rPr lang="en-US"/>
              <a:t>FB - Videos - Crossposts - Export - 5 of 7</a:t>
            </a:r>
          </a:p>
        </p:txBody>
      </p:sp>
      <p:graphicFrame>
        <p:nvGraphicFramePr>
          <p:cNvPr id="5" name="Table Placeholder 4">
            <a:extLst>
              <a:ext uri="{FF2B5EF4-FFF2-40B4-BE49-F238E27FC236}">
                <a16:creationId xmlns:a16="http://schemas.microsoft.com/office/drawing/2014/main" id="{C284BA43-ECC2-4E0D-AA74-3A7B2A7E643D}"/>
              </a:ext>
            </a:extLst>
          </p:cNvPr>
          <p:cNvGraphicFramePr>
            <a:graphicFrameLocks noGrp="1"/>
          </p:cNvGraphicFramePr>
          <p:nvPr>
            <p:ph type="tbl" sz="quarter" idx="13"/>
            <p:extLst>
              <p:ext uri="{D42A27DB-BD31-4B8C-83A1-F6EECF244321}">
                <p14:modId xmlns:p14="http://schemas.microsoft.com/office/powerpoint/2010/main" val="1360466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407627820"/>
                    </a:ext>
                  </a:extLst>
                </a:gridCol>
                <a:gridCol w="493776">
                  <a:extLst>
                    <a:ext uri="{9D8B030D-6E8A-4147-A177-3AD203B41FA5}">
                      <a16:colId xmlns:a16="http://schemas.microsoft.com/office/drawing/2014/main" val="3560417250"/>
                    </a:ext>
                  </a:extLst>
                </a:gridCol>
                <a:gridCol w="411480">
                  <a:extLst>
                    <a:ext uri="{9D8B030D-6E8A-4147-A177-3AD203B41FA5}">
                      <a16:colId xmlns:a16="http://schemas.microsoft.com/office/drawing/2014/main" val="1224109507"/>
                    </a:ext>
                  </a:extLst>
                </a:gridCol>
                <a:gridCol w="411480">
                  <a:extLst>
                    <a:ext uri="{9D8B030D-6E8A-4147-A177-3AD203B41FA5}">
                      <a16:colId xmlns:a16="http://schemas.microsoft.com/office/drawing/2014/main" val="1994722924"/>
                    </a:ext>
                  </a:extLst>
                </a:gridCol>
                <a:gridCol w="246888">
                  <a:extLst>
                    <a:ext uri="{9D8B030D-6E8A-4147-A177-3AD203B41FA5}">
                      <a16:colId xmlns:a16="http://schemas.microsoft.com/office/drawing/2014/main" val="877269780"/>
                    </a:ext>
                  </a:extLst>
                </a:gridCol>
                <a:gridCol w="658368">
                  <a:extLst>
                    <a:ext uri="{9D8B030D-6E8A-4147-A177-3AD203B41FA5}">
                      <a16:colId xmlns:a16="http://schemas.microsoft.com/office/drawing/2014/main" val="65029267"/>
                    </a:ext>
                  </a:extLst>
                </a:gridCol>
                <a:gridCol w="576072">
                  <a:extLst>
                    <a:ext uri="{9D8B030D-6E8A-4147-A177-3AD203B41FA5}">
                      <a16:colId xmlns:a16="http://schemas.microsoft.com/office/drawing/2014/main" val="1987938687"/>
                    </a:ext>
                  </a:extLst>
                </a:gridCol>
                <a:gridCol w="576072">
                  <a:extLst>
                    <a:ext uri="{9D8B030D-6E8A-4147-A177-3AD203B41FA5}">
                      <a16:colId xmlns:a16="http://schemas.microsoft.com/office/drawing/2014/main" val="828842872"/>
                    </a:ext>
                  </a:extLst>
                </a:gridCol>
                <a:gridCol w="411480">
                  <a:extLst>
                    <a:ext uri="{9D8B030D-6E8A-4147-A177-3AD203B41FA5}">
                      <a16:colId xmlns:a16="http://schemas.microsoft.com/office/drawing/2014/main" val="1778315764"/>
                    </a:ext>
                  </a:extLst>
                </a:gridCol>
                <a:gridCol w="658368">
                  <a:extLst>
                    <a:ext uri="{9D8B030D-6E8A-4147-A177-3AD203B41FA5}">
                      <a16:colId xmlns:a16="http://schemas.microsoft.com/office/drawing/2014/main" val="3055902506"/>
                    </a:ext>
                  </a:extLst>
                </a:gridCol>
                <a:gridCol w="329184">
                  <a:extLst>
                    <a:ext uri="{9D8B030D-6E8A-4147-A177-3AD203B41FA5}">
                      <a16:colId xmlns:a16="http://schemas.microsoft.com/office/drawing/2014/main" val="1514047973"/>
                    </a:ext>
                  </a:extLst>
                </a:gridCol>
                <a:gridCol w="493776">
                  <a:extLst>
                    <a:ext uri="{9D8B030D-6E8A-4147-A177-3AD203B41FA5}">
                      <a16:colId xmlns:a16="http://schemas.microsoft.com/office/drawing/2014/main" val="324999005"/>
                    </a:ext>
                  </a:extLst>
                </a:gridCol>
                <a:gridCol w="329184">
                  <a:extLst>
                    <a:ext uri="{9D8B030D-6E8A-4147-A177-3AD203B41FA5}">
                      <a16:colId xmlns:a16="http://schemas.microsoft.com/office/drawing/2014/main" val="2531821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523821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22.06.2017 13:56:44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2434883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28.09.2017 18:31:01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extLst>
                  <a:ext uri="{0D108BD9-81ED-4DB2-BD59-A6C34878D82A}">
                    <a16:rowId xmlns:a16="http://schemas.microsoft.com/office/drawing/2014/main" val="1689981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29.09.2017 16:18:44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extLst>
                  <a:ext uri="{0D108BD9-81ED-4DB2-BD59-A6C34878D82A}">
                    <a16:rowId xmlns:a16="http://schemas.microsoft.com/office/drawing/2014/main" val="4005167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15.05.2017 13:57:37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3709699935"/>
                  </a:ext>
                </a:extLst>
              </a:tr>
            </a:tbl>
          </a:graphicData>
        </a:graphic>
      </p:graphicFrame>
      <p:sp>
        <p:nvSpPr>
          <p:cNvPr id="4" name="Text Placeholder 3">
            <a:extLst>
              <a:ext uri="{FF2B5EF4-FFF2-40B4-BE49-F238E27FC236}">
                <a16:creationId xmlns:a16="http://schemas.microsoft.com/office/drawing/2014/main" id="{0BCA4908-D000-47BE-A78D-2DB904F8C11E}"/>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5491206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CA0A5-8169-45AB-B3C6-3D7BD61D54AA}"/>
              </a:ext>
            </a:extLst>
          </p:cNvPr>
          <p:cNvSpPr>
            <a:spLocks noGrp="1"/>
          </p:cNvSpPr>
          <p:nvPr>
            <p:ph type="title"/>
          </p:nvPr>
        </p:nvSpPr>
        <p:spPr/>
        <p:txBody>
          <a:bodyPr/>
          <a:lstStyle/>
          <a:p>
            <a:r>
              <a:rPr lang="en-US"/>
              <a:t>FB - Videos - Crossposts - Export - 6 of 7</a:t>
            </a:r>
          </a:p>
        </p:txBody>
      </p:sp>
      <p:graphicFrame>
        <p:nvGraphicFramePr>
          <p:cNvPr id="5" name="Table Placeholder 4">
            <a:extLst>
              <a:ext uri="{FF2B5EF4-FFF2-40B4-BE49-F238E27FC236}">
                <a16:creationId xmlns:a16="http://schemas.microsoft.com/office/drawing/2014/main" id="{0F7D0FDC-70FD-4F72-B068-7C7C797EDBD4}"/>
              </a:ext>
            </a:extLst>
          </p:cNvPr>
          <p:cNvGraphicFramePr>
            <a:graphicFrameLocks noGrp="1"/>
          </p:cNvGraphicFramePr>
          <p:nvPr>
            <p:ph type="tbl" sz="quarter" idx="13"/>
            <p:extLst>
              <p:ext uri="{D42A27DB-BD31-4B8C-83A1-F6EECF244321}">
                <p14:modId xmlns:p14="http://schemas.microsoft.com/office/powerpoint/2010/main" val="513497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57936601"/>
                    </a:ext>
                  </a:extLst>
                </a:gridCol>
                <a:gridCol w="493776">
                  <a:extLst>
                    <a:ext uri="{9D8B030D-6E8A-4147-A177-3AD203B41FA5}">
                      <a16:colId xmlns:a16="http://schemas.microsoft.com/office/drawing/2014/main" val="3353382678"/>
                    </a:ext>
                  </a:extLst>
                </a:gridCol>
                <a:gridCol w="411480">
                  <a:extLst>
                    <a:ext uri="{9D8B030D-6E8A-4147-A177-3AD203B41FA5}">
                      <a16:colId xmlns:a16="http://schemas.microsoft.com/office/drawing/2014/main" val="2920900913"/>
                    </a:ext>
                  </a:extLst>
                </a:gridCol>
                <a:gridCol w="411480">
                  <a:extLst>
                    <a:ext uri="{9D8B030D-6E8A-4147-A177-3AD203B41FA5}">
                      <a16:colId xmlns:a16="http://schemas.microsoft.com/office/drawing/2014/main" val="1670487833"/>
                    </a:ext>
                  </a:extLst>
                </a:gridCol>
                <a:gridCol w="246888">
                  <a:extLst>
                    <a:ext uri="{9D8B030D-6E8A-4147-A177-3AD203B41FA5}">
                      <a16:colId xmlns:a16="http://schemas.microsoft.com/office/drawing/2014/main" val="731235722"/>
                    </a:ext>
                  </a:extLst>
                </a:gridCol>
                <a:gridCol w="658368">
                  <a:extLst>
                    <a:ext uri="{9D8B030D-6E8A-4147-A177-3AD203B41FA5}">
                      <a16:colId xmlns:a16="http://schemas.microsoft.com/office/drawing/2014/main" val="2646080386"/>
                    </a:ext>
                  </a:extLst>
                </a:gridCol>
                <a:gridCol w="576072">
                  <a:extLst>
                    <a:ext uri="{9D8B030D-6E8A-4147-A177-3AD203B41FA5}">
                      <a16:colId xmlns:a16="http://schemas.microsoft.com/office/drawing/2014/main" val="3087960673"/>
                    </a:ext>
                  </a:extLst>
                </a:gridCol>
                <a:gridCol w="576072">
                  <a:extLst>
                    <a:ext uri="{9D8B030D-6E8A-4147-A177-3AD203B41FA5}">
                      <a16:colId xmlns:a16="http://schemas.microsoft.com/office/drawing/2014/main" val="1170209644"/>
                    </a:ext>
                  </a:extLst>
                </a:gridCol>
                <a:gridCol w="411480">
                  <a:extLst>
                    <a:ext uri="{9D8B030D-6E8A-4147-A177-3AD203B41FA5}">
                      <a16:colId xmlns:a16="http://schemas.microsoft.com/office/drawing/2014/main" val="799530849"/>
                    </a:ext>
                  </a:extLst>
                </a:gridCol>
                <a:gridCol w="658368">
                  <a:extLst>
                    <a:ext uri="{9D8B030D-6E8A-4147-A177-3AD203B41FA5}">
                      <a16:colId xmlns:a16="http://schemas.microsoft.com/office/drawing/2014/main" val="4052562010"/>
                    </a:ext>
                  </a:extLst>
                </a:gridCol>
                <a:gridCol w="329184">
                  <a:extLst>
                    <a:ext uri="{9D8B030D-6E8A-4147-A177-3AD203B41FA5}">
                      <a16:colId xmlns:a16="http://schemas.microsoft.com/office/drawing/2014/main" val="3104492402"/>
                    </a:ext>
                  </a:extLst>
                </a:gridCol>
                <a:gridCol w="493776">
                  <a:extLst>
                    <a:ext uri="{9D8B030D-6E8A-4147-A177-3AD203B41FA5}">
                      <a16:colId xmlns:a16="http://schemas.microsoft.com/office/drawing/2014/main" val="493644357"/>
                    </a:ext>
                  </a:extLst>
                </a:gridCol>
                <a:gridCol w="329184">
                  <a:extLst>
                    <a:ext uri="{9D8B030D-6E8A-4147-A177-3AD203B41FA5}">
                      <a16:colId xmlns:a16="http://schemas.microsoft.com/office/drawing/2014/main" val="355754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288492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21.06.2017 09:16:25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2016298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04.10.2017 10:41:01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654414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24.02.2017 17:08:43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707694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24.02.2017 20:00:01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2705038424"/>
                  </a:ext>
                </a:extLst>
              </a:tr>
            </a:tbl>
          </a:graphicData>
        </a:graphic>
      </p:graphicFrame>
      <p:sp>
        <p:nvSpPr>
          <p:cNvPr id="4" name="Text Placeholder 3">
            <a:extLst>
              <a:ext uri="{FF2B5EF4-FFF2-40B4-BE49-F238E27FC236}">
                <a16:creationId xmlns:a16="http://schemas.microsoft.com/office/drawing/2014/main" id="{1C348EBA-FDA3-411D-A7A8-2D894B5972B9}"/>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3972881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E3007-581D-4A81-9CE4-CAE361D1EDAD}"/>
              </a:ext>
            </a:extLst>
          </p:cNvPr>
          <p:cNvSpPr>
            <a:spLocks noGrp="1"/>
          </p:cNvSpPr>
          <p:nvPr>
            <p:ph type="title"/>
          </p:nvPr>
        </p:nvSpPr>
        <p:spPr/>
        <p:txBody>
          <a:bodyPr/>
          <a:lstStyle/>
          <a:p>
            <a:r>
              <a:rPr lang="en-US"/>
              <a:t>FB - Videos - Crossposts - Export - 7 of 7</a:t>
            </a:r>
          </a:p>
        </p:txBody>
      </p:sp>
      <p:graphicFrame>
        <p:nvGraphicFramePr>
          <p:cNvPr id="5" name="Table Placeholder 4">
            <a:extLst>
              <a:ext uri="{FF2B5EF4-FFF2-40B4-BE49-F238E27FC236}">
                <a16:creationId xmlns:a16="http://schemas.microsoft.com/office/drawing/2014/main" id="{CF451BC8-5D96-493B-8E73-7405C767A2D7}"/>
              </a:ext>
            </a:extLst>
          </p:cNvPr>
          <p:cNvGraphicFramePr>
            <a:graphicFrameLocks noGrp="1"/>
          </p:cNvGraphicFramePr>
          <p:nvPr>
            <p:ph type="tbl" sz="quarter" idx="13"/>
            <p:extLst>
              <p:ext uri="{D42A27DB-BD31-4B8C-83A1-F6EECF244321}">
                <p14:modId xmlns:p14="http://schemas.microsoft.com/office/powerpoint/2010/main" val="3008899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246582315"/>
                    </a:ext>
                  </a:extLst>
                </a:gridCol>
                <a:gridCol w="493776">
                  <a:extLst>
                    <a:ext uri="{9D8B030D-6E8A-4147-A177-3AD203B41FA5}">
                      <a16:colId xmlns:a16="http://schemas.microsoft.com/office/drawing/2014/main" val="1022909722"/>
                    </a:ext>
                  </a:extLst>
                </a:gridCol>
                <a:gridCol w="411480">
                  <a:extLst>
                    <a:ext uri="{9D8B030D-6E8A-4147-A177-3AD203B41FA5}">
                      <a16:colId xmlns:a16="http://schemas.microsoft.com/office/drawing/2014/main" val="3953113136"/>
                    </a:ext>
                  </a:extLst>
                </a:gridCol>
                <a:gridCol w="411480">
                  <a:extLst>
                    <a:ext uri="{9D8B030D-6E8A-4147-A177-3AD203B41FA5}">
                      <a16:colId xmlns:a16="http://schemas.microsoft.com/office/drawing/2014/main" val="452947347"/>
                    </a:ext>
                  </a:extLst>
                </a:gridCol>
                <a:gridCol w="246888">
                  <a:extLst>
                    <a:ext uri="{9D8B030D-6E8A-4147-A177-3AD203B41FA5}">
                      <a16:colId xmlns:a16="http://schemas.microsoft.com/office/drawing/2014/main" val="2920234233"/>
                    </a:ext>
                  </a:extLst>
                </a:gridCol>
                <a:gridCol w="658368">
                  <a:extLst>
                    <a:ext uri="{9D8B030D-6E8A-4147-A177-3AD203B41FA5}">
                      <a16:colId xmlns:a16="http://schemas.microsoft.com/office/drawing/2014/main" val="1418242849"/>
                    </a:ext>
                  </a:extLst>
                </a:gridCol>
                <a:gridCol w="576072">
                  <a:extLst>
                    <a:ext uri="{9D8B030D-6E8A-4147-A177-3AD203B41FA5}">
                      <a16:colId xmlns:a16="http://schemas.microsoft.com/office/drawing/2014/main" val="3072159131"/>
                    </a:ext>
                  </a:extLst>
                </a:gridCol>
                <a:gridCol w="576072">
                  <a:extLst>
                    <a:ext uri="{9D8B030D-6E8A-4147-A177-3AD203B41FA5}">
                      <a16:colId xmlns:a16="http://schemas.microsoft.com/office/drawing/2014/main" val="3330918032"/>
                    </a:ext>
                  </a:extLst>
                </a:gridCol>
                <a:gridCol w="411480">
                  <a:extLst>
                    <a:ext uri="{9D8B030D-6E8A-4147-A177-3AD203B41FA5}">
                      <a16:colId xmlns:a16="http://schemas.microsoft.com/office/drawing/2014/main" val="1310552960"/>
                    </a:ext>
                  </a:extLst>
                </a:gridCol>
                <a:gridCol w="658368">
                  <a:extLst>
                    <a:ext uri="{9D8B030D-6E8A-4147-A177-3AD203B41FA5}">
                      <a16:colId xmlns:a16="http://schemas.microsoft.com/office/drawing/2014/main" val="3993486950"/>
                    </a:ext>
                  </a:extLst>
                </a:gridCol>
                <a:gridCol w="329184">
                  <a:extLst>
                    <a:ext uri="{9D8B030D-6E8A-4147-A177-3AD203B41FA5}">
                      <a16:colId xmlns:a16="http://schemas.microsoft.com/office/drawing/2014/main" val="3042936902"/>
                    </a:ext>
                  </a:extLst>
                </a:gridCol>
                <a:gridCol w="493776">
                  <a:extLst>
                    <a:ext uri="{9D8B030D-6E8A-4147-A177-3AD203B41FA5}">
                      <a16:colId xmlns:a16="http://schemas.microsoft.com/office/drawing/2014/main" val="4165417492"/>
                    </a:ext>
                  </a:extLst>
                </a:gridCol>
                <a:gridCol w="329184">
                  <a:extLst>
                    <a:ext uri="{9D8B030D-6E8A-4147-A177-3AD203B41FA5}">
                      <a16:colId xmlns:a16="http://schemas.microsoft.com/office/drawing/2014/main" val="2045518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889585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25.01.2017 09:45:37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extLst>
                  <a:ext uri="{0D108BD9-81ED-4DB2-BD59-A6C34878D82A}">
                    <a16:rowId xmlns:a16="http://schemas.microsoft.com/office/drawing/2014/main" val="4287111143"/>
                  </a:ext>
                </a:extLst>
              </a:tr>
            </a:tbl>
          </a:graphicData>
        </a:graphic>
      </p:graphicFrame>
      <p:sp>
        <p:nvSpPr>
          <p:cNvPr id="4" name="Text Placeholder 3">
            <a:extLst>
              <a:ext uri="{FF2B5EF4-FFF2-40B4-BE49-F238E27FC236}">
                <a16:creationId xmlns:a16="http://schemas.microsoft.com/office/drawing/2014/main" id="{AA1AB594-6149-47EA-BB5A-AEAF0FD43F89}"/>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8539073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2393</Words>
  <Application>Microsoft Office PowerPoint</Application>
  <PresentationFormat>On-screen Show (4:3)</PresentationFormat>
  <Paragraphs>1359</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2</vt:lpstr>
      <vt:lpstr>Eigene Posts - Shares - Export - 2 of 2</vt:lpstr>
      <vt:lpstr>Eigene Posts - Kommentare - Export - 1 of 8</vt:lpstr>
      <vt:lpstr>Eigene Posts - Kommentare - Export - 2 of 8</vt:lpstr>
      <vt:lpstr>Eigene Posts - Kommentare - Export - 3 of 8</vt:lpstr>
      <vt:lpstr>Eigene Posts - Kommentare - Export - 4 of 8</vt:lpstr>
      <vt:lpstr>Eigene Posts - Kommentare - Export - 5 of 8</vt:lpstr>
      <vt:lpstr>Eigene Posts - Kommentare - Export - 6 of 8</vt:lpstr>
      <vt:lpstr>Eigene Posts - Kommentare - Export - 7 of 8</vt:lpstr>
      <vt:lpstr>Eigene Posts - Kommentare - Export - 8 of 8</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vt:lpstr>
      <vt:lpstr>Eigene Post - Summe Interaktionen</vt:lpstr>
      <vt:lpstr>FB - Videos - Crossposts - Export</vt:lpstr>
      <vt:lpstr>Eigene Post - Summe Interaktionen - 1 of 5</vt:lpstr>
      <vt:lpstr>Eigene Post - Summe Interaktionen - 2 of 5</vt:lpstr>
      <vt:lpstr>Eigene Post - Summe Interaktionen - 3 of 5</vt:lpstr>
      <vt:lpstr>Eigene Post - Summe Interaktionen - 4 of 5</vt:lpstr>
      <vt:lpstr>Eigene Post - Summe Interaktionen - 5 of 5</vt:lpstr>
      <vt:lpstr>FB - Videos - Crossposts - Export - 1 of 7</vt:lpstr>
      <vt:lpstr>FB - Videos - Crossposts - Export - 2 of 7</vt:lpstr>
      <vt:lpstr>FB - Videos - Crossposts - Export - 3 of 7</vt:lpstr>
      <vt:lpstr>FB - Videos - Crossposts - Export - 4 of 7</vt:lpstr>
      <vt:lpstr>FB - Videos - Crossposts - Export - 5 of 7</vt:lpstr>
      <vt:lpstr>FB - Videos - Crossposts - Export - 6 of 7</vt:lpstr>
      <vt:lpstr>FB - Videos - Crossposts - Export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2017-11-15T09:17:54Z</dcterms:created>
  <dcterms:modified xsi:type="dcterms:W3CDTF">2017-11-15T09:19:16Z</dcterms:modified>
</cp:coreProperties>
</file>