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 id="259" r:id="rId4"/>
    <p:sldId id="260" r:id="rId5"/>
    <p:sldId id="261" r:id="rId6"/>
    <p:sldId id="262" r:id="rId7"/>
    <p:sldId id="263" r:id="rId8"/>
    <p:sldId id="264" r:id="rId9"/>
  </p:sldIdLst>
  <p:sldSz cx="9144000" cy="6858000" type="screen4x3"/>
  <p:notesSz cx="6858000" cy="9144000"/>
  <p:embeddedFontLst>
    <p:embeddedFont>
      <p:font typeface="Calibri" panose="020F0502020204030204" pitchFamily="34" charset="0"/>
      <p:regular r:id="rId10"/>
      <p:bold r:id="rId11"/>
      <p:italic r:id="rId12"/>
      <p:boldItalic r:id="rId13"/>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00" autoAdjust="0"/>
    <p:restoredTop sz="94692" autoAdjust="0"/>
  </p:normalViewPr>
  <p:slideViewPr>
    <p:cSldViewPr snapToGrid="0">
      <p:cViewPr varScale="1">
        <p:scale>
          <a:sx n="62" d="100"/>
          <a:sy n="62" d="100"/>
        </p:scale>
        <p:origin x="90" y="36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font" Target="fonts/font4.fntdata"/><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font" Target="fonts/font3.fntdata"/><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font" Target="fonts/font2.fntdata"/><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font" Target="fonts/font1.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11/7/2017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11/7/2017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11/7/2017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11/7/2017</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11/7/2017</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11/7/2017</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11/7/2017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11/7/2017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11/7/2017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11/7/2017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864A74-08FB-4604-81BB-DCF8AB5645B8}"/>
              </a:ext>
            </a:extLst>
          </p:cNvPr>
          <p:cNvSpPr>
            <a:spLocks noGrp="1"/>
          </p:cNvSpPr>
          <p:nvPr>
            <p:ph type="title"/>
          </p:nvPr>
        </p:nvSpPr>
        <p:spPr/>
        <p:txBody>
          <a:bodyPr/>
          <a:lstStyle/>
          <a:p>
            <a:r>
              <a:rPr lang="de-DE"/>
              <a:t>Eigene Posts - Aktive Nutzer - Export - 1 of 8</a:t>
            </a:r>
            <a:endParaRPr lang="en-US"/>
          </a:p>
        </p:txBody>
      </p:sp>
      <p:graphicFrame>
        <p:nvGraphicFramePr>
          <p:cNvPr id="5" name="Table Placeholder 4">
            <a:extLst>
              <a:ext uri="{FF2B5EF4-FFF2-40B4-BE49-F238E27FC236}">
                <a16:creationId xmlns:a16="http://schemas.microsoft.com/office/drawing/2014/main" id="{BC3F76E2-5918-4B47-8E52-CD79D8D58E6D}"/>
              </a:ext>
            </a:extLst>
          </p:cNvPr>
          <p:cNvGraphicFramePr>
            <a:graphicFrameLocks noGrp="1"/>
          </p:cNvGraphicFramePr>
          <p:nvPr>
            <p:ph type="tbl" sz="quarter" idx="13"/>
            <p:extLst>
              <p:ext uri="{D42A27DB-BD31-4B8C-83A1-F6EECF244321}">
                <p14:modId xmlns:p14="http://schemas.microsoft.com/office/powerpoint/2010/main" val="4039397603"/>
              </p:ext>
            </p:extLst>
          </p:nvPr>
        </p:nvGraphicFramePr>
        <p:xfrm>
          <a:off x="457200" y="1731963"/>
          <a:ext cx="8229600" cy="1950720"/>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608948591"/>
                    </a:ext>
                  </a:extLst>
                </a:gridCol>
                <a:gridCol w="1234440">
                  <a:extLst>
                    <a:ext uri="{9D8B030D-6E8A-4147-A177-3AD203B41FA5}">
                      <a16:colId xmlns:a16="http://schemas.microsoft.com/office/drawing/2014/main" val="3984820289"/>
                    </a:ext>
                  </a:extLst>
                </a:gridCol>
                <a:gridCol w="1234440">
                  <a:extLst>
                    <a:ext uri="{9D8B030D-6E8A-4147-A177-3AD203B41FA5}">
                      <a16:colId xmlns:a16="http://schemas.microsoft.com/office/drawing/2014/main" val="4189578093"/>
                    </a:ext>
                  </a:extLst>
                </a:gridCol>
                <a:gridCol w="1234440">
                  <a:extLst>
                    <a:ext uri="{9D8B030D-6E8A-4147-A177-3AD203B41FA5}">
                      <a16:colId xmlns:a16="http://schemas.microsoft.com/office/drawing/2014/main" val="1835834607"/>
                    </a:ext>
                  </a:extLst>
                </a:gridCol>
                <a:gridCol w="822960">
                  <a:extLst>
                    <a:ext uri="{9D8B030D-6E8A-4147-A177-3AD203B41FA5}">
                      <a16:colId xmlns:a16="http://schemas.microsoft.com/office/drawing/2014/main" val="230584247"/>
                    </a:ext>
                  </a:extLst>
                </a:gridCol>
                <a:gridCol w="411480">
                  <a:extLst>
                    <a:ext uri="{9D8B030D-6E8A-4147-A177-3AD203B41FA5}">
                      <a16:colId xmlns:a16="http://schemas.microsoft.com/office/drawing/2014/main" val="100855044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Potenzielle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extLst>
                  <a:ext uri="{0D108BD9-81ED-4DB2-BD59-A6C34878D82A}">
                    <a16:rowId xmlns:a16="http://schemas.microsoft.com/office/drawing/2014/main" val="15410659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tagesschau - 2017-10-28 18:20:16</a:t>
                      </a:r>
                      <a:r>
                        <a:rPr kumimoji="0" lang="de-DE" sz="1000" b="0" i="0" u="none" strike="noStrike" kern="1200" cap="none" spc="0" normalizeH="0" baseline="0" noProof="0">
                          <a:ln>
                            <a:noFill/>
                          </a:ln>
                          <a:solidFill>
                            <a:prstClr val="black"/>
                          </a:solidFill>
                          <a:effectLst/>
                          <a:uLnTx/>
                          <a:uFillTx/>
                          <a:latin typeface="+mn-lt"/>
                          <a:ea typeface="+mn-ea"/>
                          <a:cs typeface="+mn-cs"/>
                        </a:rPr>
                        <a:t>
Ein spontan veröffentlichtes, plattdeutsches Facebook-Video nach einer Trecker-Panne auf dem Maisfeld hat die Welt des 36-Jährigen völlig auf den Kopf gestellt.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135084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934317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31658818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tagesschau - 2017-10-18 16:30:06</a:t>
                      </a:r>
                      <a:r>
                        <a:rPr kumimoji="0" lang="de-DE" sz="1000" b="0" i="0" u="none" strike="noStrike" kern="1200" cap="none" spc="0" normalizeH="0" baseline="0" noProof="0">
                          <a:ln>
                            <a:noFill/>
                          </a:ln>
                          <a:solidFill>
                            <a:prstClr val="black"/>
                          </a:solidFill>
                          <a:effectLst/>
                          <a:uLnTx/>
                          <a:uFillTx/>
                          <a:latin typeface="+mn-lt"/>
                          <a:ea typeface="+mn-ea"/>
                          <a:cs typeface="+mn-cs"/>
                        </a:rPr>
                        <a:t>
Nadja R. hat sich in Frankfurt radikalisiert und ist 2014 nach Syrien ausgereist. Nun bröckelt die IS-Herrschaft und die 31-Jährige will zurück nach Deutschland. Das Auswärtige Amt hilft ihr nach Informationen von hr-iNFO dabei.</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95879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834152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704177790"/>
                  </a:ext>
                </a:extLst>
              </a:tr>
            </a:tbl>
          </a:graphicData>
        </a:graphic>
      </p:graphicFrame>
      <p:sp>
        <p:nvSpPr>
          <p:cNvPr id="4" name="Text Placeholder 3">
            <a:extLst>
              <a:ext uri="{FF2B5EF4-FFF2-40B4-BE49-F238E27FC236}">
                <a16:creationId xmlns:a16="http://schemas.microsoft.com/office/drawing/2014/main" id="{21BD01CA-CCE7-4C7E-A298-F28DECFF61C0}"/>
              </a:ext>
            </a:extLst>
          </p:cNvPr>
          <p:cNvSpPr>
            <a:spLocks noGrp="1"/>
          </p:cNvSpPr>
          <p:nvPr>
            <p:ph type="body" sz="quarter" idx="14"/>
          </p:nvPr>
        </p:nvSpPr>
        <p:spPr/>
        <p:txBody>
          <a:bodyPr/>
          <a:lstStyle/>
          <a:p>
            <a:r>
              <a:rPr lang="en-US"/>
              <a:t>01.10.2017 - 31.10.2017</a:t>
            </a:r>
          </a:p>
        </p:txBody>
      </p:sp>
    </p:spTree>
    <p:extLst>
      <p:ext uri="{BB962C8B-B14F-4D97-AF65-F5344CB8AC3E}">
        <p14:creationId xmlns:p14="http://schemas.microsoft.com/office/powerpoint/2010/main" val="122540371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269362-C010-4E81-91EE-A6A92A7BDD7F}"/>
              </a:ext>
            </a:extLst>
          </p:cNvPr>
          <p:cNvSpPr>
            <a:spLocks noGrp="1"/>
          </p:cNvSpPr>
          <p:nvPr>
            <p:ph type="title"/>
          </p:nvPr>
        </p:nvSpPr>
        <p:spPr/>
        <p:txBody>
          <a:bodyPr/>
          <a:lstStyle/>
          <a:p>
            <a:r>
              <a:rPr lang="de-DE"/>
              <a:t>Eigene Posts - Aktive Nutzer - Export - 2 of 8</a:t>
            </a:r>
            <a:endParaRPr lang="en-US"/>
          </a:p>
        </p:txBody>
      </p:sp>
      <p:graphicFrame>
        <p:nvGraphicFramePr>
          <p:cNvPr id="5" name="Table Placeholder 4">
            <a:extLst>
              <a:ext uri="{FF2B5EF4-FFF2-40B4-BE49-F238E27FC236}">
                <a16:creationId xmlns:a16="http://schemas.microsoft.com/office/drawing/2014/main" id="{F6E33E0D-2D5E-4380-9D68-057FE71CF220}"/>
              </a:ext>
            </a:extLst>
          </p:cNvPr>
          <p:cNvGraphicFramePr>
            <a:graphicFrameLocks noGrp="1"/>
          </p:cNvGraphicFramePr>
          <p:nvPr>
            <p:ph type="tbl" sz="quarter" idx="13"/>
            <p:extLst>
              <p:ext uri="{D42A27DB-BD31-4B8C-83A1-F6EECF244321}">
                <p14:modId xmlns:p14="http://schemas.microsoft.com/office/powerpoint/2010/main" val="145106814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289393502"/>
                    </a:ext>
                  </a:extLst>
                </a:gridCol>
                <a:gridCol w="1234440">
                  <a:extLst>
                    <a:ext uri="{9D8B030D-6E8A-4147-A177-3AD203B41FA5}">
                      <a16:colId xmlns:a16="http://schemas.microsoft.com/office/drawing/2014/main" val="3719934434"/>
                    </a:ext>
                  </a:extLst>
                </a:gridCol>
                <a:gridCol w="1234440">
                  <a:extLst>
                    <a:ext uri="{9D8B030D-6E8A-4147-A177-3AD203B41FA5}">
                      <a16:colId xmlns:a16="http://schemas.microsoft.com/office/drawing/2014/main" val="1926078553"/>
                    </a:ext>
                  </a:extLst>
                </a:gridCol>
                <a:gridCol w="1234440">
                  <a:extLst>
                    <a:ext uri="{9D8B030D-6E8A-4147-A177-3AD203B41FA5}">
                      <a16:colId xmlns:a16="http://schemas.microsoft.com/office/drawing/2014/main" val="3429561375"/>
                    </a:ext>
                  </a:extLst>
                </a:gridCol>
                <a:gridCol w="822960">
                  <a:extLst>
                    <a:ext uri="{9D8B030D-6E8A-4147-A177-3AD203B41FA5}">
                      <a16:colId xmlns:a16="http://schemas.microsoft.com/office/drawing/2014/main" val="4163427526"/>
                    </a:ext>
                  </a:extLst>
                </a:gridCol>
                <a:gridCol w="411480">
                  <a:extLst>
                    <a:ext uri="{9D8B030D-6E8A-4147-A177-3AD203B41FA5}">
                      <a16:colId xmlns:a16="http://schemas.microsoft.com/office/drawing/2014/main" val="378874448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Potenzielle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extLst>
                  <a:ext uri="{0D108BD9-81ED-4DB2-BD59-A6C34878D82A}">
                    <a16:rowId xmlns:a16="http://schemas.microsoft.com/office/drawing/2014/main" val="8250603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tagesschau - 2017-10-28 09:01:09</a:t>
                      </a:r>
                      <a:r>
                        <a:rPr kumimoji="0" lang="de-DE" sz="1000" b="0" i="0" u="none" strike="noStrike" kern="1200" cap="none" spc="0" normalizeH="0" baseline="0" noProof="0">
                          <a:ln>
                            <a:noFill/>
                          </a:ln>
                          <a:solidFill>
                            <a:prstClr val="black"/>
                          </a:solidFill>
                          <a:effectLst/>
                          <a:uLnTx/>
                          <a:uFillTx/>
                          <a:latin typeface="+mn-lt"/>
                          <a:ea typeface="+mn-ea"/>
                          <a:cs typeface="+mn-cs"/>
                        </a:rPr>
                        <a:t>
Auf einem der letzten Air-Berlin-Flüge verabschiedet sich ein Pilot von seinen Kollegen:
„Sie haben es natürlich der Presse entnommen. Für uns in der Air Berlin-Familie steht seit dem 15. August, seit der Verkündung der Insolvenz, die Welt auf dem Kopf.
Und wenn ich von einer Air Berlin-"Familie" spreche, ist das in diesem Fall keine Floskel, wie wir sie seitdem pausenlos von Managern und Politikern hören, sondern dann ist es das, was wir seitdem umso öfter und intensiver erleben dürfen.
Vor ziemlich genau 10 Wochen wurden wir Mitarbeiter der Air Berlin zu Marionetten in unserem eigenen Leben degradiert. Es wurde von uns erwartet, dass wir abermals einen Schritt mehr gehen und alles am Laufen halten.
Neben den Sorgen und Ängsten vor der Zukunft haben wir Sie, unsere lieben Passagiere, trotzdem mit dem bekannten Maß an Fürsorge und Sicherheit zu Ihren Zielen geflogen. Immer hoffend auf eine faire Übernahme durch die Käufer haben wir uns auch an den unzähligen schweren Tagen in dieser Zeit zusammengerissen und sind zur Arbeit gegangen. 
Dass alles umsonst war, dass es kein Happy End für uns gibt, wissen wir heute. Und spätestens ab übermorgen erwarten wir unsere Kündigung. Leider ist es das einzige, was wir wissen.
Natürlich haben wir Angebote bekommen, uns auf die gleichen Stellen und Funktionen neu zu bewerben, die wir seit vielen Jahren bekleiden. Leider zu unsäglich schlechteren Konditionen. 
Wenn ich von einer Air Berlin-Familie spreche, dann spreche ich nicht von unzähligen Freundschaften, die entstanden sind, unzählige Kolleginnen und Kollegen haben ihren Partner fürs Leben gefunden – einige auch ihren Ex-Partner – und natürlich ist auch hundertfacher Nachwuchs aus dieser Familie entstanden. 
Wie gut diese Familie funktioniert, haben wir in den letzten zehn Wochen, in Wochen des psychischen Ausnahmezustands, gesehen. Und deswegen bin ich mir auch sicher, dass es für jeden Einzelnen von uns weitergehen wird. Vielleicht zukünftig mit festem Boden unter den Füßen, vielleicht von einem anderen Ende der Welt. 
Aber sicher ist, diese starke Truppe lässt sich nicht von gierigen Managern, renditesüchtigen Aktionären und blinden Politikern unterkriegen.
Und damit heißt es zum letzten Mal von mir auf einem Air Berlin-Flug: Cabin Crew arm doors and crosscheck.“
Gestern um 23.45 Uhr landete die letzte Air Berlin-Maschine in Berlin-Tegel.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81141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530659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903204877"/>
                  </a:ext>
                </a:extLst>
              </a:tr>
            </a:tbl>
          </a:graphicData>
        </a:graphic>
      </p:graphicFrame>
      <p:sp>
        <p:nvSpPr>
          <p:cNvPr id="4" name="Text Placeholder 3">
            <a:extLst>
              <a:ext uri="{FF2B5EF4-FFF2-40B4-BE49-F238E27FC236}">
                <a16:creationId xmlns:a16="http://schemas.microsoft.com/office/drawing/2014/main" id="{00D43701-C5B9-4340-AFFB-CBAE080A5BD0}"/>
              </a:ext>
            </a:extLst>
          </p:cNvPr>
          <p:cNvSpPr>
            <a:spLocks noGrp="1"/>
          </p:cNvSpPr>
          <p:nvPr>
            <p:ph type="body" sz="quarter" idx="14"/>
          </p:nvPr>
        </p:nvSpPr>
        <p:spPr/>
        <p:txBody>
          <a:bodyPr/>
          <a:lstStyle/>
          <a:p>
            <a:r>
              <a:rPr lang="en-US"/>
              <a:t>01.10.2017 - 31.10.2017</a:t>
            </a:r>
          </a:p>
        </p:txBody>
      </p:sp>
    </p:spTree>
    <p:extLst>
      <p:ext uri="{BB962C8B-B14F-4D97-AF65-F5344CB8AC3E}">
        <p14:creationId xmlns:p14="http://schemas.microsoft.com/office/powerpoint/2010/main" val="199901834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42495D-6FE5-495E-AF26-97FE9E591C99}"/>
              </a:ext>
            </a:extLst>
          </p:cNvPr>
          <p:cNvSpPr>
            <a:spLocks noGrp="1"/>
          </p:cNvSpPr>
          <p:nvPr>
            <p:ph type="title"/>
          </p:nvPr>
        </p:nvSpPr>
        <p:spPr/>
        <p:txBody>
          <a:bodyPr/>
          <a:lstStyle/>
          <a:p>
            <a:r>
              <a:rPr lang="de-DE"/>
              <a:t>Eigene Posts - Aktive Nutzer - Export - 3 of 8</a:t>
            </a:r>
            <a:endParaRPr lang="en-US"/>
          </a:p>
        </p:txBody>
      </p:sp>
      <p:graphicFrame>
        <p:nvGraphicFramePr>
          <p:cNvPr id="5" name="Table Placeholder 4">
            <a:extLst>
              <a:ext uri="{FF2B5EF4-FFF2-40B4-BE49-F238E27FC236}">
                <a16:creationId xmlns:a16="http://schemas.microsoft.com/office/drawing/2014/main" id="{5D480E70-1656-4B59-98C1-33D6361EF650}"/>
              </a:ext>
            </a:extLst>
          </p:cNvPr>
          <p:cNvGraphicFramePr>
            <a:graphicFrameLocks noGrp="1"/>
          </p:cNvGraphicFramePr>
          <p:nvPr>
            <p:ph type="tbl" sz="quarter" idx="13"/>
            <p:extLst>
              <p:ext uri="{D42A27DB-BD31-4B8C-83A1-F6EECF244321}">
                <p14:modId xmlns:p14="http://schemas.microsoft.com/office/powerpoint/2010/main" val="91057494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580388177"/>
                    </a:ext>
                  </a:extLst>
                </a:gridCol>
                <a:gridCol w="1234440">
                  <a:extLst>
                    <a:ext uri="{9D8B030D-6E8A-4147-A177-3AD203B41FA5}">
                      <a16:colId xmlns:a16="http://schemas.microsoft.com/office/drawing/2014/main" val="822466341"/>
                    </a:ext>
                  </a:extLst>
                </a:gridCol>
                <a:gridCol w="1234440">
                  <a:extLst>
                    <a:ext uri="{9D8B030D-6E8A-4147-A177-3AD203B41FA5}">
                      <a16:colId xmlns:a16="http://schemas.microsoft.com/office/drawing/2014/main" val="2020599897"/>
                    </a:ext>
                  </a:extLst>
                </a:gridCol>
                <a:gridCol w="1234440">
                  <a:extLst>
                    <a:ext uri="{9D8B030D-6E8A-4147-A177-3AD203B41FA5}">
                      <a16:colId xmlns:a16="http://schemas.microsoft.com/office/drawing/2014/main" val="426801801"/>
                    </a:ext>
                  </a:extLst>
                </a:gridCol>
                <a:gridCol w="822960">
                  <a:extLst>
                    <a:ext uri="{9D8B030D-6E8A-4147-A177-3AD203B41FA5}">
                      <a16:colId xmlns:a16="http://schemas.microsoft.com/office/drawing/2014/main" val="1437069774"/>
                    </a:ext>
                  </a:extLst>
                </a:gridCol>
                <a:gridCol w="411480">
                  <a:extLst>
                    <a:ext uri="{9D8B030D-6E8A-4147-A177-3AD203B41FA5}">
                      <a16:colId xmlns:a16="http://schemas.microsoft.com/office/drawing/2014/main" val="185846848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Potenzielle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extLst>
                  <a:ext uri="{0D108BD9-81ED-4DB2-BD59-A6C34878D82A}">
                    <a16:rowId xmlns:a16="http://schemas.microsoft.com/office/drawing/2014/main" val="23327874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tagesschau - 2017-10-24 19:27:00</a:t>
                      </a:r>
                      <a:r>
                        <a:rPr kumimoji="0" lang="de-DE" sz="1000" b="0" i="0" u="none" strike="noStrike" kern="1200" cap="none" spc="0" normalizeH="0" baseline="0" noProof="0">
                          <a:ln>
                            <a:noFill/>
                          </a:ln>
                          <a:solidFill>
                            <a:prstClr val="black"/>
                          </a:solidFill>
                          <a:effectLst/>
                          <a:uLnTx/>
                          <a:uFillTx/>
                          <a:latin typeface="+mn-lt"/>
                          <a:ea typeface="+mn-ea"/>
                          <a:cs typeface="+mn-cs"/>
                        </a:rPr>
                        <a:t>
Für die Autoren und die Online-Community des „Lonely Planet“ zählt Hamburg zu den angesagten Reisezielen 2018.</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80987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1189644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17569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9040935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tagesschau - 2017-10-30 11:33:30</a:t>
                      </a:r>
                      <a:r>
                        <a:rPr kumimoji="0" lang="de-DE" sz="1000" b="0" i="0" u="none" strike="noStrike" kern="1200" cap="none" spc="0" normalizeH="0" baseline="0" noProof="0">
                          <a:ln>
                            <a:noFill/>
                          </a:ln>
                          <a:solidFill>
                            <a:prstClr val="black"/>
                          </a:solidFill>
                          <a:effectLst/>
                          <a:uLnTx/>
                          <a:uFillTx/>
                          <a:latin typeface="+mn-lt"/>
                          <a:ea typeface="+mn-ea"/>
                          <a:cs typeface="+mn-cs"/>
                        </a:rPr>
                        <a:t>
Wackeliger Landeversuch im Sturm: Diese Maschine der polnischen "Enter Air" war aus Frankfurt gekommen - und versuchte vergeblich, in Salzburg zu landen.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73229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616770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683206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tagesschau - 2017-10-28 19:10:00</a:t>
                      </a:r>
                      <a:r>
                        <a:rPr kumimoji="0" lang="de-DE" sz="1000" b="0" i="0" u="none" strike="noStrike" kern="1200" cap="none" spc="0" normalizeH="0" baseline="0" noProof="0">
                          <a:ln>
                            <a:noFill/>
                          </a:ln>
                          <a:solidFill>
                            <a:prstClr val="black"/>
                          </a:solidFill>
                          <a:effectLst/>
                          <a:uLnTx/>
                          <a:uFillTx/>
                          <a:latin typeface="+mn-lt"/>
                          <a:ea typeface="+mn-ea"/>
                          <a:cs typeface="+mn-cs"/>
                        </a:rPr>
                        <a:t>
Mindestens einer von zehn Befragten in der EU denkt, dass Geschlechtsverkehr ohne Einwilligung gerechtfertigt sei.</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69829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772201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13247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986452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tagesschau - 2017-10-19 03:45:00</a:t>
                      </a:r>
                      <a:r>
                        <a:rPr kumimoji="0" lang="de-DE" sz="1000" b="0" i="0" u="none" strike="noStrike" kern="1200" cap="none" spc="0" normalizeH="0" baseline="0" noProof="0">
                          <a:ln>
                            <a:noFill/>
                          </a:ln>
                          <a:solidFill>
                            <a:prstClr val="black"/>
                          </a:solidFill>
                          <a:effectLst/>
                          <a:uLnTx/>
                          <a:uFillTx/>
                          <a:latin typeface="+mn-lt"/>
                          <a:ea typeface="+mn-ea"/>
                          <a:cs typeface="+mn-cs"/>
                        </a:rPr>
                        <a:t>
In dem 2000-Einwohner-Dorf Waanrode, östlich von Brüssel, ist seit einigen Tagen nichts mehr so, wie es sonst immer war: Uhren spielen plötzlich verrückt, Bewohner schrecken mitten in der Nacht hoch und wollen zur Arbeit. Was ist da los?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62218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587615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7379381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tagesschau - 2017-10-20 08:06:10</a:t>
                      </a:r>
                      <a:r>
                        <a:rPr kumimoji="0" lang="de-DE" sz="1000" b="0" i="0" u="none" strike="noStrike" kern="1200" cap="none" spc="0" normalizeH="0" baseline="0" noProof="0">
                          <a:ln>
                            <a:noFill/>
                          </a:ln>
                          <a:solidFill>
                            <a:prstClr val="black"/>
                          </a:solidFill>
                          <a:effectLst/>
                          <a:uLnTx/>
                          <a:uFillTx/>
                          <a:latin typeface="+mn-lt"/>
                          <a:ea typeface="+mn-ea"/>
                          <a:cs typeface="+mn-cs"/>
                        </a:rPr>
                        <a:t>
Der deutsch-türkische Schriftsteller Dogan Akhanli wurde nach seiner Ankunft in Deutschland beschimpft. WDR-Kameras filmten den Moment am Flughafen Düsseldorf.</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61988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505547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1752083283"/>
                  </a:ext>
                </a:extLst>
              </a:tr>
            </a:tbl>
          </a:graphicData>
        </a:graphic>
      </p:graphicFrame>
      <p:sp>
        <p:nvSpPr>
          <p:cNvPr id="4" name="Text Placeholder 3">
            <a:extLst>
              <a:ext uri="{FF2B5EF4-FFF2-40B4-BE49-F238E27FC236}">
                <a16:creationId xmlns:a16="http://schemas.microsoft.com/office/drawing/2014/main" id="{60119637-73BF-453C-B9B7-BCD260D674A0}"/>
              </a:ext>
            </a:extLst>
          </p:cNvPr>
          <p:cNvSpPr>
            <a:spLocks noGrp="1"/>
          </p:cNvSpPr>
          <p:nvPr>
            <p:ph type="body" sz="quarter" idx="14"/>
          </p:nvPr>
        </p:nvSpPr>
        <p:spPr/>
        <p:txBody>
          <a:bodyPr/>
          <a:lstStyle/>
          <a:p>
            <a:r>
              <a:rPr lang="en-US"/>
              <a:t>01.10.2017 - 31.10.2017</a:t>
            </a:r>
          </a:p>
        </p:txBody>
      </p:sp>
    </p:spTree>
    <p:extLst>
      <p:ext uri="{BB962C8B-B14F-4D97-AF65-F5344CB8AC3E}">
        <p14:creationId xmlns:p14="http://schemas.microsoft.com/office/powerpoint/2010/main" val="176387608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7E45C8-741F-4ABB-AB88-A39DABAD463D}"/>
              </a:ext>
            </a:extLst>
          </p:cNvPr>
          <p:cNvSpPr>
            <a:spLocks noGrp="1"/>
          </p:cNvSpPr>
          <p:nvPr>
            <p:ph type="title"/>
          </p:nvPr>
        </p:nvSpPr>
        <p:spPr/>
        <p:txBody>
          <a:bodyPr/>
          <a:lstStyle/>
          <a:p>
            <a:r>
              <a:rPr lang="de-DE"/>
              <a:t>Eigene Posts - Aktive Nutzer - Export - 4 of 8</a:t>
            </a:r>
            <a:endParaRPr lang="en-US"/>
          </a:p>
        </p:txBody>
      </p:sp>
      <p:graphicFrame>
        <p:nvGraphicFramePr>
          <p:cNvPr id="5" name="Table Placeholder 4">
            <a:extLst>
              <a:ext uri="{FF2B5EF4-FFF2-40B4-BE49-F238E27FC236}">
                <a16:creationId xmlns:a16="http://schemas.microsoft.com/office/drawing/2014/main" id="{CE24D012-D227-49D6-ADE3-2ADD584207CD}"/>
              </a:ext>
            </a:extLst>
          </p:cNvPr>
          <p:cNvGraphicFramePr>
            <a:graphicFrameLocks noGrp="1"/>
          </p:cNvGraphicFramePr>
          <p:nvPr>
            <p:ph type="tbl" sz="quarter" idx="13"/>
            <p:extLst>
              <p:ext uri="{D42A27DB-BD31-4B8C-83A1-F6EECF244321}">
                <p14:modId xmlns:p14="http://schemas.microsoft.com/office/powerpoint/2010/main" val="290457971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4119838316"/>
                    </a:ext>
                  </a:extLst>
                </a:gridCol>
                <a:gridCol w="1234440">
                  <a:extLst>
                    <a:ext uri="{9D8B030D-6E8A-4147-A177-3AD203B41FA5}">
                      <a16:colId xmlns:a16="http://schemas.microsoft.com/office/drawing/2014/main" val="1975752491"/>
                    </a:ext>
                  </a:extLst>
                </a:gridCol>
                <a:gridCol w="1234440">
                  <a:extLst>
                    <a:ext uri="{9D8B030D-6E8A-4147-A177-3AD203B41FA5}">
                      <a16:colId xmlns:a16="http://schemas.microsoft.com/office/drawing/2014/main" val="556452910"/>
                    </a:ext>
                  </a:extLst>
                </a:gridCol>
                <a:gridCol w="1234440">
                  <a:extLst>
                    <a:ext uri="{9D8B030D-6E8A-4147-A177-3AD203B41FA5}">
                      <a16:colId xmlns:a16="http://schemas.microsoft.com/office/drawing/2014/main" val="778379264"/>
                    </a:ext>
                  </a:extLst>
                </a:gridCol>
                <a:gridCol w="822960">
                  <a:extLst>
                    <a:ext uri="{9D8B030D-6E8A-4147-A177-3AD203B41FA5}">
                      <a16:colId xmlns:a16="http://schemas.microsoft.com/office/drawing/2014/main" val="3673527690"/>
                    </a:ext>
                  </a:extLst>
                </a:gridCol>
                <a:gridCol w="411480">
                  <a:extLst>
                    <a:ext uri="{9D8B030D-6E8A-4147-A177-3AD203B41FA5}">
                      <a16:colId xmlns:a16="http://schemas.microsoft.com/office/drawing/2014/main" val="418438153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Potenzielle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extLst>
                  <a:ext uri="{0D108BD9-81ED-4DB2-BD59-A6C34878D82A}">
                    <a16:rowId xmlns:a16="http://schemas.microsoft.com/office/drawing/2014/main" val="18611805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tagesschau - 2017-10-29 22:40:11</a:t>
                      </a:r>
                      <a:r>
                        <a:rPr kumimoji="0" lang="de-DE" sz="1000" b="0" i="0" u="none" strike="noStrike" kern="1200" cap="none" spc="0" normalizeH="0" baseline="0" noProof="0">
                          <a:ln>
                            <a:noFill/>
                          </a:ln>
                          <a:solidFill>
                            <a:prstClr val="black"/>
                          </a:solidFill>
                          <a:effectLst/>
                          <a:uLnTx/>
                          <a:uFillTx/>
                          <a:latin typeface="+mn-lt"/>
                          <a:ea typeface="+mn-ea"/>
                          <a:cs typeface="+mn-cs"/>
                        </a:rPr>
                        <a:t>
Die UNO hat das "absichtliche Aushungern von Zivilisten" in Syrien als Kriegstaktik verurteilt. Die "schockierenden" Bilder von ausgemergelten Kindern seien ein "erschreckendes Zeichen des Leids der Menschen in Ost-Ghuta".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54281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556763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5545443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tagesschau - 2017-10-29 09:08:37</a:t>
                      </a:r>
                      <a:r>
                        <a:rPr kumimoji="0" lang="de-DE" sz="1000" b="0" i="0" u="none" strike="noStrike" kern="1200" cap="none" spc="0" normalizeH="0" baseline="0" noProof="0">
                          <a:ln>
                            <a:noFill/>
                          </a:ln>
                          <a:solidFill>
                            <a:prstClr val="black"/>
                          </a:solidFill>
                          <a:effectLst/>
                          <a:uLnTx/>
                          <a:uFillTx/>
                          <a:latin typeface="+mn-lt"/>
                          <a:ea typeface="+mn-ea"/>
                          <a:cs typeface="+mn-cs"/>
                        </a:rPr>
                        <a:t>
Sturmtief "Herwart" bringt Wind und Wasser.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45666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615171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4188932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tagesschau - 2017-10-09 03:30:03</a:t>
                      </a:r>
                      <a:r>
                        <a:rPr kumimoji="0" lang="de-DE" sz="1000" b="0" i="0" u="none" strike="noStrike" kern="1200" cap="none" spc="0" normalizeH="0" baseline="0" noProof="0">
                          <a:ln>
                            <a:noFill/>
                          </a:ln>
                          <a:solidFill>
                            <a:prstClr val="black"/>
                          </a:solidFill>
                          <a:effectLst/>
                          <a:uLnTx/>
                          <a:uFillTx/>
                          <a:latin typeface="+mn-lt"/>
                          <a:ea typeface="+mn-ea"/>
                          <a:cs typeface="+mn-cs"/>
                        </a:rPr>
                        <a:t>
In Indien sterben auch heute noch Frauen bei "Hexenverbrennungen".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45297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618812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4015014890"/>
                  </a:ext>
                </a:extLst>
              </a:tr>
            </a:tbl>
          </a:graphicData>
        </a:graphic>
      </p:graphicFrame>
      <p:sp>
        <p:nvSpPr>
          <p:cNvPr id="4" name="Text Placeholder 3">
            <a:extLst>
              <a:ext uri="{FF2B5EF4-FFF2-40B4-BE49-F238E27FC236}">
                <a16:creationId xmlns:a16="http://schemas.microsoft.com/office/drawing/2014/main" id="{5229691C-BB4C-4F93-84F6-1D5F7B31E6A9}"/>
              </a:ext>
            </a:extLst>
          </p:cNvPr>
          <p:cNvSpPr>
            <a:spLocks noGrp="1"/>
          </p:cNvSpPr>
          <p:nvPr>
            <p:ph type="body" sz="quarter" idx="14"/>
          </p:nvPr>
        </p:nvSpPr>
        <p:spPr/>
        <p:txBody>
          <a:bodyPr/>
          <a:lstStyle/>
          <a:p>
            <a:r>
              <a:rPr lang="en-US"/>
              <a:t>01.10.2017 - 31.10.2017</a:t>
            </a:r>
          </a:p>
        </p:txBody>
      </p:sp>
    </p:spTree>
    <p:extLst>
      <p:ext uri="{BB962C8B-B14F-4D97-AF65-F5344CB8AC3E}">
        <p14:creationId xmlns:p14="http://schemas.microsoft.com/office/powerpoint/2010/main" val="33561825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283A69-D96B-4EA4-B9F5-A6EB9A744816}"/>
              </a:ext>
            </a:extLst>
          </p:cNvPr>
          <p:cNvSpPr>
            <a:spLocks noGrp="1"/>
          </p:cNvSpPr>
          <p:nvPr>
            <p:ph type="title"/>
          </p:nvPr>
        </p:nvSpPr>
        <p:spPr/>
        <p:txBody>
          <a:bodyPr/>
          <a:lstStyle/>
          <a:p>
            <a:r>
              <a:rPr lang="de-DE"/>
              <a:t>Eigene Posts - Aktive Nutzer - Export - 5 of 8</a:t>
            </a:r>
            <a:endParaRPr lang="en-US"/>
          </a:p>
        </p:txBody>
      </p:sp>
      <p:graphicFrame>
        <p:nvGraphicFramePr>
          <p:cNvPr id="5" name="Table Placeholder 4">
            <a:extLst>
              <a:ext uri="{FF2B5EF4-FFF2-40B4-BE49-F238E27FC236}">
                <a16:creationId xmlns:a16="http://schemas.microsoft.com/office/drawing/2014/main" id="{252B21FF-E3BE-4BCC-95E4-BBA07525D1FE}"/>
              </a:ext>
            </a:extLst>
          </p:cNvPr>
          <p:cNvGraphicFramePr>
            <a:graphicFrameLocks noGrp="1"/>
          </p:cNvGraphicFramePr>
          <p:nvPr>
            <p:ph type="tbl" sz="quarter" idx="13"/>
            <p:extLst>
              <p:ext uri="{D42A27DB-BD31-4B8C-83A1-F6EECF244321}">
                <p14:modId xmlns:p14="http://schemas.microsoft.com/office/powerpoint/2010/main" val="358530091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34322273"/>
                    </a:ext>
                  </a:extLst>
                </a:gridCol>
                <a:gridCol w="1234440">
                  <a:extLst>
                    <a:ext uri="{9D8B030D-6E8A-4147-A177-3AD203B41FA5}">
                      <a16:colId xmlns:a16="http://schemas.microsoft.com/office/drawing/2014/main" val="1007585023"/>
                    </a:ext>
                  </a:extLst>
                </a:gridCol>
                <a:gridCol w="1234440">
                  <a:extLst>
                    <a:ext uri="{9D8B030D-6E8A-4147-A177-3AD203B41FA5}">
                      <a16:colId xmlns:a16="http://schemas.microsoft.com/office/drawing/2014/main" val="4155831708"/>
                    </a:ext>
                  </a:extLst>
                </a:gridCol>
                <a:gridCol w="1234440">
                  <a:extLst>
                    <a:ext uri="{9D8B030D-6E8A-4147-A177-3AD203B41FA5}">
                      <a16:colId xmlns:a16="http://schemas.microsoft.com/office/drawing/2014/main" val="2224894700"/>
                    </a:ext>
                  </a:extLst>
                </a:gridCol>
                <a:gridCol w="822960">
                  <a:extLst>
                    <a:ext uri="{9D8B030D-6E8A-4147-A177-3AD203B41FA5}">
                      <a16:colId xmlns:a16="http://schemas.microsoft.com/office/drawing/2014/main" val="2580023371"/>
                    </a:ext>
                  </a:extLst>
                </a:gridCol>
                <a:gridCol w="411480">
                  <a:extLst>
                    <a:ext uri="{9D8B030D-6E8A-4147-A177-3AD203B41FA5}">
                      <a16:colId xmlns:a16="http://schemas.microsoft.com/office/drawing/2014/main" val="271518537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Potenzielle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extLst>
                  <a:ext uri="{0D108BD9-81ED-4DB2-BD59-A6C34878D82A}">
                    <a16:rowId xmlns:a16="http://schemas.microsoft.com/office/drawing/2014/main" val="10606170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tagesschau - 2017-10-17 16:24:00</a:t>
                      </a:r>
                      <a:r>
                        <a:rPr kumimoji="0" lang="de-DE" sz="1000" b="0" i="0" u="none" strike="noStrike" kern="1200" cap="none" spc="0" normalizeH="0" baseline="0" noProof="0">
                          <a:ln>
                            <a:noFill/>
                          </a:ln>
                          <a:solidFill>
                            <a:prstClr val="black"/>
                          </a:solidFill>
                          <a:effectLst/>
                          <a:uLnTx/>
                          <a:uFillTx/>
                          <a:latin typeface="+mn-lt"/>
                          <a:ea typeface="+mn-ea"/>
                          <a:cs typeface="+mn-cs"/>
                        </a:rPr>
                        <a:t>
Stellungnahme von Tagesschau-Chef Kai Gniffke:
Die Tagesschau ist „in dieser Form (nicht) überflüssig“
Heute hat einer der wichtigen deutschen Medienpolitiker eine Neuordnung von ARD und ZDF gefordert. Dabei merkte Rainer Robra, Chef der Staatskanzlei von Sachsen-Anhalt an, dass im Zuge dieser Neuordnung die Tagesschau „in dieser Form überflüssig“ sei. Dass die Länder das Mediensystem in Deutschland gestalten, ist nicht nur legitim, sondern sogar ihre ureigenste Aufgabe. Aber das Zitat hat mich schon besorgt. Klar, als Chefredakteur der Tagesschau muss mich das angehen. Noch mehr sorge ich mich aber als Staatsbürger um den Fortbestand dieser Marke.
Damit kein Missverständnis aufkommt: Ich bin befangen und als Tagesschau-Chef in dieser Frage nicht neutral. Bitte sehen Sie mir das nach. Dies ist ein Beitrag zu einem Diskurs, den ich jenseits der Medienpolitik gerne auch mit Ihnen, den Nutzerinnen und Nutzern unserer Angebote führen möchte. Fangen wir mit dem an, warum es die Tagesschau gibt: Wir sollen Informationen über relevante Fragen des Zeitgeschehens vermitteln und damit den „Brennstoff“ für den gesellschaftlichen Diskurs liefern. Jede Bürgerin, jeder Bürger dieses Landes soll sich auf der Basis von Informationen ein eigenes Urteil bilden, soll an politischen Prozessen partizipieren können und – wenn sie/er will – sich engagieren. Diese Funktion erfüllt die Tagesschau nur, wenn sie unvoreingenommen berichtet und den Leuten keine Meinung unterjubelt. Nur so erwirbt man sich Vertrauen.
Dass sich in diesem Jahr so viele Zuschauer wie noch nie in der Tagesschau um 20 Uhr informieren, könnte ein Hinweis sein, dass gerade in bewegten Zeiten starke Marken gefragt sind, die für nüchterne und unabhängige Nachrichten stehen. Jeden Abend gleichen mehr als 10 Millionen Zuschauer um 20 Uhr ihren Informationsstand ab (auf tagesschau.de täglich etwa 2,5 Mio Besucher). Damit fördert die Tagesschau den Diskurs über sämtliche Parteigrenzen hinweg und trägt dazu bei, dass die Gesellschaft zusammenhält, auch wenn die Zeiten rauer werden. Keine Sorge, die Tagesschau ist nicht dafür da, dass alle das gleiche denken. Im Gegenteil, alle Positionen (auch die neu im Parlament vertretenen) finden in der Tagesschau statt. Diese Lagerfeuer-Funktion ist sehr, sehr selten geworden. Wenn man die Tagesschau für überflüssig erklärt und zur Disposition stellt – sei es im Internet oder im Fernsehen – dann wird dieses Lagerfeuer erloschen sein und es wird sich nicht wieder entzünden lassen.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44909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552678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994590945"/>
                  </a:ext>
                </a:extLst>
              </a:tr>
            </a:tbl>
          </a:graphicData>
        </a:graphic>
      </p:graphicFrame>
      <p:sp>
        <p:nvSpPr>
          <p:cNvPr id="4" name="Text Placeholder 3">
            <a:extLst>
              <a:ext uri="{FF2B5EF4-FFF2-40B4-BE49-F238E27FC236}">
                <a16:creationId xmlns:a16="http://schemas.microsoft.com/office/drawing/2014/main" id="{EAADF463-865C-4E92-812B-63C3FEA1FE15}"/>
              </a:ext>
            </a:extLst>
          </p:cNvPr>
          <p:cNvSpPr>
            <a:spLocks noGrp="1"/>
          </p:cNvSpPr>
          <p:nvPr>
            <p:ph type="body" sz="quarter" idx="14"/>
          </p:nvPr>
        </p:nvSpPr>
        <p:spPr/>
        <p:txBody>
          <a:bodyPr/>
          <a:lstStyle/>
          <a:p>
            <a:r>
              <a:rPr lang="en-US"/>
              <a:t>01.10.2017 - 31.10.2017</a:t>
            </a:r>
          </a:p>
        </p:txBody>
      </p:sp>
    </p:spTree>
    <p:extLst>
      <p:ext uri="{BB962C8B-B14F-4D97-AF65-F5344CB8AC3E}">
        <p14:creationId xmlns:p14="http://schemas.microsoft.com/office/powerpoint/2010/main" val="406039551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EEB9BC-206F-45C8-917E-46DBD5D0697D}"/>
              </a:ext>
            </a:extLst>
          </p:cNvPr>
          <p:cNvSpPr>
            <a:spLocks noGrp="1"/>
          </p:cNvSpPr>
          <p:nvPr>
            <p:ph type="title"/>
          </p:nvPr>
        </p:nvSpPr>
        <p:spPr/>
        <p:txBody>
          <a:bodyPr/>
          <a:lstStyle/>
          <a:p>
            <a:r>
              <a:rPr lang="de-DE"/>
              <a:t>Eigene Posts - Aktive Nutzer - Export - 6 of 8</a:t>
            </a:r>
            <a:endParaRPr lang="en-US"/>
          </a:p>
        </p:txBody>
      </p:sp>
      <p:graphicFrame>
        <p:nvGraphicFramePr>
          <p:cNvPr id="5" name="Table Placeholder 4">
            <a:extLst>
              <a:ext uri="{FF2B5EF4-FFF2-40B4-BE49-F238E27FC236}">
                <a16:creationId xmlns:a16="http://schemas.microsoft.com/office/drawing/2014/main" id="{0FF128F0-5DF7-4DC4-9D71-E197C00C5CAA}"/>
              </a:ext>
            </a:extLst>
          </p:cNvPr>
          <p:cNvGraphicFramePr>
            <a:graphicFrameLocks noGrp="1"/>
          </p:cNvGraphicFramePr>
          <p:nvPr>
            <p:ph type="tbl" sz="quarter" idx="13"/>
            <p:extLst>
              <p:ext uri="{D42A27DB-BD31-4B8C-83A1-F6EECF244321}">
                <p14:modId xmlns:p14="http://schemas.microsoft.com/office/powerpoint/2010/main" val="417307784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251467285"/>
                    </a:ext>
                  </a:extLst>
                </a:gridCol>
                <a:gridCol w="1234440">
                  <a:extLst>
                    <a:ext uri="{9D8B030D-6E8A-4147-A177-3AD203B41FA5}">
                      <a16:colId xmlns:a16="http://schemas.microsoft.com/office/drawing/2014/main" val="3933759784"/>
                    </a:ext>
                  </a:extLst>
                </a:gridCol>
                <a:gridCol w="1234440">
                  <a:extLst>
                    <a:ext uri="{9D8B030D-6E8A-4147-A177-3AD203B41FA5}">
                      <a16:colId xmlns:a16="http://schemas.microsoft.com/office/drawing/2014/main" val="2740620170"/>
                    </a:ext>
                  </a:extLst>
                </a:gridCol>
                <a:gridCol w="1234440">
                  <a:extLst>
                    <a:ext uri="{9D8B030D-6E8A-4147-A177-3AD203B41FA5}">
                      <a16:colId xmlns:a16="http://schemas.microsoft.com/office/drawing/2014/main" val="2481317527"/>
                    </a:ext>
                  </a:extLst>
                </a:gridCol>
                <a:gridCol w="822960">
                  <a:extLst>
                    <a:ext uri="{9D8B030D-6E8A-4147-A177-3AD203B41FA5}">
                      <a16:colId xmlns:a16="http://schemas.microsoft.com/office/drawing/2014/main" val="1226311747"/>
                    </a:ext>
                  </a:extLst>
                </a:gridCol>
                <a:gridCol w="411480">
                  <a:extLst>
                    <a:ext uri="{9D8B030D-6E8A-4147-A177-3AD203B41FA5}">
                      <a16:colId xmlns:a16="http://schemas.microsoft.com/office/drawing/2014/main" val="140541964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Potenzielle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extLst>
                  <a:ext uri="{0D108BD9-81ED-4DB2-BD59-A6C34878D82A}">
                    <a16:rowId xmlns:a16="http://schemas.microsoft.com/office/drawing/2014/main" val="1284344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tagesschau - 2017-10-23 17:15:00</a:t>
                      </a:r>
                      <a:r>
                        <a:rPr kumimoji="0" lang="de-DE" sz="1000" b="0" i="0" u="none" strike="noStrike" kern="1200" cap="none" spc="0" normalizeH="0" baseline="0" noProof="0">
                          <a:ln>
                            <a:noFill/>
                          </a:ln>
                          <a:solidFill>
                            <a:prstClr val="black"/>
                          </a:solidFill>
                          <a:effectLst/>
                          <a:uLnTx/>
                          <a:uFillTx/>
                          <a:latin typeface="+mn-lt"/>
                          <a:ea typeface="+mn-ea"/>
                          <a:cs typeface="+mn-cs"/>
                        </a:rPr>
                        <a:t>
"Schau dich an" oder "Du?" gefolgt von einem scheinbaren YouTube-Link. Wer eine solche Nachricht im Messenger anklickt, landet auf einer gefälschten Facebook-Login-Seite. Ihr Ziel: Zugangsdaten abphishen.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44490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1073883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41190661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tagesschau - 2017-10-15 11:30:44</a:t>
                      </a:r>
                      <a:r>
                        <a:rPr kumimoji="0" lang="de-DE" sz="1000" b="0" i="0" u="none" strike="noStrike" kern="1200" cap="none" spc="0" normalizeH="0" baseline="0" noProof="0">
                          <a:ln>
                            <a:noFill/>
                          </a:ln>
                          <a:solidFill>
                            <a:prstClr val="black"/>
                          </a:solidFill>
                          <a:effectLst/>
                          <a:uLnTx/>
                          <a:uFillTx/>
                          <a:latin typeface="+mn-lt"/>
                          <a:ea typeface="+mn-ea"/>
                          <a:cs typeface="+mn-cs"/>
                        </a:rPr>
                        <a:t>
Izmir ist das neue Istanbul: Die türkische Stadt gilt als Ort, wo Freiheit gelebt wird, während es in Istanbul immer konservativer wird.</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41968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703344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7777943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tagesschau - 2017-10-26 17:50:01</a:t>
                      </a:r>
                      <a:r>
                        <a:rPr kumimoji="0" lang="de-DE" sz="1000" b="0" i="0" u="none" strike="noStrike" kern="1200" cap="none" spc="0" normalizeH="0" baseline="0" noProof="0">
                          <a:ln>
                            <a:noFill/>
                          </a:ln>
                          <a:solidFill>
                            <a:prstClr val="black"/>
                          </a:solidFill>
                          <a:effectLst/>
                          <a:uLnTx/>
                          <a:uFillTx/>
                          <a:latin typeface="+mn-lt"/>
                          <a:ea typeface="+mn-ea"/>
                          <a:cs typeface="+mn-cs"/>
                        </a:rPr>
                        <a:t>
Eine "Gefahr für die Demokratie" sei Trump, so ein republikanischer Senator. Der US-Präsident selbst zeichnet von sich ein anderes Bild: "Ich bin ein sehr intelligenter Mensch!"</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40683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451599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17577551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tagesschau - 2017-10-18 15:06:59</a:t>
                      </a:r>
                      <a:r>
                        <a:rPr kumimoji="0" lang="de-DE" sz="1000" b="0" i="0" u="none" strike="noStrike" kern="1200" cap="none" spc="0" normalizeH="0" baseline="0" noProof="0">
                          <a:ln>
                            <a:noFill/>
                          </a:ln>
                          <a:solidFill>
                            <a:prstClr val="black"/>
                          </a:solidFill>
                          <a:effectLst/>
                          <a:uLnTx/>
                          <a:uFillTx/>
                          <a:latin typeface="+mn-lt"/>
                          <a:ea typeface="+mn-ea"/>
                          <a:cs typeface="+mn-cs"/>
                        </a:rPr>
                        <a:t>
Bewährungsstrafe für "Bombenprank": Ein Gericht hat den Youtuber ApoRed zu sieben Monaten Gefängnis verurteilt. Er hatte mit einer vermeintlichen Bombe in Hamburg Menschen vor laufender Kamera in Panik versetzt.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40526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344202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13423588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tagesschau - 2017-10-26 03:44:00</a:t>
                      </a:r>
                      <a:r>
                        <a:rPr kumimoji="0" lang="de-DE" sz="1000" b="0" i="0" u="none" strike="noStrike" kern="1200" cap="none" spc="0" normalizeH="0" baseline="0" noProof="0">
                          <a:ln>
                            <a:noFill/>
                          </a:ln>
                          <a:solidFill>
                            <a:prstClr val="black"/>
                          </a:solidFill>
                          <a:effectLst/>
                          <a:uLnTx/>
                          <a:uFillTx/>
                          <a:latin typeface="+mn-lt"/>
                          <a:ea typeface="+mn-ea"/>
                          <a:cs typeface="+mn-cs"/>
                        </a:rPr>
                        <a:t>
Vom Krieg ins Klassenzimmer: In einem Pilotprojekt werden Lehrerinnen und Lehrer, die aus ihrem Heimatland flüchten mussten, fit für deutsche Schulen gemacht.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39400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649841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4160117716"/>
                  </a:ext>
                </a:extLst>
              </a:tr>
            </a:tbl>
          </a:graphicData>
        </a:graphic>
      </p:graphicFrame>
      <p:sp>
        <p:nvSpPr>
          <p:cNvPr id="4" name="Text Placeholder 3">
            <a:extLst>
              <a:ext uri="{FF2B5EF4-FFF2-40B4-BE49-F238E27FC236}">
                <a16:creationId xmlns:a16="http://schemas.microsoft.com/office/drawing/2014/main" id="{6EF3C6E8-4CD1-42AD-823D-EF461194C4FA}"/>
              </a:ext>
            </a:extLst>
          </p:cNvPr>
          <p:cNvSpPr>
            <a:spLocks noGrp="1"/>
          </p:cNvSpPr>
          <p:nvPr>
            <p:ph type="body" sz="quarter" idx="14"/>
          </p:nvPr>
        </p:nvSpPr>
        <p:spPr/>
        <p:txBody>
          <a:bodyPr/>
          <a:lstStyle/>
          <a:p>
            <a:r>
              <a:rPr lang="en-US"/>
              <a:t>01.10.2017 - 31.10.2017</a:t>
            </a:r>
          </a:p>
        </p:txBody>
      </p:sp>
    </p:spTree>
    <p:extLst>
      <p:ext uri="{BB962C8B-B14F-4D97-AF65-F5344CB8AC3E}">
        <p14:creationId xmlns:p14="http://schemas.microsoft.com/office/powerpoint/2010/main" val="205501309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B6F0CA-9775-4EA6-94CF-1DB6AA81E1F4}"/>
              </a:ext>
            </a:extLst>
          </p:cNvPr>
          <p:cNvSpPr>
            <a:spLocks noGrp="1"/>
          </p:cNvSpPr>
          <p:nvPr>
            <p:ph type="title"/>
          </p:nvPr>
        </p:nvSpPr>
        <p:spPr/>
        <p:txBody>
          <a:bodyPr/>
          <a:lstStyle/>
          <a:p>
            <a:r>
              <a:rPr lang="de-DE"/>
              <a:t>Eigene Posts - Aktive Nutzer - Export - 7 of 8</a:t>
            </a:r>
            <a:endParaRPr lang="en-US"/>
          </a:p>
        </p:txBody>
      </p:sp>
      <p:graphicFrame>
        <p:nvGraphicFramePr>
          <p:cNvPr id="5" name="Table Placeholder 4">
            <a:extLst>
              <a:ext uri="{FF2B5EF4-FFF2-40B4-BE49-F238E27FC236}">
                <a16:creationId xmlns:a16="http://schemas.microsoft.com/office/drawing/2014/main" id="{0AA25D94-C60F-49F3-ABC6-038C60990713}"/>
              </a:ext>
            </a:extLst>
          </p:cNvPr>
          <p:cNvGraphicFramePr>
            <a:graphicFrameLocks noGrp="1"/>
          </p:cNvGraphicFramePr>
          <p:nvPr>
            <p:ph type="tbl" sz="quarter" idx="13"/>
            <p:extLst>
              <p:ext uri="{D42A27DB-BD31-4B8C-83A1-F6EECF244321}">
                <p14:modId xmlns:p14="http://schemas.microsoft.com/office/powerpoint/2010/main" val="276860781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42582027"/>
                    </a:ext>
                  </a:extLst>
                </a:gridCol>
                <a:gridCol w="1234440">
                  <a:extLst>
                    <a:ext uri="{9D8B030D-6E8A-4147-A177-3AD203B41FA5}">
                      <a16:colId xmlns:a16="http://schemas.microsoft.com/office/drawing/2014/main" val="4008825123"/>
                    </a:ext>
                  </a:extLst>
                </a:gridCol>
                <a:gridCol w="1234440">
                  <a:extLst>
                    <a:ext uri="{9D8B030D-6E8A-4147-A177-3AD203B41FA5}">
                      <a16:colId xmlns:a16="http://schemas.microsoft.com/office/drawing/2014/main" val="106674477"/>
                    </a:ext>
                  </a:extLst>
                </a:gridCol>
                <a:gridCol w="1234440">
                  <a:extLst>
                    <a:ext uri="{9D8B030D-6E8A-4147-A177-3AD203B41FA5}">
                      <a16:colId xmlns:a16="http://schemas.microsoft.com/office/drawing/2014/main" val="4069407038"/>
                    </a:ext>
                  </a:extLst>
                </a:gridCol>
                <a:gridCol w="822960">
                  <a:extLst>
                    <a:ext uri="{9D8B030D-6E8A-4147-A177-3AD203B41FA5}">
                      <a16:colId xmlns:a16="http://schemas.microsoft.com/office/drawing/2014/main" val="1384219996"/>
                    </a:ext>
                  </a:extLst>
                </a:gridCol>
                <a:gridCol w="411480">
                  <a:extLst>
                    <a:ext uri="{9D8B030D-6E8A-4147-A177-3AD203B41FA5}">
                      <a16:colId xmlns:a16="http://schemas.microsoft.com/office/drawing/2014/main" val="353097539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Potenzielle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extLst>
                  <a:ext uri="{0D108BD9-81ED-4DB2-BD59-A6C34878D82A}">
                    <a16:rowId xmlns:a16="http://schemas.microsoft.com/office/drawing/2014/main" val="37019946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tagesschau - 2017-10-17 09:30:00</a:t>
                      </a:r>
                      <a:r>
                        <a:rPr kumimoji="0" lang="de-DE" sz="1000" b="0" i="0" u="none" strike="noStrike" kern="1200" cap="none" spc="0" normalizeH="0" baseline="0" noProof="0">
                          <a:ln>
                            <a:noFill/>
                          </a:ln>
                          <a:solidFill>
                            <a:prstClr val="black"/>
                          </a:solidFill>
                          <a:effectLst/>
                          <a:uLnTx/>
                          <a:uFillTx/>
                          <a:latin typeface="+mn-lt"/>
                          <a:ea typeface="+mn-ea"/>
                          <a:cs typeface="+mn-cs"/>
                        </a:rPr>
                        <a:t>
Ab wann muss man sich krankmelden und nach welcher Zeit ist ein Attest Pflicht?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39038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483116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28788883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tagesschau - 2017-10-20 08:43:42</a:t>
                      </a:r>
                      <a:r>
                        <a:rPr kumimoji="0" lang="de-DE" sz="1000" b="0" i="0" u="none" strike="noStrike" kern="1200" cap="none" spc="0" normalizeH="0" baseline="0" noProof="0">
                          <a:ln>
                            <a:noFill/>
                          </a:ln>
                          <a:solidFill>
                            <a:prstClr val="black"/>
                          </a:solidFill>
                          <a:effectLst/>
                          <a:uLnTx/>
                          <a:uFillTx/>
                          <a:latin typeface="+mn-lt"/>
                          <a:ea typeface="+mn-ea"/>
                          <a:cs typeface="+mn-cs"/>
                        </a:rPr>
                        <a:t>
George W. Bush kritisiert Donald Trump scharf - und braucht dafür dessen Namen nicht ein einziges Mal zu nennen.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38685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555862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3530470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tagesschau - 2017-10-31 22:22:54</a:t>
                      </a:r>
                      <a:r>
                        <a:rPr kumimoji="0" lang="de-DE" sz="1000" b="0" i="0" u="none" strike="noStrike" kern="1200" cap="none" spc="0" normalizeH="0" baseline="0" noProof="0">
                          <a:ln>
                            <a:noFill/>
                          </a:ln>
                          <a:solidFill>
                            <a:prstClr val="black"/>
                          </a:solidFill>
                          <a:effectLst/>
                          <a:uLnTx/>
                          <a:uFillTx/>
                          <a:latin typeface="+mn-lt"/>
                          <a:ea typeface="+mn-ea"/>
                          <a:cs typeface="+mn-cs"/>
                        </a:rPr>
                        <a:t>
"Bei dem Täter handelt es sich um einen 29-Jährigen. [...] Er war unbewaffnet." 
Markus Schmidt mit aktuellen Informationen zu dem Anschlag in New York:</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37689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517396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11798630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tagesschau - 2017-10-19 17:25:56</a:t>
                      </a:r>
                      <a:r>
                        <a:rPr kumimoji="0" lang="de-DE" sz="1000" b="0" i="0" u="none" strike="noStrike" kern="1200" cap="none" spc="0" normalizeH="0" baseline="0" noProof="0">
                          <a:ln>
                            <a:noFill/>
                          </a:ln>
                          <a:solidFill>
                            <a:prstClr val="black"/>
                          </a:solidFill>
                          <a:effectLst/>
                          <a:uLnTx/>
                          <a:uFillTx/>
                          <a:latin typeface="+mn-lt"/>
                          <a:ea typeface="+mn-ea"/>
                          <a:cs typeface="+mn-cs"/>
                        </a:rPr>
                        <a:t>
Unter dem Hashtag #MeToo solidarisieren sich derzeit Zehntausende Frauen, die Opfer sexueller Belästigung wurden. Scheinargumente und Schuldumkehrrungen sollen Opfer oft zum Schweigen bringen.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37357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537964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25163607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tagesschau - 2017-10-29 12:22:04</a:t>
                      </a:r>
                      <a:r>
                        <a:rPr kumimoji="0" lang="de-DE" sz="1000" b="0" i="0" u="none" strike="noStrike" kern="1200" cap="none" spc="0" normalizeH="0" baseline="0" noProof="0">
                          <a:ln>
                            <a:noFill/>
                          </a:ln>
                          <a:solidFill>
                            <a:prstClr val="black"/>
                          </a:solidFill>
                          <a:effectLst/>
                          <a:uLnTx/>
                          <a:uFillTx/>
                          <a:latin typeface="+mn-lt"/>
                          <a:ea typeface="+mn-ea"/>
                          <a:cs typeface="+mn-cs"/>
                        </a:rPr>
                        <a:t>
"Unten auf den Gleisen rollt kein einziger Zug": Eindrücke vom Hamburger Hauptbahnhof um 13 Uhr.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36669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611705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1340610284"/>
                  </a:ext>
                </a:extLst>
              </a:tr>
            </a:tbl>
          </a:graphicData>
        </a:graphic>
      </p:graphicFrame>
      <p:sp>
        <p:nvSpPr>
          <p:cNvPr id="4" name="Text Placeholder 3">
            <a:extLst>
              <a:ext uri="{FF2B5EF4-FFF2-40B4-BE49-F238E27FC236}">
                <a16:creationId xmlns:a16="http://schemas.microsoft.com/office/drawing/2014/main" id="{1431585D-E02F-4E90-B6A2-818510C7651E}"/>
              </a:ext>
            </a:extLst>
          </p:cNvPr>
          <p:cNvSpPr>
            <a:spLocks noGrp="1"/>
          </p:cNvSpPr>
          <p:nvPr>
            <p:ph type="body" sz="quarter" idx="14"/>
          </p:nvPr>
        </p:nvSpPr>
        <p:spPr/>
        <p:txBody>
          <a:bodyPr/>
          <a:lstStyle/>
          <a:p>
            <a:r>
              <a:rPr lang="en-US"/>
              <a:t>01.10.2017 - 31.10.2017</a:t>
            </a:r>
          </a:p>
        </p:txBody>
      </p:sp>
    </p:spTree>
    <p:extLst>
      <p:ext uri="{BB962C8B-B14F-4D97-AF65-F5344CB8AC3E}">
        <p14:creationId xmlns:p14="http://schemas.microsoft.com/office/powerpoint/2010/main" val="261159556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E8504B-B74B-4C87-B679-E67F06E867A1}"/>
              </a:ext>
            </a:extLst>
          </p:cNvPr>
          <p:cNvSpPr>
            <a:spLocks noGrp="1"/>
          </p:cNvSpPr>
          <p:nvPr>
            <p:ph type="title"/>
          </p:nvPr>
        </p:nvSpPr>
        <p:spPr/>
        <p:txBody>
          <a:bodyPr/>
          <a:lstStyle/>
          <a:p>
            <a:r>
              <a:rPr lang="de-DE"/>
              <a:t>Eigene Posts - Aktive Nutzer - Export - 8 of 8</a:t>
            </a:r>
            <a:endParaRPr lang="en-US"/>
          </a:p>
        </p:txBody>
      </p:sp>
      <p:graphicFrame>
        <p:nvGraphicFramePr>
          <p:cNvPr id="5" name="Table Placeholder 4">
            <a:extLst>
              <a:ext uri="{FF2B5EF4-FFF2-40B4-BE49-F238E27FC236}">
                <a16:creationId xmlns:a16="http://schemas.microsoft.com/office/drawing/2014/main" id="{37DFA160-A16D-4AB1-9212-13B9F1601363}"/>
              </a:ext>
            </a:extLst>
          </p:cNvPr>
          <p:cNvGraphicFramePr>
            <a:graphicFrameLocks noGrp="1"/>
          </p:cNvGraphicFramePr>
          <p:nvPr>
            <p:ph type="tbl" sz="quarter" idx="13"/>
            <p:extLst>
              <p:ext uri="{D42A27DB-BD31-4B8C-83A1-F6EECF244321}">
                <p14:modId xmlns:p14="http://schemas.microsoft.com/office/powerpoint/2010/main" val="403848823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920639077"/>
                    </a:ext>
                  </a:extLst>
                </a:gridCol>
                <a:gridCol w="1234440">
                  <a:extLst>
                    <a:ext uri="{9D8B030D-6E8A-4147-A177-3AD203B41FA5}">
                      <a16:colId xmlns:a16="http://schemas.microsoft.com/office/drawing/2014/main" val="675100875"/>
                    </a:ext>
                  </a:extLst>
                </a:gridCol>
                <a:gridCol w="1234440">
                  <a:extLst>
                    <a:ext uri="{9D8B030D-6E8A-4147-A177-3AD203B41FA5}">
                      <a16:colId xmlns:a16="http://schemas.microsoft.com/office/drawing/2014/main" val="276442911"/>
                    </a:ext>
                  </a:extLst>
                </a:gridCol>
                <a:gridCol w="1234440">
                  <a:extLst>
                    <a:ext uri="{9D8B030D-6E8A-4147-A177-3AD203B41FA5}">
                      <a16:colId xmlns:a16="http://schemas.microsoft.com/office/drawing/2014/main" val="836180755"/>
                    </a:ext>
                  </a:extLst>
                </a:gridCol>
                <a:gridCol w="822960">
                  <a:extLst>
                    <a:ext uri="{9D8B030D-6E8A-4147-A177-3AD203B41FA5}">
                      <a16:colId xmlns:a16="http://schemas.microsoft.com/office/drawing/2014/main" val="2949356526"/>
                    </a:ext>
                  </a:extLst>
                </a:gridCol>
                <a:gridCol w="411480">
                  <a:extLst>
                    <a:ext uri="{9D8B030D-6E8A-4147-A177-3AD203B41FA5}">
                      <a16:colId xmlns:a16="http://schemas.microsoft.com/office/drawing/2014/main" val="22491298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Potenzielle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extLst>
                  <a:ext uri="{0D108BD9-81ED-4DB2-BD59-A6C34878D82A}">
                    <a16:rowId xmlns:a16="http://schemas.microsoft.com/office/drawing/2014/main" val="17293190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tagesschau - 2017-10-28 09:35:01</a:t>
                      </a:r>
                      <a:r>
                        <a:rPr kumimoji="0" lang="de-DE" sz="1000" b="0" i="0" u="none" strike="noStrike" kern="1200" cap="none" spc="0" normalizeH="0" baseline="0" noProof="0">
                          <a:ln>
                            <a:noFill/>
                          </a:ln>
                          <a:solidFill>
                            <a:prstClr val="black"/>
                          </a:solidFill>
                          <a:effectLst/>
                          <a:uLnTx/>
                          <a:uFillTx/>
                          <a:latin typeface="+mn-lt"/>
                          <a:ea typeface="+mn-ea"/>
                          <a:cs typeface="+mn-cs"/>
                        </a:rPr>
                        <a:t>
Hannah Kiesbye hat das Down-Syndrom. "Schwer-behindert" soll sie damit sein, sagt ihr Ausweis. Hannah findet sich aber "Schwer-in-Ordnung". Also bastelt sie sich ihren eigenen Ausweis, den "Schwer-in-Ordnung"-Ausweis.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36273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523801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13912815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tagesschau - 2017-10-24 17:47:20</a:t>
                      </a:r>
                      <a:r>
                        <a:rPr kumimoji="0" lang="de-DE" sz="1000" b="0" i="0" u="none" strike="noStrike" kern="1200" cap="none" spc="0" normalizeH="0" baseline="0" noProof="0">
                          <a:ln>
                            <a:noFill/>
                          </a:ln>
                          <a:solidFill>
                            <a:prstClr val="black"/>
                          </a:solidFill>
                          <a:effectLst/>
                          <a:uLnTx/>
                          <a:uFillTx/>
                          <a:latin typeface="+mn-lt"/>
                          <a:ea typeface="+mn-ea"/>
                          <a:cs typeface="+mn-cs"/>
                        </a:rPr>
                        <a:t>
Eine "schwarze Null" aus etwa 400 Mitarbeitern: So hat sich das Bundesfinanzministerium von seinem bisherigen Chef verabschiedet.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35919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416253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4391808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tagesschau - 2017-10-29 22:11:15</a:t>
                      </a:r>
                      <a:r>
                        <a:rPr kumimoji="0" lang="de-DE" sz="1000" b="0" i="0" u="none" strike="noStrike" kern="1200" cap="none" spc="0" normalizeH="0" baseline="0" noProof="0">
                          <a:ln>
                            <a:noFill/>
                          </a:ln>
                          <a:solidFill>
                            <a:prstClr val="black"/>
                          </a:solidFill>
                          <a:effectLst/>
                          <a:uLnTx/>
                          <a:uFillTx/>
                          <a:latin typeface="+mn-lt"/>
                          <a:ea typeface="+mn-ea"/>
                          <a:cs typeface="+mn-cs"/>
                        </a:rPr>
                        <a:t>
Schneise der Zerstörung: Sturmtief "Herwart" in Bildern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35219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331526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764792049"/>
                  </a:ext>
                </a:extLst>
              </a:tr>
            </a:tbl>
          </a:graphicData>
        </a:graphic>
      </p:graphicFrame>
      <p:sp>
        <p:nvSpPr>
          <p:cNvPr id="4" name="Text Placeholder 3">
            <a:extLst>
              <a:ext uri="{FF2B5EF4-FFF2-40B4-BE49-F238E27FC236}">
                <a16:creationId xmlns:a16="http://schemas.microsoft.com/office/drawing/2014/main" id="{D1BE41EE-A6AA-4282-B777-8353C6C4CE78}"/>
              </a:ext>
            </a:extLst>
          </p:cNvPr>
          <p:cNvSpPr>
            <a:spLocks noGrp="1"/>
          </p:cNvSpPr>
          <p:nvPr>
            <p:ph type="body" sz="quarter" idx="14"/>
          </p:nvPr>
        </p:nvSpPr>
        <p:spPr/>
        <p:txBody>
          <a:bodyPr/>
          <a:lstStyle/>
          <a:p>
            <a:r>
              <a:rPr lang="en-US"/>
              <a:t>01.10.2017 - 31.10.2017</a:t>
            </a:r>
          </a:p>
        </p:txBody>
      </p:sp>
    </p:spTree>
    <p:extLst>
      <p:ext uri="{BB962C8B-B14F-4D97-AF65-F5344CB8AC3E}">
        <p14:creationId xmlns:p14="http://schemas.microsoft.com/office/powerpoint/2010/main" val="1578379406"/>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442</Words>
  <Application>Microsoft Office PowerPoint</Application>
  <PresentationFormat>On-screen Show (4:3)</PresentationFormat>
  <Paragraphs>214</Paragraphs>
  <Slides>8</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8</vt:i4>
      </vt:variant>
    </vt:vector>
  </HeadingPairs>
  <TitlesOfParts>
    <vt:vector size="11" baseType="lpstr">
      <vt:lpstr>Arial</vt:lpstr>
      <vt:lpstr>Calibri</vt:lpstr>
      <vt:lpstr>quintly_template</vt:lpstr>
      <vt:lpstr>Eigene Posts - Aktive Nutzer - Export - 1 of 8</vt:lpstr>
      <vt:lpstr>Eigene Posts - Aktive Nutzer - Export - 2 of 8</vt:lpstr>
      <vt:lpstr>Eigene Posts - Aktive Nutzer - Export - 3 of 8</vt:lpstr>
      <vt:lpstr>Eigene Posts - Aktive Nutzer - Export - 4 of 8</vt:lpstr>
      <vt:lpstr>Eigene Posts - Aktive Nutzer - Export - 5 of 8</vt:lpstr>
      <vt:lpstr>Eigene Posts - Aktive Nutzer - Export - 6 of 8</vt:lpstr>
      <vt:lpstr>Eigene Posts - Aktive Nutzer - Export - 7 of 8</vt:lpstr>
      <vt:lpstr>Eigene Posts - Aktive Nutzer - Export - 8 of 8</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Eigene Posts - Aktive Nutzer - Export - 1 of 8</dc:title>
  <dc:creator>Administrator</dc:creator>
  <cp:lastModifiedBy>Administrator</cp:lastModifiedBy>
  <cp:revision>1</cp:revision>
  <dcterms:created xsi:type="dcterms:W3CDTF">2017-11-07T16:38:56Z</dcterms:created>
  <dcterms:modified xsi:type="dcterms:W3CDTF">2017-11-07T16:40:24Z</dcterms:modified>
</cp:coreProperties>
</file>