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Lst>
  <p:sldSz cx="9144000" cy="6858000" type="screen4x3"/>
  <p:notesSz cx="6858000" cy="9144000"/>
  <p:embeddedFontLst>
    <p:embeddedFont>
      <p:font typeface="Calibri" panose="020F0502020204030204" pitchFamily="34" charset="0"/>
      <p:regular r:id="rId3"/>
      <p:bold r:id="rId4"/>
      <p:italic r:id="rId5"/>
      <p:boldItalic r:id="rId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font" Target="fonts/font1.fntdata"/><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4.fntdata"/><Relationship Id="rId5" Type="http://schemas.openxmlformats.org/officeDocument/2006/relationships/font" Target="fonts/font3.fntdata"/><Relationship Id="rId10" Type="http://schemas.openxmlformats.org/officeDocument/2006/relationships/tableStyles" Target="tableStyles.xml"/><Relationship Id="rId4" Type="http://schemas.openxmlformats.org/officeDocument/2006/relationships/font" Target="fonts/font2.fntdata"/><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A26A31-F62C-463B-8091-271B3D2C691F}"/>
              </a:ext>
            </a:extLst>
          </p:cNvPr>
          <p:cNvSpPr>
            <a:spLocks noGrp="1"/>
          </p:cNvSpPr>
          <p:nvPr>
            <p:ph type="title"/>
          </p:nvPr>
        </p:nvSpPr>
        <p:spPr/>
        <p:txBody>
          <a:bodyPr/>
          <a:lstStyle/>
          <a:p>
            <a:r>
              <a:rPr lang="en-US"/>
              <a:t>Eigene Posts - Reaktionen</a:t>
            </a:r>
          </a:p>
        </p:txBody>
      </p:sp>
      <p:graphicFrame>
        <p:nvGraphicFramePr>
          <p:cNvPr id="5" name="Table Placeholder 4">
            <a:extLst>
              <a:ext uri="{FF2B5EF4-FFF2-40B4-BE49-F238E27FC236}">
                <a16:creationId xmlns:a16="http://schemas.microsoft.com/office/drawing/2014/main" id="{D961C56A-3A68-4807-9863-C8468FA6595D}"/>
              </a:ext>
            </a:extLst>
          </p:cNvPr>
          <p:cNvGraphicFramePr>
            <a:graphicFrameLocks noGrp="1"/>
          </p:cNvGraphicFramePr>
          <p:nvPr>
            <p:ph type="tbl" sz="quarter" idx="13"/>
            <p:extLst>
              <p:ext uri="{D42A27DB-BD31-4B8C-83A1-F6EECF244321}">
                <p14:modId xmlns:p14="http://schemas.microsoft.com/office/powerpoint/2010/main" val="329710526"/>
              </p:ext>
            </p:extLst>
          </p:nvPr>
        </p:nvGraphicFramePr>
        <p:xfrm>
          <a:off x="457200" y="1731963"/>
          <a:ext cx="8229600" cy="5247640"/>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2457814606"/>
                    </a:ext>
                  </a:extLst>
                </a:gridCol>
                <a:gridCol w="822960">
                  <a:extLst>
                    <a:ext uri="{9D8B030D-6E8A-4147-A177-3AD203B41FA5}">
                      <a16:colId xmlns:a16="http://schemas.microsoft.com/office/drawing/2014/main" val="2269879263"/>
                    </a:ext>
                  </a:extLst>
                </a:gridCol>
                <a:gridCol w="576072">
                  <a:extLst>
                    <a:ext uri="{9D8B030D-6E8A-4147-A177-3AD203B41FA5}">
                      <a16:colId xmlns:a16="http://schemas.microsoft.com/office/drawing/2014/main" val="1334389289"/>
                    </a:ext>
                  </a:extLst>
                </a:gridCol>
                <a:gridCol w="576072">
                  <a:extLst>
                    <a:ext uri="{9D8B030D-6E8A-4147-A177-3AD203B41FA5}">
                      <a16:colId xmlns:a16="http://schemas.microsoft.com/office/drawing/2014/main" val="2907795253"/>
                    </a:ext>
                  </a:extLst>
                </a:gridCol>
                <a:gridCol w="576072">
                  <a:extLst>
                    <a:ext uri="{9D8B030D-6E8A-4147-A177-3AD203B41FA5}">
                      <a16:colId xmlns:a16="http://schemas.microsoft.com/office/drawing/2014/main" val="160027986"/>
                    </a:ext>
                  </a:extLst>
                </a:gridCol>
                <a:gridCol w="576072">
                  <a:extLst>
                    <a:ext uri="{9D8B030D-6E8A-4147-A177-3AD203B41FA5}">
                      <a16:colId xmlns:a16="http://schemas.microsoft.com/office/drawing/2014/main" val="1048020523"/>
                    </a:ext>
                  </a:extLst>
                </a:gridCol>
                <a:gridCol w="658368">
                  <a:extLst>
                    <a:ext uri="{9D8B030D-6E8A-4147-A177-3AD203B41FA5}">
                      <a16:colId xmlns:a16="http://schemas.microsoft.com/office/drawing/2014/main" val="46197999"/>
                    </a:ext>
                  </a:extLst>
                </a:gridCol>
                <a:gridCol w="658368">
                  <a:extLst>
                    <a:ext uri="{9D8B030D-6E8A-4147-A177-3AD203B41FA5}">
                      <a16:colId xmlns:a16="http://schemas.microsoft.com/office/drawing/2014/main" val="931791270"/>
                    </a:ext>
                  </a:extLst>
                </a:gridCol>
                <a:gridCol w="411480">
                  <a:extLst>
                    <a:ext uri="{9D8B030D-6E8A-4147-A177-3AD203B41FA5}">
                      <a16:colId xmlns:a16="http://schemas.microsoft.com/office/drawing/2014/main" val="1262499072"/>
                    </a:ext>
                  </a:extLst>
                </a:gridCol>
              </a:tblGrid>
              <a:tr h="370840">
                <a:tc>
                  <a:txBody>
                    <a:bodyPr/>
                    <a:lstStyle/>
                    <a:p>
                      <a:r>
                        <a:rPr lang="en-US" sz="1000"/>
                        <a:t>Post</a:t>
                      </a:r>
                    </a:p>
                  </a:txBody>
                  <a:tcPr/>
                </a:tc>
                <a:tc>
                  <a:txBody>
                    <a:bodyPr/>
                    <a:lstStyle/>
                    <a:p>
                      <a:r>
                        <a:rPr lang="en-US" sz="1000"/>
                        <a:t>Reaktionen</a:t>
                      </a:r>
                    </a:p>
                  </a:txBody>
                  <a:tcPr/>
                </a:tc>
                <a:tc>
                  <a:txBody>
                    <a:bodyPr/>
                    <a:lstStyle/>
                    <a:p>
                      <a:r>
                        <a:rPr lang="en-US" sz="1000"/>
                        <a:t>like</a:t>
                      </a:r>
                    </a:p>
                  </a:txBody>
                  <a:tcPr/>
                </a:tc>
                <a:tc>
                  <a:txBody>
                    <a:bodyPr/>
                    <a:lstStyle/>
                    <a:p>
                      <a:r>
                        <a:rPr lang="en-US" sz="1000"/>
                        <a:t>love</a:t>
                      </a:r>
                    </a:p>
                  </a:txBody>
                  <a:tcPr/>
                </a:tc>
                <a:tc>
                  <a:txBody>
                    <a:bodyPr/>
                    <a:lstStyle/>
                    <a:p>
                      <a:r>
                        <a:rPr lang="en-US" sz="1000"/>
                        <a:t>wow</a:t>
                      </a:r>
                    </a:p>
                  </a:txBody>
                  <a:tcPr/>
                </a:tc>
                <a:tc>
                  <a:txBody>
                    <a:bodyPr/>
                    <a:lstStyle/>
                    <a:p>
                      <a:r>
                        <a:rPr lang="en-US" sz="1000"/>
                        <a:t>haha</a:t>
                      </a:r>
                    </a:p>
                  </a:txBody>
                  <a:tcPr/>
                </a:tc>
                <a:tc>
                  <a:txBody>
                    <a:bodyPr/>
                    <a:lstStyle/>
                    <a:p>
                      <a:r>
                        <a:rPr lang="en-US" sz="1000"/>
                        <a:t>sorry</a:t>
                      </a:r>
                    </a:p>
                  </a:txBody>
                  <a:tcPr/>
                </a:tc>
                <a:tc>
                  <a:txBody>
                    <a:bodyPr/>
                    <a:lstStyle/>
                    <a:p>
                      <a:r>
                        <a:rPr lang="en-US" sz="1000"/>
                        <a:t>anger</a:t>
                      </a:r>
                    </a:p>
                  </a:txBody>
                  <a:tcPr/>
                </a:tc>
                <a:tc>
                  <a:txBody>
                    <a:bodyPr/>
                    <a:lstStyle/>
                    <a:p>
                      <a:r>
                        <a:rPr lang="en-US" sz="1000"/>
                        <a:t>Typ</a:t>
                      </a:r>
                    </a:p>
                  </a:txBody>
                  <a:tcPr/>
                </a:tc>
                <a:extLst>
                  <a:ext uri="{0D108BD9-81ED-4DB2-BD59-A6C34878D82A}">
                    <a16:rowId xmlns:a16="http://schemas.microsoft.com/office/drawing/2014/main" val="4209978075"/>
                  </a:ext>
                </a:extLst>
              </a:tr>
              <a:tr h="370840">
                <a:tc>
                  <a:txBody>
                    <a:bodyPr/>
                    <a:lstStyle/>
                    <a:p>
                      <a:r>
                        <a:rPr lang="de-DE" sz="1000" b="1"/>
                        <a:t>tagesschau - 2017-10-28 19:10:00</a:t>
                      </a:r>
                      <a:r>
                        <a:rPr lang="de-DE" sz="1000"/>
                        <a:t>
Mindestens einer von zehn Befragten in der EU denkt, dass Geschlechtsverkehr ohne Einwilligung gerechtfertigt sei.</a:t>
                      </a:r>
                      <a:endParaRPr lang="en-US" sz="1000"/>
                    </a:p>
                  </a:txBody>
                  <a:tcPr/>
                </a:tc>
                <a:tc>
                  <a:txBody>
                    <a:bodyPr/>
                    <a:lstStyle/>
                    <a:p>
                      <a:r>
                        <a:rPr lang="en-US" sz="1000"/>
                        <a:t>13247</a:t>
                      </a:r>
                    </a:p>
                  </a:txBody>
                  <a:tcPr/>
                </a:tc>
                <a:tc>
                  <a:txBody>
                    <a:bodyPr/>
                    <a:lstStyle/>
                    <a:p>
                      <a:r>
                        <a:rPr lang="en-US" sz="1000"/>
                        <a:t>1680</a:t>
                      </a:r>
                    </a:p>
                  </a:txBody>
                  <a:tcPr/>
                </a:tc>
                <a:tc>
                  <a:txBody>
                    <a:bodyPr/>
                    <a:lstStyle/>
                    <a:p>
                      <a:r>
                        <a:rPr lang="en-US" sz="1000"/>
                        <a:t>47</a:t>
                      </a:r>
                    </a:p>
                  </a:txBody>
                  <a:tcPr/>
                </a:tc>
                <a:tc>
                  <a:txBody>
                    <a:bodyPr/>
                    <a:lstStyle/>
                    <a:p>
                      <a:r>
                        <a:rPr lang="en-US" sz="1000"/>
                        <a:t>957</a:t>
                      </a:r>
                    </a:p>
                  </a:txBody>
                  <a:tcPr/>
                </a:tc>
                <a:tc>
                  <a:txBody>
                    <a:bodyPr/>
                    <a:lstStyle/>
                    <a:p>
                      <a:r>
                        <a:rPr lang="en-US" sz="1000"/>
                        <a:t>228</a:t>
                      </a:r>
                    </a:p>
                  </a:txBody>
                  <a:tcPr/>
                </a:tc>
                <a:tc>
                  <a:txBody>
                    <a:bodyPr/>
                    <a:lstStyle/>
                    <a:p>
                      <a:r>
                        <a:rPr lang="en-US" sz="1000"/>
                        <a:t>1539</a:t>
                      </a:r>
                    </a:p>
                  </a:txBody>
                  <a:tcPr/>
                </a:tc>
                <a:tc>
                  <a:txBody>
                    <a:bodyPr/>
                    <a:lstStyle/>
                    <a:p>
                      <a:r>
                        <a:rPr lang="en-US" sz="1000"/>
                        <a:t>8796</a:t>
                      </a:r>
                    </a:p>
                  </a:txBody>
                  <a:tcPr/>
                </a:tc>
                <a:tc>
                  <a:txBody>
                    <a:bodyPr/>
                    <a:lstStyle/>
                    <a:p>
                      <a:r>
                        <a:rPr lang="en-US" sz="1000"/>
                        <a:t>Photo</a:t>
                      </a:r>
                    </a:p>
                  </a:txBody>
                  <a:tcPr/>
                </a:tc>
                <a:extLst>
                  <a:ext uri="{0D108BD9-81ED-4DB2-BD59-A6C34878D82A}">
                    <a16:rowId xmlns:a16="http://schemas.microsoft.com/office/drawing/2014/main" val="765521163"/>
                  </a:ext>
                </a:extLst>
              </a:tr>
              <a:tr h="370840">
                <a:tc>
                  <a:txBody>
                    <a:bodyPr/>
                    <a:lstStyle/>
                    <a:p>
                      <a:r>
                        <a:rPr lang="de-DE" sz="1000" b="1"/>
                        <a:t>tagesschau - 2017-10-18 16:30:06</a:t>
                      </a:r>
                      <a:r>
                        <a:rPr lang="de-DE" sz="1000"/>
                        <a:t>
Nadja R. hat sich in Frankfurt radikalisiert und ist 2014 nach Syrien ausgereist. Nun bröckelt die IS-Herrschaft und die 31-Jährige will zurück nach Deutschland. Das Auswärtige Amt hilft ihr nach Informationen von hr-iNFO dabei.
</a:t>
                      </a:r>
                      <a:r>
                        <a:rPr lang="de-DE" sz="1000" b="1"/>
                        <a:t>Attachment:</a:t>
                      </a:r>
                      <a:r>
                        <a:rPr lang="de-DE" sz="1000"/>
                        <a:t>
</a:t>
                      </a:r>
                      <a:r>
                        <a:rPr lang="de-DE" sz="1000" i="1"/>
                        <a:t>Name</a:t>
                      </a:r>
                      <a:r>
                        <a:rPr lang="de-DE" sz="1000"/>
                        <a:t>: IS-Anhängerin Nadja R. kommt nach Deutschland zurück
</a:t>
                      </a:r>
                      <a:r>
                        <a:rPr lang="de-DE" sz="1000" i="1"/>
                        <a:t>Caption</a:t>
                      </a:r>
                      <a:r>
                        <a:rPr lang="de-DE" sz="1000"/>
                        <a:t>: hessenschau.de</a:t>
                      </a:r>
                      <a:endParaRPr lang="en-US" sz="1000"/>
                    </a:p>
                  </a:txBody>
                  <a:tcPr/>
                </a:tc>
                <a:tc>
                  <a:txBody>
                    <a:bodyPr/>
                    <a:lstStyle/>
                    <a:p>
                      <a:r>
                        <a:rPr lang="en-US" sz="1000"/>
                        <a:t>6250</a:t>
                      </a:r>
                    </a:p>
                  </a:txBody>
                  <a:tcPr/>
                </a:tc>
                <a:tc>
                  <a:txBody>
                    <a:bodyPr/>
                    <a:lstStyle/>
                    <a:p>
                      <a:r>
                        <a:rPr lang="en-US" sz="1000"/>
                        <a:t>1201</a:t>
                      </a:r>
                    </a:p>
                  </a:txBody>
                  <a:tcPr/>
                </a:tc>
                <a:tc>
                  <a:txBody>
                    <a:bodyPr/>
                    <a:lstStyle/>
                    <a:p>
                      <a:r>
                        <a:rPr lang="en-US" sz="1000"/>
                        <a:t>40</a:t>
                      </a:r>
                    </a:p>
                  </a:txBody>
                  <a:tcPr/>
                </a:tc>
                <a:tc>
                  <a:txBody>
                    <a:bodyPr/>
                    <a:lstStyle/>
                    <a:p>
                      <a:r>
                        <a:rPr lang="en-US" sz="1000"/>
                        <a:t>159</a:t>
                      </a:r>
                    </a:p>
                  </a:txBody>
                  <a:tcPr/>
                </a:tc>
                <a:tc>
                  <a:txBody>
                    <a:bodyPr/>
                    <a:lstStyle/>
                    <a:p>
                      <a:r>
                        <a:rPr lang="en-US" sz="1000"/>
                        <a:t>474</a:t>
                      </a:r>
                    </a:p>
                  </a:txBody>
                  <a:tcPr/>
                </a:tc>
                <a:tc>
                  <a:txBody>
                    <a:bodyPr/>
                    <a:lstStyle/>
                    <a:p>
                      <a:r>
                        <a:rPr lang="en-US" sz="1000"/>
                        <a:t>103</a:t>
                      </a:r>
                    </a:p>
                  </a:txBody>
                  <a:tcPr/>
                </a:tc>
                <a:tc>
                  <a:txBody>
                    <a:bodyPr/>
                    <a:lstStyle/>
                    <a:p>
                      <a:r>
                        <a:rPr lang="en-US" sz="1000"/>
                        <a:t>4273</a:t>
                      </a:r>
                    </a:p>
                  </a:txBody>
                  <a:tcPr/>
                </a:tc>
                <a:tc>
                  <a:txBody>
                    <a:bodyPr/>
                    <a:lstStyle/>
                    <a:p>
                      <a:r>
                        <a:rPr lang="en-US" sz="1000"/>
                        <a:t>Link</a:t>
                      </a:r>
                    </a:p>
                  </a:txBody>
                  <a:tcPr/>
                </a:tc>
                <a:extLst>
                  <a:ext uri="{0D108BD9-81ED-4DB2-BD59-A6C34878D82A}">
                    <a16:rowId xmlns:a16="http://schemas.microsoft.com/office/drawing/2014/main" val="2282500154"/>
                  </a:ext>
                </a:extLst>
              </a:tr>
              <a:tr h="370840">
                <a:tc>
                  <a:txBody>
                    <a:bodyPr/>
                    <a:lstStyle/>
                    <a:p>
                      <a:r>
                        <a:rPr lang="de-DE" sz="1000" b="1"/>
                        <a:t>tagesschau - 2017-10-20 20:51:50</a:t>
                      </a:r>
                      <a:r>
                        <a:rPr lang="de-DE" sz="1000"/>
                        <a:t>
Das Bild eines gewilderten Spitzmaulnashorns mit abgehackten Hörnern ist zur Wildlife-Fotografie des Jahres 2017 gekürt worden.</a:t>
                      </a:r>
                      <a:endParaRPr lang="en-US" sz="1000"/>
                    </a:p>
                  </a:txBody>
                  <a:tcPr/>
                </a:tc>
                <a:tc>
                  <a:txBody>
                    <a:bodyPr/>
                    <a:lstStyle/>
                    <a:p>
                      <a:r>
                        <a:rPr lang="en-US" sz="1000"/>
                        <a:t>8486</a:t>
                      </a:r>
                    </a:p>
                  </a:txBody>
                  <a:tcPr/>
                </a:tc>
                <a:tc>
                  <a:txBody>
                    <a:bodyPr/>
                    <a:lstStyle/>
                    <a:p>
                      <a:r>
                        <a:rPr lang="en-US" sz="1000"/>
                        <a:t>1711</a:t>
                      </a:r>
                    </a:p>
                  </a:txBody>
                  <a:tcPr/>
                </a:tc>
                <a:tc>
                  <a:txBody>
                    <a:bodyPr/>
                    <a:lstStyle/>
                    <a:p>
                      <a:r>
                        <a:rPr lang="en-US" sz="1000"/>
                        <a:t>24</a:t>
                      </a:r>
                    </a:p>
                  </a:txBody>
                  <a:tcPr/>
                </a:tc>
                <a:tc>
                  <a:txBody>
                    <a:bodyPr/>
                    <a:lstStyle/>
                    <a:p>
                      <a:r>
                        <a:rPr lang="en-US" sz="1000"/>
                        <a:t>53</a:t>
                      </a:r>
                    </a:p>
                  </a:txBody>
                  <a:tcPr/>
                </a:tc>
                <a:tc>
                  <a:txBody>
                    <a:bodyPr/>
                    <a:lstStyle/>
                    <a:p>
                      <a:r>
                        <a:rPr lang="en-US" sz="1000"/>
                        <a:t>18</a:t>
                      </a:r>
                    </a:p>
                  </a:txBody>
                  <a:tcPr/>
                </a:tc>
                <a:tc>
                  <a:txBody>
                    <a:bodyPr/>
                    <a:lstStyle/>
                    <a:p>
                      <a:r>
                        <a:rPr lang="en-US" sz="1000"/>
                        <a:t>4365</a:t>
                      </a:r>
                    </a:p>
                  </a:txBody>
                  <a:tcPr/>
                </a:tc>
                <a:tc>
                  <a:txBody>
                    <a:bodyPr/>
                    <a:lstStyle/>
                    <a:p>
                      <a:r>
                        <a:rPr lang="en-US" sz="1000"/>
                        <a:t>2315</a:t>
                      </a:r>
                    </a:p>
                  </a:txBody>
                  <a:tcPr/>
                </a:tc>
                <a:tc>
                  <a:txBody>
                    <a:bodyPr/>
                    <a:lstStyle/>
                    <a:p>
                      <a:r>
                        <a:rPr lang="en-US" sz="1000"/>
                        <a:t>Photo</a:t>
                      </a:r>
                    </a:p>
                  </a:txBody>
                  <a:tcPr/>
                </a:tc>
                <a:extLst>
                  <a:ext uri="{0D108BD9-81ED-4DB2-BD59-A6C34878D82A}">
                    <a16:rowId xmlns:a16="http://schemas.microsoft.com/office/drawing/2014/main" val="3930682948"/>
                  </a:ext>
                </a:extLst>
              </a:tr>
              <a:tr h="370840">
                <a:tc>
                  <a:txBody>
                    <a:bodyPr/>
                    <a:lstStyle/>
                    <a:p>
                      <a:r>
                        <a:rPr lang="de-DE" sz="1000" b="1"/>
                        <a:t>tagesschau - 2017-10-29 22:40:11</a:t>
                      </a:r>
                      <a:r>
                        <a:rPr lang="de-DE" sz="1000"/>
                        <a:t>
Die UNO hat das "absichtliche Aushungern von Zivilisten" in Syrien als Kriegstaktik verurteilt. Die "schockierenden" Bilder von ausgemergelten Kindern seien ein "erschreckendes Zeichen des Leids der Menschen in Ost-Ghuta".</a:t>
                      </a:r>
                      <a:endParaRPr lang="en-US" sz="1000"/>
                    </a:p>
                  </a:txBody>
                  <a:tcPr/>
                </a:tc>
                <a:tc>
                  <a:txBody>
                    <a:bodyPr/>
                    <a:lstStyle/>
                    <a:p>
                      <a:r>
                        <a:rPr lang="en-US" sz="1000"/>
                        <a:t>6946</a:t>
                      </a:r>
                    </a:p>
                  </a:txBody>
                  <a:tcPr/>
                </a:tc>
                <a:tc>
                  <a:txBody>
                    <a:bodyPr/>
                    <a:lstStyle/>
                    <a:p>
                      <a:r>
                        <a:rPr lang="en-US" sz="1000"/>
                        <a:t>971</a:t>
                      </a:r>
                    </a:p>
                  </a:txBody>
                  <a:tcPr/>
                </a:tc>
                <a:tc>
                  <a:txBody>
                    <a:bodyPr/>
                    <a:lstStyle/>
                    <a:p>
                      <a:r>
                        <a:rPr lang="en-US" sz="1000"/>
                        <a:t>18</a:t>
                      </a:r>
                    </a:p>
                  </a:txBody>
                  <a:tcPr/>
                </a:tc>
                <a:tc>
                  <a:txBody>
                    <a:bodyPr/>
                    <a:lstStyle/>
                    <a:p>
                      <a:r>
                        <a:rPr lang="en-US" sz="1000"/>
                        <a:t>87</a:t>
                      </a:r>
                    </a:p>
                  </a:txBody>
                  <a:tcPr/>
                </a:tc>
                <a:tc>
                  <a:txBody>
                    <a:bodyPr/>
                    <a:lstStyle/>
                    <a:p>
                      <a:r>
                        <a:rPr lang="en-US" sz="1000"/>
                        <a:t>25</a:t>
                      </a:r>
                    </a:p>
                  </a:txBody>
                  <a:tcPr/>
                </a:tc>
                <a:tc>
                  <a:txBody>
                    <a:bodyPr/>
                    <a:lstStyle/>
                    <a:p>
                      <a:r>
                        <a:rPr lang="en-US" sz="1000"/>
                        <a:t>4398</a:t>
                      </a:r>
                    </a:p>
                  </a:txBody>
                  <a:tcPr/>
                </a:tc>
                <a:tc>
                  <a:txBody>
                    <a:bodyPr/>
                    <a:lstStyle/>
                    <a:p>
                      <a:r>
                        <a:rPr lang="en-US" sz="1000"/>
                        <a:t>1447</a:t>
                      </a:r>
                    </a:p>
                  </a:txBody>
                  <a:tcPr/>
                </a:tc>
                <a:tc>
                  <a:txBody>
                    <a:bodyPr/>
                    <a:lstStyle/>
                    <a:p>
                      <a:r>
                        <a:rPr lang="en-US" sz="1000"/>
                        <a:t>Photo</a:t>
                      </a:r>
                    </a:p>
                  </a:txBody>
                  <a:tcPr/>
                </a:tc>
                <a:extLst>
                  <a:ext uri="{0D108BD9-81ED-4DB2-BD59-A6C34878D82A}">
                    <a16:rowId xmlns:a16="http://schemas.microsoft.com/office/drawing/2014/main" val="2501026502"/>
                  </a:ext>
                </a:extLst>
              </a:tr>
              <a:tr h="370840">
                <a:tc>
                  <a:txBody>
                    <a:bodyPr/>
                    <a:lstStyle/>
                    <a:p>
                      <a:r>
                        <a:rPr lang="de-DE" sz="1000" b="1"/>
                        <a:t>tagesschau - 2017-10-29 21:15:00</a:t>
                      </a:r>
                      <a:r>
                        <a:rPr lang="de-DE" sz="1000"/>
                        <a:t>
Die Staatsanwaltschaft in der Türkei will nach Informationen von NDR, WDR und "Süddeutscher Zeitung" in Deutschland lebende türkische Akademiker wegen "Propaganda für eine Terrororganisation" anklagen. Nach Angaben von Betroffenen sind es etwa 100. Sie gehören zu einer Gruppe, die Anfang 2016 einen Friedensappell unterschrieben hatte.</a:t>
                      </a:r>
                      <a:endParaRPr lang="en-US" sz="1000"/>
                    </a:p>
                  </a:txBody>
                  <a:tcPr/>
                </a:tc>
                <a:tc>
                  <a:txBody>
                    <a:bodyPr/>
                    <a:lstStyle/>
                    <a:p>
                      <a:r>
                        <a:rPr lang="en-US" sz="1000"/>
                        <a:t>3578</a:t>
                      </a:r>
                    </a:p>
                  </a:txBody>
                  <a:tcPr/>
                </a:tc>
                <a:tc>
                  <a:txBody>
                    <a:bodyPr/>
                    <a:lstStyle/>
                    <a:p>
                      <a:r>
                        <a:rPr lang="en-US" sz="1000"/>
                        <a:t>664</a:t>
                      </a:r>
                    </a:p>
                  </a:txBody>
                  <a:tcPr/>
                </a:tc>
                <a:tc>
                  <a:txBody>
                    <a:bodyPr/>
                    <a:lstStyle/>
                    <a:p>
                      <a:r>
                        <a:rPr lang="en-US" sz="1000"/>
                        <a:t>33</a:t>
                      </a:r>
                    </a:p>
                  </a:txBody>
                  <a:tcPr/>
                </a:tc>
                <a:tc>
                  <a:txBody>
                    <a:bodyPr/>
                    <a:lstStyle/>
                    <a:p>
                      <a:r>
                        <a:rPr lang="en-US" sz="1000"/>
                        <a:t>108</a:t>
                      </a:r>
                    </a:p>
                  </a:txBody>
                  <a:tcPr/>
                </a:tc>
                <a:tc>
                  <a:txBody>
                    <a:bodyPr/>
                    <a:lstStyle/>
                    <a:p>
                      <a:r>
                        <a:rPr lang="en-US" sz="1000"/>
                        <a:t>1370</a:t>
                      </a:r>
                    </a:p>
                  </a:txBody>
                  <a:tcPr/>
                </a:tc>
                <a:tc>
                  <a:txBody>
                    <a:bodyPr/>
                    <a:lstStyle/>
                    <a:p>
                      <a:r>
                        <a:rPr lang="en-US" sz="1000"/>
                        <a:t>177</a:t>
                      </a:r>
                    </a:p>
                  </a:txBody>
                  <a:tcPr/>
                </a:tc>
                <a:tc>
                  <a:txBody>
                    <a:bodyPr/>
                    <a:lstStyle/>
                    <a:p>
                      <a:r>
                        <a:rPr lang="en-US" sz="1000"/>
                        <a:t>1226</a:t>
                      </a:r>
                    </a:p>
                  </a:txBody>
                  <a:tcPr/>
                </a:tc>
                <a:tc>
                  <a:txBody>
                    <a:bodyPr/>
                    <a:lstStyle/>
                    <a:p>
                      <a:r>
                        <a:rPr lang="en-US" sz="1000"/>
                        <a:t>Photo</a:t>
                      </a:r>
                    </a:p>
                  </a:txBody>
                  <a:tcPr/>
                </a:tc>
                <a:extLst>
                  <a:ext uri="{0D108BD9-81ED-4DB2-BD59-A6C34878D82A}">
                    <a16:rowId xmlns:a16="http://schemas.microsoft.com/office/drawing/2014/main" val="548830715"/>
                  </a:ext>
                </a:extLst>
              </a:tr>
            </a:tbl>
          </a:graphicData>
        </a:graphic>
      </p:graphicFrame>
      <p:sp>
        <p:nvSpPr>
          <p:cNvPr id="4" name="Text Placeholder 3">
            <a:extLst>
              <a:ext uri="{FF2B5EF4-FFF2-40B4-BE49-F238E27FC236}">
                <a16:creationId xmlns:a16="http://schemas.microsoft.com/office/drawing/2014/main" id="{F5C23949-63B0-494D-BC00-3417B59F7BD0}"/>
              </a:ext>
            </a:extLst>
          </p:cNvPr>
          <p:cNvSpPr>
            <a:spLocks noGrp="1"/>
          </p:cNvSpPr>
          <p:nvPr>
            <p:ph type="body" sz="quarter" idx="14"/>
          </p:nvPr>
        </p:nvSpPr>
        <p:spPr/>
        <p:txBody>
          <a:bodyPr/>
          <a:lstStyle/>
          <a:p>
            <a:r>
              <a:rPr lang="en-US"/>
              <a:t>01.10.2017 - 31.10.2017</a:t>
            </a:r>
          </a:p>
        </p:txBody>
      </p:sp>
    </p:spTree>
    <p:extLst>
      <p:ext uri="{BB962C8B-B14F-4D97-AF65-F5344CB8AC3E}">
        <p14:creationId xmlns:p14="http://schemas.microsoft.com/office/powerpoint/2010/main" val="45086740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76</Words>
  <Application>Microsoft Office PowerPoint</Application>
  <PresentationFormat>On-screen Show (4:3)</PresentationFormat>
  <Paragraphs>56</Paragraphs>
  <Slides>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quintly_template</vt:lpstr>
      <vt:lpstr>Eigene Posts - Reaktionen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Eigene Posts - Reaktionen</dc:title>
  <dc:creator>Administrator</dc:creator>
  <cp:lastModifiedBy>Administrator</cp:lastModifiedBy>
  <cp:revision>1</cp:revision>
  <dcterms:created xsi:type="dcterms:W3CDTF">2017-11-07T14:25:03Z</dcterms:created>
  <dcterms:modified xsi:type="dcterms:W3CDTF">2017-11-07T14:25:16Z</dcterms:modified>
</cp:coreProperties>
</file>