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DDE84-3FB3-4D7E-A570-394E4FADB7E3}"/>
              </a:ext>
            </a:extLst>
          </p:cNvPr>
          <p:cNvSpPr>
            <a:spLocks noGrp="1"/>
          </p:cNvSpPr>
          <p:nvPr>
            <p:ph type="title"/>
          </p:nvPr>
        </p:nvSpPr>
        <p:spPr/>
        <p:txBody>
          <a:bodyPr/>
          <a:lstStyle/>
          <a:p>
            <a:r>
              <a:rPr lang="en-US"/>
              <a:t>Eigene Posts - Reaktionen - 1 of 10</a:t>
            </a:r>
          </a:p>
        </p:txBody>
      </p:sp>
      <p:graphicFrame>
        <p:nvGraphicFramePr>
          <p:cNvPr id="5" name="Table Placeholder 4">
            <a:extLst>
              <a:ext uri="{FF2B5EF4-FFF2-40B4-BE49-F238E27FC236}">
                <a16:creationId xmlns:a16="http://schemas.microsoft.com/office/drawing/2014/main" id="{F2BDE4C2-4F7B-47EA-8A2F-8685B94ACE7C}"/>
              </a:ext>
            </a:extLst>
          </p:cNvPr>
          <p:cNvGraphicFramePr>
            <a:graphicFrameLocks noGrp="1"/>
          </p:cNvGraphicFramePr>
          <p:nvPr>
            <p:ph type="tbl" sz="quarter" idx="13"/>
            <p:extLst>
              <p:ext uri="{D42A27DB-BD31-4B8C-83A1-F6EECF244321}">
                <p14:modId xmlns:p14="http://schemas.microsoft.com/office/powerpoint/2010/main" val="61298063"/>
              </p:ext>
            </p:extLst>
          </p:nvPr>
        </p:nvGraphicFramePr>
        <p:xfrm>
          <a:off x="457200" y="1731963"/>
          <a:ext cx="8229600" cy="4028440"/>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207400452"/>
                    </a:ext>
                  </a:extLst>
                </a:gridCol>
                <a:gridCol w="822960">
                  <a:extLst>
                    <a:ext uri="{9D8B030D-6E8A-4147-A177-3AD203B41FA5}">
                      <a16:colId xmlns:a16="http://schemas.microsoft.com/office/drawing/2014/main" val="3478656722"/>
                    </a:ext>
                  </a:extLst>
                </a:gridCol>
                <a:gridCol w="576072">
                  <a:extLst>
                    <a:ext uri="{9D8B030D-6E8A-4147-A177-3AD203B41FA5}">
                      <a16:colId xmlns:a16="http://schemas.microsoft.com/office/drawing/2014/main" val="146783539"/>
                    </a:ext>
                  </a:extLst>
                </a:gridCol>
                <a:gridCol w="576072">
                  <a:extLst>
                    <a:ext uri="{9D8B030D-6E8A-4147-A177-3AD203B41FA5}">
                      <a16:colId xmlns:a16="http://schemas.microsoft.com/office/drawing/2014/main" val="1254320970"/>
                    </a:ext>
                  </a:extLst>
                </a:gridCol>
                <a:gridCol w="576072">
                  <a:extLst>
                    <a:ext uri="{9D8B030D-6E8A-4147-A177-3AD203B41FA5}">
                      <a16:colId xmlns:a16="http://schemas.microsoft.com/office/drawing/2014/main" val="2478723311"/>
                    </a:ext>
                  </a:extLst>
                </a:gridCol>
                <a:gridCol w="576072">
                  <a:extLst>
                    <a:ext uri="{9D8B030D-6E8A-4147-A177-3AD203B41FA5}">
                      <a16:colId xmlns:a16="http://schemas.microsoft.com/office/drawing/2014/main" val="1929929783"/>
                    </a:ext>
                  </a:extLst>
                </a:gridCol>
                <a:gridCol w="658368">
                  <a:extLst>
                    <a:ext uri="{9D8B030D-6E8A-4147-A177-3AD203B41FA5}">
                      <a16:colId xmlns:a16="http://schemas.microsoft.com/office/drawing/2014/main" val="112528828"/>
                    </a:ext>
                  </a:extLst>
                </a:gridCol>
                <a:gridCol w="658368">
                  <a:extLst>
                    <a:ext uri="{9D8B030D-6E8A-4147-A177-3AD203B41FA5}">
                      <a16:colId xmlns:a16="http://schemas.microsoft.com/office/drawing/2014/main" val="3350671432"/>
                    </a:ext>
                  </a:extLst>
                </a:gridCol>
                <a:gridCol w="411480">
                  <a:extLst>
                    <a:ext uri="{9D8B030D-6E8A-4147-A177-3AD203B41FA5}">
                      <a16:colId xmlns:a16="http://schemas.microsoft.com/office/drawing/2014/main" val="2091452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1075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19:27:00</a:t>
                      </a:r>
                      <a:r>
                        <a:rPr kumimoji="0" lang="de-DE" sz="1000" b="0" i="0" u="none" strike="noStrike" kern="1200" cap="none" spc="0" normalizeH="0" baseline="0" noProof="0">
                          <a:ln>
                            <a:noFill/>
                          </a:ln>
                          <a:solidFill>
                            <a:prstClr val="black"/>
                          </a:solidFill>
                          <a:effectLst/>
                          <a:uLnTx/>
                          <a:uFillTx/>
                          <a:latin typeface="+mn-lt"/>
                          <a:ea typeface="+mn-ea"/>
                          <a:cs typeface="+mn-cs"/>
                        </a:rPr>
                        <a:t>
Für die Autoren und die Online-Community des „Lonely Planet“ zählt Hamburg zu den angesagten Reisezielen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728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19:10:00</a:t>
                      </a:r>
                      <a:r>
                        <a:rPr kumimoji="0" lang="de-DE" sz="1000" b="0" i="0" u="none" strike="noStrike" kern="1200" cap="none" spc="0" normalizeH="0" baseline="0" noProof="0">
                          <a:ln>
                            <a:noFill/>
                          </a:ln>
                          <a:solidFill>
                            <a:prstClr val="black"/>
                          </a:solidFill>
                          <a:effectLst/>
                          <a:uLnTx/>
                          <a:uFillTx/>
                          <a:latin typeface="+mn-lt"/>
                          <a:ea typeface="+mn-ea"/>
                          <a:cs typeface="+mn-cs"/>
                        </a:rPr>
                        <a:t>
Mindestens einer von zehn Befragten in der EU denkt, dass Geschlechtsverkehr ohne Einwilligung gerechtfertigt sei.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645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- 2017-10-22 14:45:01</a:t>
                      </a:r>
                      <a:r>
                        <a:rPr kumimoji="0" lang="de-DE" sz="1000" b="0" i="0" u="none" strike="noStrike" kern="1200" cap="none" spc="0" normalizeH="0" baseline="0" noProof="0">
                          <a:ln>
                            <a:noFill/>
                          </a:ln>
                          <a:solidFill>
                            <a:prstClr val="black"/>
                          </a:solidFill>
                          <a:effectLst/>
                          <a:uLnTx/>
                          <a:uFillTx/>
                          <a:latin typeface="+mn-lt"/>
                          <a:ea typeface="+mn-ea"/>
                          <a:cs typeface="+mn-cs"/>
                        </a:rPr>
                        <a:t>
In Berlin haben 12.000 Menschen gegen den Einzug der AfD in den Bundestag demonstriert.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461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09:35:01</a:t>
                      </a:r>
                      <a:r>
                        <a:rPr kumimoji="0" lang="de-DE" sz="1000" b="0" i="0" u="none" strike="noStrike" kern="1200" cap="none" spc="0" normalizeH="0" baseline="0" noProof="0">
                          <a:ln>
                            <a:noFill/>
                          </a:ln>
                          <a:solidFill>
                            <a:prstClr val="black"/>
                          </a:solidFill>
                          <a:effectLst/>
                          <a:uLnTx/>
                          <a:uFillTx/>
                          <a:latin typeface="+mn-lt"/>
                          <a:ea typeface="+mn-ea"/>
                          <a:cs typeface="+mn-cs"/>
                        </a:rPr>
                        <a:t>
Hannah Kiesbye hat das Down-Syndrom. "Schwer-behindert" soll sie damit sein, sagt ihr Ausweis. Hannah findet sich aber "Schwer-in-Ordnung". Also bastelt sie sich ihren eigenen Ausweis, den "Schwer-in-Ordnung"-Ausweis.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Das Netz findet Hannah #schwerinordnung
</a:t>
                      </a:r>
                      <a:r>
                        <a:rPr kumimoji="0" lang="de-DE" sz="1000" b="0" i="1" u="none" strike="noStrike" kern="1200" cap="none" spc="0" normalizeH="0" baseline="0" noProof="0">
                          <a:ln>
                            <a:noFill/>
                          </a:ln>
                          <a:solidFill>
                            <a:prstClr val="black"/>
                          </a:solidFill>
                          <a:effectLst/>
                          <a:uLnTx/>
                          <a:uFillTx/>
                          <a:latin typeface="+mn-lt"/>
                          <a:ea typeface="+mn-ea"/>
                          <a:cs typeface="+mn-cs"/>
                        </a:rPr>
                        <a:t>Caption</a:t>
                      </a:r>
                      <a:r>
                        <a:rPr kumimoji="0" lang="de-DE" sz="1000" b="0" i="0" u="none" strike="noStrike" kern="1200" cap="none" spc="0" normalizeH="0" baseline="0" noProof="0">
                          <a:ln>
                            <a:noFill/>
                          </a:ln>
                          <a:solidFill>
                            <a:prstClr val="black"/>
                          </a:solidFill>
                          <a:effectLst/>
                          <a:uLnTx/>
                          <a:uFillTx/>
                          <a:latin typeface="+mn-lt"/>
                          <a:ea typeface="+mn-ea"/>
                          <a:cs typeface="+mn-cs"/>
                        </a:rPr>
                        <a:t>: ndr.de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8431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16:48:37</a:t>
                      </a:r>
                      <a:r>
                        <a:rPr kumimoji="0" lang="de-DE" sz="1000" b="0" i="0" u="none" strike="noStrike" kern="1200" cap="none" spc="0" normalizeH="0" baseline="0" noProof="0">
                          <a:ln>
                            <a:noFill/>
                          </a:ln>
                          <a:solidFill>
                            <a:prstClr val="black"/>
                          </a:solidFill>
                          <a:effectLst/>
                          <a:uLnTx/>
                          <a:uFillTx/>
                          <a:latin typeface="+mn-lt"/>
                          <a:ea typeface="+mn-ea"/>
                          <a:cs typeface="+mn-cs"/>
                        </a:rPr>
                        <a:t>
Rewe verzichtet testweise auf die Plastiktüte für Obst und Gemüse.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6750771"/>
                  </a:ext>
                </a:extLst>
              </a:tr>
            </a:tbl>
          </a:graphicData>
        </a:graphic>
      </p:graphicFrame>
      <p:sp>
        <p:nvSpPr>
          <p:cNvPr id="4" name="Text Placeholder 3">
            <a:extLst>
              <a:ext uri="{FF2B5EF4-FFF2-40B4-BE49-F238E27FC236}">
                <a16:creationId xmlns:a16="http://schemas.microsoft.com/office/drawing/2014/main" id="{1EB6B118-3A6D-4213-850A-F2B84B34EDC8}"/>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15492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E40AC-4417-4975-890E-D6C4061A92F4}"/>
              </a:ext>
            </a:extLst>
          </p:cNvPr>
          <p:cNvSpPr>
            <a:spLocks noGrp="1"/>
          </p:cNvSpPr>
          <p:nvPr>
            <p:ph type="title"/>
          </p:nvPr>
        </p:nvSpPr>
        <p:spPr/>
        <p:txBody>
          <a:bodyPr/>
          <a:lstStyle/>
          <a:p>
            <a:r>
              <a:rPr lang="en-US"/>
              <a:t>Eigene Posts - Reaktionen - 2 of 10</a:t>
            </a:r>
          </a:p>
        </p:txBody>
      </p:sp>
      <p:graphicFrame>
        <p:nvGraphicFramePr>
          <p:cNvPr id="5" name="Table Placeholder 4">
            <a:extLst>
              <a:ext uri="{FF2B5EF4-FFF2-40B4-BE49-F238E27FC236}">
                <a16:creationId xmlns:a16="http://schemas.microsoft.com/office/drawing/2014/main" id="{B52E6F8C-74B0-4BFA-A0F1-D6BD7B2F8018}"/>
              </a:ext>
            </a:extLst>
          </p:cNvPr>
          <p:cNvGraphicFramePr>
            <a:graphicFrameLocks noGrp="1"/>
          </p:cNvGraphicFramePr>
          <p:nvPr>
            <p:ph type="tbl" sz="quarter" idx="13"/>
            <p:extLst>
              <p:ext uri="{D42A27DB-BD31-4B8C-83A1-F6EECF244321}">
                <p14:modId xmlns:p14="http://schemas.microsoft.com/office/powerpoint/2010/main" val="3124897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061537395"/>
                    </a:ext>
                  </a:extLst>
                </a:gridCol>
                <a:gridCol w="822960">
                  <a:extLst>
                    <a:ext uri="{9D8B030D-6E8A-4147-A177-3AD203B41FA5}">
                      <a16:colId xmlns:a16="http://schemas.microsoft.com/office/drawing/2014/main" val="138391209"/>
                    </a:ext>
                  </a:extLst>
                </a:gridCol>
                <a:gridCol w="576072">
                  <a:extLst>
                    <a:ext uri="{9D8B030D-6E8A-4147-A177-3AD203B41FA5}">
                      <a16:colId xmlns:a16="http://schemas.microsoft.com/office/drawing/2014/main" val="280652042"/>
                    </a:ext>
                  </a:extLst>
                </a:gridCol>
                <a:gridCol w="576072">
                  <a:extLst>
                    <a:ext uri="{9D8B030D-6E8A-4147-A177-3AD203B41FA5}">
                      <a16:colId xmlns:a16="http://schemas.microsoft.com/office/drawing/2014/main" val="545086198"/>
                    </a:ext>
                  </a:extLst>
                </a:gridCol>
                <a:gridCol w="576072">
                  <a:extLst>
                    <a:ext uri="{9D8B030D-6E8A-4147-A177-3AD203B41FA5}">
                      <a16:colId xmlns:a16="http://schemas.microsoft.com/office/drawing/2014/main" val="3113980462"/>
                    </a:ext>
                  </a:extLst>
                </a:gridCol>
                <a:gridCol w="576072">
                  <a:extLst>
                    <a:ext uri="{9D8B030D-6E8A-4147-A177-3AD203B41FA5}">
                      <a16:colId xmlns:a16="http://schemas.microsoft.com/office/drawing/2014/main" val="940920960"/>
                    </a:ext>
                  </a:extLst>
                </a:gridCol>
                <a:gridCol w="658368">
                  <a:extLst>
                    <a:ext uri="{9D8B030D-6E8A-4147-A177-3AD203B41FA5}">
                      <a16:colId xmlns:a16="http://schemas.microsoft.com/office/drawing/2014/main" val="1697468925"/>
                    </a:ext>
                  </a:extLst>
                </a:gridCol>
                <a:gridCol w="658368">
                  <a:extLst>
                    <a:ext uri="{9D8B030D-6E8A-4147-A177-3AD203B41FA5}">
                      <a16:colId xmlns:a16="http://schemas.microsoft.com/office/drawing/2014/main" val="825639558"/>
                    </a:ext>
                  </a:extLst>
                </a:gridCol>
                <a:gridCol w="411480">
                  <a:extLst>
                    <a:ext uri="{9D8B030D-6E8A-4147-A177-3AD203B41FA5}">
                      <a16:colId xmlns:a16="http://schemas.microsoft.com/office/drawing/2014/main" val="781493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01503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Ostfriese wird zum Internetstar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31185907"/>
                  </a:ext>
                </a:extLst>
              </a:tr>
            </a:tbl>
          </a:graphicData>
        </a:graphic>
      </p:graphicFrame>
      <p:sp>
        <p:nvSpPr>
          <p:cNvPr id="4" name="Text Placeholder 3">
            <a:extLst>
              <a:ext uri="{FF2B5EF4-FFF2-40B4-BE49-F238E27FC236}">
                <a16:creationId xmlns:a16="http://schemas.microsoft.com/office/drawing/2014/main" id="{285CDB9F-2D11-4119-A5D8-9AC5F46130CB}"/>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372529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F9EC-8D01-4615-B40C-55026540E7C4}"/>
              </a:ext>
            </a:extLst>
          </p:cNvPr>
          <p:cNvSpPr>
            <a:spLocks noGrp="1"/>
          </p:cNvSpPr>
          <p:nvPr>
            <p:ph type="title"/>
          </p:nvPr>
        </p:nvSpPr>
        <p:spPr/>
        <p:txBody>
          <a:bodyPr/>
          <a:lstStyle/>
          <a:p>
            <a:r>
              <a:rPr lang="en-US"/>
              <a:t>Eigene Posts - Reaktionen - 3 of 10</a:t>
            </a:r>
          </a:p>
        </p:txBody>
      </p:sp>
      <p:graphicFrame>
        <p:nvGraphicFramePr>
          <p:cNvPr id="5" name="Table Placeholder 4">
            <a:extLst>
              <a:ext uri="{FF2B5EF4-FFF2-40B4-BE49-F238E27FC236}">
                <a16:creationId xmlns:a16="http://schemas.microsoft.com/office/drawing/2014/main" id="{1A8FC2FB-4DEB-4EF2-861E-49177B569158}"/>
              </a:ext>
            </a:extLst>
          </p:cNvPr>
          <p:cNvGraphicFramePr>
            <a:graphicFrameLocks noGrp="1"/>
          </p:cNvGraphicFramePr>
          <p:nvPr>
            <p:ph type="tbl" sz="quarter" idx="13"/>
            <p:extLst>
              <p:ext uri="{D42A27DB-BD31-4B8C-83A1-F6EECF244321}">
                <p14:modId xmlns:p14="http://schemas.microsoft.com/office/powerpoint/2010/main" val="1575189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171358796"/>
                    </a:ext>
                  </a:extLst>
                </a:gridCol>
                <a:gridCol w="822960">
                  <a:extLst>
                    <a:ext uri="{9D8B030D-6E8A-4147-A177-3AD203B41FA5}">
                      <a16:colId xmlns:a16="http://schemas.microsoft.com/office/drawing/2014/main" val="269162430"/>
                    </a:ext>
                  </a:extLst>
                </a:gridCol>
                <a:gridCol w="576072">
                  <a:extLst>
                    <a:ext uri="{9D8B030D-6E8A-4147-A177-3AD203B41FA5}">
                      <a16:colId xmlns:a16="http://schemas.microsoft.com/office/drawing/2014/main" val="2526735872"/>
                    </a:ext>
                  </a:extLst>
                </a:gridCol>
                <a:gridCol w="576072">
                  <a:extLst>
                    <a:ext uri="{9D8B030D-6E8A-4147-A177-3AD203B41FA5}">
                      <a16:colId xmlns:a16="http://schemas.microsoft.com/office/drawing/2014/main" val="1255762756"/>
                    </a:ext>
                  </a:extLst>
                </a:gridCol>
                <a:gridCol w="576072">
                  <a:extLst>
                    <a:ext uri="{9D8B030D-6E8A-4147-A177-3AD203B41FA5}">
                      <a16:colId xmlns:a16="http://schemas.microsoft.com/office/drawing/2014/main" val="3221100462"/>
                    </a:ext>
                  </a:extLst>
                </a:gridCol>
                <a:gridCol w="576072">
                  <a:extLst>
                    <a:ext uri="{9D8B030D-6E8A-4147-A177-3AD203B41FA5}">
                      <a16:colId xmlns:a16="http://schemas.microsoft.com/office/drawing/2014/main" val="2266694331"/>
                    </a:ext>
                  </a:extLst>
                </a:gridCol>
                <a:gridCol w="658368">
                  <a:extLst>
                    <a:ext uri="{9D8B030D-6E8A-4147-A177-3AD203B41FA5}">
                      <a16:colId xmlns:a16="http://schemas.microsoft.com/office/drawing/2014/main" val="2488029894"/>
                    </a:ext>
                  </a:extLst>
                </a:gridCol>
                <a:gridCol w="658368">
                  <a:extLst>
                    <a:ext uri="{9D8B030D-6E8A-4147-A177-3AD203B41FA5}">
                      <a16:colId xmlns:a16="http://schemas.microsoft.com/office/drawing/2014/main" val="45656470"/>
                    </a:ext>
                  </a:extLst>
                </a:gridCol>
                <a:gridCol w="411480">
                  <a:extLst>
                    <a:ext uri="{9D8B030D-6E8A-4147-A177-3AD203B41FA5}">
                      <a16:colId xmlns:a16="http://schemas.microsoft.com/office/drawing/2014/main" val="3040925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7308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09:01:09</a:t>
                      </a:r>
                      <a:r>
                        <a:rPr kumimoji="0" lang="de-DE" sz="1000" b="0" i="0" u="none" strike="noStrike" kern="1200" cap="none" spc="0" normalizeH="0" baseline="0" noProof="0">
                          <a:ln>
                            <a:noFill/>
                          </a:ln>
                          <a:solidFill>
                            <a:prstClr val="black"/>
                          </a:solidFill>
                          <a:effectLst/>
                          <a:uLnTx/>
                          <a:uFillTx/>
                          <a:latin typeface="+mn-lt"/>
                          <a:ea typeface="+mn-ea"/>
                          <a:cs typeface="+mn-cs"/>
                        </a:rPr>
                        <a:t>
Auf einem der letzten Air-Berlin-Flüge verabschiedet sich ein Pilot von seinen Kollegen:
„Sie haben es natürlich der Presse entnommen. Für uns in der Air Berlin-Familie steht seit dem 15. August, seit der Verkündung der Insolvenz, die Welt auf dem Kopf.
Und wenn ich von einer Air Berlin-"Familie" spreche, ist das in diesem Fall keine Floskel, wie wir sie seitdem pausenlos von Managern und Politikern hören, sondern dann ist es das, was wir seitdem umso öfter und intensiver erleben dürfen.
Vor ziemlich genau 10 Wochen wurden wir Mitarbeiter der Air Berlin zu Marionetten in unserem eigenen Leben degradiert. Es wurde von uns erwartet, dass wir abermals einen Schritt mehr gehen und alles am Laufen halten.
Neben den Sorgen und Ängsten vor der Zukunft haben wir Sie, unsere lieben Passagiere, trotzdem mit dem bekannten Maß an Fürsorge und Sicherheit zu Ihren Zielen geflogen. Immer hoffend auf eine faire Übernahme durch die Käufer haben wir uns auch an den unzähligen schweren Tagen in dieser Zeit zusammengerissen und sind zur Arbeit gegangen. 
Dass alles umsonst war, dass es kein Happy End für uns gibt, wissen wir heute. Und spätestens ab übermorgen erwarten wir unsere Kündigung. Leider ist es das einzige, was wir wissen.
Natürlich haben wir Angebote bekommen, uns auf die gleichen Stellen und Funktionen neu zu bewerben, die wir seit vielen Jahren bekleiden. Leider zu unsäglich schlechteren Konditionen. 
Wenn ich von einer Air Berlin-Familie spreche, dann spreche ich nicht von unzähligen Freundschaften, die entstanden sind, unzählige Kolleginnen und Kollegen haben ihren Partner fürs Leben gefunden – einige auch ihren Ex-Partner – und natürlich ist auch hundertfacher Nachwuchs aus dieser Familie entstanden. 
Wie gut diese Familie funktioniert, haben wir in den letzten zehn Wochen, in Wochen des psychischen Ausnahmezustands, gesehen. Und deswegen bin ich mir auch sicher, dass es für jeden Einzelnen von uns weitergehen wird. Vielleicht zukünftig mit festem Boden unter den Füßen, vielleicht von einem anderen Ende der Welt. 
Aber sicher ist, diese starke Truppe lässt sich nicht von gierigen Managern, renditesüchtigen Aktionären und blinden Politikern unterkriegen.
Und damit heißt es zum letzten Mal von mir auf einem Air Berlin-Flug: Cabin Crew arm doors and crosscheck.“
Gestern um 23.45 Uhr landete die letzte Air Berlin-Maschine in Berlin-Tegel.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9084885"/>
                  </a:ext>
                </a:extLst>
              </a:tr>
            </a:tbl>
          </a:graphicData>
        </a:graphic>
      </p:graphicFrame>
      <p:sp>
        <p:nvSpPr>
          <p:cNvPr id="4" name="Text Placeholder 3">
            <a:extLst>
              <a:ext uri="{FF2B5EF4-FFF2-40B4-BE49-F238E27FC236}">
                <a16:creationId xmlns:a16="http://schemas.microsoft.com/office/drawing/2014/main" id="{AEE6E748-0050-4511-B889-9CD4B8EC7A2E}"/>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433201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78CC2-14C2-431A-9545-C37B3928B0C0}"/>
              </a:ext>
            </a:extLst>
          </p:cNvPr>
          <p:cNvSpPr>
            <a:spLocks noGrp="1"/>
          </p:cNvSpPr>
          <p:nvPr>
            <p:ph type="title"/>
          </p:nvPr>
        </p:nvSpPr>
        <p:spPr/>
        <p:txBody>
          <a:bodyPr/>
          <a:lstStyle/>
          <a:p>
            <a:r>
              <a:rPr lang="en-US"/>
              <a:t>Eigene Posts - Reaktionen - 4 of 10</a:t>
            </a:r>
          </a:p>
        </p:txBody>
      </p:sp>
      <p:graphicFrame>
        <p:nvGraphicFramePr>
          <p:cNvPr id="5" name="Table Placeholder 4">
            <a:extLst>
              <a:ext uri="{FF2B5EF4-FFF2-40B4-BE49-F238E27FC236}">
                <a16:creationId xmlns:a16="http://schemas.microsoft.com/office/drawing/2014/main" id="{374B9E2E-B75B-4B35-9BF9-E39AFAD72BF6}"/>
              </a:ext>
            </a:extLst>
          </p:cNvPr>
          <p:cNvGraphicFramePr>
            <a:graphicFrameLocks noGrp="1"/>
          </p:cNvGraphicFramePr>
          <p:nvPr>
            <p:ph type="tbl" sz="quarter" idx="13"/>
            <p:extLst>
              <p:ext uri="{D42A27DB-BD31-4B8C-83A1-F6EECF244321}">
                <p14:modId xmlns:p14="http://schemas.microsoft.com/office/powerpoint/2010/main" val="3866539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264287301"/>
                    </a:ext>
                  </a:extLst>
                </a:gridCol>
                <a:gridCol w="822960">
                  <a:extLst>
                    <a:ext uri="{9D8B030D-6E8A-4147-A177-3AD203B41FA5}">
                      <a16:colId xmlns:a16="http://schemas.microsoft.com/office/drawing/2014/main" val="443649990"/>
                    </a:ext>
                  </a:extLst>
                </a:gridCol>
                <a:gridCol w="576072">
                  <a:extLst>
                    <a:ext uri="{9D8B030D-6E8A-4147-A177-3AD203B41FA5}">
                      <a16:colId xmlns:a16="http://schemas.microsoft.com/office/drawing/2014/main" val="550811312"/>
                    </a:ext>
                  </a:extLst>
                </a:gridCol>
                <a:gridCol w="576072">
                  <a:extLst>
                    <a:ext uri="{9D8B030D-6E8A-4147-A177-3AD203B41FA5}">
                      <a16:colId xmlns:a16="http://schemas.microsoft.com/office/drawing/2014/main" val="33966380"/>
                    </a:ext>
                  </a:extLst>
                </a:gridCol>
                <a:gridCol w="576072">
                  <a:extLst>
                    <a:ext uri="{9D8B030D-6E8A-4147-A177-3AD203B41FA5}">
                      <a16:colId xmlns:a16="http://schemas.microsoft.com/office/drawing/2014/main" val="2429459775"/>
                    </a:ext>
                  </a:extLst>
                </a:gridCol>
                <a:gridCol w="576072">
                  <a:extLst>
                    <a:ext uri="{9D8B030D-6E8A-4147-A177-3AD203B41FA5}">
                      <a16:colId xmlns:a16="http://schemas.microsoft.com/office/drawing/2014/main" val="1554019220"/>
                    </a:ext>
                  </a:extLst>
                </a:gridCol>
                <a:gridCol w="658368">
                  <a:extLst>
                    <a:ext uri="{9D8B030D-6E8A-4147-A177-3AD203B41FA5}">
                      <a16:colId xmlns:a16="http://schemas.microsoft.com/office/drawing/2014/main" val="80652703"/>
                    </a:ext>
                  </a:extLst>
                </a:gridCol>
                <a:gridCol w="658368">
                  <a:extLst>
                    <a:ext uri="{9D8B030D-6E8A-4147-A177-3AD203B41FA5}">
                      <a16:colId xmlns:a16="http://schemas.microsoft.com/office/drawing/2014/main" val="2652096537"/>
                    </a:ext>
                  </a:extLst>
                </a:gridCol>
                <a:gridCol w="411480">
                  <a:extLst>
                    <a:ext uri="{9D8B030D-6E8A-4147-A177-3AD203B41FA5}">
                      <a16:colId xmlns:a16="http://schemas.microsoft.com/office/drawing/2014/main" val="771767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1017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20:51:50</a:t>
                      </a:r>
                      <a:r>
                        <a:rPr kumimoji="0" lang="de-DE" sz="1000" b="0" i="0" u="none" strike="noStrike" kern="1200" cap="none" spc="0" normalizeH="0" baseline="0" noProof="0">
                          <a:ln>
                            <a:noFill/>
                          </a:ln>
                          <a:solidFill>
                            <a:prstClr val="black"/>
                          </a:solidFill>
                          <a:effectLst/>
                          <a:uLnTx/>
                          <a:uFillTx/>
                          <a:latin typeface="+mn-lt"/>
                          <a:ea typeface="+mn-ea"/>
                          <a:cs typeface="+mn-cs"/>
                        </a:rPr>
                        <a:t>
Das Bild eines gewilderten Spitzmaulnashorns mit abgehackten Hörnern ist zur Wildlife-Fotografie des Jahres 2017 gekürt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7688035"/>
                  </a:ext>
                </a:extLst>
              </a:tr>
            </a:tbl>
          </a:graphicData>
        </a:graphic>
      </p:graphicFrame>
      <p:sp>
        <p:nvSpPr>
          <p:cNvPr id="4" name="Text Placeholder 3">
            <a:extLst>
              <a:ext uri="{FF2B5EF4-FFF2-40B4-BE49-F238E27FC236}">
                <a16:creationId xmlns:a16="http://schemas.microsoft.com/office/drawing/2014/main" id="{5E7B96EC-3968-4981-9DE1-4AC84CC80BC4}"/>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955577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60A9-8563-4975-B858-012012C55E10}"/>
              </a:ext>
            </a:extLst>
          </p:cNvPr>
          <p:cNvSpPr>
            <a:spLocks noGrp="1"/>
          </p:cNvSpPr>
          <p:nvPr>
            <p:ph type="title"/>
          </p:nvPr>
        </p:nvSpPr>
        <p:spPr/>
        <p:txBody>
          <a:bodyPr/>
          <a:lstStyle/>
          <a:p>
            <a:r>
              <a:rPr lang="en-US"/>
              <a:t>Eigene Posts - Reaktionen - 5 of 10</a:t>
            </a:r>
          </a:p>
        </p:txBody>
      </p:sp>
      <p:graphicFrame>
        <p:nvGraphicFramePr>
          <p:cNvPr id="5" name="Table Placeholder 4">
            <a:extLst>
              <a:ext uri="{FF2B5EF4-FFF2-40B4-BE49-F238E27FC236}">
                <a16:creationId xmlns:a16="http://schemas.microsoft.com/office/drawing/2014/main" id="{C478B532-4870-42F6-A759-24FD3F4E25EE}"/>
              </a:ext>
            </a:extLst>
          </p:cNvPr>
          <p:cNvGraphicFramePr>
            <a:graphicFrameLocks noGrp="1"/>
          </p:cNvGraphicFramePr>
          <p:nvPr>
            <p:ph type="tbl" sz="quarter" idx="13"/>
            <p:extLst>
              <p:ext uri="{D42A27DB-BD31-4B8C-83A1-F6EECF244321}">
                <p14:modId xmlns:p14="http://schemas.microsoft.com/office/powerpoint/2010/main" val="4238965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089767981"/>
                    </a:ext>
                  </a:extLst>
                </a:gridCol>
                <a:gridCol w="822960">
                  <a:extLst>
                    <a:ext uri="{9D8B030D-6E8A-4147-A177-3AD203B41FA5}">
                      <a16:colId xmlns:a16="http://schemas.microsoft.com/office/drawing/2014/main" val="2975581126"/>
                    </a:ext>
                  </a:extLst>
                </a:gridCol>
                <a:gridCol w="576072">
                  <a:extLst>
                    <a:ext uri="{9D8B030D-6E8A-4147-A177-3AD203B41FA5}">
                      <a16:colId xmlns:a16="http://schemas.microsoft.com/office/drawing/2014/main" val="2651683362"/>
                    </a:ext>
                  </a:extLst>
                </a:gridCol>
                <a:gridCol w="576072">
                  <a:extLst>
                    <a:ext uri="{9D8B030D-6E8A-4147-A177-3AD203B41FA5}">
                      <a16:colId xmlns:a16="http://schemas.microsoft.com/office/drawing/2014/main" val="2493011305"/>
                    </a:ext>
                  </a:extLst>
                </a:gridCol>
                <a:gridCol w="576072">
                  <a:extLst>
                    <a:ext uri="{9D8B030D-6E8A-4147-A177-3AD203B41FA5}">
                      <a16:colId xmlns:a16="http://schemas.microsoft.com/office/drawing/2014/main" val="626749868"/>
                    </a:ext>
                  </a:extLst>
                </a:gridCol>
                <a:gridCol w="576072">
                  <a:extLst>
                    <a:ext uri="{9D8B030D-6E8A-4147-A177-3AD203B41FA5}">
                      <a16:colId xmlns:a16="http://schemas.microsoft.com/office/drawing/2014/main" val="442945246"/>
                    </a:ext>
                  </a:extLst>
                </a:gridCol>
                <a:gridCol w="658368">
                  <a:extLst>
                    <a:ext uri="{9D8B030D-6E8A-4147-A177-3AD203B41FA5}">
                      <a16:colId xmlns:a16="http://schemas.microsoft.com/office/drawing/2014/main" val="2314521444"/>
                    </a:ext>
                  </a:extLst>
                </a:gridCol>
                <a:gridCol w="658368">
                  <a:extLst>
                    <a:ext uri="{9D8B030D-6E8A-4147-A177-3AD203B41FA5}">
                      <a16:colId xmlns:a16="http://schemas.microsoft.com/office/drawing/2014/main" val="565625927"/>
                    </a:ext>
                  </a:extLst>
                </a:gridCol>
                <a:gridCol w="411480">
                  <a:extLst>
                    <a:ext uri="{9D8B030D-6E8A-4147-A177-3AD203B41FA5}">
                      <a16:colId xmlns:a16="http://schemas.microsoft.com/office/drawing/2014/main" val="1556315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19031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- 2017-10-17 16:24:00</a:t>
                      </a:r>
                      <a:r>
                        <a:rPr kumimoji="0" lang="de-DE" sz="1000" b="0" i="0" u="none" strike="noStrike" kern="1200" cap="none" spc="0" normalizeH="0" baseline="0" noProof="0">
                          <a:ln>
                            <a:noFill/>
                          </a:ln>
                          <a:solidFill>
                            <a:prstClr val="black"/>
                          </a:solidFill>
                          <a:effectLst/>
                          <a:uLnTx/>
                          <a:uFillTx/>
                          <a:latin typeface="+mn-lt"/>
                          <a:ea typeface="+mn-ea"/>
                          <a:cs typeface="+mn-cs"/>
                        </a:rPr>
                        <a:t>
Stellungnahme von Tagesschau-Chef Kai Gniffke:
Die Tagesschau ist „in dieser Form (nicht) überflüssig“
Heute hat einer der wichtigen deutschen Medienpolitiker eine Neuordnung von ARD und ZDF gefordert. Dabei merkte Rainer Robra, Chef der Staatskanzlei von Sachsen-Anhalt an, dass im Zuge dieser Neuordnung die Tagesschau „in dieser Form überflüssig“ sei. Dass die Länder das Mediensystem in Deutschland gestalten, ist nicht nur legitim, sondern sogar ihre ureigenste Aufgabe. Aber das Zitat hat mich schon besorgt. Klar, als Chefredakteur der Tagesschau muss mich das angehen. Noch mehr sorge ich mich aber als Staatsbürger um den Fortbestand dieser Marke.
Damit kein Missverständnis aufkommt: Ich bin befangen und als Tagesschau-Chef in dieser Frage nicht neutral. Bitte sehen Sie mir das nach. Dies ist ein Beitrag zu einem Diskurs, den ich jenseits der Medienpolitik gerne auch mit Ihnen, den Nutzerinnen und Nutzern unserer Angebote führen möchte. Fangen wir mit dem an, warum es die Tagesschau gibt: Wir sollen Informationen über relevante Fragen des Zeitgeschehens vermitteln und damit den „Brennstoff“ für den gesellschaftlichen Diskurs liefern. Jede Bürgerin, jeder Bürger dieses Landes soll sich auf der Basis von Informationen ein eigenes Urteil bilden, soll an politischen Prozessen partizipieren können und – wenn sie/er will – sich engagieren. Diese Funktion erfüllt die Tagesschau nur, wenn sie unvoreingenommen berichtet und den Leuten keine Meinung unterjubelt. Nur so erwirbt man sich Vertrauen.
Dass sich in diesem Jahr so viele Zuschauer wie noch nie in der Tagesschau um 20 Uhr informieren, könnte ein Hinweis sein, dass gerade in bewegten Zeiten starke Marken gefragt sind, die für nüchterne und unabhängige Nachrichten stehen. Jeden Abend gleichen mehr als 10 Millionen Zuschauer um 20 Uhr ihren Informationsstand ab (auf tagesschau.de täglich etwa 2,5 Mio Besucher). Damit fördert die Tagesschau den Diskurs über sämtliche Parteigrenzen hinweg und trägt dazu bei, dass die Gesellschaft zusammenhält, auch wenn die Zeiten rauer werden. Keine Sorge, die Tagesschau ist nicht dafür da, dass alle das gleiche denken. Im Gegenteil, alle Positionen (auch die neu im Parlament vertretenen) finden in der Tagesschau statt. Diese Lagerfeuer-Funktion ist sehr, sehr selten geworden. Wenn man die Tagesschau für überflüssig erklärt und zur Disposition stellt – sei es im Internet oder im Fernsehen – dann wird dieses Lagerfeuer erloschen sein und es wird sich nicht wieder entzünden 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9963579"/>
                  </a:ext>
                </a:extLst>
              </a:tr>
            </a:tbl>
          </a:graphicData>
        </a:graphic>
      </p:graphicFrame>
      <p:sp>
        <p:nvSpPr>
          <p:cNvPr id="4" name="Text Placeholder 3">
            <a:extLst>
              <a:ext uri="{FF2B5EF4-FFF2-40B4-BE49-F238E27FC236}">
                <a16:creationId xmlns:a16="http://schemas.microsoft.com/office/drawing/2014/main" id="{294A4AAB-C51A-41A9-B6DA-B1229F34A050}"/>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4088926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C2C59-2B38-4365-A176-C59FE85C8550}"/>
              </a:ext>
            </a:extLst>
          </p:cNvPr>
          <p:cNvSpPr>
            <a:spLocks noGrp="1"/>
          </p:cNvSpPr>
          <p:nvPr>
            <p:ph type="title"/>
          </p:nvPr>
        </p:nvSpPr>
        <p:spPr/>
        <p:txBody>
          <a:bodyPr/>
          <a:lstStyle/>
          <a:p>
            <a:r>
              <a:rPr lang="en-US"/>
              <a:t>Eigene Posts - Reaktionen - 6 of 10</a:t>
            </a:r>
          </a:p>
        </p:txBody>
      </p:sp>
      <p:graphicFrame>
        <p:nvGraphicFramePr>
          <p:cNvPr id="5" name="Table Placeholder 4">
            <a:extLst>
              <a:ext uri="{FF2B5EF4-FFF2-40B4-BE49-F238E27FC236}">
                <a16:creationId xmlns:a16="http://schemas.microsoft.com/office/drawing/2014/main" id="{F4E99B69-C0AD-462C-99E1-DA9419443928}"/>
              </a:ext>
            </a:extLst>
          </p:cNvPr>
          <p:cNvGraphicFramePr>
            <a:graphicFrameLocks noGrp="1"/>
          </p:cNvGraphicFramePr>
          <p:nvPr>
            <p:ph type="tbl" sz="quarter" idx="13"/>
            <p:extLst>
              <p:ext uri="{D42A27DB-BD31-4B8C-83A1-F6EECF244321}">
                <p14:modId xmlns:p14="http://schemas.microsoft.com/office/powerpoint/2010/main" val="3946678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623950190"/>
                    </a:ext>
                  </a:extLst>
                </a:gridCol>
                <a:gridCol w="822960">
                  <a:extLst>
                    <a:ext uri="{9D8B030D-6E8A-4147-A177-3AD203B41FA5}">
                      <a16:colId xmlns:a16="http://schemas.microsoft.com/office/drawing/2014/main" val="3315618403"/>
                    </a:ext>
                  </a:extLst>
                </a:gridCol>
                <a:gridCol w="576072">
                  <a:extLst>
                    <a:ext uri="{9D8B030D-6E8A-4147-A177-3AD203B41FA5}">
                      <a16:colId xmlns:a16="http://schemas.microsoft.com/office/drawing/2014/main" val="639068363"/>
                    </a:ext>
                  </a:extLst>
                </a:gridCol>
                <a:gridCol w="576072">
                  <a:extLst>
                    <a:ext uri="{9D8B030D-6E8A-4147-A177-3AD203B41FA5}">
                      <a16:colId xmlns:a16="http://schemas.microsoft.com/office/drawing/2014/main" val="2593553924"/>
                    </a:ext>
                  </a:extLst>
                </a:gridCol>
                <a:gridCol w="576072">
                  <a:extLst>
                    <a:ext uri="{9D8B030D-6E8A-4147-A177-3AD203B41FA5}">
                      <a16:colId xmlns:a16="http://schemas.microsoft.com/office/drawing/2014/main" val="990472787"/>
                    </a:ext>
                  </a:extLst>
                </a:gridCol>
                <a:gridCol w="576072">
                  <a:extLst>
                    <a:ext uri="{9D8B030D-6E8A-4147-A177-3AD203B41FA5}">
                      <a16:colId xmlns:a16="http://schemas.microsoft.com/office/drawing/2014/main" val="518142706"/>
                    </a:ext>
                  </a:extLst>
                </a:gridCol>
                <a:gridCol w="658368">
                  <a:extLst>
                    <a:ext uri="{9D8B030D-6E8A-4147-A177-3AD203B41FA5}">
                      <a16:colId xmlns:a16="http://schemas.microsoft.com/office/drawing/2014/main" val="2339479755"/>
                    </a:ext>
                  </a:extLst>
                </a:gridCol>
                <a:gridCol w="658368">
                  <a:extLst>
                    <a:ext uri="{9D8B030D-6E8A-4147-A177-3AD203B41FA5}">
                      <a16:colId xmlns:a16="http://schemas.microsoft.com/office/drawing/2014/main" val="1578527193"/>
                    </a:ext>
                  </a:extLst>
                </a:gridCol>
                <a:gridCol w="411480">
                  <a:extLst>
                    <a:ext uri="{9D8B030D-6E8A-4147-A177-3AD203B41FA5}">
                      <a16:colId xmlns:a16="http://schemas.microsoft.com/office/drawing/2014/main" val="4035105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57317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15:49:57</a:t>
                      </a:r>
                      <a:r>
                        <a:rPr kumimoji="0" lang="de-DE" sz="1000" b="0" i="0" u="none" strike="noStrike" kern="1200" cap="none" spc="0" normalizeH="0" baseline="0" noProof="0">
                          <a:ln>
                            <a:noFill/>
                          </a:ln>
                          <a:solidFill>
                            <a:prstClr val="black"/>
                          </a:solidFill>
                          <a:effectLst/>
                          <a:uLnTx/>
                          <a:uFillTx/>
                          <a:latin typeface="+mn-lt"/>
                          <a:ea typeface="+mn-ea"/>
                          <a:cs typeface="+mn-cs"/>
                        </a:rPr>
                        <a:t>
Nachdem ihre Anhänger die jüdische Anne Frank verhöhnten, haben die Spieler von Lazio Rom ein Zeichen gesetzt und vor dem Ligaspiel gegen Bologna T-Shirts gegen Antisemitismus getragen.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8539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- 2017-10-18 18:57:09</a:t>
                      </a:r>
                      <a:r>
                        <a:rPr kumimoji="0" lang="de-DE" sz="1000" b="0" i="0" u="none" strike="noStrike" kern="1200" cap="none" spc="0" normalizeH="0" baseline="0" noProof="0">
                          <a:ln>
                            <a:noFill/>
                          </a:ln>
                          <a:solidFill>
                            <a:prstClr val="black"/>
                          </a:solidFill>
                          <a:effectLst/>
                          <a:uLnTx/>
                          <a:uFillTx/>
                          <a:latin typeface="+mn-lt"/>
                          <a:ea typeface="+mn-ea"/>
                          <a:cs typeface="+mn-cs"/>
                        </a:rPr>
                        <a:t>
Nun ist es wissenschaftlich erwiesen: Heute fliegen in Deutschland 75 Prozent weniger Insekten als vor 27 Jahren.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34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17:47:20</a:t>
                      </a:r>
                      <a:r>
                        <a:rPr kumimoji="0" lang="de-DE" sz="1000" b="0" i="0" u="none" strike="noStrike" kern="1200" cap="none" spc="0" normalizeH="0" baseline="0" noProof="0">
                          <a:ln>
                            <a:noFill/>
                          </a:ln>
                          <a:solidFill>
                            <a:prstClr val="black"/>
                          </a:solidFill>
                          <a:effectLst/>
                          <a:uLnTx/>
                          <a:uFillTx/>
                          <a:latin typeface="+mn-lt"/>
                          <a:ea typeface="+mn-ea"/>
                          <a:cs typeface="+mn-cs"/>
                        </a:rPr>
                        <a:t>
Eine "schwarze Null" aus etwa 400 Mitarbeitern: So hat sich das Bundesfinanzministerium von seinem bisherigen Chef verabschiedet.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179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- 2017-10-15 11:30:44</a:t>
                      </a:r>
                      <a:r>
                        <a:rPr kumimoji="0" lang="de-DE" sz="1000" b="0" i="0" u="none" strike="noStrike" kern="1200" cap="none" spc="0" normalizeH="0" baseline="0" noProof="0">
                          <a:ln>
                            <a:noFill/>
                          </a:ln>
                          <a:solidFill>
                            <a:prstClr val="black"/>
                          </a:solidFill>
                          <a:effectLst/>
                          <a:uLnTx/>
                          <a:uFillTx/>
                          <a:latin typeface="+mn-lt"/>
                          <a:ea typeface="+mn-ea"/>
                          <a:cs typeface="+mn-cs"/>
                        </a:rPr>
                        <a:t>
Izmir ist das neue Istanbul: Die türkische Stadt gilt als Ort, wo Freiheit gelebt wird, während es in Istanbul immer konservativer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9848717"/>
                  </a:ext>
                </a:extLst>
              </a:tr>
            </a:tbl>
          </a:graphicData>
        </a:graphic>
      </p:graphicFrame>
      <p:sp>
        <p:nvSpPr>
          <p:cNvPr id="4" name="Text Placeholder 3">
            <a:extLst>
              <a:ext uri="{FF2B5EF4-FFF2-40B4-BE49-F238E27FC236}">
                <a16:creationId xmlns:a16="http://schemas.microsoft.com/office/drawing/2014/main" id="{0AD8B263-A4AF-481B-8337-6FAF6F3280D7}"/>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214888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58C27-2459-4240-9940-D8DD1645453E}"/>
              </a:ext>
            </a:extLst>
          </p:cNvPr>
          <p:cNvSpPr>
            <a:spLocks noGrp="1"/>
          </p:cNvSpPr>
          <p:nvPr>
            <p:ph type="title"/>
          </p:nvPr>
        </p:nvSpPr>
        <p:spPr/>
        <p:txBody>
          <a:bodyPr/>
          <a:lstStyle/>
          <a:p>
            <a:r>
              <a:rPr lang="en-US"/>
              <a:t>Eigene Posts - Reaktionen - 7 of 10</a:t>
            </a:r>
          </a:p>
        </p:txBody>
      </p:sp>
      <p:graphicFrame>
        <p:nvGraphicFramePr>
          <p:cNvPr id="5" name="Table Placeholder 4">
            <a:extLst>
              <a:ext uri="{FF2B5EF4-FFF2-40B4-BE49-F238E27FC236}">
                <a16:creationId xmlns:a16="http://schemas.microsoft.com/office/drawing/2014/main" id="{98F70C56-F239-4F74-84FA-FC28DC34CB9A}"/>
              </a:ext>
            </a:extLst>
          </p:cNvPr>
          <p:cNvGraphicFramePr>
            <a:graphicFrameLocks noGrp="1"/>
          </p:cNvGraphicFramePr>
          <p:nvPr>
            <p:ph type="tbl" sz="quarter" idx="13"/>
            <p:extLst>
              <p:ext uri="{D42A27DB-BD31-4B8C-83A1-F6EECF244321}">
                <p14:modId xmlns:p14="http://schemas.microsoft.com/office/powerpoint/2010/main" val="24527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899335361"/>
                    </a:ext>
                  </a:extLst>
                </a:gridCol>
                <a:gridCol w="822960">
                  <a:extLst>
                    <a:ext uri="{9D8B030D-6E8A-4147-A177-3AD203B41FA5}">
                      <a16:colId xmlns:a16="http://schemas.microsoft.com/office/drawing/2014/main" val="627044434"/>
                    </a:ext>
                  </a:extLst>
                </a:gridCol>
                <a:gridCol w="576072">
                  <a:extLst>
                    <a:ext uri="{9D8B030D-6E8A-4147-A177-3AD203B41FA5}">
                      <a16:colId xmlns:a16="http://schemas.microsoft.com/office/drawing/2014/main" val="3044388977"/>
                    </a:ext>
                  </a:extLst>
                </a:gridCol>
                <a:gridCol w="576072">
                  <a:extLst>
                    <a:ext uri="{9D8B030D-6E8A-4147-A177-3AD203B41FA5}">
                      <a16:colId xmlns:a16="http://schemas.microsoft.com/office/drawing/2014/main" val="2725685113"/>
                    </a:ext>
                  </a:extLst>
                </a:gridCol>
                <a:gridCol w="576072">
                  <a:extLst>
                    <a:ext uri="{9D8B030D-6E8A-4147-A177-3AD203B41FA5}">
                      <a16:colId xmlns:a16="http://schemas.microsoft.com/office/drawing/2014/main" val="1451499676"/>
                    </a:ext>
                  </a:extLst>
                </a:gridCol>
                <a:gridCol w="576072">
                  <a:extLst>
                    <a:ext uri="{9D8B030D-6E8A-4147-A177-3AD203B41FA5}">
                      <a16:colId xmlns:a16="http://schemas.microsoft.com/office/drawing/2014/main" val="1209677583"/>
                    </a:ext>
                  </a:extLst>
                </a:gridCol>
                <a:gridCol w="658368">
                  <a:extLst>
                    <a:ext uri="{9D8B030D-6E8A-4147-A177-3AD203B41FA5}">
                      <a16:colId xmlns:a16="http://schemas.microsoft.com/office/drawing/2014/main" val="2417668854"/>
                    </a:ext>
                  </a:extLst>
                </a:gridCol>
                <a:gridCol w="658368">
                  <a:extLst>
                    <a:ext uri="{9D8B030D-6E8A-4147-A177-3AD203B41FA5}">
                      <a16:colId xmlns:a16="http://schemas.microsoft.com/office/drawing/2014/main" val="3004087824"/>
                    </a:ext>
                  </a:extLst>
                </a:gridCol>
                <a:gridCol w="411480">
                  <a:extLst>
                    <a:ext uri="{9D8B030D-6E8A-4147-A177-3AD203B41FA5}">
                      <a16:colId xmlns:a16="http://schemas.microsoft.com/office/drawing/2014/main" val="2308438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81595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22:40:11</a:t>
                      </a:r>
                      <a:r>
                        <a:rPr kumimoji="0" lang="de-DE" sz="1000" b="0" i="0" u="none" strike="noStrike" kern="1200" cap="none" spc="0" normalizeH="0" baseline="0" noProof="0">
                          <a:ln>
                            <a:noFill/>
                          </a:ln>
                          <a:solidFill>
                            <a:prstClr val="black"/>
                          </a:solidFill>
                          <a:effectLst/>
                          <a:uLnTx/>
                          <a:uFillTx/>
                          <a:latin typeface="+mn-lt"/>
                          <a:ea typeface="+mn-ea"/>
                          <a:cs typeface="+mn-cs"/>
                        </a:rPr>
                        <a:t>
Die UNO hat das "absichtliche Aushungern von Zivilisten" in Syrien als Kriegstaktik verurteilt. Die "schockierenden" Bilder von ausgemergelten Kindern seien ein "erschreckendes Zeichen des Leids der Menschen in Ost-Ghuta".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687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14:20:40</a:t>
                      </a:r>
                      <a:r>
                        <a:rPr kumimoji="0" lang="de-DE" sz="1000" b="0" i="0" u="none" strike="noStrike" kern="1200" cap="none" spc="0" normalizeH="0" baseline="0" noProof="0">
                          <a:ln>
                            <a:noFill/>
                          </a:ln>
                          <a:solidFill>
                            <a:prstClr val="black"/>
                          </a:solidFill>
                          <a:effectLst/>
                          <a:uLnTx/>
                          <a:uFillTx/>
                          <a:latin typeface="+mn-lt"/>
                          <a:ea typeface="+mn-ea"/>
                          <a:cs typeface="+mn-cs"/>
                        </a:rPr>
                        <a:t>
Frankfurt Marathon: Ein 80-Jähriger läuft europäischen Rekord in seiner Altersklasse.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hessenschau.de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Wahnsinns-Leistung: Klemens Wittig läuft in 3:39:54 Stunden mit 80 Jahren, chapeau! (Y)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7157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09:08:37</a:t>
                      </a:r>
                      <a:r>
                        <a:rPr kumimoji="0" lang="de-DE" sz="1000" b="0" i="0" u="none" strike="noStrike" kern="1200" cap="none" spc="0" normalizeH="0" baseline="0" noProof="0">
                          <a:ln>
                            <a:noFill/>
                          </a:ln>
                          <a:solidFill>
                            <a:prstClr val="black"/>
                          </a:solidFill>
                          <a:effectLst/>
                          <a:uLnTx/>
                          <a:uFillTx/>
                          <a:latin typeface="+mn-lt"/>
                          <a:ea typeface="+mn-ea"/>
                          <a:cs typeface="+mn-cs"/>
                        </a:rPr>
                        <a:t>
Sturmtief "Herwart" bringt Wind und Wasser.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7486288"/>
                  </a:ext>
                </a:extLst>
              </a:tr>
            </a:tbl>
          </a:graphicData>
        </a:graphic>
      </p:graphicFrame>
      <p:sp>
        <p:nvSpPr>
          <p:cNvPr id="4" name="Text Placeholder 3">
            <a:extLst>
              <a:ext uri="{FF2B5EF4-FFF2-40B4-BE49-F238E27FC236}">
                <a16:creationId xmlns:a16="http://schemas.microsoft.com/office/drawing/2014/main" id="{DE7B33D9-FAD0-42E9-B71C-CB475E3EF988}"/>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989369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39FE3-0597-4271-8F76-3542EEFA1406}"/>
              </a:ext>
            </a:extLst>
          </p:cNvPr>
          <p:cNvSpPr>
            <a:spLocks noGrp="1"/>
          </p:cNvSpPr>
          <p:nvPr>
            <p:ph type="title"/>
          </p:nvPr>
        </p:nvSpPr>
        <p:spPr/>
        <p:txBody>
          <a:bodyPr/>
          <a:lstStyle/>
          <a:p>
            <a:r>
              <a:rPr lang="en-US"/>
              <a:t>Eigene Posts - Reaktionen - 8 of 10</a:t>
            </a:r>
          </a:p>
        </p:txBody>
      </p:sp>
      <p:graphicFrame>
        <p:nvGraphicFramePr>
          <p:cNvPr id="5" name="Table Placeholder 4">
            <a:extLst>
              <a:ext uri="{FF2B5EF4-FFF2-40B4-BE49-F238E27FC236}">
                <a16:creationId xmlns:a16="http://schemas.microsoft.com/office/drawing/2014/main" id="{919F173A-C011-459D-B9BD-06EBE758C654}"/>
              </a:ext>
            </a:extLst>
          </p:cNvPr>
          <p:cNvGraphicFramePr>
            <a:graphicFrameLocks noGrp="1"/>
          </p:cNvGraphicFramePr>
          <p:nvPr>
            <p:ph type="tbl" sz="quarter" idx="13"/>
            <p:extLst>
              <p:ext uri="{D42A27DB-BD31-4B8C-83A1-F6EECF244321}">
                <p14:modId xmlns:p14="http://schemas.microsoft.com/office/powerpoint/2010/main" val="3428241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822833237"/>
                    </a:ext>
                  </a:extLst>
                </a:gridCol>
                <a:gridCol w="822960">
                  <a:extLst>
                    <a:ext uri="{9D8B030D-6E8A-4147-A177-3AD203B41FA5}">
                      <a16:colId xmlns:a16="http://schemas.microsoft.com/office/drawing/2014/main" val="2400083249"/>
                    </a:ext>
                  </a:extLst>
                </a:gridCol>
                <a:gridCol w="576072">
                  <a:extLst>
                    <a:ext uri="{9D8B030D-6E8A-4147-A177-3AD203B41FA5}">
                      <a16:colId xmlns:a16="http://schemas.microsoft.com/office/drawing/2014/main" val="77986007"/>
                    </a:ext>
                  </a:extLst>
                </a:gridCol>
                <a:gridCol w="576072">
                  <a:extLst>
                    <a:ext uri="{9D8B030D-6E8A-4147-A177-3AD203B41FA5}">
                      <a16:colId xmlns:a16="http://schemas.microsoft.com/office/drawing/2014/main" val="418651447"/>
                    </a:ext>
                  </a:extLst>
                </a:gridCol>
                <a:gridCol w="576072">
                  <a:extLst>
                    <a:ext uri="{9D8B030D-6E8A-4147-A177-3AD203B41FA5}">
                      <a16:colId xmlns:a16="http://schemas.microsoft.com/office/drawing/2014/main" val="1633881202"/>
                    </a:ext>
                  </a:extLst>
                </a:gridCol>
                <a:gridCol w="576072">
                  <a:extLst>
                    <a:ext uri="{9D8B030D-6E8A-4147-A177-3AD203B41FA5}">
                      <a16:colId xmlns:a16="http://schemas.microsoft.com/office/drawing/2014/main" val="1782791225"/>
                    </a:ext>
                  </a:extLst>
                </a:gridCol>
                <a:gridCol w="658368">
                  <a:extLst>
                    <a:ext uri="{9D8B030D-6E8A-4147-A177-3AD203B41FA5}">
                      <a16:colId xmlns:a16="http://schemas.microsoft.com/office/drawing/2014/main" val="4165894327"/>
                    </a:ext>
                  </a:extLst>
                </a:gridCol>
                <a:gridCol w="658368">
                  <a:extLst>
                    <a:ext uri="{9D8B030D-6E8A-4147-A177-3AD203B41FA5}">
                      <a16:colId xmlns:a16="http://schemas.microsoft.com/office/drawing/2014/main" val="3995460899"/>
                    </a:ext>
                  </a:extLst>
                </a:gridCol>
                <a:gridCol w="411480">
                  <a:extLst>
                    <a:ext uri="{9D8B030D-6E8A-4147-A177-3AD203B41FA5}">
                      <a16:colId xmlns:a16="http://schemas.microsoft.com/office/drawing/2014/main" val="1058720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80503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- 2017-10-18 16:30:06</a:t>
                      </a:r>
                      <a:r>
                        <a:rPr kumimoji="0" lang="de-DE" sz="1000" b="0" i="0" u="none" strike="noStrike" kern="1200" cap="none" spc="0" normalizeH="0" baseline="0" noProof="0">
                          <a:ln>
                            <a:noFill/>
                          </a:ln>
                          <a:solidFill>
                            <a:prstClr val="black"/>
                          </a:solidFill>
                          <a:effectLst/>
                          <a:uLnTx/>
                          <a:uFillTx/>
                          <a:latin typeface="+mn-lt"/>
                          <a:ea typeface="+mn-ea"/>
                          <a:cs typeface="+mn-cs"/>
                        </a:rPr>
                        <a:t>
Nadja R. hat sich in Frankfurt radikalisiert und ist 2014 nach Syrien ausgereist. Nun bröckelt die IS-Herrschaft und die 31-Jährige will zurück nach Deutschland. Das Auswärtige Amt hilft ihr nach Informationen von hr-iNFO dabei.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IS-Anhängerin Nadja R. kommt nach Deutschland zurück
</a:t>
                      </a:r>
                      <a:r>
                        <a:rPr kumimoji="0" lang="de-DE" sz="1000" b="0" i="1" u="none" strike="noStrike" kern="1200" cap="none" spc="0" normalizeH="0" baseline="0" noProof="0">
                          <a:ln>
                            <a:noFill/>
                          </a:ln>
                          <a:solidFill>
                            <a:prstClr val="black"/>
                          </a:solidFill>
                          <a:effectLst/>
                          <a:uLnTx/>
                          <a:uFillTx/>
                          <a:latin typeface="+mn-lt"/>
                          <a:ea typeface="+mn-ea"/>
                          <a:cs typeface="+mn-cs"/>
                        </a:rPr>
                        <a:t>Caption</a:t>
                      </a:r>
                      <a:r>
                        <a:rPr kumimoji="0" lang="de-DE" sz="1000" b="0" i="0" u="none" strike="noStrike" kern="1200" cap="none" spc="0" normalizeH="0" baseline="0" noProof="0">
                          <a:ln>
                            <a:noFill/>
                          </a:ln>
                          <a:solidFill>
                            <a:prstClr val="black"/>
                          </a:solidFill>
                          <a:effectLst/>
                          <a:uLnTx/>
                          <a:uFillTx/>
                          <a:latin typeface="+mn-lt"/>
                          <a:ea typeface="+mn-ea"/>
                          <a:cs typeface="+mn-cs"/>
                        </a:rPr>
                        <a:t>: hessenschau.de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7790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tagesschau - 2017-10-23 17:40:03</a:t>
                      </a:r>
                      <a:r>
                        <a:rPr kumimoji="0" lang="en-US" sz="1000" b="0" i="0" u="none" strike="noStrike" kern="1200" cap="none" spc="0" normalizeH="0" baseline="0" noProof="0">
                          <a:ln>
                            <a:noFill/>
                          </a:ln>
                          <a:solidFill>
                            <a:prstClr val="black"/>
                          </a:solidFill>
                          <a:effectLst/>
                          <a:uLnTx/>
                          <a:uFillTx/>
                          <a:latin typeface="+mn-lt"/>
                          <a:ea typeface="+mn-ea"/>
                          <a:cs typeface="+mn-cs"/>
                        </a:rPr>
                        <a:t>
CNN antwortet auf Donald Trump.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CNN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“Some people might try to tell you that it’s a banana.” #FactsFirst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4402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03:44:00</a:t>
                      </a:r>
                      <a:r>
                        <a:rPr kumimoji="0" lang="de-DE" sz="1000" b="0" i="0" u="none" strike="noStrike" kern="1200" cap="none" spc="0" normalizeH="0" baseline="0" noProof="0">
                          <a:ln>
                            <a:noFill/>
                          </a:ln>
                          <a:solidFill>
                            <a:prstClr val="black"/>
                          </a:solidFill>
                          <a:effectLst/>
                          <a:uLnTx/>
                          <a:uFillTx/>
                          <a:latin typeface="+mn-lt"/>
                          <a:ea typeface="+mn-ea"/>
                          <a:cs typeface="+mn-cs"/>
                        </a:rPr>
                        <a:t>
Vom Krieg ins Klassenzimmer: In einem Pilotprojekt werden Lehrerinnen und Lehrer, die aus ihrem Heimatland flüchten mussten, fit für deutsche Schulen gemacht.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9490820"/>
                  </a:ext>
                </a:extLst>
              </a:tr>
            </a:tbl>
          </a:graphicData>
        </a:graphic>
      </p:graphicFrame>
      <p:sp>
        <p:nvSpPr>
          <p:cNvPr id="4" name="Text Placeholder 3">
            <a:extLst>
              <a:ext uri="{FF2B5EF4-FFF2-40B4-BE49-F238E27FC236}">
                <a16:creationId xmlns:a16="http://schemas.microsoft.com/office/drawing/2014/main" id="{AEB26857-D756-418B-9FA4-DFA25F5E0DDA}"/>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942895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FAC32-6ADF-4A6F-BCCF-26A7912CBA04}"/>
              </a:ext>
            </a:extLst>
          </p:cNvPr>
          <p:cNvSpPr>
            <a:spLocks noGrp="1"/>
          </p:cNvSpPr>
          <p:nvPr>
            <p:ph type="title"/>
          </p:nvPr>
        </p:nvSpPr>
        <p:spPr/>
        <p:txBody>
          <a:bodyPr/>
          <a:lstStyle/>
          <a:p>
            <a:r>
              <a:rPr lang="en-US"/>
              <a:t>Eigene Posts - Reaktionen - 9 of 10</a:t>
            </a:r>
          </a:p>
        </p:txBody>
      </p:sp>
      <p:graphicFrame>
        <p:nvGraphicFramePr>
          <p:cNvPr id="5" name="Table Placeholder 4">
            <a:extLst>
              <a:ext uri="{FF2B5EF4-FFF2-40B4-BE49-F238E27FC236}">
                <a16:creationId xmlns:a16="http://schemas.microsoft.com/office/drawing/2014/main" id="{05BD9005-8166-451A-A474-24F71AA601B5}"/>
              </a:ext>
            </a:extLst>
          </p:cNvPr>
          <p:cNvGraphicFramePr>
            <a:graphicFrameLocks noGrp="1"/>
          </p:cNvGraphicFramePr>
          <p:nvPr>
            <p:ph type="tbl" sz="quarter" idx="13"/>
            <p:extLst>
              <p:ext uri="{D42A27DB-BD31-4B8C-83A1-F6EECF244321}">
                <p14:modId xmlns:p14="http://schemas.microsoft.com/office/powerpoint/2010/main" val="3846930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211338703"/>
                    </a:ext>
                  </a:extLst>
                </a:gridCol>
                <a:gridCol w="822960">
                  <a:extLst>
                    <a:ext uri="{9D8B030D-6E8A-4147-A177-3AD203B41FA5}">
                      <a16:colId xmlns:a16="http://schemas.microsoft.com/office/drawing/2014/main" val="3299877036"/>
                    </a:ext>
                  </a:extLst>
                </a:gridCol>
                <a:gridCol w="576072">
                  <a:extLst>
                    <a:ext uri="{9D8B030D-6E8A-4147-A177-3AD203B41FA5}">
                      <a16:colId xmlns:a16="http://schemas.microsoft.com/office/drawing/2014/main" val="1019603245"/>
                    </a:ext>
                  </a:extLst>
                </a:gridCol>
                <a:gridCol w="576072">
                  <a:extLst>
                    <a:ext uri="{9D8B030D-6E8A-4147-A177-3AD203B41FA5}">
                      <a16:colId xmlns:a16="http://schemas.microsoft.com/office/drawing/2014/main" val="2705012893"/>
                    </a:ext>
                  </a:extLst>
                </a:gridCol>
                <a:gridCol w="576072">
                  <a:extLst>
                    <a:ext uri="{9D8B030D-6E8A-4147-A177-3AD203B41FA5}">
                      <a16:colId xmlns:a16="http://schemas.microsoft.com/office/drawing/2014/main" val="1459864855"/>
                    </a:ext>
                  </a:extLst>
                </a:gridCol>
                <a:gridCol w="576072">
                  <a:extLst>
                    <a:ext uri="{9D8B030D-6E8A-4147-A177-3AD203B41FA5}">
                      <a16:colId xmlns:a16="http://schemas.microsoft.com/office/drawing/2014/main" val="4085023626"/>
                    </a:ext>
                  </a:extLst>
                </a:gridCol>
                <a:gridCol w="658368">
                  <a:extLst>
                    <a:ext uri="{9D8B030D-6E8A-4147-A177-3AD203B41FA5}">
                      <a16:colId xmlns:a16="http://schemas.microsoft.com/office/drawing/2014/main" val="2536247472"/>
                    </a:ext>
                  </a:extLst>
                </a:gridCol>
                <a:gridCol w="658368">
                  <a:extLst>
                    <a:ext uri="{9D8B030D-6E8A-4147-A177-3AD203B41FA5}">
                      <a16:colId xmlns:a16="http://schemas.microsoft.com/office/drawing/2014/main" val="2647528042"/>
                    </a:ext>
                  </a:extLst>
                </a:gridCol>
                <a:gridCol w="411480">
                  <a:extLst>
                    <a:ext uri="{9D8B030D-6E8A-4147-A177-3AD203B41FA5}">
                      <a16:colId xmlns:a16="http://schemas.microsoft.com/office/drawing/2014/main" val="829321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18656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17:44:24</a:t>
                      </a:r>
                      <a:r>
                        <a:rPr kumimoji="0" lang="de-DE" sz="1000" b="0" i="0" u="none" strike="noStrike" kern="1200" cap="none" spc="0" normalizeH="0" baseline="0" noProof="0">
                          <a:ln>
                            <a:noFill/>
                          </a:ln>
                          <a:solidFill>
                            <a:prstClr val="black"/>
                          </a:solidFill>
                          <a:effectLst/>
                          <a:uLnTx/>
                          <a:uFillTx/>
                          <a:latin typeface="+mn-lt"/>
                          <a:ea typeface="+mn-ea"/>
                          <a:cs typeface="+mn-cs"/>
                        </a:rPr>
                        <a:t>
Ein US-Bundesgericht hat Präsident Trump Änderungen bei den Militärregeln für den Dienst von Transsexuellen verboten.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277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09:16:02</a:t>
                      </a:r>
                      <a:r>
                        <a:rPr kumimoji="0" lang="de-DE" sz="1000" b="0" i="0" u="none" strike="noStrike" kern="1200" cap="none" spc="0" normalizeH="0" baseline="0" noProof="0">
                          <a:ln>
                            <a:noFill/>
                          </a:ln>
                          <a:solidFill>
                            <a:prstClr val="black"/>
                          </a:solidFill>
                          <a:effectLst/>
                          <a:uLnTx/>
                          <a:uFillTx/>
                          <a:latin typeface="+mn-lt"/>
                          <a:ea typeface="+mn-ea"/>
                          <a:cs typeface="+mn-cs"/>
                        </a:rPr>
                        <a:t>
Weil sie deutlich weniger Geld als ihre männlichen Kollegen verdienen, streikt die dänische Frauen-Fußball-Nationalmannschaft. Das WM-Qualifikationsspiel gegen Schweden fällt heute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2470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03:20:05</a:t>
                      </a:r>
                      <a:r>
                        <a:rPr kumimoji="0" lang="de-DE" sz="1000" b="0" i="0" u="none" strike="noStrike" kern="1200" cap="none" spc="0" normalizeH="0" baseline="0" noProof="0">
                          <a:ln>
                            <a:noFill/>
                          </a:ln>
                          <a:solidFill>
                            <a:prstClr val="black"/>
                          </a:solidFill>
                          <a:effectLst/>
                          <a:uLnTx/>
                          <a:uFillTx/>
                          <a:latin typeface="+mn-lt"/>
                          <a:ea typeface="+mn-ea"/>
                          <a:cs typeface="+mn-cs"/>
                        </a:rPr>
                        <a:t>
Der deutsche Menschenrechtler wird gegen Kaution aber ohne Auflagen aus der Untersuchungshaft entlassen.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Peter Steudtner kommt frei
</a:t>
                      </a:r>
                      <a:r>
                        <a:rPr kumimoji="0" lang="de-DE" sz="1000" b="0" i="1" u="none" strike="noStrike" kern="1200" cap="none" spc="0" normalizeH="0" baseline="0" noProof="0">
                          <a:ln>
                            <a:noFill/>
                          </a:ln>
                          <a:solidFill>
                            <a:prstClr val="black"/>
                          </a:solidFill>
                          <a:effectLst/>
                          <a:uLnTx/>
                          <a:uFillTx/>
                          <a:latin typeface="+mn-lt"/>
                          <a:ea typeface="+mn-ea"/>
                          <a:cs typeface="+mn-cs"/>
                        </a:rPr>
                        <a:t>Caption</a:t>
                      </a:r>
                      <a:r>
                        <a:rPr kumimoji="0" lang="de-DE" sz="1000" b="0" i="0" u="none" strike="noStrike" kern="1200" cap="none" spc="0" normalizeH="0" baseline="0" noProof="0">
                          <a:ln>
                            <a:noFill/>
                          </a:ln>
                          <a:solidFill>
                            <a:prstClr val="black"/>
                          </a:solidFill>
                          <a:effectLst/>
                          <a:uLnTx/>
                          <a:uFillTx/>
                          <a:latin typeface="+mn-lt"/>
                          <a:ea typeface="+mn-ea"/>
                          <a:cs typeface="+mn-cs"/>
                        </a:rPr>
                        <a:t>: tagesschau.de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2536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15:40:34</a:t>
                      </a:r>
                      <a:r>
                        <a:rPr kumimoji="0" lang="de-DE" sz="1000" b="0" i="0" u="none" strike="noStrike" kern="1200" cap="none" spc="0" normalizeH="0" baseline="0" noProof="0">
                          <a:ln>
                            <a:noFill/>
                          </a:ln>
                          <a:solidFill>
                            <a:prstClr val="black"/>
                          </a:solidFill>
                          <a:effectLst/>
                          <a:uLnTx/>
                          <a:uFillTx/>
                          <a:latin typeface="+mn-lt"/>
                          <a:ea typeface="+mn-ea"/>
                          <a:cs typeface="+mn-cs"/>
                        </a:rPr>
                        <a:t>
Die AfD kann Glaser jetzt bei einer der kommenden Sitzungen erneut antreten lassen oder einen anderen Kandidaten aufstellen.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1483225"/>
                  </a:ext>
                </a:extLst>
              </a:tr>
            </a:tbl>
          </a:graphicData>
        </a:graphic>
      </p:graphicFrame>
      <p:sp>
        <p:nvSpPr>
          <p:cNvPr id="4" name="Text Placeholder 3">
            <a:extLst>
              <a:ext uri="{FF2B5EF4-FFF2-40B4-BE49-F238E27FC236}">
                <a16:creationId xmlns:a16="http://schemas.microsoft.com/office/drawing/2014/main" id="{C14CFC5F-7273-4227-B1FE-ADA01B8557B6}"/>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996534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15486-CF24-438D-ACC4-7EA77BE4F590}"/>
              </a:ext>
            </a:extLst>
          </p:cNvPr>
          <p:cNvSpPr>
            <a:spLocks noGrp="1"/>
          </p:cNvSpPr>
          <p:nvPr>
            <p:ph type="title"/>
          </p:nvPr>
        </p:nvSpPr>
        <p:spPr/>
        <p:txBody>
          <a:bodyPr/>
          <a:lstStyle/>
          <a:p>
            <a:r>
              <a:rPr lang="en-US"/>
              <a:t>Eigene Posts - Reaktionen - 10 of 10</a:t>
            </a:r>
          </a:p>
        </p:txBody>
      </p:sp>
      <p:graphicFrame>
        <p:nvGraphicFramePr>
          <p:cNvPr id="5" name="Table Placeholder 4">
            <a:extLst>
              <a:ext uri="{FF2B5EF4-FFF2-40B4-BE49-F238E27FC236}">
                <a16:creationId xmlns:a16="http://schemas.microsoft.com/office/drawing/2014/main" id="{469342BC-32E3-49E1-9686-006CFF28C84B}"/>
              </a:ext>
            </a:extLst>
          </p:cNvPr>
          <p:cNvGraphicFramePr>
            <a:graphicFrameLocks noGrp="1"/>
          </p:cNvGraphicFramePr>
          <p:nvPr>
            <p:ph type="tbl" sz="quarter" idx="13"/>
            <p:extLst>
              <p:ext uri="{D42A27DB-BD31-4B8C-83A1-F6EECF244321}">
                <p14:modId xmlns:p14="http://schemas.microsoft.com/office/powerpoint/2010/main" val="3748604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657315489"/>
                    </a:ext>
                  </a:extLst>
                </a:gridCol>
                <a:gridCol w="822960">
                  <a:extLst>
                    <a:ext uri="{9D8B030D-6E8A-4147-A177-3AD203B41FA5}">
                      <a16:colId xmlns:a16="http://schemas.microsoft.com/office/drawing/2014/main" val="449014703"/>
                    </a:ext>
                  </a:extLst>
                </a:gridCol>
                <a:gridCol w="576072">
                  <a:extLst>
                    <a:ext uri="{9D8B030D-6E8A-4147-A177-3AD203B41FA5}">
                      <a16:colId xmlns:a16="http://schemas.microsoft.com/office/drawing/2014/main" val="141776159"/>
                    </a:ext>
                  </a:extLst>
                </a:gridCol>
                <a:gridCol w="576072">
                  <a:extLst>
                    <a:ext uri="{9D8B030D-6E8A-4147-A177-3AD203B41FA5}">
                      <a16:colId xmlns:a16="http://schemas.microsoft.com/office/drawing/2014/main" val="3688415830"/>
                    </a:ext>
                  </a:extLst>
                </a:gridCol>
                <a:gridCol w="576072">
                  <a:extLst>
                    <a:ext uri="{9D8B030D-6E8A-4147-A177-3AD203B41FA5}">
                      <a16:colId xmlns:a16="http://schemas.microsoft.com/office/drawing/2014/main" val="3691819034"/>
                    </a:ext>
                  </a:extLst>
                </a:gridCol>
                <a:gridCol w="576072">
                  <a:extLst>
                    <a:ext uri="{9D8B030D-6E8A-4147-A177-3AD203B41FA5}">
                      <a16:colId xmlns:a16="http://schemas.microsoft.com/office/drawing/2014/main" val="3870456013"/>
                    </a:ext>
                  </a:extLst>
                </a:gridCol>
                <a:gridCol w="658368">
                  <a:extLst>
                    <a:ext uri="{9D8B030D-6E8A-4147-A177-3AD203B41FA5}">
                      <a16:colId xmlns:a16="http://schemas.microsoft.com/office/drawing/2014/main" val="1710872087"/>
                    </a:ext>
                  </a:extLst>
                </a:gridCol>
                <a:gridCol w="658368">
                  <a:extLst>
                    <a:ext uri="{9D8B030D-6E8A-4147-A177-3AD203B41FA5}">
                      <a16:colId xmlns:a16="http://schemas.microsoft.com/office/drawing/2014/main" val="1831450802"/>
                    </a:ext>
                  </a:extLst>
                </a:gridCol>
                <a:gridCol w="411480">
                  <a:extLst>
                    <a:ext uri="{9D8B030D-6E8A-4147-A177-3AD203B41FA5}">
                      <a16:colId xmlns:a16="http://schemas.microsoft.com/office/drawing/2014/main" val="2786613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41319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12:01:09</a:t>
                      </a:r>
                      <a:r>
                        <a:rPr kumimoji="0" lang="de-DE" sz="1000" b="0" i="0" u="none" strike="noStrike" kern="1200" cap="none" spc="0" normalizeH="0" baseline="0" noProof="0">
                          <a:ln>
                            <a:noFill/>
                          </a:ln>
                          <a:solidFill>
                            <a:prstClr val="black"/>
                          </a:solidFill>
                          <a:effectLst/>
                          <a:uLnTx/>
                          <a:uFillTx/>
                          <a:latin typeface="+mn-lt"/>
                          <a:ea typeface="+mn-ea"/>
                          <a:cs typeface="+mn-cs"/>
                        </a:rPr>
                        <a:t>
Fortuna Düsseldorf setzt heute Abend ein Zeichen gegen Rechts.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Sportschau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Fortuna Düsseldorf hat sich für das Heimspiel gegen Darmstadt heute Abend ein besonderes Outfit rausgelegt.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641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14:25:55</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sterben nicht nur immer mehr Insekten, auch die Vögel sind massiv bedroht. Tierschützer sprechen von einem „regelrechten Vogelsterben“.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6720375"/>
                  </a:ext>
                </a:extLst>
              </a:tr>
            </a:tbl>
          </a:graphicData>
        </a:graphic>
      </p:graphicFrame>
      <p:sp>
        <p:nvSpPr>
          <p:cNvPr id="4" name="Text Placeholder 3">
            <a:extLst>
              <a:ext uri="{FF2B5EF4-FFF2-40B4-BE49-F238E27FC236}">
                <a16:creationId xmlns:a16="http://schemas.microsoft.com/office/drawing/2014/main" id="{6271F52D-0930-4021-9127-6549FA0A9E31}"/>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7400341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500</Words>
  <Application>Microsoft Office PowerPoint</Application>
  <PresentationFormat>On-screen Show (4:3)</PresentationFormat>
  <Paragraphs>335</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Eigene Posts - Reaktionen - 1 of 10</vt:lpstr>
      <vt:lpstr>Eigene Posts - Reaktionen - 2 of 10</vt:lpstr>
      <vt:lpstr>Eigene Posts - Reaktionen - 3 of 10</vt:lpstr>
      <vt:lpstr>Eigene Posts - Reaktionen - 4 of 10</vt:lpstr>
      <vt:lpstr>Eigene Posts - Reaktionen - 5 of 10</vt:lpstr>
      <vt:lpstr>Eigene Posts - Reaktionen - 6 of 10</vt:lpstr>
      <vt:lpstr>Eigene Posts - Reaktionen - 7 of 10</vt:lpstr>
      <vt:lpstr>Eigene Posts - Reaktionen - 8 of 10</vt:lpstr>
      <vt:lpstr>Eigene Posts - Reaktionen - 9 of 10</vt:lpstr>
      <vt:lpstr>Eigene Posts - Reaktionen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Reaktionen - 1 of 10</dc:title>
  <dc:creator>Administrator</dc:creator>
  <cp:lastModifiedBy>Administrator</cp:lastModifiedBy>
  <cp:revision>1</cp:revision>
  <dcterms:created xsi:type="dcterms:W3CDTF">2017-11-07T13:31:53Z</dcterms:created>
  <dcterms:modified xsi:type="dcterms:W3CDTF">2017-11-07T13:34:43Z</dcterms:modified>
</cp:coreProperties>
</file>