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Lst>
  <p:sldSz cx="9144000" cy="6858000" type="screen4x3"/>
  <p:notesSz cx="6858000" cy="9144000"/>
  <p:embeddedFontLst>
    <p:embeddedFont>
      <p:font typeface="Calibri" panose="020F0502020204030204" pitchFamily="34" charset="0"/>
      <p:regular r:id="rId9"/>
      <p:bold r:id="rId10"/>
      <p:italic r:id="rId11"/>
      <p:boldItalic r:id="rId1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font" Target="fonts/font1.fntdata"/><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4FFD7C-7073-458F-97D7-445454E4C4A4}"/>
              </a:ext>
            </a:extLst>
          </p:cNvPr>
          <p:cNvSpPr>
            <a:spLocks noGrp="1"/>
          </p:cNvSpPr>
          <p:nvPr>
            <p:ph type="title"/>
          </p:nvPr>
        </p:nvSpPr>
        <p:spPr/>
        <p:txBody>
          <a:bodyPr/>
          <a:lstStyle/>
          <a:p>
            <a:r>
              <a:rPr lang="en-US"/>
              <a:t>Facebook Own Posts with Reactions Table - 1 of 7</a:t>
            </a:r>
          </a:p>
        </p:txBody>
      </p:sp>
      <p:graphicFrame>
        <p:nvGraphicFramePr>
          <p:cNvPr id="5" name="Table Placeholder 4">
            <a:extLst>
              <a:ext uri="{FF2B5EF4-FFF2-40B4-BE49-F238E27FC236}">
                <a16:creationId xmlns:a16="http://schemas.microsoft.com/office/drawing/2014/main" id="{5762F152-A361-4351-AEBC-0BE56C267087}"/>
              </a:ext>
            </a:extLst>
          </p:cNvPr>
          <p:cNvGraphicFramePr>
            <a:graphicFrameLocks noGrp="1"/>
          </p:cNvGraphicFramePr>
          <p:nvPr>
            <p:ph type="tbl" sz="quarter" idx="13"/>
            <p:extLst>
              <p:ext uri="{D42A27DB-BD31-4B8C-83A1-F6EECF244321}">
                <p14:modId xmlns:p14="http://schemas.microsoft.com/office/powerpoint/2010/main" val="4214747915"/>
              </p:ext>
            </p:extLst>
          </p:nvPr>
        </p:nvGraphicFramePr>
        <p:xfrm>
          <a:off x="457200" y="1731963"/>
          <a:ext cx="8229600" cy="4150360"/>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755374565"/>
                    </a:ext>
                  </a:extLst>
                </a:gridCol>
                <a:gridCol w="822960">
                  <a:extLst>
                    <a:ext uri="{9D8B030D-6E8A-4147-A177-3AD203B41FA5}">
                      <a16:colId xmlns:a16="http://schemas.microsoft.com/office/drawing/2014/main" val="3488426317"/>
                    </a:ext>
                  </a:extLst>
                </a:gridCol>
                <a:gridCol w="822960">
                  <a:extLst>
                    <a:ext uri="{9D8B030D-6E8A-4147-A177-3AD203B41FA5}">
                      <a16:colId xmlns:a16="http://schemas.microsoft.com/office/drawing/2014/main" val="1858422412"/>
                    </a:ext>
                  </a:extLst>
                </a:gridCol>
                <a:gridCol w="822960">
                  <a:extLst>
                    <a:ext uri="{9D8B030D-6E8A-4147-A177-3AD203B41FA5}">
                      <a16:colId xmlns:a16="http://schemas.microsoft.com/office/drawing/2014/main" val="2520707736"/>
                    </a:ext>
                  </a:extLst>
                </a:gridCol>
                <a:gridCol w="822960">
                  <a:extLst>
                    <a:ext uri="{9D8B030D-6E8A-4147-A177-3AD203B41FA5}">
                      <a16:colId xmlns:a16="http://schemas.microsoft.com/office/drawing/2014/main" val="1516129920"/>
                    </a:ext>
                  </a:extLst>
                </a:gridCol>
                <a:gridCol w="822960">
                  <a:extLst>
                    <a:ext uri="{9D8B030D-6E8A-4147-A177-3AD203B41FA5}">
                      <a16:colId xmlns:a16="http://schemas.microsoft.com/office/drawing/2014/main" val="3570318245"/>
                    </a:ext>
                  </a:extLst>
                </a:gridCol>
                <a:gridCol w="822960">
                  <a:extLst>
                    <a:ext uri="{9D8B030D-6E8A-4147-A177-3AD203B41FA5}">
                      <a16:colId xmlns:a16="http://schemas.microsoft.com/office/drawing/2014/main" val="1366980970"/>
                    </a:ext>
                  </a:extLst>
                </a:gridCol>
                <a:gridCol w="822960">
                  <a:extLst>
                    <a:ext uri="{9D8B030D-6E8A-4147-A177-3AD203B41FA5}">
                      <a16:colId xmlns:a16="http://schemas.microsoft.com/office/drawing/2014/main" val="36068035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0307391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- 2017-10-31 22:22:54</a:t>
                      </a:r>
                      <a:r>
                        <a:rPr kumimoji="0" lang="de-DE" sz="1000" b="0" i="0" u="none" strike="noStrike" kern="1200" cap="none" spc="0" normalizeH="0" baseline="0" noProof="0">
                          <a:ln>
                            <a:noFill/>
                          </a:ln>
                          <a:solidFill>
                            <a:prstClr val="black"/>
                          </a:solidFill>
                          <a:effectLst/>
                          <a:uLnTx/>
                          <a:uFillTx/>
                          <a:latin typeface="+mn-lt"/>
                          <a:ea typeface="+mn-ea"/>
                          <a:cs typeface="+mn-cs"/>
                        </a:rPr>
                        <a:t>
"Bei dem Täter handelt es sich um einen 29-Jährigen. [...] Er war unbewaffnet." 
Markus Schmidt mit aktuellen Informationen zu dem Anschlag in New York: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a:t>
                      </a:r>
                    </a:p>
                  </a:txBody>
                  <a:tcPr/>
                </a:tc>
                <a:extLst>
                  <a:ext uri="{0D108BD9-81ED-4DB2-BD59-A6C34878D82A}">
                    <a16:rowId xmlns:a16="http://schemas.microsoft.com/office/drawing/2014/main" val="7928617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- 2017-10-31 22:05:30</a:t>
                      </a:r>
                      <a:r>
                        <a:rPr kumimoji="0" lang="de-DE" sz="1000" b="0" i="0" u="none" strike="noStrike" kern="1200" cap="none" spc="0" normalizeH="0" baseline="0" noProof="0">
                          <a:ln>
                            <a:noFill/>
                          </a:ln>
                          <a:solidFill>
                            <a:prstClr val="black"/>
                          </a:solidFill>
                          <a:effectLst/>
                          <a:uLnTx/>
                          <a:uFillTx/>
                          <a:latin typeface="+mn-lt"/>
                          <a:ea typeface="+mn-ea"/>
                          <a:cs typeface="+mn-cs"/>
                        </a:rPr>
                        <a:t>
Es gebe keine Hinweise auf eine andere akute Bedrohung
in der Millionenmetropole. New York sei als weltweites Symbol der Freiheit getroffen worden, so Cuomo.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extLst>
                  <a:ext uri="{0D108BD9-81ED-4DB2-BD59-A6C34878D82A}">
                    <a16:rowId xmlns:a16="http://schemas.microsoft.com/office/drawing/2014/main" val="7977345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- 2017-10-31 20:48:49</a:t>
                      </a:r>
                      <a:r>
                        <a:rPr kumimoji="0" lang="de-DE" sz="1000" b="0" i="0" u="none" strike="noStrike" kern="1200" cap="none" spc="0" normalizeH="0" baseline="0" noProof="0">
                          <a:ln>
                            <a:noFill/>
                          </a:ln>
                          <a:solidFill>
                            <a:prstClr val="black"/>
                          </a:solidFill>
                          <a:effectLst/>
                          <a:uLnTx/>
                          <a:uFillTx/>
                          <a:latin typeface="+mn-lt"/>
                          <a:ea typeface="+mn-ea"/>
                          <a:cs typeface="+mn-cs"/>
                        </a:rPr>
                        <a:t>
Update 22:29 Uhr: New Yorks Bürgermeister de Blasio spricht von "Terrorakt".
In New York hat es bei einem Terroranschlag mit einen Kleinlaster mehrere Tote gegeben. Ein Mann fuhr über einen Fahrradweg und tötete damit nach Medienberichten mindestens acht Passanten.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a:t>
                      </a:r>
                    </a:p>
                  </a:txBody>
                  <a:tcPr/>
                </a:tc>
                <a:extLst>
                  <a:ext uri="{0D108BD9-81ED-4DB2-BD59-A6C34878D82A}">
                    <a16:rowId xmlns:a16="http://schemas.microsoft.com/office/drawing/2014/main" val="4124923248"/>
                  </a:ext>
                </a:extLst>
              </a:tr>
            </a:tbl>
          </a:graphicData>
        </a:graphic>
      </p:graphicFrame>
      <p:sp>
        <p:nvSpPr>
          <p:cNvPr id="4" name="Text Placeholder 3">
            <a:extLst>
              <a:ext uri="{FF2B5EF4-FFF2-40B4-BE49-F238E27FC236}">
                <a16:creationId xmlns:a16="http://schemas.microsoft.com/office/drawing/2014/main" id="{60F4CC5F-2830-4396-99C6-0607D30B08F7}"/>
              </a:ext>
            </a:extLst>
          </p:cNvPr>
          <p:cNvSpPr>
            <a:spLocks noGrp="1"/>
          </p:cNvSpPr>
          <p:nvPr>
            <p:ph type="body" sz="quarter" idx="14"/>
          </p:nvPr>
        </p:nvSpPr>
        <p:spPr/>
        <p:txBody>
          <a:bodyPr/>
          <a:lstStyle/>
          <a:p>
            <a:r>
              <a:rPr lang="en-US"/>
              <a:t>01.10.2017 - 31.10.2017</a:t>
            </a:r>
          </a:p>
        </p:txBody>
      </p:sp>
    </p:spTree>
    <p:extLst>
      <p:ext uri="{BB962C8B-B14F-4D97-AF65-F5344CB8AC3E}">
        <p14:creationId xmlns:p14="http://schemas.microsoft.com/office/powerpoint/2010/main" val="26025180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5BFF17-546F-4A25-9133-FE0FAB40F7AF}"/>
              </a:ext>
            </a:extLst>
          </p:cNvPr>
          <p:cNvSpPr>
            <a:spLocks noGrp="1"/>
          </p:cNvSpPr>
          <p:nvPr>
            <p:ph type="title"/>
          </p:nvPr>
        </p:nvSpPr>
        <p:spPr/>
        <p:txBody>
          <a:bodyPr/>
          <a:lstStyle/>
          <a:p>
            <a:r>
              <a:rPr lang="en-US"/>
              <a:t>Facebook Own Posts with Reactions Table - 2 of 7</a:t>
            </a:r>
          </a:p>
        </p:txBody>
      </p:sp>
      <p:graphicFrame>
        <p:nvGraphicFramePr>
          <p:cNvPr id="5" name="Table Placeholder 4">
            <a:extLst>
              <a:ext uri="{FF2B5EF4-FFF2-40B4-BE49-F238E27FC236}">
                <a16:creationId xmlns:a16="http://schemas.microsoft.com/office/drawing/2014/main" id="{BF405431-4930-4603-A530-2E4D21439ADD}"/>
              </a:ext>
            </a:extLst>
          </p:cNvPr>
          <p:cNvGraphicFramePr>
            <a:graphicFrameLocks noGrp="1"/>
          </p:cNvGraphicFramePr>
          <p:nvPr>
            <p:ph type="tbl" sz="quarter" idx="13"/>
            <p:extLst>
              <p:ext uri="{D42A27DB-BD31-4B8C-83A1-F6EECF244321}">
                <p14:modId xmlns:p14="http://schemas.microsoft.com/office/powerpoint/2010/main" val="29255291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640011950"/>
                    </a:ext>
                  </a:extLst>
                </a:gridCol>
                <a:gridCol w="822960">
                  <a:extLst>
                    <a:ext uri="{9D8B030D-6E8A-4147-A177-3AD203B41FA5}">
                      <a16:colId xmlns:a16="http://schemas.microsoft.com/office/drawing/2014/main" val="212461469"/>
                    </a:ext>
                  </a:extLst>
                </a:gridCol>
                <a:gridCol w="822960">
                  <a:extLst>
                    <a:ext uri="{9D8B030D-6E8A-4147-A177-3AD203B41FA5}">
                      <a16:colId xmlns:a16="http://schemas.microsoft.com/office/drawing/2014/main" val="1162831896"/>
                    </a:ext>
                  </a:extLst>
                </a:gridCol>
                <a:gridCol w="822960">
                  <a:extLst>
                    <a:ext uri="{9D8B030D-6E8A-4147-A177-3AD203B41FA5}">
                      <a16:colId xmlns:a16="http://schemas.microsoft.com/office/drawing/2014/main" val="1582975176"/>
                    </a:ext>
                  </a:extLst>
                </a:gridCol>
                <a:gridCol w="822960">
                  <a:extLst>
                    <a:ext uri="{9D8B030D-6E8A-4147-A177-3AD203B41FA5}">
                      <a16:colId xmlns:a16="http://schemas.microsoft.com/office/drawing/2014/main" val="1109481435"/>
                    </a:ext>
                  </a:extLst>
                </a:gridCol>
                <a:gridCol w="822960">
                  <a:extLst>
                    <a:ext uri="{9D8B030D-6E8A-4147-A177-3AD203B41FA5}">
                      <a16:colId xmlns:a16="http://schemas.microsoft.com/office/drawing/2014/main" val="2220666205"/>
                    </a:ext>
                  </a:extLst>
                </a:gridCol>
                <a:gridCol w="822960">
                  <a:extLst>
                    <a:ext uri="{9D8B030D-6E8A-4147-A177-3AD203B41FA5}">
                      <a16:colId xmlns:a16="http://schemas.microsoft.com/office/drawing/2014/main" val="2807581151"/>
                    </a:ext>
                  </a:extLst>
                </a:gridCol>
                <a:gridCol w="822960">
                  <a:extLst>
                    <a:ext uri="{9D8B030D-6E8A-4147-A177-3AD203B41FA5}">
                      <a16:colId xmlns:a16="http://schemas.microsoft.com/office/drawing/2014/main" val="28177601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40025375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- 2017-10-31 20:15:52</a:t>
                      </a:r>
                      <a:r>
                        <a:rPr kumimoji="0" lang="de-DE" sz="1000" b="0" i="0" u="none" strike="noStrike" kern="1200" cap="none" spc="0" normalizeH="0" baseline="0" noProof="0">
                          <a:ln>
                            <a:noFill/>
                          </a:ln>
                          <a:solidFill>
                            <a:prstClr val="black"/>
                          </a:solidFill>
                          <a:effectLst/>
                          <a:uLnTx/>
                          <a:uFillTx/>
                          <a:latin typeface="+mn-lt"/>
                          <a:ea typeface="+mn-ea"/>
                          <a:cs typeface="+mn-cs"/>
                        </a:rPr>
                        <a:t>
Zur Vorbereitung auf den EU-Austritt will die britische Regierung Tausende neue Staatsbedienstete einstellen.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15762580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- 2017-10-31 19:12:20</a:t>
                      </a:r>
                      <a:r>
                        <a:rPr kumimoji="0" lang="de-DE" sz="1000" b="0" i="0" u="none" strike="noStrike" kern="1200" cap="none" spc="0" normalizeH="0" baseline="0" noProof="0">
                          <a:ln>
                            <a:noFill/>
                          </a:ln>
                          <a:solidFill>
                            <a:prstClr val="black"/>
                          </a:solidFill>
                          <a:effectLst/>
                          <a:uLnTx/>
                          <a:uFillTx/>
                          <a:latin typeface="+mn-lt"/>
                          <a:ea typeface="+mn-ea"/>
                          <a:cs typeface="+mn-cs"/>
                        </a:rPr>
                        <a:t>
US-Präsident Donald Trump und seine Frau Melania verteilten auf dem Südrasen des Weißen Hauses Süßigkeiten an Kinder.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extLst>
                  <a:ext uri="{0D108BD9-81ED-4DB2-BD59-A6C34878D82A}">
                    <a16:rowId xmlns:a16="http://schemas.microsoft.com/office/drawing/2014/main" val="25163261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- 2017-10-31 17:47:14</a:t>
                      </a:r>
                      <a:r>
                        <a:rPr kumimoji="0" lang="de-DE" sz="1000" b="0" i="0" u="none" strike="noStrike" kern="1200" cap="none" spc="0" normalizeH="0" baseline="0" noProof="0">
                          <a:ln>
                            <a:noFill/>
                          </a:ln>
                          <a:solidFill>
                            <a:prstClr val="black"/>
                          </a:solidFill>
                          <a:effectLst/>
                          <a:uLnTx/>
                          <a:uFillTx/>
                          <a:latin typeface="+mn-lt"/>
                          <a:ea typeface="+mn-ea"/>
                          <a:cs typeface="+mn-cs"/>
                        </a:rPr>
                        <a:t>
Zur Feier des 500. Reformationsjubiläums hat Kanzlerin Merkel die Bedeutung der Reformation, die Martin Luther mit seinen Thesen anstieß, gewürdigt.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extLst>
                  <a:ext uri="{0D108BD9-81ED-4DB2-BD59-A6C34878D82A}">
                    <a16:rowId xmlns:a16="http://schemas.microsoft.com/office/drawing/2014/main" val="35913929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- 2017-10-31 16:40:00</a:t>
                      </a:r>
                      <a:r>
                        <a:rPr kumimoji="0" lang="de-DE" sz="1000" b="0" i="0" u="none" strike="noStrike" kern="1200" cap="none" spc="0" normalizeH="0" baseline="0" noProof="0">
                          <a:ln>
                            <a:noFill/>
                          </a:ln>
                          <a:solidFill>
                            <a:prstClr val="black"/>
                          </a:solidFill>
                          <a:effectLst/>
                          <a:uLnTx/>
                          <a:uFillTx/>
                          <a:latin typeface="+mn-lt"/>
                          <a:ea typeface="+mn-ea"/>
                          <a:cs typeface="+mn-cs"/>
                        </a:rPr>
                        <a:t>
Das größte Verdienst Luthers? Dass er die richtigen Fragen zu richtigen Zeit gestellt habe, sagt die Reformationsjahrs-Botschafterin Käßmann bei tagesschau24.</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extLst>
                  <a:ext uri="{0D108BD9-81ED-4DB2-BD59-A6C34878D82A}">
                    <a16:rowId xmlns:a16="http://schemas.microsoft.com/office/drawing/2014/main" val="34831192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- 2017-10-31 15:04:43</a:t>
                      </a:r>
                      <a:r>
                        <a:rPr kumimoji="0" lang="de-DE" sz="1000" b="0" i="0" u="none" strike="noStrike" kern="1200" cap="none" spc="0" normalizeH="0" baseline="0" noProof="0">
                          <a:ln>
                            <a:noFill/>
                          </a:ln>
                          <a:solidFill>
                            <a:prstClr val="black"/>
                          </a:solidFill>
                          <a:effectLst/>
                          <a:uLnTx/>
                          <a:uFillTx/>
                          <a:latin typeface="+mn-lt"/>
                          <a:ea typeface="+mn-ea"/>
                          <a:cs typeface="+mn-cs"/>
                        </a:rPr>
                        <a:t>
Mit der Festnahme eines terrorverdächtigen Syrers in Schwerin wurde laut Innenminister de Maizière ein schwerer Anschlag verhindert.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extLst>
                  <a:ext uri="{0D108BD9-81ED-4DB2-BD59-A6C34878D82A}">
                    <a16:rowId xmlns:a16="http://schemas.microsoft.com/office/drawing/2014/main" val="58710503"/>
                  </a:ext>
                </a:extLst>
              </a:tr>
            </a:tbl>
          </a:graphicData>
        </a:graphic>
      </p:graphicFrame>
      <p:sp>
        <p:nvSpPr>
          <p:cNvPr id="4" name="Text Placeholder 3">
            <a:extLst>
              <a:ext uri="{FF2B5EF4-FFF2-40B4-BE49-F238E27FC236}">
                <a16:creationId xmlns:a16="http://schemas.microsoft.com/office/drawing/2014/main" id="{3DD0ABD6-4DA8-4BAD-A840-BEE41C4C5EB9}"/>
              </a:ext>
            </a:extLst>
          </p:cNvPr>
          <p:cNvSpPr>
            <a:spLocks noGrp="1"/>
          </p:cNvSpPr>
          <p:nvPr>
            <p:ph type="body" sz="quarter" idx="14"/>
          </p:nvPr>
        </p:nvSpPr>
        <p:spPr/>
        <p:txBody>
          <a:bodyPr/>
          <a:lstStyle/>
          <a:p>
            <a:r>
              <a:rPr lang="en-US"/>
              <a:t>01.10.2017 - 31.10.2017</a:t>
            </a:r>
          </a:p>
        </p:txBody>
      </p:sp>
    </p:spTree>
    <p:extLst>
      <p:ext uri="{BB962C8B-B14F-4D97-AF65-F5344CB8AC3E}">
        <p14:creationId xmlns:p14="http://schemas.microsoft.com/office/powerpoint/2010/main" val="34411828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D38BB0-732C-43AC-A351-A2FCE459D9AB}"/>
              </a:ext>
            </a:extLst>
          </p:cNvPr>
          <p:cNvSpPr>
            <a:spLocks noGrp="1"/>
          </p:cNvSpPr>
          <p:nvPr>
            <p:ph type="title"/>
          </p:nvPr>
        </p:nvSpPr>
        <p:spPr/>
        <p:txBody>
          <a:bodyPr/>
          <a:lstStyle/>
          <a:p>
            <a:r>
              <a:rPr lang="en-US"/>
              <a:t>Facebook Own Posts with Reactions Table - 3 of 7</a:t>
            </a:r>
          </a:p>
        </p:txBody>
      </p:sp>
      <p:graphicFrame>
        <p:nvGraphicFramePr>
          <p:cNvPr id="5" name="Table Placeholder 4">
            <a:extLst>
              <a:ext uri="{FF2B5EF4-FFF2-40B4-BE49-F238E27FC236}">
                <a16:creationId xmlns:a16="http://schemas.microsoft.com/office/drawing/2014/main" id="{F3F7F9CC-F832-4DBE-9FBF-A8FE9B659FBB}"/>
              </a:ext>
            </a:extLst>
          </p:cNvPr>
          <p:cNvGraphicFramePr>
            <a:graphicFrameLocks noGrp="1"/>
          </p:cNvGraphicFramePr>
          <p:nvPr>
            <p:ph type="tbl" sz="quarter" idx="13"/>
            <p:extLst>
              <p:ext uri="{D42A27DB-BD31-4B8C-83A1-F6EECF244321}">
                <p14:modId xmlns:p14="http://schemas.microsoft.com/office/powerpoint/2010/main" val="42923569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638683340"/>
                    </a:ext>
                  </a:extLst>
                </a:gridCol>
                <a:gridCol w="822960">
                  <a:extLst>
                    <a:ext uri="{9D8B030D-6E8A-4147-A177-3AD203B41FA5}">
                      <a16:colId xmlns:a16="http://schemas.microsoft.com/office/drawing/2014/main" val="1062585746"/>
                    </a:ext>
                  </a:extLst>
                </a:gridCol>
                <a:gridCol w="822960">
                  <a:extLst>
                    <a:ext uri="{9D8B030D-6E8A-4147-A177-3AD203B41FA5}">
                      <a16:colId xmlns:a16="http://schemas.microsoft.com/office/drawing/2014/main" val="4082674942"/>
                    </a:ext>
                  </a:extLst>
                </a:gridCol>
                <a:gridCol w="822960">
                  <a:extLst>
                    <a:ext uri="{9D8B030D-6E8A-4147-A177-3AD203B41FA5}">
                      <a16:colId xmlns:a16="http://schemas.microsoft.com/office/drawing/2014/main" val="521109117"/>
                    </a:ext>
                  </a:extLst>
                </a:gridCol>
                <a:gridCol w="822960">
                  <a:extLst>
                    <a:ext uri="{9D8B030D-6E8A-4147-A177-3AD203B41FA5}">
                      <a16:colId xmlns:a16="http://schemas.microsoft.com/office/drawing/2014/main" val="326732800"/>
                    </a:ext>
                  </a:extLst>
                </a:gridCol>
                <a:gridCol w="822960">
                  <a:extLst>
                    <a:ext uri="{9D8B030D-6E8A-4147-A177-3AD203B41FA5}">
                      <a16:colId xmlns:a16="http://schemas.microsoft.com/office/drawing/2014/main" val="2269466288"/>
                    </a:ext>
                  </a:extLst>
                </a:gridCol>
                <a:gridCol w="822960">
                  <a:extLst>
                    <a:ext uri="{9D8B030D-6E8A-4147-A177-3AD203B41FA5}">
                      <a16:colId xmlns:a16="http://schemas.microsoft.com/office/drawing/2014/main" val="3310245488"/>
                    </a:ext>
                  </a:extLst>
                </a:gridCol>
                <a:gridCol w="822960">
                  <a:extLst>
                    <a:ext uri="{9D8B030D-6E8A-4147-A177-3AD203B41FA5}">
                      <a16:colId xmlns:a16="http://schemas.microsoft.com/office/drawing/2014/main" val="7960967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6606265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- 2017-10-31 13:22:46</a:t>
                      </a:r>
                      <a:r>
                        <a:rPr kumimoji="0" lang="de-DE" sz="1000" b="0" i="0" u="none" strike="noStrike" kern="1200" cap="none" spc="0" normalizeH="0" baseline="0" noProof="0">
                          <a:ln>
                            <a:noFill/>
                          </a:ln>
                          <a:solidFill>
                            <a:prstClr val="black"/>
                          </a:solidFill>
                          <a:effectLst/>
                          <a:uLnTx/>
                          <a:uFillTx/>
                          <a:latin typeface="+mn-lt"/>
                          <a:ea typeface="+mn-ea"/>
                          <a:cs typeface="+mn-cs"/>
                        </a:rPr>
                        <a:t>
Die Belgien-Reise des katalanischen Ex-Regionalpräsidenten hatte viele Rätsel aufgegeben. Er versuche nicht, sich der Justiz zu entziehen, erklärte er jetzt  in Brüssel. Wenn ein fairer Prozess in Spanien garantiert wäre, würde er sofort zurückkehren.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extLst>
                  <a:ext uri="{0D108BD9-81ED-4DB2-BD59-A6C34878D82A}">
                    <a16:rowId xmlns:a16="http://schemas.microsoft.com/office/drawing/2014/main" val="18465795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- 2017-10-31 13:02:25</a:t>
                      </a:r>
                      <a:r>
                        <a:rPr kumimoji="0" lang="de-DE" sz="1000" b="0" i="0" u="none" strike="noStrike" kern="1200" cap="none" spc="0" normalizeH="0" baseline="0" noProof="0">
                          <a:ln>
                            <a:noFill/>
                          </a:ln>
                          <a:solidFill>
                            <a:prstClr val="black"/>
                          </a:solidFill>
                          <a:effectLst/>
                          <a:uLnTx/>
                          <a:uFillTx/>
                          <a:latin typeface="+mn-lt"/>
                          <a:ea typeface="+mn-ea"/>
                          <a:cs typeface="+mn-cs"/>
                        </a:rPr>
                        <a:t>
Nach Festnahme eines 19-jährigen Syrers wegen mutmaßlicher Anschlagspläne: Bundesanwaltschaft übernimmt die Ermittlungen.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extLst>
                  <a:ext uri="{0D108BD9-81ED-4DB2-BD59-A6C34878D82A}">
                    <a16:rowId xmlns:a16="http://schemas.microsoft.com/office/drawing/2014/main" val="22786141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- 2017-10-31 11:50:25</a:t>
                      </a:r>
                      <a:r>
                        <a:rPr kumimoji="0" lang="de-DE" sz="1000" b="0" i="0" u="none" strike="noStrike" kern="1200" cap="none" spc="0" normalizeH="0" baseline="0" noProof="0">
                          <a:ln>
                            <a:noFill/>
                          </a:ln>
                          <a:solidFill>
                            <a:prstClr val="black"/>
                          </a:solidFill>
                          <a:effectLst/>
                          <a:uLnTx/>
                          <a:uFillTx/>
                          <a:latin typeface="+mn-lt"/>
                          <a:ea typeface="+mn-ea"/>
                          <a:cs typeface="+mn-cs"/>
                        </a:rPr>
                        <a:t>
In Istanbul geht heute der Prozess gegen 18 Mitarbeiter der Zeitung „Cumhuriyet“ weiter. Vor dem Gericht versammelten sich zahlreiche Journalisten und Oppostionspolitiker. Sie fordern Gerechtigkeit und Freiheit für die Angeklagten.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extLst>
                  <a:ext uri="{0D108BD9-81ED-4DB2-BD59-A6C34878D82A}">
                    <a16:rowId xmlns:a16="http://schemas.microsoft.com/office/drawing/2014/main" val="3786741656"/>
                  </a:ext>
                </a:extLst>
              </a:tr>
            </a:tbl>
          </a:graphicData>
        </a:graphic>
      </p:graphicFrame>
      <p:sp>
        <p:nvSpPr>
          <p:cNvPr id="4" name="Text Placeholder 3">
            <a:extLst>
              <a:ext uri="{FF2B5EF4-FFF2-40B4-BE49-F238E27FC236}">
                <a16:creationId xmlns:a16="http://schemas.microsoft.com/office/drawing/2014/main" id="{5F3F2D50-56CC-40D2-BFB4-87AA8057A34C}"/>
              </a:ext>
            </a:extLst>
          </p:cNvPr>
          <p:cNvSpPr>
            <a:spLocks noGrp="1"/>
          </p:cNvSpPr>
          <p:nvPr>
            <p:ph type="body" sz="quarter" idx="14"/>
          </p:nvPr>
        </p:nvSpPr>
        <p:spPr/>
        <p:txBody>
          <a:bodyPr/>
          <a:lstStyle/>
          <a:p>
            <a:r>
              <a:rPr lang="en-US"/>
              <a:t>01.10.2017 - 31.10.2017</a:t>
            </a:r>
          </a:p>
        </p:txBody>
      </p:sp>
    </p:spTree>
    <p:extLst>
      <p:ext uri="{BB962C8B-B14F-4D97-AF65-F5344CB8AC3E}">
        <p14:creationId xmlns:p14="http://schemas.microsoft.com/office/powerpoint/2010/main" val="10740749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1A23EA-9EB5-4D4F-B25D-89662E537CA7}"/>
              </a:ext>
            </a:extLst>
          </p:cNvPr>
          <p:cNvSpPr>
            <a:spLocks noGrp="1"/>
          </p:cNvSpPr>
          <p:nvPr>
            <p:ph type="title"/>
          </p:nvPr>
        </p:nvSpPr>
        <p:spPr/>
        <p:txBody>
          <a:bodyPr/>
          <a:lstStyle/>
          <a:p>
            <a:r>
              <a:rPr lang="en-US"/>
              <a:t>Facebook Own Posts with Reactions Table - 4 of 7</a:t>
            </a:r>
          </a:p>
        </p:txBody>
      </p:sp>
      <p:graphicFrame>
        <p:nvGraphicFramePr>
          <p:cNvPr id="5" name="Table Placeholder 4">
            <a:extLst>
              <a:ext uri="{FF2B5EF4-FFF2-40B4-BE49-F238E27FC236}">
                <a16:creationId xmlns:a16="http://schemas.microsoft.com/office/drawing/2014/main" id="{ACF49E27-D036-409A-8CCD-DD88EE7CBB3D}"/>
              </a:ext>
            </a:extLst>
          </p:cNvPr>
          <p:cNvGraphicFramePr>
            <a:graphicFrameLocks noGrp="1"/>
          </p:cNvGraphicFramePr>
          <p:nvPr>
            <p:ph type="tbl" sz="quarter" idx="13"/>
            <p:extLst>
              <p:ext uri="{D42A27DB-BD31-4B8C-83A1-F6EECF244321}">
                <p14:modId xmlns:p14="http://schemas.microsoft.com/office/powerpoint/2010/main" val="40703498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580291063"/>
                    </a:ext>
                  </a:extLst>
                </a:gridCol>
                <a:gridCol w="822960">
                  <a:extLst>
                    <a:ext uri="{9D8B030D-6E8A-4147-A177-3AD203B41FA5}">
                      <a16:colId xmlns:a16="http://schemas.microsoft.com/office/drawing/2014/main" val="3307256278"/>
                    </a:ext>
                  </a:extLst>
                </a:gridCol>
                <a:gridCol w="822960">
                  <a:extLst>
                    <a:ext uri="{9D8B030D-6E8A-4147-A177-3AD203B41FA5}">
                      <a16:colId xmlns:a16="http://schemas.microsoft.com/office/drawing/2014/main" val="3664062542"/>
                    </a:ext>
                  </a:extLst>
                </a:gridCol>
                <a:gridCol w="822960">
                  <a:extLst>
                    <a:ext uri="{9D8B030D-6E8A-4147-A177-3AD203B41FA5}">
                      <a16:colId xmlns:a16="http://schemas.microsoft.com/office/drawing/2014/main" val="3473732529"/>
                    </a:ext>
                  </a:extLst>
                </a:gridCol>
                <a:gridCol w="822960">
                  <a:extLst>
                    <a:ext uri="{9D8B030D-6E8A-4147-A177-3AD203B41FA5}">
                      <a16:colId xmlns:a16="http://schemas.microsoft.com/office/drawing/2014/main" val="1562628376"/>
                    </a:ext>
                  </a:extLst>
                </a:gridCol>
                <a:gridCol w="822960">
                  <a:extLst>
                    <a:ext uri="{9D8B030D-6E8A-4147-A177-3AD203B41FA5}">
                      <a16:colId xmlns:a16="http://schemas.microsoft.com/office/drawing/2014/main" val="3001004124"/>
                    </a:ext>
                  </a:extLst>
                </a:gridCol>
                <a:gridCol w="822960">
                  <a:extLst>
                    <a:ext uri="{9D8B030D-6E8A-4147-A177-3AD203B41FA5}">
                      <a16:colId xmlns:a16="http://schemas.microsoft.com/office/drawing/2014/main" val="1914342154"/>
                    </a:ext>
                  </a:extLst>
                </a:gridCol>
                <a:gridCol w="822960">
                  <a:extLst>
                    <a:ext uri="{9D8B030D-6E8A-4147-A177-3AD203B41FA5}">
                      <a16:colId xmlns:a16="http://schemas.microsoft.com/office/drawing/2014/main" val="41011865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3603014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- 2017-10-31 10:16:25</a:t>
                      </a:r>
                      <a:r>
                        <a:rPr kumimoji="0" lang="de-DE" sz="1000" b="0" i="0" u="none" strike="noStrike" kern="1200" cap="none" spc="0" normalizeH="0" baseline="0" noProof="0">
                          <a:ln>
                            <a:noFill/>
                          </a:ln>
                          <a:solidFill>
                            <a:prstClr val="black"/>
                          </a:solidFill>
                          <a:effectLst/>
                          <a:uLnTx/>
                          <a:uFillTx/>
                          <a:latin typeface="+mn-lt"/>
                          <a:ea typeface="+mn-ea"/>
                          <a:cs typeface="+mn-cs"/>
                        </a:rPr>
                        <a:t>
CDU, CSU, FDP und Grüne bewegen sich offenbar aufeinander zu. Dennoch gibt es nach Aussagen der Unterhändler in allen Bereichen noch großen Diskussionsbedarf.</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extLst>
                  <a:ext uri="{0D108BD9-81ED-4DB2-BD59-A6C34878D82A}">
                    <a16:rowId xmlns:a16="http://schemas.microsoft.com/office/drawing/2014/main" val="6622561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- 2017-10-31 09:04:58</a:t>
                      </a:r>
                      <a:r>
                        <a:rPr kumimoji="0" lang="de-DE" sz="1000" b="0" i="0" u="none" strike="noStrike" kern="1200" cap="none" spc="0" normalizeH="0" baseline="0" noProof="0">
                          <a:ln>
                            <a:noFill/>
                          </a:ln>
                          <a:solidFill>
                            <a:prstClr val="black"/>
                          </a:solidFill>
                          <a:effectLst/>
                          <a:uLnTx/>
                          <a:uFillTx/>
                          <a:latin typeface="+mn-lt"/>
                          <a:ea typeface="+mn-ea"/>
                          <a:cs typeface="+mn-cs"/>
                        </a:rPr>
                        <a:t>
Genau 500 Jahre ist es her, dass Martin Luther seine 95 Thesen anschlug und damit die Reformation auslöste.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extLst>
                  <a:ext uri="{0D108BD9-81ED-4DB2-BD59-A6C34878D82A}">
                    <a16:rowId xmlns:a16="http://schemas.microsoft.com/office/drawing/2014/main" val="541704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- 2017-10-31 07:59:04</a:t>
                      </a:r>
                      <a:r>
                        <a:rPr kumimoji="0" lang="de-DE" sz="1000" b="0" i="0" u="none" strike="noStrike" kern="1200" cap="none" spc="0" normalizeH="0" baseline="0" noProof="0">
                          <a:ln>
                            <a:noFill/>
                          </a:ln>
                          <a:solidFill>
                            <a:prstClr val="black"/>
                          </a:solidFill>
                          <a:effectLst/>
                          <a:uLnTx/>
                          <a:uFillTx/>
                          <a:latin typeface="+mn-lt"/>
                          <a:ea typeface="+mn-ea"/>
                          <a:cs typeface="+mn-cs"/>
                        </a:rPr>
                        <a:t>
Laut Bundesanwaltschaft soll der 19-jährige Syrer einen "islamistisch motivierten Anschlag" geplant haben.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a:t>
                      </a:r>
                    </a:p>
                  </a:txBody>
                  <a:tcPr/>
                </a:tc>
                <a:extLst>
                  <a:ext uri="{0D108BD9-81ED-4DB2-BD59-A6C34878D82A}">
                    <a16:rowId xmlns:a16="http://schemas.microsoft.com/office/drawing/2014/main" val="19213839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- 2017-10-30 21:34:30</a:t>
                      </a:r>
                      <a:r>
                        <a:rPr kumimoji="0" lang="de-DE" sz="1000" b="0" i="0" u="none" strike="noStrike" kern="1200" cap="none" spc="0" normalizeH="0" baseline="0" noProof="0">
                          <a:ln>
                            <a:noFill/>
                          </a:ln>
                          <a:solidFill>
                            <a:prstClr val="black"/>
                          </a:solidFill>
                          <a:effectLst/>
                          <a:uLnTx/>
                          <a:uFillTx/>
                          <a:latin typeface="+mn-lt"/>
                          <a:ea typeface="+mn-ea"/>
                          <a:cs typeface="+mn-cs"/>
                        </a:rPr>
                        <a:t>
„Danke für die Mauer, Trumpy Pumpkin ...“ - „Baby, Dein Land und Du werden immer an erster Stelle stehen, mein Schatz“: Der Künstlers „Lushsux“ hat US-Präsident Trump und den israelischen Ministerpräsidenten Netanjahu auf der Sperrmauer in Bethlehem verewigt.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extLst>
                  <a:ext uri="{0D108BD9-81ED-4DB2-BD59-A6C34878D82A}">
                    <a16:rowId xmlns:a16="http://schemas.microsoft.com/office/drawing/2014/main" val="4096309502"/>
                  </a:ext>
                </a:extLst>
              </a:tr>
            </a:tbl>
          </a:graphicData>
        </a:graphic>
      </p:graphicFrame>
      <p:sp>
        <p:nvSpPr>
          <p:cNvPr id="4" name="Text Placeholder 3">
            <a:extLst>
              <a:ext uri="{FF2B5EF4-FFF2-40B4-BE49-F238E27FC236}">
                <a16:creationId xmlns:a16="http://schemas.microsoft.com/office/drawing/2014/main" id="{E1B76A73-A1A2-4B07-BA0E-C42E2F76C7BD}"/>
              </a:ext>
            </a:extLst>
          </p:cNvPr>
          <p:cNvSpPr>
            <a:spLocks noGrp="1"/>
          </p:cNvSpPr>
          <p:nvPr>
            <p:ph type="body" sz="quarter" idx="14"/>
          </p:nvPr>
        </p:nvSpPr>
        <p:spPr/>
        <p:txBody>
          <a:bodyPr/>
          <a:lstStyle/>
          <a:p>
            <a:r>
              <a:rPr lang="en-US"/>
              <a:t>01.10.2017 - 31.10.2017</a:t>
            </a:r>
          </a:p>
        </p:txBody>
      </p:sp>
    </p:spTree>
    <p:extLst>
      <p:ext uri="{BB962C8B-B14F-4D97-AF65-F5344CB8AC3E}">
        <p14:creationId xmlns:p14="http://schemas.microsoft.com/office/powerpoint/2010/main" val="26072007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96E63A-F506-4BF3-B29F-638F01DF2384}"/>
              </a:ext>
            </a:extLst>
          </p:cNvPr>
          <p:cNvSpPr>
            <a:spLocks noGrp="1"/>
          </p:cNvSpPr>
          <p:nvPr>
            <p:ph type="title"/>
          </p:nvPr>
        </p:nvSpPr>
        <p:spPr/>
        <p:txBody>
          <a:bodyPr/>
          <a:lstStyle/>
          <a:p>
            <a:r>
              <a:rPr lang="en-US"/>
              <a:t>Facebook Own Posts with Reactions Table - 5 of 7</a:t>
            </a:r>
          </a:p>
        </p:txBody>
      </p:sp>
      <p:graphicFrame>
        <p:nvGraphicFramePr>
          <p:cNvPr id="5" name="Table Placeholder 4">
            <a:extLst>
              <a:ext uri="{FF2B5EF4-FFF2-40B4-BE49-F238E27FC236}">
                <a16:creationId xmlns:a16="http://schemas.microsoft.com/office/drawing/2014/main" id="{AE47ACC5-F390-4E7A-8EEA-C92B8E751D66}"/>
              </a:ext>
            </a:extLst>
          </p:cNvPr>
          <p:cNvGraphicFramePr>
            <a:graphicFrameLocks noGrp="1"/>
          </p:cNvGraphicFramePr>
          <p:nvPr>
            <p:ph type="tbl" sz="quarter" idx="13"/>
            <p:extLst>
              <p:ext uri="{D42A27DB-BD31-4B8C-83A1-F6EECF244321}">
                <p14:modId xmlns:p14="http://schemas.microsoft.com/office/powerpoint/2010/main" val="41797446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414159086"/>
                    </a:ext>
                  </a:extLst>
                </a:gridCol>
                <a:gridCol w="822960">
                  <a:extLst>
                    <a:ext uri="{9D8B030D-6E8A-4147-A177-3AD203B41FA5}">
                      <a16:colId xmlns:a16="http://schemas.microsoft.com/office/drawing/2014/main" val="1798531943"/>
                    </a:ext>
                  </a:extLst>
                </a:gridCol>
                <a:gridCol w="822960">
                  <a:extLst>
                    <a:ext uri="{9D8B030D-6E8A-4147-A177-3AD203B41FA5}">
                      <a16:colId xmlns:a16="http://schemas.microsoft.com/office/drawing/2014/main" val="2580240029"/>
                    </a:ext>
                  </a:extLst>
                </a:gridCol>
                <a:gridCol w="822960">
                  <a:extLst>
                    <a:ext uri="{9D8B030D-6E8A-4147-A177-3AD203B41FA5}">
                      <a16:colId xmlns:a16="http://schemas.microsoft.com/office/drawing/2014/main" val="1305578436"/>
                    </a:ext>
                  </a:extLst>
                </a:gridCol>
                <a:gridCol w="822960">
                  <a:extLst>
                    <a:ext uri="{9D8B030D-6E8A-4147-A177-3AD203B41FA5}">
                      <a16:colId xmlns:a16="http://schemas.microsoft.com/office/drawing/2014/main" val="2118322754"/>
                    </a:ext>
                  </a:extLst>
                </a:gridCol>
                <a:gridCol w="822960">
                  <a:extLst>
                    <a:ext uri="{9D8B030D-6E8A-4147-A177-3AD203B41FA5}">
                      <a16:colId xmlns:a16="http://schemas.microsoft.com/office/drawing/2014/main" val="2844516249"/>
                    </a:ext>
                  </a:extLst>
                </a:gridCol>
                <a:gridCol w="822960">
                  <a:extLst>
                    <a:ext uri="{9D8B030D-6E8A-4147-A177-3AD203B41FA5}">
                      <a16:colId xmlns:a16="http://schemas.microsoft.com/office/drawing/2014/main" val="670912800"/>
                    </a:ext>
                  </a:extLst>
                </a:gridCol>
                <a:gridCol w="822960">
                  <a:extLst>
                    <a:ext uri="{9D8B030D-6E8A-4147-A177-3AD203B41FA5}">
                      <a16:colId xmlns:a16="http://schemas.microsoft.com/office/drawing/2014/main" val="20238696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8344145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- 2017-10-30 20:46:23</a:t>
                      </a:r>
                      <a:r>
                        <a:rPr kumimoji="0" lang="de-DE" sz="1000" b="0" i="0" u="none" strike="noStrike" kern="1200" cap="none" spc="0" normalizeH="0" baseline="0" noProof="0">
                          <a:ln>
                            <a:noFill/>
                          </a:ln>
                          <a:solidFill>
                            <a:prstClr val="black"/>
                          </a:solidFill>
                          <a:effectLst/>
                          <a:uLnTx/>
                          <a:uFillTx/>
                          <a:latin typeface="+mn-lt"/>
                          <a:ea typeface="+mn-ea"/>
                          <a:cs typeface="+mn-cs"/>
                        </a:rPr>
                        <a:t>
Erst wird Schauspieler Kevin Spacey der sexuellen Belästigung beschuldigt. Stunden später äußert sich Netflix, man sei „tief beunruhigt“ und erklärt „House of Cards“ endet nach der 6. Staffel. Ob ein Zusammenhang besteht, ist bislang unklar.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extLst>
                  <a:ext uri="{0D108BD9-81ED-4DB2-BD59-A6C34878D82A}">
                    <a16:rowId xmlns:a16="http://schemas.microsoft.com/office/drawing/2014/main" val="9452318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- 2017-10-30 20:10:13</a:t>
                      </a:r>
                      <a:r>
                        <a:rPr kumimoji="0" lang="de-DE" sz="1000" b="0" i="0" u="none" strike="noStrike" kern="1200" cap="none" spc="0" normalizeH="0" baseline="0" noProof="0">
                          <a:ln>
                            <a:noFill/>
                          </a:ln>
                          <a:solidFill>
                            <a:prstClr val="black"/>
                          </a:solidFill>
                          <a:effectLst/>
                          <a:uLnTx/>
                          <a:uFillTx/>
                          <a:latin typeface="+mn-lt"/>
                          <a:ea typeface="+mn-ea"/>
                          <a:cs typeface="+mn-cs"/>
                        </a:rPr>
                        <a:t>
Schon seit 11 Jahren brennen in Sibirien viele Moore. Dörfer und Städte werden mit beißendem gesundheitsschädlichen Rauch eingenebelt. Die lokalen Behörden scheinen völlig überfordert.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extLst>
                  <a:ext uri="{0D108BD9-81ED-4DB2-BD59-A6C34878D82A}">
                    <a16:rowId xmlns:a16="http://schemas.microsoft.com/office/drawing/2014/main" val="23540440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- 2017-10-30 19:14:00</a:t>
                      </a:r>
                      <a:r>
                        <a:rPr kumimoji="0" lang="de-DE" sz="1000" b="0" i="0" u="none" strike="noStrike" kern="1200" cap="none" spc="0" normalizeH="0" baseline="0" noProof="0">
                          <a:ln>
                            <a:noFill/>
                          </a:ln>
                          <a:solidFill>
                            <a:prstClr val="black"/>
                          </a:solidFill>
                          <a:effectLst/>
                          <a:uLnTx/>
                          <a:uFillTx/>
                          <a:latin typeface="+mn-lt"/>
                          <a:ea typeface="+mn-ea"/>
                          <a:cs typeface="+mn-cs"/>
                        </a:rPr>
                        <a:t>
US-Präsident Trump hält den "Atomdeal" mit dem Iran für hinfällig. Nun bescheinigen die internationalen Kontrolleure dem Land, es halte sich an das Abkommen.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extLst>
                  <a:ext uri="{0D108BD9-81ED-4DB2-BD59-A6C34878D82A}">
                    <a16:rowId xmlns:a16="http://schemas.microsoft.com/office/drawing/2014/main" val="10929006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- 2017-10-30 18:31:00</a:t>
                      </a:r>
                      <a:r>
                        <a:rPr kumimoji="0" lang="de-DE" sz="1000" b="0" i="0" u="none" strike="noStrike" kern="1200" cap="none" spc="0" normalizeH="0" baseline="0" noProof="0">
                          <a:ln>
                            <a:noFill/>
                          </a:ln>
                          <a:solidFill>
                            <a:prstClr val="black"/>
                          </a:solidFill>
                          <a:effectLst/>
                          <a:uLnTx/>
                          <a:uFillTx/>
                          <a:latin typeface="+mn-lt"/>
                          <a:ea typeface="+mn-ea"/>
                          <a:cs typeface="+mn-cs"/>
                        </a:rPr>
                        <a:t>
Die UNESCO verzeichnet einen "erheblichen Anstieg von Gewalt" gegen Medienvertreter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extLst>
                  <a:ext uri="{0D108BD9-81ED-4DB2-BD59-A6C34878D82A}">
                    <a16:rowId xmlns:a16="http://schemas.microsoft.com/office/drawing/2014/main" val="2008351624"/>
                  </a:ext>
                </a:extLst>
              </a:tr>
            </a:tbl>
          </a:graphicData>
        </a:graphic>
      </p:graphicFrame>
      <p:sp>
        <p:nvSpPr>
          <p:cNvPr id="4" name="Text Placeholder 3">
            <a:extLst>
              <a:ext uri="{FF2B5EF4-FFF2-40B4-BE49-F238E27FC236}">
                <a16:creationId xmlns:a16="http://schemas.microsoft.com/office/drawing/2014/main" id="{447DFDA6-5F38-4310-BD66-92446DBE03A8}"/>
              </a:ext>
            </a:extLst>
          </p:cNvPr>
          <p:cNvSpPr>
            <a:spLocks noGrp="1"/>
          </p:cNvSpPr>
          <p:nvPr>
            <p:ph type="body" sz="quarter" idx="14"/>
          </p:nvPr>
        </p:nvSpPr>
        <p:spPr/>
        <p:txBody>
          <a:bodyPr/>
          <a:lstStyle/>
          <a:p>
            <a:r>
              <a:rPr lang="en-US"/>
              <a:t>01.10.2017 - 31.10.2017</a:t>
            </a:r>
          </a:p>
        </p:txBody>
      </p:sp>
    </p:spTree>
    <p:extLst>
      <p:ext uri="{BB962C8B-B14F-4D97-AF65-F5344CB8AC3E}">
        <p14:creationId xmlns:p14="http://schemas.microsoft.com/office/powerpoint/2010/main" val="20619213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5A7864-5E74-49A4-8B5D-0346D9CA5B84}"/>
              </a:ext>
            </a:extLst>
          </p:cNvPr>
          <p:cNvSpPr>
            <a:spLocks noGrp="1"/>
          </p:cNvSpPr>
          <p:nvPr>
            <p:ph type="title"/>
          </p:nvPr>
        </p:nvSpPr>
        <p:spPr/>
        <p:txBody>
          <a:bodyPr/>
          <a:lstStyle/>
          <a:p>
            <a:r>
              <a:rPr lang="en-US"/>
              <a:t>Facebook Own Posts with Reactions Table - 6 of 7</a:t>
            </a:r>
          </a:p>
        </p:txBody>
      </p:sp>
      <p:graphicFrame>
        <p:nvGraphicFramePr>
          <p:cNvPr id="5" name="Table Placeholder 4">
            <a:extLst>
              <a:ext uri="{FF2B5EF4-FFF2-40B4-BE49-F238E27FC236}">
                <a16:creationId xmlns:a16="http://schemas.microsoft.com/office/drawing/2014/main" id="{D6FBBA0E-5B99-40CE-98A9-A40583A81BC7}"/>
              </a:ext>
            </a:extLst>
          </p:cNvPr>
          <p:cNvGraphicFramePr>
            <a:graphicFrameLocks noGrp="1"/>
          </p:cNvGraphicFramePr>
          <p:nvPr>
            <p:ph type="tbl" sz="quarter" idx="13"/>
            <p:extLst>
              <p:ext uri="{D42A27DB-BD31-4B8C-83A1-F6EECF244321}">
                <p14:modId xmlns:p14="http://schemas.microsoft.com/office/powerpoint/2010/main" val="35859606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660252838"/>
                    </a:ext>
                  </a:extLst>
                </a:gridCol>
                <a:gridCol w="822960">
                  <a:extLst>
                    <a:ext uri="{9D8B030D-6E8A-4147-A177-3AD203B41FA5}">
                      <a16:colId xmlns:a16="http://schemas.microsoft.com/office/drawing/2014/main" val="2887260016"/>
                    </a:ext>
                  </a:extLst>
                </a:gridCol>
                <a:gridCol w="822960">
                  <a:extLst>
                    <a:ext uri="{9D8B030D-6E8A-4147-A177-3AD203B41FA5}">
                      <a16:colId xmlns:a16="http://schemas.microsoft.com/office/drawing/2014/main" val="2580260795"/>
                    </a:ext>
                  </a:extLst>
                </a:gridCol>
                <a:gridCol w="822960">
                  <a:extLst>
                    <a:ext uri="{9D8B030D-6E8A-4147-A177-3AD203B41FA5}">
                      <a16:colId xmlns:a16="http://schemas.microsoft.com/office/drawing/2014/main" val="3918431285"/>
                    </a:ext>
                  </a:extLst>
                </a:gridCol>
                <a:gridCol w="822960">
                  <a:extLst>
                    <a:ext uri="{9D8B030D-6E8A-4147-A177-3AD203B41FA5}">
                      <a16:colId xmlns:a16="http://schemas.microsoft.com/office/drawing/2014/main" val="2692696361"/>
                    </a:ext>
                  </a:extLst>
                </a:gridCol>
                <a:gridCol w="822960">
                  <a:extLst>
                    <a:ext uri="{9D8B030D-6E8A-4147-A177-3AD203B41FA5}">
                      <a16:colId xmlns:a16="http://schemas.microsoft.com/office/drawing/2014/main" val="2780590658"/>
                    </a:ext>
                  </a:extLst>
                </a:gridCol>
                <a:gridCol w="822960">
                  <a:extLst>
                    <a:ext uri="{9D8B030D-6E8A-4147-A177-3AD203B41FA5}">
                      <a16:colId xmlns:a16="http://schemas.microsoft.com/office/drawing/2014/main" val="3950802240"/>
                    </a:ext>
                  </a:extLst>
                </a:gridCol>
                <a:gridCol w="822960">
                  <a:extLst>
                    <a:ext uri="{9D8B030D-6E8A-4147-A177-3AD203B41FA5}">
                      <a16:colId xmlns:a16="http://schemas.microsoft.com/office/drawing/2014/main" val="1427219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3140831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- 2017-10-30 17:44:24</a:t>
                      </a:r>
                      <a:r>
                        <a:rPr kumimoji="0" lang="de-DE" sz="1000" b="0" i="0" u="none" strike="noStrike" kern="1200" cap="none" spc="0" normalizeH="0" baseline="0" noProof="0">
                          <a:ln>
                            <a:noFill/>
                          </a:ln>
                          <a:solidFill>
                            <a:prstClr val="black"/>
                          </a:solidFill>
                          <a:effectLst/>
                          <a:uLnTx/>
                          <a:uFillTx/>
                          <a:latin typeface="+mn-lt"/>
                          <a:ea typeface="+mn-ea"/>
                          <a:cs typeface="+mn-cs"/>
                        </a:rPr>
                        <a:t>
Ein US-Bundesgericht hat Präsident Trump Änderungen bei den Militärregeln für den Dienst von Transsexuellen verboten.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extLst>
                  <a:ext uri="{0D108BD9-81ED-4DB2-BD59-A6C34878D82A}">
                    <a16:rowId xmlns:a16="http://schemas.microsoft.com/office/drawing/2014/main" val="42413362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- 2017-10-30 17:00:00</a:t>
                      </a:r>
                      <a:r>
                        <a:rPr kumimoji="0" lang="de-DE" sz="1000" b="0" i="0" u="none" strike="noStrike" kern="1200" cap="none" spc="0" normalizeH="0" baseline="0" noProof="0">
                          <a:ln>
                            <a:noFill/>
                          </a:ln>
                          <a:solidFill>
                            <a:prstClr val="black"/>
                          </a:solidFill>
                          <a:effectLst/>
                          <a:uLnTx/>
                          <a:uFillTx/>
                          <a:latin typeface="+mn-lt"/>
                          <a:ea typeface="+mn-ea"/>
                          <a:cs typeface="+mn-cs"/>
                        </a:rPr>
                        <a:t>
Der 225 Meter lange Frachter war nach dem heftigen Sturm "Herwart" vor Langeoog gestrandet. Zuvor hatte sich das bei Helgoland auf Reede liegende Schiff bei starkem Seegang losgerissen.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extLst>
                  <a:ext uri="{0D108BD9-81ED-4DB2-BD59-A6C34878D82A}">
                    <a16:rowId xmlns:a16="http://schemas.microsoft.com/office/drawing/2014/main" val="10020766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- 2017-10-30 16:04:04</a:t>
                      </a:r>
                      <a:r>
                        <a:rPr kumimoji="0" lang="de-DE" sz="1000" b="0" i="0" u="none" strike="noStrike" kern="1200" cap="none" spc="0" normalizeH="0" baseline="0" noProof="0">
                          <a:ln>
                            <a:noFill/>
                          </a:ln>
                          <a:solidFill>
                            <a:prstClr val="black"/>
                          </a:solidFill>
                          <a:effectLst/>
                          <a:uLnTx/>
                          <a:uFillTx/>
                          <a:latin typeface="+mn-lt"/>
                          <a:ea typeface="+mn-ea"/>
                          <a:cs typeface="+mn-cs"/>
                        </a:rPr>
                        <a:t>
Die Bahn will ihre neuen ICE4-Züge nach bedeutenden Persönlichkeiten benennen. Unter den angedachten Namen ist auch Anne Frank. Die Anne-Frank-Stiftung in Amsterdam hat Bedenken dagegen.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extLst>
                  <a:ext uri="{0D108BD9-81ED-4DB2-BD59-A6C34878D82A}">
                    <a16:rowId xmlns:a16="http://schemas.microsoft.com/office/drawing/2014/main" val="27123512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- 2017-10-30 15:00:00</a:t>
                      </a:r>
                      <a:r>
                        <a:rPr kumimoji="0" lang="de-DE" sz="1000" b="0" i="0" u="none" strike="noStrike" kern="1200" cap="none" spc="0" normalizeH="0" baseline="0" noProof="0">
                          <a:ln>
                            <a:noFill/>
                          </a:ln>
                          <a:solidFill>
                            <a:prstClr val="black"/>
                          </a:solidFill>
                          <a:effectLst/>
                          <a:uLnTx/>
                          <a:uFillTx/>
                          <a:latin typeface="+mn-lt"/>
                          <a:ea typeface="+mn-ea"/>
                          <a:cs typeface="+mn-cs"/>
                        </a:rPr>
                        <a:t>
Erste Anklagen in Russland-Affäre. Sie umfasst zwölf Punkte. Dazu gehören auch mutmaßliche Falschaussagen und das Verbergen von ausländischen Bankkonten.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extLst>
                  <a:ext uri="{0D108BD9-81ED-4DB2-BD59-A6C34878D82A}">
                    <a16:rowId xmlns:a16="http://schemas.microsoft.com/office/drawing/2014/main" val="3463929990"/>
                  </a:ext>
                </a:extLst>
              </a:tr>
            </a:tbl>
          </a:graphicData>
        </a:graphic>
      </p:graphicFrame>
      <p:sp>
        <p:nvSpPr>
          <p:cNvPr id="4" name="Text Placeholder 3">
            <a:extLst>
              <a:ext uri="{FF2B5EF4-FFF2-40B4-BE49-F238E27FC236}">
                <a16:creationId xmlns:a16="http://schemas.microsoft.com/office/drawing/2014/main" id="{ED9AB4D0-8A20-48AE-9F50-EF1ABCD68FD4}"/>
              </a:ext>
            </a:extLst>
          </p:cNvPr>
          <p:cNvSpPr>
            <a:spLocks noGrp="1"/>
          </p:cNvSpPr>
          <p:nvPr>
            <p:ph type="body" sz="quarter" idx="14"/>
          </p:nvPr>
        </p:nvSpPr>
        <p:spPr/>
        <p:txBody>
          <a:bodyPr/>
          <a:lstStyle/>
          <a:p>
            <a:r>
              <a:rPr lang="en-US"/>
              <a:t>01.10.2017 - 31.10.2017</a:t>
            </a:r>
          </a:p>
        </p:txBody>
      </p:sp>
    </p:spTree>
    <p:extLst>
      <p:ext uri="{BB962C8B-B14F-4D97-AF65-F5344CB8AC3E}">
        <p14:creationId xmlns:p14="http://schemas.microsoft.com/office/powerpoint/2010/main" val="23671072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650768-06C5-4227-A123-35A4F6565B00}"/>
              </a:ext>
            </a:extLst>
          </p:cNvPr>
          <p:cNvSpPr>
            <a:spLocks noGrp="1"/>
          </p:cNvSpPr>
          <p:nvPr>
            <p:ph type="title"/>
          </p:nvPr>
        </p:nvSpPr>
        <p:spPr/>
        <p:txBody>
          <a:bodyPr/>
          <a:lstStyle/>
          <a:p>
            <a:r>
              <a:rPr lang="en-US"/>
              <a:t>Facebook Own Posts with Reactions Table - 7 of 7</a:t>
            </a:r>
          </a:p>
        </p:txBody>
      </p:sp>
      <p:graphicFrame>
        <p:nvGraphicFramePr>
          <p:cNvPr id="5" name="Table Placeholder 4">
            <a:extLst>
              <a:ext uri="{FF2B5EF4-FFF2-40B4-BE49-F238E27FC236}">
                <a16:creationId xmlns:a16="http://schemas.microsoft.com/office/drawing/2014/main" id="{71F6E7BC-89AE-43CE-9085-0803DFE83674}"/>
              </a:ext>
            </a:extLst>
          </p:cNvPr>
          <p:cNvGraphicFramePr>
            <a:graphicFrameLocks noGrp="1"/>
          </p:cNvGraphicFramePr>
          <p:nvPr>
            <p:ph type="tbl" sz="quarter" idx="13"/>
            <p:extLst>
              <p:ext uri="{D42A27DB-BD31-4B8C-83A1-F6EECF244321}">
                <p14:modId xmlns:p14="http://schemas.microsoft.com/office/powerpoint/2010/main" val="32183244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549153808"/>
                    </a:ext>
                  </a:extLst>
                </a:gridCol>
                <a:gridCol w="822960">
                  <a:extLst>
                    <a:ext uri="{9D8B030D-6E8A-4147-A177-3AD203B41FA5}">
                      <a16:colId xmlns:a16="http://schemas.microsoft.com/office/drawing/2014/main" val="1899232175"/>
                    </a:ext>
                  </a:extLst>
                </a:gridCol>
                <a:gridCol w="822960">
                  <a:extLst>
                    <a:ext uri="{9D8B030D-6E8A-4147-A177-3AD203B41FA5}">
                      <a16:colId xmlns:a16="http://schemas.microsoft.com/office/drawing/2014/main" val="1714601297"/>
                    </a:ext>
                  </a:extLst>
                </a:gridCol>
                <a:gridCol w="822960">
                  <a:extLst>
                    <a:ext uri="{9D8B030D-6E8A-4147-A177-3AD203B41FA5}">
                      <a16:colId xmlns:a16="http://schemas.microsoft.com/office/drawing/2014/main" val="1900687263"/>
                    </a:ext>
                  </a:extLst>
                </a:gridCol>
                <a:gridCol w="822960">
                  <a:extLst>
                    <a:ext uri="{9D8B030D-6E8A-4147-A177-3AD203B41FA5}">
                      <a16:colId xmlns:a16="http://schemas.microsoft.com/office/drawing/2014/main" val="1310676635"/>
                    </a:ext>
                  </a:extLst>
                </a:gridCol>
                <a:gridCol w="822960">
                  <a:extLst>
                    <a:ext uri="{9D8B030D-6E8A-4147-A177-3AD203B41FA5}">
                      <a16:colId xmlns:a16="http://schemas.microsoft.com/office/drawing/2014/main" val="3242481241"/>
                    </a:ext>
                  </a:extLst>
                </a:gridCol>
                <a:gridCol w="822960">
                  <a:extLst>
                    <a:ext uri="{9D8B030D-6E8A-4147-A177-3AD203B41FA5}">
                      <a16:colId xmlns:a16="http://schemas.microsoft.com/office/drawing/2014/main" val="1431328492"/>
                    </a:ext>
                  </a:extLst>
                </a:gridCol>
                <a:gridCol w="822960">
                  <a:extLst>
                    <a:ext uri="{9D8B030D-6E8A-4147-A177-3AD203B41FA5}">
                      <a16:colId xmlns:a16="http://schemas.microsoft.com/office/drawing/2014/main" val="27147171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6122525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- 2017-10-30 14:09:46</a:t>
                      </a:r>
                      <a:r>
                        <a:rPr kumimoji="0" lang="de-DE" sz="1000" b="0" i="0" u="none" strike="noStrike" kern="1200" cap="none" spc="0" normalizeH="0" baseline="0" noProof="0">
                          <a:ln>
                            <a:noFill/>
                          </a:ln>
                          <a:solidFill>
                            <a:prstClr val="black"/>
                          </a:solidFill>
                          <a:effectLst/>
                          <a:uLnTx/>
                          <a:uFillTx/>
                          <a:latin typeface="+mn-lt"/>
                          <a:ea typeface="+mn-ea"/>
                          <a:cs typeface="+mn-cs"/>
                        </a:rPr>
                        <a:t>
Der entmachtete Regionalpräsident Kataloniens soll sich vor der spanischen Justiz verantworten. Puigdemont ist außer Landes gereist.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a:t>
                      </a:r>
                    </a:p>
                  </a:txBody>
                  <a:tcPr/>
                </a:tc>
                <a:extLst>
                  <a:ext uri="{0D108BD9-81ED-4DB2-BD59-A6C34878D82A}">
                    <a16:rowId xmlns:a16="http://schemas.microsoft.com/office/drawing/2014/main" val="7082559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- 2017-10-30 13:13:05</a:t>
                      </a:r>
                      <a:r>
                        <a:rPr kumimoji="0" lang="de-DE" sz="1000" b="0" i="0" u="none" strike="noStrike" kern="1200" cap="none" spc="0" normalizeH="0" baseline="0" noProof="0">
                          <a:ln>
                            <a:noFill/>
                          </a:ln>
                          <a:solidFill>
                            <a:prstClr val="black"/>
                          </a:solidFill>
                          <a:effectLst/>
                          <a:uLnTx/>
                          <a:uFillTx/>
                          <a:latin typeface="+mn-lt"/>
                          <a:ea typeface="+mn-ea"/>
                          <a:cs typeface="+mn-cs"/>
                        </a:rPr>
                        <a:t>
Wird der Ausstoß des Treibhausgases nicht gedrosselt, drohen mehr Hitzewellen und Überschwemmungen sowie ein steigender Meeresspiegel und eine Versauerung der Ozeane.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a:t>
                      </a:r>
                    </a:p>
                  </a:txBody>
                  <a:tcPr/>
                </a:tc>
                <a:extLst>
                  <a:ext uri="{0D108BD9-81ED-4DB2-BD59-A6C34878D82A}">
                    <a16:rowId xmlns:a16="http://schemas.microsoft.com/office/drawing/2014/main" val="3960707911"/>
                  </a:ext>
                </a:extLst>
              </a:tr>
            </a:tbl>
          </a:graphicData>
        </a:graphic>
      </p:graphicFrame>
      <p:sp>
        <p:nvSpPr>
          <p:cNvPr id="4" name="Text Placeholder 3">
            <a:extLst>
              <a:ext uri="{FF2B5EF4-FFF2-40B4-BE49-F238E27FC236}">
                <a16:creationId xmlns:a16="http://schemas.microsoft.com/office/drawing/2014/main" id="{A80C6408-ADDC-463D-954E-0C05B056C642}"/>
              </a:ext>
            </a:extLst>
          </p:cNvPr>
          <p:cNvSpPr>
            <a:spLocks noGrp="1"/>
          </p:cNvSpPr>
          <p:nvPr>
            <p:ph type="body" sz="quarter" idx="14"/>
          </p:nvPr>
        </p:nvSpPr>
        <p:spPr/>
        <p:txBody>
          <a:bodyPr/>
          <a:lstStyle/>
          <a:p>
            <a:r>
              <a:rPr lang="en-US"/>
              <a:t>01.10.2017 - 31.10.2017</a:t>
            </a:r>
          </a:p>
        </p:txBody>
      </p:sp>
    </p:spTree>
    <p:extLst>
      <p:ext uri="{BB962C8B-B14F-4D97-AF65-F5344CB8AC3E}">
        <p14:creationId xmlns:p14="http://schemas.microsoft.com/office/powerpoint/2010/main" val="283981333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TotalTime>
  <Words>422</Words>
  <Application>Microsoft Office PowerPoint</Application>
  <PresentationFormat>On-screen Show (4:3)</PresentationFormat>
  <Paragraphs>270</Paragraphs>
  <Slides>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7</vt:i4>
      </vt:variant>
    </vt:vector>
  </HeadingPairs>
  <TitlesOfParts>
    <vt:vector size="10" baseType="lpstr">
      <vt:lpstr>Arial</vt:lpstr>
      <vt:lpstr>Calibri</vt:lpstr>
      <vt:lpstr>quintly_template</vt:lpstr>
      <vt:lpstr>Facebook Own Posts with Reactions Table - 1 of 7</vt:lpstr>
      <vt:lpstr>Facebook Own Posts with Reactions Table - 2 of 7</vt:lpstr>
      <vt:lpstr>Facebook Own Posts with Reactions Table - 3 of 7</vt:lpstr>
      <vt:lpstr>Facebook Own Posts with Reactions Table - 4 of 7</vt:lpstr>
      <vt:lpstr>Facebook Own Posts with Reactions Table - 5 of 7</vt:lpstr>
      <vt:lpstr>Facebook Own Posts with Reactions Table - 6 of 7</vt:lpstr>
      <vt:lpstr>Facebook Own Posts with Reactions Table - 7 of 7</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Own Posts with Reactions Table - 1 of 7</dc:title>
  <dc:creator>Administrator</dc:creator>
  <cp:lastModifiedBy>Administrator</cp:lastModifiedBy>
  <cp:revision>1</cp:revision>
  <dcterms:created xsi:type="dcterms:W3CDTF">2017-11-07T09:28:15Z</dcterms:created>
  <dcterms:modified xsi:type="dcterms:W3CDTF">2017-11-07T09:30:23Z</dcterms:modified>
</cp:coreProperties>
</file>