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Lst>
  <p:sldSz cx="9144000" cy="6858000" type="screen4x3"/>
  <p:notesSz cx="6858000" cy="9144000"/>
  <p:embeddedFontLst>
    <p:embeddedFont>
      <p:font typeface="Calibri" panose="020F0502020204030204" pitchFamily="34" charset="0"/>
      <p:regular r:id="rId10"/>
      <p:bold r:id="rId11"/>
      <p:italic r:id="rId12"/>
      <p:boldItalic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7F0F3-BF5F-47BE-9833-F8185DAF1A43}"/>
              </a:ext>
            </a:extLst>
          </p:cNvPr>
          <p:cNvSpPr>
            <a:spLocks noGrp="1"/>
          </p:cNvSpPr>
          <p:nvPr>
            <p:ph type="title"/>
          </p:nvPr>
        </p:nvSpPr>
        <p:spPr/>
        <p:txBody>
          <a:bodyPr/>
          <a:lstStyle/>
          <a:p>
            <a:r>
              <a:rPr lang="en-US"/>
              <a:t>Facebook Own Posts with Reactions Table - 1 of 8</a:t>
            </a:r>
          </a:p>
        </p:txBody>
      </p:sp>
      <p:graphicFrame>
        <p:nvGraphicFramePr>
          <p:cNvPr id="5" name="Table Placeholder 4">
            <a:extLst>
              <a:ext uri="{FF2B5EF4-FFF2-40B4-BE49-F238E27FC236}">
                <a16:creationId xmlns:a16="http://schemas.microsoft.com/office/drawing/2014/main" id="{2D70C2EC-386B-4922-B02E-9371F3DAB0FD}"/>
              </a:ext>
            </a:extLst>
          </p:cNvPr>
          <p:cNvGraphicFramePr>
            <a:graphicFrameLocks noGrp="1"/>
          </p:cNvGraphicFramePr>
          <p:nvPr>
            <p:ph type="tbl" sz="quarter" idx="13"/>
            <p:extLst>
              <p:ext uri="{D42A27DB-BD31-4B8C-83A1-F6EECF244321}">
                <p14:modId xmlns:p14="http://schemas.microsoft.com/office/powerpoint/2010/main" val="1436603065"/>
              </p:ext>
            </p:extLst>
          </p:nvPr>
        </p:nvGraphicFramePr>
        <p:xfrm>
          <a:off x="457200" y="1731963"/>
          <a:ext cx="8229600" cy="4333240"/>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34892356"/>
                    </a:ext>
                  </a:extLst>
                </a:gridCol>
                <a:gridCol w="822960">
                  <a:extLst>
                    <a:ext uri="{9D8B030D-6E8A-4147-A177-3AD203B41FA5}">
                      <a16:colId xmlns:a16="http://schemas.microsoft.com/office/drawing/2014/main" val="2687858525"/>
                    </a:ext>
                  </a:extLst>
                </a:gridCol>
                <a:gridCol w="822960">
                  <a:extLst>
                    <a:ext uri="{9D8B030D-6E8A-4147-A177-3AD203B41FA5}">
                      <a16:colId xmlns:a16="http://schemas.microsoft.com/office/drawing/2014/main" val="174780578"/>
                    </a:ext>
                  </a:extLst>
                </a:gridCol>
                <a:gridCol w="822960">
                  <a:extLst>
                    <a:ext uri="{9D8B030D-6E8A-4147-A177-3AD203B41FA5}">
                      <a16:colId xmlns:a16="http://schemas.microsoft.com/office/drawing/2014/main" val="2182248017"/>
                    </a:ext>
                  </a:extLst>
                </a:gridCol>
                <a:gridCol w="822960">
                  <a:extLst>
                    <a:ext uri="{9D8B030D-6E8A-4147-A177-3AD203B41FA5}">
                      <a16:colId xmlns:a16="http://schemas.microsoft.com/office/drawing/2014/main" val="1981887494"/>
                    </a:ext>
                  </a:extLst>
                </a:gridCol>
                <a:gridCol w="822960">
                  <a:extLst>
                    <a:ext uri="{9D8B030D-6E8A-4147-A177-3AD203B41FA5}">
                      <a16:colId xmlns:a16="http://schemas.microsoft.com/office/drawing/2014/main" val="2598912546"/>
                    </a:ext>
                  </a:extLst>
                </a:gridCol>
                <a:gridCol w="822960">
                  <a:extLst>
                    <a:ext uri="{9D8B030D-6E8A-4147-A177-3AD203B41FA5}">
                      <a16:colId xmlns:a16="http://schemas.microsoft.com/office/drawing/2014/main" val="3020911453"/>
                    </a:ext>
                  </a:extLst>
                </a:gridCol>
                <a:gridCol w="822960">
                  <a:extLst>
                    <a:ext uri="{9D8B030D-6E8A-4147-A177-3AD203B41FA5}">
                      <a16:colId xmlns:a16="http://schemas.microsoft.com/office/drawing/2014/main" val="10168565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864323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- 2017-10-08 07:10:23</a:t>
                      </a:r>
                      <a:r>
                        <a:rPr kumimoji="0" lang="de-DE" sz="1000" b="0" i="0" u="none" strike="noStrike" kern="1200" cap="none" spc="0" normalizeH="0" baseline="0" noProof="0">
                          <a:ln>
                            <a:noFill/>
                          </a:ln>
                          <a:solidFill>
                            <a:prstClr val="black"/>
                          </a:solidFill>
                          <a:effectLst/>
                          <a:uLnTx/>
                          <a:uFillTx/>
                          <a:latin typeface="+mn-lt"/>
                          <a:ea typeface="+mn-ea"/>
                          <a:cs typeface="+mn-cs"/>
                        </a:rPr>
                        <a:t>
Als erster Fußballverband der Welt gleicht Norwegen die Zahlungen für die männliche und die weibliche Nationalmannschaft 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2750652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- 2017-10-10 03:43:08</a:t>
                      </a:r>
                      <a:r>
                        <a:rPr kumimoji="0" lang="de-DE" sz="1000" b="0" i="0" u="none" strike="noStrike" kern="1200" cap="none" spc="0" normalizeH="0" baseline="0" noProof="0">
                          <a:ln>
                            <a:noFill/>
                          </a:ln>
                          <a:solidFill>
                            <a:prstClr val="black"/>
                          </a:solidFill>
                          <a:effectLst/>
                          <a:uLnTx/>
                          <a:uFillTx/>
                          <a:latin typeface="+mn-lt"/>
                          <a:ea typeface="+mn-ea"/>
                          <a:cs typeface="+mn-cs"/>
                        </a:rPr>
                        <a:t>
Der Schlachtruf der Isländer wird wohl auch in Russland erschallen.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4242586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- 2017-10-16 17:00:00</a:t>
                      </a:r>
                      <a:r>
                        <a:rPr kumimoji="0" lang="de-DE" sz="1000" b="0" i="0" u="none" strike="noStrike" kern="1200" cap="none" spc="0" normalizeH="0" baseline="0" noProof="0">
                          <a:ln>
                            <a:noFill/>
                          </a:ln>
                          <a:solidFill>
                            <a:prstClr val="black"/>
                          </a:solidFill>
                          <a:effectLst/>
                          <a:uLnTx/>
                          <a:uFillTx/>
                          <a:latin typeface="+mn-lt"/>
                          <a:ea typeface="+mn-ea"/>
                          <a:cs typeface="+mn-cs"/>
                        </a:rPr>
                        <a:t>
Tagesschau-Sprecher Thorsten Schröder hat sich einen Lebenstraum erfüllt. Bei der Ironman-WM auf Hawaii erreichte er nach 10:56:12 Stunden das Ziel.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47838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- 2017-10-03 13:04:23</a:t>
                      </a:r>
                      <a:r>
                        <a:rPr kumimoji="0" lang="de-DE" sz="1000" b="0" i="0" u="none" strike="noStrike" kern="1200" cap="none" spc="0" normalizeH="0" baseline="0" noProof="0">
                          <a:ln>
                            <a:noFill/>
                          </a:ln>
                          <a:solidFill>
                            <a:prstClr val="black"/>
                          </a:solidFill>
                          <a:effectLst/>
                          <a:uLnTx/>
                          <a:uFillTx/>
                          <a:latin typeface="+mn-lt"/>
                          <a:ea typeface="+mn-ea"/>
                          <a:cs typeface="+mn-cs"/>
                        </a:rPr>
                        <a:t>
US-Künstler fordern nach dem Massaker von Las Vegas schärfere Waffengesetze. Auch Late-Night-Talker Jimmy Kimmel appellierte unter Tränen in seiner Show an die Politiker.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2580295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- 2017-10-01 09:45:00</a:t>
                      </a:r>
                      <a:r>
                        <a:rPr kumimoji="0" lang="de-DE" sz="1000" b="0" i="0" u="none" strike="noStrike" kern="1200" cap="none" spc="0" normalizeH="0" baseline="0" noProof="0">
                          <a:ln>
                            <a:noFill/>
                          </a:ln>
                          <a:solidFill>
                            <a:prstClr val="black"/>
                          </a:solidFill>
                          <a:effectLst/>
                          <a:uLnTx/>
                          <a:uFillTx/>
                          <a:latin typeface="+mn-lt"/>
                          <a:ea typeface="+mn-ea"/>
                          <a:cs typeface="+mn-cs"/>
                        </a:rPr>
                        <a:t>
Hut und Hijab: ja; Clownsmaske und Schal: unter bestimmten Umständen; Niqab und Burka: nein – ab heute gilt Verhüllungsverbot in Österreich.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extLst>
                  <a:ext uri="{0D108BD9-81ED-4DB2-BD59-A6C34878D82A}">
                    <a16:rowId xmlns:a16="http://schemas.microsoft.com/office/drawing/2014/main" val="3244461698"/>
                  </a:ext>
                </a:extLst>
              </a:tr>
            </a:tbl>
          </a:graphicData>
        </a:graphic>
      </p:graphicFrame>
      <p:sp>
        <p:nvSpPr>
          <p:cNvPr id="4" name="Text Placeholder 3">
            <a:extLst>
              <a:ext uri="{FF2B5EF4-FFF2-40B4-BE49-F238E27FC236}">
                <a16:creationId xmlns:a16="http://schemas.microsoft.com/office/drawing/2014/main" id="{F129EF3E-84B4-42D1-9F21-E5ADB0785679}"/>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9163605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51295-B3F8-4DBB-991F-96B39E626876}"/>
              </a:ext>
            </a:extLst>
          </p:cNvPr>
          <p:cNvSpPr>
            <a:spLocks noGrp="1"/>
          </p:cNvSpPr>
          <p:nvPr>
            <p:ph type="title"/>
          </p:nvPr>
        </p:nvSpPr>
        <p:spPr/>
        <p:txBody>
          <a:bodyPr/>
          <a:lstStyle/>
          <a:p>
            <a:r>
              <a:rPr lang="en-US"/>
              <a:t>Facebook Own Posts with Reactions Table - 2 of 8</a:t>
            </a:r>
          </a:p>
        </p:txBody>
      </p:sp>
      <p:graphicFrame>
        <p:nvGraphicFramePr>
          <p:cNvPr id="5" name="Table Placeholder 4">
            <a:extLst>
              <a:ext uri="{FF2B5EF4-FFF2-40B4-BE49-F238E27FC236}">
                <a16:creationId xmlns:a16="http://schemas.microsoft.com/office/drawing/2014/main" id="{2B252B80-1693-4A5A-A69B-49594271EB6D}"/>
              </a:ext>
            </a:extLst>
          </p:cNvPr>
          <p:cNvGraphicFramePr>
            <a:graphicFrameLocks noGrp="1"/>
          </p:cNvGraphicFramePr>
          <p:nvPr>
            <p:ph type="tbl" sz="quarter" idx="13"/>
            <p:extLst>
              <p:ext uri="{D42A27DB-BD31-4B8C-83A1-F6EECF244321}">
                <p14:modId xmlns:p14="http://schemas.microsoft.com/office/powerpoint/2010/main" val="2738596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01189001"/>
                    </a:ext>
                  </a:extLst>
                </a:gridCol>
                <a:gridCol w="822960">
                  <a:extLst>
                    <a:ext uri="{9D8B030D-6E8A-4147-A177-3AD203B41FA5}">
                      <a16:colId xmlns:a16="http://schemas.microsoft.com/office/drawing/2014/main" val="928920517"/>
                    </a:ext>
                  </a:extLst>
                </a:gridCol>
                <a:gridCol w="822960">
                  <a:extLst>
                    <a:ext uri="{9D8B030D-6E8A-4147-A177-3AD203B41FA5}">
                      <a16:colId xmlns:a16="http://schemas.microsoft.com/office/drawing/2014/main" val="4011759240"/>
                    </a:ext>
                  </a:extLst>
                </a:gridCol>
                <a:gridCol w="822960">
                  <a:extLst>
                    <a:ext uri="{9D8B030D-6E8A-4147-A177-3AD203B41FA5}">
                      <a16:colId xmlns:a16="http://schemas.microsoft.com/office/drawing/2014/main" val="3119944147"/>
                    </a:ext>
                  </a:extLst>
                </a:gridCol>
                <a:gridCol w="822960">
                  <a:extLst>
                    <a:ext uri="{9D8B030D-6E8A-4147-A177-3AD203B41FA5}">
                      <a16:colId xmlns:a16="http://schemas.microsoft.com/office/drawing/2014/main" val="316135213"/>
                    </a:ext>
                  </a:extLst>
                </a:gridCol>
                <a:gridCol w="822960">
                  <a:extLst>
                    <a:ext uri="{9D8B030D-6E8A-4147-A177-3AD203B41FA5}">
                      <a16:colId xmlns:a16="http://schemas.microsoft.com/office/drawing/2014/main" val="1922266272"/>
                    </a:ext>
                  </a:extLst>
                </a:gridCol>
                <a:gridCol w="822960">
                  <a:extLst>
                    <a:ext uri="{9D8B030D-6E8A-4147-A177-3AD203B41FA5}">
                      <a16:colId xmlns:a16="http://schemas.microsoft.com/office/drawing/2014/main" val="2760433522"/>
                    </a:ext>
                  </a:extLst>
                </a:gridCol>
                <a:gridCol w="822960">
                  <a:extLst>
                    <a:ext uri="{9D8B030D-6E8A-4147-A177-3AD203B41FA5}">
                      <a16:colId xmlns:a16="http://schemas.microsoft.com/office/drawing/2014/main" val="26471791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526201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- 2017-10-01 06:35:00</a:t>
                      </a:r>
                      <a:r>
                        <a:rPr kumimoji="0" lang="de-DE" sz="1000" b="0" i="0" u="none" strike="noStrike" kern="1200" cap="none" spc="0" normalizeH="0" baseline="0" noProof="0">
                          <a:ln>
                            <a:noFill/>
                          </a:ln>
                          <a:solidFill>
                            <a:prstClr val="black"/>
                          </a:solidFill>
                          <a:effectLst/>
                          <a:uLnTx/>
                          <a:uFillTx/>
                          <a:latin typeface="+mn-lt"/>
                          <a:ea typeface="+mn-ea"/>
                          <a:cs typeface="+mn-cs"/>
                        </a:rPr>
                        <a:t>
Heute tritt in Deutschland das Gesetz zur Gleichgeschlechtlichen Ehe in Kraft.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extLst>
                  <a:ext uri="{0D108BD9-81ED-4DB2-BD59-A6C34878D82A}">
                    <a16:rowId xmlns:a16="http://schemas.microsoft.com/office/drawing/2014/main" val="1259188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- 2017-10-15 07:58:46</a:t>
                      </a:r>
                      <a:r>
                        <a:rPr kumimoji="0" lang="de-DE" sz="1000" b="0" i="0" u="none" strike="noStrike" kern="1200" cap="none" spc="0" normalizeH="0" baseline="0" noProof="0">
                          <a:ln>
                            <a:noFill/>
                          </a:ln>
                          <a:solidFill>
                            <a:prstClr val="black"/>
                          </a:solidFill>
                          <a:effectLst/>
                          <a:uLnTx/>
                          <a:uFillTx/>
                          <a:latin typeface="+mn-lt"/>
                          <a:ea typeface="+mn-ea"/>
                          <a:cs typeface="+mn-cs"/>
                        </a:rPr>
                        <a:t>
„Thorsten, you are an Ironman!” – Nach 10:56:12 Stunden schwimmen, radfahren und laufen kam Tagesschau-Sprecher Thorsten Schröder beim Ironman auf Hawaii ins Ziel.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923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- 2017-10-06 11:19:54</a:t>
                      </a:r>
                      <a:r>
                        <a:rPr kumimoji="0" lang="de-DE" sz="1000" b="0" i="0" u="none" strike="noStrike" kern="1200" cap="none" spc="0" normalizeH="0" baseline="0" noProof="0">
                          <a:ln>
                            <a:noFill/>
                          </a:ln>
                          <a:solidFill>
                            <a:prstClr val="black"/>
                          </a:solidFill>
                          <a:effectLst/>
                          <a:uLnTx/>
                          <a:uFillTx/>
                          <a:latin typeface="+mn-lt"/>
                          <a:ea typeface="+mn-ea"/>
                          <a:cs typeface="+mn-cs"/>
                        </a:rPr>
                        <a:t>
Orkanartige Böen bis 115 km/h wurden gestern stellenweise registriert. Auch die Piloten dieses A380 kämpften gegen Sturm "Xavier".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3158789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- 2017-10-14 18:30:05</a:t>
                      </a:r>
                      <a:r>
                        <a:rPr kumimoji="0" lang="de-DE" sz="1000" b="0" i="0" u="none" strike="noStrike" kern="1200" cap="none" spc="0" normalizeH="0" baseline="0" noProof="0">
                          <a:ln>
                            <a:noFill/>
                          </a:ln>
                          <a:solidFill>
                            <a:prstClr val="black"/>
                          </a:solidFill>
                          <a:effectLst/>
                          <a:uLnTx/>
                          <a:uFillTx/>
                          <a:latin typeface="+mn-lt"/>
                          <a:ea typeface="+mn-ea"/>
                          <a:cs typeface="+mn-cs"/>
                        </a:rPr>
                        <a:t>
Das Team von Fußball-Bundesligist Hertha BSC hat sich dem Protest amerikanischer Sportler gegen Diskriminierung angeschlossen.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extLst>
                  <a:ext uri="{0D108BD9-81ED-4DB2-BD59-A6C34878D82A}">
                    <a16:rowId xmlns:a16="http://schemas.microsoft.com/office/drawing/2014/main" val="3752284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- 2017-10-22 14:45:01</a:t>
                      </a:r>
                      <a:r>
                        <a:rPr kumimoji="0" lang="de-DE" sz="1000" b="0" i="0" u="none" strike="noStrike" kern="1200" cap="none" spc="0" normalizeH="0" baseline="0" noProof="0">
                          <a:ln>
                            <a:noFill/>
                          </a:ln>
                          <a:solidFill>
                            <a:prstClr val="black"/>
                          </a:solidFill>
                          <a:effectLst/>
                          <a:uLnTx/>
                          <a:uFillTx/>
                          <a:latin typeface="+mn-lt"/>
                          <a:ea typeface="+mn-ea"/>
                          <a:cs typeface="+mn-cs"/>
                        </a:rPr>
                        <a:t>
In Berlin haben 12.000 Menschen gegen den Einzug der AfD in den Bundestag demonstriert.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extLst>
                  <a:ext uri="{0D108BD9-81ED-4DB2-BD59-A6C34878D82A}">
                    <a16:rowId xmlns:a16="http://schemas.microsoft.com/office/drawing/2014/main" val="2489935911"/>
                  </a:ext>
                </a:extLst>
              </a:tr>
            </a:tbl>
          </a:graphicData>
        </a:graphic>
      </p:graphicFrame>
      <p:sp>
        <p:nvSpPr>
          <p:cNvPr id="4" name="Text Placeholder 3">
            <a:extLst>
              <a:ext uri="{FF2B5EF4-FFF2-40B4-BE49-F238E27FC236}">
                <a16:creationId xmlns:a16="http://schemas.microsoft.com/office/drawing/2014/main" id="{F93B62F3-085B-4D54-82EA-73E5F985EC00}"/>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817823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A23BB-723D-4B66-A034-FB0F27BCAF3A}"/>
              </a:ext>
            </a:extLst>
          </p:cNvPr>
          <p:cNvSpPr>
            <a:spLocks noGrp="1"/>
          </p:cNvSpPr>
          <p:nvPr>
            <p:ph type="title"/>
          </p:nvPr>
        </p:nvSpPr>
        <p:spPr/>
        <p:txBody>
          <a:bodyPr/>
          <a:lstStyle/>
          <a:p>
            <a:r>
              <a:rPr lang="en-US"/>
              <a:t>Facebook Own Posts with Reactions Table - 3 of 8</a:t>
            </a:r>
          </a:p>
        </p:txBody>
      </p:sp>
      <p:graphicFrame>
        <p:nvGraphicFramePr>
          <p:cNvPr id="5" name="Table Placeholder 4">
            <a:extLst>
              <a:ext uri="{FF2B5EF4-FFF2-40B4-BE49-F238E27FC236}">
                <a16:creationId xmlns:a16="http://schemas.microsoft.com/office/drawing/2014/main" id="{29795740-30EA-4446-BD8E-B45B952AFBBE}"/>
              </a:ext>
            </a:extLst>
          </p:cNvPr>
          <p:cNvGraphicFramePr>
            <a:graphicFrameLocks noGrp="1"/>
          </p:cNvGraphicFramePr>
          <p:nvPr>
            <p:ph type="tbl" sz="quarter" idx="13"/>
            <p:extLst>
              <p:ext uri="{D42A27DB-BD31-4B8C-83A1-F6EECF244321}">
                <p14:modId xmlns:p14="http://schemas.microsoft.com/office/powerpoint/2010/main" val="32947391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57832528"/>
                    </a:ext>
                  </a:extLst>
                </a:gridCol>
                <a:gridCol w="822960">
                  <a:extLst>
                    <a:ext uri="{9D8B030D-6E8A-4147-A177-3AD203B41FA5}">
                      <a16:colId xmlns:a16="http://schemas.microsoft.com/office/drawing/2014/main" val="1979607126"/>
                    </a:ext>
                  </a:extLst>
                </a:gridCol>
                <a:gridCol w="822960">
                  <a:extLst>
                    <a:ext uri="{9D8B030D-6E8A-4147-A177-3AD203B41FA5}">
                      <a16:colId xmlns:a16="http://schemas.microsoft.com/office/drawing/2014/main" val="3348593502"/>
                    </a:ext>
                  </a:extLst>
                </a:gridCol>
                <a:gridCol w="822960">
                  <a:extLst>
                    <a:ext uri="{9D8B030D-6E8A-4147-A177-3AD203B41FA5}">
                      <a16:colId xmlns:a16="http://schemas.microsoft.com/office/drawing/2014/main" val="2677531736"/>
                    </a:ext>
                  </a:extLst>
                </a:gridCol>
                <a:gridCol w="822960">
                  <a:extLst>
                    <a:ext uri="{9D8B030D-6E8A-4147-A177-3AD203B41FA5}">
                      <a16:colId xmlns:a16="http://schemas.microsoft.com/office/drawing/2014/main" val="3701022376"/>
                    </a:ext>
                  </a:extLst>
                </a:gridCol>
                <a:gridCol w="822960">
                  <a:extLst>
                    <a:ext uri="{9D8B030D-6E8A-4147-A177-3AD203B41FA5}">
                      <a16:colId xmlns:a16="http://schemas.microsoft.com/office/drawing/2014/main" val="959018155"/>
                    </a:ext>
                  </a:extLst>
                </a:gridCol>
                <a:gridCol w="822960">
                  <a:extLst>
                    <a:ext uri="{9D8B030D-6E8A-4147-A177-3AD203B41FA5}">
                      <a16:colId xmlns:a16="http://schemas.microsoft.com/office/drawing/2014/main" val="88213535"/>
                    </a:ext>
                  </a:extLst>
                </a:gridCol>
                <a:gridCol w="822960">
                  <a:extLst>
                    <a:ext uri="{9D8B030D-6E8A-4147-A177-3AD203B41FA5}">
                      <a16:colId xmlns:a16="http://schemas.microsoft.com/office/drawing/2014/main" val="2216817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960669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- 2017-10-26 16:48:37</a:t>
                      </a:r>
                      <a:r>
                        <a:rPr kumimoji="0" lang="de-DE" sz="1000" b="0" i="0" u="none" strike="noStrike" kern="1200" cap="none" spc="0" normalizeH="0" baseline="0" noProof="0">
                          <a:ln>
                            <a:noFill/>
                          </a:ln>
                          <a:solidFill>
                            <a:prstClr val="black"/>
                          </a:solidFill>
                          <a:effectLst/>
                          <a:uLnTx/>
                          <a:uFillTx/>
                          <a:latin typeface="+mn-lt"/>
                          <a:ea typeface="+mn-ea"/>
                          <a:cs typeface="+mn-cs"/>
                        </a:rPr>
                        <a:t>
Rewe verzichtet testweise auf die Plastiktüte für Obst und Gemüse.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3824787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- 2017-10-28 09:35:01</a:t>
                      </a:r>
                      <a:r>
                        <a:rPr kumimoji="0" lang="de-DE" sz="1000" b="0" i="0" u="none" strike="noStrike" kern="1200" cap="none" spc="0" normalizeH="0" baseline="0" noProof="0">
                          <a:ln>
                            <a:noFill/>
                          </a:ln>
                          <a:solidFill>
                            <a:prstClr val="black"/>
                          </a:solidFill>
                          <a:effectLst/>
                          <a:uLnTx/>
                          <a:uFillTx/>
                          <a:latin typeface="+mn-lt"/>
                          <a:ea typeface="+mn-ea"/>
                          <a:cs typeface="+mn-cs"/>
                        </a:rPr>
                        <a:t>
Hannah Kiesbye hat das Down-Syndrom. "Schwer-behindert" soll sie damit sein, sagt ihr Ausweis. Hannah findet sich aber "Schwer-in-Ordnung". Also bastelt sie sich ihren eigenen Ausweis, den "Schwer-in-Ordnung"-Ausweis.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218225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- 2017-10-01 21:24:58</a:t>
                      </a:r>
                      <a:r>
                        <a:rPr kumimoji="0" lang="de-DE" sz="1000" b="0" i="0" u="none" strike="noStrike" kern="1200" cap="none" spc="0" normalizeH="0" baseline="0" noProof="0">
                          <a:ln>
                            <a:noFill/>
                          </a:ln>
                          <a:solidFill>
                            <a:prstClr val="black"/>
                          </a:solidFill>
                          <a:effectLst/>
                          <a:uLnTx/>
                          <a:uFillTx/>
                          <a:latin typeface="+mn-lt"/>
                          <a:ea typeface="+mn-ea"/>
                          <a:cs typeface="+mn-cs"/>
                        </a:rPr>
                        <a:t>
28 Jahre kämpfte Grünen-Politiker Beck für die gleichgeschlechtliche Ehe. Heute heiratete er den Architekten Petkov.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extLst>
                  <a:ext uri="{0D108BD9-81ED-4DB2-BD59-A6C34878D82A}">
                    <a16:rowId xmlns:a16="http://schemas.microsoft.com/office/drawing/2014/main" val="4043165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- 2017-10-14 13:22:42</a:t>
                      </a:r>
                      <a:r>
                        <a:rPr kumimoji="0" lang="de-DE" sz="1000" b="0" i="0" u="none" strike="noStrike" kern="1200" cap="none" spc="0" normalizeH="0" baseline="0" noProof="0">
                          <a:ln>
                            <a:noFill/>
                          </a:ln>
                          <a:solidFill>
                            <a:prstClr val="black"/>
                          </a:solidFill>
                          <a:effectLst/>
                          <a:uLnTx/>
                          <a:uFillTx/>
                          <a:latin typeface="+mn-lt"/>
                          <a:ea typeface="+mn-ea"/>
                          <a:cs typeface="+mn-cs"/>
                        </a:rPr>
                        <a:t>
Tagesschau-Sprecher Thorsten Schröder startet heute den Ironman-Triathlon bei der WM auf Hawaii. Wir wünschen ihm und allen weiteren Teilnehmern viel Erfolg!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40050864"/>
                  </a:ext>
                </a:extLst>
              </a:tr>
            </a:tbl>
          </a:graphicData>
        </a:graphic>
      </p:graphicFrame>
      <p:sp>
        <p:nvSpPr>
          <p:cNvPr id="4" name="Text Placeholder 3">
            <a:extLst>
              <a:ext uri="{FF2B5EF4-FFF2-40B4-BE49-F238E27FC236}">
                <a16:creationId xmlns:a16="http://schemas.microsoft.com/office/drawing/2014/main" id="{3EA890A4-2B42-453E-AFE2-6CBC6F4A9294}"/>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9995368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0485E-6D25-43D1-A773-33EEA309AEBB}"/>
              </a:ext>
            </a:extLst>
          </p:cNvPr>
          <p:cNvSpPr>
            <a:spLocks noGrp="1"/>
          </p:cNvSpPr>
          <p:nvPr>
            <p:ph type="title"/>
          </p:nvPr>
        </p:nvSpPr>
        <p:spPr/>
        <p:txBody>
          <a:bodyPr/>
          <a:lstStyle/>
          <a:p>
            <a:r>
              <a:rPr lang="en-US"/>
              <a:t>Facebook Own Posts with Reactions Table - 4 of 8</a:t>
            </a:r>
          </a:p>
        </p:txBody>
      </p:sp>
      <p:graphicFrame>
        <p:nvGraphicFramePr>
          <p:cNvPr id="5" name="Table Placeholder 4">
            <a:extLst>
              <a:ext uri="{FF2B5EF4-FFF2-40B4-BE49-F238E27FC236}">
                <a16:creationId xmlns:a16="http://schemas.microsoft.com/office/drawing/2014/main" id="{A235C2B3-A04F-4B45-9B99-D8BC497081BB}"/>
              </a:ext>
            </a:extLst>
          </p:cNvPr>
          <p:cNvGraphicFramePr>
            <a:graphicFrameLocks noGrp="1"/>
          </p:cNvGraphicFramePr>
          <p:nvPr>
            <p:ph type="tbl" sz="quarter" idx="13"/>
            <p:extLst>
              <p:ext uri="{D42A27DB-BD31-4B8C-83A1-F6EECF244321}">
                <p14:modId xmlns:p14="http://schemas.microsoft.com/office/powerpoint/2010/main" val="24577887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21332975"/>
                    </a:ext>
                  </a:extLst>
                </a:gridCol>
                <a:gridCol w="822960">
                  <a:extLst>
                    <a:ext uri="{9D8B030D-6E8A-4147-A177-3AD203B41FA5}">
                      <a16:colId xmlns:a16="http://schemas.microsoft.com/office/drawing/2014/main" val="129234652"/>
                    </a:ext>
                  </a:extLst>
                </a:gridCol>
                <a:gridCol w="822960">
                  <a:extLst>
                    <a:ext uri="{9D8B030D-6E8A-4147-A177-3AD203B41FA5}">
                      <a16:colId xmlns:a16="http://schemas.microsoft.com/office/drawing/2014/main" val="2546992222"/>
                    </a:ext>
                  </a:extLst>
                </a:gridCol>
                <a:gridCol w="822960">
                  <a:extLst>
                    <a:ext uri="{9D8B030D-6E8A-4147-A177-3AD203B41FA5}">
                      <a16:colId xmlns:a16="http://schemas.microsoft.com/office/drawing/2014/main" val="1836414139"/>
                    </a:ext>
                  </a:extLst>
                </a:gridCol>
                <a:gridCol w="822960">
                  <a:extLst>
                    <a:ext uri="{9D8B030D-6E8A-4147-A177-3AD203B41FA5}">
                      <a16:colId xmlns:a16="http://schemas.microsoft.com/office/drawing/2014/main" val="2922411483"/>
                    </a:ext>
                  </a:extLst>
                </a:gridCol>
                <a:gridCol w="822960">
                  <a:extLst>
                    <a:ext uri="{9D8B030D-6E8A-4147-A177-3AD203B41FA5}">
                      <a16:colId xmlns:a16="http://schemas.microsoft.com/office/drawing/2014/main" val="4088061953"/>
                    </a:ext>
                  </a:extLst>
                </a:gridCol>
                <a:gridCol w="822960">
                  <a:extLst>
                    <a:ext uri="{9D8B030D-6E8A-4147-A177-3AD203B41FA5}">
                      <a16:colId xmlns:a16="http://schemas.microsoft.com/office/drawing/2014/main" val="868119109"/>
                    </a:ext>
                  </a:extLst>
                </a:gridCol>
                <a:gridCol w="822960">
                  <a:extLst>
                    <a:ext uri="{9D8B030D-6E8A-4147-A177-3AD203B41FA5}">
                      <a16:colId xmlns:a16="http://schemas.microsoft.com/office/drawing/2014/main" val="105400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569732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- 2017-10-28 18:20:16</a:t>
                      </a:r>
                      <a:r>
                        <a:rPr kumimoji="0" lang="de-DE" sz="1000" b="0" i="0" u="none" strike="noStrike" kern="1200" cap="none" spc="0" normalizeH="0" baseline="0" noProof="0">
                          <a:ln>
                            <a:noFill/>
                          </a:ln>
                          <a:solidFill>
                            <a:prstClr val="black"/>
                          </a:solidFill>
                          <a:effectLst/>
                          <a:uLnTx/>
                          <a:uFillTx/>
                          <a:latin typeface="+mn-lt"/>
                          <a:ea typeface="+mn-ea"/>
                          <a:cs typeface="+mn-cs"/>
                        </a:rPr>
                        <a:t>
Ein spontan veröffentlichtes, plattdeutsches Facebook-Video nach einer Trecker-Panne auf dem Maisfeld hat die Welt des 36-Jährigen völlig auf den Kopf gestellt.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041402938"/>
                  </a:ext>
                </a:extLst>
              </a:tr>
            </a:tbl>
          </a:graphicData>
        </a:graphic>
      </p:graphicFrame>
      <p:sp>
        <p:nvSpPr>
          <p:cNvPr id="4" name="Text Placeholder 3">
            <a:extLst>
              <a:ext uri="{FF2B5EF4-FFF2-40B4-BE49-F238E27FC236}">
                <a16:creationId xmlns:a16="http://schemas.microsoft.com/office/drawing/2014/main" id="{0560C802-56ED-4B1B-9D10-2BA1F7EF766C}"/>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636737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C4C35-01F0-4DB5-B4C3-C091D076C41B}"/>
              </a:ext>
            </a:extLst>
          </p:cNvPr>
          <p:cNvSpPr>
            <a:spLocks noGrp="1"/>
          </p:cNvSpPr>
          <p:nvPr>
            <p:ph type="title"/>
          </p:nvPr>
        </p:nvSpPr>
        <p:spPr/>
        <p:txBody>
          <a:bodyPr/>
          <a:lstStyle/>
          <a:p>
            <a:r>
              <a:rPr lang="en-US"/>
              <a:t>Facebook Own Posts with Reactions Table - 5 of 8</a:t>
            </a:r>
          </a:p>
        </p:txBody>
      </p:sp>
      <p:graphicFrame>
        <p:nvGraphicFramePr>
          <p:cNvPr id="5" name="Table Placeholder 4">
            <a:extLst>
              <a:ext uri="{FF2B5EF4-FFF2-40B4-BE49-F238E27FC236}">
                <a16:creationId xmlns:a16="http://schemas.microsoft.com/office/drawing/2014/main" id="{7F8013E0-34E8-4DB1-9D22-41CB9847876C}"/>
              </a:ext>
            </a:extLst>
          </p:cNvPr>
          <p:cNvGraphicFramePr>
            <a:graphicFrameLocks noGrp="1"/>
          </p:cNvGraphicFramePr>
          <p:nvPr>
            <p:ph type="tbl" sz="quarter" idx="13"/>
            <p:extLst>
              <p:ext uri="{D42A27DB-BD31-4B8C-83A1-F6EECF244321}">
                <p14:modId xmlns:p14="http://schemas.microsoft.com/office/powerpoint/2010/main" val="2725117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30557823"/>
                    </a:ext>
                  </a:extLst>
                </a:gridCol>
                <a:gridCol w="822960">
                  <a:extLst>
                    <a:ext uri="{9D8B030D-6E8A-4147-A177-3AD203B41FA5}">
                      <a16:colId xmlns:a16="http://schemas.microsoft.com/office/drawing/2014/main" val="3555406795"/>
                    </a:ext>
                  </a:extLst>
                </a:gridCol>
                <a:gridCol w="822960">
                  <a:extLst>
                    <a:ext uri="{9D8B030D-6E8A-4147-A177-3AD203B41FA5}">
                      <a16:colId xmlns:a16="http://schemas.microsoft.com/office/drawing/2014/main" val="220287529"/>
                    </a:ext>
                  </a:extLst>
                </a:gridCol>
                <a:gridCol w="822960">
                  <a:extLst>
                    <a:ext uri="{9D8B030D-6E8A-4147-A177-3AD203B41FA5}">
                      <a16:colId xmlns:a16="http://schemas.microsoft.com/office/drawing/2014/main" val="4235125876"/>
                    </a:ext>
                  </a:extLst>
                </a:gridCol>
                <a:gridCol w="822960">
                  <a:extLst>
                    <a:ext uri="{9D8B030D-6E8A-4147-A177-3AD203B41FA5}">
                      <a16:colId xmlns:a16="http://schemas.microsoft.com/office/drawing/2014/main" val="392437536"/>
                    </a:ext>
                  </a:extLst>
                </a:gridCol>
                <a:gridCol w="822960">
                  <a:extLst>
                    <a:ext uri="{9D8B030D-6E8A-4147-A177-3AD203B41FA5}">
                      <a16:colId xmlns:a16="http://schemas.microsoft.com/office/drawing/2014/main" val="3750377547"/>
                    </a:ext>
                  </a:extLst>
                </a:gridCol>
                <a:gridCol w="822960">
                  <a:extLst>
                    <a:ext uri="{9D8B030D-6E8A-4147-A177-3AD203B41FA5}">
                      <a16:colId xmlns:a16="http://schemas.microsoft.com/office/drawing/2014/main" val="1641313528"/>
                    </a:ext>
                  </a:extLst>
                </a:gridCol>
                <a:gridCol w="822960">
                  <a:extLst>
                    <a:ext uri="{9D8B030D-6E8A-4147-A177-3AD203B41FA5}">
                      <a16:colId xmlns:a16="http://schemas.microsoft.com/office/drawing/2014/main" val="2791501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139823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- 2017-10-28 09:01:09</a:t>
                      </a:r>
                      <a:r>
                        <a:rPr kumimoji="0" lang="de-DE" sz="1000" b="0" i="0" u="none" strike="noStrike" kern="1200" cap="none" spc="0" normalizeH="0" baseline="0" noProof="0">
                          <a:ln>
                            <a:noFill/>
                          </a:ln>
                          <a:solidFill>
                            <a:prstClr val="black"/>
                          </a:solidFill>
                          <a:effectLst/>
                          <a:uLnTx/>
                          <a:uFillTx/>
                          <a:latin typeface="+mn-lt"/>
                          <a:ea typeface="+mn-ea"/>
                          <a:cs typeface="+mn-cs"/>
                        </a:rPr>
                        <a:t>
Auf einem der letzten Air-Berlin-Flüge verabschiedet sich ein Pilot von seinen Kollegen:
„Sie haben es natürlich der Presse entnommen. Für uns in der Air Berlin-Familie steht seit dem 15. August, seit der Verkündung der Insolvenz, die Welt auf dem Kopf.
Und wenn ich von einer Air Berlin-"Familie" spreche, ist das in diesem Fall keine Floskel, wie wir sie seitdem pausenlos von Managern und Politikern hören, sondern dann ist es das, was wir seitdem umso öfter und intensiver erleben dürfen.
Vor ziemlich genau 10 Wochen wurden wir Mitarbeiter der Air Berlin zu Marionetten in unserem eigenen Leben degradiert. Es wurde von uns erwartet, dass wir abermals einen Schritt mehr gehen und alles am Laufen halten.
Neben den Sorgen und Ängsten vor der Zukunft haben wir Sie, unsere lieben Passagiere, trotzdem mit dem bekannten Maß an Fürsorge und Sicherheit zu Ihren Zielen geflogen. Immer hoffend auf eine faire Übernahme durch die Käufer haben wir uns auch an den unzähligen schweren Tagen in diese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720719339"/>
                  </a:ext>
                </a:extLst>
              </a:tr>
            </a:tbl>
          </a:graphicData>
        </a:graphic>
      </p:graphicFrame>
      <p:sp>
        <p:nvSpPr>
          <p:cNvPr id="4" name="Text Placeholder 3">
            <a:extLst>
              <a:ext uri="{FF2B5EF4-FFF2-40B4-BE49-F238E27FC236}">
                <a16:creationId xmlns:a16="http://schemas.microsoft.com/office/drawing/2014/main" id="{D7AAB595-AD6F-4B71-8588-0377C2791C41}"/>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2289639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7E705-FAFB-4C0E-A17C-3360E3D1115F}"/>
              </a:ext>
            </a:extLst>
          </p:cNvPr>
          <p:cNvSpPr>
            <a:spLocks noGrp="1"/>
          </p:cNvSpPr>
          <p:nvPr>
            <p:ph type="title"/>
          </p:nvPr>
        </p:nvSpPr>
        <p:spPr/>
        <p:txBody>
          <a:bodyPr/>
          <a:lstStyle/>
          <a:p>
            <a:r>
              <a:rPr lang="en-US"/>
              <a:t>Facebook Own Posts with Reactions Table - 6 of 8</a:t>
            </a:r>
          </a:p>
        </p:txBody>
      </p:sp>
      <p:graphicFrame>
        <p:nvGraphicFramePr>
          <p:cNvPr id="5" name="Table Placeholder 4">
            <a:extLst>
              <a:ext uri="{FF2B5EF4-FFF2-40B4-BE49-F238E27FC236}">
                <a16:creationId xmlns:a16="http://schemas.microsoft.com/office/drawing/2014/main" id="{3A60BD53-E750-44D7-8B6B-4FAFA24C6EFC}"/>
              </a:ext>
            </a:extLst>
          </p:cNvPr>
          <p:cNvGraphicFramePr>
            <a:graphicFrameLocks noGrp="1"/>
          </p:cNvGraphicFramePr>
          <p:nvPr>
            <p:ph type="tbl" sz="quarter" idx="13"/>
            <p:extLst>
              <p:ext uri="{D42A27DB-BD31-4B8C-83A1-F6EECF244321}">
                <p14:modId xmlns:p14="http://schemas.microsoft.com/office/powerpoint/2010/main" val="3776986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5229850"/>
                    </a:ext>
                  </a:extLst>
                </a:gridCol>
                <a:gridCol w="822960">
                  <a:extLst>
                    <a:ext uri="{9D8B030D-6E8A-4147-A177-3AD203B41FA5}">
                      <a16:colId xmlns:a16="http://schemas.microsoft.com/office/drawing/2014/main" val="2772555329"/>
                    </a:ext>
                  </a:extLst>
                </a:gridCol>
                <a:gridCol w="822960">
                  <a:extLst>
                    <a:ext uri="{9D8B030D-6E8A-4147-A177-3AD203B41FA5}">
                      <a16:colId xmlns:a16="http://schemas.microsoft.com/office/drawing/2014/main" val="2531699337"/>
                    </a:ext>
                  </a:extLst>
                </a:gridCol>
                <a:gridCol w="822960">
                  <a:extLst>
                    <a:ext uri="{9D8B030D-6E8A-4147-A177-3AD203B41FA5}">
                      <a16:colId xmlns:a16="http://schemas.microsoft.com/office/drawing/2014/main" val="2792817471"/>
                    </a:ext>
                  </a:extLst>
                </a:gridCol>
                <a:gridCol w="822960">
                  <a:extLst>
                    <a:ext uri="{9D8B030D-6E8A-4147-A177-3AD203B41FA5}">
                      <a16:colId xmlns:a16="http://schemas.microsoft.com/office/drawing/2014/main" val="724806297"/>
                    </a:ext>
                  </a:extLst>
                </a:gridCol>
                <a:gridCol w="822960">
                  <a:extLst>
                    <a:ext uri="{9D8B030D-6E8A-4147-A177-3AD203B41FA5}">
                      <a16:colId xmlns:a16="http://schemas.microsoft.com/office/drawing/2014/main" val="1464344641"/>
                    </a:ext>
                  </a:extLst>
                </a:gridCol>
                <a:gridCol w="822960">
                  <a:extLst>
                    <a:ext uri="{9D8B030D-6E8A-4147-A177-3AD203B41FA5}">
                      <a16:colId xmlns:a16="http://schemas.microsoft.com/office/drawing/2014/main" val="2447661646"/>
                    </a:ext>
                  </a:extLst>
                </a:gridCol>
                <a:gridCol w="822960">
                  <a:extLst>
                    <a:ext uri="{9D8B030D-6E8A-4147-A177-3AD203B41FA5}">
                      <a16:colId xmlns:a16="http://schemas.microsoft.com/office/drawing/2014/main" val="2391778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025311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- 2017-10-04 15:08:38</a:t>
                      </a:r>
                      <a:r>
                        <a:rPr kumimoji="0" lang="de-DE" sz="1000" b="0" i="0" u="none" strike="noStrike" kern="1200" cap="none" spc="0" normalizeH="0" baseline="0" noProof="0">
                          <a:ln>
                            <a:noFill/>
                          </a:ln>
                          <a:solidFill>
                            <a:prstClr val="black"/>
                          </a:solidFill>
                          <a:effectLst/>
                          <a:uLnTx/>
                          <a:uFillTx/>
                          <a:latin typeface="+mn-lt"/>
                          <a:ea typeface="+mn-ea"/>
                          <a:cs typeface="+mn-cs"/>
                        </a:rPr>
                        <a:t>
Streit um die Sitzordnung: Die FDP wehrt sich dagegen, im Bundestag neben den AfD-Abgeordneten zu sitzen. Die Frage sei von "großer symbolischer Bedeutung".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extLst>
                  <a:ext uri="{0D108BD9-81ED-4DB2-BD59-A6C34878D82A}">
                    <a16:rowId xmlns:a16="http://schemas.microsoft.com/office/drawing/2014/main" val="653038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- 2017-10-28 19:10:00</a:t>
                      </a:r>
                      <a:r>
                        <a:rPr kumimoji="0" lang="de-DE" sz="1000" b="0" i="0" u="none" strike="noStrike" kern="1200" cap="none" spc="0" normalizeH="0" baseline="0" noProof="0">
                          <a:ln>
                            <a:noFill/>
                          </a:ln>
                          <a:solidFill>
                            <a:prstClr val="black"/>
                          </a:solidFill>
                          <a:effectLst/>
                          <a:uLnTx/>
                          <a:uFillTx/>
                          <a:latin typeface="+mn-lt"/>
                          <a:ea typeface="+mn-ea"/>
                          <a:cs typeface="+mn-cs"/>
                        </a:rPr>
                        <a:t>
Mindestens einer von zehn Befragten in der EU denkt, dass Geschlechtsverkehr ohne Einwilligung gerechtfertigt sei.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5385</a:t>
                      </a:r>
                    </a:p>
                  </a:txBody>
                  <a:tcPr/>
                </a:tc>
                <a:extLst>
                  <a:ext uri="{0D108BD9-81ED-4DB2-BD59-A6C34878D82A}">
                    <a16:rowId xmlns:a16="http://schemas.microsoft.com/office/drawing/2014/main" val="1339941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- 2017-10-04 06:10:30</a:t>
                      </a:r>
                      <a:r>
                        <a:rPr kumimoji="0" lang="de-DE" sz="1000" b="0" i="0" u="none" strike="noStrike" kern="1200" cap="none" spc="0" normalizeH="0" baseline="0" noProof="0">
                          <a:ln>
                            <a:noFill/>
                          </a:ln>
                          <a:solidFill>
                            <a:prstClr val="black"/>
                          </a:solidFill>
                          <a:effectLst/>
                          <a:uLnTx/>
                          <a:uFillTx/>
                          <a:latin typeface="+mn-lt"/>
                          <a:ea typeface="+mn-ea"/>
                          <a:cs typeface="+mn-cs"/>
                        </a:rPr>
                        <a:t>
Hoffnung für tausende künftige Medizinstudenten: Ab heute verhandelt das Bundesverfassungsgericht, ob der Numerus Clausus mit dem Grundrecht auf freie Berufswahl vereinbar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2840550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- 2017-10-24 19:27:00</a:t>
                      </a:r>
                      <a:r>
                        <a:rPr kumimoji="0" lang="de-DE" sz="1000" b="0" i="0" u="none" strike="noStrike" kern="1200" cap="none" spc="0" normalizeH="0" baseline="0" noProof="0">
                          <a:ln>
                            <a:noFill/>
                          </a:ln>
                          <a:solidFill>
                            <a:prstClr val="black"/>
                          </a:solidFill>
                          <a:effectLst/>
                          <a:uLnTx/>
                          <a:uFillTx/>
                          <a:latin typeface="+mn-lt"/>
                          <a:ea typeface="+mn-ea"/>
                          <a:cs typeface="+mn-cs"/>
                        </a:rPr>
                        <a:t>
Für die Autoren und die Online-Community des „Lonely Planet“ zählt Hamburg zu den angesagten Reisezielen 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602902611"/>
                  </a:ext>
                </a:extLst>
              </a:tr>
            </a:tbl>
          </a:graphicData>
        </a:graphic>
      </p:graphicFrame>
      <p:sp>
        <p:nvSpPr>
          <p:cNvPr id="4" name="Text Placeholder 3">
            <a:extLst>
              <a:ext uri="{FF2B5EF4-FFF2-40B4-BE49-F238E27FC236}">
                <a16:creationId xmlns:a16="http://schemas.microsoft.com/office/drawing/2014/main" id="{1FC74683-AB57-4E55-B806-2B80FC19A9CB}"/>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1529741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297A8-2BE7-4D87-B0E0-6A091DBDADAD}"/>
              </a:ext>
            </a:extLst>
          </p:cNvPr>
          <p:cNvSpPr>
            <a:spLocks noGrp="1"/>
          </p:cNvSpPr>
          <p:nvPr>
            <p:ph type="title"/>
          </p:nvPr>
        </p:nvSpPr>
        <p:spPr/>
        <p:txBody>
          <a:bodyPr/>
          <a:lstStyle/>
          <a:p>
            <a:r>
              <a:rPr lang="en-US"/>
              <a:t>Facebook Own Posts with Reactions Table - 7 of 8</a:t>
            </a:r>
          </a:p>
        </p:txBody>
      </p:sp>
      <p:graphicFrame>
        <p:nvGraphicFramePr>
          <p:cNvPr id="5" name="Table Placeholder 4">
            <a:extLst>
              <a:ext uri="{FF2B5EF4-FFF2-40B4-BE49-F238E27FC236}">
                <a16:creationId xmlns:a16="http://schemas.microsoft.com/office/drawing/2014/main" id="{2853336A-004E-4422-99B1-0EBF9AA5BC05}"/>
              </a:ext>
            </a:extLst>
          </p:cNvPr>
          <p:cNvGraphicFramePr>
            <a:graphicFrameLocks noGrp="1"/>
          </p:cNvGraphicFramePr>
          <p:nvPr>
            <p:ph type="tbl" sz="quarter" idx="13"/>
            <p:extLst>
              <p:ext uri="{D42A27DB-BD31-4B8C-83A1-F6EECF244321}">
                <p14:modId xmlns:p14="http://schemas.microsoft.com/office/powerpoint/2010/main" val="2948154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76769027"/>
                    </a:ext>
                  </a:extLst>
                </a:gridCol>
                <a:gridCol w="822960">
                  <a:extLst>
                    <a:ext uri="{9D8B030D-6E8A-4147-A177-3AD203B41FA5}">
                      <a16:colId xmlns:a16="http://schemas.microsoft.com/office/drawing/2014/main" val="3527589245"/>
                    </a:ext>
                  </a:extLst>
                </a:gridCol>
                <a:gridCol w="822960">
                  <a:extLst>
                    <a:ext uri="{9D8B030D-6E8A-4147-A177-3AD203B41FA5}">
                      <a16:colId xmlns:a16="http://schemas.microsoft.com/office/drawing/2014/main" val="2726155331"/>
                    </a:ext>
                  </a:extLst>
                </a:gridCol>
                <a:gridCol w="822960">
                  <a:extLst>
                    <a:ext uri="{9D8B030D-6E8A-4147-A177-3AD203B41FA5}">
                      <a16:colId xmlns:a16="http://schemas.microsoft.com/office/drawing/2014/main" val="886678922"/>
                    </a:ext>
                  </a:extLst>
                </a:gridCol>
                <a:gridCol w="822960">
                  <a:extLst>
                    <a:ext uri="{9D8B030D-6E8A-4147-A177-3AD203B41FA5}">
                      <a16:colId xmlns:a16="http://schemas.microsoft.com/office/drawing/2014/main" val="2536478271"/>
                    </a:ext>
                  </a:extLst>
                </a:gridCol>
                <a:gridCol w="822960">
                  <a:extLst>
                    <a:ext uri="{9D8B030D-6E8A-4147-A177-3AD203B41FA5}">
                      <a16:colId xmlns:a16="http://schemas.microsoft.com/office/drawing/2014/main" val="4125929754"/>
                    </a:ext>
                  </a:extLst>
                </a:gridCol>
                <a:gridCol w="822960">
                  <a:extLst>
                    <a:ext uri="{9D8B030D-6E8A-4147-A177-3AD203B41FA5}">
                      <a16:colId xmlns:a16="http://schemas.microsoft.com/office/drawing/2014/main" val="2405799055"/>
                    </a:ext>
                  </a:extLst>
                </a:gridCol>
                <a:gridCol w="822960">
                  <a:extLst>
                    <a:ext uri="{9D8B030D-6E8A-4147-A177-3AD203B41FA5}">
                      <a16:colId xmlns:a16="http://schemas.microsoft.com/office/drawing/2014/main" val="22924691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079635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- 2017-10-26 15:49:57</a:t>
                      </a:r>
                      <a:r>
                        <a:rPr kumimoji="0" lang="de-DE" sz="1000" b="0" i="0" u="none" strike="noStrike" kern="1200" cap="none" spc="0" normalizeH="0" baseline="0" noProof="0">
                          <a:ln>
                            <a:noFill/>
                          </a:ln>
                          <a:solidFill>
                            <a:prstClr val="black"/>
                          </a:solidFill>
                          <a:effectLst/>
                          <a:uLnTx/>
                          <a:uFillTx/>
                          <a:latin typeface="+mn-lt"/>
                          <a:ea typeface="+mn-ea"/>
                          <a:cs typeface="+mn-cs"/>
                        </a:rPr>
                        <a:t>
Nachdem ihre Anhänger die jüdische Anne Frank verhöhnten, haben die Spieler von Lazio Rom ein Zeichen gesetzt und vor dem Ligaspiel gegen Bologna T-Shirts gegen Antisemitismus getragen.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441118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- 2017-10-20 20:51:50</a:t>
                      </a:r>
                      <a:r>
                        <a:rPr kumimoji="0" lang="de-DE" sz="1000" b="0" i="0" u="none" strike="noStrike" kern="1200" cap="none" spc="0" normalizeH="0" baseline="0" noProof="0">
                          <a:ln>
                            <a:noFill/>
                          </a:ln>
                          <a:solidFill>
                            <a:prstClr val="black"/>
                          </a:solidFill>
                          <a:effectLst/>
                          <a:uLnTx/>
                          <a:uFillTx/>
                          <a:latin typeface="+mn-lt"/>
                          <a:ea typeface="+mn-ea"/>
                          <a:cs typeface="+mn-cs"/>
                        </a:rPr>
                        <a:t>
Das Bild eines gewilderten Spitzmaulnashorns mit abgehackten Hörnern ist zur Wildlife-Fotografie des Jahres 2017 gekürt worden.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1946</a:t>
                      </a:r>
                    </a:p>
                  </a:txBody>
                  <a:tcPr/>
                </a:tc>
                <a:extLst>
                  <a:ext uri="{0D108BD9-81ED-4DB2-BD59-A6C34878D82A}">
                    <a16:rowId xmlns:a16="http://schemas.microsoft.com/office/drawing/2014/main" val="385818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- 2017-10-09 20:33:14</a:t>
                      </a:r>
                      <a:r>
                        <a:rPr kumimoji="0" lang="de-DE" sz="1000" b="0" i="0" u="none" strike="noStrike" kern="1200" cap="none" spc="0" normalizeH="0" baseline="0" noProof="0">
                          <a:ln>
                            <a:noFill/>
                          </a:ln>
                          <a:solidFill>
                            <a:prstClr val="black"/>
                          </a:solidFill>
                          <a:effectLst/>
                          <a:uLnTx/>
                          <a:uFillTx/>
                          <a:latin typeface="+mn-lt"/>
                          <a:ea typeface="+mn-ea"/>
                          <a:cs typeface="+mn-cs"/>
                        </a:rPr>
                        <a:t>
Zwei Jahre nach dem Attentat auf ihr Leben am 9. Oktober 2012 erhielt sie als 17-Jährige den Friedensnobelpreis - für ihren Einsatz gegen die Unterdrückung von jungen Menschen und für deren Recht auf Bildung. Malala studiert Philosophie, Politik und Wirtschaft.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166319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- 2017-10-07 15:13:06</a:t>
                      </a:r>
                      <a:r>
                        <a:rPr kumimoji="0" lang="de-DE" sz="1000" b="0" i="0" u="none" strike="noStrike" kern="1200" cap="none" spc="0" normalizeH="0" baseline="0" noProof="0">
                          <a:ln>
                            <a:noFill/>
                          </a:ln>
                          <a:solidFill>
                            <a:prstClr val="black"/>
                          </a:solidFill>
                          <a:effectLst/>
                          <a:uLnTx/>
                          <a:uFillTx/>
                          <a:latin typeface="+mn-lt"/>
                          <a:ea typeface="+mn-ea"/>
                          <a:cs typeface="+mn-cs"/>
                        </a:rPr>
                        <a:t>
Die Altenpflege in Schweden ist finanziert durch Steuern. Pflegeeinrichtungen werden ohne Gewinnorientierung betrieben. Das ist teuer - aber die Schweden zahlen gerne.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180204658"/>
                  </a:ext>
                </a:extLst>
              </a:tr>
            </a:tbl>
          </a:graphicData>
        </a:graphic>
      </p:graphicFrame>
      <p:sp>
        <p:nvSpPr>
          <p:cNvPr id="4" name="Text Placeholder 3">
            <a:extLst>
              <a:ext uri="{FF2B5EF4-FFF2-40B4-BE49-F238E27FC236}">
                <a16:creationId xmlns:a16="http://schemas.microsoft.com/office/drawing/2014/main" id="{A1DFAA14-8A2E-419A-A59F-6276FF36E6FA}"/>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9000117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3A412-29FB-4E1A-A2FC-13A97D9C7BD8}"/>
              </a:ext>
            </a:extLst>
          </p:cNvPr>
          <p:cNvSpPr>
            <a:spLocks noGrp="1"/>
          </p:cNvSpPr>
          <p:nvPr>
            <p:ph type="title"/>
          </p:nvPr>
        </p:nvSpPr>
        <p:spPr/>
        <p:txBody>
          <a:bodyPr/>
          <a:lstStyle/>
          <a:p>
            <a:r>
              <a:rPr lang="en-US"/>
              <a:t>Facebook Own Posts with Reactions Table - 8 of 8</a:t>
            </a:r>
          </a:p>
        </p:txBody>
      </p:sp>
      <p:graphicFrame>
        <p:nvGraphicFramePr>
          <p:cNvPr id="5" name="Table Placeholder 4">
            <a:extLst>
              <a:ext uri="{FF2B5EF4-FFF2-40B4-BE49-F238E27FC236}">
                <a16:creationId xmlns:a16="http://schemas.microsoft.com/office/drawing/2014/main" id="{C9EEBE5D-9E49-4BC2-915D-66EFDCDFFD28}"/>
              </a:ext>
            </a:extLst>
          </p:cNvPr>
          <p:cNvGraphicFramePr>
            <a:graphicFrameLocks noGrp="1"/>
          </p:cNvGraphicFramePr>
          <p:nvPr>
            <p:ph type="tbl" sz="quarter" idx="13"/>
            <p:extLst>
              <p:ext uri="{D42A27DB-BD31-4B8C-83A1-F6EECF244321}">
                <p14:modId xmlns:p14="http://schemas.microsoft.com/office/powerpoint/2010/main" val="1889304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23615317"/>
                    </a:ext>
                  </a:extLst>
                </a:gridCol>
                <a:gridCol w="822960">
                  <a:extLst>
                    <a:ext uri="{9D8B030D-6E8A-4147-A177-3AD203B41FA5}">
                      <a16:colId xmlns:a16="http://schemas.microsoft.com/office/drawing/2014/main" val="4119433591"/>
                    </a:ext>
                  </a:extLst>
                </a:gridCol>
                <a:gridCol w="822960">
                  <a:extLst>
                    <a:ext uri="{9D8B030D-6E8A-4147-A177-3AD203B41FA5}">
                      <a16:colId xmlns:a16="http://schemas.microsoft.com/office/drawing/2014/main" val="3517496326"/>
                    </a:ext>
                  </a:extLst>
                </a:gridCol>
                <a:gridCol w="822960">
                  <a:extLst>
                    <a:ext uri="{9D8B030D-6E8A-4147-A177-3AD203B41FA5}">
                      <a16:colId xmlns:a16="http://schemas.microsoft.com/office/drawing/2014/main" val="3131326018"/>
                    </a:ext>
                  </a:extLst>
                </a:gridCol>
                <a:gridCol w="822960">
                  <a:extLst>
                    <a:ext uri="{9D8B030D-6E8A-4147-A177-3AD203B41FA5}">
                      <a16:colId xmlns:a16="http://schemas.microsoft.com/office/drawing/2014/main" val="3567283016"/>
                    </a:ext>
                  </a:extLst>
                </a:gridCol>
                <a:gridCol w="822960">
                  <a:extLst>
                    <a:ext uri="{9D8B030D-6E8A-4147-A177-3AD203B41FA5}">
                      <a16:colId xmlns:a16="http://schemas.microsoft.com/office/drawing/2014/main" val="1742757950"/>
                    </a:ext>
                  </a:extLst>
                </a:gridCol>
                <a:gridCol w="822960">
                  <a:extLst>
                    <a:ext uri="{9D8B030D-6E8A-4147-A177-3AD203B41FA5}">
                      <a16:colId xmlns:a16="http://schemas.microsoft.com/office/drawing/2014/main" val="1388174577"/>
                    </a:ext>
                  </a:extLst>
                </a:gridCol>
                <a:gridCol w="822960">
                  <a:extLst>
                    <a:ext uri="{9D8B030D-6E8A-4147-A177-3AD203B41FA5}">
                      <a16:colId xmlns:a16="http://schemas.microsoft.com/office/drawing/2014/main" val="16715611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847687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- 2017-10-24 17:47:20</a:t>
                      </a:r>
                      <a:r>
                        <a:rPr kumimoji="0" lang="de-DE" sz="1000" b="0" i="0" u="none" strike="noStrike" kern="1200" cap="none" spc="0" normalizeH="0" baseline="0" noProof="0">
                          <a:ln>
                            <a:noFill/>
                          </a:ln>
                          <a:solidFill>
                            <a:prstClr val="black"/>
                          </a:solidFill>
                          <a:effectLst/>
                          <a:uLnTx/>
                          <a:uFillTx/>
                          <a:latin typeface="+mn-lt"/>
                          <a:ea typeface="+mn-ea"/>
                          <a:cs typeface="+mn-cs"/>
                        </a:rPr>
                        <a:t>
Eine "schwarze Null" aus etwa 400 Mitarbeitern: So hat sich das Bundesfinanzministerium von seinem bisherigen Chef verabschiedet.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extLst>
                  <a:ext uri="{0D108BD9-81ED-4DB2-BD59-A6C34878D82A}">
                    <a16:rowId xmlns:a16="http://schemas.microsoft.com/office/drawing/2014/main" val="3465920875"/>
                  </a:ext>
                </a:extLst>
              </a:tr>
            </a:tbl>
          </a:graphicData>
        </a:graphic>
      </p:graphicFrame>
      <p:sp>
        <p:nvSpPr>
          <p:cNvPr id="4" name="Text Placeholder 3">
            <a:extLst>
              <a:ext uri="{FF2B5EF4-FFF2-40B4-BE49-F238E27FC236}">
                <a16:creationId xmlns:a16="http://schemas.microsoft.com/office/drawing/2014/main" id="{D82D13BA-1F43-476C-94AD-526E7E047CE2}"/>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83747775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443</Words>
  <Application>Microsoft Office PowerPoint</Application>
  <PresentationFormat>On-screen Show (4:3)</PresentationFormat>
  <Paragraphs>280</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quintly_template</vt:lpstr>
      <vt:lpstr>Facebook Own Posts with Reactions Table - 1 of 8</vt:lpstr>
      <vt:lpstr>Facebook Own Posts with Reactions Table - 2 of 8</vt:lpstr>
      <vt:lpstr>Facebook Own Posts with Reactions Table - 3 of 8</vt:lpstr>
      <vt:lpstr>Facebook Own Posts with Reactions Table - 4 of 8</vt:lpstr>
      <vt:lpstr>Facebook Own Posts with Reactions Table - 5 of 8</vt:lpstr>
      <vt:lpstr>Facebook Own Posts with Reactions Table - 6 of 8</vt:lpstr>
      <vt:lpstr>Facebook Own Posts with Reactions Table - 7 of 8</vt:lpstr>
      <vt:lpstr>Facebook Own Posts with Reactions Table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with Reactions Table - 1 of 8</dc:title>
  <dc:creator>Administrator</dc:creator>
  <cp:lastModifiedBy>Administrator</cp:lastModifiedBy>
  <cp:revision>1</cp:revision>
  <dcterms:created xsi:type="dcterms:W3CDTF">2017-11-07T09:21:43Z</dcterms:created>
  <dcterms:modified xsi:type="dcterms:W3CDTF">2017-11-07T09:23:54Z</dcterms:modified>
</cp:coreProperties>
</file>