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727EB-C606-4F1D-B0E2-2629E975C473}"/>
              </a:ext>
            </a:extLst>
          </p:cNvPr>
          <p:cNvSpPr>
            <a:spLocks noGrp="1"/>
          </p:cNvSpPr>
          <p:nvPr>
            <p:ph type="title"/>
          </p:nvPr>
        </p:nvSpPr>
        <p:spPr/>
        <p:txBody>
          <a:bodyPr/>
          <a:lstStyle/>
          <a:p>
            <a:r>
              <a:rPr lang="en-US"/>
              <a:t>Facebook Own Posts with Reactions Table - 1 of 8</a:t>
            </a:r>
          </a:p>
        </p:txBody>
      </p:sp>
      <p:graphicFrame>
        <p:nvGraphicFramePr>
          <p:cNvPr id="5" name="Table Placeholder 4">
            <a:extLst>
              <a:ext uri="{FF2B5EF4-FFF2-40B4-BE49-F238E27FC236}">
                <a16:creationId xmlns:a16="http://schemas.microsoft.com/office/drawing/2014/main" id="{1C3A9554-EE76-42E8-B583-1116F76E2C09}"/>
              </a:ext>
            </a:extLst>
          </p:cNvPr>
          <p:cNvGraphicFramePr>
            <a:graphicFrameLocks noGrp="1"/>
          </p:cNvGraphicFramePr>
          <p:nvPr>
            <p:ph type="tbl" sz="quarter" idx="13"/>
            <p:extLst>
              <p:ext uri="{D42A27DB-BD31-4B8C-83A1-F6EECF244321}">
                <p14:modId xmlns:p14="http://schemas.microsoft.com/office/powerpoint/2010/main" val="1426292625"/>
              </p:ext>
            </p:extLst>
          </p:nvPr>
        </p:nvGraphicFramePr>
        <p:xfrm>
          <a:off x="457200" y="1731963"/>
          <a:ext cx="8229600" cy="43332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3742250"/>
                    </a:ext>
                  </a:extLst>
                </a:gridCol>
                <a:gridCol w="822960">
                  <a:extLst>
                    <a:ext uri="{9D8B030D-6E8A-4147-A177-3AD203B41FA5}">
                      <a16:colId xmlns:a16="http://schemas.microsoft.com/office/drawing/2014/main" val="2641796473"/>
                    </a:ext>
                  </a:extLst>
                </a:gridCol>
                <a:gridCol w="822960">
                  <a:extLst>
                    <a:ext uri="{9D8B030D-6E8A-4147-A177-3AD203B41FA5}">
                      <a16:colId xmlns:a16="http://schemas.microsoft.com/office/drawing/2014/main" val="2174709271"/>
                    </a:ext>
                  </a:extLst>
                </a:gridCol>
                <a:gridCol w="822960">
                  <a:extLst>
                    <a:ext uri="{9D8B030D-6E8A-4147-A177-3AD203B41FA5}">
                      <a16:colId xmlns:a16="http://schemas.microsoft.com/office/drawing/2014/main" val="1095502640"/>
                    </a:ext>
                  </a:extLst>
                </a:gridCol>
                <a:gridCol w="822960">
                  <a:extLst>
                    <a:ext uri="{9D8B030D-6E8A-4147-A177-3AD203B41FA5}">
                      <a16:colId xmlns:a16="http://schemas.microsoft.com/office/drawing/2014/main" val="1921910424"/>
                    </a:ext>
                  </a:extLst>
                </a:gridCol>
                <a:gridCol w="822960">
                  <a:extLst>
                    <a:ext uri="{9D8B030D-6E8A-4147-A177-3AD203B41FA5}">
                      <a16:colId xmlns:a16="http://schemas.microsoft.com/office/drawing/2014/main" val="251423100"/>
                    </a:ext>
                  </a:extLst>
                </a:gridCol>
                <a:gridCol w="822960">
                  <a:extLst>
                    <a:ext uri="{9D8B030D-6E8A-4147-A177-3AD203B41FA5}">
                      <a16:colId xmlns:a16="http://schemas.microsoft.com/office/drawing/2014/main" val="3226682140"/>
                    </a:ext>
                  </a:extLst>
                </a:gridCol>
                <a:gridCol w="822960">
                  <a:extLst>
                    <a:ext uri="{9D8B030D-6E8A-4147-A177-3AD203B41FA5}">
                      <a16:colId xmlns:a16="http://schemas.microsoft.com/office/drawing/2014/main" val="1480007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8036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- 2017-10-08 07:10:23</a:t>
                      </a:r>
                      <a:r>
                        <a:rPr kumimoji="0" lang="de-DE" sz="1000" b="0" i="0" u="none" strike="noStrike" kern="1200" cap="none" spc="0" normalizeH="0" baseline="0" noProof="0">
                          <a:ln>
                            <a:noFill/>
                          </a:ln>
                          <a:solidFill>
                            <a:prstClr val="black"/>
                          </a:solidFill>
                          <a:effectLst/>
                          <a:uLnTx/>
                          <a:uFillTx/>
                          <a:latin typeface="+mn-lt"/>
                          <a:ea typeface="+mn-ea"/>
                          <a:cs typeface="+mn-cs"/>
                        </a:rPr>
                        <a:t>
Als erster Fußballverband der Welt gleicht Norwegen die Zahlungen für die männliche und die weibliche Nationalmannschaft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70435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- 2017-10-10 03:43:08</a:t>
                      </a:r>
                      <a:r>
                        <a:rPr kumimoji="0" lang="de-DE" sz="1000" b="0" i="0" u="none" strike="noStrike" kern="1200" cap="none" spc="0" normalizeH="0" baseline="0" noProof="0">
                          <a:ln>
                            <a:noFill/>
                          </a:ln>
                          <a:solidFill>
                            <a:prstClr val="black"/>
                          </a:solidFill>
                          <a:effectLst/>
                          <a:uLnTx/>
                          <a:uFillTx/>
                          <a:latin typeface="+mn-lt"/>
                          <a:ea typeface="+mn-ea"/>
                          <a:cs typeface="+mn-cs"/>
                        </a:rPr>
                        <a:t>
Der Schlachtruf der Isländer wird wohl auch in Russland erschallen.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4493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- 2017-10-16 17:00:00</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hat sich einen Lebenstraum erfüllt. Bei der Ironman-WM auf Hawaii erreichte er nach 10:56:12 Stunden das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2076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- 2017-10-03 13:04:23</a:t>
                      </a:r>
                      <a:r>
                        <a:rPr kumimoji="0" lang="de-DE" sz="1000" b="0" i="0" u="none" strike="noStrike" kern="1200" cap="none" spc="0" normalizeH="0" baseline="0" noProof="0">
                          <a:ln>
                            <a:noFill/>
                          </a:ln>
                          <a:solidFill>
                            <a:prstClr val="black"/>
                          </a:solidFill>
                          <a:effectLst/>
                          <a:uLnTx/>
                          <a:uFillTx/>
                          <a:latin typeface="+mn-lt"/>
                          <a:ea typeface="+mn-ea"/>
                          <a:cs typeface="+mn-cs"/>
                        </a:rPr>
                        <a:t>
US-Künstler fordern nach dem Massaker von Las Vegas schärfere Waffengesetze. Auch Late-Night-Talker Jimmy Kimmel appellierte unter Tränen in seiner Show an die Politiker.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48410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09:45:00</a:t>
                      </a:r>
                      <a:r>
                        <a:rPr kumimoji="0" lang="de-DE" sz="1000" b="0" i="0" u="none" strike="noStrike" kern="1200" cap="none" spc="0" normalizeH="0" baseline="0" noProof="0">
                          <a:ln>
                            <a:noFill/>
                          </a:ln>
                          <a:solidFill>
                            <a:prstClr val="black"/>
                          </a:solidFill>
                          <a:effectLst/>
                          <a:uLnTx/>
                          <a:uFillTx/>
                          <a:latin typeface="+mn-lt"/>
                          <a:ea typeface="+mn-ea"/>
                          <a:cs typeface="+mn-cs"/>
                        </a:rPr>
                        <a:t>
Hut und Hijab: ja; Clownsmaske und Schal: unter bestimmten Umständen; Niqab und Burka: nein – ab heute gilt Verhüllungsverbot in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3639098312"/>
                  </a:ext>
                </a:extLst>
              </a:tr>
            </a:tbl>
          </a:graphicData>
        </a:graphic>
      </p:graphicFrame>
      <p:sp>
        <p:nvSpPr>
          <p:cNvPr id="4" name="Text Placeholder 3">
            <a:extLst>
              <a:ext uri="{FF2B5EF4-FFF2-40B4-BE49-F238E27FC236}">
                <a16:creationId xmlns:a16="http://schemas.microsoft.com/office/drawing/2014/main" id="{BBE8DC3F-132B-431E-AD70-5F33E02479E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87136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48F6-46E3-455A-A1EA-8617C125B9AC}"/>
              </a:ext>
            </a:extLst>
          </p:cNvPr>
          <p:cNvSpPr>
            <a:spLocks noGrp="1"/>
          </p:cNvSpPr>
          <p:nvPr>
            <p:ph type="title"/>
          </p:nvPr>
        </p:nvSpPr>
        <p:spPr/>
        <p:txBody>
          <a:bodyPr/>
          <a:lstStyle/>
          <a:p>
            <a:r>
              <a:rPr lang="en-US"/>
              <a:t>Facebook Own Posts with Reactions Table - 2 of 8</a:t>
            </a:r>
          </a:p>
        </p:txBody>
      </p:sp>
      <p:graphicFrame>
        <p:nvGraphicFramePr>
          <p:cNvPr id="5" name="Table Placeholder 4">
            <a:extLst>
              <a:ext uri="{FF2B5EF4-FFF2-40B4-BE49-F238E27FC236}">
                <a16:creationId xmlns:a16="http://schemas.microsoft.com/office/drawing/2014/main" id="{5EB82B41-6B39-44C2-8DD7-C610246FF92F}"/>
              </a:ext>
            </a:extLst>
          </p:cNvPr>
          <p:cNvGraphicFramePr>
            <a:graphicFrameLocks noGrp="1"/>
          </p:cNvGraphicFramePr>
          <p:nvPr>
            <p:ph type="tbl" sz="quarter" idx="13"/>
            <p:extLst>
              <p:ext uri="{D42A27DB-BD31-4B8C-83A1-F6EECF244321}">
                <p14:modId xmlns:p14="http://schemas.microsoft.com/office/powerpoint/2010/main" val="4063147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08110814"/>
                    </a:ext>
                  </a:extLst>
                </a:gridCol>
                <a:gridCol w="822960">
                  <a:extLst>
                    <a:ext uri="{9D8B030D-6E8A-4147-A177-3AD203B41FA5}">
                      <a16:colId xmlns:a16="http://schemas.microsoft.com/office/drawing/2014/main" val="4083321259"/>
                    </a:ext>
                  </a:extLst>
                </a:gridCol>
                <a:gridCol w="822960">
                  <a:extLst>
                    <a:ext uri="{9D8B030D-6E8A-4147-A177-3AD203B41FA5}">
                      <a16:colId xmlns:a16="http://schemas.microsoft.com/office/drawing/2014/main" val="1847102746"/>
                    </a:ext>
                  </a:extLst>
                </a:gridCol>
                <a:gridCol w="822960">
                  <a:extLst>
                    <a:ext uri="{9D8B030D-6E8A-4147-A177-3AD203B41FA5}">
                      <a16:colId xmlns:a16="http://schemas.microsoft.com/office/drawing/2014/main" val="4148234675"/>
                    </a:ext>
                  </a:extLst>
                </a:gridCol>
                <a:gridCol w="822960">
                  <a:extLst>
                    <a:ext uri="{9D8B030D-6E8A-4147-A177-3AD203B41FA5}">
                      <a16:colId xmlns:a16="http://schemas.microsoft.com/office/drawing/2014/main" val="2121186668"/>
                    </a:ext>
                  </a:extLst>
                </a:gridCol>
                <a:gridCol w="822960">
                  <a:extLst>
                    <a:ext uri="{9D8B030D-6E8A-4147-A177-3AD203B41FA5}">
                      <a16:colId xmlns:a16="http://schemas.microsoft.com/office/drawing/2014/main" val="2896249146"/>
                    </a:ext>
                  </a:extLst>
                </a:gridCol>
                <a:gridCol w="822960">
                  <a:extLst>
                    <a:ext uri="{9D8B030D-6E8A-4147-A177-3AD203B41FA5}">
                      <a16:colId xmlns:a16="http://schemas.microsoft.com/office/drawing/2014/main" val="980954066"/>
                    </a:ext>
                  </a:extLst>
                </a:gridCol>
                <a:gridCol w="822960">
                  <a:extLst>
                    <a:ext uri="{9D8B030D-6E8A-4147-A177-3AD203B41FA5}">
                      <a16:colId xmlns:a16="http://schemas.microsoft.com/office/drawing/2014/main" val="192744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2429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06:35:00</a:t>
                      </a:r>
                      <a:r>
                        <a:rPr kumimoji="0" lang="de-DE" sz="1000" b="0" i="0" u="none" strike="noStrike" kern="1200" cap="none" spc="0" normalizeH="0" baseline="0" noProof="0">
                          <a:ln>
                            <a:noFill/>
                          </a:ln>
                          <a:solidFill>
                            <a:prstClr val="black"/>
                          </a:solidFill>
                          <a:effectLst/>
                          <a:uLnTx/>
                          <a:uFillTx/>
                          <a:latin typeface="+mn-lt"/>
                          <a:ea typeface="+mn-ea"/>
                          <a:cs typeface="+mn-cs"/>
                        </a:rPr>
                        <a:t>
Heute tritt in Deutschland das Gesetz zur Gleichgeschlechtlichen Ehe in Kraft.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366269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07:58:46</a:t>
                      </a:r>
                      <a:r>
                        <a:rPr kumimoji="0" lang="de-DE" sz="1000" b="0" i="0" u="none" strike="noStrike" kern="1200" cap="none" spc="0" normalizeH="0" baseline="0" noProof="0">
                          <a:ln>
                            <a:noFill/>
                          </a:ln>
                          <a:solidFill>
                            <a:prstClr val="black"/>
                          </a:solidFill>
                          <a:effectLst/>
                          <a:uLnTx/>
                          <a:uFillTx/>
                          <a:latin typeface="+mn-lt"/>
                          <a:ea typeface="+mn-ea"/>
                          <a:cs typeface="+mn-cs"/>
                        </a:rPr>
                        <a:t>
„Thorsten, you are an Ironman!” – Nach 10:56:12 Stunden schwimmen, radfahren und laufen kam Tagesschau-Sprecher Thorsten Schröder beim Ironman auf Hawaii ins Ziel.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356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- 2017-10-06 11:19:54</a:t>
                      </a:r>
                      <a:r>
                        <a:rPr kumimoji="0" lang="de-DE" sz="1000" b="0" i="0" u="none" strike="noStrike" kern="1200" cap="none" spc="0" normalizeH="0" baseline="0" noProof="0">
                          <a:ln>
                            <a:noFill/>
                          </a:ln>
                          <a:solidFill>
                            <a:prstClr val="black"/>
                          </a:solidFill>
                          <a:effectLst/>
                          <a:uLnTx/>
                          <a:uFillTx/>
                          <a:latin typeface="+mn-lt"/>
                          <a:ea typeface="+mn-ea"/>
                          <a:cs typeface="+mn-cs"/>
                        </a:rPr>
                        <a:t>
Orkanartige Böen bis 115 km/h wurden gestern stellenweise registriert. Auch die Piloten dieses A380 kämpften gegen Sturm "Xavier".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74679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- 2017-10-14 18:30:05</a:t>
                      </a:r>
                      <a:r>
                        <a:rPr kumimoji="0" lang="de-DE" sz="1000" b="0" i="0" u="none" strike="noStrike" kern="1200" cap="none" spc="0" normalizeH="0" baseline="0" noProof="0">
                          <a:ln>
                            <a:noFill/>
                          </a:ln>
                          <a:solidFill>
                            <a:prstClr val="black"/>
                          </a:solidFill>
                          <a:effectLst/>
                          <a:uLnTx/>
                          <a:uFillTx/>
                          <a:latin typeface="+mn-lt"/>
                          <a:ea typeface="+mn-ea"/>
                          <a:cs typeface="+mn-cs"/>
                        </a:rPr>
                        <a:t>
Das Team von Fußball-Bundesligist Hertha BSC hat sich dem Protest amerikanischer Sportler gegen Diskriminierung angeschlossen.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409526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- 2017-10-22 14:45:01</a:t>
                      </a:r>
                      <a:r>
                        <a:rPr kumimoji="0" lang="de-DE" sz="1000" b="0" i="0" u="none" strike="noStrike" kern="1200" cap="none" spc="0" normalizeH="0" baseline="0" noProof="0">
                          <a:ln>
                            <a:noFill/>
                          </a:ln>
                          <a:solidFill>
                            <a:prstClr val="black"/>
                          </a:solidFill>
                          <a:effectLst/>
                          <a:uLnTx/>
                          <a:uFillTx/>
                          <a:latin typeface="+mn-lt"/>
                          <a:ea typeface="+mn-ea"/>
                          <a:cs typeface="+mn-cs"/>
                        </a:rPr>
                        <a:t>
In Berlin haben 12.000 Menschen gegen den Einzug der AfD in den Bundestag demonstriert.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756549547"/>
                  </a:ext>
                </a:extLst>
              </a:tr>
            </a:tbl>
          </a:graphicData>
        </a:graphic>
      </p:graphicFrame>
      <p:sp>
        <p:nvSpPr>
          <p:cNvPr id="4" name="Text Placeholder 3">
            <a:extLst>
              <a:ext uri="{FF2B5EF4-FFF2-40B4-BE49-F238E27FC236}">
                <a16:creationId xmlns:a16="http://schemas.microsoft.com/office/drawing/2014/main" id="{C851FF05-75D1-465C-AE91-17D097E6F60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9495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4E7AE-250A-4F62-B3C6-BC08A15535FC}"/>
              </a:ext>
            </a:extLst>
          </p:cNvPr>
          <p:cNvSpPr>
            <a:spLocks noGrp="1"/>
          </p:cNvSpPr>
          <p:nvPr>
            <p:ph type="title"/>
          </p:nvPr>
        </p:nvSpPr>
        <p:spPr/>
        <p:txBody>
          <a:bodyPr/>
          <a:lstStyle/>
          <a:p>
            <a:r>
              <a:rPr lang="en-US"/>
              <a:t>Facebook Own Posts with Reactions Table - 3 of 8</a:t>
            </a:r>
          </a:p>
        </p:txBody>
      </p:sp>
      <p:graphicFrame>
        <p:nvGraphicFramePr>
          <p:cNvPr id="5" name="Table Placeholder 4">
            <a:extLst>
              <a:ext uri="{FF2B5EF4-FFF2-40B4-BE49-F238E27FC236}">
                <a16:creationId xmlns:a16="http://schemas.microsoft.com/office/drawing/2014/main" id="{B44B824F-C847-4D68-967B-5FA203894882}"/>
              </a:ext>
            </a:extLst>
          </p:cNvPr>
          <p:cNvGraphicFramePr>
            <a:graphicFrameLocks noGrp="1"/>
          </p:cNvGraphicFramePr>
          <p:nvPr>
            <p:ph type="tbl" sz="quarter" idx="13"/>
            <p:extLst>
              <p:ext uri="{D42A27DB-BD31-4B8C-83A1-F6EECF244321}">
                <p14:modId xmlns:p14="http://schemas.microsoft.com/office/powerpoint/2010/main" val="2685909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92720786"/>
                    </a:ext>
                  </a:extLst>
                </a:gridCol>
                <a:gridCol w="822960">
                  <a:extLst>
                    <a:ext uri="{9D8B030D-6E8A-4147-A177-3AD203B41FA5}">
                      <a16:colId xmlns:a16="http://schemas.microsoft.com/office/drawing/2014/main" val="1108641438"/>
                    </a:ext>
                  </a:extLst>
                </a:gridCol>
                <a:gridCol w="822960">
                  <a:extLst>
                    <a:ext uri="{9D8B030D-6E8A-4147-A177-3AD203B41FA5}">
                      <a16:colId xmlns:a16="http://schemas.microsoft.com/office/drawing/2014/main" val="2389485087"/>
                    </a:ext>
                  </a:extLst>
                </a:gridCol>
                <a:gridCol w="822960">
                  <a:extLst>
                    <a:ext uri="{9D8B030D-6E8A-4147-A177-3AD203B41FA5}">
                      <a16:colId xmlns:a16="http://schemas.microsoft.com/office/drawing/2014/main" val="4178970067"/>
                    </a:ext>
                  </a:extLst>
                </a:gridCol>
                <a:gridCol w="822960">
                  <a:extLst>
                    <a:ext uri="{9D8B030D-6E8A-4147-A177-3AD203B41FA5}">
                      <a16:colId xmlns:a16="http://schemas.microsoft.com/office/drawing/2014/main" val="1210239962"/>
                    </a:ext>
                  </a:extLst>
                </a:gridCol>
                <a:gridCol w="822960">
                  <a:extLst>
                    <a:ext uri="{9D8B030D-6E8A-4147-A177-3AD203B41FA5}">
                      <a16:colId xmlns:a16="http://schemas.microsoft.com/office/drawing/2014/main" val="2716779002"/>
                    </a:ext>
                  </a:extLst>
                </a:gridCol>
                <a:gridCol w="822960">
                  <a:extLst>
                    <a:ext uri="{9D8B030D-6E8A-4147-A177-3AD203B41FA5}">
                      <a16:colId xmlns:a16="http://schemas.microsoft.com/office/drawing/2014/main" val="2494916887"/>
                    </a:ext>
                  </a:extLst>
                </a:gridCol>
                <a:gridCol w="822960">
                  <a:extLst>
                    <a:ext uri="{9D8B030D-6E8A-4147-A177-3AD203B41FA5}">
                      <a16:colId xmlns:a16="http://schemas.microsoft.com/office/drawing/2014/main" val="379471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2220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16:48:37</a:t>
                      </a:r>
                      <a:r>
                        <a:rPr kumimoji="0" lang="de-DE" sz="1000" b="0" i="0" u="none" strike="noStrike" kern="1200" cap="none" spc="0" normalizeH="0" baseline="0" noProof="0">
                          <a:ln>
                            <a:noFill/>
                          </a:ln>
                          <a:solidFill>
                            <a:prstClr val="black"/>
                          </a:solidFill>
                          <a:effectLst/>
                          <a:uLnTx/>
                          <a:uFillTx/>
                          <a:latin typeface="+mn-lt"/>
                          <a:ea typeface="+mn-ea"/>
                          <a:cs typeface="+mn-cs"/>
                        </a:rPr>
                        <a:t>
Rewe verzichtet testweise auf die Plastiktüte für Obst und Gemüse.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54491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9123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- 2017-10-01 21:24:58</a:t>
                      </a:r>
                      <a:r>
                        <a:rPr kumimoji="0" lang="de-DE" sz="1000" b="0" i="0" u="none" strike="noStrike" kern="1200" cap="none" spc="0" normalizeH="0" baseline="0" noProof="0">
                          <a:ln>
                            <a:noFill/>
                          </a:ln>
                          <a:solidFill>
                            <a:prstClr val="black"/>
                          </a:solidFill>
                          <a:effectLst/>
                          <a:uLnTx/>
                          <a:uFillTx/>
                          <a:latin typeface="+mn-lt"/>
                          <a:ea typeface="+mn-ea"/>
                          <a:cs typeface="+mn-cs"/>
                        </a:rPr>
                        <a:t>
28 Jahre kämpfte Grünen-Politiker Beck für die gleichgeschlechtliche Ehe. Heute heiratete er den Architekten Petkov.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52609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- 2017-10-14 13:22:42</a:t>
                      </a:r>
                      <a:r>
                        <a:rPr kumimoji="0" lang="de-DE" sz="1000" b="0" i="0" u="none" strike="noStrike" kern="1200" cap="none" spc="0" normalizeH="0" baseline="0" noProof="0">
                          <a:ln>
                            <a:noFill/>
                          </a:ln>
                          <a:solidFill>
                            <a:prstClr val="black"/>
                          </a:solidFill>
                          <a:effectLst/>
                          <a:uLnTx/>
                          <a:uFillTx/>
                          <a:latin typeface="+mn-lt"/>
                          <a:ea typeface="+mn-ea"/>
                          <a:cs typeface="+mn-cs"/>
                        </a:rPr>
                        <a:t>
Tagesschau-Sprecher Thorsten Schröder startet heute den Ironman-Triathlon bei der WM auf Hawaii. Wir wünschen ihm und allen weiteren Teilnehmern viel Erfolg!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4804755"/>
                  </a:ext>
                </a:extLst>
              </a:tr>
            </a:tbl>
          </a:graphicData>
        </a:graphic>
      </p:graphicFrame>
      <p:sp>
        <p:nvSpPr>
          <p:cNvPr id="4" name="Text Placeholder 3">
            <a:extLst>
              <a:ext uri="{FF2B5EF4-FFF2-40B4-BE49-F238E27FC236}">
                <a16:creationId xmlns:a16="http://schemas.microsoft.com/office/drawing/2014/main" id="{9BD3271D-A46F-48CF-8223-C434F298F37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81731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F8F4A-E31B-4F90-A61C-F02E5461BED3}"/>
              </a:ext>
            </a:extLst>
          </p:cNvPr>
          <p:cNvSpPr>
            <a:spLocks noGrp="1"/>
          </p:cNvSpPr>
          <p:nvPr>
            <p:ph type="title"/>
          </p:nvPr>
        </p:nvSpPr>
        <p:spPr/>
        <p:txBody>
          <a:bodyPr/>
          <a:lstStyle/>
          <a:p>
            <a:r>
              <a:rPr lang="en-US"/>
              <a:t>Facebook Own Posts with Reactions Table - 4 of 8</a:t>
            </a:r>
          </a:p>
        </p:txBody>
      </p:sp>
      <p:graphicFrame>
        <p:nvGraphicFramePr>
          <p:cNvPr id="5" name="Table Placeholder 4">
            <a:extLst>
              <a:ext uri="{FF2B5EF4-FFF2-40B4-BE49-F238E27FC236}">
                <a16:creationId xmlns:a16="http://schemas.microsoft.com/office/drawing/2014/main" id="{7ABA4983-24F7-45BF-AC08-89BCC961E3EF}"/>
              </a:ext>
            </a:extLst>
          </p:cNvPr>
          <p:cNvGraphicFramePr>
            <a:graphicFrameLocks noGrp="1"/>
          </p:cNvGraphicFramePr>
          <p:nvPr>
            <p:ph type="tbl" sz="quarter" idx="13"/>
            <p:extLst>
              <p:ext uri="{D42A27DB-BD31-4B8C-83A1-F6EECF244321}">
                <p14:modId xmlns:p14="http://schemas.microsoft.com/office/powerpoint/2010/main" val="225440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3045338"/>
                    </a:ext>
                  </a:extLst>
                </a:gridCol>
                <a:gridCol w="822960">
                  <a:extLst>
                    <a:ext uri="{9D8B030D-6E8A-4147-A177-3AD203B41FA5}">
                      <a16:colId xmlns:a16="http://schemas.microsoft.com/office/drawing/2014/main" val="1949101511"/>
                    </a:ext>
                  </a:extLst>
                </a:gridCol>
                <a:gridCol w="822960">
                  <a:extLst>
                    <a:ext uri="{9D8B030D-6E8A-4147-A177-3AD203B41FA5}">
                      <a16:colId xmlns:a16="http://schemas.microsoft.com/office/drawing/2014/main" val="2639230317"/>
                    </a:ext>
                  </a:extLst>
                </a:gridCol>
                <a:gridCol w="822960">
                  <a:extLst>
                    <a:ext uri="{9D8B030D-6E8A-4147-A177-3AD203B41FA5}">
                      <a16:colId xmlns:a16="http://schemas.microsoft.com/office/drawing/2014/main" val="4025096934"/>
                    </a:ext>
                  </a:extLst>
                </a:gridCol>
                <a:gridCol w="822960">
                  <a:extLst>
                    <a:ext uri="{9D8B030D-6E8A-4147-A177-3AD203B41FA5}">
                      <a16:colId xmlns:a16="http://schemas.microsoft.com/office/drawing/2014/main" val="2618656738"/>
                    </a:ext>
                  </a:extLst>
                </a:gridCol>
                <a:gridCol w="822960">
                  <a:extLst>
                    <a:ext uri="{9D8B030D-6E8A-4147-A177-3AD203B41FA5}">
                      <a16:colId xmlns:a16="http://schemas.microsoft.com/office/drawing/2014/main" val="612980209"/>
                    </a:ext>
                  </a:extLst>
                </a:gridCol>
                <a:gridCol w="822960">
                  <a:extLst>
                    <a:ext uri="{9D8B030D-6E8A-4147-A177-3AD203B41FA5}">
                      <a16:colId xmlns:a16="http://schemas.microsoft.com/office/drawing/2014/main" val="1841821404"/>
                    </a:ext>
                  </a:extLst>
                </a:gridCol>
                <a:gridCol w="822960">
                  <a:extLst>
                    <a:ext uri="{9D8B030D-6E8A-4147-A177-3AD203B41FA5}">
                      <a16:colId xmlns:a16="http://schemas.microsoft.com/office/drawing/2014/main" val="166461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7894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72653975"/>
                  </a:ext>
                </a:extLst>
              </a:tr>
            </a:tbl>
          </a:graphicData>
        </a:graphic>
      </p:graphicFrame>
      <p:sp>
        <p:nvSpPr>
          <p:cNvPr id="4" name="Text Placeholder 3">
            <a:extLst>
              <a:ext uri="{FF2B5EF4-FFF2-40B4-BE49-F238E27FC236}">
                <a16:creationId xmlns:a16="http://schemas.microsoft.com/office/drawing/2014/main" id="{1F8B80C3-FD5B-49EA-BECD-2E2450690EE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86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E82F8-5830-4DD2-92A9-A7CF423083AC}"/>
              </a:ext>
            </a:extLst>
          </p:cNvPr>
          <p:cNvSpPr>
            <a:spLocks noGrp="1"/>
          </p:cNvSpPr>
          <p:nvPr>
            <p:ph type="title"/>
          </p:nvPr>
        </p:nvSpPr>
        <p:spPr/>
        <p:txBody>
          <a:bodyPr/>
          <a:lstStyle/>
          <a:p>
            <a:r>
              <a:rPr lang="en-US"/>
              <a:t>Facebook Own Posts with Reactions Table - 5 of 8</a:t>
            </a:r>
          </a:p>
        </p:txBody>
      </p:sp>
      <p:graphicFrame>
        <p:nvGraphicFramePr>
          <p:cNvPr id="5" name="Table Placeholder 4">
            <a:extLst>
              <a:ext uri="{FF2B5EF4-FFF2-40B4-BE49-F238E27FC236}">
                <a16:creationId xmlns:a16="http://schemas.microsoft.com/office/drawing/2014/main" id="{0995650D-207C-4403-9DA5-7E6D36309AF6}"/>
              </a:ext>
            </a:extLst>
          </p:cNvPr>
          <p:cNvGraphicFramePr>
            <a:graphicFrameLocks noGrp="1"/>
          </p:cNvGraphicFramePr>
          <p:nvPr>
            <p:ph type="tbl" sz="quarter" idx="13"/>
            <p:extLst>
              <p:ext uri="{D42A27DB-BD31-4B8C-83A1-F6EECF244321}">
                <p14:modId xmlns:p14="http://schemas.microsoft.com/office/powerpoint/2010/main" val="132755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4475858"/>
                    </a:ext>
                  </a:extLst>
                </a:gridCol>
                <a:gridCol w="822960">
                  <a:extLst>
                    <a:ext uri="{9D8B030D-6E8A-4147-A177-3AD203B41FA5}">
                      <a16:colId xmlns:a16="http://schemas.microsoft.com/office/drawing/2014/main" val="1044338579"/>
                    </a:ext>
                  </a:extLst>
                </a:gridCol>
                <a:gridCol w="822960">
                  <a:extLst>
                    <a:ext uri="{9D8B030D-6E8A-4147-A177-3AD203B41FA5}">
                      <a16:colId xmlns:a16="http://schemas.microsoft.com/office/drawing/2014/main" val="3447218716"/>
                    </a:ext>
                  </a:extLst>
                </a:gridCol>
                <a:gridCol w="822960">
                  <a:extLst>
                    <a:ext uri="{9D8B030D-6E8A-4147-A177-3AD203B41FA5}">
                      <a16:colId xmlns:a16="http://schemas.microsoft.com/office/drawing/2014/main" val="2599123983"/>
                    </a:ext>
                  </a:extLst>
                </a:gridCol>
                <a:gridCol w="822960">
                  <a:extLst>
                    <a:ext uri="{9D8B030D-6E8A-4147-A177-3AD203B41FA5}">
                      <a16:colId xmlns:a16="http://schemas.microsoft.com/office/drawing/2014/main" val="4206869087"/>
                    </a:ext>
                  </a:extLst>
                </a:gridCol>
                <a:gridCol w="822960">
                  <a:extLst>
                    <a:ext uri="{9D8B030D-6E8A-4147-A177-3AD203B41FA5}">
                      <a16:colId xmlns:a16="http://schemas.microsoft.com/office/drawing/2014/main" val="1113267993"/>
                    </a:ext>
                  </a:extLst>
                </a:gridCol>
                <a:gridCol w="822960">
                  <a:extLst>
                    <a:ext uri="{9D8B030D-6E8A-4147-A177-3AD203B41FA5}">
                      <a16:colId xmlns:a16="http://schemas.microsoft.com/office/drawing/2014/main" val="1005367647"/>
                    </a:ext>
                  </a:extLst>
                </a:gridCol>
                <a:gridCol w="822960">
                  <a:extLst>
                    <a:ext uri="{9D8B030D-6E8A-4147-A177-3AD203B41FA5}">
                      <a16:colId xmlns:a16="http://schemas.microsoft.com/office/drawing/2014/main" val="173855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9637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972715276"/>
                  </a:ext>
                </a:extLst>
              </a:tr>
            </a:tbl>
          </a:graphicData>
        </a:graphic>
      </p:graphicFrame>
      <p:sp>
        <p:nvSpPr>
          <p:cNvPr id="4" name="Text Placeholder 3">
            <a:extLst>
              <a:ext uri="{FF2B5EF4-FFF2-40B4-BE49-F238E27FC236}">
                <a16:creationId xmlns:a16="http://schemas.microsoft.com/office/drawing/2014/main" id="{E200F877-F77B-4F45-AF7F-5D3D08CF72F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27389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DD6D6-A28F-4D87-8A08-A216DB083C3F}"/>
              </a:ext>
            </a:extLst>
          </p:cNvPr>
          <p:cNvSpPr>
            <a:spLocks noGrp="1"/>
          </p:cNvSpPr>
          <p:nvPr>
            <p:ph type="title"/>
          </p:nvPr>
        </p:nvSpPr>
        <p:spPr/>
        <p:txBody>
          <a:bodyPr/>
          <a:lstStyle/>
          <a:p>
            <a:r>
              <a:rPr lang="en-US"/>
              <a:t>Facebook Own Posts with Reactions Table - 6 of 8</a:t>
            </a:r>
          </a:p>
        </p:txBody>
      </p:sp>
      <p:graphicFrame>
        <p:nvGraphicFramePr>
          <p:cNvPr id="5" name="Table Placeholder 4">
            <a:extLst>
              <a:ext uri="{FF2B5EF4-FFF2-40B4-BE49-F238E27FC236}">
                <a16:creationId xmlns:a16="http://schemas.microsoft.com/office/drawing/2014/main" id="{4E3D6443-D921-480B-A914-47589A6D87D3}"/>
              </a:ext>
            </a:extLst>
          </p:cNvPr>
          <p:cNvGraphicFramePr>
            <a:graphicFrameLocks noGrp="1"/>
          </p:cNvGraphicFramePr>
          <p:nvPr>
            <p:ph type="tbl" sz="quarter" idx="13"/>
            <p:extLst>
              <p:ext uri="{D42A27DB-BD31-4B8C-83A1-F6EECF244321}">
                <p14:modId xmlns:p14="http://schemas.microsoft.com/office/powerpoint/2010/main" val="382190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6572489"/>
                    </a:ext>
                  </a:extLst>
                </a:gridCol>
                <a:gridCol w="822960">
                  <a:extLst>
                    <a:ext uri="{9D8B030D-6E8A-4147-A177-3AD203B41FA5}">
                      <a16:colId xmlns:a16="http://schemas.microsoft.com/office/drawing/2014/main" val="1054969955"/>
                    </a:ext>
                  </a:extLst>
                </a:gridCol>
                <a:gridCol w="822960">
                  <a:extLst>
                    <a:ext uri="{9D8B030D-6E8A-4147-A177-3AD203B41FA5}">
                      <a16:colId xmlns:a16="http://schemas.microsoft.com/office/drawing/2014/main" val="785686642"/>
                    </a:ext>
                  </a:extLst>
                </a:gridCol>
                <a:gridCol w="822960">
                  <a:extLst>
                    <a:ext uri="{9D8B030D-6E8A-4147-A177-3AD203B41FA5}">
                      <a16:colId xmlns:a16="http://schemas.microsoft.com/office/drawing/2014/main" val="3976937789"/>
                    </a:ext>
                  </a:extLst>
                </a:gridCol>
                <a:gridCol w="822960">
                  <a:extLst>
                    <a:ext uri="{9D8B030D-6E8A-4147-A177-3AD203B41FA5}">
                      <a16:colId xmlns:a16="http://schemas.microsoft.com/office/drawing/2014/main" val="3132246266"/>
                    </a:ext>
                  </a:extLst>
                </a:gridCol>
                <a:gridCol w="822960">
                  <a:extLst>
                    <a:ext uri="{9D8B030D-6E8A-4147-A177-3AD203B41FA5}">
                      <a16:colId xmlns:a16="http://schemas.microsoft.com/office/drawing/2014/main" val="1201680187"/>
                    </a:ext>
                  </a:extLst>
                </a:gridCol>
                <a:gridCol w="822960">
                  <a:extLst>
                    <a:ext uri="{9D8B030D-6E8A-4147-A177-3AD203B41FA5}">
                      <a16:colId xmlns:a16="http://schemas.microsoft.com/office/drawing/2014/main" val="3656742873"/>
                    </a:ext>
                  </a:extLst>
                </a:gridCol>
                <a:gridCol w="822960">
                  <a:extLst>
                    <a:ext uri="{9D8B030D-6E8A-4147-A177-3AD203B41FA5}">
                      <a16:colId xmlns:a16="http://schemas.microsoft.com/office/drawing/2014/main" val="3030086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9041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- 2017-10-04 15:08:38</a:t>
                      </a:r>
                      <a:r>
                        <a:rPr kumimoji="0" lang="de-DE" sz="1000" b="0" i="0" u="none" strike="noStrike" kern="1200" cap="none" spc="0" normalizeH="0" baseline="0" noProof="0">
                          <a:ln>
                            <a:noFill/>
                          </a:ln>
                          <a:solidFill>
                            <a:prstClr val="black"/>
                          </a:solidFill>
                          <a:effectLst/>
                          <a:uLnTx/>
                          <a:uFillTx/>
                          <a:latin typeface="+mn-lt"/>
                          <a:ea typeface="+mn-ea"/>
                          <a:cs typeface="+mn-cs"/>
                        </a:rPr>
                        <a:t>
Streit um die Sitzordnung: Die FDP wehrt sich dagegen, im Bundestag neben den AfD-Abgeordneten zu sitzen. Die Frage sei von "großer symbolischer Bedeutung".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38000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5385</a:t>
                      </a:r>
                    </a:p>
                  </a:txBody>
                  <a:tcPr/>
                </a:tc>
                <a:extLst>
                  <a:ext uri="{0D108BD9-81ED-4DB2-BD59-A6C34878D82A}">
                    <a16:rowId xmlns:a16="http://schemas.microsoft.com/office/drawing/2014/main" val="64209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- 2017-10-04 06:10:30</a:t>
                      </a:r>
                      <a:r>
                        <a:rPr kumimoji="0" lang="de-DE" sz="1000" b="0" i="0" u="none" strike="noStrike" kern="1200" cap="none" spc="0" normalizeH="0" baseline="0" noProof="0">
                          <a:ln>
                            <a:noFill/>
                          </a:ln>
                          <a:solidFill>
                            <a:prstClr val="black"/>
                          </a:solidFill>
                          <a:effectLst/>
                          <a:uLnTx/>
                          <a:uFillTx/>
                          <a:latin typeface="+mn-lt"/>
                          <a:ea typeface="+mn-ea"/>
                          <a:cs typeface="+mn-cs"/>
                        </a:rPr>
                        <a:t>
Hoffnung für tausende künftige Medizinstudenten: Ab heute verhandelt das Bundesverfassungsgericht, ob der Numerus Clausus mit dem Grundrecht auf freie Berufswahl vereinbar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64774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11163111"/>
                  </a:ext>
                </a:extLst>
              </a:tr>
            </a:tbl>
          </a:graphicData>
        </a:graphic>
      </p:graphicFrame>
      <p:sp>
        <p:nvSpPr>
          <p:cNvPr id="4" name="Text Placeholder 3">
            <a:extLst>
              <a:ext uri="{FF2B5EF4-FFF2-40B4-BE49-F238E27FC236}">
                <a16:creationId xmlns:a16="http://schemas.microsoft.com/office/drawing/2014/main" id="{0FBD25F6-9A5D-41B8-BAF6-6E52822EC78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6842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6D7CF-0A44-44B5-8104-00A9E4C36077}"/>
              </a:ext>
            </a:extLst>
          </p:cNvPr>
          <p:cNvSpPr>
            <a:spLocks noGrp="1"/>
          </p:cNvSpPr>
          <p:nvPr>
            <p:ph type="title"/>
          </p:nvPr>
        </p:nvSpPr>
        <p:spPr/>
        <p:txBody>
          <a:bodyPr/>
          <a:lstStyle/>
          <a:p>
            <a:r>
              <a:rPr lang="en-US"/>
              <a:t>Facebook Own Posts with Reactions Table - 7 of 8</a:t>
            </a:r>
          </a:p>
        </p:txBody>
      </p:sp>
      <p:graphicFrame>
        <p:nvGraphicFramePr>
          <p:cNvPr id="5" name="Table Placeholder 4">
            <a:extLst>
              <a:ext uri="{FF2B5EF4-FFF2-40B4-BE49-F238E27FC236}">
                <a16:creationId xmlns:a16="http://schemas.microsoft.com/office/drawing/2014/main" id="{B09D2839-D276-4945-828E-6CFF45AA9D05}"/>
              </a:ext>
            </a:extLst>
          </p:cNvPr>
          <p:cNvGraphicFramePr>
            <a:graphicFrameLocks noGrp="1"/>
          </p:cNvGraphicFramePr>
          <p:nvPr>
            <p:ph type="tbl" sz="quarter" idx="13"/>
            <p:extLst>
              <p:ext uri="{D42A27DB-BD31-4B8C-83A1-F6EECF244321}">
                <p14:modId xmlns:p14="http://schemas.microsoft.com/office/powerpoint/2010/main" val="258357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74848"/>
                    </a:ext>
                  </a:extLst>
                </a:gridCol>
                <a:gridCol w="822960">
                  <a:extLst>
                    <a:ext uri="{9D8B030D-6E8A-4147-A177-3AD203B41FA5}">
                      <a16:colId xmlns:a16="http://schemas.microsoft.com/office/drawing/2014/main" val="3702026655"/>
                    </a:ext>
                  </a:extLst>
                </a:gridCol>
                <a:gridCol w="822960">
                  <a:extLst>
                    <a:ext uri="{9D8B030D-6E8A-4147-A177-3AD203B41FA5}">
                      <a16:colId xmlns:a16="http://schemas.microsoft.com/office/drawing/2014/main" val="2880756622"/>
                    </a:ext>
                  </a:extLst>
                </a:gridCol>
                <a:gridCol w="822960">
                  <a:extLst>
                    <a:ext uri="{9D8B030D-6E8A-4147-A177-3AD203B41FA5}">
                      <a16:colId xmlns:a16="http://schemas.microsoft.com/office/drawing/2014/main" val="2449090932"/>
                    </a:ext>
                  </a:extLst>
                </a:gridCol>
                <a:gridCol w="822960">
                  <a:extLst>
                    <a:ext uri="{9D8B030D-6E8A-4147-A177-3AD203B41FA5}">
                      <a16:colId xmlns:a16="http://schemas.microsoft.com/office/drawing/2014/main" val="1426652848"/>
                    </a:ext>
                  </a:extLst>
                </a:gridCol>
                <a:gridCol w="822960">
                  <a:extLst>
                    <a:ext uri="{9D8B030D-6E8A-4147-A177-3AD203B41FA5}">
                      <a16:colId xmlns:a16="http://schemas.microsoft.com/office/drawing/2014/main" val="3485070908"/>
                    </a:ext>
                  </a:extLst>
                </a:gridCol>
                <a:gridCol w="822960">
                  <a:extLst>
                    <a:ext uri="{9D8B030D-6E8A-4147-A177-3AD203B41FA5}">
                      <a16:colId xmlns:a16="http://schemas.microsoft.com/office/drawing/2014/main" val="3738037282"/>
                    </a:ext>
                  </a:extLst>
                </a:gridCol>
                <a:gridCol w="822960">
                  <a:extLst>
                    <a:ext uri="{9D8B030D-6E8A-4147-A177-3AD203B41FA5}">
                      <a16:colId xmlns:a16="http://schemas.microsoft.com/office/drawing/2014/main" val="161055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4307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36489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20:51:50</a:t>
                      </a:r>
                      <a:r>
                        <a:rPr kumimoji="0" lang="de-DE" sz="1000" b="0" i="0" u="none" strike="noStrike" kern="1200" cap="none" spc="0" normalizeH="0" baseline="0" noProof="0">
                          <a:ln>
                            <a:noFill/>
                          </a:ln>
                          <a:solidFill>
                            <a:prstClr val="black"/>
                          </a:solidFill>
                          <a:effectLst/>
                          <a:uLnTx/>
                          <a:uFillTx/>
                          <a:latin typeface="+mn-lt"/>
                          <a:ea typeface="+mn-ea"/>
                          <a:cs typeface="+mn-cs"/>
                        </a:rPr>
                        <a:t>
Das Bild eines gewilderten Spitzmaulnashorns mit abgehackten Hörnern ist zur Wildlife-Fotografie des Jahres 2017 gekürt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extLst>
                  <a:ext uri="{0D108BD9-81ED-4DB2-BD59-A6C34878D82A}">
                    <a16:rowId xmlns:a16="http://schemas.microsoft.com/office/drawing/2014/main" val="284378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- 2017-10-09 20:33:14</a:t>
                      </a:r>
                      <a:r>
                        <a:rPr kumimoji="0" lang="de-DE" sz="1000" b="0" i="0" u="none" strike="noStrike" kern="1200" cap="none" spc="0" normalizeH="0" baseline="0" noProof="0">
                          <a:ln>
                            <a:noFill/>
                          </a:ln>
                          <a:solidFill>
                            <a:prstClr val="black"/>
                          </a:solidFill>
                          <a:effectLst/>
                          <a:uLnTx/>
                          <a:uFillTx/>
                          <a:latin typeface="+mn-lt"/>
                          <a:ea typeface="+mn-ea"/>
                          <a:cs typeface="+mn-cs"/>
                        </a:rPr>
                        <a:t>
Zwei Jahre nach dem Attentat auf ihr Leben am 9. Oktober 2012 erhielt sie als 17-Jährige den Friedensnobelpreis - für ihren Einsatz gegen die Unterdrückung von jungen Menschen und für deren Recht auf Bildung. Malala studiert Philosophie, Politik und 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493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- 2017-10-07 15:13:06</a:t>
                      </a:r>
                      <a:r>
                        <a:rPr kumimoji="0" lang="de-DE" sz="1000" b="0" i="0" u="none" strike="noStrike" kern="1200" cap="none" spc="0" normalizeH="0" baseline="0" noProof="0">
                          <a:ln>
                            <a:noFill/>
                          </a:ln>
                          <a:solidFill>
                            <a:prstClr val="black"/>
                          </a:solidFill>
                          <a:effectLst/>
                          <a:uLnTx/>
                          <a:uFillTx/>
                          <a:latin typeface="+mn-lt"/>
                          <a:ea typeface="+mn-ea"/>
                          <a:cs typeface="+mn-cs"/>
                        </a:rPr>
                        <a:t>
Die Altenpflege in Schweden ist finanziert durch Steuern. Pflegeeinrichtungen werden ohne Gewinnorientierung betrieben. Das ist teuer - aber die Schweden zahlen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3386549"/>
                  </a:ext>
                </a:extLst>
              </a:tr>
            </a:tbl>
          </a:graphicData>
        </a:graphic>
      </p:graphicFrame>
      <p:sp>
        <p:nvSpPr>
          <p:cNvPr id="4" name="Text Placeholder 3">
            <a:extLst>
              <a:ext uri="{FF2B5EF4-FFF2-40B4-BE49-F238E27FC236}">
                <a16:creationId xmlns:a16="http://schemas.microsoft.com/office/drawing/2014/main" id="{FB82177D-093A-4B61-84D2-292863ACCF3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89373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22DE2-3891-42D1-96BB-605805F3BDB1}"/>
              </a:ext>
            </a:extLst>
          </p:cNvPr>
          <p:cNvSpPr>
            <a:spLocks noGrp="1"/>
          </p:cNvSpPr>
          <p:nvPr>
            <p:ph type="title"/>
          </p:nvPr>
        </p:nvSpPr>
        <p:spPr/>
        <p:txBody>
          <a:bodyPr/>
          <a:lstStyle/>
          <a:p>
            <a:r>
              <a:rPr lang="en-US"/>
              <a:t>Facebook Own Posts with Reactions Table - 8 of 8</a:t>
            </a:r>
          </a:p>
        </p:txBody>
      </p:sp>
      <p:graphicFrame>
        <p:nvGraphicFramePr>
          <p:cNvPr id="5" name="Table Placeholder 4">
            <a:extLst>
              <a:ext uri="{FF2B5EF4-FFF2-40B4-BE49-F238E27FC236}">
                <a16:creationId xmlns:a16="http://schemas.microsoft.com/office/drawing/2014/main" id="{D400B978-4D87-416F-8251-AE10C9965ED5}"/>
              </a:ext>
            </a:extLst>
          </p:cNvPr>
          <p:cNvGraphicFramePr>
            <a:graphicFrameLocks noGrp="1"/>
          </p:cNvGraphicFramePr>
          <p:nvPr>
            <p:ph type="tbl" sz="quarter" idx="13"/>
            <p:extLst>
              <p:ext uri="{D42A27DB-BD31-4B8C-83A1-F6EECF244321}">
                <p14:modId xmlns:p14="http://schemas.microsoft.com/office/powerpoint/2010/main" val="1390589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1090247"/>
                    </a:ext>
                  </a:extLst>
                </a:gridCol>
                <a:gridCol w="822960">
                  <a:extLst>
                    <a:ext uri="{9D8B030D-6E8A-4147-A177-3AD203B41FA5}">
                      <a16:colId xmlns:a16="http://schemas.microsoft.com/office/drawing/2014/main" val="3137410360"/>
                    </a:ext>
                  </a:extLst>
                </a:gridCol>
                <a:gridCol w="822960">
                  <a:extLst>
                    <a:ext uri="{9D8B030D-6E8A-4147-A177-3AD203B41FA5}">
                      <a16:colId xmlns:a16="http://schemas.microsoft.com/office/drawing/2014/main" val="1697683449"/>
                    </a:ext>
                  </a:extLst>
                </a:gridCol>
                <a:gridCol w="822960">
                  <a:extLst>
                    <a:ext uri="{9D8B030D-6E8A-4147-A177-3AD203B41FA5}">
                      <a16:colId xmlns:a16="http://schemas.microsoft.com/office/drawing/2014/main" val="2020659765"/>
                    </a:ext>
                  </a:extLst>
                </a:gridCol>
                <a:gridCol w="822960">
                  <a:extLst>
                    <a:ext uri="{9D8B030D-6E8A-4147-A177-3AD203B41FA5}">
                      <a16:colId xmlns:a16="http://schemas.microsoft.com/office/drawing/2014/main" val="2010382108"/>
                    </a:ext>
                  </a:extLst>
                </a:gridCol>
                <a:gridCol w="822960">
                  <a:extLst>
                    <a:ext uri="{9D8B030D-6E8A-4147-A177-3AD203B41FA5}">
                      <a16:colId xmlns:a16="http://schemas.microsoft.com/office/drawing/2014/main" val="3165504017"/>
                    </a:ext>
                  </a:extLst>
                </a:gridCol>
                <a:gridCol w="822960">
                  <a:extLst>
                    <a:ext uri="{9D8B030D-6E8A-4147-A177-3AD203B41FA5}">
                      <a16:colId xmlns:a16="http://schemas.microsoft.com/office/drawing/2014/main" val="1149147904"/>
                    </a:ext>
                  </a:extLst>
                </a:gridCol>
                <a:gridCol w="822960">
                  <a:extLst>
                    <a:ext uri="{9D8B030D-6E8A-4147-A177-3AD203B41FA5}">
                      <a16:colId xmlns:a16="http://schemas.microsoft.com/office/drawing/2014/main" val="1356618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784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17:47:20</a:t>
                      </a:r>
                      <a:r>
                        <a:rPr kumimoji="0" lang="de-DE" sz="1000" b="0" i="0" u="none" strike="noStrike" kern="1200" cap="none" spc="0" normalizeH="0" baseline="0" noProof="0">
                          <a:ln>
                            <a:noFill/>
                          </a:ln>
                          <a:solidFill>
                            <a:prstClr val="black"/>
                          </a:solidFill>
                          <a:effectLst/>
                          <a:uLnTx/>
                          <a:uFillTx/>
                          <a:latin typeface="+mn-lt"/>
                          <a:ea typeface="+mn-ea"/>
                          <a:cs typeface="+mn-cs"/>
                        </a:rPr>
                        <a:t>
Eine "schwarze Null" aus etwa 400 Mitarbeitern: So hat sich das Bundesfinanzministerium von seinem bisherigen Chef verabschiedet.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634342365"/>
                  </a:ext>
                </a:extLst>
              </a:tr>
            </a:tbl>
          </a:graphicData>
        </a:graphic>
      </p:graphicFrame>
      <p:sp>
        <p:nvSpPr>
          <p:cNvPr id="4" name="Text Placeholder 3">
            <a:extLst>
              <a:ext uri="{FF2B5EF4-FFF2-40B4-BE49-F238E27FC236}">
                <a16:creationId xmlns:a16="http://schemas.microsoft.com/office/drawing/2014/main" id="{0AD043F8-6128-4EE7-B7E1-E997620D7F7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87319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443</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with Reactions Table - 1 of 8</vt:lpstr>
      <vt:lpstr>Facebook Own Posts with Reactions Table - 2 of 8</vt:lpstr>
      <vt:lpstr>Facebook Own Posts with Reactions Table - 3 of 8</vt:lpstr>
      <vt:lpstr>Facebook Own Posts with Reactions Table - 4 of 8</vt:lpstr>
      <vt:lpstr>Facebook Own Posts with Reactions Table - 5 of 8</vt:lpstr>
      <vt:lpstr>Facebook Own Posts with Reactions Table - 6 of 8</vt:lpstr>
      <vt:lpstr>Facebook Own Posts with Reactions Table - 7 of 8</vt:lpstr>
      <vt:lpstr>Facebook Own Posts with Reactions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8</dc:title>
  <dc:creator>Administrator</dc:creator>
  <cp:lastModifiedBy>Administrator</cp:lastModifiedBy>
  <cp:revision>1</cp:revision>
  <dcterms:created xsi:type="dcterms:W3CDTF">2017-11-07T09:14:40Z</dcterms:created>
  <dcterms:modified xsi:type="dcterms:W3CDTF">2017-11-07T09:16:50Z</dcterms:modified>
</cp:coreProperties>
</file>