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2DD4-2062-4BF4-831D-6B3C8BF5BDF9}"/>
              </a:ext>
            </a:extLst>
          </p:cNvPr>
          <p:cNvSpPr>
            <a:spLocks noGrp="1"/>
          </p:cNvSpPr>
          <p:nvPr>
            <p:ph type="title"/>
          </p:nvPr>
        </p:nvSpPr>
        <p:spPr/>
        <p:txBody>
          <a:bodyPr/>
          <a:lstStyle/>
          <a:p>
            <a:r>
              <a:rPr lang="en-US"/>
              <a:t>Facebook Own Posts with Reactions Table - 1 of 8</a:t>
            </a:r>
          </a:p>
        </p:txBody>
      </p:sp>
      <p:graphicFrame>
        <p:nvGraphicFramePr>
          <p:cNvPr id="5" name="Table Placeholder 4">
            <a:extLst>
              <a:ext uri="{FF2B5EF4-FFF2-40B4-BE49-F238E27FC236}">
                <a16:creationId xmlns:a16="http://schemas.microsoft.com/office/drawing/2014/main" id="{2F9E33B1-7E69-4507-995B-D4E6BED3D498}"/>
              </a:ext>
            </a:extLst>
          </p:cNvPr>
          <p:cNvGraphicFramePr>
            <a:graphicFrameLocks noGrp="1"/>
          </p:cNvGraphicFramePr>
          <p:nvPr>
            <p:ph type="tbl" sz="quarter" idx="13"/>
            <p:extLst>
              <p:ext uri="{D42A27DB-BD31-4B8C-83A1-F6EECF244321}">
                <p14:modId xmlns:p14="http://schemas.microsoft.com/office/powerpoint/2010/main" val="1545423292"/>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7935826"/>
                    </a:ext>
                  </a:extLst>
                </a:gridCol>
                <a:gridCol w="822960">
                  <a:extLst>
                    <a:ext uri="{9D8B030D-6E8A-4147-A177-3AD203B41FA5}">
                      <a16:colId xmlns:a16="http://schemas.microsoft.com/office/drawing/2014/main" val="3233550382"/>
                    </a:ext>
                  </a:extLst>
                </a:gridCol>
                <a:gridCol w="822960">
                  <a:extLst>
                    <a:ext uri="{9D8B030D-6E8A-4147-A177-3AD203B41FA5}">
                      <a16:colId xmlns:a16="http://schemas.microsoft.com/office/drawing/2014/main" val="1750297667"/>
                    </a:ext>
                  </a:extLst>
                </a:gridCol>
                <a:gridCol w="822960">
                  <a:extLst>
                    <a:ext uri="{9D8B030D-6E8A-4147-A177-3AD203B41FA5}">
                      <a16:colId xmlns:a16="http://schemas.microsoft.com/office/drawing/2014/main" val="1285491456"/>
                    </a:ext>
                  </a:extLst>
                </a:gridCol>
                <a:gridCol w="822960">
                  <a:extLst>
                    <a:ext uri="{9D8B030D-6E8A-4147-A177-3AD203B41FA5}">
                      <a16:colId xmlns:a16="http://schemas.microsoft.com/office/drawing/2014/main" val="2639980217"/>
                    </a:ext>
                  </a:extLst>
                </a:gridCol>
                <a:gridCol w="822960">
                  <a:extLst>
                    <a:ext uri="{9D8B030D-6E8A-4147-A177-3AD203B41FA5}">
                      <a16:colId xmlns:a16="http://schemas.microsoft.com/office/drawing/2014/main" val="3247955878"/>
                    </a:ext>
                  </a:extLst>
                </a:gridCol>
                <a:gridCol w="822960">
                  <a:extLst>
                    <a:ext uri="{9D8B030D-6E8A-4147-A177-3AD203B41FA5}">
                      <a16:colId xmlns:a16="http://schemas.microsoft.com/office/drawing/2014/main" val="1880914304"/>
                    </a:ext>
                  </a:extLst>
                </a:gridCol>
                <a:gridCol w="822960">
                  <a:extLst>
                    <a:ext uri="{9D8B030D-6E8A-4147-A177-3AD203B41FA5}">
                      <a16:colId xmlns:a16="http://schemas.microsoft.com/office/drawing/2014/main" val="326385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706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- 2017-10-08 07:10:23</a:t>
                      </a:r>
                      <a:r>
                        <a:rPr kumimoji="0" lang="de-DE" sz="1000" b="0" i="0" u="none" strike="noStrike" kern="1200" cap="none" spc="0" normalizeH="0" baseline="0" noProof="0">
                          <a:ln>
                            <a:noFill/>
                          </a:ln>
                          <a:solidFill>
                            <a:prstClr val="black"/>
                          </a:solidFill>
                          <a:effectLst/>
                          <a:uLnTx/>
                          <a:uFillTx/>
                          <a:latin typeface="+mn-lt"/>
                          <a:ea typeface="+mn-ea"/>
                          <a:cs typeface="+mn-cs"/>
                        </a:rPr>
                        <a:t>
Als erster Fußballverband der Welt gleicht Norwegen die Zahlungen für die männliche und die weibliche Nationalmannschaft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6196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- 2017-10-10 03:43:08</a:t>
                      </a:r>
                      <a:r>
                        <a:rPr kumimoji="0" lang="de-DE" sz="1000" b="0" i="0" u="none" strike="noStrike" kern="1200" cap="none" spc="0" normalizeH="0" baseline="0" noProof="0">
                          <a:ln>
                            <a:noFill/>
                          </a:ln>
                          <a:solidFill>
                            <a:prstClr val="black"/>
                          </a:solidFill>
                          <a:effectLst/>
                          <a:uLnTx/>
                          <a:uFillTx/>
                          <a:latin typeface="+mn-lt"/>
                          <a:ea typeface="+mn-ea"/>
                          <a:cs typeface="+mn-cs"/>
                        </a:rPr>
                        <a:t>
Der Schlachtruf der Isländer wird wohl auch in Russland erschallen.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8160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- 2017-10-16 17:00:00</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hat sich einen Lebenstraum erfüllt. Bei der Ironman-WM auf Hawaii erreichte er nach 10:56:12 Stunden das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8885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- 2017-10-03 13:04:23</a:t>
                      </a:r>
                      <a:r>
                        <a:rPr kumimoji="0" lang="de-DE" sz="1000" b="0" i="0" u="none" strike="noStrike" kern="1200" cap="none" spc="0" normalizeH="0" baseline="0" noProof="0">
                          <a:ln>
                            <a:noFill/>
                          </a:ln>
                          <a:solidFill>
                            <a:prstClr val="black"/>
                          </a:solidFill>
                          <a:effectLst/>
                          <a:uLnTx/>
                          <a:uFillTx/>
                          <a:latin typeface="+mn-lt"/>
                          <a:ea typeface="+mn-ea"/>
                          <a:cs typeface="+mn-cs"/>
                        </a:rPr>
                        <a:t>
US-Künstler fordern nach dem Massaker von Las Vegas schärfere Waffengesetze. Auch Late-Night-Talker Jimmy Kimmel appellierte unter Tränen in seiner Show an die Politiker.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28908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09:45:00</a:t>
                      </a:r>
                      <a:r>
                        <a:rPr kumimoji="0" lang="de-DE" sz="1000" b="0" i="0" u="none" strike="noStrike" kern="1200" cap="none" spc="0" normalizeH="0" baseline="0" noProof="0">
                          <a:ln>
                            <a:noFill/>
                          </a:ln>
                          <a:solidFill>
                            <a:prstClr val="black"/>
                          </a:solidFill>
                          <a:effectLst/>
                          <a:uLnTx/>
                          <a:uFillTx/>
                          <a:latin typeface="+mn-lt"/>
                          <a:ea typeface="+mn-ea"/>
                          <a:cs typeface="+mn-cs"/>
                        </a:rPr>
                        <a:t>
Hut und Hijab: ja; Clownsmaske und Schal: unter bestimmten Umständen; Niqab und Burka: nein – ab heute gilt Verhüllungsverbot in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785643610"/>
                  </a:ext>
                </a:extLst>
              </a:tr>
            </a:tbl>
          </a:graphicData>
        </a:graphic>
      </p:graphicFrame>
      <p:sp>
        <p:nvSpPr>
          <p:cNvPr id="4" name="Text Placeholder 3">
            <a:extLst>
              <a:ext uri="{FF2B5EF4-FFF2-40B4-BE49-F238E27FC236}">
                <a16:creationId xmlns:a16="http://schemas.microsoft.com/office/drawing/2014/main" id="{963B0693-284C-4C0F-8DA3-525BA24EC3E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5021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71DC-1EA6-4B52-9DFB-0A21085C4F4F}"/>
              </a:ext>
            </a:extLst>
          </p:cNvPr>
          <p:cNvSpPr>
            <a:spLocks noGrp="1"/>
          </p:cNvSpPr>
          <p:nvPr>
            <p:ph type="title"/>
          </p:nvPr>
        </p:nvSpPr>
        <p:spPr/>
        <p:txBody>
          <a:bodyPr/>
          <a:lstStyle/>
          <a:p>
            <a:r>
              <a:rPr lang="en-US"/>
              <a:t>Facebook Own Posts with Reactions Table - 2 of 8</a:t>
            </a:r>
          </a:p>
        </p:txBody>
      </p:sp>
      <p:graphicFrame>
        <p:nvGraphicFramePr>
          <p:cNvPr id="5" name="Table Placeholder 4">
            <a:extLst>
              <a:ext uri="{FF2B5EF4-FFF2-40B4-BE49-F238E27FC236}">
                <a16:creationId xmlns:a16="http://schemas.microsoft.com/office/drawing/2014/main" id="{EDEF9CC8-948B-42C1-9CBD-DB8B4FAC2FAE}"/>
              </a:ext>
            </a:extLst>
          </p:cNvPr>
          <p:cNvGraphicFramePr>
            <a:graphicFrameLocks noGrp="1"/>
          </p:cNvGraphicFramePr>
          <p:nvPr>
            <p:ph type="tbl" sz="quarter" idx="13"/>
            <p:extLst>
              <p:ext uri="{D42A27DB-BD31-4B8C-83A1-F6EECF244321}">
                <p14:modId xmlns:p14="http://schemas.microsoft.com/office/powerpoint/2010/main" val="429331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7945076"/>
                    </a:ext>
                  </a:extLst>
                </a:gridCol>
                <a:gridCol w="822960">
                  <a:extLst>
                    <a:ext uri="{9D8B030D-6E8A-4147-A177-3AD203B41FA5}">
                      <a16:colId xmlns:a16="http://schemas.microsoft.com/office/drawing/2014/main" val="4178635875"/>
                    </a:ext>
                  </a:extLst>
                </a:gridCol>
                <a:gridCol w="822960">
                  <a:extLst>
                    <a:ext uri="{9D8B030D-6E8A-4147-A177-3AD203B41FA5}">
                      <a16:colId xmlns:a16="http://schemas.microsoft.com/office/drawing/2014/main" val="3526407463"/>
                    </a:ext>
                  </a:extLst>
                </a:gridCol>
                <a:gridCol w="822960">
                  <a:extLst>
                    <a:ext uri="{9D8B030D-6E8A-4147-A177-3AD203B41FA5}">
                      <a16:colId xmlns:a16="http://schemas.microsoft.com/office/drawing/2014/main" val="3979127619"/>
                    </a:ext>
                  </a:extLst>
                </a:gridCol>
                <a:gridCol w="822960">
                  <a:extLst>
                    <a:ext uri="{9D8B030D-6E8A-4147-A177-3AD203B41FA5}">
                      <a16:colId xmlns:a16="http://schemas.microsoft.com/office/drawing/2014/main" val="3544521832"/>
                    </a:ext>
                  </a:extLst>
                </a:gridCol>
                <a:gridCol w="822960">
                  <a:extLst>
                    <a:ext uri="{9D8B030D-6E8A-4147-A177-3AD203B41FA5}">
                      <a16:colId xmlns:a16="http://schemas.microsoft.com/office/drawing/2014/main" val="2584135774"/>
                    </a:ext>
                  </a:extLst>
                </a:gridCol>
                <a:gridCol w="822960">
                  <a:extLst>
                    <a:ext uri="{9D8B030D-6E8A-4147-A177-3AD203B41FA5}">
                      <a16:colId xmlns:a16="http://schemas.microsoft.com/office/drawing/2014/main" val="3297553950"/>
                    </a:ext>
                  </a:extLst>
                </a:gridCol>
                <a:gridCol w="822960">
                  <a:extLst>
                    <a:ext uri="{9D8B030D-6E8A-4147-A177-3AD203B41FA5}">
                      <a16:colId xmlns:a16="http://schemas.microsoft.com/office/drawing/2014/main" val="1876463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8855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06:35:00</a:t>
                      </a:r>
                      <a:r>
                        <a:rPr kumimoji="0" lang="de-DE" sz="1000" b="0" i="0" u="none" strike="noStrike" kern="1200" cap="none" spc="0" normalizeH="0" baseline="0" noProof="0">
                          <a:ln>
                            <a:noFill/>
                          </a:ln>
                          <a:solidFill>
                            <a:prstClr val="black"/>
                          </a:solidFill>
                          <a:effectLst/>
                          <a:uLnTx/>
                          <a:uFillTx/>
                          <a:latin typeface="+mn-lt"/>
                          <a:ea typeface="+mn-ea"/>
                          <a:cs typeface="+mn-cs"/>
                        </a:rPr>
                        <a:t>
Heute tritt in Deutschland das Gesetz zur Gleichgeschlechtlichen Ehe in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282940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07:58:46</a:t>
                      </a:r>
                      <a:r>
                        <a:rPr kumimoji="0" lang="de-DE" sz="1000" b="0" i="0" u="none" strike="noStrike" kern="1200" cap="none" spc="0" normalizeH="0" baseline="0" noProof="0">
                          <a:ln>
                            <a:noFill/>
                          </a:ln>
                          <a:solidFill>
                            <a:prstClr val="black"/>
                          </a:solidFill>
                          <a:effectLst/>
                          <a:uLnTx/>
                          <a:uFillTx/>
                          <a:latin typeface="+mn-lt"/>
                          <a:ea typeface="+mn-ea"/>
                          <a:cs typeface="+mn-cs"/>
                        </a:rPr>
                        <a:t>
„Thorsten, you are an Ironman!” – Nach 10:56:12 Stunden schwimmen, radfahren und laufen kam Tagesschau-Sprecher Thorsten Schröder beim Ironman auf Hawaii ins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478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- 2017-10-06 11:19:54</a:t>
                      </a:r>
                      <a:r>
                        <a:rPr kumimoji="0" lang="de-DE" sz="1000" b="0" i="0" u="none" strike="noStrike" kern="1200" cap="none" spc="0" normalizeH="0" baseline="0" noProof="0">
                          <a:ln>
                            <a:noFill/>
                          </a:ln>
                          <a:solidFill>
                            <a:prstClr val="black"/>
                          </a:solidFill>
                          <a:effectLst/>
                          <a:uLnTx/>
                          <a:uFillTx/>
                          <a:latin typeface="+mn-lt"/>
                          <a:ea typeface="+mn-ea"/>
                          <a:cs typeface="+mn-cs"/>
                        </a:rPr>
                        <a:t>
Orkanartige Böen bis 115 km/h wurden gestern stellenweise registriert. Auch die Piloten dieses A380 kämpften gegen Sturm "Xavier".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4228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18:30:05</a:t>
                      </a:r>
                      <a:r>
                        <a:rPr kumimoji="0" lang="de-DE" sz="1000" b="0" i="0" u="none" strike="noStrike" kern="1200" cap="none" spc="0" normalizeH="0" baseline="0" noProof="0">
                          <a:ln>
                            <a:noFill/>
                          </a:ln>
                          <a:solidFill>
                            <a:prstClr val="black"/>
                          </a:solidFill>
                          <a:effectLst/>
                          <a:uLnTx/>
                          <a:uFillTx/>
                          <a:latin typeface="+mn-lt"/>
                          <a:ea typeface="+mn-ea"/>
                          <a:cs typeface="+mn-cs"/>
                        </a:rPr>
                        <a:t>
Das Team von Fußball-Bundesligist Hertha BSC hat sich dem Protest amerikanischer Sportler gegen Diskriminierung angeschlossen.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89614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- 2017-10-22 14:45:01</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12.000 Menschen gegen den Einzug der AfD in den Bundestag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206424962"/>
                  </a:ext>
                </a:extLst>
              </a:tr>
            </a:tbl>
          </a:graphicData>
        </a:graphic>
      </p:graphicFrame>
      <p:sp>
        <p:nvSpPr>
          <p:cNvPr id="4" name="Text Placeholder 3">
            <a:extLst>
              <a:ext uri="{FF2B5EF4-FFF2-40B4-BE49-F238E27FC236}">
                <a16:creationId xmlns:a16="http://schemas.microsoft.com/office/drawing/2014/main" id="{90FA23BC-4601-4E74-BA05-B54536DE9B2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48640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BF3C-E5B5-42EF-B804-8ECD9C735570}"/>
              </a:ext>
            </a:extLst>
          </p:cNvPr>
          <p:cNvSpPr>
            <a:spLocks noGrp="1"/>
          </p:cNvSpPr>
          <p:nvPr>
            <p:ph type="title"/>
          </p:nvPr>
        </p:nvSpPr>
        <p:spPr/>
        <p:txBody>
          <a:bodyPr/>
          <a:lstStyle/>
          <a:p>
            <a:r>
              <a:rPr lang="en-US"/>
              <a:t>Facebook Own Posts with Reactions Table - 3 of 8</a:t>
            </a:r>
          </a:p>
        </p:txBody>
      </p:sp>
      <p:graphicFrame>
        <p:nvGraphicFramePr>
          <p:cNvPr id="5" name="Table Placeholder 4">
            <a:extLst>
              <a:ext uri="{FF2B5EF4-FFF2-40B4-BE49-F238E27FC236}">
                <a16:creationId xmlns:a16="http://schemas.microsoft.com/office/drawing/2014/main" id="{9CF9220F-B149-468E-A032-D7257E8ED968}"/>
              </a:ext>
            </a:extLst>
          </p:cNvPr>
          <p:cNvGraphicFramePr>
            <a:graphicFrameLocks noGrp="1"/>
          </p:cNvGraphicFramePr>
          <p:nvPr>
            <p:ph type="tbl" sz="quarter" idx="13"/>
            <p:extLst>
              <p:ext uri="{D42A27DB-BD31-4B8C-83A1-F6EECF244321}">
                <p14:modId xmlns:p14="http://schemas.microsoft.com/office/powerpoint/2010/main" val="394076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1215684"/>
                    </a:ext>
                  </a:extLst>
                </a:gridCol>
                <a:gridCol w="822960">
                  <a:extLst>
                    <a:ext uri="{9D8B030D-6E8A-4147-A177-3AD203B41FA5}">
                      <a16:colId xmlns:a16="http://schemas.microsoft.com/office/drawing/2014/main" val="1428825030"/>
                    </a:ext>
                  </a:extLst>
                </a:gridCol>
                <a:gridCol w="822960">
                  <a:extLst>
                    <a:ext uri="{9D8B030D-6E8A-4147-A177-3AD203B41FA5}">
                      <a16:colId xmlns:a16="http://schemas.microsoft.com/office/drawing/2014/main" val="779916197"/>
                    </a:ext>
                  </a:extLst>
                </a:gridCol>
                <a:gridCol w="822960">
                  <a:extLst>
                    <a:ext uri="{9D8B030D-6E8A-4147-A177-3AD203B41FA5}">
                      <a16:colId xmlns:a16="http://schemas.microsoft.com/office/drawing/2014/main" val="2712549059"/>
                    </a:ext>
                  </a:extLst>
                </a:gridCol>
                <a:gridCol w="822960">
                  <a:extLst>
                    <a:ext uri="{9D8B030D-6E8A-4147-A177-3AD203B41FA5}">
                      <a16:colId xmlns:a16="http://schemas.microsoft.com/office/drawing/2014/main" val="2940816119"/>
                    </a:ext>
                  </a:extLst>
                </a:gridCol>
                <a:gridCol w="822960">
                  <a:extLst>
                    <a:ext uri="{9D8B030D-6E8A-4147-A177-3AD203B41FA5}">
                      <a16:colId xmlns:a16="http://schemas.microsoft.com/office/drawing/2014/main" val="1826036613"/>
                    </a:ext>
                  </a:extLst>
                </a:gridCol>
                <a:gridCol w="822960">
                  <a:extLst>
                    <a:ext uri="{9D8B030D-6E8A-4147-A177-3AD203B41FA5}">
                      <a16:colId xmlns:a16="http://schemas.microsoft.com/office/drawing/2014/main" val="1048861847"/>
                    </a:ext>
                  </a:extLst>
                </a:gridCol>
                <a:gridCol w="822960">
                  <a:extLst>
                    <a:ext uri="{9D8B030D-6E8A-4147-A177-3AD203B41FA5}">
                      <a16:colId xmlns:a16="http://schemas.microsoft.com/office/drawing/2014/main" val="195927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832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5330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0028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21:24:58</a:t>
                      </a:r>
                      <a:r>
                        <a:rPr kumimoji="0" lang="de-DE" sz="1000" b="0" i="0" u="none" strike="noStrike" kern="1200" cap="none" spc="0" normalizeH="0" baseline="0" noProof="0">
                          <a:ln>
                            <a:noFill/>
                          </a:ln>
                          <a:solidFill>
                            <a:prstClr val="black"/>
                          </a:solidFill>
                          <a:effectLst/>
                          <a:uLnTx/>
                          <a:uFillTx/>
                          <a:latin typeface="+mn-lt"/>
                          <a:ea typeface="+mn-ea"/>
                          <a:cs typeface="+mn-cs"/>
                        </a:rPr>
                        <a:t>
28 Jahre kämpfte Grünen-Politiker Beck für die gleichgeschlechtliche Ehe. Heute heiratete er den Architekten Petkov.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285729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13:22:42</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startet heute den Ironman-Triathlon bei der WM auf Hawaii. Wir wünschen ihm und allen weiteren Teilnehmern viel Erfolg!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3727606"/>
                  </a:ext>
                </a:extLst>
              </a:tr>
            </a:tbl>
          </a:graphicData>
        </a:graphic>
      </p:graphicFrame>
      <p:sp>
        <p:nvSpPr>
          <p:cNvPr id="4" name="Text Placeholder 3">
            <a:extLst>
              <a:ext uri="{FF2B5EF4-FFF2-40B4-BE49-F238E27FC236}">
                <a16:creationId xmlns:a16="http://schemas.microsoft.com/office/drawing/2014/main" id="{5AEB9866-AF35-43E3-9801-4B0AB8EBAB9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95127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0919-AA4F-4CDD-94F3-5D0F67BB8FD7}"/>
              </a:ext>
            </a:extLst>
          </p:cNvPr>
          <p:cNvSpPr>
            <a:spLocks noGrp="1"/>
          </p:cNvSpPr>
          <p:nvPr>
            <p:ph type="title"/>
          </p:nvPr>
        </p:nvSpPr>
        <p:spPr/>
        <p:txBody>
          <a:bodyPr/>
          <a:lstStyle/>
          <a:p>
            <a:r>
              <a:rPr lang="en-US"/>
              <a:t>Facebook Own Posts with Reactions Table - 4 of 8</a:t>
            </a:r>
          </a:p>
        </p:txBody>
      </p:sp>
      <p:graphicFrame>
        <p:nvGraphicFramePr>
          <p:cNvPr id="5" name="Table Placeholder 4">
            <a:extLst>
              <a:ext uri="{FF2B5EF4-FFF2-40B4-BE49-F238E27FC236}">
                <a16:creationId xmlns:a16="http://schemas.microsoft.com/office/drawing/2014/main" id="{D48996F8-BBAF-40F6-AF05-3FE0C371A7D8}"/>
              </a:ext>
            </a:extLst>
          </p:cNvPr>
          <p:cNvGraphicFramePr>
            <a:graphicFrameLocks noGrp="1"/>
          </p:cNvGraphicFramePr>
          <p:nvPr>
            <p:ph type="tbl" sz="quarter" idx="13"/>
            <p:extLst>
              <p:ext uri="{D42A27DB-BD31-4B8C-83A1-F6EECF244321}">
                <p14:modId xmlns:p14="http://schemas.microsoft.com/office/powerpoint/2010/main" val="17491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9323422"/>
                    </a:ext>
                  </a:extLst>
                </a:gridCol>
                <a:gridCol w="822960">
                  <a:extLst>
                    <a:ext uri="{9D8B030D-6E8A-4147-A177-3AD203B41FA5}">
                      <a16:colId xmlns:a16="http://schemas.microsoft.com/office/drawing/2014/main" val="332703047"/>
                    </a:ext>
                  </a:extLst>
                </a:gridCol>
                <a:gridCol w="822960">
                  <a:extLst>
                    <a:ext uri="{9D8B030D-6E8A-4147-A177-3AD203B41FA5}">
                      <a16:colId xmlns:a16="http://schemas.microsoft.com/office/drawing/2014/main" val="81935205"/>
                    </a:ext>
                  </a:extLst>
                </a:gridCol>
                <a:gridCol w="822960">
                  <a:extLst>
                    <a:ext uri="{9D8B030D-6E8A-4147-A177-3AD203B41FA5}">
                      <a16:colId xmlns:a16="http://schemas.microsoft.com/office/drawing/2014/main" val="1229103951"/>
                    </a:ext>
                  </a:extLst>
                </a:gridCol>
                <a:gridCol w="822960">
                  <a:extLst>
                    <a:ext uri="{9D8B030D-6E8A-4147-A177-3AD203B41FA5}">
                      <a16:colId xmlns:a16="http://schemas.microsoft.com/office/drawing/2014/main" val="3509565828"/>
                    </a:ext>
                  </a:extLst>
                </a:gridCol>
                <a:gridCol w="822960">
                  <a:extLst>
                    <a:ext uri="{9D8B030D-6E8A-4147-A177-3AD203B41FA5}">
                      <a16:colId xmlns:a16="http://schemas.microsoft.com/office/drawing/2014/main" val="268789756"/>
                    </a:ext>
                  </a:extLst>
                </a:gridCol>
                <a:gridCol w="822960">
                  <a:extLst>
                    <a:ext uri="{9D8B030D-6E8A-4147-A177-3AD203B41FA5}">
                      <a16:colId xmlns:a16="http://schemas.microsoft.com/office/drawing/2014/main" val="1582394266"/>
                    </a:ext>
                  </a:extLst>
                </a:gridCol>
                <a:gridCol w="822960">
                  <a:extLst>
                    <a:ext uri="{9D8B030D-6E8A-4147-A177-3AD203B41FA5}">
                      <a16:colId xmlns:a16="http://schemas.microsoft.com/office/drawing/2014/main" val="422889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786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57576548"/>
                  </a:ext>
                </a:extLst>
              </a:tr>
            </a:tbl>
          </a:graphicData>
        </a:graphic>
      </p:graphicFrame>
      <p:sp>
        <p:nvSpPr>
          <p:cNvPr id="4" name="Text Placeholder 3">
            <a:extLst>
              <a:ext uri="{FF2B5EF4-FFF2-40B4-BE49-F238E27FC236}">
                <a16:creationId xmlns:a16="http://schemas.microsoft.com/office/drawing/2014/main" id="{447CCA5E-E70A-4C12-A975-76EAE39B205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11770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6892C-7949-40E5-984A-8C73A0771A5D}"/>
              </a:ext>
            </a:extLst>
          </p:cNvPr>
          <p:cNvSpPr>
            <a:spLocks noGrp="1"/>
          </p:cNvSpPr>
          <p:nvPr>
            <p:ph type="title"/>
          </p:nvPr>
        </p:nvSpPr>
        <p:spPr/>
        <p:txBody>
          <a:bodyPr/>
          <a:lstStyle/>
          <a:p>
            <a:r>
              <a:rPr lang="en-US"/>
              <a:t>Facebook Own Posts with Reactions Table - 5 of 8</a:t>
            </a:r>
          </a:p>
        </p:txBody>
      </p:sp>
      <p:graphicFrame>
        <p:nvGraphicFramePr>
          <p:cNvPr id="5" name="Table Placeholder 4">
            <a:extLst>
              <a:ext uri="{FF2B5EF4-FFF2-40B4-BE49-F238E27FC236}">
                <a16:creationId xmlns:a16="http://schemas.microsoft.com/office/drawing/2014/main" id="{F80202E8-90E5-4236-9F2A-5791F9A99EA7}"/>
              </a:ext>
            </a:extLst>
          </p:cNvPr>
          <p:cNvGraphicFramePr>
            <a:graphicFrameLocks noGrp="1"/>
          </p:cNvGraphicFramePr>
          <p:nvPr>
            <p:ph type="tbl" sz="quarter" idx="13"/>
            <p:extLst>
              <p:ext uri="{D42A27DB-BD31-4B8C-83A1-F6EECF244321}">
                <p14:modId xmlns:p14="http://schemas.microsoft.com/office/powerpoint/2010/main" val="40542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8519677"/>
                    </a:ext>
                  </a:extLst>
                </a:gridCol>
                <a:gridCol w="822960">
                  <a:extLst>
                    <a:ext uri="{9D8B030D-6E8A-4147-A177-3AD203B41FA5}">
                      <a16:colId xmlns:a16="http://schemas.microsoft.com/office/drawing/2014/main" val="90799964"/>
                    </a:ext>
                  </a:extLst>
                </a:gridCol>
                <a:gridCol w="822960">
                  <a:extLst>
                    <a:ext uri="{9D8B030D-6E8A-4147-A177-3AD203B41FA5}">
                      <a16:colId xmlns:a16="http://schemas.microsoft.com/office/drawing/2014/main" val="1263158857"/>
                    </a:ext>
                  </a:extLst>
                </a:gridCol>
                <a:gridCol w="822960">
                  <a:extLst>
                    <a:ext uri="{9D8B030D-6E8A-4147-A177-3AD203B41FA5}">
                      <a16:colId xmlns:a16="http://schemas.microsoft.com/office/drawing/2014/main" val="369797196"/>
                    </a:ext>
                  </a:extLst>
                </a:gridCol>
                <a:gridCol w="822960">
                  <a:extLst>
                    <a:ext uri="{9D8B030D-6E8A-4147-A177-3AD203B41FA5}">
                      <a16:colId xmlns:a16="http://schemas.microsoft.com/office/drawing/2014/main" val="2364017307"/>
                    </a:ext>
                  </a:extLst>
                </a:gridCol>
                <a:gridCol w="822960">
                  <a:extLst>
                    <a:ext uri="{9D8B030D-6E8A-4147-A177-3AD203B41FA5}">
                      <a16:colId xmlns:a16="http://schemas.microsoft.com/office/drawing/2014/main" val="2011610877"/>
                    </a:ext>
                  </a:extLst>
                </a:gridCol>
                <a:gridCol w="822960">
                  <a:extLst>
                    <a:ext uri="{9D8B030D-6E8A-4147-A177-3AD203B41FA5}">
                      <a16:colId xmlns:a16="http://schemas.microsoft.com/office/drawing/2014/main" val="1641608652"/>
                    </a:ext>
                  </a:extLst>
                </a:gridCol>
                <a:gridCol w="822960">
                  <a:extLst>
                    <a:ext uri="{9D8B030D-6E8A-4147-A177-3AD203B41FA5}">
                      <a16:colId xmlns:a16="http://schemas.microsoft.com/office/drawing/2014/main" val="397777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2671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248705079"/>
                  </a:ext>
                </a:extLst>
              </a:tr>
            </a:tbl>
          </a:graphicData>
        </a:graphic>
      </p:graphicFrame>
      <p:sp>
        <p:nvSpPr>
          <p:cNvPr id="4" name="Text Placeholder 3">
            <a:extLst>
              <a:ext uri="{FF2B5EF4-FFF2-40B4-BE49-F238E27FC236}">
                <a16:creationId xmlns:a16="http://schemas.microsoft.com/office/drawing/2014/main" id="{BF2B4730-C9FA-4115-9EFF-6BBDEE5F3AA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44296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CF75-6A10-477D-A2A1-9A5A36171D53}"/>
              </a:ext>
            </a:extLst>
          </p:cNvPr>
          <p:cNvSpPr>
            <a:spLocks noGrp="1"/>
          </p:cNvSpPr>
          <p:nvPr>
            <p:ph type="title"/>
          </p:nvPr>
        </p:nvSpPr>
        <p:spPr/>
        <p:txBody>
          <a:bodyPr/>
          <a:lstStyle/>
          <a:p>
            <a:r>
              <a:rPr lang="en-US"/>
              <a:t>Facebook Own Posts with Reactions Table - 6 of 8</a:t>
            </a:r>
          </a:p>
        </p:txBody>
      </p:sp>
      <p:graphicFrame>
        <p:nvGraphicFramePr>
          <p:cNvPr id="5" name="Table Placeholder 4">
            <a:extLst>
              <a:ext uri="{FF2B5EF4-FFF2-40B4-BE49-F238E27FC236}">
                <a16:creationId xmlns:a16="http://schemas.microsoft.com/office/drawing/2014/main" id="{3680E9FE-6F51-4D54-BE3E-6A7D27AF6663}"/>
              </a:ext>
            </a:extLst>
          </p:cNvPr>
          <p:cNvGraphicFramePr>
            <a:graphicFrameLocks noGrp="1"/>
          </p:cNvGraphicFramePr>
          <p:nvPr>
            <p:ph type="tbl" sz="quarter" idx="13"/>
            <p:extLst>
              <p:ext uri="{D42A27DB-BD31-4B8C-83A1-F6EECF244321}">
                <p14:modId xmlns:p14="http://schemas.microsoft.com/office/powerpoint/2010/main" val="4127424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4515347"/>
                    </a:ext>
                  </a:extLst>
                </a:gridCol>
                <a:gridCol w="822960">
                  <a:extLst>
                    <a:ext uri="{9D8B030D-6E8A-4147-A177-3AD203B41FA5}">
                      <a16:colId xmlns:a16="http://schemas.microsoft.com/office/drawing/2014/main" val="1909662306"/>
                    </a:ext>
                  </a:extLst>
                </a:gridCol>
                <a:gridCol w="822960">
                  <a:extLst>
                    <a:ext uri="{9D8B030D-6E8A-4147-A177-3AD203B41FA5}">
                      <a16:colId xmlns:a16="http://schemas.microsoft.com/office/drawing/2014/main" val="4120533265"/>
                    </a:ext>
                  </a:extLst>
                </a:gridCol>
                <a:gridCol w="822960">
                  <a:extLst>
                    <a:ext uri="{9D8B030D-6E8A-4147-A177-3AD203B41FA5}">
                      <a16:colId xmlns:a16="http://schemas.microsoft.com/office/drawing/2014/main" val="4237778768"/>
                    </a:ext>
                  </a:extLst>
                </a:gridCol>
                <a:gridCol w="822960">
                  <a:extLst>
                    <a:ext uri="{9D8B030D-6E8A-4147-A177-3AD203B41FA5}">
                      <a16:colId xmlns:a16="http://schemas.microsoft.com/office/drawing/2014/main" val="1717854033"/>
                    </a:ext>
                  </a:extLst>
                </a:gridCol>
                <a:gridCol w="822960">
                  <a:extLst>
                    <a:ext uri="{9D8B030D-6E8A-4147-A177-3AD203B41FA5}">
                      <a16:colId xmlns:a16="http://schemas.microsoft.com/office/drawing/2014/main" val="4208350151"/>
                    </a:ext>
                  </a:extLst>
                </a:gridCol>
                <a:gridCol w="822960">
                  <a:extLst>
                    <a:ext uri="{9D8B030D-6E8A-4147-A177-3AD203B41FA5}">
                      <a16:colId xmlns:a16="http://schemas.microsoft.com/office/drawing/2014/main" val="832067016"/>
                    </a:ext>
                  </a:extLst>
                </a:gridCol>
                <a:gridCol w="822960">
                  <a:extLst>
                    <a:ext uri="{9D8B030D-6E8A-4147-A177-3AD203B41FA5}">
                      <a16:colId xmlns:a16="http://schemas.microsoft.com/office/drawing/2014/main" val="111744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8055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15:08:38</a:t>
                      </a:r>
                      <a:r>
                        <a:rPr kumimoji="0" lang="de-DE" sz="1000" b="0" i="0" u="none" strike="noStrike" kern="1200" cap="none" spc="0" normalizeH="0" baseline="0" noProof="0">
                          <a:ln>
                            <a:noFill/>
                          </a:ln>
                          <a:solidFill>
                            <a:prstClr val="black"/>
                          </a:solidFill>
                          <a:effectLst/>
                          <a:uLnTx/>
                          <a:uFillTx/>
                          <a:latin typeface="+mn-lt"/>
                          <a:ea typeface="+mn-ea"/>
                          <a:cs typeface="+mn-cs"/>
                        </a:rPr>
                        <a:t>
Streit um die Sitzordnung: Die FDP wehrt sich dagegen, im Bundestag neben den AfD-Abgeordneten zu sitzen. Die Frage sei von "großer symbolischer Bedeutung".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54981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5385</a:t>
                      </a:r>
                    </a:p>
                  </a:txBody>
                  <a:tcPr/>
                </a:tc>
                <a:extLst>
                  <a:ext uri="{0D108BD9-81ED-4DB2-BD59-A6C34878D82A}">
                    <a16:rowId xmlns:a16="http://schemas.microsoft.com/office/drawing/2014/main" val="426726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06:10:30</a:t>
                      </a:r>
                      <a:r>
                        <a:rPr kumimoji="0" lang="de-DE" sz="1000" b="0" i="0" u="none" strike="noStrike" kern="1200" cap="none" spc="0" normalizeH="0" baseline="0" noProof="0">
                          <a:ln>
                            <a:noFill/>
                          </a:ln>
                          <a:solidFill>
                            <a:prstClr val="black"/>
                          </a:solidFill>
                          <a:effectLst/>
                          <a:uLnTx/>
                          <a:uFillTx/>
                          <a:latin typeface="+mn-lt"/>
                          <a:ea typeface="+mn-ea"/>
                          <a:cs typeface="+mn-cs"/>
                        </a:rPr>
                        <a:t>
Hoffnung für tausende künftige Medizinstudenten: Ab heute verhandelt das Bundesverfassungsgericht, ob der Numerus Clausus mit dem Grundrecht auf freie Berufswahl vereinbar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73464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87457428"/>
                  </a:ext>
                </a:extLst>
              </a:tr>
            </a:tbl>
          </a:graphicData>
        </a:graphic>
      </p:graphicFrame>
      <p:sp>
        <p:nvSpPr>
          <p:cNvPr id="4" name="Text Placeholder 3">
            <a:extLst>
              <a:ext uri="{FF2B5EF4-FFF2-40B4-BE49-F238E27FC236}">
                <a16:creationId xmlns:a16="http://schemas.microsoft.com/office/drawing/2014/main" id="{ABFE1069-32FC-408A-BC96-F70C1025A9A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51478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570B-9E31-4D2B-8DE7-8CB3FB1B446C}"/>
              </a:ext>
            </a:extLst>
          </p:cNvPr>
          <p:cNvSpPr>
            <a:spLocks noGrp="1"/>
          </p:cNvSpPr>
          <p:nvPr>
            <p:ph type="title"/>
          </p:nvPr>
        </p:nvSpPr>
        <p:spPr/>
        <p:txBody>
          <a:bodyPr/>
          <a:lstStyle/>
          <a:p>
            <a:r>
              <a:rPr lang="en-US"/>
              <a:t>Facebook Own Posts with Reactions Table - 7 of 8</a:t>
            </a:r>
          </a:p>
        </p:txBody>
      </p:sp>
      <p:graphicFrame>
        <p:nvGraphicFramePr>
          <p:cNvPr id="5" name="Table Placeholder 4">
            <a:extLst>
              <a:ext uri="{FF2B5EF4-FFF2-40B4-BE49-F238E27FC236}">
                <a16:creationId xmlns:a16="http://schemas.microsoft.com/office/drawing/2014/main" id="{AD92ABDC-0648-4264-BB59-3E43336A465A}"/>
              </a:ext>
            </a:extLst>
          </p:cNvPr>
          <p:cNvGraphicFramePr>
            <a:graphicFrameLocks noGrp="1"/>
          </p:cNvGraphicFramePr>
          <p:nvPr>
            <p:ph type="tbl" sz="quarter" idx="13"/>
            <p:extLst>
              <p:ext uri="{D42A27DB-BD31-4B8C-83A1-F6EECF244321}">
                <p14:modId xmlns:p14="http://schemas.microsoft.com/office/powerpoint/2010/main" val="3047748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4493013"/>
                    </a:ext>
                  </a:extLst>
                </a:gridCol>
                <a:gridCol w="822960">
                  <a:extLst>
                    <a:ext uri="{9D8B030D-6E8A-4147-A177-3AD203B41FA5}">
                      <a16:colId xmlns:a16="http://schemas.microsoft.com/office/drawing/2014/main" val="3444162072"/>
                    </a:ext>
                  </a:extLst>
                </a:gridCol>
                <a:gridCol w="822960">
                  <a:extLst>
                    <a:ext uri="{9D8B030D-6E8A-4147-A177-3AD203B41FA5}">
                      <a16:colId xmlns:a16="http://schemas.microsoft.com/office/drawing/2014/main" val="4113457205"/>
                    </a:ext>
                  </a:extLst>
                </a:gridCol>
                <a:gridCol w="822960">
                  <a:extLst>
                    <a:ext uri="{9D8B030D-6E8A-4147-A177-3AD203B41FA5}">
                      <a16:colId xmlns:a16="http://schemas.microsoft.com/office/drawing/2014/main" val="3029544445"/>
                    </a:ext>
                  </a:extLst>
                </a:gridCol>
                <a:gridCol w="822960">
                  <a:extLst>
                    <a:ext uri="{9D8B030D-6E8A-4147-A177-3AD203B41FA5}">
                      <a16:colId xmlns:a16="http://schemas.microsoft.com/office/drawing/2014/main" val="1184644535"/>
                    </a:ext>
                  </a:extLst>
                </a:gridCol>
                <a:gridCol w="822960">
                  <a:extLst>
                    <a:ext uri="{9D8B030D-6E8A-4147-A177-3AD203B41FA5}">
                      <a16:colId xmlns:a16="http://schemas.microsoft.com/office/drawing/2014/main" val="65157663"/>
                    </a:ext>
                  </a:extLst>
                </a:gridCol>
                <a:gridCol w="822960">
                  <a:extLst>
                    <a:ext uri="{9D8B030D-6E8A-4147-A177-3AD203B41FA5}">
                      <a16:colId xmlns:a16="http://schemas.microsoft.com/office/drawing/2014/main" val="801054965"/>
                    </a:ext>
                  </a:extLst>
                </a:gridCol>
                <a:gridCol w="822960">
                  <a:extLst>
                    <a:ext uri="{9D8B030D-6E8A-4147-A177-3AD203B41FA5}">
                      <a16:colId xmlns:a16="http://schemas.microsoft.com/office/drawing/2014/main" val="311373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7872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1718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extLst>
                  <a:ext uri="{0D108BD9-81ED-4DB2-BD59-A6C34878D82A}">
                    <a16:rowId xmlns:a16="http://schemas.microsoft.com/office/drawing/2014/main" val="259115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- 2017-10-09 20:33:14</a:t>
                      </a:r>
                      <a:r>
                        <a:rPr kumimoji="0" lang="de-DE" sz="1000" b="0" i="0" u="none" strike="noStrike" kern="1200" cap="none" spc="0" normalizeH="0" baseline="0" noProof="0">
                          <a:ln>
                            <a:noFill/>
                          </a:ln>
                          <a:solidFill>
                            <a:prstClr val="black"/>
                          </a:solidFill>
                          <a:effectLst/>
                          <a:uLnTx/>
                          <a:uFillTx/>
                          <a:latin typeface="+mn-lt"/>
                          <a:ea typeface="+mn-ea"/>
                          <a:cs typeface="+mn-cs"/>
                        </a:rPr>
                        <a:t>
Zwei Jahre nach dem Attentat auf ihr Leben am 9. Oktober 2012 erhielt sie als 17-Jährige den Friedensnobelpreis - für ihren Einsatz gegen die Unterdrückung von jungen Menschen und für deren Recht auf Bildung. Malala studiert Philosophie, Politik und 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3626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- 2017-10-07 15:13:06</a:t>
                      </a:r>
                      <a:r>
                        <a:rPr kumimoji="0" lang="de-DE" sz="1000" b="0" i="0" u="none" strike="noStrike" kern="1200" cap="none" spc="0" normalizeH="0" baseline="0" noProof="0">
                          <a:ln>
                            <a:noFill/>
                          </a:ln>
                          <a:solidFill>
                            <a:prstClr val="black"/>
                          </a:solidFill>
                          <a:effectLst/>
                          <a:uLnTx/>
                          <a:uFillTx/>
                          <a:latin typeface="+mn-lt"/>
                          <a:ea typeface="+mn-ea"/>
                          <a:cs typeface="+mn-cs"/>
                        </a:rPr>
                        <a:t>
Die Altenpflege in Schweden ist finanziert durch Steuern. Pflegeeinrichtungen werden ohne Gewinnorientierung betrieben. Das ist teuer - aber die Schweden zahlen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66402209"/>
                  </a:ext>
                </a:extLst>
              </a:tr>
            </a:tbl>
          </a:graphicData>
        </a:graphic>
      </p:graphicFrame>
      <p:sp>
        <p:nvSpPr>
          <p:cNvPr id="4" name="Text Placeholder 3">
            <a:extLst>
              <a:ext uri="{FF2B5EF4-FFF2-40B4-BE49-F238E27FC236}">
                <a16:creationId xmlns:a16="http://schemas.microsoft.com/office/drawing/2014/main" id="{04051308-9D50-4C2E-A48F-291E8F10F01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33145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60FD1-42DE-46CF-AE6D-1ABB70479EA7}"/>
              </a:ext>
            </a:extLst>
          </p:cNvPr>
          <p:cNvSpPr>
            <a:spLocks noGrp="1"/>
          </p:cNvSpPr>
          <p:nvPr>
            <p:ph type="title"/>
          </p:nvPr>
        </p:nvSpPr>
        <p:spPr/>
        <p:txBody>
          <a:bodyPr/>
          <a:lstStyle/>
          <a:p>
            <a:r>
              <a:rPr lang="en-US"/>
              <a:t>Facebook Own Posts with Reactions Table - 8 of 8</a:t>
            </a:r>
          </a:p>
        </p:txBody>
      </p:sp>
      <p:graphicFrame>
        <p:nvGraphicFramePr>
          <p:cNvPr id="5" name="Table Placeholder 4">
            <a:extLst>
              <a:ext uri="{FF2B5EF4-FFF2-40B4-BE49-F238E27FC236}">
                <a16:creationId xmlns:a16="http://schemas.microsoft.com/office/drawing/2014/main" id="{94B5B6D1-0D8A-4602-8DBB-F48A94643C4A}"/>
              </a:ext>
            </a:extLst>
          </p:cNvPr>
          <p:cNvGraphicFramePr>
            <a:graphicFrameLocks noGrp="1"/>
          </p:cNvGraphicFramePr>
          <p:nvPr>
            <p:ph type="tbl" sz="quarter" idx="13"/>
            <p:extLst>
              <p:ext uri="{D42A27DB-BD31-4B8C-83A1-F6EECF244321}">
                <p14:modId xmlns:p14="http://schemas.microsoft.com/office/powerpoint/2010/main" val="374305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90500001"/>
                    </a:ext>
                  </a:extLst>
                </a:gridCol>
                <a:gridCol w="822960">
                  <a:extLst>
                    <a:ext uri="{9D8B030D-6E8A-4147-A177-3AD203B41FA5}">
                      <a16:colId xmlns:a16="http://schemas.microsoft.com/office/drawing/2014/main" val="3560784302"/>
                    </a:ext>
                  </a:extLst>
                </a:gridCol>
                <a:gridCol w="822960">
                  <a:extLst>
                    <a:ext uri="{9D8B030D-6E8A-4147-A177-3AD203B41FA5}">
                      <a16:colId xmlns:a16="http://schemas.microsoft.com/office/drawing/2014/main" val="3910742221"/>
                    </a:ext>
                  </a:extLst>
                </a:gridCol>
                <a:gridCol w="822960">
                  <a:extLst>
                    <a:ext uri="{9D8B030D-6E8A-4147-A177-3AD203B41FA5}">
                      <a16:colId xmlns:a16="http://schemas.microsoft.com/office/drawing/2014/main" val="3947108242"/>
                    </a:ext>
                  </a:extLst>
                </a:gridCol>
                <a:gridCol w="822960">
                  <a:extLst>
                    <a:ext uri="{9D8B030D-6E8A-4147-A177-3AD203B41FA5}">
                      <a16:colId xmlns:a16="http://schemas.microsoft.com/office/drawing/2014/main" val="680916122"/>
                    </a:ext>
                  </a:extLst>
                </a:gridCol>
                <a:gridCol w="822960">
                  <a:extLst>
                    <a:ext uri="{9D8B030D-6E8A-4147-A177-3AD203B41FA5}">
                      <a16:colId xmlns:a16="http://schemas.microsoft.com/office/drawing/2014/main" val="3845690849"/>
                    </a:ext>
                  </a:extLst>
                </a:gridCol>
                <a:gridCol w="822960">
                  <a:extLst>
                    <a:ext uri="{9D8B030D-6E8A-4147-A177-3AD203B41FA5}">
                      <a16:colId xmlns:a16="http://schemas.microsoft.com/office/drawing/2014/main" val="2930355987"/>
                    </a:ext>
                  </a:extLst>
                </a:gridCol>
                <a:gridCol w="822960">
                  <a:extLst>
                    <a:ext uri="{9D8B030D-6E8A-4147-A177-3AD203B41FA5}">
                      <a16:colId xmlns:a16="http://schemas.microsoft.com/office/drawing/2014/main" val="1395079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9844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612023361"/>
                  </a:ext>
                </a:extLst>
              </a:tr>
            </a:tbl>
          </a:graphicData>
        </a:graphic>
      </p:graphicFrame>
      <p:sp>
        <p:nvSpPr>
          <p:cNvPr id="4" name="Text Placeholder 3">
            <a:extLst>
              <a:ext uri="{FF2B5EF4-FFF2-40B4-BE49-F238E27FC236}">
                <a16:creationId xmlns:a16="http://schemas.microsoft.com/office/drawing/2014/main" id="{8BC672ED-12D4-40C9-BCDB-582FB6A806E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03722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443</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with Reactions Table - 1 of 8</vt:lpstr>
      <vt:lpstr>Facebook Own Posts with Reactions Table - 2 of 8</vt:lpstr>
      <vt:lpstr>Facebook Own Posts with Reactions Table - 3 of 8</vt:lpstr>
      <vt:lpstr>Facebook Own Posts with Reactions Table - 4 of 8</vt:lpstr>
      <vt:lpstr>Facebook Own Posts with Reactions Table - 5 of 8</vt:lpstr>
      <vt:lpstr>Facebook Own Posts with Reactions Table - 6 of 8</vt:lpstr>
      <vt:lpstr>Facebook Own Posts with Reactions Table - 7 of 8</vt:lpstr>
      <vt:lpstr>Facebook Own Posts with Reactions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8</dc:title>
  <dc:creator>Administrator</dc:creator>
  <cp:lastModifiedBy>Administrator</cp:lastModifiedBy>
  <cp:revision>1</cp:revision>
  <dcterms:created xsi:type="dcterms:W3CDTF">2017-11-07T09:08:39Z</dcterms:created>
  <dcterms:modified xsi:type="dcterms:W3CDTF">2017-11-07T09:10:50Z</dcterms:modified>
</cp:coreProperties>
</file>