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EA08-AAA4-4F82-9DFE-7C7568FC7F88}"/>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48820250-09AD-45B6-BE50-597B39AEEA13}"/>
              </a:ext>
            </a:extLst>
          </p:cNvPr>
          <p:cNvGraphicFramePr>
            <a:graphicFrameLocks noGrp="1"/>
          </p:cNvGraphicFramePr>
          <p:nvPr>
            <p:ph type="tbl" sz="quarter" idx="13"/>
            <p:extLst>
              <p:ext uri="{D42A27DB-BD31-4B8C-83A1-F6EECF244321}">
                <p14:modId xmlns:p14="http://schemas.microsoft.com/office/powerpoint/2010/main" val="3453134871"/>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1220513"/>
                    </a:ext>
                  </a:extLst>
                </a:gridCol>
                <a:gridCol w="822960">
                  <a:extLst>
                    <a:ext uri="{9D8B030D-6E8A-4147-A177-3AD203B41FA5}">
                      <a16:colId xmlns:a16="http://schemas.microsoft.com/office/drawing/2014/main" val="2792340917"/>
                    </a:ext>
                  </a:extLst>
                </a:gridCol>
                <a:gridCol w="822960">
                  <a:extLst>
                    <a:ext uri="{9D8B030D-6E8A-4147-A177-3AD203B41FA5}">
                      <a16:colId xmlns:a16="http://schemas.microsoft.com/office/drawing/2014/main" val="3804474180"/>
                    </a:ext>
                  </a:extLst>
                </a:gridCol>
                <a:gridCol w="822960">
                  <a:extLst>
                    <a:ext uri="{9D8B030D-6E8A-4147-A177-3AD203B41FA5}">
                      <a16:colId xmlns:a16="http://schemas.microsoft.com/office/drawing/2014/main" val="822014349"/>
                    </a:ext>
                  </a:extLst>
                </a:gridCol>
                <a:gridCol w="822960">
                  <a:extLst>
                    <a:ext uri="{9D8B030D-6E8A-4147-A177-3AD203B41FA5}">
                      <a16:colId xmlns:a16="http://schemas.microsoft.com/office/drawing/2014/main" val="2788447711"/>
                    </a:ext>
                  </a:extLst>
                </a:gridCol>
                <a:gridCol w="822960">
                  <a:extLst>
                    <a:ext uri="{9D8B030D-6E8A-4147-A177-3AD203B41FA5}">
                      <a16:colId xmlns:a16="http://schemas.microsoft.com/office/drawing/2014/main" val="2265266248"/>
                    </a:ext>
                  </a:extLst>
                </a:gridCol>
                <a:gridCol w="822960">
                  <a:extLst>
                    <a:ext uri="{9D8B030D-6E8A-4147-A177-3AD203B41FA5}">
                      <a16:colId xmlns:a16="http://schemas.microsoft.com/office/drawing/2014/main" val="1239960029"/>
                    </a:ext>
                  </a:extLst>
                </a:gridCol>
                <a:gridCol w="822960">
                  <a:extLst>
                    <a:ext uri="{9D8B030D-6E8A-4147-A177-3AD203B41FA5}">
                      <a16:colId xmlns:a16="http://schemas.microsoft.com/office/drawing/2014/main" val="2268081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536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- 2017-10-15 20:31:00</a:t>
                      </a:r>
                      <a:r>
                        <a:rPr kumimoji="0" lang="en-US" sz="1000" b="0" i="0" u="none" strike="noStrike" kern="1200" cap="none" spc="0" normalizeH="0" baseline="0" noProof="0">
                          <a:ln>
                            <a:noFill/>
                          </a:ln>
                          <a:solidFill>
                            <a:prstClr val="black"/>
                          </a:solidFill>
                          <a:effectLst/>
                          <a:uLnTx/>
                          <a:uFillTx/>
                          <a:latin typeface="+mn-lt"/>
                          <a:ea typeface="+mn-ea"/>
                          <a:cs typeface="+mn-cs"/>
                        </a:rPr>
                        <a:t>
This floating bin, which can suck up around 83,000 plastic bags a year, is being introduced to British coastal waters for the first time.
(Via BBC Radio 5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9177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23:00:00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Michelle Obama? She's kinda cute, isn't she?"
Happy 25th wedding anniversary to Michelle and Barack Obama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13718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18:45:48</a:t>
                      </a:r>
                      <a:r>
                        <a:rPr kumimoji="0" lang="en-US" sz="1000" b="0" i="0" u="none" strike="noStrike" kern="1200" cap="none" spc="0" normalizeH="0" baseline="0" noProof="0">
                          <a:ln>
                            <a:noFill/>
                          </a:ln>
                          <a:solidFill>
                            <a:prstClr val="black"/>
                          </a:solidFill>
                          <a:effectLst/>
                          <a:uLnTx/>
                          <a:uFillTx/>
                          <a:latin typeface="+mn-lt"/>
                          <a:ea typeface="+mn-ea"/>
                          <a:cs typeface="+mn-cs"/>
                        </a:rPr>
                        <a:t>
Amidst the California wildfires, this man found a hollow tree full of fire and glowing from the flames http://cnn.it/2yiRbIx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281355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18:25:46</a:t>
                      </a:r>
                      <a:r>
                        <a:rPr kumimoji="0" lang="en-US" sz="1000" b="0" i="0" u="none" strike="noStrike" kern="1200" cap="none" spc="0" normalizeH="0" baseline="0" noProof="0">
                          <a:ln>
                            <a:noFill/>
                          </a:ln>
                          <a:solidFill>
                            <a:prstClr val="black"/>
                          </a:solidFill>
                          <a:effectLst/>
                          <a:uLnTx/>
                          <a:uFillTx/>
                          <a:latin typeface="+mn-lt"/>
                          <a:ea typeface="+mn-ea"/>
                          <a:cs typeface="+mn-cs"/>
                        </a:rPr>
                        <a:t>
Rapper Eminem unleashed a blistering four-and-a-half minute attack on President Donald J. Trump. Read the full lyrics: http://cnn.it/2yZxOTN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3478057419"/>
                  </a:ext>
                </a:extLst>
              </a:tr>
            </a:tbl>
          </a:graphicData>
        </a:graphic>
      </p:graphicFrame>
      <p:sp>
        <p:nvSpPr>
          <p:cNvPr id="4" name="Text Placeholder 3">
            <a:extLst>
              <a:ext uri="{FF2B5EF4-FFF2-40B4-BE49-F238E27FC236}">
                <a16:creationId xmlns:a16="http://schemas.microsoft.com/office/drawing/2014/main" id="{E5F57274-DA9B-463A-8CE4-2CB681B1E13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24857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2D6F-717E-4F73-9FF3-234C081BD1BE}"/>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7353138B-4532-49EB-85F1-D0C3122008BA}"/>
              </a:ext>
            </a:extLst>
          </p:cNvPr>
          <p:cNvGraphicFramePr>
            <a:graphicFrameLocks noGrp="1"/>
          </p:cNvGraphicFramePr>
          <p:nvPr>
            <p:ph type="tbl" sz="quarter" idx="13"/>
            <p:extLst>
              <p:ext uri="{D42A27DB-BD31-4B8C-83A1-F6EECF244321}">
                <p14:modId xmlns:p14="http://schemas.microsoft.com/office/powerpoint/2010/main" val="4292027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23171479"/>
                    </a:ext>
                  </a:extLst>
                </a:gridCol>
                <a:gridCol w="822960">
                  <a:extLst>
                    <a:ext uri="{9D8B030D-6E8A-4147-A177-3AD203B41FA5}">
                      <a16:colId xmlns:a16="http://schemas.microsoft.com/office/drawing/2014/main" val="1443375928"/>
                    </a:ext>
                  </a:extLst>
                </a:gridCol>
                <a:gridCol w="822960">
                  <a:extLst>
                    <a:ext uri="{9D8B030D-6E8A-4147-A177-3AD203B41FA5}">
                      <a16:colId xmlns:a16="http://schemas.microsoft.com/office/drawing/2014/main" val="4222197164"/>
                    </a:ext>
                  </a:extLst>
                </a:gridCol>
                <a:gridCol w="822960">
                  <a:extLst>
                    <a:ext uri="{9D8B030D-6E8A-4147-A177-3AD203B41FA5}">
                      <a16:colId xmlns:a16="http://schemas.microsoft.com/office/drawing/2014/main" val="1221681261"/>
                    </a:ext>
                  </a:extLst>
                </a:gridCol>
                <a:gridCol w="822960">
                  <a:extLst>
                    <a:ext uri="{9D8B030D-6E8A-4147-A177-3AD203B41FA5}">
                      <a16:colId xmlns:a16="http://schemas.microsoft.com/office/drawing/2014/main" val="2538956893"/>
                    </a:ext>
                  </a:extLst>
                </a:gridCol>
                <a:gridCol w="822960">
                  <a:extLst>
                    <a:ext uri="{9D8B030D-6E8A-4147-A177-3AD203B41FA5}">
                      <a16:colId xmlns:a16="http://schemas.microsoft.com/office/drawing/2014/main" val="576893581"/>
                    </a:ext>
                  </a:extLst>
                </a:gridCol>
                <a:gridCol w="822960">
                  <a:extLst>
                    <a:ext uri="{9D8B030D-6E8A-4147-A177-3AD203B41FA5}">
                      <a16:colId xmlns:a16="http://schemas.microsoft.com/office/drawing/2014/main" val="4057556389"/>
                    </a:ext>
                  </a:extLst>
                </a:gridCol>
                <a:gridCol w="822960">
                  <a:extLst>
                    <a:ext uri="{9D8B030D-6E8A-4147-A177-3AD203B41FA5}">
                      <a16:colId xmlns:a16="http://schemas.microsoft.com/office/drawing/2014/main" val="3507935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0282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- 2017-10-01 17:05:15</a:t>
                      </a:r>
                      <a:r>
                        <a:rPr kumimoji="0" lang="en-US" sz="1000" b="0" i="0" u="none" strike="noStrike" kern="1200" cap="none" spc="0" normalizeH="0" baseline="0" noProof="0">
                          <a:ln>
                            <a:noFill/>
                          </a:ln>
                          <a:solidFill>
                            <a:prstClr val="black"/>
                          </a:solidFill>
                          <a:effectLst/>
                          <a:uLnTx/>
                          <a:uFillTx/>
                          <a:latin typeface="+mn-lt"/>
                          <a:ea typeface="+mn-ea"/>
                          <a:cs typeface="+mn-cs"/>
                        </a:rPr>
                        <a:t>
Karl &amp; Bodo have been together for 38 years. They were the first gay couple to marry on the day gay marriage became legal in Germany.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a:t>
                      </a:r>
                    </a:p>
                  </a:txBody>
                  <a:tcPr/>
                </a:tc>
                <a:extLst>
                  <a:ext uri="{0D108BD9-81ED-4DB2-BD59-A6C34878D82A}">
                    <a16:rowId xmlns:a16="http://schemas.microsoft.com/office/drawing/2014/main" val="206992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- 2017-10-09 20:00:51</a:t>
                      </a:r>
                      <a:r>
                        <a:rPr kumimoji="0" lang="en-US" sz="1000" b="0" i="0" u="none" strike="noStrike" kern="1200" cap="none" spc="0" normalizeH="0" baseline="0" noProof="0">
                          <a:ln>
                            <a:noFill/>
                          </a:ln>
                          <a:solidFill>
                            <a:prstClr val="black"/>
                          </a:solidFill>
                          <a:effectLst/>
                          <a:uLnTx/>
                          <a:uFillTx/>
                          <a:latin typeface="+mn-lt"/>
                          <a:ea typeface="+mn-ea"/>
                          <a:cs typeface="+mn-cs"/>
                        </a:rPr>
                        <a:t>
"5 years ago, I was shot in an attempt to stop me from speaking out for girls' education. Today, I attend my first lectures at Oxford".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97676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22:00:00</a:t>
                      </a:r>
                      <a:r>
                        <a:rPr kumimoji="0" lang="en-US" sz="1000" b="0" i="0" u="none" strike="noStrike" kern="1200" cap="none" spc="0" normalizeH="0" baseline="0" noProof="0">
                          <a:ln>
                            <a:noFill/>
                          </a:ln>
                          <a:solidFill>
                            <a:prstClr val="black"/>
                          </a:solidFill>
                          <a:effectLst/>
                          <a:uLnTx/>
                          <a:uFillTx/>
                          <a:latin typeface="+mn-lt"/>
                          <a:ea typeface="+mn-ea"/>
                          <a:cs typeface="+mn-cs"/>
                        </a:rPr>
                        <a:t>
The story behind this shocking photograph.
(via BBC 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24966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- 2017-10-05 17:01:13</a:t>
                      </a:r>
                      <a:r>
                        <a:rPr kumimoji="0" lang="en-US" sz="1000" b="0" i="0" u="none" strike="noStrike" kern="1200" cap="none" spc="0" normalizeH="0" baseline="0" noProof="0">
                          <a:ln>
                            <a:noFill/>
                          </a:ln>
                          <a:solidFill>
                            <a:prstClr val="black"/>
                          </a:solidFill>
                          <a:effectLst/>
                          <a:uLnTx/>
                          <a:uFillTx/>
                          <a:latin typeface="+mn-lt"/>
                          <a:ea typeface="+mn-ea"/>
                          <a:cs typeface="+mn-cs"/>
                        </a:rPr>
                        <a:t>
Here's how you make a right-hand turn over a bridge while trailering a 189-foot wind turbine blade http://cnn.it/2hScJYo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733031699"/>
                  </a:ext>
                </a:extLst>
              </a:tr>
            </a:tbl>
          </a:graphicData>
        </a:graphic>
      </p:graphicFrame>
      <p:sp>
        <p:nvSpPr>
          <p:cNvPr id="4" name="Text Placeholder 3">
            <a:extLst>
              <a:ext uri="{FF2B5EF4-FFF2-40B4-BE49-F238E27FC236}">
                <a16:creationId xmlns:a16="http://schemas.microsoft.com/office/drawing/2014/main" id="{B6A39831-8784-47FA-9E6B-55919F113B8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32895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28BD-E185-4CE6-B5A6-21DF135E6DB3}"/>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7D9F7A46-818C-4CF1-B16D-962D01F950E2}"/>
              </a:ext>
            </a:extLst>
          </p:cNvPr>
          <p:cNvGraphicFramePr>
            <a:graphicFrameLocks noGrp="1"/>
          </p:cNvGraphicFramePr>
          <p:nvPr>
            <p:ph type="tbl" sz="quarter" idx="13"/>
            <p:extLst>
              <p:ext uri="{D42A27DB-BD31-4B8C-83A1-F6EECF244321}">
                <p14:modId xmlns:p14="http://schemas.microsoft.com/office/powerpoint/2010/main" val="121399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2908889"/>
                    </a:ext>
                  </a:extLst>
                </a:gridCol>
                <a:gridCol w="822960">
                  <a:extLst>
                    <a:ext uri="{9D8B030D-6E8A-4147-A177-3AD203B41FA5}">
                      <a16:colId xmlns:a16="http://schemas.microsoft.com/office/drawing/2014/main" val="3416937644"/>
                    </a:ext>
                  </a:extLst>
                </a:gridCol>
                <a:gridCol w="822960">
                  <a:extLst>
                    <a:ext uri="{9D8B030D-6E8A-4147-A177-3AD203B41FA5}">
                      <a16:colId xmlns:a16="http://schemas.microsoft.com/office/drawing/2014/main" val="1924569039"/>
                    </a:ext>
                  </a:extLst>
                </a:gridCol>
                <a:gridCol w="822960">
                  <a:extLst>
                    <a:ext uri="{9D8B030D-6E8A-4147-A177-3AD203B41FA5}">
                      <a16:colId xmlns:a16="http://schemas.microsoft.com/office/drawing/2014/main" val="3958200473"/>
                    </a:ext>
                  </a:extLst>
                </a:gridCol>
                <a:gridCol w="822960">
                  <a:extLst>
                    <a:ext uri="{9D8B030D-6E8A-4147-A177-3AD203B41FA5}">
                      <a16:colId xmlns:a16="http://schemas.microsoft.com/office/drawing/2014/main" val="3353400129"/>
                    </a:ext>
                  </a:extLst>
                </a:gridCol>
                <a:gridCol w="822960">
                  <a:extLst>
                    <a:ext uri="{9D8B030D-6E8A-4147-A177-3AD203B41FA5}">
                      <a16:colId xmlns:a16="http://schemas.microsoft.com/office/drawing/2014/main" val="1264275601"/>
                    </a:ext>
                  </a:extLst>
                </a:gridCol>
                <a:gridCol w="822960">
                  <a:extLst>
                    <a:ext uri="{9D8B030D-6E8A-4147-A177-3AD203B41FA5}">
                      <a16:colId xmlns:a16="http://schemas.microsoft.com/office/drawing/2014/main" val="3296446698"/>
                    </a:ext>
                  </a:extLst>
                </a:gridCol>
                <a:gridCol w="822960">
                  <a:extLst>
                    <a:ext uri="{9D8B030D-6E8A-4147-A177-3AD203B41FA5}">
                      <a16:colId xmlns:a16="http://schemas.microsoft.com/office/drawing/2014/main" val="428352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5555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- 2017-10-16 15:45:00</a:t>
                      </a:r>
                      <a:r>
                        <a:rPr kumimoji="0" lang="en-US" sz="1000" b="0" i="0" u="none" strike="noStrike" kern="1200" cap="none" spc="0" normalizeH="0" baseline="0" noProof="0">
                          <a:ln>
                            <a:noFill/>
                          </a:ln>
                          <a:solidFill>
                            <a:prstClr val="black"/>
                          </a:solidFill>
                          <a:effectLst/>
                          <a:uLnTx/>
                          <a:uFillTx/>
                          <a:latin typeface="+mn-lt"/>
                          <a:ea typeface="+mn-ea"/>
                          <a:cs typeface="+mn-cs"/>
                        </a:rPr>
                        <a:t>
Just Paddington Bear and the Duchess of Cambridge having a dance together. 🐻 ❤️🇬🇧
http://bbc.in/2yt00Bl (via BBC Entertainment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60165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- 2017-10-24 05:12:43</a:t>
                      </a:r>
                      <a:r>
                        <a:rPr kumimoji="0" lang="en-US" sz="1000" b="0" i="0" u="none" strike="noStrike" kern="1200" cap="none" spc="0" normalizeH="0" baseline="0" noProof="0">
                          <a:ln>
                            <a:noFill/>
                          </a:ln>
                          <a:solidFill>
                            <a:prstClr val="black"/>
                          </a:solidFill>
                          <a:effectLst/>
                          <a:uLnTx/>
                          <a:uFillTx/>
                          <a:latin typeface="+mn-lt"/>
                          <a:ea typeface="+mn-ea"/>
                          <a:cs typeface="+mn-cs"/>
                        </a:rPr>
                        <a:t>
'Building heaven in a year'
A grand farewell to Thailand's revered King Bhumibol Adulyadej, who will be cremated in a magnificent golden pyre: http://bbc.in/2z3BaJK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13994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18:50:00</a:t>
                      </a:r>
                      <a:r>
                        <a:rPr kumimoji="0" lang="en-US" sz="1000" b="0" i="0" u="none" strike="noStrike" kern="1200" cap="none" spc="0" normalizeH="0" baseline="0" noProof="0">
                          <a:ln>
                            <a:noFill/>
                          </a:ln>
                          <a:solidFill>
                            <a:prstClr val="black"/>
                          </a:solidFill>
                          <a:effectLst/>
                          <a:uLnTx/>
                          <a:uFillTx/>
                          <a:latin typeface="+mn-lt"/>
                          <a:ea typeface="+mn-ea"/>
                          <a:cs typeface="+mn-cs"/>
                        </a:rPr>
                        <a:t>
Is this the most ridiculous penalty you've ever seen? 🙈
(via BBC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44166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22:01:24</a:t>
                      </a:r>
                      <a:r>
                        <a:rPr kumimoji="0" lang="en-US" sz="1000" b="0" i="0" u="none" strike="noStrike" kern="1200" cap="none" spc="0" normalizeH="0" baseline="0" noProof="0">
                          <a:ln>
                            <a:noFill/>
                          </a:ln>
                          <a:solidFill>
                            <a:prstClr val="black"/>
                          </a:solidFill>
                          <a:effectLst/>
                          <a:uLnTx/>
                          <a:uFillTx/>
                          <a:latin typeface="+mn-lt"/>
                          <a:ea typeface="+mn-ea"/>
                          <a:cs typeface="+mn-cs"/>
                        </a:rPr>
                        <a:t>
The Virgin Islands is a US territory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extLst>
                  <a:ext uri="{0D108BD9-81ED-4DB2-BD59-A6C34878D82A}">
                    <a16:rowId xmlns:a16="http://schemas.microsoft.com/office/drawing/2014/main" val="3731855673"/>
                  </a:ext>
                </a:extLst>
              </a:tr>
            </a:tbl>
          </a:graphicData>
        </a:graphic>
      </p:graphicFrame>
      <p:sp>
        <p:nvSpPr>
          <p:cNvPr id="4" name="Text Placeholder 3">
            <a:extLst>
              <a:ext uri="{FF2B5EF4-FFF2-40B4-BE49-F238E27FC236}">
                <a16:creationId xmlns:a16="http://schemas.microsoft.com/office/drawing/2014/main" id="{7B65E0C3-106A-4848-A50A-9CAA7824AAE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80259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F38F-AA74-422E-B826-A3C4F447F6DE}"/>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D40C115D-CD6A-4884-94E4-2771D69E6D1D}"/>
              </a:ext>
            </a:extLst>
          </p:cNvPr>
          <p:cNvGraphicFramePr>
            <a:graphicFrameLocks noGrp="1"/>
          </p:cNvGraphicFramePr>
          <p:nvPr>
            <p:ph type="tbl" sz="quarter" idx="13"/>
            <p:extLst>
              <p:ext uri="{D42A27DB-BD31-4B8C-83A1-F6EECF244321}">
                <p14:modId xmlns:p14="http://schemas.microsoft.com/office/powerpoint/2010/main" val="319290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505179"/>
                    </a:ext>
                  </a:extLst>
                </a:gridCol>
                <a:gridCol w="822960">
                  <a:extLst>
                    <a:ext uri="{9D8B030D-6E8A-4147-A177-3AD203B41FA5}">
                      <a16:colId xmlns:a16="http://schemas.microsoft.com/office/drawing/2014/main" val="1195294631"/>
                    </a:ext>
                  </a:extLst>
                </a:gridCol>
                <a:gridCol w="822960">
                  <a:extLst>
                    <a:ext uri="{9D8B030D-6E8A-4147-A177-3AD203B41FA5}">
                      <a16:colId xmlns:a16="http://schemas.microsoft.com/office/drawing/2014/main" val="24498251"/>
                    </a:ext>
                  </a:extLst>
                </a:gridCol>
                <a:gridCol w="822960">
                  <a:extLst>
                    <a:ext uri="{9D8B030D-6E8A-4147-A177-3AD203B41FA5}">
                      <a16:colId xmlns:a16="http://schemas.microsoft.com/office/drawing/2014/main" val="1530107929"/>
                    </a:ext>
                  </a:extLst>
                </a:gridCol>
                <a:gridCol w="822960">
                  <a:extLst>
                    <a:ext uri="{9D8B030D-6E8A-4147-A177-3AD203B41FA5}">
                      <a16:colId xmlns:a16="http://schemas.microsoft.com/office/drawing/2014/main" val="776950158"/>
                    </a:ext>
                  </a:extLst>
                </a:gridCol>
                <a:gridCol w="822960">
                  <a:extLst>
                    <a:ext uri="{9D8B030D-6E8A-4147-A177-3AD203B41FA5}">
                      <a16:colId xmlns:a16="http://schemas.microsoft.com/office/drawing/2014/main" val="3188884074"/>
                    </a:ext>
                  </a:extLst>
                </a:gridCol>
                <a:gridCol w="822960">
                  <a:extLst>
                    <a:ext uri="{9D8B030D-6E8A-4147-A177-3AD203B41FA5}">
                      <a16:colId xmlns:a16="http://schemas.microsoft.com/office/drawing/2014/main" val="3544171529"/>
                    </a:ext>
                  </a:extLst>
                </a:gridCol>
                <a:gridCol w="822960">
                  <a:extLst>
                    <a:ext uri="{9D8B030D-6E8A-4147-A177-3AD203B41FA5}">
                      <a16:colId xmlns:a16="http://schemas.microsoft.com/office/drawing/2014/main" val="373335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1084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- 2017-10-04 16:00:46</a:t>
                      </a:r>
                      <a:r>
                        <a:rPr kumimoji="0" lang="en-US" sz="1000" b="0" i="0" u="none" strike="noStrike" kern="1200" cap="none" spc="0" normalizeH="0" baseline="0" noProof="0">
                          <a:ln>
                            <a:noFill/>
                          </a:ln>
                          <a:solidFill>
                            <a:prstClr val="black"/>
                          </a:solidFill>
                          <a:effectLst/>
                          <a:uLnTx/>
                          <a:uFillTx/>
                          <a:latin typeface="+mn-lt"/>
                          <a:ea typeface="+mn-ea"/>
                          <a:cs typeface="+mn-cs"/>
                        </a:rPr>
                        <a:t>
Rapper Fat Joe along with JAY-Z and TIDAL set a goal of filling one plane with 200,000 lbs. of donations for Puerto Rico. "Actually, we filled up five planes and we gotta fill up another five more - we're at 2 million pounds that the city of New York has collected," Fat Joe said http://cnn.it/2fJEKwH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77368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- 2017-10-11 22:30:50</a:t>
                      </a:r>
                      <a:r>
                        <a:rPr kumimoji="0" lang="en-US" sz="1000" b="0" i="0" u="none" strike="noStrike" kern="1200" cap="none" spc="0" normalizeH="0" baseline="0" noProof="0">
                          <a:ln>
                            <a:noFill/>
                          </a:ln>
                          <a:solidFill>
                            <a:prstClr val="black"/>
                          </a:solidFill>
                          <a:effectLst/>
                          <a:uLnTx/>
                          <a:uFillTx/>
                          <a:latin typeface="+mn-lt"/>
                          <a:ea typeface="+mn-ea"/>
                          <a:cs typeface="+mn-cs"/>
                        </a:rPr>
                        <a:t>
Russian President Vladimir Putin, who is a known dog lover, received a puppy as a belated birthday gift from Turkmenistan’s President. http://bbc.in/2gcHSVW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78094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- 2017-10-12 18:10:55</a:t>
                      </a:r>
                      <a:r>
                        <a:rPr kumimoji="0" lang="en-US" sz="1000" b="0" i="0" u="none" strike="noStrike" kern="1200" cap="none" spc="0" normalizeH="0" baseline="0" noProof="0">
                          <a:ln>
                            <a:noFill/>
                          </a:ln>
                          <a:solidFill>
                            <a:prstClr val="black"/>
                          </a:solidFill>
                          <a:effectLst/>
                          <a:uLnTx/>
                          <a:uFillTx/>
                          <a:latin typeface="+mn-lt"/>
                          <a:ea typeface="+mn-ea"/>
                          <a:cs typeface="+mn-cs"/>
                        </a:rPr>
                        <a:t>
"I don't think you can describe him as a "sex addict", he's a predator" 
Actress Emma Thompson believes Harvey Weinstein is just the tip of the iceberg of a wider and systemic problem in Hollywood. http://bbc.in/2i5lm1z
(via BBC Newsnight)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extLst>
                  <a:ext uri="{0D108BD9-81ED-4DB2-BD59-A6C34878D82A}">
                    <a16:rowId xmlns:a16="http://schemas.microsoft.com/office/drawing/2014/main" val="3797966613"/>
                  </a:ext>
                </a:extLst>
              </a:tr>
            </a:tbl>
          </a:graphicData>
        </a:graphic>
      </p:graphicFrame>
      <p:sp>
        <p:nvSpPr>
          <p:cNvPr id="4" name="Text Placeholder 3">
            <a:extLst>
              <a:ext uri="{FF2B5EF4-FFF2-40B4-BE49-F238E27FC236}">
                <a16:creationId xmlns:a16="http://schemas.microsoft.com/office/drawing/2014/main" id="{C79BDF5D-8062-497A-9C9E-F16DCCE87FE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2667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8738-46A1-44BA-9F24-013834E5CF44}"/>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472C44DD-5939-4CC6-A1DF-AE0637D1F047}"/>
              </a:ext>
            </a:extLst>
          </p:cNvPr>
          <p:cNvGraphicFramePr>
            <a:graphicFrameLocks noGrp="1"/>
          </p:cNvGraphicFramePr>
          <p:nvPr>
            <p:ph type="tbl" sz="quarter" idx="13"/>
            <p:extLst>
              <p:ext uri="{D42A27DB-BD31-4B8C-83A1-F6EECF244321}">
                <p14:modId xmlns:p14="http://schemas.microsoft.com/office/powerpoint/2010/main" val="3094610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2471103"/>
                    </a:ext>
                  </a:extLst>
                </a:gridCol>
                <a:gridCol w="822960">
                  <a:extLst>
                    <a:ext uri="{9D8B030D-6E8A-4147-A177-3AD203B41FA5}">
                      <a16:colId xmlns:a16="http://schemas.microsoft.com/office/drawing/2014/main" val="3898377268"/>
                    </a:ext>
                  </a:extLst>
                </a:gridCol>
                <a:gridCol w="822960">
                  <a:extLst>
                    <a:ext uri="{9D8B030D-6E8A-4147-A177-3AD203B41FA5}">
                      <a16:colId xmlns:a16="http://schemas.microsoft.com/office/drawing/2014/main" val="3924573084"/>
                    </a:ext>
                  </a:extLst>
                </a:gridCol>
                <a:gridCol w="822960">
                  <a:extLst>
                    <a:ext uri="{9D8B030D-6E8A-4147-A177-3AD203B41FA5}">
                      <a16:colId xmlns:a16="http://schemas.microsoft.com/office/drawing/2014/main" val="2279938402"/>
                    </a:ext>
                  </a:extLst>
                </a:gridCol>
                <a:gridCol w="822960">
                  <a:extLst>
                    <a:ext uri="{9D8B030D-6E8A-4147-A177-3AD203B41FA5}">
                      <a16:colId xmlns:a16="http://schemas.microsoft.com/office/drawing/2014/main" val="300835164"/>
                    </a:ext>
                  </a:extLst>
                </a:gridCol>
                <a:gridCol w="822960">
                  <a:extLst>
                    <a:ext uri="{9D8B030D-6E8A-4147-A177-3AD203B41FA5}">
                      <a16:colId xmlns:a16="http://schemas.microsoft.com/office/drawing/2014/main" val="1443903763"/>
                    </a:ext>
                  </a:extLst>
                </a:gridCol>
                <a:gridCol w="822960">
                  <a:extLst>
                    <a:ext uri="{9D8B030D-6E8A-4147-A177-3AD203B41FA5}">
                      <a16:colId xmlns:a16="http://schemas.microsoft.com/office/drawing/2014/main" val="4217317129"/>
                    </a:ext>
                  </a:extLst>
                </a:gridCol>
                <a:gridCol w="822960">
                  <a:extLst>
                    <a:ext uri="{9D8B030D-6E8A-4147-A177-3AD203B41FA5}">
                      <a16:colId xmlns:a16="http://schemas.microsoft.com/office/drawing/2014/main" val="137141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836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- 2017-10-31 15:40:00</a:t>
                      </a:r>
                      <a:r>
                        <a:rPr kumimoji="0" lang="en-US" sz="1000" b="0" i="0" u="none" strike="noStrike" kern="1200" cap="none" spc="0" normalizeH="0" baseline="0" noProof="0">
                          <a:ln>
                            <a:noFill/>
                          </a:ln>
                          <a:solidFill>
                            <a:prstClr val="black"/>
                          </a:solidFill>
                          <a:effectLst/>
                          <a:uLnTx/>
                          <a:uFillTx/>
                          <a:latin typeface="+mn-lt"/>
                          <a:ea typeface="+mn-ea"/>
                          <a:cs typeface="+mn-cs"/>
                        </a:rPr>
                        <a:t>
"I'm going to have a conversation with my George about what to do because of what you've done"
Prince William met this amazing 4-year-old girl who saved her mother's life. 
(BBC Family &amp; Education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4060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12:00:12</a:t>
                      </a:r>
                      <a:r>
                        <a:rPr kumimoji="0" lang="en-US" sz="1000" b="0" i="0" u="none" strike="noStrike" kern="1200" cap="none" spc="0" normalizeH="0" baseline="0" noProof="0">
                          <a:ln>
                            <a:noFill/>
                          </a:ln>
                          <a:solidFill>
                            <a:prstClr val="black"/>
                          </a:solidFill>
                          <a:effectLst/>
                          <a:uLnTx/>
                          <a:uFillTx/>
                          <a:latin typeface="+mn-lt"/>
                          <a:ea typeface="+mn-ea"/>
                          <a:cs typeface="+mn-cs"/>
                        </a:rPr>
                        <a:t>
He called President Donald J. Trump everything from "Donald the b----" to a "racist grandpa"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294315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- 2017-10-01 13:08:42</a:t>
                      </a:r>
                      <a:r>
                        <a:rPr kumimoji="0" lang="en-US" sz="1000" b="0" i="0" u="none" strike="noStrike" kern="1200" cap="none" spc="0" normalizeH="0" baseline="0" noProof="0">
                          <a:ln>
                            <a:noFill/>
                          </a:ln>
                          <a:solidFill>
                            <a:prstClr val="black"/>
                          </a:solidFill>
                          <a:effectLst/>
                          <a:uLnTx/>
                          <a:uFillTx/>
                          <a:latin typeface="+mn-lt"/>
                          <a:ea typeface="+mn-ea"/>
                          <a:cs typeface="+mn-cs"/>
                        </a:rPr>
                        <a:t>
Saturday Night Live started its new season where it left off with the last one, making fun of President Donald J. Trump. http://cnnmon.ie/2x7aJ0h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extLst>
                  <a:ext uri="{0D108BD9-81ED-4DB2-BD59-A6C34878D82A}">
                    <a16:rowId xmlns:a16="http://schemas.microsoft.com/office/drawing/2014/main" val="369972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- 2017-10-13 22:02:05</a:t>
                      </a:r>
                      <a:r>
                        <a:rPr kumimoji="0" lang="en-US" sz="1000" b="0" i="0" u="none" strike="noStrike" kern="1200" cap="none" spc="0" normalizeH="0" baseline="0" noProof="0">
                          <a:ln>
                            <a:noFill/>
                          </a:ln>
                          <a:solidFill>
                            <a:prstClr val="black"/>
                          </a:solidFill>
                          <a:effectLst/>
                          <a:uLnTx/>
                          <a:uFillTx/>
                          <a:latin typeface="+mn-lt"/>
                          <a:ea typeface="+mn-ea"/>
                          <a:cs typeface="+mn-cs"/>
                        </a:rPr>
                        <a:t>
Only two penguin chicks survived in a colony of 36,000, after ice levels meant adults had to travel further for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extLst>
                  <a:ext uri="{0D108BD9-81ED-4DB2-BD59-A6C34878D82A}">
                    <a16:rowId xmlns:a16="http://schemas.microsoft.com/office/drawing/2014/main" val="2069607983"/>
                  </a:ext>
                </a:extLst>
              </a:tr>
            </a:tbl>
          </a:graphicData>
        </a:graphic>
      </p:graphicFrame>
      <p:sp>
        <p:nvSpPr>
          <p:cNvPr id="4" name="Text Placeholder 3">
            <a:extLst>
              <a:ext uri="{FF2B5EF4-FFF2-40B4-BE49-F238E27FC236}">
                <a16:creationId xmlns:a16="http://schemas.microsoft.com/office/drawing/2014/main" id="{3830E09E-D892-4038-A64A-FB0AECF8EF0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21174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4C4C1-2C82-44ED-98F5-79FDDF8442F4}"/>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26FA0BEE-0BFF-4B39-9B59-A1AFCF821C49}"/>
              </a:ext>
            </a:extLst>
          </p:cNvPr>
          <p:cNvGraphicFramePr>
            <a:graphicFrameLocks noGrp="1"/>
          </p:cNvGraphicFramePr>
          <p:nvPr>
            <p:ph type="tbl" sz="quarter" idx="13"/>
            <p:extLst>
              <p:ext uri="{D42A27DB-BD31-4B8C-83A1-F6EECF244321}">
                <p14:modId xmlns:p14="http://schemas.microsoft.com/office/powerpoint/2010/main" val="201291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9916336"/>
                    </a:ext>
                  </a:extLst>
                </a:gridCol>
                <a:gridCol w="822960">
                  <a:extLst>
                    <a:ext uri="{9D8B030D-6E8A-4147-A177-3AD203B41FA5}">
                      <a16:colId xmlns:a16="http://schemas.microsoft.com/office/drawing/2014/main" val="2486587365"/>
                    </a:ext>
                  </a:extLst>
                </a:gridCol>
                <a:gridCol w="822960">
                  <a:extLst>
                    <a:ext uri="{9D8B030D-6E8A-4147-A177-3AD203B41FA5}">
                      <a16:colId xmlns:a16="http://schemas.microsoft.com/office/drawing/2014/main" val="1595360229"/>
                    </a:ext>
                  </a:extLst>
                </a:gridCol>
                <a:gridCol w="822960">
                  <a:extLst>
                    <a:ext uri="{9D8B030D-6E8A-4147-A177-3AD203B41FA5}">
                      <a16:colId xmlns:a16="http://schemas.microsoft.com/office/drawing/2014/main" val="1709440523"/>
                    </a:ext>
                  </a:extLst>
                </a:gridCol>
                <a:gridCol w="822960">
                  <a:extLst>
                    <a:ext uri="{9D8B030D-6E8A-4147-A177-3AD203B41FA5}">
                      <a16:colId xmlns:a16="http://schemas.microsoft.com/office/drawing/2014/main" val="3010119891"/>
                    </a:ext>
                  </a:extLst>
                </a:gridCol>
                <a:gridCol w="822960">
                  <a:extLst>
                    <a:ext uri="{9D8B030D-6E8A-4147-A177-3AD203B41FA5}">
                      <a16:colId xmlns:a16="http://schemas.microsoft.com/office/drawing/2014/main" val="3789564094"/>
                    </a:ext>
                  </a:extLst>
                </a:gridCol>
                <a:gridCol w="822960">
                  <a:extLst>
                    <a:ext uri="{9D8B030D-6E8A-4147-A177-3AD203B41FA5}">
                      <a16:colId xmlns:a16="http://schemas.microsoft.com/office/drawing/2014/main" val="3915227704"/>
                    </a:ext>
                  </a:extLst>
                </a:gridCol>
                <a:gridCol w="822960">
                  <a:extLst>
                    <a:ext uri="{9D8B030D-6E8A-4147-A177-3AD203B41FA5}">
                      <a16:colId xmlns:a16="http://schemas.microsoft.com/office/drawing/2014/main" val="3693757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3743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18:23:01</a:t>
                      </a:r>
                      <a:r>
                        <a:rPr kumimoji="0" lang="en-US" sz="1000" b="0" i="0" u="none" strike="noStrike" kern="1200" cap="none" spc="0" normalizeH="0" baseline="0" noProof="0">
                          <a:ln>
                            <a:noFill/>
                          </a:ln>
                          <a:solidFill>
                            <a:prstClr val="black"/>
                          </a:solidFill>
                          <a:effectLst/>
                          <a:uLnTx/>
                          <a:uFillTx/>
                          <a:latin typeface="+mn-lt"/>
                          <a:ea typeface="+mn-ea"/>
                          <a:cs typeface="+mn-cs"/>
                        </a:rPr>
                        <a:t>
From TOWIE to just... OW. 
TV star Gemma Collins took a tumble at the BBC Radio 1 Teen Awards - but don't worry, she's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91181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12:22:00</a:t>
                      </a:r>
                      <a:r>
                        <a:rPr kumimoji="0" lang="en-US" sz="1000" b="0" i="0" u="none" strike="noStrike" kern="1200" cap="none" spc="0" normalizeH="0" baseline="0" noProof="0">
                          <a:ln>
                            <a:noFill/>
                          </a:ln>
                          <a:solidFill>
                            <a:prstClr val="black"/>
                          </a:solidFill>
                          <a:effectLst/>
                          <a:uLnTx/>
                          <a:uFillTx/>
                          <a:latin typeface="+mn-lt"/>
                          <a:ea typeface="+mn-ea"/>
                          <a:cs typeface="+mn-cs"/>
                        </a:rPr>
                        <a:t>
The United States' five living former presidents made a rare joint appearance at a fundraiser for hurricane-hit areas. 
So who did the crowd give their biggest round of applause?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186483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15:20:51</a:t>
                      </a:r>
                      <a:r>
                        <a:rPr kumimoji="0" lang="en-US" sz="1000" b="0" i="0" u="none" strike="noStrike" kern="1200" cap="none" spc="0" normalizeH="0" baseline="0" noProof="0">
                          <a:ln>
                            <a:noFill/>
                          </a:ln>
                          <a:solidFill>
                            <a:prstClr val="black"/>
                          </a:solidFill>
                          <a:effectLst/>
                          <a:uLnTx/>
                          <a:uFillTx/>
                          <a:latin typeface="+mn-lt"/>
                          <a:ea typeface="+mn-ea"/>
                          <a:cs typeface="+mn-cs"/>
                        </a:rPr>
                        <a:t>
"When someone with a beard attacks us, we tap phones, we invoke travel bans, we build walls, we take every precaution to make sure it doesn't happen again," Jimmy Kimmel said. "When an American buys a gun and kills other Americans, we say there's nothing we can do about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extLst>
                  <a:ext uri="{0D108BD9-81ED-4DB2-BD59-A6C34878D82A}">
                    <a16:rowId xmlns:a16="http://schemas.microsoft.com/office/drawing/2014/main" val="1920776193"/>
                  </a:ext>
                </a:extLst>
              </a:tr>
            </a:tbl>
          </a:graphicData>
        </a:graphic>
      </p:graphicFrame>
      <p:sp>
        <p:nvSpPr>
          <p:cNvPr id="4" name="Text Placeholder 3">
            <a:extLst>
              <a:ext uri="{FF2B5EF4-FFF2-40B4-BE49-F238E27FC236}">
                <a16:creationId xmlns:a16="http://schemas.microsoft.com/office/drawing/2014/main" id="{2B0B2F01-BD0D-4A0E-8AD1-8658A3384D8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32351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5C531-098A-4B61-9A03-6C56A65B2C9F}"/>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97C6B79C-64F9-480E-A0AF-FB1F6528ED9E}"/>
              </a:ext>
            </a:extLst>
          </p:cNvPr>
          <p:cNvGraphicFramePr>
            <a:graphicFrameLocks noGrp="1"/>
          </p:cNvGraphicFramePr>
          <p:nvPr>
            <p:ph type="tbl" sz="quarter" idx="13"/>
            <p:extLst>
              <p:ext uri="{D42A27DB-BD31-4B8C-83A1-F6EECF244321}">
                <p14:modId xmlns:p14="http://schemas.microsoft.com/office/powerpoint/2010/main" val="253700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123040"/>
                    </a:ext>
                  </a:extLst>
                </a:gridCol>
                <a:gridCol w="822960">
                  <a:extLst>
                    <a:ext uri="{9D8B030D-6E8A-4147-A177-3AD203B41FA5}">
                      <a16:colId xmlns:a16="http://schemas.microsoft.com/office/drawing/2014/main" val="3996046931"/>
                    </a:ext>
                  </a:extLst>
                </a:gridCol>
                <a:gridCol w="822960">
                  <a:extLst>
                    <a:ext uri="{9D8B030D-6E8A-4147-A177-3AD203B41FA5}">
                      <a16:colId xmlns:a16="http://schemas.microsoft.com/office/drawing/2014/main" val="2670506735"/>
                    </a:ext>
                  </a:extLst>
                </a:gridCol>
                <a:gridCol w="822960">
                  <a:extLst>
                    <a:ext uri="{9D8B030D-6E8A-4147-A177-3AD203B41FA5}">
                      <a16:colId xmlns:a16="http://schemas.microsoft.com/office/drawing/2014/main" val="2229475617"/>
                    </a:ext>
                  </a:extLst>
                </a:gridCol>
                <a:gridCol w="822960">
                  <a:extLst>
                    <a:ext uri="{9D8B030D-6E8A-4147-A177-3AD203B41FA5}">
                      <a16:colId xmlns:a16="http://schemas.microsoft.com/office/drawing/2014/main" val="892430487"/>
                    </a:ext>
                  </a:extLst>
                </a:gridCol>
                <a:gridCol w="822960">
                  <a:extLst>
                    <a:ext uri="{9D8B030D-6E8A-4147-A177-3AD203B41FA5}">
                      <a16:colId xmlns:a16="http://schemas.microsoft.com/office/drawing/2014/main" val="3085427302"/>
                    </a:ext>
                  </a:extLst>
                </a:gridCol>
                <a:gridCol w="822960">
                  <a:extLst>
                    <a:ext uri="{9D8B030D-6E8A-4147-A177-3AD203B41FA5}">
                      <a16:colId xmlns:a16="http://schemas.microsoft.com/office/drawing/2014/main" val="898110411"/>
                    </a:ext>
                  </a:extLst>
                </a:gridCol>
                <a:gridCol w="822960">
                  <a:extLst>
                    <a:ext uri="{9D8B030D-6E8A-4147-A177-3AD203B41FA5}">
                      <a16:colId xmlns:a16="http://schemas.microsoft.com/office/drawing/2014/main" val="279418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8993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20:01:41</a:t>
                      </a:r>
                      <a:r>
                        <a:rPr kumimoji="0" lang="en-US" sz="1000" b="0" i="0" u="none" strike="noStrike" kern="1200" cap="none" spc="0" normalizeH="0" baseline="0" noProof="0">
                          <a:ln>
                            <a:noFill/>
                          </a:ln>
                          <a:solidFill>
                            <a:prstClr val="black"/>
                          </a:solidFill>
                          <a:effectLst/>
                          <a:uLnTx/>
                          <a:uFillTx/>
                          <a:latin typeface="+mn-lt"/>
                          <a:ea typeface="+mn-ea"/>
                          <a:cs typeface="+mn-cs"/>
                        </a:rPr>
                        <a:t>
Beyoncé lends her protest anthem "Freedom" to a documentary demanding freedom and equality for girls. http://cnn.it/2ycHOKc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90683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N24 - 2017-10-03 07:53:52</a:t>
                      </a:r>
                      <a:r>
                        <a:rPr kumimoji="0" lang="de-DE" sz="1000" b="0" i="0" u="none" strike="noStrike" kern="1200" cap="none" spc="0" normalizeH="0" baseline="0" noProof="0">
                          <a:ln>
                            <a:noFill/>
                          </a:ln>
                          <a:solidFill>
                            <a:prstClr val="black"/>
                          </a:solidFill>
                          <a:effectLst/>
                          <a:uLnTx/>
                          <a:uFillTx/>
                          <a:latin typeface="+mn-lt"/>
                          <a:ea typeface="+mn-ea"/>
                          <a:cs typeface="+mn-cs"/>
                        </a:rPr>
                        <a:t>
Großartig! Dieser Rentner kümmert sich rührend um Babys.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5044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- 2017-10-24 04:32:48</a:t>
                      </a:r>
                      <a:r>
                        <a:rPr kumimoji="0" lang="en-US" sz="1000" b="0" i="0" u="none" strike="noStrike" kern="1200" cap="none" spc="0" normalizeH="0" baseline="0" noProof="0">
                          <a:ln>
                            <a:noFill/>
                          </a:ln>
                          <a:solidFill>
                            <a:prstClr val="black"/>
                          </a:solidFill>
                          <a:effectLst/>
                          <a:uLnTx/>
                          <a:uFillTx/>
                          <a:latin typeface="+mn-lt"/>
                          <a:ea typeface="+mn-ea"/>
                          <a:cs typeface="+mn-cs"/>
                        </a:rPr>
                        <a:t>
"You are the commander in chief, the President of the United States of America, the greatest country on Earth. Act like it. Act like you know that you're big enough not to have to win every fight or respond to every criticism." CNN's Don Lemon shares an open letter to Donald J. Trump, with a message for Myeshia Johnson, the widow of Sgt. La David Johnson. http://cnn.it/2xjDlV3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4125846474"/>
                  </a:ext>
                </a:extLst>
              </a:tr>
            </a:tbl>
          </a:graphicData>
        </a:graphic>
      </p:graphicFrame>
      <p:sp>
        <p:nvSpPr>
          <p:cNvPr id="4" name="Text Placeholder 3">
            <a:extLst>
              <a:ext uri="{FF2B5EF4-FFF2-40B4-BE49-F238E27FC236}">
                <a16:creationId xmlns:a16="http://schemas.microsoft.com/office/drawing/2014/main" id="{0597E276-9596-405D-AE73-25DFB3ED260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504364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2017-11-07T08:50:32Z</dcterms:created>
  <dcterms:modified xsi:type="dcterms:W3CDTF">2017-11-07T08:52:39Z</dcterms:modified>
</cp:coreProperties>
</file>