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 id="294" r:id="rId35"/>
    <p:sldId id="295" r:id="rId36"/>
    <p:sldId id="296" r:id="rId37"/>
    <p:sldId id="297" r:id="rId38"/>
    <p:sldId id="298" r:id="rId39"/>
    <p:sldId id="299" r:id="rId40"/>
    <p:sldId id="300"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1403120</c:v>
                </c:pt>
                <c:pt idx="1">
                  <c:v>1403761</c:v>
                </c:pt>
                <c:pt idx="2">
                  <c:v>1404324</c:v>
                </c:pt>
                <c:pt idx="3">
                  <c:v>1404952</c:v>
                </c:pt>
                <c:pt idx="4">
                  <c:v>1405550</c:v>
                </c:pt>
                <c:pt idx="5">
                  <c:v>1406214</c:v>
                </c:pt>
                <c:pt idx="6">
                  <c:v>1406606</c:v>
                </c:pt>
                <c:pt idx="7">
                  <c:v>1407085</c:v>
                </c:pt>
                <c:pt idx="8">
                  <c:v>1407457</c:v>
                </c:pt>
                <c:pt idx="9">
                  <c:v>1407721</c:v>
                </c:pt>
                <c:pt idx="10">
                  <c:v>1408015</c:v>
                </c:pt>
                <c:pt idx="11">
                  <c:v>1408370</c:v>
                </c:pt>
                <c:pt idx="12">
                  <c:v>1408650</c:v>
                </c:pt>
                <c:pt idx="13">
                  <c:v>1408976</c:v>
                </c:pt>
                <c:pt idx="14">
                  <c:v>1409707</c:v>
                </c:pt>
                <c:pt idx="15">
                  <c:v>1410206</c:v>
                </c:pt>
                <c:pt idx="16">
                  <c:v>1410772</c:v>
                </c:pt>
                <c:pt idx="17">
                  <c:v>1411323</c:v>
                </c:pt>
                <c:pt idx="18">
                  <c:v>1411872</c:v>
                </c:pt>
                <c:pt idx="19">
                  <c:v>1412423</c:v>
                </c:pt>
                <c:pt idx="20">
                  <c:v>1413016</c:v>
                </c:pt>
                <c:pt idx="21">
                  <c:v>1413679</c:v>
                </c:pt>
                <c:pt idx="22">
                  <c:v>1414229</c:v>
                </c:pt>
                <c:pt idx="23">
                  <c:v>1414902</c:v>
                </c:pt>
                <c:pt idx="24">
                  <c:v>1415627</c:v>
                </c:pt>
                <c:pt idx="25">
                  <c:v>1416245</c:v>
                </c:pt>
                <c:pt idx="26">
                  <c:v>1417458</c:v>
                </c:pt>
                <c:pt idx="27">
                  <c:v>1419514</c:v>
                </c:pt>
                <c:pt idx="28">
                  <c:v>1421031</c:v>
                </c:pt>
                <c:pt idx="29">
                  <c:v>1422395</c:v>
                </c:pt>
                <c:pt idx="30">
                  <c:v>1423466</c:v>
                </c:pt>
              </c:numCache>
            </c:numRef>
          </c:val>
          <c:smooth val="0"/>
          <c:extLst>
            <c:ext xmlns:c16="http://schemas.microsoft.com/office/drawing/2014/chart" uri="{C3380CC4-5D6E-409C-BE32-E72D297353CC}">
              <c16:uniqueId val="{00000000-8ADB-40C0-A886-5B442912FD37}"/>
            </c:ext>
          </c:extLst>
        </c:ser>
        <c:dLbls>
          <c:showLegendKey val="0"/>
          <c:showVal val="0"/>
          <c:showCatName val="0"/>
          <c:showSerName val="0"/>
          <c:showPercent val="0"/>
          <c:showBubbleSize val="0"/>
        </c:dLbls>
        <c:smooth val="0"/>
        <c:axId val="274429392"/>
        <c:axId val="274430048"/>
      </c:lineChart>
      <c:dateAx>
        <c:axId val="27442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30048"/>
        <c:crosses val="autoZero"/>
        <c:auto val="1"/>
        <c:lblOffset val="100"/>
        <c:baseTimeUnit val="days"/>
      </c:dateAx>
      <c:valAx>
        <c:axId val="27443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42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2625144</c:v>
                </c:pt>
                <c:pt idx="1">
                  <c:v>2063743</c:v>
                </c:pt>
                <c:pt idx="2">
                  <c:v>2118064</c:v>
                </c:pt>
                <c:pt idx="3">
                  <c:v>2322497</c:v>
                </c:pt>
                <c:pt idx="4">
                  <c:v>1916138</c:v>
                </c:pt>
                <c:pt idx="5">
                  <c:v>1789293</c:v>
                </c:pt>
                <c:pt idx="6">
                  <c:v>1708604</c:v>
                </c:pt>
                <c:pt idx="7">
                  <c:v>2144009</c:v>
                </c:pt>
                <c:pt idx="8">
                  <c:v>1521889</c:v>
                </c:pt>
                <c:pt idx="9">
                  <c:v>1619336</c:v>
                </c:pt>
                <c:pt idx="10">
                  <c:v>1557712</c:v>
                </c:pt>
                <c:pt idx="11">
                  <c:v>1596538</c:v>
                </c:pt>
                <c:pt idx="12">
                  <c:v>1351300</c:v>
                </c:pt>
                <c:pt idx="13">
                  <c:v>1456433</c:v>
                </c:pt>
                <c:pt idx="14">
                  <c:v>2267127</c:v>
                </c:pt>
                <c:pt idx="15">
                  <c:v>2090301</c:v>
                </c:pt>
                <c:pt idx="16">
                  <c:v>2493798</c:v>
                </c:pt>
                <c:pt idx="17">
                  <c:v>2210068</c:v>
                </c:pt>
                <c:pt idx="18">
                  <c:v>2120492</c:v>
                </c:pt>
                <c:pt idx="19">
                  <c:v>2069283</c:v>
                </c:pt>
                <c:pt idx="20">
                  <c:v>2025410</c:v>
                </c:pt>
                <c:pt idx="21">
                  <c:v>2050202</c:v>
                </c:pt>
                <c:pt idx="22">
                  <c:v>2025125</c:v>
                </c:pt>
                <c:pt idx="23">
                  <c:v>2034130</c:v>
                </c:pt>
                <c:pt idx="24">
                  <c:v>2184587</c:v>
                </c:pt>
                <c:pt idx="25">
                  <c:v>1864224</c:v>
                </c:pt>
                <c:pt idx="26">
                  <c:v>2321581</c:v>
                </c:pt>
                <c:pt idx="27">
                  <c:v>3767065</c:v>
                </c:pt>
                <c:pt idx="28">
                  <c:v>3374486</c:v>
                </c:pt>
                <c:pt idx="29">
                  <c:v>2742263</c:v>
                </c:pt>
                <c:pt idx="30">
                  <c:v>2192439</c:v>
                </c:pt>
              </c:numCache>
            </c:numRef>
          </c:val>
          <c:smooth val="0"/>
          <c:extLst>
            <c:ext xmlns:c16="http://schemas.microsoft.com/office/drawing/2014/chart" uri="{C3380CC4-5D6E-409C-BE32-E72D297353CC}">
              <c16:uniqueId val="{00000000-374F-4808-9DB5-15AC0C7DE46D}"/>
            </c:ext>
          </c:extLst>
        </c:ser>
        <c:dLbls>
          <c:showLegendKey val="0"/>
          <c:showVal val="0"/>
          <c:showCatName val="0"/>
          <c:showSerName val="0"/>
          <c:showPercent val="0"/>
          <c:showBubbleSize val="0"/>
        </c:dLbls>
        <c:smooth val="0"/>
        <c:axId val="38086296"/>
        <c:axId val="275934656"/>
      </c:lineChart>
      <c:dateAx>
        <c:axId val="38086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34656"/>
        <c:crosses val="autoZero"/>
        <c:auto val="1"/>
        <c:lblOffset val="100"/>
        <c:baseTimeUnit val="days"/>
      </c:dateAx>
      <c:valAx>
        <c:axId val="275934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86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373051</c:v>
                </c:pt>
                <c:pt idx="1">
                  <c:v>254269</c:v>
                </c:pt>
                <c:pt idx="2">
                  <c:v>264064</c:v>
                </c:pt>
                <c:pt idx="3">
                  <c:v>319738</c:v>
                </c:pt>
                <c:pt idx="4">
                  <c:v>211856</c:v>
                </c:pt>
                <c:pt idx="5">
                  <c:v>253801</c:v>
                </c:pt>
                <c:pt idx="6">
                  <c:v>226525</c:v>
                </c:pt>
                <c:pt idx="7">
                  <c:v>249547</c:v>
                </c:pt>
                <c:pt idx="8">
                  <c:v>163741</c:v>
                </c:pt>
                <c:pt idx="9">
                  <c:v>184149</c:v>
                </c:pt>
                <c:pt idx="10">
                  <c:v>198762</c:v>
                </c:pt>
                <c:pt idx="11">
                  <c:v>199163</c:v>
                </c:pt>
                <c:pt idx="12">
                  <c:v>159584</c:v>
                </c:pt>
                <c:pt idx="13">
                  <c:v>167765</c:v>
                </c:pt>
                <c:pt idx="14">
                  <c:v>276396</c:v>
                </c:pt>
                <c:pt idx="15">
                  <c:v>246257</c:v>
                </c:pt>
                <c:pt idx="16">
                  <c:v>252578</c:v>
                </c:pt>
                <c:pt idx="17">
                  <c:v>268890</c:v>
                </c:pt>
                <c:pt idx="18">
                  <c:v>233506</c:v>
                </c:pt>
                <c:pt idx="19">
                  <c:v>256124</c:v>
                </c:pt>
                <c:pt idx="20">
                  <c:v>209703</c:v>
                </c:pt>
                <c:pt idx="21">
                  <c:v>199436</c:v>
                </c:pt>
                <c:pt idx="22">
                  <c:v>195635</c:v>
                </c:pt>
                <c:pt idx="23">
                  <c:v>231560</c:v>
                </c:pt>
                <c:pt idx="24">
                  <c:v>209621</c:v>
                </c:pt>
                <c:pt idx="25">
                  <c:v>204450</c:v>
                </c:pt>
                <c:pt idx="26">
                  <c:v>220510</c:v>
                </c:pt>
                <c:pt idx="27">
                  <c:v>394209</c:v>
                </c:pt>
                <c:pt idx="28">
                  <c:v>384276</c:v>
                </c:pt>
                <c:pt idx="29">
                  <c:v>317206</c:v>
                </c:pt>
                <c:pt idx="30">
                  <c:v>233757</c:v>
                </c:pt>
              </c:numCache>
            </c:numRef>
          </c:val>
          <c:smooth val="0"/>
          <c:extLst>
            <c:ext xmlns:c16="http://schemas.microsoft.com/office/drawing/2014/chart" uri="{C3380CC4-5D6E-409C-BE32-E72D297353CC}">
              <c16:uniqueId val="{00000000-3DBD-4C52-B71B-886D67D2834F}"/>
            </c:ext>
          </c:extLst>
        </c:ser>
        <c:dLbls>
          <c:showLegendKey val="0"/>
          <c:showVal val="0"/>
          <c:showCatName val="0"/>
          <c:showSerName val="0"/>
          <c:showPercent val="0"/>
          <c:showBubbleSize val="0"/>
        </c:dLbls>
        <c:smooth val="0"/>
        <c:axId val="275933016"/>
        <c:axId val="275931376"/>
      </c:lineChart>
      <c:dateAx>
        <c:axId val="27593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31376"/>
        <c:crosses val="autoZero"/>
        <c:auto val="1"/>
        <c:lblOffset val="100"/>
        <c:baseTimeUnit val="days"/>
      </c:dateAx>
      <c:valAx>
        <c:axId val="27593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3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tagesschau</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603100</c:v>
                </c:pt>
                <c:pt idx="1">
                  <c:v>400459</c:v>
                </c:pt>
                <c:pt idx="2">
                  <c:v>377061</c:v>
                </c:pt>
                <c:pt idx="3">
                  <c:v>656553</c:v>
                </c:pt>
                <c:pt idx="4">
                  <c:v>473334</c:v>
                </c:pt>
                <c:pt idx="5">
                  <c:v>702676</c:v>
                </c:pt>
                <c:pt idx="6">
                  <c:v>496648</c:v>
                </c:pt>
                <c:pt idx="7">
                  <c:v>381179</c:v>
                </c:pt>
                <c:pt idx="8">
                  <c:v>340964</c:v>
                </c:pt>
                <c:pt idx="9">
                  <c:v>392344</c:v>
                </c:pt>
                <c:pt idx="10">
                  <c:v>338135</c:v>
                </c:pt>
                <c:pt idx="11">
                  <c:v>420951</c:v>
                </c:pt>
                <c:pt idx="12">
                  <c:v>328834</c:v>
                </c:pt>
                <c:pt idx="13">
                  <c:v>280035</c:v>
                </c:pt>
                <c:pt idx="14">
                  <c:v>685255</c:v>
                </c:pt>
                <c:pt idx="15">
                  <c:v>684258</c:v>
                </c:pt>
                <c:pt idx="16">
                  <c:v>725393</c:v>
                </c:pt>
                <c:pt idx="17">
                  <c:v>568330</c:v>
                </c:pt>
                <c:pt idx="18">
                  <c:v>538010</c:v>
                </c:pt>
                <c:pt idx="19">
                  <c:v>686019</c:v>
                </c:pt>
                <c:pt idx="20">
                  <c:v>379569</c:v>
                </c:pt>
                <c:pt idx="21">
                  <c:v>476080</c:v>
                </c:pt>
                <c:pt idx="22">
                  <c:v>514593</c:v>
                </c:pt>
                <c:pt idx="23">
                  <c:v>537294</c:v>
                </c:pt>
                <c:pt idx="24">
                  <c:v>437097</c:v>
                </c:pt>
                <c:pt idx="25">
                  <c:v>490008</c:v>
                </c:pt>
                <c:pt idx="26">
                  <c:v>528751</c:v>
                </c:pt>
                <c:pt idx="27">
                  <c:v>872933</c:v>
                </c:pt>
                <c:pt idx="28">
                  <c:v>769617</c:v>
                </c:pt>
                <c:pt idx="29">
                  <c:v>682315</c:v>
                </c:pt>
                <c:pt idx="30">
                  <c:v>482869</c:v>
                </c:pt>
              </c:numCache>
            </c:numRef>
          </c:val>
          <c:smooth val="0"/>
          <c:extLst>
            <c:ext xmlns:c16="http://schemas.microsoft.com/office/drawing/2014/chart" uri="{C3380CC4-5D6E-409C-BE32-E72D297353CC}">
              <c16:uniqueId val="{00000000-B2CC-419B-9EC6-4B09942236B5}"/>
            </c:ext>
          </c:extLst>
        </c:ser>
        <c:dLbls>
          <c:showLegendKey val="0"/>
          <c:showVal val="0"/>
          <c:showCatName val="0"/>
          <c:showSerName val="0"/>
          <c:showPercent val="0"/>
          <c:showBubbleSize val="0"/>
        </c:dLbls>
        <c:smooth val="0"/>
        <c:axId val="277511256"/>
        <c:axId val="277514536"/>
      </c:lineChart>
      <c:dateAx>
        <c:axId val="27751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14536"/>
        <c:crosses val="autoZero"/>
        <c:auto val="1"/>
        <c:lblOffset val="100"/>
        <c:baseTimeUnit val="days"/>
      </c:dateAx>
      <c:valAx>
        <c:axId val="2775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51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Sheet1!$A$2:$A$15</c:f>
              <c:strCache>
                <c:ptCount val="14"/>
                <c:pt idx="0">
                  <c:v>FAZ.NET - Frankfurter Allgemeine Zeitung</c:v>
                </c:pt>
                <c:pt idx="1">
                  <c:v>WELT</c:v>
                </c:pt>
                <c:pt idx="2">
                  <c:v>SPIEGEL ONLINE</c:v>
                </c:pt>
                <c:pt idx="3">
                  <c:v>FOCUS Online</c:v>
                </c:pt>
                <c:pt idx="4">
                  <c:v>ZDF heute</c:v>
                </c:pt>
                <c:pt idx="5">
                  <c:v>N24</c:v>
                </c:pt>
                <c:pt idx="6">
                  <c:v>Bild</c:v>
                </c:pt>
                <c:pt idx="7">
                  <c:v>ZEIT ONLINE</c:v>
                </c:pt>
                <c:pt idx="8">
                  <c:v>tagesschau</c:v>
                </c:pt>
                <c:pt idx="9">
                  <c:v>RTL Aktuell</c:v>
                </c:pt>
                <c:pt idx="10">
                  <c:v>CNN</c:v>
                </c:pt>
                <c:pt idx="11">
                  <c:v>The New York Times</c:v>
                </c:pt>
                <c:pt idx="12">
                  <c:v>The Guardian</c:v>
                </c:pt>
                <c:pt idx="13">
                  <c:v>BBC News</c:v>
                </c:pt>
              </c:strCache>
            </c:strRef>
          </c:cat>
          <c:val>
            <c:numRef>
              <c:f>Sheet1!$B$2:$B$15</c:f>
              <c:numCache>
                <c:formatCode>General</c:formatCode>
                <c:ptCount val="14"/>
                <c:pt idx="0">
                  <c:v>1194</c:v>
                </c:pt>
                <c:pt idx="1">
                  <c:v>772</c:v>
                </c:pt>
                <c:pt idx="2">
                  <c:v>909</c:v>
                </c:pt>
                <c:pt idx="3">
                  <c:v>1966</c:v>
                </c:pt>
                <c:pt idx="4">
                  <c:v>56</c:v>
                </c:pt>
                <c:pt idx="5">
                  <c:v>843</c:v>
                </c:pt>
                <c:pt idx="6">
                  <c:v>1158</c:v>
                </c:pt>
                <c:pt idx="7">
                  <c:v>1393</c:v>
                </c:pt>
                <c:pt idx="8">
                  <c:v>144</c:v>
                </c:pt>
                <c:pt idx="9">
                  <c:v>873</c:v>
                </c:pt>
                <c:pt idx="10">
                  <c:v>1052</c:v>
                </c:pt>
                <c:pt idx="11">
                  <c:v>1634</c:v>
                </c:pt>
                <c:pt idx="12">
                  <c:v>1513</c:v>
                </c:pt>
                <c:pt idx="13">
                  <c:v>580</c:v>
                </c:pt>
              </c:numCache>
            </c:numRef>
          </c:val>
          <c:extLst>
            <c:ext xmlns:c16="http://schemas.microsoft.com/office/drawing/2014/chart" uri="{C3380CC4-5D6E-409C-BE32-E72D297353CC}">
              <c16:uniqueId val="{00000000-E073-4468-A95B-888AFB1BE024}"/>
            </c:ext>
          </c:extLst>
        </c:ser>
        <c:ser>
          <c:idx val="1"/>
          <c:order val="1"/>
          <c:tx>
            <c:strRef>
              <c:f>Sheet1!$C$1</c:f>
              <c:strCache>
                <c:ptCount val="1"/>
                <c:pt idx="0">
                  <c:v>Photo</c:v>
                </c:pt>
              </c:strCache>
            </c:strRef>
          </c:tx>
          <c:spPr>
            <a:solidFill>
              <a:schemeClr val="accent2"/>
            </a:solidFill>
            <a:ln>
              <a:noFill/>
            </a:ln>
            <a:effectLst/>
          </c:spPr>
          <c:invertIfNegative val="0"/>
          <c:cat>
            <c:strRef>
              <c:f>Sheet1!$A$2:$A$15</c:f>
              <c:strCache>
                <c:ptCount val="14"/>
                <c:pt idx="0">
                  <c:v>FAZ.NET - Frankfurter Allgemeine Zeitung</c:v>
                </c:pt>
                <c:pt idx="1">
                  <c:v>WELT</c:v>
                </c:pt>
                <c:pt idx="2">
                  <c:v>SPIEGEL ONLINE</c:v>
                </c:pt>
                <c:pt idx="3">
                  <c:v>FOCUS Online</c:v>
                </c:pt>
                <c:pt idx="4">
                  <c:v>ZDF heute</c:v>
                </c:pt>
                <c:pt idx="5">
                  <c:v>N24</c:v>
                </c:pt>
                <c:pt idx="6">
                  <c:v>Bild</c:v>
                </c:pt>
                <c:pt idx="7">
                  <c:v>ZEIT ONLINE</c:v>
                </c:pt>
                <c:pt idx="8">
                  <c:v>tagesschau</c:v>
                </c:pt>
                <c:pt idx="9">
                  <c:v>RTL Aktuell</c:v>
                </c:pt>
                <c:pt idx="10">
                  <c:v>CNN</c:v>
                </c:pt>
                <c:pt idx="11">
                  <c:v>The New York Times</c:v>
                </c:pt>
                <c:pt idx="12">
                  <c:v>The Guardian</c:v>
                </c:pt>
                <c:pt idx="13">
                  <c:v>BBC News</c:v>
                </c:pt>
              </c:strCache>
            </c:strRef>
          </c:cat>
          <c:val>
            <c:numRef>
              <c:f>Sheet1!$C$2:$C$15</c:f>
              <c:numCache>
                <c:formatCode>General</c:formatCode>
                <c:ptCount val="14"/>
                <c:pt idx="0">
                  <c:v>91</c:v>
                </c:pt>
                <c:pt idx="1">
                  <c:v>10</c:v>
                </c:pt>
                <c:pt idx="2">
                  <c:v>58</c:v>
                </c:pt>
                <c:pt idx="3">
                  <c:v>20</c:v>
                </c:pt>
                <c:pt idx="4">
                  <c:v>130</c:v>
                </c:pt>
                <c:pt idx="5">
                  <c:v>2</c:v>
                </c:pt>
                <c:pt idx="6">
                  <c:v>33</c:v>
                </c:pt>
                <c:pt idx="7">
                  <c:v>47</c:v>
                </c:pt>
                <c:pt idx="8">
                  <c:v>298</c:v>
                </c:pt>
                <c:pt idx="9">
                  <c:v>15</c:v>
                </c:pt>
                <c:pt idx="10">
                  <c:v>22</c:v>
                </c:pt>
                <c:pt idx="11">
                  <c:v>58</c:v>
                </c:pt>
                <c:pt idx="12">
                  <c:v>1</c:v>
                </c:pt>
                <c:pt idx="13">
                  <c:v>1</c:v>
                </c:pt>
              </c:numCache>
            </c:numRef>
          </c:val>
          <c:extLst>
            <c:ext xmlns:c16="http://schemas.microsoft.com/office/drawing/2014/chart" uri="{C3380CC4-5D6E-409C-BE32-E72D297353CC}">
              <c16:uniqueId val="{00000001-E073-4468-A95B-888AFB1BE024}"/>
            </c:ext>
          </c:extLst>
        </c:ser>
        <c:ser>
          <c:idx val="2"/>
          <c:order val="2"/>
          <c:tx>
            <c:strRef>
              <c:f>Sheet1!$D$1</c:f>
              <c:strCache>
                <c:ptCount val="1"/>
                <c:pt idx="0">
                  <c:v>Status</c:v>
                </c:pt>
              </c:strCache>
            </c:strRef>
          </c:tx>
          <c:spPr>
            <a:solidFill>
              <a:schemeClr val="accent3"/>
            </a:solidFill>
            <a:ln>
              <a:noFill/>
            </a:ln>
            <a:effectLst/>
          </c:spPr>
          <c:invertIfNegative val="0"/>
          <c:cat>
            <c:strRef>
              <c:f>Sheet1!$A$2:$A$15</c:f>
              <c:strCache>
                <c:ptCount val="14"/>
                <c:pt idx="0">
                  <c:v>FAZ.NET - Frankfurter Allgemeine Zeitung</c:v>
                </c:pt>
                <c:pt idx="1">
                  <c:v>WELT</c:v>
                </c:pt>
                <c:pt idx="2">
                  <c:v>SPIEGEL ONLINE</c:v>
                </c:pt>
                <c:pt idx="3">
                  <c:v>FOCUS Online</c:v>
                </c:pt>
                <c:pt idx="4">
                  <c:v>ZDF heute</c:v>
                </c:pt>
                <c:pt idx="5">
                  <c:v>N24</c:v>
                </c:pt>
                <c:pt idx="6">
                  <c:v>Bild</c:v>
                </c:pt>
                <c:pt idx="7">
                  <c:v>ZEIT ONLINE</c:v>
                </c:pt>
                <c:pt idx="8">
                  <c:v>tagesschau</c:v>
                </c:pt>
                <c:pt idx="9">
                  <c:v>RTL Aktuell</c:v>
                </c:pt>
                <c:pt idx="10">
                  <c:v>CNN</c:v>
                </c:pt>
                <c:pt idx="11">
                  <c:v>The New York Times</c:v>
                </c:pt>
                <c:pt idx="12">
                  <c:v>The Guardian</c:v>
                </c:pt>
                <c:pt idx="13">
                  <c:v>BBC News</c:v>
                </c:pt>
              </c:strCache>
            </c:strRef>
          </c:cat>
          <c:val>
            <c:numRef>
              <c:f>Sheet1!$D$2:$D$15</c:f>
              <c:numCache>
                <c:formatCode>General</c:formatCode>
                <c:ptCount val="14"/>
                <c:pt idx="0">
                  <c:v>1</c:v>
                </c:pt>
                <c:pt idx="1">
                  <c:v>0</c:v>
                </c:pt>
                <c:pt idx="2">
                  <c:v>1</c:v>
                </c:pt>
                <c:pt idx="3">
                  <c:v>1</c:v>
                </c:pt>
                <c:pt idx="4">
                  <c:v>0</c:v>
                </c:pt>
                <c:pt idx="5">
                  <c:v>0</c:v>
                </c:pt>
                <c:pt idx="6">
                  <c:v>0</c:v>
                </c:pt>
                <c:pt idx="7">
                  <c:v>3</c:v>
                </c:pt>
                <c:pt idx="8">
                  <c:v>0</c:v>
                </c:pt>
                <c:pt idx="9">
                  <c:v>2</c:v>
                </c:pt>
                <c:pt idx="10">
                  <c:v>0</c:v>
                </c:pt>
                <c:pt idx="11">
                  <c:v>1</c:v>
                </c:pt>
                <c:pt idx="12">
                  <c:v>3</c:v>
                </c:pt>
                <c:pt idx="13">
                  <c:v>1</c:v>
                </c:pt>
              </c:numCache>
            </c:numRef>
          </c:val>
          <c:extLst>
            <c:ext xmlns:c16="http://schemas.microsoft.com/office/drawing/2014/chart" uri="{C3380CC4-5D6E-409C-BE32-E72D297353CC}">
              <c16:uniqueId val="{00000002-E073-4468-A95B-888AFB1BE024}"/>
            </c:ext>
          </c:extLst>
        </c:ser>
        <c:ser>
          <c:idx val="3"/>
          <c:order val="3"/>
          <c:tx>
            <c:strRef>
              <c:f>Sheet1!$E$1</c:f>
              <c:strCache>
                <c:ptCount val="1"/>
                <c:pt idx="0">
                  <c:v>Video</c:v>
                </c:pt>
              </c:strCache>
            </c:strRef>
          </c:tx>
          <c:spPr>
            <a:solidFill>
              <a:schemeClr val="accent4"/>
            </a:solidFill>
            <a:ln>
              <a:noFill/>
            </a:ln>
            <a:effectLst/>
          </c:spPr>
          <c:invertIfNegative val="0"/>
          <c:cat>
            <c:strRef>
              <c:f>Sheet1!$A$2:$A$15</c:f>
              <c:strCache>
                <c:ptCount val="14"/>
                <c:pt idx="0">
                  <c:v>FAZ.NET - Frankfurter Allgemeine Zeitung</c:v>
                </c:pt>
                <c:pt idx="1">
                  <c:v>WELT</c:v>
                </c:pt>
                <c:pt idx="2">
                  <c:v>SPIEGEL ONLINE</c:v>
                </c:pt>
                <c:pt idx="3">
                  <c:v>FOCUS Online</c:v>
                </c:pt>
                <c:pt idx="4">
                  <c:v>ZDF heute</c:v>
                </c:pt>
                <c:pt idx="5">
                  <c:v>N24</c:v>
                </c:pt>
                <c:pt idx="6">
                  <c:v>Bild</c:v>
                </c:pt>
                <c:pt idx="7">
                  <c:v>ZEIT ONLINE</c:v>
                </c:pt>
                <c:pt idx="8">
                  <c:v>tagesschau</c:v>
                </c:pt>
                <c:pt idx="9">
                  <c:v>RTL Aktuell</c:v>
                </c:pt>
                <c:pt idx="10">
                  <c:v>CNN</c:v>
                </c:pt>
                <c:pt idx="11">
                  <c:v>The New York Times</c:v>
                </c:pt>
                <c:pt idx="12">
                  <c:v>The Guardian</c:v>
                </c:pt>
                <c:pt idx="13">
                  <c:v>BBC News</c:v>
                </c:pt>
              </c:strCache>
            </c:strRef>
          </c:cat>
          <c:val>
            <c:numRef>
              <c:f>Sheet1!$E$2:$E$15</c:f>
              <c:numCache>
                <c:formatCode>General</c:formatCode>
                <c:ptCount val="14"/>
                <c:pt idx="0">
                  <c:v>40</c:v>
                </c:pt>
                <c:pt idx="1">
                  <c:v>62</c:v>
                </c:pt>
                <c:pt idx="2">
                  <c:v>90</c:v>
                </c:pt>
                <c:pt idx="3">
                  <c:v>70</c:v>
                </c:pt>
                <c:pt idx="4">
                  <c:v>401</c:v>
                </c:pt>
                <c:pt idx="5">
                  <c:v>51</c:v>
                </c:pt>
                <c:pt idx="6">
                  <c:v>281</c:v>
                </c:pt>
                <c:pt idx="7">
                  <c:v>35</c:v>
                </c:pt>
                <c:pt idx="8">
                  <c:v>200</c:v>
                </c:pt>
                <c:pt idx="9">
                  <c:v>63</c:v>
                </c:pt>
                <c:pt idx="10">
                  <c:v>625</c:v>
                </c:pt>
                <c:pt idx="11">
                  <c:v>171</c:v>
                </c:pt>
                <c:pt idx="12">
                  <c:v>101</c:v>
                </c:pt>
                <c:pt idx="13">
                  <c:v>309</c:v>
                </c:pt>
              </c:numCache>
            </c:numRef>
          </c:val>
          <c:extLst>
            <c:ext xmlns:c16="http://schemas.microsoft.com/office/drawing/2014/chart" uri="{C3380CC4-5D6E-409C-BE32-E72D297353CC}">
              <c16:uniqueId val="{00000003-E073-4468-A95B-888AFB1BE024}"/>
            </c:ext>
          </c:extLst>
        </c:ser>
        <c:ser>
          <c:idx val="4"/>
          <c:order val="4"/>
          <c:tx>
            <c:strRef>
              <c:f>Sheet1!$F$1</c:f>
              <c:strCache>
                <c:ptCount val="1"/>
                <c:pt idx="0">
                  <c:v>Misc</c:v>
                </c:pt>
              </c:strCache>
            </c:strRef>
          </c:tx>
          <c:spPr>
            <a:solidFill>
              <a:schemeClr val="accent5"/>
            </a:solidFill>
            <a:ln>
              <a:noFill/>
            </a:ln>
            <a:effectLst/>
          </c:spPr>
          <c:invertIfNegative val="0"/>
          <c:cat>
            <c:strRef>
              <c:f>Sheet1!$A$2:$A$15</c:f>
              <c:strCache>
                <c:ptCount val="14"/>
                <c:pt idx="0">
                  <c:v>FAZ.NET - Frankfurter Allgemeine Zeitung</c:v>
                </c:pt>
                <c:pt idx="1">
                  <c:v>WELT</c:v>
                </c:pt>
                <c:pt idx="2">
                  <c:v>SPIEGEL ONLINE</c:v>
                </c:pt>
                <c:pt idx="3">
                  <c:v>FOCUS Online</c:v>
                </c:pt>
                <c:pt idx="4">
                  <c:v>ZDF heute</c:v>
                </c:pt>
                <c:pt idx="5">
                  <c:v>N24</c:v>
                </c:pt>
                <c:pt idx="6">
                  <c:v>Bild</c:v>
                </c:pt>
                <c:pt idx="7">
                  <c:v>ZEIT ONLINE</c:v>
                </c:pt>
                <c:pt idx="8">
                  <c:v>tagesschau</c:v>
                </c:pt>
                <c:pt idx="9">
                  <c:v>RTL Aktuell</c:v>
                </c:pt>
                <c:pt idx="10">
                  <c:v>CNN</c:v>
                </c:pt>
                <c:pt idx="11">
                  <c:v>The New York Times</c:v>
                </c:pt>
                <c:pt idx="12">
                  <c:v>The Guardian</c:v>
                </c:pt>
                <c:pt idx="13">
                  <c:v>BBC News</c:v>
                </c:pt>
              </c:strCache>
            </c:strRef>
          </c:cat>
          <c:val>
            <c:numRef>
              <c:f>Sheet1!$F$2:$F$15</c:f>
              <c:numCache>
                <c:formatCode>General</c:formatCode>
                <c:ptCount val="14"/>
                <c:pt idx="0">
                  <c:v>0</c:v>
                </c:pt>
                <c:pt idx="1">
                  <c:v>0</c:v>
                </c:pt>
                <c:pt idx="2">
                  <c:v>1</c:v>
                </c:pt>
                <c:pt idx="3">
                  <c:v>0</c:v>
                </c:pt>
                <c:pt idx="4">
                  <c:v>0</c:v>
                </c:pt>
                <c:pt idx="5">
                  <c:v>0</c:v>
                </c:pt>
                <c:pt idx="6">
                  <c:v>0</c:v>
                </c:pt>
                <c:pt idx="7">
                  <c:v>0</c:v>
                </c:pt>
                <c:pt idx="8">
                  <c:v>0</c:v>
                </c:pt>
                <c:pt idx="9">
                  <c:v>0</c:v>
                </c:pt>
                <c:pt idx="10">
                  <c:v>0</c:v>
                </c:pt>
                <c:pt idx="11">
                  <c:v>4</c:v>
                </c:pt>
                <c:pt idx="12">
                  <c:v>1</c:v>
                </c:pt>
                <c:pt idx="13">
                  <c:v>0</c:v>
                </c:pt>
              </c:numCache>
            </c:numRef>
          </c:val>
          <c:extLst>
            <c:ext xmlns:c16="http://schemas.microsoft.com/office/drawing/2014/chart" uri="{C3380CC4-5D6E-409C-BE32-E72D297353CC}">
              <c16:uniqueId val="{00000004-E073-4468-A95B-888AFB1BE024}"/>
            </c:ext>
          </c:extLst>
        </c:ser>
        <c:dLbls>
          <c:showLegendKey val="0"/>
          <c:showVal val="0"/>
          <c:showCatName val="0"/>
          <c:showSerName val="0"/>
          <c:showPercent val="0"/>
          <c:showBubbleSize val="0"/>
        </c:dLbls>
        <c:gapWidth val="150"/>
        <c:overlap val="100"/>
        <c:axId val="277741568"/>
        <c:axId val="277734680"/>
      </c:barChart>
      <c:catAx>
        <c:axId val="27774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34680"/>
        <c:crosses val="autoZero"/>
        <c:auto val="1"/>
        <c:lblAlgn val="ctr"/>
        <c:lblOffset val="100"/>
        <c:noMultiLvlLbl val="0"/>
      </c:catAx>
      <c:valAx>
        <c:axId val="277734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41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80AB9-5972-447A-998B-7AA52AAFE4B1}"/>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C5A3A2FF-C10E-47CD-9B9C-43C64722F581}"/>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0248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B669E-6A32-49E5-9C97-30E7618F0428}"/>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5E332CF8-5D19-4EAB-ADB9-67CED3474E97}"/>
              </a:ext>
            </a:extLst>
          </p:cNvPr>
          <p:cNvGraphicFramePr>
            <a:graphicFrameLocks noGrp="1"/>
          </p:cNvGraphicFramePr>
          <p:nvPr>
            <p:ph type="tbl" sz="quarter" idx="13"/>
            <p:extLst>
              <p:ext uri="{D42A27DB-BD31-4B8C-83A1-F6EECF244321}">
                <p14:modId xmlns:p14="http://schemas.microsoft.com/office/powerpoint/2010/main" val="1458631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0537259"/>
                    </a:ext>
                  </a:extLst>
                </a:gridCol>
                <a:gridCol w="1645920">
                  <a:extLst>
                    <a:ext uri="{9D8B030D-6E8A-4147-A177-3AD203B41FA5}">
                      <a16:colId xmlns:a16="http://schemas.microsoft.com/office/drawing/2014/main" val="1246233967"/>
                    </a:ext>
                  </a:extLst>
                </a:gridCol>
                <a:gridCol w="1645920">
                  <a:extLst>
                    <a:ext uri="{9D8B030D-6E8A-4147-A177-3AD203B41FA5}">
                      <a16:colId xmlns:a16="http://schemas.microsoft.com/office/drawing/2014/main" val="1844873530"/>
                    </a:ext>
                  </a:extLst>
                </a:gridCol>
                <a:gridCol w="1234440">
                  <a:extLst>
                    <a:ext uri="{9D8B030D-6E8A-4147-A177-3AD203B41FA5}">
                      <a16:colId xmlns:a16="http://schemas.microsoft.com/office/drawing/2014/main" val="3878441549"/>
                    </a:ext>
                  </a:extLst>
                </a:gridCol>
                <a:gridCol w="1234440">
                  <a:extLst>
                    <a:ext uri="{9D8B030D-6E8A-4147-A177-3AD203B41FA5}">
                      <a16:colId xmlns:a16="http://schemas.microsoft.com/office/drawing/2014/main" val="1350121494"/>
                    </a:ext>
                  </a:extLst>
                </a:gridCol>
                <a:gridCol w="822960">
                  <a:extLst>
                    <a:ext uri="{9D8B030D-6E8A-4147-A177-3AD203B41FA5}">
                      <a16:colId xmlns:a16="http://schemas.microsoft.com/office/drawing/2014/main" val="290662428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970082533"/>
                  </a:ext>
                </a:extLst>
              </a:tr>
              <a:tr h="370840">
                <a:tc>
                  <a:txBody>
                    <a:bodyPr/>
                    <a:lstStyle/>
                    <a:p>
                      <a:r>
                        <a:rPr lang="en-US" sz="1000"/>
                        <a:t>tagesschau</a:t>
                      </a:r>
                    </a:p>
                  </a:txBody>
                  <a:tcPr/>
                </a:tc>
                <a:tc>
                  <a:txBody>
                    <a:bodyPr/>
                    <a:lstStyle/>
                    <a:p>
                      <a:r>
                        <a:rPr lang="en-US" sz="1000"/>
                        <a:t>2116880</a:t>
                      </a:r>
                    </a:p>
                  </a:txBody>
                  <a:tcPr/>
                </a:tc>
                <a:tc>
                  <a:txBody>
                    <a:bodyPr/>
                    <a:lstStyle/>
                    <a:p>
                      <a:r>
                        <a:rPr lang="en-US" sz="1000"/>
                        <a:t>0</a:t>
                      </a:r>
                    </a:p>
                  </a:txBody>
                  <a:tcPr/>
                </a:tc>
                <a:tc>
                  <a:txBody>
                    <a:bodyPr/>
                    <a:lstStyle/>
                    <a:p>
                      <a:r>
                        <a:rPr lang="en-US" sz="1000"/>
                        <a:t>243875</a:t>
                      </a:r>
                    </a:p>
                  </a:txBody>
                  <a:tcPr/>
                </a:tc>
                <a:tc>
                  <a:txBody>
                    <a:bodyPr/>
                    <a:lstStyle/>
                    <a:p>
                      <a:r>
                        <a:rPr lang="en-US" sz="1000"/>
                        <a:t>11.6%</a:t>
                      </a:r>
                    </a:p>
                  </a:txBody>
                  <a:tcPr/>
                </a:tc>
                <a:tc>
                  <a:txBody>
                    <a:bodyPr/>
                    <a:lstStyle/>
                    <a:p>
                      <a:r>
                        <a:rPr lang="en-US" sz="1000"/>
                        <a:t>1423466</a:t>
                      </a:r>
                    </a:p>
                  </a:txBody>
                  <a:tcPr/>
                </a:tc>
                <a:extLst>
                  <a:ext uri="{0D108BD9-81ED-4DB2-BD59-A6C34878D82A}">
                    <a16:rowId xmlns:a16="http://schemas.microsoft.com/office/drawing/2014/main" val="2676586032"/>
                  </a:ext>
                </a:extLst>
              </a:tr>
            </a:tbl>
          </a:graphicData>
        </a:graphic>
      </p:graphicFrame>
      <p:sp>
        <p:nvSpPr>
          <p:cNvPr id="4" name="Text Placeholder 3">
            <a:extLst>
              <a:ext uri="{FF2B5EF4-FFF2-40B4-BE49-F238E27FC236}">
                <a16:creationId xmlns:a16="http://schemas.microsoft.com/office/drawing/2014/main" id="{12C0A582-E33C-4F55-A664-7B52730B1D1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85499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D9E0-A11A-4EBF-9849-7E44024DC707}"/>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C7574B16-0BCC-4A30-A65F-D92E9C81818A}"/>
              </a:ext>
            </a:extLst>
          </p:cNvPr>
          <p:cNvGraphicFramePr>
            <a:graphicFrameLocks noGrp="1"/>
          </p:cNvGraphicFramePr>
          <p:nvPr>
            <p:ph type="chart" sz="quarter" idx="13"/>
            <p:extLst>
              <p:ext uri="{D42A27DB-BD31-4B8C-83A1-F6EECF244321}">
                <p14:modId xmlns:p14="http://schemas.microsoft.com/office/powerpoint/2010/main" val="3049240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EAF322-0711-48FF-A3C9-F64831F1623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AA25259-0A36-452C-A652-6A54C7F1BB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2683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28CA3-4A01-4CB9-982C-7F1C68204378}"/>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327D8C8-C9CF-4810-BB59-563BEB678063}"/>
              </a:ext>
            </a:extLst>
          </p:cNvPr>
          <p:cNvGraphicFramePr>
            <a:graphicFrameLocks noGrp="1"/>
          </p:cNvGraphicFramePr>
          <p:nvPr>
            <p:ph type="chart" sz="quarter" idx="13"/>
            <p:extLst>
              <p:ext uri="{D42A27DB-BD31-4B8C-83A1-F6EECF244321}">
                <p14:modId xmlns:p14="http://schemas.microsoft.com/office/powerpoint/2010/main" val="2691214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327FB-D6FA-4902-9C18-E557B3EEB9D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E36336E-D4FC-4031-8A3D-070C0FB71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770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02449-06F2-49DE-9DA3-8706EC7577FB}"/>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EEC01256-69F2-4192-A8B9-4A80474DCEC7}"/>
              </a:ext>
            </a:extLst>
          </p:cNvPr>
          <p:cNvGraphicFramePr>
            <a:graphicFrameLocks noGrp="1"/>
          </p:cNvGraphicFramePr>
          <p:nvPr>
            <p:ph type="chart" sz="quarter" idx="13"/>
            <p:extLst>
              <p:ext uri="{D42A27DB-BD31-4B8C-83A1-F6EECF244321}">
                <p14:modId xmlns:p14="http://schemas.microsoft.com/office/powerpoint/2010/main" val="36768331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DFF2E-082F-45BB-99D5-2C2A92A14D9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F8D3E8D-3C5B-48A4-A6A3-B8F070BCD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84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7D8DF-A762-40D9-94BF-45FA9DAEDB6A}"/>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42BDCC4F-C9C7-4D9E-AD4C-F48EA981D852}"/>
              </a:ext>
            </a:extLst>
          </p:cNvPr>
          <p:cNvGraphicFramePr>
            <a:graphicFrameLocks noGrp="1"/>
          </p:cNvGraphicFramePr>
          <p:nvPr>
            <p:ph type="chart" sz="quarter" idx="13"/>
            <p:extLst>
              <p:ext uri="{D42A27DB-BD31-4B8C-83A1-F6EECF244321}">
                <p14:modId xmlns:p14="http://schemas.microsoft.com/office/powerpoint/2010/main" val="1681835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5F2A0C-B9E7-415E-AEB8-DE357AB84EC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B70B85E-0BF8-456D-B3B8-D3297139DB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331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D425A-DD51-4C66-B444-168277541E80}"/>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D95EBBA5-57B7-4C65-B25D-A80D1D787E5F}"/>
              </a:ext>
            </a:extLst>
          </p:cNvPr>
          <p:cNvGraphicFramePr>
            <a:graphicFrameLocks noGrp="1"/>
          </p:cNvGraphicFramePr>
          <p:nvPr>
            <p:ph type="tbl" sz="quarter" idx="13"/>
            <p:extLst>
              <p:ext uri="{D42A27DB-BD31-4B8C-83A1-F6EECF244321}">
                <p14:modId xmlns:p14="http://schemas.microsoft.com/office/powerpoint/2010/main" val="3008231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27595160"/>
                    </a:ext>
                  </a:extLst>
                </a:gridCol>
                <a:gridCol w="1645920">
                  <a:extLst>
                    <a:ext uri="{9D8B030D-6E8A-4147-A177-3AD203B41FA5}">
                      <a16:colId xmlns:a16="http://schemas.microsoft.com/office/drawing/2014/main" val="3213805588"/>
                    </a:ext>
                  </a:extLst>
                </a:gridCol>
                <a:gridCol w="1234440">
                  <a:extLst>
                    <a:ext uri="{9D8B030D-6E8A-4147-A177-3AD203B41FA5}">
                      <a16:colId xmlns:a16="http://schemas.microsoft.com/office/drawing/2014/main" val="2143343490"/>
                    </a:ext>
                  </a:extLst>
                </a:gridCol>
                <a:gridCol w="1234440">
                  <a:extLst>
                    <a:ext uri="{9D8B030D-6E8A-4147-A177-3AD203B41FA5}">
                      <a16:colId xmlns:a16="http://schemas.microsoft.com/office/drawing/2014/main" val="1938085376"/>
                    </a:ext>
                  </a:extLst>
                </a:gridCol>
                <a:gridCol w="1234440">
                  <a:extLst>
                    <a:ext uri="{9D8B030D-6E8A-4147-A177-3AD203B41FA5}">
                      <a16:colId xmlns:a16="http://schemas.microsoft.com/office/drawing/2014/main" val="110206548"/>
                    </a:ext>
                  </a:extLst>
                </a:gridCol>
                <a:gridCol w="1234440">
                  <a:extLst>
                    <a:ext uri="{9D8B030D-6E8A-4147-A177-3AD203B41FA5}">
                      <a16:colId xmlns:a16="http://schemas.microsoft.com/office/drawing/2014/main" val="299752217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285650728"/>
                  </a:ext>
                </a:extLst>
              </a:tr>
              <a:tr h="370840">
                <a:tc>
                  <a:txBody>
                    <a:bodyPr/>
                    <a:lstStyle/>
                    <a:p>
                      <a:r>
                        <a:rPr lang="en-US" sz="1000"/>
                        <a:t>tagesschau</a:t>
                      </a:r>
                    </a:p>
                  </a:txBody>
                  <a:tcPr/>
                </a:tc>
                <a:tc>
                  <a:txBody>
                    <a:bodyPr/>
                    <a:lstStyle/>
                    <a:p>
                      <a:r>
                        <a:rPr lang="en-US" sz="1000"/>
                        <a:t>2116880</a:t>
                      </a:r>
                    </a:p>
                  </a:txBody>
                  <a:tcPr/>
                </a:tc>
                <a:tc>
                  <a:txBody>
                    <a:bodyPr/>
                    <a:lstStyle/>
                    <a:p>
                      <a:r>
                        <a:rPr lang="en-US" sz="1000"/>
                        <a:t>1529213</a:t>
                      </a:r>
                    </a:p>
                  </a:txBody>
                  <a:tcPr/>
                </a:tc>
                <a:tc>
                  <a:txBody>
                    <a:bodyPr/>
                    <a:lstStyle/>
                    <a:p>
                      <a:r>
                        <a:rPr lang="en-US" sz="1000"/>
                        <a:t>0</a:t>
                      </a:r>
                    </a:p>
                  </a:txBody>
                  <a:tcPr/>
                </a:tc>
                <a:tc>
                  <a:txBody>
                    <a:bodyPr/>
                    <a:lstStyle/>
                    <a:p>
                      <a:r>
                        <a:rPr lang="en-US" sz="1000"/>
                        <a:t>669193</a:t>
                      </a:r>
                    </a:p>
                  </a:txBody>
                  <a:tcPr/>
                </a:tc>
                <a:tc>
                  <a:txBody>
                    <a:bodyPr/>
                    <a:lstStyle/>
                    <a:p>
                      <a:r>
                        <a:rPr lang="en-US" sz="1000"/>
                        <a:t>2116880</a:t>
                      </a:r>
                    </a:p>
                  </a:txBody>
                  <a:tcPr/>
                </a:tc>
                <a:extLst>
                  <a:ext uri="{0D108BD9-81ED-4DB2-BD59-A6C34878D82A}">
                    <a16:rowId xmlns:a16="http://schemas.microsoft.com/office/drawing/2014/main" val="1474519744"/>
                  </a:ext>
                </a:extLst>
              </a:tr>
            </a:tbl>
          </a:graphicData>
        </a:graphic>
      </p:graphicFrame>
      <p:sp>
        <p:nvSpPr>
          <p:cNvPr id="4" name="Text Placeholder 3">
            <a:extLst>
              <a:ext uri="{FF2B5EF4-FFF2-40B4-BE49-F238E27FC236}">
                <a16:creationId xmlns:a16="http://schemas.microsoft.com/office/drawing/2014/main" id="{A89F603E-2721-49A8-A733-431A18F35E1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811132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5FF97-7BAF-45D9-BB97-57795519A4B0}"/>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C86091ED-31DB-4A63-9FBD-FE850EEBA38C}"/>
              </a:ext>
            </a:extLst>
          </p:cNvPr>
          <p:cNvGraphicFramePr>
            <a:graphicFrameLocks noGrp="1"/>
          </p:cNvGraphicFramePr>
          <p:nvPr>
            <p:ph type="chart" sz="quarter" idx="13"/>
            <p:extLst>
              <p:ext uri="{D42A27DB-BD31-4B8C-83A1-F6EECF244321}">
                <p14:modId xmlns:p14="http://schemas.microsoft.com/office/powerpoint/2010/main" val="30967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8F395F-974B-443C-947A-4469E2219BC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A2AD6DA-7235-430E-BC34-FDED71CA15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480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4B03D-53CB-4620-B20C-9CDD1C0A8091}"/>
              </a:ext>
            </a:extLst>
          </p:cNvPr>
          <p:cNvSpPr>
            <a:spLocks noGrp="1"/>
          </p:cNvSpPr>
          <p:nvPr>
            <p:ph type="title"/>
          </p:nvPr>
        </p:nvSpPr>
        <p:spPr/>
        <p:txBody>
          <a:bodyPr/>
          <a:lstStyle/>
          <a:p>
            <a:r>
              <a:rPr lang="en-US"/>
              <a:t>Distributionstyp - Tabelle - 1 of 2</a:t>
            </a:r>
          </a:p>
        </p:txBody>
      </p:sp>
      <p:graphicFrame>
        <p:nvGraphicFramePr>
          <p:cNvPr id="5" name="Table Placeholder 4">
            <a:extLst>
              <a:ext uri="{FF2B5EF4-FFF2-40B4-BE49-F238E27FC236}">
                <a16:creationId xmlns:a16="http://schemas.microsoft.com/office/drawing/2014/main" id="{3A52E667-ABD6-41F5-9037-0319C836FECC}"/>
              </a:ext>
            </a:extLst>
          </p:cNvPr>
          <p:cNvGraphicFramePr>
            <a:graphicFrameLocks noGrp="1"/>
          </p:cNvGraphicFramePr>
          <p:nvPr>
            <p:ph type="tbl" sz="quarter" idx="13"/>
            <p:extLst>
              <p:ext uri="{D42A27DB-BD31-4B8C-83A1-F6EECF244321}">
                <p14:modId xmlns:p14="http://schemas.microsoft.com/office/powerpoint/2010/main" val="222792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0589429"/>
                    </a:ext>
                  </a:extLst>
                </a:gridCol>
                <a:gridCol w="1234440">
                  <a:extLst>
                    <a:ext uri="{9D8B030D-6E8A-4147-A177-3AD203B41FA5}">
                      <a16:colId xmlns:a16="http://schemas.microsoft.com/office/drawing/2014/main" val="2245127226"/>
                    </a:ext>
                  </a:extLst>
                </a:gridCol>
                <a:gridCol w="822960">
                  <a:extLst>
                    <a:ext uri="{9D8B030D-6E8A-4147-A177-3AD203B41FA5}">
                      <a16:colId xmlns:a16="http://schemas.microsoft.com/office/drawing/2014/main" val="3048795703"/>
                    </a:ext>
                  </a:extLst>
                </a:gridCol>
                <a:gridCol w="822960">
                  <a:extLst>
                    <a:ext uri="{9D8B030D-6E8A-4147-A177-3AD203B41FA5}">
                      <a16:colId xmlns:a16="http://schemas.microsoft.com/office/drawing/2014/main" val="2973398789"/>
                    </a:ext>
                  </a:extLst>
                </a:gridCol>
                <a:gridCol w="822960">
                  <a:extLst>
                    <a:ext uri="{9D8B030D-6E8A-4147-A177-3AD203B41FA5}">
                      <a16:colId xmlns:a16="http://schemas.microsoft.com/office/drawing/2014/main" val="878383522"/>
                    </a:ext>
                  </a:extLst>
                </a:gridCol>
                <a:gridCol w="822960">
                  <a:extLst>
                    <a:ext uri="{9D8B030D-6E8A-4147-A177-3AD203B41FA5}">
                      <a16:colId xmlns:a16="http://schemas.microsoft.com/office/drawing/2014/main" val="1928207666"/>
                    </a:ext>
                  </a:extLst>
                </a:gridCol>
                <a:gridCol w="822960">
                  <a:extLst>
                    <a:ext uri="{9D8B030D-6E8A-4147-A177-3AD203B41FA5}">
                      <a16:colId xmlns:a16="http://schemas.microsoft.com/office/drawing/2014/main" val="2089998430"/>
                    </a:ext>
                  </a:extLst>
                </a:gridCol>
                <a:gridCol w="822960">
                  <a:extLst>
                    <a:ext uri="{9D8B030D-6E8A-4147-A177-3AD203B41FA5}">
                      <a16:colId xmlns:a16="http://schemas.microsoft.com/office/drawing/2014/main" val="3592645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98613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tagesschau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86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ZEIT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3585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ZDF heute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282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0332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New York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996885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Guardian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3221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SPIEGEL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667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RTL Aktuell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4062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854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FOCUS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55395150"/>
                  </a:ext>
                </a:extLst>
              </a:tr>
            </a:tbl>
          </a:graphicData>
        </a:graphic>
      </p:graphicFrame>
      <p:sp>
        <p:nvSpPr>
          <p:cNvPr id="4" name="Text Placeholder 3">
            <a:extLst>
              <a:ext uri="{FF2B5EF4-FFF2-40B4-BE49-F238E27FC236}">
                <a16:creationId xmlns:a16="http://schemas.microsoft.com/office/drawing/2014/main" id="{4F9F9D40-8110-40A5-92B0-133632FF510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380615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AC62-0639-4EBA-AA4D-9148C2D5F4A8}"/>
              </a:ext>
            </a:extLst>
          </p:cNvPr>
          <p:cNvSpPr>
            <a:spLocks noGrp="1"/>
          </p:cNvSpPr>
          <p:nvPr>
            <p:ph type="title"/>
          </p:nvPr>
        </p:nvSpPr>
        <p:spPr/>
        <p:txBody>
          <a:bodyPr/>
          <a:lstStyle/>
          <a:p>
            <a:r>
              <a:rPr lang="en-US"/>
              <a:t>Distributionstyp - Tabelle - 2 of 2</a:t>
            </a:r>
          </a:p>
        </p:txBody>
      </p:sp>
      <p:graphicFrame>
        <p:nvGraphicFramePr>
          <p:cNvPr id="5" name="Table Placeholder 4">
            <a:extLst>
              <a:ext uri="{FF2B5EF4-FFF2-40B4-BE49-F238E27FC236}">
                <a16:creationId xmlns:a16="http://schemas.microsoft.com/office/drawing/2014/main" id="{F1689AD3-06F4-486D-BBAB-22E27B4FAA7D}"/>
              </a:ext>
            </a:extLst>
          </p:cNvPr>
          <p:cNvGraphicFramePr>
            <a:graphicFrameLocks noGrp="1"/>
          </p:cNvGraphicFramePr>
          <p:nvPr>
            <p:ph type="tbl" sz="quarter" idx="13"/>
            <p:extLst>
              <p:ext uri="{D42A27DB-BD31-4B8C-83A1-F6EECF244321}">
                <p14:modId xmlns:p14="http://schemas.microsoft.com/office/powerpoint/2010/main" val="55853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738102"/>
                    </a:ext>
                  </a:extLst>
                </a:gridCol>
                <a:gridCol w="1234440">
                  <a:extLst>
                    <a:ext uri="{9D8B030D-6E8A-4147-A177-3AD203B41FA5}">
                      <a16:colId xmlns:a16="http://schemas.microsoft.com/office/drawing/2014/main" val="1514391296"/>
                    </a:ext>
                  </a:extLst>
                </a:gridCol>
                <a:gridCol w="822960">
                  <a:extLst>
                    <a:ext uri="{9D8B030D-6E8A-4147-A177-3AD203B41FA5}">
                      <a16:colId xmlns:a16="http://schemas.microsoft.com/office/drawing/2014/main" val="2401076811"/>
                    </a:ext>
                  </a:extLst>
                </a:gridCol>
                <a:gridCol w="822960">
                  <a:extLst>
                    <a:ext uri="{9D8B030D-6E8A-4147-A177-3AD203B41FA5}">
                      <a16:colId xmlns:a16="http://schemas.microsoft.com/office/drawing/2014/main" val="3811646833"/>
                    </a:ext>
                  </a:extLst>
                </a:gridCol>
                <a:gridCol w="822960">
                  <a:extLst>
                    <a:ext uri="{9D8B030D-6E8A-4147-A177-3AD203B41FA5}">
                      <a16:colId xmlns:a16="http://schemas.microsoft.com/office/drawing/2014/main" val="3278312794"/>
                    </a:ext>
                  </a:extLst>
                </a:gridCol>
                <a:gridCol w="822960">
                  <a:extLst>
                    <a:ext uri="{9D8B030D-6E8A-4147-A177-3AD203B41FA5}">
                      <a16:colId xmlns:a16="http://schemas.microsoft.com/office/drawing/2014/main" val="739706942"/>
                    </a:ext>
                  </a:extLst>
                </a:gridCol>
                <a:gridCol w="822960">
                  <a:extLst>
                    <a:ext uri="{9D8B030D-6E8A-4147-A177-3AD203B41FA5}">
                      <a16:colId xmlns:a16="http://schemas.microsoft.com/office/drawing/2014/main" val="2302346477"/>
                    </a:ext>
                  </a:extLst>
                </a:gridCol>
                <a:gridCol w="822960">
                  <a:extLst>
                    <a:ext uri="{9D8B030D-6E8A-4147-A177-3AD203B41FA5}">
                      <a16:colId xmlns:a16="http://schemas.microsoft.com/office/drawing/2014/main" val="166540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Misc.</a:t>
                      </a:r>
                    </a:p>
                  </a:txBody>
                  <a:tcPr/>
                </a:tc>
                <a:extLst>
                  <a:ext uri="{0D108BD9-81ED-4DB2-BD59-A6C34878D82A}">
                    <a16:rowId xmlns:a16="http://schemas.microsoft.com/office/drawing/2014/main" val="3545805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FAZ.NET - Frankfurter Allgemeine Zeitung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9109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15273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5673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BBC 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27497521"/>
                  </a:ext>
                </a:extLst>
              </a:tr>
            </a:tbl>
          </a:graphicData>
        </a:graphic>
      </p:graphicFrame>
      <p:sp>
        <p:nvSpPr>
          <p:cNvPr id="4" name="Text Placeholder 3">
            <a:extLst>
              <a:ext uri="{FF2B5EF4-FFF2-40B4-BE49-F238E27FC236}">
                <a16:creationId xmlns:a16="http://schemas.microsoft.com/office/drawing/2014/main" id="{313966D5-6A84-432E-8479-96894A690A5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958592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477BB-86A3-4AF0-8CFD-CCA307FBB90C}"/>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F0B99743-FD4B-40C0-81E6-727172864CB0}"/>
              </a:ext>
            </a:extLst>
          </p:cNvPr>
          <p:cNvGraphicFramePr>
            <a:graphicFrameLocks noGrp="1"/>
          </p:cNvGraphicFramePr>
          <p:nvPr>
            <p:ph type="tbl" sz="quarter" idx="13"/>
            <p:extLst>
              <p:ext uri="{D42A27DB-BD31-4B8C-83A1-F6EECF244321}">
                <p14:modId xmlns:p14="http://schemas.microsoft.com/office/powerpoint/2010/main" val="331579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184943"/>
                    </a:ext>
                  </a:extLst>
                </a:gridCol>
                <a:gridCol w="1234440">
                  <a:extLst>
                    <a:ext uri="{9D8B030D-6E8A-4147-A177-3AD203B41FA5}">
                      <a16:colId xmlns:a16="http://schemas.microsoft.com/office/drawing/2014/main" val="3093374213"/>
                    </a:ext>
                  </a:extLst>
                </a:gridCol>
                <a:gridCol w="1234440">
                  <a:extLst>
                    <a:ext uri="{9D8B030D-6E8A-4147-A177-3AD203B41FA5}">
                      <a16:colId xmlns:a16="http://schemas.microsoft.com/office/drawing/2014/main" val="1028809049"/>
                    </a:ext>
                  </a:extLst>
                </a:gridCol>
                <a:gridCol w="1234440">
                  <a:extLst>
                    <a:ext uri="{9D8B030D-6E8A-4147-A177-3AD203B41FA5}">
                      <a16:colId xmlns:a16="http://schemas.microsoft.com/office/drawing/2014/main" val="1789733739"/>
                    </a:ext>
                  </a:extLst>
                </a:gridCol>
                <a:gridCol w="1645920">
                  <a:extLst>
                    <a:ext uri="{9D8B030D-6E8A-4147-A177-3AD203B41FA5}">
                      <a16:colId xmlns:a16="http://schemas.microsoft.com/office/drawing/2014/main" val="2937456109"/>
                    </a:ext>
                  </a:extLst>
                </a:gridCol>
                <a:gridCol w="822960">
                  <a:extLst>
                    <a:ext uri="{9D8B030D-6E8A-4147-A177-3AD203B41FA5}">
                      <a16:colId xmlns:a16="http://schemas.microsoft.com/office/drawing/2014/main" val="32147145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721060585"/>
                  </a:ext>
                </a:extLst>
              </a:tr>
              <a:tr h="370840">
                <a:tc>
                  <a:txBody>
                    <a:bodyPr/>
                    <a:lstStyle/>
                    <a:p>
                      <a:r>
                        <a:rPr lang="de-DE" sz="1000" b="1"/>
                        <a:t>tagesschau - 2017-10-23 17:15:00</a:t>
                      </a:r>
                      <a:r>
                        <a:rPr lang="de-DE" sz="1000"/>
                        <a:t>
"Schau dich an" oder "Du?" gefolgt von einem scheinbaren YouTube-Link. Wer eine solche Nachricht im Messenger anklickt, landet auf einer gefälschten Facebook-Login-Seite. Ihr Ziel: Zugangsdaten abphishen.</a:t>
                      </a:r>
                      <a:endParaRPr lang="en-US" sz="1000"/>
                    </a:p>
                  </a:txBody>
                  <a:tcPr/>
                </a:tc>
                <a:tc>
                  <a:txBody>
                    <a:bodyPr/>
                    <a:lstStyle/>
                    <a:p>
                      <a:r>
                        <a:rPr lang="en-US" sz="1000"/>
                        <a:t>6683</a:t>
                      </a:r>
                    </a:p>
                  </a:txBody>
                  <a:tcPr/>
                </a:tc>
                <a:tc>
                  <a:txBody>
                    <a:bodyPr/>
                    <a:lstStyle/>
                    <a:p>
                      <a:r>
                        <a:rPr lang="en-US" sz="1000"/>
                        <a:t>1185</a:t>
                      </a:r>
                    </a:p>
                  </a:txBody>
                  <a:tcPr/>
                </a:tc>
                <a:tc>
                  <a:txBody>
                    <a:bodyPr/>
                    <a:lstStyle/>
                    <a:p>
                      <a:r>
                        <a:rPr lang="en-US" sz="1000"/>
                        <a:t>1339</a:t>
                      </a:r>
                    </a:p>
                  </a:txBody>
                  <a:tcPr/>
                </a:tc>
                <a:tc>
                  <a:txBody>
                    <a:bodyPr/>
                    <a:lstStyle/>
                    <a:p>
                      <a:r>
                        <a:rPr lang="en-US" sz="1000"/>
                        <a:t>9207</a:t>
                      </a:r>
                    </a:p>
                  </a:txBody>
                  <a:tcPr/>
                </a:tc>
                <a:tc>
                  <a:txBody>
                    <a:bodyPr/>
                    <a:lstStyle/>
                    <a:p>
                      <a:r>
                        <a:rPr lang="en-US" sz="1000"/>
                        <a:t>Photo</a:t>
                      </a:r>
                    </a:p>
                  </a:txBody>
                  <a:tcPr/>
                </a:tc>
                <a:extLst>
                  <a:ext uri="{0D108BD9-81ED-4DB2-BD59-A6C34878D82A}">
                    <a16:rowId xmlns:a16="http://schemas.microsoft.com/office/drawing/2014/main" val="3526972468"/>
                  </a:ext>
                </a:extLst>
              </a:tr>
              <a:tr h="370840">
                <a:tc>
                  <a:txBody>
                    <a:bodyPr/>
                    <a:lstStyle/>
                    <a:p>
                      <a:r>
                        <a:rPr lang="de-DE" sz="1000" b="1"/>
                        <a:t>tagesschau - 2017-10-19 13:42:25</a:t>
                      </a:r>
                      <a:r>
                        <a:rPr lang="de-DE" sz="1000"/>
                        <a:t>
Wegen möglicher Glassplitter sollen die Pizzen nicht verzehrt werden.</a:t>
                      </a:r>
                      <a:endParaRPr lang="en-US" sz="1000"/>
                    </a:p>
                  </a:txBody>
                  <a:tcPr/>
                </a:tc>
                <a:tc>
                  <a:txBody>
                    <a:bodyPr/>
                    <a:lstStyle/>
                    <a:p>
                      <a:r>
                        <a:rPr lang="en-US" sz="1000"/>
                        <a:t>2094</a:t>
                      </a:r>
                    </a:p>
                  </a:txBody>
                  <a:tcPr/>
                </a:tc>
                <a:tc>
                  <a:txBody>
                    <a:bodyPr/>
                    <a:lstStyle/>
                    <a:p>
                      <a:r>
                        <a:rPr lang="en-US" sz="1000"/>
                        <a:t>458</a:t>
                      </a:r>
                    </a:p>
                  </a:txBody>
                  <a:tcPr/>
                </a:tc>
                <a:tc>
                  <a:txBody>
                    <a:bodyPr/>
                    <a:lstStyle/>
                    <a:p>
                      <a:r>
                        <a:rPr lang="en-US" sz="1000"/>
                        <a:t>2553</a:t>
                      </a:r>
                    </a:p>
                  </a:txBody>
                  <a:tcPr/>
                </a:tc>
                <a:tc>
                  <a:txBody>
                    <a:bodyPr/>
                    <a:lstStyle/>
                    <a:p>
                      <a:r>
                        <a:rPr lang="en-US" sz="1000"/>
                        <a:t>5105</a:t>
                      </a:r>
                    </a:p>
                  </a:txBody>
                  <a:tcPr/>
                </a:tc>
                <a:tc>
                  <a:txBody>
                    <a:bodyPr/>
                    <a:lstStyle/>
                    <a:p>
                      <a:r>
                        <a:rPr lang="en-US" sz="1000"/>
                        <a:t>Photo</a:t>
                      </a:r>
                    </a:p>
                  </a:txBody>
                  <a:tcPr/>
                </a:tc>
                <a:extLst>
                  <a:ext uri="{0D108BD9-81ED-4DB2-BD59-A6C34878D82A}">
                    <a16:rowId xmlns:a16="http://schemas.microsoft.com/office/drawing/2014/main" val="3685596605"/>
                  </a:ext>
                </a:extLst>
              </a:tr>
              <a:tr h="370840">
                <a:tc>
                  <a:txBody>
                    <a:bodyPr/>
                    <a:lstStyle/>
                    <a:p>
                      <a:r>
                        <a:rPr lang="de-DE" sz="1000" b="1"/>
                        <a:t>tagesschau - 2017-10-18 18:57:09</a:t>
                      </a:r>
                      <a:r>
                        <a:rPr lang="de-DE" sz="1000"/>
                        <a:t>
Nun ist es wissenschaftlich erwiesen: Heute fliegen in Deutschland 75 Prozent weniger Insekten als vor 27 Jahren.</a:t>
                      </a:r>
                      <a:endParaRPr lang="en-US" sz="1000"/>
                    </a:p>
                  </a:txBody>
                  <a:tcPr/>
                </a:tc>
                <a:tc>
                  <a:txBody>
                    <a:bodyPr/>
                    <a:lstStyle/>
                    <a:p>
                      <a:r>
                        <a:rPr lang="en-US" sz="1000"/>
                        <a:t>1923</a:t>
                      </a:r>
                    </a:p>
                  </a:txBody>
                  <a:tcPr/>
                </a:tc>
                <a:tc>
                  <a:txBody>
                    <a:bodyPr/>
                    <a:lstStyle/>
                    <a:p>
                      <a:r>
                        <a:rPr lang="en-US" sz="1000"/>
                        <a:t>738</a:t>
                      </a:r>
                    </a:p>
                  </a:txBody>
                  <a:tcPr/>
                </a:tc>
                <a:tc>
                  <a:txBody>
                    <a:bodyPr/>
                    <a:lstStyle/>
                    <a:p>
                      <a:r>
                        <a:rPr lang="en-US" sz="1000"/>
                        <a:t>837</a:t>
                      </a:r>
                    </a:p>
                  </a:txBody>
                  <a:tcPr/>
                </a:tc>
                <a:tc>
                  <a:txBody>
                    <a:bodyPr/>
                    <a:lstStyle/>
                    <a:p>
                      <a:r>
                        <a:rPr lang="en-US" sz="1000"/>
                        <a:t>3498</a:t>
                      </a:r>
                    </a:p>
                  </a:txBody>
                  <a:tcPr/>
                </a:tc>
                <a:tc>
                  <a:txBody>
                    <a:bodyPr/>
                    <a:lstStyle/>
                    <a:p>
                      <a:r>
                        <a:rPr lang="en-US" sz="1000"/>
                        <a:t>Photo</a:t>
                      </a:r>
                    </a:p>
                  </a:txBody>
                  <a:tcPr/>
                </a:tc>
                <a:extLst>
                  <a:ext uri="{0D108BD9-81ED-4DB2-BD59-A6C34878D82A}">
                    <a16:rowId xmlns:a16="http://schemas.microsoft.com/office/drawing/2014/main" val="586540307"/>
                  </a:ext>
                </a:extLst>
              </a:tr>
              <a:tr h="370840">
                <a:tc>
                  <a:txBody>
                    <a:bodyPr/>
                    <a:lstStyle/>
                    <a:p>
                      <a:r>
                        <a:rPr lang="de-DE" sz="1000" b="1"/>
                        <a:t>tagesschau - 2017-10-24 19:27:00</a:t>
                      </a:r>
                      <a:r>
                        <a:rPr lang="de-DE" sz="1000"/>
                        <a:t>
Für die Autoren und die Online-Community des „Lonely Planet“ zählt Hamburg zu den angesagten Reisezielen 2018.</a:t>
                      </a:r>
                      <a:endParaRPr lang="en-US" sz="1000"/>
                    </a:p>
                  </a:txBody>
                  <a:tcPr/>
                </a:tc>
                <a:tc>
                  <a:txBody>
                    <a:bodyPr/>
                    <a:lstStyle/>
                    <a:p>
                      <a:r>
                        <a:rPr lang="en-US" sz="1000"/>
                        <a:t>1323</a:t>
                      </a:r>
                    </a:p>
                  </a:txBody>
                  <a:tcPr/>
                </a:tc>
                <a:tc>
                  <a:txBody>
                    <a:bodyPr/>
                    <a:lstStyle/>
                    <a:p>
                      <a:r>
                        <a:rPr lang="en-US" sz="1000"/>
                        <a:t>6162</a:t>
                      </a:r>
                    </a:p>
                  </a:txBody>
                  <a:tcPr/>
                </a:tc>
                <a:tc>
                  <a:txBody>
                    <a:bodyPr/>
                    <a:lstStyle/>
                    <a:p>
                      <a:r>
                        <a:rPr lang="en-US" sz="1000"/>
                        <a:t>5871</a:t>
                      </a:r>
                    </a:p>
                  </a:txBody>
                  <a:tcPr/>
                </a:tc>
                <a:tc>
                  <a:txBody>
                    <a:bodyPr/>
                    <a:lstStyle/>
                    <a:p>
                      <a:r>
                        <a:rPr lang="en-US" sz="1000"/>
                        <a:t>13356</a:t>
                      </a:r>
                    </a:p>
                  </a:txBody>
                  <a:tcPr/>
                </a:tc>
                <a:tc>
                  <a:txBody>
                    <a:bodyPr/>
                    <a:lstStyle/>
                    <a:p>
                      <a:r>
                        <a:rPr lang="en-US" sz="1000"/>
                        <a:t>Photo</a:t>
                      </a:r>
                    </a:p>
                  </a:txBody>
                  <a:tcPr/>
                </a:tc>
                <a:extLst>
                  <a:ext uri="{0D108BD9-81ED-4DB2-BD59-A6C34878D82A}">
                    <a16:rowId xmlns:a16="http://schemas.microsoft.com/office/drawing/2014/main" val="1018367345"/>
                  </a:ext>
                </a:extLst>
              </a:tr>
              <a:tr h="370840">
                <a:tc>
                  <a:txBody>
                    <a:bodyPr/>
                    <a:lstStyle/>
                    <a:p>
                      <a:r>
                        <a:rPr lang="de-DE" sz="1000" b="1"/>
                        <a:t>tagesschau - 2017-10-20 14:25:55</a:t>
                      </a:r>
                      <a:r>
                        <a:rPr lang="de-DE" sz="1000"/>
                        <a:t>
In Deutschland sterben nicht nur immer mehr Insekten, auch die Vögel sind massiv bedroht. Tierschützer sprechen von einem „regelrechten Vogelsterben“.</a:t>
                      </a:r>
                      <a:endParaRPr lang="en-US" sz="1000"/>
                    </a:p>
                  </a:txBody>
                  <a:tcPr/>
                </a:tc>
                <a:tc>
                  <a:txBody>
                    <a:bodyPr/>
                    <a:lstStyle/>
                    <a:p>
                      <a:r>
                        <a:rPr lang="en-US" sz="1000"/>
                        <a:t>1198</a:t>
                      </a:r>
                    </a:p>
                  </a:txBody>
                  <a:tcPr/>
                </a:tc>
                <a:tc>
                  <a:txBody>
                    <a:bodyPr/>
                    <a:lstStyle/>
                    <a:p>
                      <a:r>
                        <a:rPr lang="en-US" sz="1000"/>
                        <a:t>485</a:t>
                      </a:r>
                    </a:p>
                  </a:txBody>
                  <a:tcPr/>
                </a:tc>
                <a:tc>
                  <a:txBody>
                    <a:bodyPr/>
                    <a:lstStyle/>
                    <a:p>
                      <a:r>
                        <a:rPr lang="en-US" sz="1000"/>
                        <a:t>767</a:t>
                      </a:r>
                    </a:p>
                  </a:txBody>
                  <a:tcPr/>
                </a:tc>
                <a:tc>
                  <a:txBody>
                    <a:bodyPr/>
                    <a:lstStyle/>
                    <a:p>
                      <a:r>
                        <a:rPr lang="en-US" sz="1000"/>
                        <a:t>2450</a:t>
                      </a:r>
                    </a:p>
                  </a:txBody>
                  <a:tcPr/>
                </a:tc>
                <a:tc>
                  <a:txBody>
                    <a:bodyPr/>
                    <a:lstStyle/>
                    <a:p>
                      <a:r>
                        <a:rPr lang="en-US" sz="1000"/>
                        <a:t>Photo</a:t>
                      </a:r>
                    </a:p>
                  </a:txBody>
                  <a:tcPr/>
                </a:tc>
                <a:extLst>
                  <a:ext uri="{0D108BD9-81ED-4DB2-BD59-A6C34878D82A}">
                    <a16:rowId xmlns:a16="http://schemas.microsoft.com/office/drawing/2014/main" val="187650575"/>
                  </a:ext>
                </a:extLst>
              </a:tr>
            </a:tbl>
          </a:graphicData>
        </a:graphic>
      </p:graphicFrame>
      <p:sp>
        <p:nvSpPr>
          <p:cNvPr id="4" name="Text Placeholder 3">
            <a:extLst>
              <a:ext uri="{FF2B5EF4-FFF2-40B4-BE49-F238E27FC236}">
                <a16:creationId xmlns:a16="http://schemas.microsoft.com/office/drawing/2014/main" id="{2F9AF9A0-8A31-40E1-9393-49AD7CA4345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86945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6578A-6E2E-4D37-8DF7-B3BBC6484650}"/>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44429CA6-5F26-4433-B1A4-1066F3AECECA}"/>
              </a:ext>
            </a:extLst>
          </p:cNvPr>
          <p:cNvGraphicFramePr>
            <a:graphicFrameLocks noGrp="1"/>
          </p:cNvGraphicFramePr>
          <p:nvPr>
            <p:ph type="tbl" sz="quarter" idx="13"/>
            <p:extLst>
              <p:ext uri="{D42A27DB-BD31-4B8C-83A1-F6EECF244321}">
                <p14:modId xmlns:p14="http://schemas.microsoft.com/office/powerpoint/2010/main" val="365335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76402865"/>
                    </a:ext>
                  </a:extLst>
                </a:gridCol>
                <a:gridCol w="1234440">
                  <a:extLst>
                    <a:ext uri="{9D8B030D-6E8A-4147-A177-3AD203B41FA5}">
                      <a16:colId xmlns:a16="http://schemas.microsoft.com/office/drawing/2014/main" val="3471467064"/>
                    </a:ext>
                  </a:extLst>
                </a:gridCol>
                <a:gridCol w="1234440">
                  <a:extLst>
                    <a:ext uri="{9D8B030D-6E8A-4147-A177-3AD203B41FA5}">
                      <a16:colId xmlns:a16="http://schemas.microsoft.com/office/drawing/2014/main" val="421783051"/>
                    </a:ext>
                  </a:extLst>
                </a:gridCol>
                <a:gridCol w="1234440">
                  <a:extLst>
                    <a:ext uri="{9D8B030D-6E8A-4147-A177-3AD203B41FA5}">
                      <a16:colId xmlns:a16="http://schemas.microsoft.com/office/drawing/2014/main" val="3222383466"/>
                    </a:ext>
                  </a:extLst>
                </a:gridCol>
                <a:gridCol w="1645920">
                  <a:extLst>
                    <a:ext uri="{9D8B030D-6E8A-4147-A177-3AD203B41FA5}">
                      <a16:colId xmlns:a16="http://schemas.microsoft.com/office/drawing/2014/main" val="3341464162"/>
                    </a:ext>
                  </a:extLst>
                </a:gridCol>
                <a:gridCol w="822960">
                  <a:extLst>
                    <a:ext uri="{9D8B030D-6E8A-4147-A177-3AD203B41FA5}">
                      <a16:colId xmlns:a16="http://schemas.microsoft.com/office/drawing/2014/main" val="181191360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361722679"/>
                  </a:ext>
                </a:extLst>
              </a:tr>
              <a:tr h="370840">
                <a:tc>
                  <a:txBody>
                    <a:bodyPr/>
                    <a:lstStyle/>
                    <a:p>
                      <a:r>
                        <a:rPr lang="de-DE" sz="1000" b="1"/>
                        <a:t>tagesschau - 2017-10-24 19:27:00</a:t>
                      </a:r>
                      <a:r>
                        <a:rPr lang="de-DE" sz="1000"/>
                        <a:t>
Für die Autoren und die Online-Community des „Lonely Planet“ zählt Hamburg zu den angesagten Reisezielen 2018.</a:t>
                      </a:r>
                      <a:endParaRPr lang="en-US" sz="1000"/>
                    </a:p>
                  </a:txBody>
                  <a:tcPr/>
                </a:tc>
                <a:tc>
                  <a:txBody>
                    <a:bodyPr/>
                    <a:lstStyle/>
                    <a:p>
                      <a:r>
                        <a:rPr lang="en-US" sz="1000"/>
                        <a:t>5871</a:t>
                      </a:r>
                    </a:p>
                  </a:txBody>
                  <a:tcPr/>
                </a:tc>
                <a:tc>
                  <a:txBody>
                    <a:bodyPr/>
                    <a:lstStyle/>
                    <a:p>
                      <a:r>
                        <a:rPr lang="en-US" sz="1000"/>
                        <a:t>6162</a:t>
                      </a:r>
                    </a:p>
                  </a:txBody>
                  <a:tcPr/>
                </a:tc>
                <a:tc>
                  <a:txBody>
                    <a:bodyPr/>
                    <a:lstStyle/>
                    <a:p>
                      <a:r>
                        <a:rPr lang="en-US" sz="1000"/>
                        <a:t>1323</a:t>
                      </a:r>
                    </a:p>
                  </a:txBody>
                  <a:tcPr/>
                </a:tc>
                <a:tc>
                  <a:txBody>
                    <a:bodyPr/>
                    <a:lstStyle/>
                    <a:p>
                      <a:r>
                        <a:rPr lang="en-US" sz="1000"/>
                        <a:t>13356</a:t>
                      </a:r>
                    </a:p>
                  </a:txBody>
                  <a:tcPr/>
                </a:tc>
                <a:tc>
                  <a:txBody>
                    <a:bodyPr/>
                    <a:lstStyle/>
                    <a:p>
                      <a:r>
                        <a:rPr lang="en-US" sz="1000"/>
                        <a:t>Photo</a:t>
                      </a:r>
                    </a:p>
                  </a:txBody>
                  <a:tcPr/>
                </a:tc>
                <a:extLst>
                  <a:ext uri="{0D108BD9-81ED-4DB2-BD59-A6C34878D82A}">
                    <a16:rowId xmlns:a16="http://schemas.microsoft.com/office/drawing/2014/main" val="1049637095"/>
                  </a:ext>
                </a:extLst>
              </a:tr>
              <a:tr h="370840">
                <a:tc>
                  <a:txBody>
                    <a:bodyPr/>
                    <a:lstStyle/>
                    <a:p>
                      <a:r>
                        <a:rPr lang="de-DE" sz="1000" b="1"/>
                        <a:t>tagesschau - 2017-10-18 16:30:06</a:t>
                      </a:r>
                      <a:r>
                        <a:rPr lang="de-DE" sz="1000"/>
                        <a:t>
Nadja R. hat sich in Frankfurt radikalisiert und ist 2014 nach Syrien ausgereist. Nun bröckelt die IS-Herrschaft und die 31-Jährige will zurück nach Deutschland. Das Auswärtige Amt hilft ihr nach Informationen von hr-iNFO dabei.</a:t>
                      </a:r>
                      <a:endParaRPr lang="en-US" sz="1000"/>
                    </a:p>
                  </a:txBody>
                  <a:tcPr/>
                </a:tc>
                <a:tc>
                  <a:txBody>
                    <a:bodyPr/>
                    <a:lstStyle/>
                    <a:p>
                      <a:r>
                        <a:rPr lang="en-US" sz="1000"/>
                        <a:t>3351</a:t>
                      </a:r>
                    </a:p>
                  </a:txBody>
                  <a:tcPr/>
                </a:tc>
                <a:tc>
                  <a:txBody>
                    <a:bodyPr/>
                    <a:lstStyle/>
                    <a:p>
                      <a:r>
                        <a:rPr lang="en-US" sz="1000"/>
                        <a:t>503</a:t>
                      </a:r>
                    </a:p>
                  </a:txBody>
                  <a:tcPr/>
                </a:tc>
                <a:tc>
                  <a:txBody>
                    <a:bodyPr/>
                    <a:lstStyle/>
                    <a:p>
                      <a:r>
                        <a:rPr lang="en-US" sz="1000"/>
                        <a:t>722</a:t>
                      </a:r>
                    </a:p>
                  </a:txBody>
                  <a:tcPr/>
                </a:tc>
                <a:tc>
                  <a:txBody>
                    <a:bodyPr/>
                    <a:lstStyle/>
                    <a:p>
                      <a:r>
                        <a:rPr lang="en-US" sz="1000"/>
                        <a:t>4576</a:t>
                      </a:r>
                    </a:p>
                  </a:txBody>
                  <a:tcPr/>
                </a:tc>
                <a:tc>
                  <a:txBody>
                    <a:bodyPr/>
                    <a:lstStyle/>
                    <a:p>
                      <a:r>
                        <a:rPr lang="en-US" sz="1000"/>
                        <a:t>Link</a:t>
                      </a:r>
                    </a:p>
                  </a:txBody>
                  <a:tcPr/>
                </a:tc>
                <a:extLst>
                  <a:ext uri="{0D108BD9-81ED-4DB2-BD59-A6C34878D82A}">
                    <a16:rowId xmlns:a16="http://schemas.microsoft.com/office/drawing/2014/main" val="2314823174"/>
                  </a:ext>
                </a:extLst>
              </a:tr>
              <a:tr h="370840">
                <a:tc>
                  <a:txBody>
                    <a:bodyPr/>
                    <a:lstStyle/>
                    <a:p>
                      <a:r>
                        <a:rPr lang="de-DE" sz="1000" b="1"/>
                        <a:t>tagesschau - 2017-10-20 09:53:01</a:t>
                      </a:r>
                      <a:r>
                        <a:rPr lang="de-DE" sz="1000"/>
                        <a:t>
Für alle Muggel hat sich das Zaubereiministerium zum 20. Harry Potter-Jubiläum etwas Besonderes ausgedacht.</a:t>
                      </a:r>
                      <a:endParaRPr lang="en-US" sz="1000"/>
                    </a:p>
                  </a:txBody>
                  <a:tcPr/>
                </a:tc>
                <a:tc>
                  <a:txBody>
                    <a:bodyPr/>
                    <a:lstStyle/>
                    <a:p>
                      <a:r>
                        <a:rPr lang="en-US" sz="1000"/>
                        <a:t>2716</a:t>
                      </a:r>
                    </a:p>
                  </a:txBody>
                  <a:tcPr/>
                </a:tc>
                <a:tc>
                  <a:txBody>
                    <a:bodyPr/>
                    <a:lstStyle/>
                    <a:p>
                      <a:r>
                        <a:rPr lang="en-US" sz="1000"/>
                        <a:t>3581</a:t>
                      </a:r>
                    </a:p>
                  </a:txBody>
                  <a:tcPr/>
                </a:tc>
                <a:tc>
                  <a:txBody>
                    <a:bodyPr/>
                    <a:lstStyle/>
                    <a:p>
                      <a:r>
                        <a:rPr lang="en-US" sz="1000"/>
                        <a:t>78</a:t>
                      </a:r>
                    </a:p>
                  </a:txBody>
                  <a:tcPr/>
                </a:tc>
                <a:tc>
                  <a:txBody>
                    <a:bodyPr/>
                    <a:lstStyle/>
                    <a:p>
                      <a:r>
                        <a:rPr lang="en-US" sz="1000"/>
                        <a:t>6375</a:t>
                      </a:r>
                    </a:p>
                  </a:txBody>
                  <a:tcPr/>
                </a:tc>
                <a:tc>
                  <a:txBody>
                    <a:bodyPr/>
                    <a:lstStyle/>
                    <a:p>
                      <a:r>
                        <a:rPr lang="en-US" sz="1000"/>
                        <a:t>Photo</a:t>
                      </a:r>
                    </a:p>
                  </a:txBody>
                  <a:tcPr/>
                </a:tc>
                <a:extLst>
                  <a:ext uri="{0D108BD9-81ED-4DB2-BD59-A6C34878D82A}">
                    <a16:rowId xmlns:a16="http://schemas.microsoft.com/office/drawing/2014/main" val="831325151"/>
                  </a:ext>
                </a:extLst>
              </a:tr>
              <a:tr h="370840">
                <a:tc>
                  <a:txBody>
                    <a:bodyPr/>
                    <a:lstStyle/>
                    <a:p>
                      <a:r>
                        <a:rPr lang="de-DE" sz="1000" b="1"/>
                        <a:t>tagesschau - 2017-10-22 14:45:01</a:t>
                      </a:r>
                      <a:r>
                        <a:rPr lang="de-DE" sz="1000"/>
                        <a:t>
In Berlin haben 12.000 Menschen gegen den Einzug der AfD in den Bundestag demonstriert.</a:t>
                      </a:r>
                      <a:endParaRPr lang="en-US" sz="1000"/>
                    </a:p>
                  </a:txBody>
                  <a:tcPr/>
                </a:tc>
                <a:tc>
                  <a:txBody>
                    <a:bodyPr/>
                    <a:lstStyle/>
                    <a:p>
                      <a:r>
                        <a:rPr lang="en-US" sz="1000"/>
                        <a:t>2649</a:t>
                      </a:r>
                    </a:p>
                  </a:txBody>
                  <a:tcPr/>
                </a:tc>
                <a:tc>
                  <a:txBody>
                    <a:bodyPr/>
                    <a:lstStyle/>
                    <a:p>
                      <a:r>
                        <a:rPr lang="en-US" sz="1000"/>
                        <a:t>8439</a:t>
                      </a:r>
                    </a:p>
                  </a:txBody>
                  <a:tcPr/>
                </a:tc>
                <a:tc>
                  <a:txBody>
                    <a:bodyPr/>
                    <a:lstStyle/>
                    <a:p>
                      <a:r>
                        <a:rPr lang="en-US" sz="1000"/>
                        <a:t>669</a:t>
                      </a:r>
                    </a:p>
                  </a:txBody>
                  <a:tcPr/>
                </a:tc>
                <a:tc>
                  <a:txBody>
                    <a:bodyPr/>
                    <a:lstStyle/>
                    <a:p>
                      <a:r>
                        <a:rPr lang="en-US" sz="1000"/>
                        <a:t>11757</a:t>
                      </a:r>
                    </a:p>
                  </a:txBody>
                  <a:tcPr/>
                </a:tc>
                <a:tc>
                  <a:txBody>
                    <a:bodyPr/>
                    <a:lstStyle/>
                    <a:p>
                      <a:r>
                        <a:rPr lang="en-US" sz="1000"/>
                        <a:t>Photo</a:t>
                      </a:r>
                    </a:p>
                  </a:txBody>
                  <a:tcPr/>
                </a:tc>
                <a:extLst>
                  <a:ext uri="{0D108BD9-81ED-4DB2-BD59-A6C34878D82A}">
                    <a16:rowId xmlns:a16="http://schemas.microsoft.com/office/drawing/2014/main" val="4004384037"/>
                  </a:ext>
                </a:extLst>
              </a:tr>
              <a:tr h="370840">
                <a:tc>
                  <a:txBody>
                    <a:bodyPr/>
                    <a:lstStyle/>
                    <a:p>
                      <a:r>
                        <a:rPr lang="de-DE" sz="1000" b="1"/>
                        <a:t>tagesschau - 2017-10-19 13:42:25</a:t>
                      </a:r>
                      <a:r>
                        <a:rPr lang="de-DE" sz="1000"/>
                        <a:t>
Wegen möglicher Glassplitter sollen die Pizzen nicht verzehrt werden.</a:t>
                      </a:r>
                      <a:endParaRPr lang="en-US" sz="1000"/>
                    </a:p>
                  </a:txBody>
                  <a:tcPr/>
                </a:tc>
                <a:tc>
                  <a:txBody>
                    <a:bodyPr/>
                    <a:lstStyle/>
                    <a:p>
                      <a:r>
                        <a:rPr lang="en-US" sz="1000"/>
                        <a:t>2553</a:t>
                      </a:r>
                    </a:p>
                  </a:txBody>
                  <a:tcPr/>
                </a:tc>
                <a:tc>
                  <a:txBody>
                    <a:bodyPr/>
                    <a:lstStyle/>
                    <a:p>
                      <a:r>
                        <a:rPr lang="en-US" sz="1000"/>
                        <a:t>458</a:t>
                      </a:r>
                    </a:p>
                  </a:txBody>
                  <a:tcPr/>
                </a:tc>
                <a:tc>
                  <a:txBody>
                    <a:bodyPr/>
                    <a:lstStyle/>
                    <a:p>
                      <a:r>
                        <a:rPr lang="en-US" sz="1000"/>
                        <a:t>2094</a:t>
                      </a:r>
                    </a:p>
                  </a:txBody>
                  <a:tcPr/>
                </a:tc>
                <a:tc>
                  <a:txBody>
                    <a:bodyPr/>
                    <a:lstStyle/>
                    <a:p>
                      <a:r>
                        <a:rPr lang="en-US" sz="1000"/>
                        <a:t>5105</a:t>
                      </a:r>
                    </a:p>
                  </a:txBody>
                  <a:tcPr/>
                </a:tc>
                <a:tc>
                  <a:txBody>
                    <a:bodyPr/>
                    <a:lstStyle/>
                    <a:p>
                      <a:r>
                        <a:rPr lang="en-US" sz="1000"/>
                        <a:t>Photo</a:t>
                      </a:r>
                    </a:p>
                  </a:txBody>
                  <a:tcPr/>
                </a:tc>
                <a:extLst>
                  <a:ext uri="{0D108BD9-81ED-4DB2-BD59-A6C34878D82A}">
                    <a16:rowId xmlns:a16="http://schemas.microsoft.com/office/drawing/2014/main" val="711821743"/>
                  </a:ext>
                </a:extLst>
              </a:tr>
            </a:tbl>
          </a:graphicData>
        </a:graphic>
      </p:graphicFrame>
      <p:sp>
        <p:nvSpPr>
          <p:cNvPr id="4" name="Text Placeholder 3">
            <a:extLst>
              <a:ext uri="{FF2B5EF4-FFF2-40B4-BE49-F238E27FC236}">
                <a16:creationId xmlns:a16="http://schemas.microsoft.com/office/drawing/2014/main" id="{F1D94031-610D-4F7C-BA84-C22446EB8DF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26238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BE59-B778-4663-802B-6CA2E253EE02}"/>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94EB658B-2D1F-4C1D-9978-80B1CDBEFF24}"/>
              </a:ext>
            </a:extLst>
          </p:cNvPr>
          <p:cNvGraphicFramePr>
            <a:graphicFrameLocks noGrp="1"/>
          </p:cNvGraphicFramePr>
          <p:nvPr>
            <p:ph type="tbl" sz="quarter" idx="13"/>
            <p:extLst>
              <p:ext uri="{D42A27DB-BD31-4B8C-83A1-F6EECF244321}">
                <p14:modId xmlns:p14="http://schemas.microsoft.com/office/powerpoint/2010/main" val="1400430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27273277"/>
                    </a:ext>
                  </a:extLst>
                </a:gridCol>
                <a:gridCol w="987552">
                  <a:extLst>
                    <a:ext uri="{9D8B030D-6E8A-4147-A177-3AD203B41FA5}">
                      <a16:colId xmlns:a16="http://schemas.microsoft.com/office/drawing/2014/main" val="3697317521"/>
                    </a:ext>
                  </a:extLst>
                </a:gridCol>
                <a:gridCol w="822960">
                  <a:extLst>
                    <a:ext uri="{9D8B030D-6E8A-4147-A177-3AD203B41FA5}">
                      <a16:colId xmlns:a16="http://schemas.microsoft.com/office/drawing/2014/main" val="3372530425"/>
                    </a:ext>
                  </a:extLst>
                </a:gridCol>
                <a:gridCol w="987552">
                  <a:extLst>
                    <a:ext uri="{9D8B030D-6E8A-4147-A177-3AD203B41FA5}">
                      <a16:colId xmlns:a16="http://schemas.microsoft.com/office/drawing/2014/main" val="816062398"/>
                    </a:ext>
                  </a:extLst>
                </a:gridCol>
                <a:gridCol w="822960">
                  <a:extLst>
                    <a:ext uri="{9D8B030D-6E8A-4147-A177-3AD203B41FA5}">
                      <a16:colId xmlns:a16="http://schemas.microsoft.com/office/drawing/2014/main" val="328723985"/>
                    </a:ext>
                  </a:extLst>
                </a:gridCol>
                <a:gridCol w="905256">
                  <a:extLst>
                    <a:ext uri="{9D8B030D-6E8A-4147-A177-3AD203B41FA5}">
                      <a16:colId xmlns:a16="http://schemas.microsoft.com/office/drawing/2014/main" val="3979918993"/>
                    </a:ext>
                  </a:extLst>
                </a:gridCol>
                <a:gridCol w="822960">
                  <a:extLst>
                    <a:ext uri="{9D8B030D-6E8A-4147-A177-3AD203B41FA5}">
                      <a16:colId xmlns:a16="http://schemas.microsoft.com/office/drawing/2014/main" val="659085543"/>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2454607242"/>
                  </a:ext>
                </a:extLst>
              </a:tr>
              <a:tr h="370840">
                <a:tc>
                  <a:txBody>
                    <a:bodyPr/>
                    <a:lstStyle/>
                    <a:p>
                      <a:r>
                        <a:rPr lang="de-DE" sz="1000" b="1"/>
                        <a:t>tagesschau - 2017-10-19 03:45:00</a:t>
                      </a:r>
                      <a:r>
                        <a:rPr lang="de-DE" sz="1000"/>
                        <a:t>
In dem 2000-Einwohner-Dorf Waanrode, östlich von Brüssel, ist seit einigen Tagen nichts mehr so, wie es sonst immer war: Uhren spielen plötzlich verrückt, Bewohner schrecken mitten in der Nacht hoch und wollen zur Arbeit. Was ist da los?</a:t>
                      </a:r>
                      <a:endParaRPr lang="en-US" sz="1000"/>
                    </a:p>
                  </a:txBody>
                  <a:tcPr/>
                </a:tc>
                <a:tc>
                  <a:txBody>
                    <a:bodyPr/>
                    <a:lstStyle/>
                    <a:p>
                      <a:r>
                        <a:rPr lang="en-US" sz="1000"/>
                        <a:t>8.1%</a:t>
                      </a:r>
                    </a:p>
                  </a:txBody>
                  <a:tcPr/>
                </a:tc>
                <a:tc>
                  <a:txBody>
                    <a:bodyPr/>
                    <a:lstStyle/>
                    <a:p>
                      <a:r>
                        <a:rPr lang="en-US" sz="1000"/>
                        <a:t>47564</a:t>
                      </a:r>
                    </a:p>
                  </a:txBody>
                  <a:tcPr/>
                </a:tc>
                <a:tc>
                  <a:txBody>
                    <a:bodyPr/>
                    <a:lstStyle/>
                    <a:p>
                      <a:r>
                        <a:rPr lang="en-US" sz="1000"/>
                        <a:t>587615</a:t>
                      </a:r>
                    </a:p>
                  </a:txBody>
                  <a:tcPr/>
                </a:tc>
                <a:tc>
                  <a:txBody>
                    <a:bodyPr/>
                    <a:lstStyle/>
                    <a:p>
                      <a:r>
                        <a:rPr lang="en-US" sz="1000"/>
                        <a:t>62218</a:t>
                      </a:r>
                    </a:p>
                  </a:txBody>
                  <a:tcPr/>
                </a:tc>
                <a:tc>
                  <a:txBody>
                    <a:bodyPr/>
                    <a:lstStyle/>
                    <a:p>
                      <a:r>
                        <a:rPr lang="en-US" sz="1000"/>
                        <a:t>10.6%</a:t>
                      </a:r>
                    </a:p>
                  </a:txBody>
                  <a:tcPr/>
                </a:tc>
                <a:tc>
                  <a:txBody>
                    <a:bodyPr/>
                    <a:lstStyle/>
                    <a:p>
                      <a:r>
                        <a:rPr lang="en-US" sz="1000"/>
                        <a:t>Link</a:t>
                      </a:r>
                    </a:p>
                  </a:txBody>
                  <a:tcPr/>
                </a:tc>
                <a:extLst>
                  <a:ext uri="{0D108BD9-81ED-4DB2-BD59-A6C34878D82A}">
                    <a16:rowId xmlns:a16="http://schemas.microsoft.com/office/drawing/2014/main" val="1763002336"/>
                  </a:ext>
                </a:extLst>
              </a:tr>
              <a:tr h="370840">
                <a:tc>
                  <a:txBody>
                    <a:bodyPr/>
                    <a:lstStyle/>
                    <a:p>
                      <a:r>
                        <a:rPr lang="de-DE" sz="1000" b="1"/>
                        <a:t>tagesschau - 2017-10-21 14:00:01</a:t>
                      </a:r>
                      <a:r>
                        <a:rPr lang="de-DE" sz="1000"/>
                        <a:t>
Kurz vor der Parlamentswahl in Argentinien erschüttert ein Leichenfund in Patagonien das Land.  Der Wahlkampf wurde gestoppt.</a:t>
                      </a:r>
                      <a:endParaRPr lang="en-US" sz="1000"/>
                    </a:p>
                  </a:txBody>
                  <a:tcPr/>
                </a:tc>
                <a:tc>
                  <a:txBody>
                    <a:bodyPr/>
                    <a:lstStyle/>
                    <a:p>
                      <a:r>
                        <a:rPr lang="en-US" sz="1000"/>
                        <a:t>7.1%</a:t>
                      </a:r>
                    </a:p>
                  </a:txBody>
                  <a:tcPr/>
                </a:tc>
                <a:tc>
                  <a:txBody>
                    <a:bodyPr/>
                    <a:lstStyle/>
                    <a:p>
                      <a:r>
                        <a:rPr lang="en-US" sz="1000"/>
                        <a:t>26254</a:t>
                      </a:r>
                    </a:p>
                  </a:txBody>
                  <a:tcPr/>
                </a:tc>
                <a:tc>
                  <a:txBody>
                    <a:bodyPr/>
                    <a:lstStyle/>
                    <a:p>
                      <a:r>
                        <a:rPr lang="en-US" sz="1000"/>
                        <a:t>370392</a:t>
                      </a:r>
                    </a:p>
                  </a:txBody>
                  <a:tcPr/>
                </a:tc>
                <a:tc>
                  <a:txBody>
                    <a:bodyPr/>
                    <a:lstStyle/>
                    <a:p>
                      <a:r>
                        <a:rPr lang="en-US" sz="1000"/>
                        <a:t>30695</a:t>
                      </a:r>
                    </a:p>
                  </a:txBody>
                  <a:tcPr/>
                </a:tc>
                <a:tc>
                  <a:txBody>
                    <a:bodyPr/>
                    <a:lstStyle/>
                    <a:p>
                      <a:r>
                        <a:rPr lang="en-US" sz="1000"/>
                        <a:t>8.3%</a:t>
                      </a:r>
                    </a:p>
                  </a:txBody>
                  <a:tcPr/>
                </a:tc>
                <a:tc>
                  <a:txBody>
                    <a:bodyPr/>
                    <a:lstStyle/>
                    <a:p>
                      <a:r>
                        <a:rPr lang="en-US" sz="1000"/>
                        <a:t>Link</a:t>
                      </a:r>
                    </a:p>
                  </a:txBody>
                  <a:tcPr/>
                </a:tc>
                <a:extLst>
                  <a:ext uri="{0D108BD9-81ED-4DB2-BD59-A6C34878D82A}">
                    <a16:rowId xmlns:a16="http://schemas.microsoft.com/office/drawing/2014/main" val="161116622"/>
                  </a:ext>
                </a:extLst>
              </a:tr>
              <a:tr h="370840">
                <a:tc>
                  <a:txBody>
                    <a:bodyPr/>
                    <a:lstStyle/>
                    <a:p>
                      <a:r>
                        <a:rPr lang="de-DE" sz="1000" b="1"/>
                        <a:t>tagesschau - 2017-10-20 19:27:19</a:t>
                      </a:r>
                      <a:r>
                        <a:rPr lang="de-DE" sz="1000"/>
                        <a:t>
Fliegt ein Flugzeug von Air Berlin nach Island - und wird beschlagnahmt.</a:t>
                      </a:r>
                      <a:endParaRPr lang="en-US" sz="1000"/>
                    </a:p>
                  </a:txBody>
                  <a:tcPr/>
                </a:tc>
                <a:tc>
                  <a:txBody>
                    <a:bodyPr/>
                    <a:lstStyle/>
                    <a:p>
                      <a:r>
                        <a:rPr lang="en-US" sz="1000"/>
                        <a:t>5.3%</a:t>
                      </a:r>
                    </a:p>
                  </a:txBody>
                  <a:tcPr/>
                </a:tc>
                <a:tc>
                  <a:txBody>
                    <a:bodyPr/>
                    <a:lstStyle/>
                    <a:p>
                      <a:r>
                        <a:rPr lang="en-US" sz="1000"/>
                        <a:t>15480</a:t>
                      </a:r>
                    </a:p>
                  </a:txBody>
                  <a:tcPr/>
                </a:tc>
                <a:tc>
                  <a:txBody>
                    <a:bodyPr/>
                    <a:lstStyle/>
                    <a:p>
                      <a:r>
                        <a:rPr lang="en-US" sz="1000"/>
                        <a:t>292995</a:t>
                      </a:r>
                    </a:p>
                  </a:txBody>
                  <a:tcPr/>
                </a:tc>
                <a:tc>
                  <a:txBody>
                    <a:bodyPr/>
                    <a:lstStyle/>
                    <a:p>
                      <a:r>
                        <a:rPr lang="en-US" sz="1000"/>
                        <a:t>22263</a:t>
                      </a:r>
                    </a:p>
                  </a:txBody>
                  <a:tcPr/>
                </a:tc>
                <a:tc>
                  <a:txBody>
                    <a:bodyPr/>
                    <a:lstStyle/>
                    <a:p>
                      <a:r>
                        <a:rPr lang="en-US" sz="1000"/>
                        <a:t>7.6%</a:t>
                      </a:r>
                    </a:p>
                  </a:txBody>
                  <a:tcPr/>
                </a:tc>
                <a:tc>
                  <a:txBody>
                    <a:bodyPr/>
                    <a:lstStyle/>
                    <a:p>
                      <a:r>
                        <a:rPr lang="en-US" sz="1000"/>
                        <a:t>Link</a:t>
                      </a:r>
                    </a:p>
                  </a:txBody>
                  <a:tcPr/>
                </a:tc>
                <a:extLst>
                  <a:ext uri="{0D108BD9-81ED-4DB2-BD59-A6C34878D82A}">
                    <a16:rowId xmlns:a16="http://schemas.microsoft.com/office/drawing/2014/main" val="2384520651"/>
                  </a:ext>
                </a:extLst>
              </a:tr>
              <a:tr h="370840">
                <a:tc>
                  <a:txBody>
                    <a:bodyPr/>
                    <a:lstStyle/>
                    <a:p>
                      <a:r>
                        <a:rPr lang="de-DE" sz="1000" b="1"/>
                        <a:t>tagesschau - 2017-10-26 10:44:10</a:t>
                      </a:r>
                      <a:r>
                        <a:rPr lang="de-DE" sz="1000"/>
                        <a:t>
Lindner, Özdemir, von der Leyen: Sie hatten die Wahl. Wer bekommt welches Ministerium in einem möglichen Jamaika-Bündnis? Hier sind die Ergebnisse des Kabinett-O-Mats.</a:t>
                      </a:r>
                      <a:endParaRPr lang="en-US" sz="1000"/>
                    </a:p>
                  </a:txBody>
                  <a:tcPr/>
                </a:tc>
                <a:tc>
                  <a:txBody>
                    <a:bodyPr/>
                    <a:lstStyle/>
                    <a:p>
                      <a:r>
                        <a:rPr lang="en-US" sz="1000"/>
                        <a:t>4.7%</a:t>
                      </a:r>
                    </a:p>
                  </a:txBody>
                  <a:tcPr/>
                </a:tc>
                <a:tc>
                  <a:txBody>
                    <a:bodyPr/>
                    <a:lstStyle/>
                    <a:p>
                      <a:r>
                        <a:rPr lang="en-US" sz="1000"/>
                        <a:t>14917</a:t>
                      </a:r>
                    </a:p>
                  </a:txBody>
                  <a:tcPr/>
                </a:tc>
                <a:tc>
                  <a:txBody>
                    <a:bodyPr/>
                    <a:lstStyle/>
                    <a:p>
                      <a:r>
                        <a:rPr lang="en-US" sz="1000"/>
                        <a:t>317409</a:t>
                      </a:r>
                    </a:p>
                  </a:txBody>
                  <a:tcPr/>
                </a:tc>
                <a:tc>
                  <a:txBody>
                    <a:bodyPr/>
                    <a:lstStyle/>
                    <a:p>
                      <a:r>
                        <a:rPr lang="en-US" sz="1000"/>
                        <a:t>19867</a:t>
                      </a:r>
                    </a:p>
                  </a:txBody>
                  <a:tcPr/>
                </a:tc>
                <a:tc>
                  <a:txBody>
                    <a:bodyPr/>
                    <a:lstStyle/>
                    <a:p>
                      <a:r>
                        <a:rPr lang="en-US" sz="1000"/>
                        <a:t>6.3%</a:t>
                      </a:r>
                    </a:p>
                  </a:txBody>
                  <a:tcPr/>
                </a:tc>
                <a:tc>
                  <a:txBody>
                    <a:bodyPr/>
                    <a:lstStyle/>
                    <a:p>
                      <a:r>
                        <a:rPr lang="en-US" sz="1000"/>
                        <a:t>Link</a:t>
                      </a:r>
                    </a:p>
                  </a:txBody>
                  <a:tcPr/>
                </a:tc>
                <a:extLst>
                  <a:ext uri="{0D108BD9-81ED-4DB2-BD59-A6C34878D82A}">
                    <a16:rowId xmlns:a16="http://schemas.microsoft.com/office/drawing/2014/main" val="1129273469"/>
                  </a:ext>
                </a:extLst>
              </a:tr>
              <a:tr h="370840">
                <a:tc>
                  <a:txBody>
                    <a:bodyPr/>
                    <a:lstStyle/>
                    <a:p>
                      <a:r>
                        <a:rPr lang="de-DE" sz="1000" b="1"/>
                        <a:t>tagesschau - 2017-10-18 16:30:06</a:t>
                      </a:r>
                      <a:r>
                        <a:rPr lang="de-DE" sz="1000"/>
                        <a:t>
Nadja R. hat sich in Frankfurt radikalisiert und ist 2014 nach Syrien ausgereist. Nun bröckelt die IS-Herrschaft und die 31-Jährige will zurück nach Deutschland. Das Auswärtige Amt hilft ihr nach Informationen von hr-iNFO dabei.</a:t>
                      </a:r>
                      <a:endParaRPr lang="en-US" sz="1000"/>
                    </a:p>
                  </a:txBody>
                  <a:tcPr/>
                </a:tc>
                <a:tc>
                  <a:txBody>
                    <a:bodyPr/>
                    <a:lstStyle/>
                    <a:p>
                      <a:r>
                        <a:rPr lang="en-US" sz="1000"/>
                        <a:t>3.9%</a:t>
                      </a:r>
                    </a:p>
                  </a:txBody>
                  <a:tcPr/>
                </a:tc>
                <a:tc>
                  <a:txBody>
                    <a:bodyPr/>
                    <a:lstStyle/>
                    <a:p>
                      <a:r>
                        <a:rPr lang="en-US" sz="1000"/>
                        <a:t>32460</a:t>
                      </a:r>
                    </a:p>
                  </a:txBody>
                  <a:tcPr/>
                </a:tc>
                <a:tc>
                  <a:txBody>
                    <a:bodyPr/>
                    <a:lstStyle/>
                    <a:p>
                      <a:r>
                        <a:rPr lang="en-US" sz="1000"/>
                        <a:t>834152</a:t>
                      </a:r>
                    </a:p>
                  </a:txBody>
                  <a:tcPr/>
                </a:tc>
                <a:tc>
                  <a:txBody>
                    <a:bodyPr/>
                    <a:lstStyle/>
                    <a:p>
                      <a:r>
                        <a:rPr lang="en-US" sz="1000"/>
                        <a:t>95879</a:t>
                      </a:r>
                    </a:p>
                  </a:txBody>
                  <a:tcPr/>
                </a:tc>
                <a:tc>
                  <a:txBody>
                    <a:bodyPr/>
                    <a:lstStyle/>
                    <a:p>
                      <a:r>
                        <a:rPr lang="en-US" sz="1000"/>
                        <a:t>11.5%</a:t>
                      </a:r>
                    </a:p>
                  </a:txBody>
                  <a:tcPr/>
                </a:tc>
                <a:tc>
                  <a:txBody>
                    <a:bodyPr/>
                    <a:lstStyle/>
                    <a:p>
                      <a:r>
                        <a:rPr lang="en-US" sz="1000"/>
                        <a:t>Link</a:t>
                      </a:r>
                    </a:p>
                  </a:txBody>
                  <a:tcPr/>
                </a:tc>
                <a:extLst>
                  <a:ext uri="{0D108BD9-81ED-4DB2-BD59-A6C34878D82A}">
                    <a16:rowId xmlns:a16="http://schemas.microsoft.com/office/drawing/2014/main" val="351397598"/>
                  </a:ext>
                </a:extLst>
              </a:tr>
            </a:tbl>
          </a:graphicData>
        </a:graphic>
      </p:graphicFrame>
      <p:sp>
        <p:nvSpPr>
          <p:cNvPr id="4" name="Text Placeholder 3">
            <a:extLst>
              <a:ext uri="{FF2B5EF4-FFF2-40B4-BE49-F238E27FC236}">
                <a16:creationId xmlns:a16="http://schemas.microsoft.com/office/drawing/2014/main" id="{6684C5BF-16F7-4D4A-BC8D-572FB00E922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16589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1E750-CADF-4A78-A6B7-567F5F826A83}"/>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7485A89E-48FC-4513-8060-4BADF2E2CDEE}"/>
              </a:ext>
            </a:extLst>
          </p:cNvPr>
          <p:cNvGraphicFramePr>
            <a:graphicFrameLocks noGrp="1"/>
          </p:cNvGraphicFramePr>
          <p:nvPr>
            <p:ph type="tbl" sz="quarter" idx="13"/>
            <p:extLst>
              <p:ext uri="{D42A27DB-BD31-4B8C-83A1-F6EECF244321}">
                <p14:modId xmlns:p14="http://schemas.microsoft.com/office/powerpoint/2010/main" val="1909868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734843770"/>
                    </a:ext>
                  </a:extLst>
                </a:gridCol>
                <a:gridCol w="1152144">
                  <a:extLst>
                    <a:ext uri="{9D8B030D-6E8A-4147-A177-3AD203B41FA5}">
                      <a16:colId xmlns:a16="http://schemas.microsoft.com/office/drawing/2014/main" val="1184771470"/>
                    </a:ext>
                  </a:extLst>
                </a:gridCol>
                <a:gridCol w="1152144">
                  <a:extLst>
                    <a:ext uri="{9D8B030D-6E8A-4147-A177-3AD203B41FA5}">
                      <a16:colId xmlns:a16="http://schemas.microsoft.com/office/drawing/2014/main" val="2393287323"/>
                    </a:ext>
                  </a:extLst>
                </a:gridCol>
                <a:gridCol w="1152144">
                  <a:extLst>
                    <a:ext uri="{9D8B030D-6E8A-4147-A177-3AD203B41FA5}">
                      <a16:colId xmlns:a16="http://schemas.microsoft.com/office/drawing/2014/main" val="3651491246"/>
                    </a:ext>
                  </a:extLst>
                </a:gridCol>
                <a:gridCol w="822960">
                  <a:extLst>
                    <a:ext uri="{9D8B030D-6E8A-4147-A177-3AD203B41FA5}">
                      <a16:colId xmlns:a16="http://schemas.microsoft.com/office/drawing/2014/main" val="786464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4186500856"/>
                  </a:ext>
                </a:extLst>
              </a:tr>
              <a:tr h="370840">
                <a:tc>
                  <a:txBody>
                    <a:bodyPr/>
                    <a:lstStyle/>
                    <a:p>
                      <a:r>
                        <a:rPr lang="de-DE" sz="1000" b="1"/>
                        <a:t>tagesschau - 2017-10-28 18:20:16</a:t>
                      </a:r>
                      <a:r>
                        <a:rPr lang="de-DE" sz="1000"/>
                        <a:t>
Ein spontan veröffentlichtes, plattdeutsches Facebook-Video nach einer Trecker-Panne auf dem Maisfeld hat die Welt des 36-Jährigen völlig auf den Kopf gestellt.</a:t>
                      </a:r>
                      <a:endParaRPr lang="en-US" sz="1000"/>
                    </a:p>
                  </a:txBody>
                  <a:tcPr/>
                </a:tc>
                <a:tc>
                  <a:txBody>
                    <a:bodyPr/>
                    <a:lstStyle/>
                    <a:p>
                      <a:r>
                        <a:rPr lang="en-US" sz="1000"/>
                        <a:t>246539</a:t>
                      </a:r>
                    </a:p>
                  </a:txBody>
                  <a:tcPr/>
                </a:tc>
                <a:tc>
                  <a:txBody>
                    <a:bodyPr/>
                    <a:lstStyle/>
                    <a:p>
                      <a:r>
                        <a:rPr lang="en-US" sz="1000"/>
                        <a:t>418058</a:t>
                      </a:r>
                    </a:p>
                  </a:txBody>
                  <a:tcPr/>
                </a:tc>
                <a:tc>
                  <a:txBody>
                    <a:bodyPr/>
                    <a:lstStyle/>
                    <a:p>
                      <a:r>
                        <a:rPr lang="en-US" sz="1000"/>
                        <a:t>15%</a:t>
                      </a:r>
                    </a:p>
                  </a:txBody>
                  <a:tcPr/>
                </a:tc>
                <a:tc>
                  <a:txBody>
                    <a:bodyPr/>
                    <a:lstStyle/>
                    <a:p>
                      <a:r>
                        <a:rPr lang="en-US" sz="1000"/>
                        <a:t>3:07</a:t>
                      </a:r>
                    </a:p>
                  </a:txBody>
                  <a:tcPr/>
                </a:tc>
                <a:extLst>
                  <a:ext uri="{0D108BD9-81ED-4DB2-BD59-A6C34878D82A}">
                    <a16:rowId xmlns:a16="http://schemas.microsoft.com/office/drawing/2014/main" val="1614984269"/>
                  </a:ext>
                </a:extLst>
              </a:tr>
              <a:tr h="370840">
                <a:tc>
                  <a:txBody>
                    <a:bodyPr/>
                    <a:lstStyle/>
                    <a:p>
                      <a:r>
                        <a:rPr lang="de-DE" sz="1000" b="1"/>
                        <a:t>tagesschau - 2017-10-30 11:33:30</a:t>
                      </a:r>
                      <a:r>
                        <a:rPr lang="de-DE" sz="1000"/>
                        <a:t>
Wackeliger Landeversuch im Sturm: Diese Maschine der polnischen "Enter Air" war aus Frankfurt gekommen - und versuchte vergeblich, in Salzburg zu landen.</a:t>
                      </a:r>
                      <a:endParaRPr lang="en-US" sz="1000"/>
                    </a:p>
                  </a:txBody>
                  <a:tcPr/>
                </a:tc>
                <a:tc>
                  <a:txBody>
                    <a:bodyPr/>
                    <a:lstStyle/>
                    <a:p>
                      <a:r>
                        <a:rPr lang="en-US" sz="1000"/>
                        <a:t>202527</a:t>
                      </a:r>
                    </a:p>
                  </a:txBody>
                  <a:tcPr/>
                </a:tc>
                <a:tc>
                  <a:txBody>
                    <a:bodyPr/>
                    <a:lstStyle/>
                    <a:p>
                      <a:r>
                        <a:rPr lang="en-US" sz="1000"/>
                        <a:t>272173</a:t>
                      </a:r>
                    </a:p>
                  </a:txBody>
                  <a:tcPr/>
                </a:tc>
                <a:tc>
                  <a:txBody>
                    <a:bodyPr/>
                    <a:lstStyle/>
                    <a:p>
                      <a:r>
                        <a:rPr lang="en-US" sz="1000"/>
                        <a:t>53%</a:t>
                      </a:r>
                    </a:p>
                  </a:txBody>
                  <a:tcPr/>
                </a:tc>
                <a:tc>
                  <a:txBody>
                    <a:bodyPr/>
                    <a:lstStyle/>
                    <a:p>
                      <a:r>
                        <a:rPr lang="en-US" sz="1000"/>
                        <a:t>0:25</a:t>
                      </a:r>
                    </a:p>
                  </a:txBody>
                  <a:tcPr/>
                </a:tc>
                <a:extLst>
                  <a:ext uri="{0D108BD9-81ED-4DB2-BD59-A6C34878D82A}">
                    <a16:rowId xmlns:a16="http://schemas.microsoft.com/office/drawing/2014/main" val="3503898095"/>
                  </a:ext>
                </a:extLst>
              </a:tr>
              <a:tr h="370840">
                <a:tc>
                  <a:txBody>
                    <a:bodyPr/>
                    <a:lstStyle/>
                    <a:p>
                      <a:r>
                        <a:rPr lang="de-DE" sz="1000" b="1"/>
                        <a:t>tagesschau - 2017-10-19 17:25:56</a:t>
                      </a:r>
                      <a:r>
                        <a:rPr lang="de-DE" sz="1000"/>
                        <a:t>
Unter dem Hashtag #MeToo solidarisieren sich derzeit Zehntausende Frauen, die Opfer sexueller Belästigung wurden. Scheinargumente und Schuldumkehrrungen sollen Opfer oft zum Schweigen bringen.</a:t>
                      </a:r>
                      <a:endParaRPr lang="en-US" sz="1000"/>
                    </a:p>
                  </a:txBody>
                  <a:tcPr/>
                </a:tc>
                <a:tc>
                  <a:txBody>
                    <a:bodyPr/>
                    <a:lstStyle/>
                    <a:p>
                      <a:r>
                        <a:rPr lang="en-US" sz="1000"/>
                        <a:t>129147</a:t>
                      </a:r>
                    </a:p>
                  </a:txBody>
                  <a:tcPr/>
                </a:tc>
                <a:tc>
                  <a:txBody>
                    <a:bodyPr/>
                    <a:lstStyle/>
                    <a:p>
                      <a:r>
                        <a:rPr lang="en-US" sz="1000"/>
                        <a:t>224274</a:t>
                      </a:r>
                    </a:p>
                  </a:txBody>
                  <a:tcPr/>
                </a:tc>
                <a:tc>
                  <a:txBody>
                    <a:bodyPr/>
                    <a:lstStyle/>
                    <a:p>
                      <a:r>
                        <a:rPr lang="en-US" sz="1000"/>
                        <a:t>28%</a:t>
                      </a:r>
                    </a:p>
                  </a:txBody>
                  <a:tcPr/>
                </a:tc>
                <a:tc>
                  <a:txBody>
                    <a:bodyPr/>
                    <a:lstStyle/>
                    <a:p>
                      <a:r>
                        <a:rPr lang="en-US" sz="1000"/>
                        <a:t>0:43</a:t>
                      </a:r>
                    </a:p>
                  </a:txBody>
                  <a:tcPr/>
                </a:tc>
                <a:extLst>
                  <a:ext uri="{0D108BD9-81ED-4DB2-BD59-A6C34878D82A}">
                    <a16:rowId xmlns:a16="http://schemas.microsoft.com/office/drawing/2014/main" val="2573449552"/>
                  </a:ext>
                </a:extLst>
              </a:tr>
              <a:tr h="370840">
                <a:tc>
                  <a:txBody>
                    <a:bodyPr/>
                    <a:lstStyle/>
                    <a:p>
                      <a:r>
                        <a:rPr lang="de-DE" sz="1000" b="1"/>
                        <a:t>tagesschau - 2017-10-26 03:44:00</a:t>
                      </a:r>
                      <a:r>
                        <a:rPr lang="de-DE" sz="1000"/>
                        <a:t>
Vom Krieg ins Klassenzimmer: In einem Pilotprojekt werden Lehrerinnen und Lehrer, die aus ihrem Heimatland flüchten mussten, fit für deutsche Schulen gemacht.</a:t>
                      </a:r>
                      <a:endParaRPr lang="en-US" sz="1000"/>
                    </a:p>
                  </a:txBody>
                  <a:tcPr/>
                </a:tc>
                <a:tc>
                  <a:txBody>
                    <a:bodyPr/>
                    <a:lstStyle/>
                    <a:p>
                      <a:r>
                        <a:rPr lang="en-US" sz="1000"/>
                        <a:t>128541</a:t>
                      </a:r>
                    </a:p>
                  </a:txBody>
                  <a:tcPr/>
                </a:tc>
                <a:tc>
                  <a:txBody>
                    <a:bodyPr/>
                    <a:lstStyle/>
                    <a:p>
                      <a:r>
                        <a:rPr lang="en-US" sz="1000"/>
                        <a:t>276188</a:t>
                      </a:r>
                    </a:p>
                  </a:txBody>
                  <a:tcPr/>
                </a:tc>
                <a:tc>
                  <a:txBody>
                    <a:bodyPr/>
                    <a:lstStyle/>
                    <a:p>
                      <a:r>
                        <a:rPr lang="en-US" sz="1000"/>
                        <a:t>7%</a:t>
                      </a:r>
                    </a:p>
                  </a:txBody>
                  <a:tcPr/>
                </a:tc>
                <a:tc>
                  <a:txBody>
                    <a:bodyPr/>
                    <a:lstStyle/>
                    <a:p>
                      <a:r>
                        <a:rPr lang="en-US" sz="1000"/>
                        <a:t>5:15</a:t>
                      </a:r>
                    </a:p>
                  </a:txBody>
                  <a:tcPr/>
                </a:tc>
                <a:extLst>
                  <a:ext uri="{0D108BD9-81ED-4DB2-BD59-A6C34878D82A}">
                    <a16:rowId xmlns:a16="http://schemas.microsoft.com/office/drawing/2014/main" val="3465274822"/>
                  </a:ext>
                </a:extLst>
              </a:tr>
              <a:tr h="370840">
                <a:tc>
                  <a:txBody>
                    <a:bodyPr/>
                    <a:lstStyle/>
                    <a:p>
                      <a:r>
                        <a:rPr lang="de-DE" sz="1000" b="1"/>
                        <a:t>tagesschau - 2017-10-20 05:09:38</a:t>
                      </a:r>
                      <a:r>
                        <a:rPr lang="de-DE" sz="1000"/>
                        <a:t>
Melania Trump hat als First Lady schon so einiges ertragen müssen: Häme wegen ihres Outfits, Mitleid ob ihres Mannes, Kritik an ihrem Sohn. Das Netz rätselt jetzt, ob sie sich deshalb ein Double zugelegt hat.</a:t>
                      </a:r>
                      <a:endParaRPr lang="en-US" sz="1000"/>
                    </a:p>
                  </a:txBody>
                  <a:tcPr/>
                </a:tc>
                <a:tc>
                  <a:txBody>
                    <a:bodyPr/>
                    <a:lstStyle/>
                    <a:p>
                      <a:r>
                        <a:rPr lang="en-US" sz="1000"/>
                        <a:t>124172</a:t>
                      </a:r>
                    </a:p>
                  </a:txBody>
                  <a:tcPr/>
                </a:tc>
                <a:tc>
                  <a:txBody>
                    <a:bodyPr/>
                    <a:lstStyle/>
                    <a:p>
                      <a:r>
                        <a:rPr lang="en-US" sz="1000"/>
                        <a:t>168118</a:t>
                      </a:r>
                    </a:p>
                  </a:txBody>
                  <a:tcPr/>
                </a:tc>
                <a:tc>
                  <a:txBody>
                    <a:bodyPr/>
                    <a:lstStyle/>
                    <a:p>
                      <a:r>
                        <a:rPr lang="en-US" sz="1000"/>
                        <a:t>25%</a:t>
                      </a:r>
                    </a:p>
                  </a:txBody>
                  <a:tcPr/>
                </a:tc>
                <a:tc>
                  <a:txBody>
                    <a:bodyPr/>
                    <a:lstStyle/>
                    <a:p>
                      <a:r>
                        <a:rPr lang="en-US" sz="1000"/>
                        <a:t>1:01</a:t>
                      </a:r>
                    </a:p>
                  </a:txBody>
                  <a:tcPr/>
                </a:tc>
                <a:extLst>
                  <a:ext uri="{0D108BD9-81ED-4DB2-BD59-A6C34878D82A}">
                    <a16:rowId xmlns:a16="http://schemas.microsoft.com/office/drawing/2014/main" val="1139864725"/>
                  </a:ext>
                </a:extLst>
              </a:tr>
            </a:tbl>
          </a:graphicData>
        </a:graphic>
      </p:graphicFrame>
      <p:sp>
        <p:nvSpPr>
          <p:cNvPr id="4" name="Text Placeholder 3">
            <a:extLst>
              <a:ext uri="{FF2B5EF4-FFF2-40B4-BE49-F238E27FC236}">
                <a16:creationId xmlns:a16="http://schemas.microsoft.com/office/drawing/2014/main" id="{CB809889-7722-4D7C-BDB2-83B2D968C33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55448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004A0-F219-4272-99BF-6BCC1ADA6DA4}"/>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423B1ECB-0704-41FE-BD44-064185D30796}"/>
              </a:ext>
            </a:extLst>
          </p:cNvPr>
          <p:cNvGraphicFramePr>
            <a:graphicFrameLocks noGrp="1"/>
          </p:cNvGraphicFramePr>
          <p:nvPr>
            <p:ph type="tbl" sz="quarter" idx="13"/>
            <p:extLst>
              <p:ext uri="{D42A27DB-BD31-4B8C-83A1-F6EECF244321}">
                <p14:modId xmlns:p14="http://schemas.microsoft.com/office/powerpoint/2010/main" val="3071023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13583410"/>
                    </a:ext>
                  </a:extLst>
                </a:gridCol>
                <a:gridCol w="1316736">
                  <a:extLst>
                    <a:ext uri="{9D8B030D-6E8A-4147-A177-3AD203B41FA5}">
                      <a16:colId xmlns:a16="http://schemas.microsoft.com/office/drawing/2014/main" val="266040226"/>
                    </a:ext>
                  </a:extLst>
                </a:gridCol>
                <a:gridCol w="1481328">
                  <a:extLst>
                    <a:ext uri="{9D8B030D-6E8A-4147-A177-3AD203B41FA5}">
                      <a16:colId xmlns:a16="http://schemas.microsoft.com/office/drawing/2014/main" val="2519107835"/>
                    </a:ext>
                  </a:extLst>
                </a:gridCol>
                <a:gridCol w="1481328">
                  <a:extLst>
                    <a:ext uri="{9D8B030D-6E8A-4147-A177-3AD203B41FA5}">
                      <a16:colId xmlns:a16="http://schemas.microsoft.com/office/drawing/2014/main" val="1002741140"/>
                    </a:ext>
                  </a:extLst>
                </a:gridCol>
                <a:gridCol w="1481328">
                  <a:extLst>
                    <a:ext uri="{9D8B030D-6E8A-4147-A177-3AD203B41FA5}">
                      <a16:colId xmlns:a16="http://schemas.microsoft.com/office/drawing/2014/main" val="189291122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490675561"/>
                  </a:ext>
                </a:extLst>
              </a:tr>
              <a:tr h="370840">
                <a:tc>
                  <a:txBody>
                    <a:bodyPr/>
                    <a:lstStyle/>
                    <a:p>
                      <a:r>
                        <a:rPr lang="de-DE" sz="1000" b="1"/>
                        <a:t>tagesschau - 2017-10-30 11:33:30</a:t>
                      </a:r>
                      <a:r>
                        <a:rPr lang="de-DE" sz="1000"/>
                        <a:t>
Wackeliger Landeversuch im Sturm: Diese Maschine der polnischen "Enter Air" war aus Frankfurt gekommen - und versuchte vergeblich, in Salzburg zu landen.</a:t>
                      </a:r>
                      <a:endParaRPr lang="en-US" sz="1000"/>
                    </a:p>
                  </a:txBody>
                  <a:tcPr/>
                </a:tc>
                <a:tc>
                  <a:txBody>
                    <a:bodyPr/>
                    <a:lstStyle/>
                    <a:p>
                      <a:r>
                        <a:rPr lang="en-US" sz="1000"/>
                        <a:t>31.76%</a:t>
                      </a:r>
                    </a:p>
                  </a:txBody>
                  <a:tcPr/>
                </a:tc>
                <a:tc>
                  <a:txBody>
                    <a:bodyPr/>
                    <a:lstStyle/>
                    <a:p>
                      <a:r>
                        <a:rPr lang="en-US" sz="1000"/>
                        <a:t>41.39%</a:t>
                      </a:r>
                    </a:p>
                  </a:txBody>
                  <a:tcPr/>
                </a:tc>
                <a:tc>
                  <a:txBody>
                    <a:bodyPr/>
                    <a:lstStyle/>
                    <a:p>
                      <a:r>
                        <a:rPr lang="en-US" sz="1000"/>
                        <a:t>202527</a:t>
                      </a:r>
                    </a:p>
                  </a:txBody>
                  <a:tcPr/>
                </a:tc>
                <a:tc>
                  <a:txBody>
                    <a:bodyPr/>
                    <a:lstStyle/>
                    <a:p>
                      <a:r>
                        <a:rPr lang="en-US" sz="1000"/>
                        <a:t>616770</a:t>
                      </a:r>
                    </a:p>
                  </a:txBody>
                  <a:tcPr/>
                </a:tc>
                <a:extLst>
                  <a:ext uri="{0D108BD9-81ED-4DB2-BD59-A6C34878D82A}">
                    <a16:rowId xmlns:a16="http://schemas.microsoft.com/office/drawing/2014/main" val="2807751671"/>
                  </a:ext>
                </a:extLst>
              </a:tr>
              <a:tr h="370840">
                <a:tc>
                  <a:txBody>
                    <a:bodyPr/>
                    <a:lstStyle/>
                    <a:p>
                      <a:r>
                        <a:rPr lang="de-DE" sz="1000" b="1"/>
                        <a:t>tagesschau - 2017-10-20 05:09:38</a:t>
                      </a:r>
                      <a:r>
                        <a:rPr lang="de-DE" sz="1000"/>
                        <a:t>
Melania Trump hat als First Lady schon so einiges ertragen müssen: Häme wegen ihres Outfits, Mitleid ob ihres Mannes, Kritik an ihrem Sohn. Das Netz rätselt jetzt, ob sie sich deshalb ein Double zugelegt hat.</a:t>
                      </a:r>
                      <a:endParaRPr lang="en-US" sz="1000"/>
                    </a:p>
                  </a:txBody>
                  <a:tcPr/>
                </a:tc>
                <a:tc>
                  <a:txBody>
                    <a:bodyPr/>
                    <a:lstStyle/>
                    <a:p>
                      <a:r>
                        <a:rPr lang="en-US" sz="1000"/>
                        <a:t>29.48%</a:t>
                      </a:r>
                    </a:p>
                  </a:txBody>
                  <a:tcPr/>
                </a:tc>
                <a:tc>
                  <a:txBody>
                    <a:bodyPr/>
                    <a:lstStyle/>
                    <a:p>
                      <a:r>
                        <a:rPr lang="en-US" sz="1000"/>
                        <a:t>38.91%</a:t>
                      </a:r>
                    </a:p>
                  </a:txBody>
                  <a:tcPr/>
                </a:tc>
                <a:tc>
                  <a:txBody>
                    <a:bodyPr/>
                    <a:lstStyle/>
                    <a:p>
                      <a:r>
                        <a:rPr lang="en-US" sz="1000"/>
                        <a:t>124172</a:t>
                      </a:r>
                    </a:p>
                  </a:txBody>
                  <a:tcPr/>
                </a:tc>
                <a:tc>
                  <a:txBody>
                    <a:bodyPr/>
                    <a:lstStyle/>
                    <a:p>
                      <a:r>
                        <a:rPr lang="en-US" sz="1000"/>
                        <a:t>419141</a:t>
                      </a:r>
                    </a:p>
                  </a:txBody>
                  <a:tcPr/>
                </a:tc>
                <a:extLst>
                  <a:ext uri="{0D108BD9-81ED-4DB2-BD59-A6C34878D82A}">
                    <a16:rowId xmlns:a16="http://schemas.microsoft.com/office/drawing/2014/main" val="684757225"/>
                  </a:ext>
                </a:extLst>
              </a:tr>
              <a:tr h="370840">
                <a:tc>
                  <a:txBody>
                    <a:bodyPr/>
                    <a:lstStyle/>
                    <a:p>
                      <a:r>
                        <a:rPr lang="de-DE" sz="1000" b="1"/>
                        <a:t>tagesschau - 2017-10-24 11:18:02</a:t>
                      </a:r>
                      <a:r>
                        <a:rPr lang="de-DE" sz="1000"/>
                        <a:t>
Hollywood-Schauspieler George Clooney fragt sich, warum der Skandal um Filmproduzent Harvey Weinstein nicht schon früher öffentlich wurde.</a:t>
                      </a:r>
                      <a:endParaRPr lang="en-US" sz="1000"/>
                    </a:p>
                  </a:txBody>
                  <a:tcPr/>
                </a:tc>
                <a:tc>
                  <a:txBody>
                    <a:bodyPr/>
                    <a:lstStyle/>
                    <a:p>
                      <a:r>
                        <a:rPr lang="en-US" sz="1000"/>
                        <a:t>27.23%</a:t>
                      </a:r>
                    </a:p>
                  </a:txBody>
                  <a:tcPr/>
                </a:tc>
                <a:tc>
                  <a:txBody>
                    <a:bodyPr/>
                    <a:lstStyle/>
                    <a:p>
                      <a:r>
                        <a:rPr lang="en-US" sz="1000"/>
                        <a:t>40.84%</a:t>
                      </a:r>
                    </a:p>
                  </a:txBody>
                  <a:tcPr/>
                </a:tc>
                <a:tc>
                  <a:txBody>
                    <a:bodyPr/>
                    <a:lstStyle/>
                    <a:p>
                      <a:r>
                        <a:rPr lang="en-US" sz="1000"/>
                        <a:t>122502</a:t>
                      </a:r>
                    </a:p>
                  </a:txBody>
                  <a:tcPr/>
                </a:tc>
                <a:tc>
                  <a:txBody>
                    <a:bodyPr/>
                    <a:lstStyle/>
                    <a:p>
                      <a:r>
                        <a:rPr lang="en-US" sz="1000"/>
                        <a:t>444981</a:t>
                      </a:r>
                    </a:p>
                  </a:txBody>
                  <a:tcPr/>
                </a:tc>
                <a:extLst>
                  <a:ext uri="{0D108BD9-81ED-4DB2-BD59-A6C34878D82A}">
                    <a16:rowId xmlns:a16="http://schemas.microsoft.com/office/drawing/2014/main" val="4001160811"/>
                  </a:ext>
                </a:extLst>
              </a:tr>
              <a:tr h="370840">
                <a:tc>
                  <a:txBody>
                    <a:bodyPr/>
                    <a:lstStyle/>
                    <a:p>
                      <a:r>
                        <a:rPr lang="de-DE" sz="1000" b="1"/>
                        <a:t>tagesschau - 2017-10-28 18:20:16</a:t>
                      </a:r>
                      <a:r>
                        <a:rPr lang="de-DE" sz="1000"/>
                        <a:t>
Ein spontan veröffentlichtes, plattdeutsches Facebook-Video nach einer Trecker-Panne auf dem Maisfeld hat die Welt des 36-Jährigen völlig auf den Kopf gestellt.</a:t>
                      </a:r>
                      <a:endParaRPr lang="en-US" sz="1000"/>
                    </a:p>
                  </a:txBody>
                  <a:tcPr/>
                </a:tc>
                <a:tc>
                  <a:txBody>
                    <a:bodyPr/>
                    <a:lstStyle/>
                    <a:p>
                      <a:r>
                        <a:rPr lang="en-US" sz="1000"/>
                        <a:t>25.55%</a:t>
                      </a:r>
                    </a:p>
                  </a:txBody>
                  <a:tcPr/>
                </a:tc>
                <a:tc>
                  <a:txBody>
                    <a:bodyPr/>
                    <a:lstStyle/>
                    <a:p>
                      <a:r>
                        <a:rPr lang="en-US" sz="1000"/>
                        <a:t>40.94%</a:t>
                      </a:r>
                    </a:p>
                  </a:txBody>
                  <a:tcPr/>
                </a:tc>
                <a:tc>
                  <a:txBody>
                    <a:bodyPr/>
                    <a:lstStyle/>
                    <a:p>
                      <a:r>
                        <a:rPr lang="en-US" sz="1000"/>
                        <a:t>246539</a:t>
                      </a:r>
                    </a:p>
                  </a:txBody>
                  <a:tcPr/>
                </a:tc>
                <a:tc>
                  <a:txBody>
                    <a:bodyPr/>
                    <a:lstStyle/>
                    <a:p>
                      <a:r>
                        <a:rPr lang="en-US" sz="1000"/>
                        <a:t>934317</a:t>
                      </a:r>
                    </a:p>
                  </a:txBody>
                  <a:tcPr/>
                </a:tc>
                <a:extLst>
                  <a:ext uri="{0D108BD9-81ED-4DB2-BD59-A6C34878D82A}">
                    <a16:rowId xmlns:a16="http://schemas.microsoft.com/office/drawing/2014/main" val="1061107208"/>
                  </a:ext>
                </a:extLst>
              </a:tr>
              <a:tr h="370840">
                <a:tc>
                  <a:txBody>
                    <a:bodyPr/>
                    <a:lstStyle/>
                    <a:p>
                      <a:r>
                        <a:rPr lang="de-DE" sz="1000" b="1"/>
                        <a:t>tagesschau - 2017-10-09 17:00:00</a:t>
                      </a:r>
                      <a:r>
                        <a:rPr lang="de-DE" sz="1000"/>
                        <a:t>
Wem gehört der öffentliche Raum der Augmented Reality? Das fragen sich US-Künstler - und beschmieren deshalb virtuell eine Skulptur des US-Künstlers Jeff Koons.</a:t>
                      </a:r>
                      <a:endParaRPr lang="en-US" sz="1000"/>
                    </a:p>
                  </a:txBody>
                  <a:tcPr/>
                </a:tc>
                <a:tc>
                  <a:txBody>
                    <a:bodyPr/>
                    <a:lstStyle/>
                    <a:p>
                      <a:r>
                        <a:rPr lang="en-US" sz="1000"/>
                        <a:t>25.31%</a:t>
                      </a:r>
                    </a:p>
                  </a:txBody>
                  <a:tcPr/>
                </a:tc>
                <a:tc>
                  <a:txBody>
                    <a:bodyPr/>
                    <a:lstStyle/>
                    <a:p>
                      <a:r>
                        <a:rPr lang="en-US" sz="1000"/>
                        <a:t>42.24%</a:t>
                      </a:r>
                    </a:p>
                  </a:txBody>
                  <a:tcPr/>
                </a:tc>
                <a:tc>
                  <a:txBody>
                    <a:bodyPr/>
                    <a:lstStyle/>
                    <a:p>
                      <a:r>
                        <a:rPr lang="en-US" sz="1000"/>
                        <a:t>64528</a:t>
                      </a:r>
                    </a:p>
                  </a:txBody>
                  <a:tcPr/>
                </a:tc>
                <a:tc>
                  <a:txBody>
                    <a:bodyPr/>
                    <a:lstStyle/>
                    <a:p>
                      <a:r>
                        <a:rPr lang="en-US" sz="1000"/>
                        <a:t>254971</a:t>
                      </a:r>
                    </a:p>
                  </a:txBody>
                  <a:tcPr/>
                </a:tc>
                <a:extLst>
                  <a:ext uri="{0D108BD9-81ED-4DB2-BD59-A6C34878D82A}">
                    <a16:rowId xmlns:a16="http://schemas.microsoft.com/office/drawing/2014/main" val="3594980111"/>
                  </a:ext>
                </a:extLst>
              </a:tr>
            </a:tbl>
          </a:graphicData>
        </a:graphic>
      </p:graphicFrame>
      <p:sp>
        <p:nvSpPr>
          <p:cNvPr id="4" name="Text Placeholder 3">
            <a:extLst>
              <a:ext uri="{FF2B5EF4-FFF2-40B4-BE49-F238E27FC236}">
                <a16:creationId xmlns:a16="http://schemas.microsoft.com/office/drawing/2014/main" id="{7636A28D-DE4F-4E6F-831B-80FF994924B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34173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BC5ED-9F53-499F-AB08-D170874ADBF6}"/>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23DCC8FB-9DA9-4492-A937-3B1A84348F9E}"/>
              </a:ext>
            </a:extLst>
          </p:cNvPr>
          <p:cNvGraphicFramePr>
            <a:graphicFrameLocks noGrp="1"/>
          </p:cNvGraphicFramePr>
          <p:nvPr>
            <p:ph type="tbl" sz="quarter" idx="13"/>
            <p:extLst>
              <p:ext uri="{D42A27DB-BD31-4B8C-83A1-F6EECF244321}">
                <p14:modId xmlns:p14="http://schemas.microsoft.com/office/powerpoint/2010/main" val="72242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53735581"/>
                    </a:ext>
                  </a:extLst>
                </a:gridCol>
                <a:gridCol w="1316736">
                  <a:extLst>
                    <a:ext uri="{9D8B030D-6E8A-4147-A177-3AD203B41FA5}">
                      <a16:colId xmlns:a16="http://schemas.microsoft.com/office/drawing/2014/main" val="2312882955"/>
                    </a:ext>
                  </a:extLst>
                </a:gridCol>
                <a:gridCol w="1481328">
                  <a:extLst>
                    <a:ext uri="{9D8B030D-6E8A-4147-A177-3AD203B41FA5}">
                      <a16:colId xmlns:a16="http://schemas.microsoft.com/office/drawing/2014/main" val="2418812095"/>
                    </a:ext>
                  </a:extLst>
                </a:gridCol>
                <a:gridCol w="1481328">
                  <a:extLst>
                    <a:ext uri="{9D8B030D-6E8A-4147-A177-3AD203B41FA5}">
                      <a16:colId xmlns:a16="http://schemas.microsoft.com/office/drawing/2014/main" val="1793559258"/>
                    </a:ext>
                  </a:extLst>
                </a:gridCol>
                <a:gridCol w="1481328">
                  <a:extLst>
                    <a:ext uri="{9D8B030D-6E8A-4147-A177-3AD203B41FA5}">
                      <a16:colId xmlns:a16="http://schemas.microsoft.com/office/drawing/2014/main" val="114572091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164575"/>
                  </a:ext>
                </a:extLst>
              </a:tr>
              <a:tr h="370840">
                <a:tc>
                  <a:txBody>
                    <a:bodyPr/>
                    <a:lstStyle/>
                    <a:p>
                      <a:r>
                        <a:rPr lang="de-DE" sz="1000" b="1"/>
                        <a:t>tagesschau - 2017-10-20 08:06:10</a:t>
                      </a:r>
                      <a:r>
                        <a:rPr lang="de-DE" sz="1000"/>
                        <a:t>
Der deutsch-türkische Schriftsteller Dogan Akhanli wurde nach seiner Ankunft in Deutschland beschimpft. WDR-Kameras filmten den Moment am Flughafen Düsseldorf.</a:t>
                      </a:r>
                      <a:endParaRPr lang="en-US" sz="1000"/>
                    </a:p>
                  </a:txBody>
                  <a:tcPr/>
                </a:tc>
                <a:tc>
                  <a:txBody>
                    <a:bodyPr/>
                    <a:lstStyle/>
                    <a:p>
                      <a:r>
                        <a:rPr lang="en-US" sz="1000"/>
                        <a:t>n/a</a:t>
                      </a:r>
                    </a:p>
                  </a:txBody>
                  <a:tcPr/>
                </a:tc>
                <a:tc>
                  <a:txBody>
                    <a:bodyPr/>
                    <a:lstStyle/>
                    <a:p>
                      <a:r>
                        <a:rPr lang="en-US" sz="1000"/>
                        <a:t>37.2%</a:t>
                      </a:r>
                    </a:p>
                  </a:txBody>
                  <a:tcPr/>
                </a:tc>
                <a:tc>
                  <a:txBody>
                    <a:bodyPr/>
                    <a:lstStyle/>
                    <a:p>
                      <a:r>
                        <a:rPr lang="en-US" sz="1000"/>
                        <a:t>n/a</a:t>
                      </a:r>
                    </a:p>
                  </a:txBody>
                  <a:tcPr/>
                </a:tc>
                <a:tc>
                  <a:txBody>
                    <a:bodyPr/>
                    <a:lstStyle/>
                    <a:p>
                      <a:r>
                        <a:rPr lang="en-US" sz="1000"/>
                        <a:t>505547</a:t>
                      </a:r>
                    </a:p>
                  </a:txBody>
                  <a:tcPr/>
                </a:tc>
                <a:extLst>
                  <a:ext uri="{0D108BD9-81ED-4DB2-BD59-A6C34878D82A}">
                    <a16:rowId xmlns:a16="http://schemas.microsoft.com/office/drawing/2014/main" val="3796088962"/>
                  </a:ext>
                </a:extLst>
              </a:tr>
              <a:tr h="370840">
                <a:tc>
                  <a:txBody>
                    <a:bodyPr/>
                    <a:lstStyle/>
                    <a:p>
                      <a:r>
                        <a:rPr lang="de-DE" sz="1000" b="1"/>
                        <a:t>tagesschau - 2017-10-22 16:04:02</a:t>
                      </a:r>
                      <a:r>
                        <a:rPr lang="de-DE" sz="1000"/>
                        <a:t>
Im Nordirak stehen sich derzeit kurdische Peschmerga-Kämpfer und irakische Soldaten gegenüber. Für die Bundesregierung eine heikle Angelegenheit - sie kooperiert mit beiden Seiten.</a:t>
                      </a:r>
                      <a:endParaRPr lang="en-US" sz="1000"/>
                    </a:p>
                  </a:txBody>
                  <a:tcPr/>
                </a:tc>
                <a:tc>
                  <a:txBody>
                    <a:bodyPr/>
                    <a:lstStyle/>
                    <a:p>
                      <a:r>
                        <a:rPr lang="en-US" sz="1000"/>
                        <a:t>n/a</a:t>
                      </a:r>
                    </a:p>
                  </a:txBody>
                  <a:tcPr/>
                </a:tc>
                <a:tc>
                  <a:txBody>
                    <a:bodyPr/>
                    <a:lstStyle/>
                    <a:p>
                      <a:r>
                        <a:rPr lang="en-US" sz="1000"/>
                        <a:t>23.2%</a:t>
                      </a:r>
                    </a:p>
                  </a:txBody>
                  <a:tcPr/>
                </a:tc>
                <a:tc>
                  <a:txBody>
                    <a:bodyPr/>
                    <a:lstStyle/>
                    <a:p>
                      <a:r>
                        <a:rPr lang="en-US" sz="1000"/>
                        <a:t>n/a</a:t>
                      </a:r>
                    </a:p>
                  </a:txBody>
                  <a:tcPr/>
                </a:tc>
                <a:tc>
                  <a:txBody>
                    <a:bodyPr/>
                    <a:lstStyle/>
                    <a:p>
                      <a:r>
                        <a:rPr lang="en-US" sz="1000"/>
                        <a:t>263297</a:t>
                      </a:r>
                    </a:p>
                  </a:txBody>
                  <a:tcPr/>
                </a:tc>
                <a:extLst>
                  <a:ext uri="{0D108BD9-81ED-4DB2-BD59-A6C34878D82A}">
                    <a16:rowId xmlns:a16="http://schemas.microsoft.com/office/drawing/2014/main" val="99167910"/>
                  </a:ext>
                </a:extLst>
              </a:tr>
              <a:tr h="370840">
                <a:tc>
                  <a:txBody>
                    <a:bodyPr/>
                    <a:lstStyle/>
                    <a:p>
                      <a:r>
                        <a:rPr lang="de-DE" sz="1000" b="1"/>
                        <a:t>tagesschau - 2017-10-22 21:10:52</a:t>
                      </a:r>
                      <a:r>
                        <a:rPr lang="de-DE" sz="1000"/>
                        <a:t>
"Wir brauchen eine von Europa initiierte Nahost-Konferenz", fordert der CDU-Außenexperte Norbert Röttgen.</a:t>
                      </a:r>
                      <a:endParaRPr lang="en-US" sz="1000"/>
                    </a:p>
                  </a:txBody>
                  <a:tcPr/>
                </a:tc>
                <a:tc>
                  <a:txBody>
                    <a:bodyPr/>
                    <a:lstStyle/>
                    <a:p>
                      <a:r>
                        <a:rPr lang="en-US" sz="1000"/>
                        <a:t>n/a</a:t>
                      </a:r>
                    </a:p>
                  </a:txBody>
                  <a:tcPr/>
                </a:tc>
                <a:tc>
                  <a:txBody>
                    <a:bodyPr/>
                    <a:lstStyle/>
                    <a:p>
                      <a:r>
                        <a:rPr lang="en-US" sz="1000"/>
                        <a:t>25.3%</a:t>
                      </a:r>
                    </a:p>
                  </a:txBody>
                  <a:tcPr/>
                </a:tc>
                <a:tc>
                  <a:txBody>
                    <a:bodyPr/>
                    <a:lstStyle/>
                    <a:p>
                      <a:r>
                        <a:rPr lang="en-US" sz="1000"/>
                        <a:t>n/a</a:t>
                      </a:r>
                    </a:p>
                  </a:txBody>
                  <a:tcPr/>
                </a:tc>
                <a:tc>
                  <a:txBody>
                    <a:bodyPr/>
                    <a:lstStyle/>
                    <a:p>
                      <a:r>
                        <a:rPr lang="en-US" sz="1000"/>
                        <a:t>163715</a:t>
                      </a:r>
                    </a:p>
                  </a:txBody>
                  <a:tcPr/>
                </a:tc>
                <a:extLst>
                  <a:ext uri="{0D108BD9-81ED-4DB2-BD59-A6C34878D82A}">
                    <a16:rowId xmlns:a16="http://schemas.microsoft.com/office/drawing/2014/main" val="541363260"/>
                  </a:ext>
                </a:extLst>
              </a:tr>
              <a:tr h="370840">
                <a:tc>
                  <a:txBody>
                    <a:bodyPr/>
                    <a:lstStyle/>
                    <a:p>
                      <a:r>
                        <a:rPr lang="de-DE" sz="1000" b="1"/>
                        <a:t>tagesschau - 2017-10-22 13:04:02</a:t>
                      </a:r>
                      <a:r>
                        <a:rPr lang="de-DE" sz="1000"/>
                        <a:t>
Drei Mal muss man miauen, um in Europas ältestem Katzencafé in St. Petersburg eintreten zu dürfen. Die Begeisterung für die Tiere lässt sich in Russland über Jahrhunderte zurückverfolgen.</a:t>
                      </a:r>
                      <a:endParaRPr lang="en-US" sz="1000"/>
                    </a:p>
                  </a:txBody>
                  <a:tcPr/>
                </a:tc>
                <a:tc>
                  <a:txBody>
                    <a:bodyPr/>
                    <a:lstStyle/>
                    <a:p>
                      <a:r>
                        <a:rPr lang="en-US" sz="1000"/>
                        <a:t>n/a</a:t>
                      </a:r>
                    </a:p>
                  </a:txBody>
                  <a:tcPr/>
                </a:tc>
                <a:tc>
                  <a:txBody>
                    <a:bodyPr/>
                    <a:lstStyle/>
                    <a:p>
                      <a:r>
                        <a:rPr lang="en-US" sz="1000"/>
                        <a:t>38.4%</a:t>
                      </a:r>
                    </a:p>
                  </a:txBody>
                  <a:tcPr/>
                </a:tc>
                <a:tc>
                  <a:txBody>
                    <a:bodyPr/>
                    <a:lstStyle/>
                    <a:p>
                      <a:r>
                        <a:rPr lang="en-US" sz="1000"/>
                        <a:t>n/a</a:t>
                      </a:r>
                    </a:p>
                  </a:txBody>
                  <a:tcPr/>
                </a:tc>
                <a:tc>
                  <a:txBody>
                    <a:bodyPr/>
                    <a:lstStyle/>
                    <a:p>
                      <a:r>
                        <a:rPr lang="en-US" sz="1000"/>
                        <a:t>634626</a:t>
                      </a:r>
                    </a:p>
                  </a:txBody>
                  <a:tcPr/>
                </a:tc>
                <a:extLst>
                  <a:ext uri="{0D108BD9-81ED-4DB2-BD59-A6C34878D82A}">
                    <a16:rowId xmlns:a16="http://schemas.microsoft.com/office/drawing/2014/main" val="624604131"/>
                  </a:ext>
                </a:extLst>
              </a:tr>
              <a:tr h="370840">
                <a:tc>
                  <a:txBody>
                    <a:bodyPr/>
                    <a:lstStyle/>
                    <a:p>
                      <a:r>
                        <a:rPr lang="de-DE" sz="1000" b="1"/>
                        <a:t>tagesschau - 2017-10-19 19:25:02</a:t>
                      </a:r>
                      <a:r>
                        <a:rPr lang="de-DE" sz="1000"/>
                        <a:t>
Bei seiner Rückkehr nach Deutschland wird der Kölner Schriftsteller Dogan Akhanli am Düsseldorf Airport beschimpft und angeschrien. Er war im August in Spanien aufgrund eines von der Türkei veranlassten Haftbefehls festgenommen worden.</a:t>
                      </a:r>
                      <a:endParaRPr lang="en-US" sz="1000"/>
                    </a:p>
                  </a:txBody>
                  <a:tcPr/>
                </a:tc>
                <a:tc>
                  <a:txBody>
                    <a:bodyPr/>
                    <a:lstStyle/>
                    <a:p>
                      <a:r>
                        <a:rPr lang="en-US" sz="1000"/>
                        <a:t>n/a</a:t>
                      </a:r>
                    </a:p>
                  </a:txBody>
                  <a:tcPr/>
                </a:tc>
                <a:tc>
                  <a:txBody>
                    <a:bodyPr/>
                    <a:lstStyle/>
                    <a:p>
                      <a:r>
                        <a:rPr lang="en-US" sz="1000"/>
                        <a:t>30.3%</a:t>
                      </a:r>
                    </a:p>
                  </a:txBody>
                  <a:tcPr/>
                </a:tc>
                <a:tc>
                  <a:txBody>
                    <a:bodyPr/>
                    <a:lstStyle/>
                    <a:p>
                      <a:r>
                        <a:rPr lang="en-US" sz="1000"/>
                        <a:t>n/a</a:t>
                      </a:r>
                    </a:p>
                  </a:txBody>
                  <a:tcPr/>
                </a:tc>
                <a:tc>
                  <a:txBody>
                    <a:bodyPr/>
                    <a:lstStyle/>
                    <a:p>
                      <a:r>
                        <a:rPr lang="en-US" sz="1000"/>
                        <a:t>296900</a:t>
                      </a:r>
                    </a:p>
                  </a:txBody>
                  <a:tcPr/>
                </a:tc>
                <a:extLst>
                  <a:ext uri="{0D108BD9-81ED-4DB2-BD59-A6C34878D82A}">
                    <a16:rowId xmlns:a16="http://schemas.microsoft.com/office/drawing/2014/main" val="2109245424"/>
                  </a:ext>
                </a:extLst>
              </a:tr>
            </a:tbl>
          </a:graphicData>
        </a:graphic>
      </p:graphicFrame>
      <p:sp>
        <p:nvSpPr>
          <p:cNvPr id="4" name="Text Placeholder 3">
            <a:extLst>
              <a:ext uri="{FF2B5EF4-FFF2-40B4-BE49-F238E27FC236}">
                <a16:creationId xmlns:a16="http://schemas.microsoft.com/office/drawing/2014/main" id="{8AA55796-BE97-4C9C-BB9C-970EF31D190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720357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843F-0BC4-4E39-B042-DCC4722F972A}"/>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2C89D861-5B17-4774-8DCF-BA1CBFDF24E0}"/>
              </a:ext>
            </a:extLst>
          </p:cNvPr>
          <p:cNvGraphicFramePr>
            <a:graphicFrameLocks noGrp="1"/>
          </p:cNvGraphicFramePr>
          <p:nvPr>
            <p:ph type="tbl" sz="quarter" idx="13"/>
            <p:extLst>
              <p:ext uri="{D42A27DB-BD31-4B8C-83A1-F6EECF244321}">
                <p14:modId xmlns:p14="http://schemas.microsoft.com/office/powerpoint/2010/main" val="1045592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6033044"/>
                    </a:ext>
                  </a:extLst>
                </a:gridCol>
                <a:gridCol w="1234440">
                  <a:extLst>
                    <a:ext uri="{9D8B030D-6E8A-4147-A177-3AD203B41FA5}">
                      <a16:colId xmlns:a16="http://schemas.microsoft.com/office/drawing/2014/main" val="3890313394"/>
                    </a:ext>
                  </a:extLst>
                </a:gridCol>
                <a:gridCol w="822960">
                  <a:extLst>
                    <a:ext uri="{9D8B030D-6E8A-4147-A177-3AD203B41FA5}">
                      <a16:colId xmlns:a16="http://schemas.microsoft.com/office/drawing/2014/main" val="683426659"/>
                    </a:ext>
                  </a:extLst>
                </a:gridCol>
                <a:gridCol w="822960">
                  <a:extLst>
                    <a:ext uri="{9D8B030D-6E8A-4147-A177-3AD203B41FA5}">
                      <a16:colId xmlns:a16="http://schemas.microsoft.com/office/drawing/2014/main" val="2354735916"/>
                    </a:ext>
                  </a:extLst>
                </a:gridCol>
                <a:gridCol w="822960">
                  <a:extLst>
                    <a:ext uri="{9D8B030D-6E8A-4147-A177-3AD203B41FA5}">
                      <a16:colId xmlns:a16="http://schemas.microsoft.com/office/drawing/2014/main" val="279005015"/>
                    </a:ext>
                  </a:extLst>
                </a:gridCol>
                <a:gridCol w="822960">
                  <a:extLst>
                    <a:ext uri="{9D8B030D-6E8A-4147-A177-3AD203B41FA5}">
                      <a16:colId xmlns:a16="http://schemas.microsoft.com/office/drawing/2014/main" val="4256847499"/>
                    </a:ext>
                  </a:extLst>
                </a:gridCol>
                <a:gridCol w="411480">
                  <a:extLst>
                    <a:ext uri="{9D8B030D-6E8A-4147-A177-3AD203B41FA5}">
                      <a16:colId xmlns:a16="http://schemas.microsoft.com/office/drawing/2014/main" val="2935377893"/>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127116213"/>
                  </a:ext>
                </a:extLst>
              </a:tr>
              <a:tr h="370840">
                <a:tc>
                  <a:txBody>
                    <a:bodyPr/>
                    <a:lstStyle/>
                    <a:p>
                      <a:r>
                        <a:rPr lang="de-DE" sz="1000" b="1"/>
                        <a:t>tagesschau - 2017-10-24 19:27:00</a:t>
                      </a:r>
                      <a:r>
                        <a:rPr lang="de-DE" sz="1000"/>
                        <a:t>
Für die Autoren und die Online-Community des „Lonely Planet“ zählt Hamburg zu den angesagten Reisezielen 2018.</a:t>
                      </a:r>
                      <a:endParaRPr lang="en-US" sz="1000"/>
                    </a:p>
                  </a:txBody>
                  <a:tcPr/>
                </a:tc>
                <a:tc>
                  <a:txBody>
                    <a:bodyPr/>
                    <a:lstStyle/>
                    <a:p>
                      <a:r>
                        <a:rPr lang="en-US" sz="1000"/>
                        <a:t>1189644</a:t>
                      </a:r>
                    </a:p>
                  </a:txBody>
                  <a:tcPr/>
                </a:tc>
                <a:tc>
                  <a:txBody>
                    <a:bodyPr/>
                    <a:lstStyle/>
                    <a:p>
                      <a:r>
                        <a:rPr lang="en-US" sz="1000"/>
                        <a:t>0</a:t>
                      </a:r>
                    </a:p>
                  </a:txBody>
                  <a:tcPr/>
                </a:tc>
                <a:tc>
                  <a:txBody>
                    <a:bodyPr/>
                    <a:lstStyle/>
                    <a:p>
                      <a:r>
                        <a:rPr lang="en-US" sz="1000"/>
                        <a:t>771868</a:t>
                      </a:r>
                    </a:p>
                  </a:txBody>
                  <a:tcPr/>
                </a:tc>
                <a:tc>
                  <a:txBody>
                    <a:bodyPr/>
                    <a:lstStyle/>
                    <a:p>
                      <a:r>
                        <a:rPr lang="en-US" sz="1000"/>
                        <a:t>461419</a:t>
                      </a:r>
                    </a:p>
                  </a:txBody>
                  <a:tcPr/>
                </a:tc>
                <a:tc>
                  <a:txBody>
                    <a:bodyPr/>
                    <a:lstStyle/>
                    <a:p>
                      <a:r>
                        <a:rPr lang="en-US" sz="1000"/>
                        <a:t>1189644</a:t>
                      </a:r>
                    </a:p>
                  </a:txBody>
                  <a:tcPr/>
                </a:tc>
                <a:tc>
                  <a:txBody>
                    <a:bodyPr/>
                    <a:lstStyle/>
                    <a:p>
                      <a:r>
                        <a:rPr lang="en-US" sz="1000"/>
                        <a:t>Photo</a:t>
                      </a:r>
                    </a:p>
                  </a:txBody>
                  <a:tcPr/>
                </a:tc>
                <a:extLst>
                  <a:ext uri="{0D108BD9-81ED-4DB2-BD59-A6C34878D82A}">
                    <a16:rowId xmlns:a16="http://schemas.microsoft.com/office/drawing/2014/main" val="429269812"/>
                  </a:ext>
                </a:extLst>
              </a:tr>
              <a:tr h="370840">
                <a:tc>
                  <a:txBody>
                    <a:bodyPr/>
                    <a:lstStyle/>
                    <a:p>
                      <a:r>
                        <a:rPr lang="de-DE" sz="1000" b="1"/>
                        <a:t>tagesschau - 2017-10-23 17:15:00</a:t>
                      </a:r>
                      <a:r>
                        <a:rPr lang="de-DE" sz="1000"/>
                        <a:t>
"Schau dich an" oder "Du?" gefolgt von einem scheinbaren YouTube-Link. Wer eine solche Nachricht im Messenger anklickt, landet auf einer gefälschten Facebook-Login-Seite. Ihr Ziel: Zugangsdaten abphishen.</a:t>
                      </a:r>
                      <a:endParaRPr lang="en-US" sz="1000"/>
                    </a:p>
                  </a:txBody>
                  <a:tcPr/>
                </a:tc>
                <a:tc>
                  <a:txBody>
                    <a:bodyPr/>
                    <a:lstStyle/>
                    <a:p>
                      <a:r>
                        <a:rPr lang="en-US" sz="1000"/>
                        <a:t>1073883</a:t>
                      </a:r>
                    </a:p>
                  </a:txBody>
                  <a:tcPr/>
                </a:tc>
                <a:tc>
                  <a:txBody>
                    <a:bodyPr/>
                    <a:lstStyle/>
                    <a:p>
                      <a:r>
                        <a:rPr lang="en-US" sz="1000"/>
                        <a:t>0</a:t>
                      </a:r>
                    </a:p>
                  </a:txBody>
                  <a:tcPr/>
                </a:tc>
                <a:tc>
                  <a:txBody>
                    <a:bodyPr/>
                    <a:lstStyle/>
                    <a:p>
                      <a:r>
                        <a:rPr lang="en-US" sz="1000"/>
                        <a:t>662432</a:t>
                      </a:r>
                    </a:p>
                  </a:txBody>
                  <a:tcPr/>
                </a:tc>
                <a:tc>
                  <a:txBody>
                    <a:bodyPr/>
                    <a:lstStyle/>
                    <a:p>
                      <a:r>
                        <a:rPr lang="en-US" sz="1000"/>
                        <a:t>407332</a:t>
                      </a:r>
                    </a:p>
                  </a:txBody>
                  <a:tcPr/>
                </a:tc>
                <a:tc>
                  <a:txBody>
                    <a:bodyPr/>
                    <a:lstStyle/>
                    <a:p>
                      <a:r>
                        <a:rPr lang="en-US" sz="1000"/>
                        <a:t>1073883</a:t>
                      </a:r>
                    </a:p>
                  </a:txBody>
                  <a:tcPr/>
                </a:tc>
                <a:tc>
                  <a:txBody>
                    <a:bodyPr/>
                    <a:lstStyle/>
                    <a:p>
                      <a:r>
                        <a:rPr lang="en-US" sz="1000"/>
                        <a:t>Photo</a:t>
                      </a:r>
                    </a:p>
                  </a:txBody>
                  <a:tcPr/>
                </a:tc>
                <a:extLst>
                  <a:ext uri="{0D108BD9-81ED-4DB2-BD59-A6C34878D82A}">
                    <a16:rowId xmlns:a16="http://schemas.microsoft.com/office/drawing/2014/main" val="1640947530"/>
                  </a:ext>
                </a:extLst>
              </a:tr>
              <a:tr h="370840">
                <a:tc>
                  <a:txBody>
                    <a:bodyPr/>
                    <a:lstStyle/>
                    <a:p>
                      <a:r>
                        <a:rPr lang="de-DE" sz="1000" b="1"/>
                        <a:t>tagesschau - 2017-10-28 18:20:16</a:t>
                      </a:r>
                      <a:r>
                        <a:rPr lang="de-DE" sz="1000"/>
                        <a:t>
Ein spontan veröffentlichtes, plattdeutsches Facebook-Video nach einer Trecker-Panne auf dem Maisfeld hat die Welt des 36-Jährigen völlig auf den Kopf gestellt.</a:t>
                      </a:r>
                      <a:endParaRPr lang="en-US" sz="1000"/>
                    </a:p>
                  </a:txBody>
                  <a:tcPr/>
                </a:tc>
                <a:tc>
                  <a:txBody>
                    <a:bodyPr/>
                    <a:lstStyle/>
                    <a:p>
                      <a:r>
                        <a:rPr lang="en-US" sz="1000"/>
                        <a:t>934317</a:t>
                      </a:r>
                    </a:p>
                  </a:txBody>
                  <a:tcPr/>
                </a:tc>
                <a:tc>
                  <a:txBody>
                    <a:bodyPr/>
                    <a:lstStyle/>
                    <a:p>
                      <a:r>
                        <a:rPr lang="en-US" sz="1000"/>
                        <a:t>0</a:t>
                      </a:r>
                    </a:p>
                  </a:txBody>
                  <a:tcPr/>
                </a:tc>
                <a:tc>
                  <a:txBody>
                    <a:bodyPr/>
                    <a:lstStyle/>
                    <a:p>
                      <a:r>
                        <a:rPr lang="en-US" sz="1000"/>
                        <a:t>298379</a:t>
                      </a:r>
                    </a:p>
                  </a:txBody>
                  <a:tcPr/>
                </a:tc>
                <a:tc>
                  <a:txBody>
                    <a:bodyPr/>
                    <a:lstStyle/>
                    <a:p>
                      <a:r>
                        <a:rPr lang="en-US" sz="1000"/>
                        <a:t>661911</a:t>
                      </a:r>
                    </a:p>
                  </a:txBody>
                  <a:tcPr/>
                </a:tc>
                <a:tc>
                  <a:txBody>
                    <a:bodyPr/>
                    <a:lstStyle/>
                    <a:p>
                      <a:r>
                        <a:rPr lang="en-US" sz="1000"/>
                        <a:t>934317</a:t>
                      </a:r>
                    </a:p>
                  </a:txBody>
                  <a:tcPr/>
                </a:tc>
                <a:tc>
                  <a:txBody>
                    <a:bodyPr/>
                    <a:lstStyle/>
                    <a:p>
                      <a:r>
                        <a:rPr lang="en-US" sz="1000"/>
                        <a:t>Video</a:t>
                      </a:r>
                    </a:p>
                  </a:txBody>
                  <a:tcPr/>
                </a:tc>
                <a:extLst>
                  <a:ext uri="{0D108BD9-81ED-4DB2-BD59-A6C34878D82A}">
                    <a16:rowId xmlns:a16="http://schemas.microsoft.com/office/drawing/2014/main" val="3381700748"/>
                  </a:ext>
                </a:extLst>
              </a:tr>
              <a:tr h="370840">
                <a:tc>
                  <a:txBody>
                    <a:bodyPr/>
                    <a:lstStyle/>
                    <a:p>
                      <a:r>
                        <a:rPr lang="de-DE" sz="1000" b="1"/>
                        <a:t>tagesschau - 2017-10-18 16:30:06</a:t>
                      </a:r>
                      <a:r>
                        <a:rPr lang="de-DE" sz="1000"/>
                        <a:t>
Nadja R. hat sich in Frankfurt radikalisiert und ist 2014 nach Syrien ausgereist. Nun bröckelt die IS-Herrschaft und die 31-Jährige will zurück nach Deutschland. Das Auswärtige Amt hilft ihr nach Informationen von hr-iNFO dabei.</a:t>
                      </a:r>
                      <a:endParaRPr lang="en-US" sz="1000"/>
                    </a:p>
                  </a:txBody>
                  <a:tcPr/>
                </a:tc>
                <a:tc>
                  <a:txBody>
                    <a:bodyPr/>
                    <a:lstStyle/>
                    <a:p>
                      <a:r>
                        <a:rPr lang="en-US" sz="1000"/>
                        <a:t>834152</a:t>
                      </a:r>
                    </a:p>
                  </a:txBody>
                  <a:tcPr/>
                </a:tc>
                <a:tc>
                  <a:txBody>
                    <a:bodyPr/>
                    <a:lstStyle/>
                    <a:p>
                      <a:r>
                        <a:rPr lang="en-US" sz="1000"/>
                        <a:t>0</a:t>
                      </a:r>
                    </a:p>
                  </a:txBody>
                  <a:tcPr/>
                </a:tc>
                <a:tc>
                  <a:txBody>
                    <a:bodyPr/>
                    <a:lstStyle/>
                    <a:p>
                      <a:r>
                        <a:rPr lang="en-US" sz="1000"/>
                        <a:t>351314</a:t>
                      </a:r>
                    </a:p>
                  </a:txBody>
                  <a:tcPr/>
                </a:tc>
                <a:tc>
                  <a:txBody>
                    <a:bodyPr/>
                    <a:lstStyle/>
                    <a:p>
                      <a:r>
                        <a:rPr lang="en-US" sz="1000"/>
                        <a:t>492658</a:t>
                      </a:r>
                    </a:p>
                  </a:txBody>
                  <a:tcPr/>
                </a:tc>
                <a:tc>
                  <a:txBody>
                    <a:bodyPr/>
                    <a:lstStyle/>
                    <a:p>
                      <a:r>
                        <a:rPr lang="en-US" sz="1000"/>
                        <a:t>834152</a:t>
                      </a:r>
                    </a:p>
                  </a:txBody>
                  <a:tcPr/>
                </a:tc>
                <a:tc>
                  <a:txBody>
                    <a:bodyPr/>
                    <a:lstStyle/>
                    <a:p>
                      <a:r>
                        <a:rPr lang="en-US" sz="1000"/>
                        <a:t>Link</a:t>
                      </a:r>
                    </a:p>
                  </a:txBody>
                  <a:tcPr/>
                </a:tc>
                <a:extLst>
                  <a:ext uri="{0D108BD9-81ED-4DB2-BD59-A6C34878D82A}">
                    <a16:rowId xmlns:a16="http://schemas.microsoft.com/office/drawing/2014/main" val="269941033"/>
                  </a:ext>
                </a:extLst>
              </a:tr>
              <a:tr h="370840">
                <a:tc>
                  <a:txBody>
                    <a:bodyPr/>
                    <a:lstStyle/>
                    <a:p>
                      <a:r>
                        <a:rPr lang="de-DE" sz="1000" b="1"/>
                        <a:t>tagesschau - 2017-10-28 19:10:00</a:t>
                      </a:r>
                      <a:r>
                        <a:rPr lang="de-DE" sz="1000"/>
                        <a:t>
Mindestens einer von zehn Befragten in der EU denkt, dass Geschlechtsverkehr ohne Einwilligung gerechtfertigt sei.</a:t>
                      </a:r>
                      <a:endParaRPr lang="en-US" sz="1000"/>
                    </a:p>
                  </a:txBody>
                  <a:tcPr/>
                </a:tc>
                <a:tc>
                  <a:txBody>
                    <a:bodyPr/>
                    <a:lstStyle/>
                    <a:p>
                      <a:r>
                        <a:rPr lang="en-US" sz="1000"/>
                        <a:t>772201</a:t>
                      </a:r>
                    </a:p>
                  </a:txBody>
                  <a:tcPr/>
                </a:tc>
                <a:tc>
                  <a:txBody>
                    <a:bodyPr/>
                    <a:lstStyle/>
                    <a:p>
                      <a:r>
                        <a:rPr lang="en-US" sz="1000"/>
                        <a:t>0</a:t>
                      </a:r>
                    </a:p>
                  </a:txBody>
                  <a:tcPr/>
                </a:tc>
                <a:tc>
                  <a:txBody>
                    <a:bodyPr/>
                    <a:lstStyle/>
                    <a:p>
                      <a:r>
                        <a:rPr lang="en-US" sz="1000"/>
                        <a:t>318673</a:t>
                      </a:r>
                    </a:p>
                  </a:txBody>
                  <a:tcPr/>
                </a:tc>
                <a:tc>
                  <a:txBody>
                    <a:bodyPr/>
                    <a:lstStyle/>
                    <a:p>
                      <a:r>
                        <a:rPr lang="en-US" sz="1000"/>
                        <a:t>470487</a:t>
                      </a:r>
                    </a:p>
                  </a:txBody>
                  <a:tcPr/>
                </a:tc>
                <a:tc>
                  <a:txBody>
                    <a:bodyPr/>
                    <a:lstStyle/>
                    <a:p>
                      <a:r>
                        <a:rPr lang="en-US" sz="1000"/>
                        <a:t>772201</a:t>
                      </a:r>
                    </a:p>
                  </a:txBody>
                  <a:tcPr/>
                </a:tc>
                <a:tc>
                  <a:txBody>
                    <a:bodyPr/>
                    <a:lstStyle/>
                    <a:p>
                      <a:r>
                        <a:rPr lang="en-US" sz="1000"/>
                        <a:t>Photo</a:t>
                      </a:r>
                    </a:p>
                  </a:txBody>
                  <a:tcPr/>
                </a:tc>
                <a:extLst>
                  <a:ext uri="{0D108BD9-81ED-4DB2-BD59-A6C34878D82A}">
                    <a16:rowId xmlns:a16="http://schemas.microsoft.com/office/drawing/2014/main" val="4060850922"/>
                  </a:ext>
                </a:extLst>
              </a:tr>
            </a:tbl>
          </a:graphicData>
        </a:graphic>
      </p:graphicFrame>
      <p:sp>
        <p:nvSpPr>
          <p:cNvPr id="4" name="Text Placeholder 3">
            <a:extLst>
              <a:ext uri="{FF2B5EF4-FFF2-40B4-BE49-F238E27FC236}">
                <a16:creationId xmlns:a16="http://schemas.microsoft.com/office/drawing/2014/main" id="{864D535E-EF9E-4C5A-BFAE-EF9C85F312B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21216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DC882-9206-4AED-9258-35A569FE3C06}"/>
              </a:ext>
            </a:extLst>
          </p:cNvPr>
          <p:cNvSpPr>
            <a:spLocks noGrp="1"/>
          </p:cNvSpPr>
          <p:nvPr>
            <p:ph type="title"/>
          </p:nvPr>
        </p:nvSpPr>
        <p:spPr/>
        <p:txBody>
          <a:bodyPr/>
          <a:lstStyle/>
          <a:p>
            <a:r>
              <a:rPr lang="de-DE"/>
              <a:t>Eigene Posts - Aktive Nutzer - Export - 1 of 3</a:t>
            </a:r>
            <a:endParaRPr lang="en-US"/>
          </a:p>
        </p:txBody>
      </p:sp>
      <p:graphicFrame>
        <p:nvGraphicFramePr>
          <p:cNvPr id="5" name="Table Placeholder 4">
            <a:extLst>
              <a:ext uri="{FF2B5EF4-FFF2-40B4-BE49-F238E27FC236}">
                <a16:creationId xmlns:a16="http://schemas.microsoft.com/office/drawing/2014/main" id="{36875692-FB3B-4AC0-930A-84F0E48E007E}"/>
              </a:ext>
            </a:extLst>
          </p:cNvPr>
          <p:cNvGraphicFramePr>
            <a:graphicFrameLocks noGrp="1"/>
          </p:cNvGraphicFramePr>
          <p:nvPr>
            <p:ph type="tbl" sz="quarter" idx="13"/>
            <p:extLst>
              <p:ext uri="{D42A27DB-BD31-4B8C-83A1-F6EECF244321}">
                <p14:modId xmlns:p14="http://schemas.microsoft.com/office/powerpoint/2010/main" val="267055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9691017"/>
                    </a:ext>
                  </a:extLst>
                </a:gridCol>
                <a:gridCol w="1234440">
                  <a:extLst>
                    <a:ext uri="{9D8B030D-6E8A-4147-A177-3AD203B41FA5}">
                      <a16:colId xmlns:a16="http://schemas.microsoft.com/office/drawing/2014/main" val="214242653"/>
                    </a:ext>
                  </a:extLst>
                </a:gridCol>
                <a:gridCol w="1234440">
                  <a:extLst>
                    <a:ext uri="{9D8B030D-6E8A-4147-A177-3AD203B41FA5}">
                      <a16:colId xmlns:a16="http://schemas.microsoft.com/office/drawing/2014/main" val="2055720781"/>
                    </a:ext>
                  </a:extLst>
                </a:gridCol>
                <a:gridCol w="1234440">
                  <a:extLst>
                    <a:ext uri="{9D8B030D-6E8A-4147-A177-3AD203B41FA5}">
                      <a16:colId xmlns:a16="http://schemas.microsoft.com/office/drawing/2014/main" val="3050306587"/>
                    </a:ext>
                  </a:extLst>
                </a:gridCol>
                <a:gridCol w="822960">
                  <a:extLst>
                    <a:ext uri="{9D8B030D-6E8A-4147-A177-3AD203B41FA5}">
                      <a16:colId xmlns:a16="http://schemas.microsoft.com/office/drawing/2014/main" val="4026777203"/>
                    </a:ext>
                  </a:extLst>
                </a:gridCol>
                <a:gridCol w="411480">
                  <a:extLst>
                    <a:ext uri="{9D8B030D-6E8A-4147-A177-3AD203B41FA5}">
                      <a16:colId xmlns:a16="http://schemas.microsoft.com/office/drawing/2014/main" val="2698426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24051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1696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16:30:06</a:t>
                      </a:r>
                      <a:r>
                        <a:rPr kumimoji="0" lang="de-DE" sz="1000" b="0" i="0" u="none" strike="noStrike" kern="1200" cap="none" spc="0" normalizeH="0" baseline="0" noProof="0">
                          <a:ln>
                            <a:noFill/>
                          </a:ln>
                          <a:solidFill>
                            <a:prstClr val="black"/>
                          </a:solidFill>
                          <a:effectLst/>
                          <a:uLnTx/>
                          <a:uFillTx/>
                          <a:latin typeface="+mn-lt"/>
                          <a:ea typeface="+mn-ea"/>
                          <a:cs typeface="+mn-cs"/>
                        </a:rPr>
                        <a:t>
Nadja R. hat sich in Frankfurt radikalisiert und ist 2014 nach Syrien ausgereist. Nun bröckelt die IS-Herrschaft und die 31-Jährige will zurück nach Deutschland. Das Auswärtige Amt hilft ihr nach Informationen von hr-iNFO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39960349"/>
                  </a:ext>
                </a:extLst>
              </a:tr>
            </a:tbl>
          </a:graphicData>
        </a:graphic>
      </p:graphicFrame>
      <p:sp>
        <p:nvSpPr>
          <p:cNvPr id="4" name="Text Placeholder 3">
            <a:extLst>
              <a:ext uri="{FF2B5EF4-FFF2-40B4-BE49-F238E27FC236}">
                <a16:creationId xmlns:a16="http://schemas.microsoft.com/office/drawing/2014/main" id="{4107F6F6-3D9A-4563-A70D-B9D629506BA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64813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3AF57-0C86-47BD-9F34-E7ED424D630C}"/>
              </a:ext>
            </a:extLst>
          </p:cNvPr>
          <p:cNvSpPr>
            <a:spLocks noGrp="1"/>
          </p:cNvSpPr>
          <p:nvPr>
            <p:ph type="title"/>
          </p:nvPr>
        </p:nvSpPr>
        <p:spPr/>
        <p:txBody>
          <a:bodyPr/>
          <a:lstStyle/>
          <a:p>
            <a:r>
              <a:rPr lang="de-DE"/>
              <a:t>Eigene Posts - Aktive Nutzer - Export - 2 of 3</a:t>
            </a:r>
            <a:endParaRPr lang="en-US"/>
          </a:p>
        </p:txBody>
      </p:sp>
      <p:graphicFrame>
        <p:nvGraphicFramePr>
          <p:cNvPr id="5" name="Table Placeholder 4">
            <a:extLst>
              <a:ext uri="{FF2B5EF4-FFF2-40B4-BE49-F238E27FC236}">
                <a16:creationId xmlns:a16="http://schemas.microsoft.com/office/drawing/2014/main" id="{6CE6D89E-DA75-4878-B5F3-CB89B2203344}"/>
              </a:ext>
            </a:extLst>
          </p:cNvPr>
          <p:cNvGraphicFramePr>
            <a:graphicFrameLocks noGrp="1"/>
          </p:cNvGraphicFramePr>
          <p:nvPr>
            <p:ph type="tbl" sz="quarter" idx="13"/>
            <p:extLst>
              <p:ext uri="{D42A27DB-BD31-4B8C-83A1-F6EECF244321}">
                <p14:modId xmlns:p14="http://schemas.microsoft.com/office/powerpoint/2010/main" val="344520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8218036"/>
                    </a:ext>
                  </a:extLst>
                </a:gridCol>
                <a:gridCol w="1234440">
                  <a:extLst>
                    <a:ext uri="{9D8B030D-6E8A-4147-A177-3AD203B41FA5}">
                      <a16:colId xmlns:a16="http://schemas.microsoft.com/office/drawing/2014/main" val="695676066"/>
                    </a:ext>
                  </a:extLst>
                </a:gridCol>
                <a:gridCol w="1234440">
                  <a:extLst>
                    <a:ext uri="{9D8B030D-6E8A-4147-A177-3AD203B41FA5}">
                      <a16:colId xmlns:a16="http://schemas.microsoft.com/office/drawing/2014/main" val="1680723278"/>
                    </a:ext>
                  </a:extLst>
                </a:gridCol>
                <a:gridCol w="1234440">
                  <a:extLst>
                    <a:ext uri="{9D8B030D-6E8A-4147-A177-3AD203B41FA5}">
                      <a16:colId xmlns:a16="http://schemas.microsoft.com/office/drawing/2014/main" val="51293370"/>
                    </a:ext>
                  </a:extLst>
                </a:gridCol>
                <a:gridCol w="822960">
                  <a:extLst>
                    <a:ext uri="{9D8B030D-6E8A-4147-A177-3AD203B41FA5}">
                      <a16:colId xmlns:a16="http://schemas.microsoft.com/office/drawing/2014/main" val="3462067653"/>
                    </a:ext>
                  </a:extLst>
                </a:gridCol>
                <a:gridCol w="411480">
                  <a:extLst>
                    <a:ext uri="{9D8B030D-6E8A-4147-A177-3AD203B41FA5}">
                      <a16:colId xmlns:a16="http://schemas.microsoft.com/office/drawing/2014/main" val="266021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972721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2428990"/>
                  </a:ext>
                </a:extLst>
              </a:tr>
            </a:tbl>
          </a:graphicData>
        </a:graphic>
      </p:graphicFrame>
      <p:sp>
        <p:nvSpPr>
          <p:cNvPr id="4" name="Text Placeholder 3">
            <a:extLst>
              <a:ext uri="{FF2B5EF4-FFF2-40B4-BE49-F238E27FC236}">
                <a16:creationId xmlns:a16="http://schemas.microsoft.com/office/drawing/2014/main" id="{26DED928-D26C-4860-A03E-B11E32EF4D8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86915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1BFC-6914-4F42-9640-990198E83682}"/>
              </a:ext>
            </a:extLst>
          </p:cNvPr>
          <p:cNvSpPr>
            <a:spLocks noGrp="1"/>
          </p:cNvSpPr>
          <p:nvPr>
            <p:ph type="title"/>
          </p:nvPr>
        </p:nvSpPr>
        <p:spPr/>
        <p:txBody>
          <a:bodyPr/>
          <a:lstStyle/>
          <a:p>
            <a:r>
              <a:rPr lang="de-DE"/>
              <a:t>Eigene Posts - Aktive Nutzer - Export - 3 of 3</a:t>
            </a:r>
            <a:endParaRPr lang="en-US"/>
          </a:p>
        </p:txBody>
      </p:sp>
      <p:graphicFrame>
        <p:nvGraphicFramePr>
          <p:cNvPr id="5" name="Table Placeholder 4">
            <a:extLst>
              <a:ext uri="{FF2B5EF4-FFF2-40B4-BE49-F238E27FC236}">
                <a16:creationId xmlns:a16="http://schemas.microsoft.com/office/drawing/2014/main" id="{6F7A51AD-5F77-43A0-82E0-E927B36294C2}"/>
              </a:ext>
            </a:extLst>
          </p:cNvPr>
          <p:cNvGraphicFramePr>
            <a:graphicFrameLocks noGrp="1"/>
          </p:cNvGraphicFramePr>
          <p:nvPr>
            <p:ph type="tbl" sz="quarter" idx="13"/>
            <p:extLst>
              <p:ext uri="{D42A27DB-BD31-4B8C-83A1-F6EECF244321}">
                <p14:modId xmlns:p14="http://schemas.microsoft.com/office/powerpoint/2010/main" val="352559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45216879"/>
                    </a:ext>
                  </a:extLst>
                </a:gridCol>
                <a:gridCol w="1234440">
                  <a:extLst>
                    <a:ext uri="{9D8B030D-6E8A-4147-A177-3AD203B41FA5}">
                      <a16:colId xmlns:a16="http://schemas.microsoft.com/office/drawing/2014/main" val="373895633"/>
                    </a:ext>
                  </a:extLst>
                </a:gridCol>
                <a:gridCol w="1234440">
                  <a:extLst>
                    <a:ext uri="{9D8B030D-6E8A-4147-A177-3AD203B41FA5}">
                      <a16:colId xmlns:a16="http://schemas.microsoft.com/office/drawing/2014/main" val="236460512"/>
                    </a:ext>
                  </a:extLst>
                </a:gridCol>
                <a:gridCol w="1234440">
                  <a:extLst>
                    <a:ext uri="{9D8B030D-6E8A-4147-A177-3AD203B41FA5}">
                      <a16:colId xmlns:a16="http://schemas.microsoft.com/office/drawing/2014/main" val="1112599480"/>
                    </a:ext>
                  </a:extLst>
                </a:gridCol>
                <a:gridCol w="822960">
                  <a:extLst>
                    <a:ext uri="{9D8B030D-6E8A-4147-A177-3AD203B41FA5}">
                      <a16:colId xmlns:a16="http://schemas.microsoft.com/office/drawing/2014/main" val="983815853"/>
                    </a:ext>
                  </a:extLst>
                </a:gridCol>
                <a:gridCol w="411480">
                  <a:extLst>
                    <a:ext uri="{9D8B030D-6E8A-4147-A177-3AD203B41FA5}">
                      <a16:colId xmlns:a16="http://schemas.microsoft.com/office/drawing/2014/main" val="3064102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76267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651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11:33:30</a:t>
                      </a:r>
                      <a:r>
                        <a:rPr kumimoji="0" lang="de-DE" sz="1000" b="0" i="0" u="none" strike="noStrike" kern="1200" cap="none" spc="0" normalizeH="0" baseline="0" noProof="0">
                          <a:ln>
                            <a:noFill/>
                          </a:ln>
                          <a:solidFill>
                            <a:prstClr val="black"/>
                          </a:solidFill>
                          <a:effectLst/>
                          <a:uLnTx/>
                          <a:uFillTx/>
                          <a:latin typeface="+mn-lt"/>
                          <a:ea typeface="+mn-ea"/>
                          <a:cs typeface="+mn-cs"/>
                        </a:rPr>
                        <a:t>
Wackeliger Landeversuch im Sturm: Diese Maschine der polnischen "Enter Air" war aus Frankfurt gekommen - und versuchte vergeblich, in Salzburg zu landen.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3711310"/>
                  </a:ext>
                </a:extLst>
              </a:tr>
            </a:tbl>
          </a:graphicData>
        </a:graphic>
      </p:graphicFrame>
      <p:sp>
        <p:nvSpPr>
          <p:cNvPr id="4" name="Text Placeholder 3">
            <a:extLst>
              <a:ext uri="{FF2B5EF4-FFF2-40B4-BE49-F238E27FC236}">
                <a16:creationId xmlns:a16="http://schemas.microsoft.com/office/drawing/2014/main" id="{08C13F33-3E54-4F0D-BE8C-E33496D2074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57194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E325-F465-46A5-9542-127253002B94}"/>
              </a:ext>
            </a:extLst>
          </p:cNvPr>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a:extLst>
              <a:ext uri="{FF2B5EF4-FFF2-40B4-BE49-F238E27FC236}">
                <a16:creationId xmlns:a16="http://schemas.microsoft.com/office/drawing/2014/main" id="{A2327152-6384-4BA0-8135-BED4442D5097}"/>
              </a:ext>
            </a:extLst>
          </p:cNvPr>
          <p:cNvGraphicFramePr>
            <a:graphicFrameLocks noGrp="1"/>
          </p:cNvGraphicFramePr>
          <p:nvPr>
            <p:ph type="tbl" sz="quarter" idx="13"/>
            <p:extLst>
              <p:ext uri="{D42A27DB-BD31-4B8C-83A1-F6EECF244321}">
                <p14:modId xmlns:p14="http://schemas.microsoft.com/office/powerpoint/2010/main" val="1637991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3438225"/>
                    </a:ext>
                  </a:extLst>
                </a:gridCol>
                <a:gridCol w="1234440">
                  <a:extLst>
                    <a:ext uri="{9D8B030D-6E8A-4147-A177-3AD203B41FA5}">
                      <a16:colId xmlns:a16="http://schemas.microsoft.com/office/drawing/2014/main" val="1517846950"/>
                    </a:ext>
                  </a:extLst>
                </a:gridCol>
                <a:gridCol w="1234440">
                  <a:extLst>
                    <a:ext uri="{9D8B030D-6E8A-4147-A177-3AD203B41FA5}">
                      <a16:colId xmlns:a16="http://schemas.microsoft.com/office/drawing/2014/main" val="3457066088"/>
                    </a:ext>
                  </a:extLst>
                </a:gridCol>
                <a:gridCol w="1234440">
                  <a:extLst>
                    <a:ext uri="{9D8B030D-6E8A-4147-A177-3AD203B41FA5}">
                      <a16:colId xmlns:a16="http://schemas.microsoft.com/office/drawing/2014/main" val="982112502"/>
                    </a:ext>
                  </a:extLst>
                </a:gridCol>
                <a:gridCol w="822960">
                  <a:extLst>
                    <a:ext uri="{9D8B030D-6E8A-4147-A177-3AD203B41FA5}">
                      <a16:colId xmlns:a16="http://schemas.microsoft.com/office/drawing/2014/main" val="2866588762"/>
                    </a:ext>
                  </a:extLst>
                </a:gridCol>
                <a:gridCol w="411480">
                  <a:extLst>
                    <a:ext uri="{9D8B030D-6E8A-4147-A177-3AD203B41FA5}">
                      <a16:colId xmlns:a16="http://schemas.microsoft.com/office/drawing/2014/main" val="409059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17556059"/>
                  </a:ext>
                </a:extLst>
              </a:tr>
            </a:tbl>
          </a:graphicData>
        </a:graphic>
      </p:graphicFrame>
      <p:sp>
        <p:nvSpPr>
          <p:cNvPr id="4" name="Text Placeholder 3">
            <a:extLst>
              <a:ext uri="{FF2B5EF4-FFF2-40B4-BE49-F238E27FC236}">
                <a16:creationId xmlns:a16="http://schemas.microsoft.com/office/drawing/2014/main" id="{0FD97074-35A0-4A59-AE7F-74DFBC766AB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88739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58C0E-B4F1-4441-AABA-709B76E0EB10}"/>
              </a:ext>
            </a:extLst>
          </p:cNvPr>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a:extLst>
              <a:ext uri="{FF2B5EF4-FFF2-40B4-BE49-F238E27FC236}">
                <a16:creationId xmlns:a16="http://schemas.microsoft.com/office/drawing/2014/main" id="{F11BE299-9764-42B9-80FE-38BBAD8F63E2}"/>
              </a:ext>
            </a:extLst>
          </p:cNvPr>
          <p:cNvGraphicFramePr>
            <a:graphicFrameLocks noGrp="1"/>
          </p:cNvGraphicFramePr>
          <p:nvPr>
            <p:ph type="tbl" sz="quarter" idx="13"/>
            <p:extLst>
              <p:ext uri="{D42A27DB-BD31-4B8C-83A1-F6EECF244321}">
                <p14:modId xmlns:p14="http://schemas.microsoft.com/office/powerpoint/2010/main" val="295799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5975314"/>
                    </a:ext>
                  </a:extLst>
                </a:gridCol>
                <a:gridCol w="1234440">
                  <a:extLst>
                    <a:ext uri="{9D8B030D-6E8A-4147-A177-3AD203B41FA5}">
                      <a16:colId xmlns:a16="http://schemas.microsoft.com/office/drawing/2014/main" val="1659218468"/>
                    </a:ext>
                  </a:extLst>
                </a:gridCol>
                <a:gridCol w="1234440">
                  <a:extLst>
                    <a:ext uri="{9D8B030D-6E8A-4147-A177-3AD203B41FA5}">
                      <a16:colId xmlns:a16="http://schemas.microsoft.com/office/drawing/2014/main" val="3027636239"/>
                    </a:ext>
                  </a:extLst>
                </a:gridCol>
                <a:gridCol w="1234440">
                  <a:extLst>
                    <a:ext uri="{9D8B030D-6E8A-4147-A177-3AD203B41FA5}">
                      <a16:colId xmlns:a16="http://schemas.microsoft.com/office/drawing/2014/main" val="967629461"/>
                    </a:ext>
                  </a:extLst>
                </a:gridCol>
                <a:gridCol w="822960">
                  <a:extLst>
                    <a:ext uri="{9D8B030D-6E8A-4147-A177-3AD203B41FA5}">
                      <a16:colId xmlns:a16="http://schemas.microsoft.com/office/drawing/2014/main" val="1457803221"/>
                    </a:ext>
                  </a:extLst>
                </a:gridCol>
                <a:gridCol w="411480">
                  <a:extLst>
                    <a:ext uri="{9D8B030D-6E8A-4147-A177-3AD203B41FA5}">
                      <a16:colId xmlns:a16="http://schemas.microsoft.com/office/drawing/2014/main" val="80076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7749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8449077"/>
                  </a:ext>
                </a:extLst>
              </a:tr>
            </a:tbl>
          </a:graphicData>
        </a:graphic>
      </p:graphicFrame>
      <p:sp>
        <p:nvSpPr>
          <p:cNvPr id="4" name="Text Placeholder 3">
            <a:extLst>
              <a:ext uri="{FF2B5EF4-FFF2-40B4-BE49-F238E27FC236}">
                <a16:creationId xmlns:a16="http://schemas.microsoft.com/office/drawing/2014/main" id="{5FD0D38A-4096-46AF-AF8E-C6A0D04C4BF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54326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0447-990E-488D-8E9D-5A37EE4BAE39}"/>
              </a:ext>
            </a:extLst>
          </p:cNvPr>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a:extLst>
              <a:ext uri="{FF2B5EF4-FFF2-40B4-BE49-F238E27FC236}">
                <a16:creationId xmlns:a16="http://schemas.microsoft.com/office/drawing/2014/main" id="{2A4B0D70-3BBA-487D-8BF9-4D5DD2664189}"/>
              </a:ext>
            </a:extLst>
          </p:cNvPr>
          <p:cNvGraphicFramePr>
            <a:graphicFrameLocks noGrp="1"/>
          </p:cNvGraphicFramePr>
          <p:nvPr>
            <p:ph type="tbl" sz="quarter" idx="13"/>
            <p:extLst>
              <p:ext uri="{D42A27DB-BD31-4B8C-83A1-F6EECF244321}">
                <p14:modId xmlns:p14="http://schemas.microsoft.com/office/powerpoint/2010/main" val="316577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2415831"/>
                    </a:ext>
                  </a:extLst>
                </a:gridCol>
                <a:gridCol w="1234440">
                  <a:extLst>
                    <a:ext uri="{9D8B030D-6E8A-4147-A177-3AD203B41FA5}">
                      <a16:colId xmlns:a16="http://schemas.microsoft.com/office/drawing/2014/main" val="232094621"/>
                    </a:ext>
                  </a:extLst>
                </a:gridCol>
                <a:gridCol w="1234440">
                  <a:extLst>
                    <a:ext uri="{9D8B030D-6E8A-4147-A177-3AD203B41FA5}">
                      <a16:colId xmlns:a16="http://schemas.microsoft.com/office/drawing/2014/main" val="839780792"/>
                    </a:ext>
                  </a:extLst>
                </a:gridCol>
                <a:gridCol w="1234440">
                  <a:extLst>
                    <a:ext uri="{9D8B030D-6E8A-4147-A177-3AD203B41FA5}">
                      <a16:colId xmlns:a16="http://schemas.microsoft.com/office/drawing/2014/main" val="2517332225"/>
                    </a:ext>
                  </a:extLst>
                </a:gridCol>
                <a:gridCol w="822960">
                  <a:extLst>
                    <a:ext uri="{9D8B030D-6E8A-4147-A177-3AD203B41FA5}">
                      <a16:colId xmlns:a16="http://schemas.microsoft.com/office/drawing/2014/main" val="2586928192"/>
                    </a:ext>
                  </a:extLst>
                </a:gridCol>
                <a:gridCol w="411480">
                  <a:extLst>
                    <a:ext uri="{9D8B030D-6E8A-4147-A177-3AD203B41FA5}">
                      <a16:colId xmlns:a16="http://schemas.microsoft.com/office/drawing/2014/main" val="2546914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599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583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08:06:10</a:t>
                      </a:r>
                      <a:r>
                        <a:rPr kumimoji="0" lang="de-DE" sz="1000" b="0" i="0" u="none" strike="noStrike" kern="1200" cap="none" spc="0" normalizeH="0" baseline="0" noProof="0">
                          <a:ln>
                            <a:noFill/>
                          </a:ln>
                          <a:solidFill>
                            <a:prstClr val="black"/>
                          </a:solidFill>
                          <a:effectLst/>
                          <a:uLnTx/>
                          <a:uFillTx/>
                          <a:latin typeface="+mn-lt"/>
                          <a:ea typeface="+mn-ea"/>
                          <a:cs typeface="+mn-cs"/>
                        </a:rPr>
                        <a:t>
Der deutsch-türkische Schriftsteller Dogan Akhanli wurde nach seiner Ankunft in Deutschland beschimpft. WDR-Kameras filmten den Moment am Flughafen Düsseldorf.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8133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11:33:30</a:t>
                      </a:r>
                      <a:r>
                        <a:rPr kumimoji="0" lang="de-DE" sz="1000" b="0" i="0" u="none" strike="noStrike" kern="1200" cap="none" spc="0" normalizeH="0" baseline="0" noProof="0">
                          <a:ln>
                            <a:noFill/>
                          </a:ln>
                          <a:solidFill>
                            <a:prstClr val="black"/>
                          </a:solidFill>
                          <a:effectLst/>
                          <a:uLnTx/>
                          <a:uFillTx/>
                          <a:latin typeface="+mn-lt"/>
                          <a:ea typeface="+mn-ea"/>
                          <a:cs typeface="+mn-cs"/>
                        </a:rPr>
                        <a:t>
Wackeliger Landeversuch im Sturm: Diese Maschine der polnischen "Enter Air" war aus Frankfurt gekommen - und versuchte vergeblich, in Salzburg zu landen.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0191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15:06:59</a:t>
                      </a:r>
                      <a:r>
                        <a:rPr kumimoji="0" lang="de-DE" sz="1000" b="0" i="0" u="none" strike="noStrike" kern="1200" cap="none" spc="0" normalizeH="0" baseline="0" noProof="0">
                          <a:ln>
                            <a:noFill/>
                          </a:ln>
                          <a:solidFill>
                            <a:prstClr val="black"/>
                          </a:solidFill>
                          <a:effectLst/>
                          <a:uLnTx/>
                          <a:uFillTx/>
                          <a:latin typeface="+mn-lt"/>
                          <a:ea typeface="+mn-ea"/>
                          <a:cs typeface="+mn-cs"/>
                        </a:rPr>
                        <a:t>
Bewährungsstrafe für "Bombenprank": Ein Gericht hat den Youtuber ApoRed zu sieben Monaten Gefängnis verurteilt. Er hatte mit einer vermeintlichen Bombe in Hamburg Menschen vor laufender Kamera in Panik versetzt.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2084348"/>
                  </a:ext>
                </a:extLst>
              </a:tr>
            </a:tbl>
          </a:graphicData>
        </a:graphic>
      </p:graphicFrame>
      <p:sp>
        <p:nvSpPr>
          <p:cNvPr id="4" name="Text Placeholder 3">
            <a:extLst>
              <a:ext uri="{FF2B5EF4-FFF2-40B4-BE49-F238E27FC236}">
                <a16:creationId xmlns:a16="http://schemas.microsoft.com/office/drawing/2014/main" id="{3AB24F5F-8951-49AE-88F9-032A2FC3658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824522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C3DF-2A7C-4E82-9C4B-282F7C3879D0}"/>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DA9FABE2-F113-4BD3-A496-F0D4526E43C8}"/>
              </a:ext>
            </a:extLst>
          </p:cNvPr>
          <p:cNvGraphicFramePr>
            <a:graphicFrameLocks noGrp="1"/>
          </p:cNvGraphicFramePr>
          <p:nvPr>
            <p:ph type="tbl" sz="quarter" idx="13"/>
            <p:extLst>
              <p:ext uri="{D42A27DB-BD31-4B8C-83A1-F6EECF244321}">
                <p14:modId xmlns:p14="http://schemas.microsoft.com/office/powerpoint/2010/main" val="174185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99562365"/>
                    </a:ext>
                  </a:extLst>
                </a:gridCol>
                <a:gridCol w="1234440">
                  <a:extLst>
                    <a:ext uri="{9D8B030D-6E8A-4147-A177-3AD203B41FA5}">
                      <a16:colId xmlns:a16="http://schemas.microsoft.com/office/drawing/2014/main" val="1067471562"/>
                    </a:ext>
                  </a:extLst>
                </a:gridCol>
                <a:gridCol w="1234440">
                  <a:extLst>
                    <a:ext uri="{9D8B030D-6E8A-4147-A177-3AD203B41FA5}">
                      <a16:colId xmlns:a16="http://schemas.microsoft.com/office/drawing/2014/main" val="2085265216"/>
                    </a:ext>
                  </a:extLst>
                </a:gridCol>
                <a:gridCol w="1234440">
                  <a:extLst>
                    <a:ext uri="{9D8B030D-6E8A-4147-A177-3AD203B41FA5}">
                      <a16:colId xmlns:a16="http://schemas.microsoft.com/office/drawing/2014/main" val="326738466"/>
                    </a:ext>
                  </a:extLst>
                </a:gridCol>
                <a:gridCol w="822960">
                  <a:extLst>
                    <a:ext uri="{9D8B030D-6E8A-4147-A177-3AD203B41FA5}">
                      <a16:colId xmlns:a16="http://schemas.microsoft.com/office/drawing/2014/main" val="426452712"/>
                    </a:ext>
                  </a:extLst>
                </a:gridCol>
                <a:gridCol w="411480">
                  <a:extLst>
                    <a:ext uri="{9D8B030D-6E8A-4147-A177-3AD203B41FA5}">
                      <a16:colId xmlns:a16="http://schemas.microsoft.com/office/drawing/2014/main" val="218085520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054492612"/>
                  </a:ext>
                </a:extLst>
              </a:tr>
              <a:tr h="370840">
                <a:tc>
                  <a:txBody>
                    <a:bodyPr/>
                    <a:lstStyle/>
                    <a:p>
                      <a:r>
                        <a:rPr lang="de-DE" sz="1000" b="1"/>
                        <a:t>tagesschau - 2017-10-31 11:50:25</a:t>
                      </a:r>
                      <a:r>
                        <a:rPr lang="de-DE" sz="1000"/>
                        <a:t>
In Istanbul geht heute der Prozess gegen 18 Mitarbeiter der Zeitung „Cumhuriyet“ weiter. Vor dem Gericht versammelten sich zahlreiche Journalisten und Oppostionspolitiker. Sie fordern Gerechtigkeit und Freiheit für die Angeklagten.</a:t>
                      </a:r>
                      <a:endParaRPr lang="en-US" sz="1000"/>
                    </a:p>
                  </a:txBody>
                  <a:tcPr/>
                </a:tc>
                <a:tc>
                  <a:txBody>
                    <a:bodyPr/>
                    <a:lstStyle/>
                    <a:p>
                      <a:r>
                        <a:rPr lang="en-US" sz="1000"/>
                        <a:t>1.3%</a:t>
                      </a:r>
                    </a:p>
                  </a:txBody>
                  <a:tcPr/>
                </a:tc>
                <a:tc>
                  <a:txBody>
                    <a:bodyPr/>
                    <a:lstStyle/>
                    <a:p>
                      <a:r>
                        <a:rPr lang="en-US" sz="1000"/>
                        <a:t>1820</a:t>
                      </a:r>
                    </a:p>
                  </a:txBody>
                  <a:tcPr/>
                </a:tc>
                <a:tc>
                  <a:txBody>
                    <a:bodyPr/>
                    <a:lstStyle/>
                    <a:p>
                      <a:r>
                        <a:rPr lang="en-US" sz="1000"/>
                        <a:t>136018</a:t>
                      </a:r>
                    </a:p>
                  </a:txBody>
                  <a:tcPr/>
                </a:tc>
                <a:tc>
                  <a:txBody>
                    <a:bodyPr/>
                    <a:lstStyle/>
                    <a:p>
                      <a:r>
                        <a:rPr lang="en-US" sz="1000"/>
                        <a:t>295</a:t>
                      </a:r>
                    </a:p>
                  </a:txBody>
                  <a:tcPr/>
                </a:tc>
                <a:tc>
                  <a:txBody>
                    <a:bodyPr/>
                    <a:lstStyle/>
                    <a:p>
                      <a:r>
                        <a:rPr lang="en-US" sz="1000"/>
                        <a:t>Photo</a:t>
                      </a:r>
                    </a:p>
                  </a:txBody>
                  <a:tcPr/>
                </a:tc>
                <a:extLst>
                  <a:ext uri="{0D108BD9-81ED-4DB2-BD59-A6C34878D82A}">
                    <a16:rowId xmlns:a16="http://schemas.microsoft.com/office/drawing/2014/main" val="3641492522"/>
                  </a:ext>
                </a:extLst>
              </a:tr>
              <a:tr h="370840">
                <a:tc>
                  <a:txBody>
                    <a:bodyPr/>
                    <a:lstStyle/>
                    <a:p>
                      <a:r>
                        <a:rPr lang="de-DE" sz="1000" b="1"/>
                        <a:t>tagesschau - 2017-10-22 17:00:46</a:t>
                      </a:r>
                      <a:r>
                        <a:rPr lang="de-DE" sz="1000"/>
                        <a:t>
Der japanische Regierungschef hatte die eigentlich für Ende nächsten Jahres avisierten Parlamentswahlen vorgezogen.</a:t>
                      </a:r>
                      <a:endParaRPr lang="en-US" sz="1000"/>
                    </a:p>
                  </a:txBody>
                  <a:tcPr/>
                </a:tc>
                <a:tc>
                  <a:txBody>
                    <a:bodyPr/>
                    <a:lstStyle/>
                    <a:p>
                      <a:r>
                        <a:rPr lang="en-US" sz="1000"/>
                        <a:t>1.5%</a:t>
                      </a:r>
                    </a:p>
                  </a:txBody>
                  <a:tcPr/>
                </a:tc>
                <a:tc>
                  <a:txBody>
                    <a:bodyPr/>
                    <a:lstStyle/>
                    <a:p>
                      <a:r>
                        <a:rPr lang="en-US" sz="1000"/>
                        <a:t>1388</a:t>
                      </a:r>
                    </a:p>
                  </a:txBody>
                  <a:tcPr/>
                </a:tc>
                <a:tc>
                  <a:txBody>
                    <a:bodyPr/>
                    <a:lstStyle/>
                    <a:p>
                      <a:r>
                        <a:rPr lang="en-US" sz="1000"/>
                        <a:t>95649</a:t>
                      </a:r>
                    </a:p>
                  </a:txBody>
                  <a:tcPr/>
                </a:tc>
                <a:tc>
                  <a:txBody>
                    <a:bodyPr/>
                    <a:lstStyle/>
                    <a:p>
                      <a:r>
                        <a:rPr lang="en-US" sz="1000"/>
                        <a:t>58</a:t>
                      </a:r>
                    </a:p>
                  </a:txBody>
                  <a:tcPr/>
                </a:tc>
                <a:tc>
                  <a:txBody>
                    <a:bodyPr/>
                    <a:lstStyle/>
                    <a:p>
                      <a:r>
                        <a:rPr lang="en-US" sz="1000"/>
                        <a:t>Link</a:t>
                      </a:r>
                    </a:p>
                  </a:txBody>
                  <a:tcPr/>
                </a:tc>
                <a:extLst>
                  <a:ext uri="{0D108BD9-81ED-4DB2-BD59-A6C34878D82A}">
                    <a16:rowId xmlns:a16="http://schemas.microsoft.com/office/drawing/2014/main" val="2460327941"/>
                  </a:ext>
                </a:extLst>
              </a:tr>
              <a:tr h="370840">
                <a:tc>
                  <a:txBody>
                    <a:bodyPr/>
                    <a:lstStyle/>
                    <a:p>
                      <a:r>
                        <a:rPr lang="de-DE" sz="1000" b="1"/>
                        <a:t>tagesschau - 2017-10-25 16:28:00</a:t>
                      </a:r>
                      <a:r>
                        <a:rPr lang="de-DE" sz="1000"/>
                        <a:t>
Die mutmaßliche Beeinflussung des US-Wahlkampfs aus Russland ist der Auslöser - allerdings greift die Transparenz-Offensive etwas kurz.</a:t>
                      </a:r>
                      <a:endParaRPr lang="en-US" sz="1000"/>
                    </a:p>
                  </a:txBody>
                  <a:tcPr/>
                </a:tc>
                <a:tc>
                  <a:txBody>
                    <a:bodyPr/>
                    <a:lstStyle/>
                    <a:p>
                      <a:r>
                        <a:rPr lang="en-US" sz="1000"/>
                        <a:t>1.5%</a:t>
                      </a:r>
                    </a:p>
                  </a:txBody>
                  <a:tcPr/>
                </a:tc>
                <a:tc>
                  <a:txBody>
                    <a:bodyPr/>
                    <a:lstStyle/>
                    <a:p>
                      <a:r>
                        <a:rPr lang="en-US" sz="1000"/>
                        <a:t>876</a:t>
                      </a:r>
                    </a:p>
                  </a:txBody>
                  <a:tcPr/>
                </a:tc>
                <a:tc>
                  <a:txBody>
                    <a:bodyPr/>
                    <a:lstStyle/>
                    <a:p>
                      <a:r>
                        <a:rPr lang="en-US" sz="1000"/>
                        <a:t>58853</a:t>
                      </a:r>
                    </a:p>
                  </a:txBody>
                  <a:tcPr/>
                </a:tc>
                <a:tc>
                  <a:txBody>
                    <a:bodyPr/>
                    <a:lstStyle/>
                    <a:p>
                      <a:r>
                        <a:rPr lang="en-US" sz="1000"/>
                        <a:t>56</a:t>
                      </a:r>
                    </a:p>
                  </a:txBody>
                  <a:tcPr/>
                </a:tc>
                <a:tc>
                  <a:txBody>
                    <a:bodyPr/>
                    <a:lstStyle/>
                    <a:p>
                      <a:r>
                        <a:rPr lang="en-US" sz="1000"/>
                        <a:t>Link</a:t>
                      </a:r>
                    </a:p>
                  </a:txBody>
                  <a:tcPr/>
                </a:tc>
                <a:extLst>
                  <a:ext uri="{0D108BD9-81ED-4DB2-BD59-A6C34878D82A}">
                    <a16:rowId xmlns:a16="http://schemas.microsoft.com/office/drawing/2014/main" val="72453899"/>
                  </a:ext>
                </a:extLst>
              </a:tr>
              <a:tr h="370840">
                <a:tc>
                  <a:txBody>
                    <a:bodyPr/>
                    <a:lstStyle/>
                    <a:p>
                      <a:r>
                        <a:rPr lang="de-DE" sz="1000" b="1"/>
                        <a:t>tagesschau - 2017-10-20 15:31:05</a:t>
                      </a:r>
                      <a:r>
                        <a:rPr lang="de-DE" sz="1000"/>
                        <a:t>
Frühjahr 2019 lautet die Zielmarke. Bis dahin, da sind sich 27 EU-Mitgliedstaaten einig, müssen sie nicht nur den geordneten Austritt Großbritanniens organisieren, sondern auch die Modernisierung der Europäischen Union.</a:t>
                      </a:r>
                      <a:endParaRPr lang="en-US" sz="1000"/>
                    </a:p>
                  </a:txBody>
                  <a:tcPr/>
                </a:tc>
                <a:tc>
                  <a:txBody>
                    <a:bodyPr/>
                    <a:lstStyle/>
                    <a:p>
                      <a:r>
                        <a:rPr lang="en-US" sz="1000"/>
                        <a:t>1.5%</a:t>
                      </a:r>
                    </a:p>
                  </a:txBody>
                  <a:tcPr/>
                </a:tc>
                <a:tc>
                  <a:txBody>
                    <a:bodyPr/>
                    <a:lstStyle/>
                    <a:p>
                      <a:r>
                        <a:rPr lang="en-US" sz="1000"/>
                        <a:t>1232</a:t>
                      </a:r>
                    </a:p>
                  </a:txBody>
                  <a:tcPr/>
                </a:tc>
                <a:tc>
                  <a:txBody>
                    <a:bodyPr/>
                    <a:lstStyle/>
                    <a:p>
                      <a:r>
                        <a:rPr lang="en-US" sz="1000"/>
                        <a:t>82533</a:t>
                      </a:r>
                    </a:p>
                  </a:txBody>
                  <a:tcPr/>
                </a:tc>
                <a:tc>
                  <a:txBody>
                    <a:bodyPr/>
                    <a:lstStyle/>
                    <a:p>
                      <a:r>
                        <a:rPr lang="en-US" sz="1000"/>
                        <a:t>172</a:t>
                      </a:r>
                    </a:p>
                  </a:txBody>
                  <a:tcPr/>
                </a:tc>
                <a:tc>
                  <a:txBody>
                    <a:bodyPr/>
                    <a:lstStyle/>
                    <a:p>
                      <a:r>
                        <a:rPr lang="en-US" sz="1000"/>
                        <a:t>Photo</a:t>
                      </a:r>
                    </a:p>
                  </a:txBody>
                  <a:tcPr/>
                </a:tc>
                <a:extLst>
                  <a:ext uri="{0D108BD9-81ED-4DB2-BD59-A6C34878D82A}">
                    <a16:rowId xmlns:a16="http://schemas.microsoft.com/office/drawing/2014/main" val="2631783781"/>
                  </a:ext>
                </a:extLst>
              </a:tr>
              <a:tr h="370840">
                <a:tc>
                  <a:txBody>
                    <a:bodyPr/>
                    <a:lstStyle/>
                    <a:p>
                      <a:r>
                        <a:rPr lang="de-DE" sz="1000" b="1"/>
                        <a:t>tagesschau - 2017-10-22 18:15:43</a:t>
                      </a:r>
                      <a:r>
                        <a:rPr lang="de-DE" sz="1000"/>
                        <a:t>
Nach der Ermordung der Journalistin Galizia haben auf Malta tausende Menschen für mehr Gerechtigkeit demonstriert.</a:t>
                      </a:r>
                      <a:endParaRPr lang="en-US" sz="1000"/>
                    </a:p>
                  </a:txBody>
                  <a:tcPr/>
                </a:tc>
                <a:tc>
                  <a:txBody>
                    <a:bodyPr/>
                    <a:lstStyle/>
                    <a:p>
                      <a:r>
                        <a:rPr lang="en-US" sz="1000"/>
                        <a:t>1.6%</a:t>
                      </a:r>
                    </a:p>
                  </a:txBody>
                  <a:tcPr/>
                </a:tc>
                <a:tc>
                  <a:txBody>
                    <a:bodyPr/>
                    <a:lstStyle/>
                    <a:p>
                      <a:r>
                        <a:rPr lang="en-US" sz="1000"/>
                        <a:t>1825</a:t>
                      </a:r>
                    </a:p>
                  </a:txBody>
                  <a:tcPr/>
                </a:tc>
                <a:tc>
                  <a:txBody>
                    <a:bodyPr/>
                    <a:lstStyle/>
                    <a:p>
                      <a:r>
                        <a:rPr lang="en-US" sz="1000"/>
                        <a:t>113033</a:t>
                      </a:r>
                    </a:p>
                  </a:txBody>
                  <a:tcPr/>
                </a:tc>
                <a:tc>
                  <a:txBody>
                    <a:bodyPr/>
                    <a:lstStyle/>
                    <a:p>
                      <a:r>
                        <a:rPr lang="en-US" sz="1000"/>
                        <a:t>322</a:t>
                      </a:r>
                    </a:p>
                  </a:txBody>
                  <a:tcPr/>
                </a:tc>
                <a:tc>
                  <a:txBody>
                    <a:bodyPr/>
                    <a:lstStyle/>
                    <a:p>
                      <a:r>
                        <a:rPr lang="en-US" sz="1000"/>
                        <a:t>Video</a:t>
                      </a:r>
                    </a:p>
                  </a:txBody>
                  <a:tcPr/>
                </a:tc>
                <a:extLst>
                  <a:ext uri="{0D108BD9-81ED-4DB2-BD59-A6C34878D82A}">
                    <a16:rowId xmlns:a16="http://schemas.microsoft.com/office/drawing/2014/main" val="1318498005"/>
                  </a:ext>
                </a:extLst>
              </a:tr>
            </a:tbl>
          </a:graphicData>
        </a:graphic>
      </p:graphicFrame>
      <p:sp>
        <p:nvSpPr>
          <p:cNvPr id="4" name="Text Placeholder 3">
            <a:extLst>
              <a:ext uri="{FF2B5EF4-FFF2-40B4-BE49-F238E27FC236}">
                <a16:creationId xmlns:a16="http://schemas.microsoft.com/office/drawing/2014/main" id="{23489A4E-2EC8-4F80-B8B8-E3833C9AD58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99371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04F82-3E6E-462C-8CFB-75193BDCF152}"/>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F375EC84-0DF2-46A3-A10E-EDC61E7D5285}"/>
              </a:ext>
            </a:extLst>
          </p:cNvPr>
          <p:cNvGraphicFramePr>
            <a:graphicFrameLocks noGrp="1"/>
          </p:cNvGraphicFramePr>
          <p:nvPr>
            <p:ph type="tbl" sz="quarter" idx="13"/>
            <p:extLst>
              <p:ext uri="{D42A27DB-BD31-4B8C-83A1-F6EECF244321}">
                <p14:modId xmlns:p14="http://schemas.microsoft.com/office/powerpoint/2010/main" val="698013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83162345"/>
                    </a:ext>
                  </a:extLst>
                </a:gridCol>
                <a:gridCol w="822960">
                  <a:extLst>
                    <a:ext uri="{9D8B030D-6E8A-4147-A177-3AD203B41FA5}">
                      <a16:colId xmlns:a16="http://schemas.microsoft.com/office/drawing/2014/main" val="3177238207"/>
                    </a:ext>
                  </a:extLst>
                </a:gridCol>
                <a:gridCol w="822960">
                  <a:extLst>
                    <a:ext uri="{9D8B030D-6E8A-4147-A177-3AD203B41FA5}">
                      <a16:colId xmlns:a16="http://schemas.microsoft.com/office/drawing/2014/main" val="3343273237"/>
                    </a:ext>
                  </a:extLst>
                </a:gridCol>
                <a:gridCol w="822960">
                  <a:extLst>
                    <a:ext uri="{9D8B030D-6E8A-4147-A177-3AD203B41FA5}">
                      <a16:colId xmlns:a16="http://schemas.microsoft.com/office/drawing/2014/main" val="1705202680"/>
                    </a:ext>
                  </a:extLst>
                </a:gridCol>
                <a:gridCol w="822960">
                  <a:extLst>
                    <a:ext uri="{9D8B030D-6E8A-4147-A177-3AD203B41FA5}">
                      <a16:colId xmlns:a16="http://schemas.microsoft.com/office/drawing/2014/main" val="3705898864"/>
                    </a:ext>
                  </a:extLst>
                </a:gridCol>
                <a:gridCol w="822960">
                  <a:extLst>
                    <a:ext uri="{9D8B030D-6E8A-4147-A177-3AD203B41FA5}">
                      <a16:colId xmlns:a16="http://schemas.microsoft.com/office/drawing/2014/main" val="192148445"/>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397250444"/>
                  </a:ext>
                </a:extLst>
              </a:tr>
              <a:tr h="370840">
                <a:tc>
                  <a:txBody>
                    <a:bodyPr/>
                    <a:lstStyle/>
                    <a:p>
                      <a:r>
                        <a:rPr lang="de-DE" sz="1000" b="1"/>
                        <a:t>tagesschau - 2017-10-24 19:27:00</a:t>
                      </a:r>
                      <a:r>
                        <a:rPr lang="de-DE" sz="1000"/>
                        <a:t>
Für die Autoren und die Online-Community des „Lonely Planet“ zählt Hamburg zu den angesagten Reisezielen 2018.</a:t>
                      </a:r>
                      <a:endParaRPr lang="en-US" sz="1000"/>
                    </a:p>
                  </a:txBody>
                  <a:tcPr/>
                </a:tc>
                <a:tc>
                  <a:txBody>
                    <a:bodyPr/>
                    <a:lstStyle/>
                    <a:p>
                      <a:r>
                        <a:rPr lang="en-US" sz="1000"/>
                        <a:t>24763</a:t>
                      </a:r>
                    </a:p>
                  </a:txBody>
                  <a:tcPr/>
                </a:tc>
                <a:tc>
                  <a:txBody>
                    <a:bodyPr/>
                    <a:lstStyle/>
                    <a:p>
                      <a:r>
                        <a:rPr lang="en-US" sz="1000"/>
                        <a:t>17569</a:t>
                      </a:r>
                    </a:p>
                  </a:txBody>
                  <a:tcPr/>
                </a:tc>
                <a:tc>
                  <a:txBody>
                    <a:bodyPr/>
                    <a:lstStyle/>
                    <a:p>
                      <a:r>
                        <a:rPr lang="en-US" sz="1000"/>
                        <a:t>5871</a:t>
                      </a:r>
                    </a:p>
                  </a:txBody>
                  <a:tcPr/>
                </a:tc>
                <a:tc>
                  <a:txBody>
                    <a:bodyPr/>
                    <a:lstStyle/>
                    <a:p>
                      <a:r>
                        <a:rPr lang="en-US" sz="1000"/>
                        <a:t>1323</a:t>
                      </a:r>
                    </a:p>
                  </a:txBody>
                  <a:tcPr/>
                </a:tc>
                <a:tc>
                  <a:txBody>
                    <a:bodyPr/>
                    <a:lstStyle/>
                    <a:p>
                      <a:r>
                        <a:rPr lang="en-US" sz="1000"/>
                        <a:t>Photo</a:t>
                      </a:r>
                    </a:p>
                  </a:txBody>
                  <a:tcPr/>
                </a:tc>
                <a:extLst>
                  <a:ext uri="{0D108BD9-81ED-4DB2-BD59-A6C34878D82A}">
                    <a16:rowId xmlns:a16="http://schemas.microsoft.com/office/drawing/2014/main" val="1223654912"/>
                  </a:ext>
                </a:extLst>
              </a:tr>
              <a:tr h="370840">
                <a:tc>
                  <a:txBody>
                    <a:bodyPr/>
                    <a:lstStyle/>
                    <a:p>
                      <a:r>
                        <a:rPr lang="de-DE" sz="1000" b="1"/>
                        <a:t>tagesschau - 2017-10-28 19:10:00</a:t>
                      </a:r>
                      <a:r>
                        <a:rPr lang="de-DE" sz="1000"/>
                        <a:t>
Mindestens einer von zehn Befragten in der EU denkt, dass Geschlechtsverkehr ohne Einwilligung gerechtfertigt sei.</a:t>
                      </a:r>
                      <a:endParaRPr lang="en-US" sz="1000"/>
                    </a:p>
                  </a:txBody>
                  <a:tcPr/>
                </a:tc>
                <a:tc>
                  <a:txBody>
                    <a:bodyPr/>
                    <a:lstStyle/>
                    <a:p>
                      <a:r>
                        <a:rPr lang="en-US" sz="1000"/>
                        <a:t>16465</a:t>
                      </a:r>
                    </a:p>
                  </a:txBody>
                  <a:tcPr/>
                </a:tc>
                <a:tc>
                  <a:txBody>
                    <a:bodyPr/>
                    <a:lstStyle/>
                    <a:p>
                      <a:r>
                        <a:rPr lang="en-US" sz="1000"/>
                        <a:t>13247</a:t>
                      </a:r>
                    </a:p>
                  </a:txBody>
                  <a:tcPr/>
                </a:tc>
                <a:tc>
                  <a:txBody>
                    <a:bodyPr/>
                    <a:lstStyle/>
                    <a:p>
                      <a:r>
                        <a:rPr lang="en-US" sz="1000"/>
                        <a:t>2033</a:t>
                      </a:r>
                    </a:p>
                  </a:txBody>
                  <a:tcPr/>
                </a:tc>
                <a:tc>
                  <a:txBody>
                    <a:bodyPr/>
                    <a:lstStyle/>
                    <a:p>
                      <a:r>
                        <a:rPr lang="en-US" sz="1000"/>
                        <a:t>1185</a:t>
                      </a:r>
                    </a:p>
                  </a:txBody>
                  <a:tcPr/>
                </a:tc>
                <a:tc>
                  <a:txBody>
                    <a:bodyPr/>
                    <a:lstStyle/>
                    <a:p>
                      <a:r>
                        <a:rPr lang="en-US" sz="1000"/>
                        <a:t>Photo</a:t>
                      </a:r>
                    </a:p>
                  </a:txBody>
                  <a:tcPr/>
                </a:tc>
                <a:extLst>
                  <a:ext uri="{0D108BD9-81ED-4DB2-BD59-A6C34878D82A}">
                    <a16:rowId xmlns:a16="http://schemas.microsoft.com/office/drawing/2014/main" val="3977455792"/>
                  </a:ext>
                </a:extLst>
              </a:tr>
              <a:tr h="370840">
                <a:tc>
                  <a:txBody>
                    <a:bodyPr/>
                    <a:lstStyle/>
                    <a:p>
                      <a:r>
                        <a:rPr lang="de-DE" sz="1000" b="1"/>
                        <a:t>tagesschau - 2017-10-22 14:45:01</a:t>
                      </a:r>
                      <a:r>
                        <a:rPr lang="de-DE" sz="1000"/>
                        <a:t>
In Berlin haben 12.000 Menschen gegen den Einzug der AfD in den Bundestag demonstriert.</a:t>
                      </a:r>
                      <a:endParaRPr lang="en-US" sz="1000"/>
                    </a:p>
                  </a:txBody>
                  <a:tcPr/>
                </a:tc>
                <a:tc>
                  <a:txBody>
                    <a:bodyPr/>
                    <a:lstStyle/>
                    <a:p>
                      <a:r>
                        <a:rPr lang="en-US" sz="1000"/>
                        <a:t>16304</a:t>
                      </a:r>
                    </a:p>
                  </a:txBody>
                  <a:tcPr/>
                </a:tc>
                <a:tc>
                  <a:txBody>
                    <a:bodyPr/>
                    <a:lstStyle/>
                    <a:p>
                      <a:r>
                        <a:rPr lang="en-US" sz="1000"/>
                        <a:t>12986</a:t>
                      </a:r>
                    </a:p>
                  </a:txBody>
                  <a:tcPr/>
                </a:tc>
                <a:tc>
                  <a:txBody>
                    <a:bodyPr/>
                    <a:lstStyle/>
                    <a:p>
                      <a:r>
                        <a:rPr lang="en-US" sz="1000"/>
                        <a:t>2649</a:t>
                      </a:r>
                    </a:p>
                  </a:txBody>
                  <a:tcPr/>
                </a:tc>
                <a:tc>
                  <a:txBody>
                    <a:bodyPr/>
                    <a:lstStyle/>
                    <a:p>
                      <a:r>
                        <a:rPr lang="en-US" sz="1000"/>
                        <a:t>669</a:t>
                      </a:r>
                    </a:p>
                  </a:txBody>
                  <a:tcPr/>
                </a:tc>
                <a:tc>
                  <a:txBody>
                    <a:bodyPr/>
                    <a:lstStyle/>
                    <a:p>
                      <a:r>
                        <a:rPr lang="en-US" sz="1000"/>
                        <a:t>Photo</a:t>
                      </a:r>
                    </a:p>
                  </a:txBody>
                  <a:tcPr/>
                </a:tc>
                <a:extLst>
                  <a:ext uri="{0D108BD9-81ED-4DB2-BD59-A6C34878D82A}">
                    <a16:rowId xmlns:a16="http://schemas.microsoft.com/office/drawing/2014/main" val="2748065832"/>
                  </a:ext>
                </a:extLst>
              </a:tr>
              <a:tr h="370840">
                <a:tc>
                  <a:txBody>
                    <a:bodyPr/>
                    <a:lstStyle/>
                    <a:p>
                      <a:r>
                        <a:rPr lang="de-DE" sz="1000" b="1"/>
                        <a:t>tagesschau - 2017-10-28 18:20:16</a:t>
                      </a:r>
                      <a:r>
                        <a:rPr lang="de-DE" sz="1000"/>
                        <a:t>
Ein spontan veröffentlichtes, plattdeutsches Facebook-Video nach einer Trecker-Panne auf dem Maisfeld hat die Welt des 36-Jährigen völlig auf den Kopf gestellt.</a:t>
                      </a:r>
                      <a:endParaRPr lang="en-US" sz="1000"/>
                    </a:p>
                  </a:txBody>
                  <a:tcPr/>
                </a:tc>
                <a:tc>
                  <a:txBody>
                    <a:bodyPr/>
                    <a:lstStyle/>
                    <a:p>
                      <a:r>
                        <a:rPr lang="en-US" sz="1000"/>
                        <a:t>11897</a:t>
                      </a:r>
                    </a:p>
                  </a:txBody>
                  <a:tcPr/>
                </a:tc>
                <a:tc>
                  <a:txBody>
                    <a:bodyPr/>
                    <a:lstStyle/>
                    <a:p>
                      <a:r>
                        <a:rPr lang="en-US" sz="1000"/>
                        <a:t>9733</a:t>
                      </a:r>
                    </a:p>
                  </a:txBody>
                  <a:tcPr/>
                </a:tc>
                <a:tc>
                  <a:txBody>
                    <a:bodyPr/>
                    <a:lstStyle/>
                    <a:p>
                      <a:r>
                        <a:rPr lang="en-US" sz="1000"/>
                        <a:t>1160</a:t>
                      </a:r>
                    </a:p>
                  </a:txBody>
                  <a:tcPr/>
                </a:tc>
                <a:tc>
                  <a:txBody>
                    <a:bodyPr/>
                    <a:lstStyle/>
                    <a:p>
                      <a:r>
                        <a:rPr lang="en-US" sz="1000"/>
                        <a:t>1004</a:t>
                      </a:r>
                    </a:p>
                  </a:txBody>
                  <a:tcPr/>
                </a:tc>
                <a:tc>
                  <a:txBody>
                    <a:bodyPr/>
                    <a:lstStyle/>
                    <a:p>
                      <a:r>
                        <a:rPr lang="en-US" sz="1000"/>
                        <a:t>Video</a:t>
                      </a:r>
                    </a:p>
                  </a:txBody>
                  <a:tcPr/>
                </a:tc>
                <a:extLst>
                  <a:ext uri="{0D108BD9-81ED-4DB2-BD59-A6C34878D82A}">
                    <a16:rowId xmlns:a16="http://schemas.microsoft.com/office/drawing/2014/main" val="2619408851"/>
                  </a:ext>
                </a:extLst>
              </a:tr>
              <a:tr h="370840">
                <a:tc>
                  <a:txBody>
                    <a:bodyPr/>
                    <a:lstStyle/>
                    <a:p>
                      <a:r>
                        <a:rPr lang="de-DE" sz="1000" b="1"/>
                        <a:t>tagesschau - 2017-10-23 17:15:00</a:t>
                      </a:r>
                      <a:r>
                        <a:rPr lang="de-DE" sz="1000"/>
                        <a:t>
"Schau dich an" oder "Du?" gefolgt von einem scheinbaren YouTube-Link. Wer eine solche Nachricht im Messenger anklickt, landet auf einer gefälschten Facebook-Login-Seite. Ihr Ziel: Zugangsdaten abphishen.</a:t>
                      </a:r>
                      <a:endParaRPr lang="en-US" sz="1000"/>
                    </a:p>
                  </a:txBody>
                  <a:tcPr/>
                </a:tc>
                <a:tc>
                  <a:txBody>
                    <a:bodyPr/>
                    <a:lstStyle/>
                    <a:p>
                      <a:r>
                        <a:rPr lang="en-US" sz="1000"/>
                        <a:t>11632</a:t>
                      </a:r>
                    </a:p>
                  </a:txBody>
                  <a:tcPr/>
                </a:tc>
                <a:tc>
                  <a:txBody>
                    <a:bodyPr/>
                    <a:lstStyle/>
                    <a:p>
                      <a:r>
                        <a:rPr lang="en-US" sz="1000"/>
                        <a:t>3610</a:t>
                      </a:r>
                    </a:p>
                  </a:txBody>
                  <a:tcPr/>
                </a:tc>
                <a:tc>
                  <a:txBody>
                    <a:bodyPr/>
                    <a:lstStyle/>
                    <a:p>
                      <a:r>
                        <a:rPr lang="en-US" sz="1000"/>
                        <a:t>1339</a:t>
                      </a:r>
                    </a:p>
                  </a:txBody>
                  <a:tcPr/>
                </a:tc>
                <a:tc>
                  <a:txBody>
                    <a:bodyPr/>
                    <a:lstStyle/>
                    <a:p>
                      <a:r>
                        <a:rPr lang="en-US" sz="1000"/>
                        <a:t>6683</a:t>
                      </a:r>
                    </a:p>
                  </a:txBody>
                  <a:tcPr/>
                </a:tc>
                <a:tc>
                  <a:txBody>
                    <a:bodyPr/>
                    <a:lstStyle/>
                    <a:p>
                      <a:r>
                        <a:rPr lang="en-US" sz="1000"/>
                        <a:t>Photo</a:t>
                      </a:r>
                    </a:p>
                  </a:txBody>
                  <a:tcPr/>
                </a:tc>
                <a:extLst>
                  <a:ext uri="{0D108BD9-81ED-4DB2-BD59-A6C34878D82A}">
                    <a16:rowId xmlns:a16="http://schemas.microsoft.com/office/drawing/2014/main" val="1405336169"/>
                  </a:ext>
                </a:extLst>
              </a:tr>
            </a:tbl>
          </a:graphicData>
        </a:graphic>
      </p:graphicFrame>
      <p:sp>
        <p:nvSpPr>
          <p:cNvPr id="4" name="Text Placeholder 3">
            <a:extLst>
              <a:ext uri="{FF2B5EF4-FFF2-40B4-BE49-F238E27FC236}">
                <a16:creationId xmlns:a16="http://schemas.microsoft.com/office/drawing/2014/main" id="{29D7C97A-0510-40F1-9A78-8967B383AD7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26888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01EAD-8F5F-4E5B-BB56-282BA2725F16}"/>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E42ACCDE-6489-4016-B645-D5002C3EFFE5}"/>
              </a:ext>
            </a:extLst>
          </p:cNvPr>
          <p:cNvGraphicFramePr>
            <a:graphicFrameLocks noGrp="1"/>
          </p:cNvGraphicFramePr>
          <p:nvPr>
            <p:ph type="tbl" sz="quarter" idx="13"/>
            <p:extLst>
              <p:ext uri="{D42A27DB-BD31-4B8C-83A1-F6EECF244321}">
                <p14:modId xmlns:p14="http://schemas.microsoft.com/office/powerpoint/2010/main" val="177303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46326160"/>
                    </a:ext>
                  </a:extLst>
                </a:gridCol>
                <a:gridCol w="493776">
                  <a:extLst>
                    <a:ext uri="{9D8B030D-6E8A-4147-A177-3AD203B41FA5}">
                      <a16:colId xmlns:a16="http://schemas.microsoft.com/office/drawing/2014/main" val="3007278226"/>
                    </a:ext>
                  </a:extLst>
                </a:gridCol>
                <a:gridCol w="411480">
                  <a:extLst>
                    <a:ext uri="{9D8B030D-6E8A-4147-A177-3AD203B41FA5}">
                      <a16:colId xmlns:a16="http://schemas.microsoft.com/office/drawing/2014/main" val="2641311068"/>
                    </a:ext>
                  </a:extLst>
                </a:gridCol>
                <a:gridCol w="411480">
                  <a:extLst>
                    <a:ext uri="{9D8B030D-6E8A-4147-A177-3AD203B41FA5}">
                      <a16:colId xmlns:a16="http://schemas.microsoft.com/office/drawing/2014/main" val="3467950527"/>
                    </a:ext>
                  </a:extLst>
                </a:gridCol>
                <a:gridCol w="246888">
                  <a:extLst>
                    <a:ext uri="{9D8B030D-6E8A-4147-A177-3AD203B41FA5}">
                      <a16:colId xmlns:a16="http://schemas.microsoft.com/office/drawing/2014/main" val="2091997969"/>
                    </a:ext>
                  </a:extLst>
                </a:gridCol>
                <a:gridCol w="658368">
                  <a:extLst>
                    <a:ext uri="{9D8B030D-6E8A-4147-A177-3AD203B41FA5}">
                      <a16:colId xmlns:a16="http://schemas.microsoft.com/office/drawing/2014/main" val="3023483426"/>
                    </a:ext>
                  </a:extLst>
                </a:gridCol>
                <a:gridCol w="576072">
                  <a:extLst>
                    <a:ext uri="{9D8B030D-6E8A-4147-A177-3AD203B41FA5}">
                      <a16:colId xmlns:a16="http://schemas.microsoft.com/office/drawing/2014/main" val="2170957514"/>
                    </a:ext>
                  </a:extLst>
                </a:gridCol>
                <a:gridCol w="576072">
                  <a:extLst>
                    <a:ext uri="{9D8B030D-6E8A-4147-A177-3AD203B41FA5}">
                      <a16:colId xmlns:a16="http://schemas.microsoft.com/office/drawing/2014/main" val="1433845025"/>
                    </a:ext>
                  </a:extLst>
                </a:gridCol>
                <a:gridCol w="411480">
                  <a:extLst>
                    <a:ext uri="{9D8B030D-6E8A-4147-A177-3AD203B41FA5}">
                      <a16:colId xmlns:a16="http://schemas.microsoft.com/office/drawing/2014/main" val="2942561272"/>
                    </a:ext>
                  </a:extLst>
                </a:gridCol>
                <a:gridCol w="658368">
                  <a:extLst>
                    <a:ext uri="{9D8B030D-6E8A-4147-A177-3AD203B41FA5}">
                      <a16:colId xmlns:a16="http://schemas.microsoft.com/office/drawing/2014/main" val="1647070300"/>
                    </a:ext>
                  </a:extLst>
                </a:gridCol>
                <a:gridCol w="329184">
                  <a:extLst>
                    <a:ext uri="{9D8B030D-6E8A-4147-A177-3AD203B41FA5}">
                      <a16:colId xmlns:a16="http://schemas.microsoft.com/office/drawing/2014/main" val="2222769594"/>
                    </a:ext>
                  </a:extLst>
                </a:gridCol>
                <a:gridCol w="493776">
                  <a:extLst>
                    <a:ext uri="{9D8B030D-6E8A-4147-A177-3AD203B41FA5}">
                      <a16:colId xmlns:a16="http://schemas.microsoft.com/office/drawing/2014/main" val="1305134344"/>
                    </a:ext>
                  </a:extLst>
                </a:gridCol>
                <a:gridCol w="329184">
                  <a:extLst>
                    <a:ext uri="{9D8B030D-6E8A-4147-A177-3AD203B41FA5}">
                      <a16:colId xmlns:a16="http://schemas.microsoft.com/office/drawing/2014/main" val="393077566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350880982"/>
                  </a:ext>
                </a:extLst>
              </a:tr>
              <a:tr h="370840">
                <a:tc>
                  <a:txBody>
                    <a:bodyPr/>
                    <a:lstStyle/>
                    <a:p>
                      <a:r>
                        <a:rPr lang="en-US" sz="1000"/>
                        <a:t>10/06/2017 11:19:54</a:t>
                      </a:r>
                    </a:p>
                  </a:txBody>
                  <a:tcPr/>
                </a:tc>
                <a:tc>
                  <a:txBody>
                    <a:bodyPr/>
                    <a:lstStyle/>
                    <a:p>
                      <a:r>
                        <a:rPr lang="en-US" sz="1000"/>
                        <a:t>377981</a:t>
                      </a:r>
                    </a:p>
                  </a:txBody>
                  <a:tcPr/>
                </a:tc>
                <a:tc>
                  <a:txBody>
                    <a:bodyPr/>
                    <a:lstStyle/>
                    <a:p>
                      <a:r>
                        <a:rPr lang="en-US" sz="1000"/>
                        <a:t>0</a:t>
                      </a:r>
                    </a:p>
                  </a:txBody>
                  <a:tcPr/>
                </a:tc>
                <a:tc>
                  <a:txBody>
                    <a:bodyPr/>
                    <a:lstStyle/>
                    <a:p>
                      <a:r>
                        <a:rPr lang="en-US" sz="1000"/>
                        <a:t>513219</a:t>
                      </a:r>
                    </a:p>
                  </a:txBody>
                  <a:tcPr/>
                </a:tc>
                <a:tc>
                  <a:txBody>
                    <a:bodyPr/>
                    <a:lstStyle/>
                    <a:p>
                      <a:r>
                        <a:rPr lang="en-US" sz="1000"/>
                        <a:t>00:30</a:t>
                      </a:r>
                    </a:p>
                  </a:txBody>
                  <a:tcPr/>
                </a:tc>
                <a:tc>
                  <a:txBody>
                    <a:bodyPr/>
                    <a:lstStyle/>
                    <a:p>
                      <a:r>
                        <a:rPr lang="en-US" sz="1000"/>
                        <a:t>33%</a:t>
                      </a:r>
                    </a:p>
                  </a:txBody>
                  <a:tcPr/>
                </a:tc>
                <a:tc>
                  <a:txBody>
                    <a:bodyPr/>
                    <a:lstStyle/>
                    <a:p>
                      <a:r>
                        <a:rPr lang="en-US" sz="1000"/>
                        <a:t>0</a:t>
                      </a:r>
                    </a:p>
                  </a:txBody>
                  <a:tcPr/>
                </a:tc>
                <a:tc>
                  <a:txBody>
                    <a:bodyPr/>
                    <a:lstStyle/>
                    <a:p>
                      <a:r>
                        <a:rPr lang="en-US" sz="1000"/>
                        <a:t>406462</a:t>
                      </a:r>
                    </a:p>
                  </a:txBody>
                  <a:tcPr/>
                </a:tc>
                <a:tc>
                  <a:txBody>
                    <a:bodyPr/>
                    <a:lstStyle/>
                    <a:p>
                      <a:r>
                        <a:rPr lang="en-US" sz="1000"/>
                        <a:t>106758</a:t>
                      </a:r>
                    </a:p>
                  </a:txBody>
                  <a:tcPr/>
                </a:tc>
                <a:tc>
                  <a:txBody>
                    <a:bodyPr/>
                    <a:lstStyle/>
                    <a:p>
                      <a:r>
                        <a:rPr lang="en-US" sz="1000"/>
                        <a:t>1372392</a:t>
                      </a:r>
                    </a:p>
                  </a:txBody>
                  <a:tcPr/>
                </a:tc>
                <a:tc>
                  <a:txBody>
                    <a:bodyPr/>
                    <a:lstStyle/>
                    <a:p>
                      <a:r>
                        <a:rPr lang="en-US" sz="1000"/>
                        <a:t>9940</a:t>
                      </a:r>
                    </a:p>
                  </a:txBody>
                  <a:tcPr/>
                </a:tc>
                <a:tc>
                  <a:txBody>
                    <a:bodyPr/>
                    <a:lstStyle/>
                    <a:p>
                      <a:r>
                        <a:rPr lang="en-US" sz="1000"/>
                        <a:t>6972</a:t>
                      </a:r>
                    </a:p>
                  </a:txBody>
                  <a:tcPr/>
                </a:tc>
                <a:tc>
                  <a:txBody>
                    <a:bodyPr/>
                    <a:lstStyle/>
                    <a:p>
                      <a:r>
                        <a:rPr lang="en-US" sz="1000"/>
                        <a:t>2556</a:t>
                      </a:r>
                    </a:p>
                  </a:txBody>
                  <a:tcPr/>
                </a:tc>
                <a:extLst>
                  <a:ext uri="{0D108BD9-81ED-4DB2-BD59-A6C34878D82A}">
                    <a16:rowId xmlns:a16="http://schemas.microsoft.com/office/drawing/2014/main" val="1833061901"/>
                  </a:ext>
                </a:extLst>
              </a:tr>
              <a:tr h="370840">
                <a:tc>
                  <a:txBody>
                    <a:bodyPr/>
                    <a:lstStyle/>
                    <a:p>
                      <a:r>
                        <a:rPr lang="en-US" sz="1000"/>
                        <a:t>10/16/2017 17:00:00</a:t>
                      </a:r>
                    </a:p>
                  </a:txBody>
                  <a:tcPr/>
                </a:tc>
                <a:tc>
                  <a:txBody>
                    <a:bodyPr/>
                    <a:lstStyle/>
                    <a:p>
                      <a:r>
                        <a:rPr lang="en-US" sz="1000"/>
                        <a:t>292054</a:t>
                      </a:r>
                    </a:p>
                  </a:txBody>
                  <a:tcPr/>
                </a:tc>
                <a:tc>
                  <a:txBody>
                    <a:bodyPr/>
                    <a:lstStyle/>
                    <a:p>
                      <a:r>
                        <a:rPr lang="en-US" sz="1000"/>
                        <a:t>0</a:t>
                      </a:r>
                    </a:p>
                  </a:txBody>
                  <a:tcPr/>
                </a:tc>
                <a:tc>
                  <a:txBody>
                    <a:bodyPr/>
                    <a:lstStyle/>
                    <a:p>
                      <a:r>
                        <a:rPr lang="en-US" sz="1000"/>
                        <a:t>483167</a:t>
                      </a:r>
                    </a:p>
                  </a:txBody>
                  <a:tcPr/>
                </a:tc>
                <a:tc>
                  <a:txBody>
                    <a:bodyPr/>
                    <a:lstStyle/>
                    <a:p>
                      <a:r>
                        <a:rPr lang="en-US" sz="1000"/>
                        <a:t>00:45</a:t>
                      </a:r>
                    </a:p>
                  </a:txBody>
                  <a:tcPr/>
                </a:tc>
                <a:tc>
                  <a:txBody>
                    <a:bodyPr/>
                    <a:lstStyle/>
                    <a:p>
                      <a:r>
                        <a:rPr lang="en-US" sz="1000"/>
                        <a:t>27%</a:t>
                      </a:r>
                    </a:p>
                  </a:txBody>
                  <a:tcPr/>
                </a:tc>
                <a:tc>
                  <a:txBody>
                    <a:bodyPr/>
                    <a:lstStyle/>
                    <a:p>
                      <a:r>
                        <a:rPr lang="en-US" sz="1000"/>
                        <a:t>0</a:t>
                      </a:r>
                    </a:p>
                  </a:txBody>
                  <a:tcPr/>
                </a:tc>
                <a:tc>
                  <a:txBody>
                    <a:bodyPr/>
                    <a:lstStyle/>
                    <a:p>
                      <a:r>
                        <a:rPr lang="en-US" sz="1000"/>
                        <a:t>449993</a:t>
                      </a:r>
                    </a:p>
                  </a:txBody>
                  <a:tcPr/>
                </a:tc>
                <a:tc>
                  <a:txBody>
                    <a:bodyPr/>
                    <a:lstStyle/>
                    <a:p>
                      <a:r>
                        <a:rPr lang="en-US" sz="1000"/>
                        <a:t>33174</a:t>
                      </a:r>
                    </a:p>
                  </a:txBody>
                  <a:tcPr/>
                </a:tc>
                <a:tc>
                  <a:txBody>
                    <a:bodyPr/>
                    <a:lstStyle/>
                    <a:p>
                      <a:r>
                        <a:rPr lang="en-US" sz="1000"/>
                        <a:t>1069224</a:t>
                      </a:r>
                    </a:p>
                  </a:txBody>
                  <a:tcPr/>
                </a:tc>
                <a:tc>
                  <a:txBody>
                    <a:bodyPr/>
                    <a:lstStyle/>
                    <a:p>
                      <a:r>
                        <a:rPr lang="en-US" sz="1000"/>
                        <a:t>15838</a:t>
                      </a:r>
                    </a:p>
                  </a:txBody>
                  <a:tcPr/>
                </a:tc>
                <a:tc>
                  <a:txBody>
                    <a:bodyPr/>
                    <a:lstStyle/>
                    <a:p>
                      <a:r>
                        <a:rPr lang="en-US" sz="1000"/>
                        <a:t>746</a:t>
                      </a:r>
                    </a:p>
                  </a:txBody>
                  <a:tcPr/>
                </a:tc>
                <a:tc>
                  <a:txBody>
                    <a:bodyPr/>
                    <a:lstStyle/>
                    <a:p>
                      <a:r>
                        <a:rPr lang="en-US" sz="1000"/>
                        <a:t>275</a:t>
                      </a:r>
                    </a:p>
                  </a:txBody>
                  <a:tcPr/>
                </a:tc>
                <a:extLst>
                  <a:ext uri="{0D108BD9-81ED-4DB2-BD59-A6C34878D82A}">
                    <a16:rowId xmlns:a16="http://schemas.microsoft.com/office/drawing/2014/main" val="3597612073"/>
                  </a:ext>
                </a:extLst>
              </a:tr>
              <a:tr h="370840">
                <a:tc>
                  <a:txBody>
                    <a:bodyPr/>
                    <a:lstStyle/>
                    <a:p>
                      <a:r>
                        <a:rPr lang="en-US" sz="1000"/>
                        <a:t>10/28/2017 18:20:16</a:t>
                      </a:r>
                    </a:p>
                  </a:txBody>
                  <a:tcPr/>
                </a:tc>
                <a:tc>
                  <a:txBody>
                    <a:bodyPr/>
                    <a:lstStyle/>
                    <a:p>
                      <a:r>
                        <a:rPr lang="en-US" sz="1000"/>
                        <a:t>246543</a:t>
                      </a:r>
                    </a:p>
                  </a:txBody>
                  <a:tcPr/>
                </a:tc>
                <a:tc>
                  <a:txBody>
                    <a:bodyPr/>
                    <a:lstStyle/>
                    <a:p>
                      <a:r>
                        <a:rPr lang="en-US" sz="1000"/>
                        <a:t>0</a:t>
                      </a:r>
                    </a:p>
                  </a:txBody>
                  <a:tcPr/>
                </a:tc>
                <a:tc>
                  <a:txBody>
                    <a:bodyPr/>
                    <a:lstStyle/>
                    <a:p>
                      <a:r>
                        <a:rPr lang="en-US" sz="1000"/>
                        <a:t>418065</a:t>
                      </a:r>
                    </a:p>
                  </a:txBody>
                  <a:tcPr/>
                </a:tc>
                <a:tc>
                  <a:txBody>
                    <a:bodyPr/>
                    <a:lstStyle/>
                    <a:p>
                      <a:r>
                        <a:rPr lang="en-US" sz="1000"/>
                        <a:t>03:08</a:t>
                      </a:r>
                    </a:p>
                  </a:txBody>
                  <a:tcPr/>
                </a:tc>
                <a:tc>
                  <a:txBody>
                    <a:bodyPr/>
                    <a:lstStyle/>
                    <a:p>
                      <a:r>
                        <a:rPr lang="en-US" sz="1000"/>
                        <a:t>15%</a:t>
                      </a:r>
                    </a:p>
                  </a:txBody>
                  <a:tcPr/>
                </a:tc>
                <a:tc>
                  <a:txBody>
                    <a:bodyPr/>
                    <a:lstStyle/>
                    <a:p>
                      <a:r>
                        <a:rPr lang="en-US" sz="1000"/>
                        <a:t>0</a:t>
                      </a:r>
                    </a:p>
                  </a:txBody>
                  <a:tcPr/>
                </a:tc>
                <a:tc>
                  <a:txBody>
                    <a:bodyPr/>
                    <a:lstStyle/>
                    <a:p>
                      <a:r>
                        <a:rPr lang="en-US" sz="1000"/>
                        <a:t>354691</a:t>
                      </a:r>
                    </a:p>
                  </a:txBody>
                  <a:tcPr/>
                </a:tc>
                <a:tc>
                  <a:txBody>
                    <a:bodyPr/>
                    <a:lstStyle/>
                    <a:p>
                      <a:r>
                        <a:rPr lang="en-US" sz="1000"/>
                        <a:t>63374</a:t>
                      </a:r>
                    </a:p>
                  </a:txBody>
                  <a:tcPr/>
                </a:tc>
                <a:tc>
                  <a:txBody>
                    <a:bodyPr/>
                    <a:lstStyle/>
                    <a:p>
                      <a:r>
                        <a:rPr lang="en-US" sz="1000"/>
                        <a:t>955729</a:t>
                      </a:r>
                    </a:p>
                  </a:txBody>
                  <a:tcPr/>
                </a:tc>
                <a:tc>
                  <a:txBody>
                    <a:bodyPr/>
                    <a:lstStyle/>
                    <a:p>
                      <a:r>
                        <a:rPr lang="en-US" sz="1000"/>
                        <a:t>8557</a:t>
                      </a:r>
                    </a:p>
                  </a:txBody>
                  <a:tcPr/>
                </a:tc>
                <a:tc>
                  <a:txBody>
                    <a:bodyPr/>
                    <a:lstStyle/>
                    <a:p>
                      <a:r>
                        <a:rPr lang="en-US" sz="1000"/>
                        <a:t>1642</a:t>
                      </a:r>
                    </a:p>
                  </a:txBody>
                  <a:tcPr/>
                </a:tc>
                <a:tc>
                  <a:txBody>
                    <a:bodyPr/>
                    <a:lstStyle/>
                    <a:p>
                      <a:r>
                        <a:rPr lang="en-US" sz="1000"/>
                        <a:t>1051</a:t>
                      </a:r>
                    </a:p>
                  </a:txBody>
                  <a:tcPr/>
                </a:tc>
                <a:extLst>
                  <a:ext uri="{0D108BD9-81ED-4DB2-BD59-A6C34878D82A}">
                    <a16:rowId xmlns:a16="http://schemas.microsoft.com/office/drawing/2014/main" val="2453670257"/>
                  </a:ext>
                </a:extLst>
              </a:tr>
              <a:tr h="370840">
                <a:tc>
                  <a:txBody>
                    <a:bodyPr/>
                    <a:lstStyle/>
                    <a:p>
                      <a:r>
                        <a:rPr lang="en-US" sz="1000"/>
                        <a:t>10/15/2017 07:58:46</a:t>
                      </a:r>
                    </a:p>
                  </a:txBody>
                  <a:tcPr/>
                </a:tc>
                <a:tc>
                  <a:txBody>
                    <a:bodyPr/>
                    <a:lstStyle/>
                    <a:p>
                      <a:r>
                        <a:rPr lang="en-US" sz="1000"/>
                        <a:t>224350</a:t>
                      </a:r>
                    </a:p>
                  </a:txBody>
                  <a:tcPr/>
                </a:tc>
                <a:tc>
                  <a:txBody>
                    <a:bodyPr/>
                    <a:lstStyle/>
                    <a:p>
                      <a:r>
                        <a:rPr lang="en-US" sz="1000"/>
                        <a:t>0</a:t>
                      </a:r>
                    </a:p>
                  </a:txBody>
                  <a:tcPr/>
                </a:tc>
                <a:tc>
                  <a:txBody>
                    <a:bodyPr/>
                    <a:lstStyle/>
                    <a:p>
                      <a:r>
                        <a:rPr lang="en-US" sz="1000"/>
                        <a:t>329026</a:t>
                      </a:r>
                    </a:p>
                  </a:txBody>
                  <a:tcPr/>
                </a:tc>
                <a:tc>
                  <a:txBody>
                    <a:bodyPr/>
                    <a:lstStyle/>
                    <a:p>
                      <a:r>
                        <a:rPr lang="en-US" sz="1000"/>
                        <a:t>00:19</a:t>
                      </a:r>
                    </a:p>
                  </a:txBody>
                  <a:tcPr/>
                </a:tc>
                <a:tc>
                  <a:txBody>
                    <a:bodyPr/>
                    <a:lstStyle/>
                    <a:p>
                      <a:r>
                        <a:rPr lang="en-US" sz="1000"/>
                        <a:t>53%</a:t>
                      </a:r>
                    </a:p>
                  </a:txBody>
                  <a:tcPr/>
                </a:tc>
                <a:tc>
                  <a:txBody>
                    <a:bodyPr/>
                    <a:lstStyle/>
                    <a:p>
                      <a:r>
                        <a:rPr lang="en-US" sz="1000"/>
                        <a:t>0</a:t>
                      </a:r>
                    </a:p>
                  </a:txBody>
                  <a:tcPr/>
                </a:tc>
                <a:tc>
                  <a:txBody>
                    <a:bodyPr/>
                    <a:lstStyle/>
                    <a:p>
                      <a:r>
                        <a:rPr lang="en-US" sz="1000"/>
                        <a:t>249407</a:t>
                      </a:r>
                    </a:p>
                  </a:txBody>
                  <a:tcPr/>
                </a:tc>
                <a:tc>
                  <a:txBody>
                    <a:bodyPr/>
                    <a:lstStyle/>
                    <a:p>
                      <a:r>
                        <a:rPr lang="en-US" sz="1000"/>
                        <a:t>79619</a:t>
                      </a:r>
                    </a:p>
                  </a:txBody>
                  <a:tcPr/>
                </a:tc>
                <a:tc>
                  <a:txBody>
                    <a:bodyPr/>
                    <a:lstStyle/>
                    <a:p>
                      <a:r>
                        <a:rPr lang="en-US" sz="1000"/>
                        <a:t>819585</a:t>
                      </a:r>
                    </a:p>
                  </a:txBody>
                  <a:tcPr/>
                </a:tc>
                <a:tc>
                  <a:txBody>
                    <a:bodyPr/>
                    <a:lstStyle/>
                    <a:p>
                      <a:r>
                        <a:rPr lang="en-US" sz="1000"/>
                        <a:t>16346</a:t>
                      </a:r>
                    </a:p>
                  </a:txBody>
                  <a:tcPr/>
                </a:tc>
                <a:tc>
                  <a:txBody>
                    <a:bodyPr/>
                    <a:lstStyle/>
                    <a:p>
                      <a:r>
                        <a:rPr lang="en-US" sz="1000"/>
                        <a:t>654</a:t>
                      </a:r>
                    </a:p>
                  </a:txBody>
                  <a:tcPr/>
                </a:tc>
                <a:tc>
                  <a:txBody>
                    <a:bodyPr/>
                    <a:lstStyle/>
                    <a:p>
                      <a:r>
                        <a:rPr lang="en-US" sz="1000"/>
                        <a:t>306</a:t>
                      </a:r>
                    </a:p>
                  </a:txBody>
                  <a:tcPr/>
                </a:tc>
                <a:extLst>
                  <a:ext uri="{0D108BD9-81ED-4DB2-BD59-A6C34878D82A}">
                    <a16:rowId xmlns:a16="http://schemas.microsoft.com/office/drawing/2014/main" val="2984578350"/>
                  </a:ext>
                </a:extLst>
              </a:tr>
              <a:tr h="370840">
                <a:tc>
                  <a:txBody>
                    <a:bodyPr/>
                    <a:lstStyle/>
                    <a:p>
                      <a:r>
                        <a:rPr lang="en-US" sz="1000"/>
                        <a:t>10/06/2017 21:04:10</a:t>
                      </a:r>
                    </a:p>
                  </a:txBody>
                  <a:tcPr/>
                </a:tc>
                <a:tc>
                  <a:txBody>
                    <a:bodyPr/>
                    <a:lstStyle/>
                    <a:p>
                      <a:r>
                        <a:rPr lang="en-US" sz="1000"/>
                        <a:t>224083</a:t>
                      </a:r>
                    </a:p>
                  </a:txBody>
                  <a:tcPr/>
                </a:tc>
                <a:tc>
                  <a:txBody>
                    <a:bodyPr/>
                    <a:lstStyle/>
                    <a:p>
                      <a:r>
                        <a:rPr lang="en-US" sz="1000"/>
                        <a:t>0</a:t>
                      </a:r>
                    </a:p>
                  </a:txBody>
                  <a:tcPr/>
                </a:tc>
                <a:tc>
                  <a:txBody>
                    <a:bodyPr/>
                    <a:lstStyle/>
                    <a:p>
                      <a:r>
                        <a:rPr lang="en-US" sz="1000"/>
                        <a:t>456288</a:t>
                      </a:r>
                    </a:p>
                  </a:txBody>
                  <a:tcPr/>
                </a:tc>
                <a:tc>
                  <a:txBody>
                    <a:bodyPr/>
                    <a:lstStyle/>
                    <a:p>
                      <a:r>
                        <a:rPr lang="en-US" sz="1000"/>
                        <a:t>03:14</a:t>
                      </a:r>
                    </a:p>
                  </a:txBody>
                  <a:tcPr/>
                </a:tc>
                <a:tc>
                  <a:txBody>
                    <a:bodyPr/>
                    <a:lstStyle/>
                    <a:p>
                      <a:r>
                        <a:rPr lang="en-US" sz="1000"/>
                        <a:t>10%</a:t>
                      </a:r>
                    </a:p>
                  </a:txBody>
                  <a:tcPr/>
                </a:tc>
                <a:tc>
                  <a:txBody>
                    <a:bodyPr/>
                    <a:lstStyle/>
                    <a:p>
                      <a:r>
                        <a:rPr lang="en-US" sz="1000"/>
                        <a:t>0</a:t>
                      </a:r>
                    </a:p>
                  </a:txBody>
                  <a:tcPr/>
                </a:tc>
                <a:tc>
                  <a:txBody>
                    <a:bodyPr/>
                    <a:lstStyle/>
                    <a:p>
                      <a:r>
                        <a:rPr lang="en-US" sz="1000"/>
                        <a:t>287699</a:t>
                      </a:r>
                    </a:p>
                  </a:txBody>
                  <a:tcPr/>
                </a:tc>
                <a:tc>
                  <a:txBody>
                    <a:bodyPr/>
                    <a:lstStyle/>
                    <a:p>
                      <a:r>
                        <a:rPr lang="en-US" sz="1000"/>
                        <a:t>168590</a:t>
                      </a:r>
                    </a:p>
                  </a:txBody>
                  <a:tcPr/>
                </a:tc>
                <a:tc>
                  <a:txBody>
                    <a:bodyPr/>
                    <a:lstStyle/>
                    <a:p>
                      <a:r>
                        <a:rPr lang="en-US" sz="1000"/>
                        <a:t>1003530</a:t>
                      </a:r>
                    </a:p>
                  </a:txBody>
                  <a:tcPr/>
                </a:tc>
                <a:tc>
                  <a:txBody>
                    <a:bodyPr/>
                    <a:lstStyle/>
                    <a:p>
                      <a:r>
                        <a:rPr lang="en-US" sz="1000"/>
                        <a:t>3088</a:t>
                      </a:r>
                    </a:p>
                  </a:txBody>
                  <a:tcPr/>
                </a:tc>
                <a:tc>
                  <a:txBody>
                    <a:bodyPr/>
                    <a:lstStyle/>
                    <a:p>
                      <a:r>
                        <a:rPr lang="en-US" sz="1000"/>
                        <a:t>2508</a:t>
                      </a:r>
                    </a:p>
                  </a:txBody>
                  <a:tcPr/>
                </a:tc>
                <a:tc>
                  <a:txBody>
                    <a:bodyPr/>
                    <a:lstStyle/>
                    <a:p>
                      <a:r>
                        <a:rPr lang="en-US" sz="1000"/>
                        <a:t>1754</a:t>
                      </a:r>
                    </a:p>
                  </a:txBody>
                  <a:tcPr/>
                </a:tc>
                <a:extLst>
                  <a:ext uri="{0D108BD9-81ED-4DB2-BD59-A6C34878D82A}">
                    <a16:rowId xmlns:a16="http://schemas.microsoft.com/office/drawing/2014/main" val="1645734875"/>
                  </a:ext>
                </a:extLst>
              </a:tr>
            </a:tbl>
          </a:graphicData>
        </a:graphic>
      </p:graphicFrame>
      <p:sp>
        <p:nvSpPr>
          <p:cNvPr id="4" name="Text Placeholder 3">
            <a:extLst>
              <a:ext uri="{FF2B5EF4-FFF2-40B4-BE49-F238E27FC236}">
                <a16:creationId xmlns:a16="http://schemas.microsoft.com/office/drawing/2014/main" id="{A1B3E4BF-51EB-4DD3-955B-1588CA241E8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38438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C87FC-EB3E-4EB0-90B2-042F13006B73}"/>
              </a:ext>
            </a:extLst>
          </p:cNvPr>
          <p:cNvSpPr>
            <a:spLocks noGrp="1"/>
          </p:cNvSpPr>
          <p:nvPr>
            <p:ph type="title"/>
          </p:nvPr>
        </p:nvSpPr>
        <p:spPr/>
        <p:txBody>
          <a:bodyPr/>
          <a:lstStyle/>
          <a:p>
            <a:r>
              <a:rPr lang="en-US"/>
              <a:t>Eigene Post - Summe Interaktionen - 1 of 7</a:t>
            </a:r>
          </a:p>
        </p:txBody>
      </p:sp>
      <p:graphicFrame>
        <p:nvGraphicFramePr>
          <p:cNvPr id="5" name="Table Placeholder 4">
            <a:extLst>
              <a:ext uri="{FF2B5EF4-FFF2-40B4-BE49-F238E27FC236}">
                <a16:creationId xmlns:a16="http://schemas.microsoft.com/office/drawing/2014/main" id="{7D73B238-4921-444E-88CD-B03A98254E00}"/>
              </a:ext>
            </a:extLst>
          </p:cNvPr>
          <p:cNvGraphicFramePr>
            <a:graphicFrameLocks noGrp="1"/>
          </p:cNvGraphicFramePr>
          <p:nvPr>
            <p:ph type="tbl" sz="quarter" idx="13"/>
            <p:extLst>
              <p:ext uri="{D42A27DB-BD31-4B8C-83A1-F6EECF244321}">
                <p14:modId xmlns:p14="http://schemas.microsoft.com/office/powerpoint/2010/main" val="440910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03076536"/>
                    </a:ext>
                  </a:extLst>
                </a:gridCol>
                <a:gridCol w="822960">
                  <a:extLst>
                    <a:ext uri="{9D8B030D-6E8A-4147-A177-3AD203B41FA5}">
                      <a16:colId xmlns:a16="http://schemas.microsoft.com/office/drawing/2014/main" val="627994978"/>
                    </a:ext>
                  </a:extLst>
                </a:gridCol>
                <a:gridCol w="822960">
                  <a:extLst>
                    <a:ext uri="{9D8B030D-6E8A-4147-A177-3AD203B41FA5}">
                      <a16:colId xmlns:a16="http://schemas.microsoft.com/office/drawing/2014/main" val="4036971569"/>
                    </a:ext>
                  </a:extLst>
                </a:gridCol>
                <a:gridCol w="822960">
                  <a:extLst>
                    <a:ext uri="{9D8B030D-6E8A-4147-A177-3AD203B41FA5}">
                      <a16:colId xmlns:a16="http://schemas.microsoft.com/office/drawing/2014/main" val="988077292"/>
                    </a:ext>
                  </a:extLst>
                </a:gridCol>
                <a:gridCol w="822960">
                  <a:extLst>
                    <a:ext uri="{9D8B030D-6E8A-4147-A177-3AD203B41FA5}">
                      <a16:colId xmlns:a16="http://schemas.microsoft.com/office/drawing/2014/main" val="3854484700"/>
                    </a:ext>
                  </a:extLst>
                </a:gridCol>
                <a:gridCol w="822960">
                  <a:extLst>
                    <a:ext uri="{9D8B030D-6E8A-4147-A177-3AD203B41FA5}">
                      <a16:colId xmlns:a16="http://schemas.microsoft.com/office/drawing/2014/main" val="218431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87115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7911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563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- 2017-10-22 14:45:01</a:t>
                      </a:r>
                      <a:r>
                        <a:rPr kumimoji="0" lang="de-DE" sz="1000" b="0" i="0" u="none" strike="noStrike" kern="1200" cap="none" spc="0" normalizeH="0" baseline="0" noProof="0">
                          <a:ln>
                            <a:noFill/>
                          </a:ln>
                          <a:solidFill>
                            <a:prstClr val="black"/>
                          </a:solidFill>
                          <a:effectLst/>
                          <a:uLnTx/>
                          <a:uFillTx/>
                          <a:latin typeface="+mn-lt"/>
                          <a:ea typeface="+mn-ea"/>
                          <a:cs typeface="+mn-cs"/>
                        </a:rPr>
                        <a:t>
In Berlin haben 12.000 Menschen gegen den Einzug der AfD in den Bundestag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548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3005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- 2017-10-23 17:15:00</a:t>
                      </a:r>
                      <a:r>
                        <a:rPr kumimoji="0" lang="de-DE" sz="1000" b="0" i="0" u="none" strike="noStrike" kern="1200" cap="none" spc="0" normalizeH="0" baseline="0" noProof="0">
                          <a:ln>
                            <a:noFill/>
                          </a:ln>
                          <a:solidFill>
                            <a:prstClr val="black"/>
                          </a:solidFill>
                          <a:effectLst/>
                          <a:uLnTx/>
                          <a:uFillTx/>
                          <a:latin typeface="+mn-lt"/>
                          <a:ea typeface="+mn-ea"/>
                          <a:cs typeface="+mn-cs"/>
                        </a:rPr>
                        <a:t>
"Schau dich an" oder "Du?" gefolgt von einem scheinbaren YouTube-Link. Wer eine solche Nachricht im Messenger anklickt, landet auf einer gefälschten Facebook-Login-Seite. Ihr Ziel: Zugangsdaten abphishen.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760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10622179"/>
                  </a:ext>
                </a:extLst>
              </a:tr>
            </a:tbl>
          </a:graphicData>
        </a:graphic>
      </p:graphicFrame>
      <p:sp>
        <p:nvSpPr>
          <p:cNvPr id="4" name="Text Placeholder 3">
            <a:extLst>
              <a:ext uri="{FF2B5EF4-FFF2-40B4-BE49-F238E27FC236}">
                <a16:creationId xmlns:a16="http://schemas.microsoft.com/office/drawing/2014/main" id="{994B8E3A-5DA7-42E1-8974-20DB5D1AD05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936154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0CA2-0D29-4AB4-88DE-F860F00BFE3D}"/>
              </a:ext>
            </a:extLst>
          </p:cNvPr>
          <p:cNvSpPr>
            <a:spLocks noGrp="1"/>
          </p:cNvSpPr>
          <p:nvPr>
            <p:ph type="title"/>
          </p:nvPr>
        </p:nvSpPr>
        <p:spPr/>
        <p:txBody>
          <a:bodyPr/>
          <a:lstStyle/>
          <a:p>
            <a:r>
              <a:rPr lang="en-US"/>
              <a:t>Eigene Post - Summe Interaktionen - 2 of 7</a:t>
            </a:r>
          </a:p>
        </p:txBody>
      </p:sp>
      <p:graphicFrame>
        <p:nvGraphicFramePr>
          <p:cNvPr id="5" name="Table Placeholder 4">
            <a:extLst>
              <a:ext uri="{FF2B5EF4-FFF2-40B4-BE49-F238E27FC236}">
                <a16:creationId xmlns:a16="http://schemas.microsoft.com/office/drawing/2014/main" id="{1EDDF060-E6E8-49E1-90E9-A5CF5BBA4688}"/>
              </a:ext>
            </a:extLst>
          </p:cNvPr>
          <p:cNvGraphicFramePr>
            <a:graphicFrameLocks noGrp="1"/>
          </p:cNvGraphicFramePr>
          <p:nvPr>
            <p:ph type="tbl" sz="quarter" idx="13"/>
            <p:extLst>
              <p:ext uri="{D42A27DB-BD31-4B8C-83A1-F6EECF244321}">
                <p14:modId xmlns:p14="http://schemas.microsoft.com/office/powerpoint/2010/main" val="359404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04798138"/>
                    </a:ext>
                  </a:extLst>
                </a:gridCol>
                <a:gridCol w="822960">
                  <a:extLst>
                    <a:ext uri="{9D8B030D-6E8A-4147-A177-3AD203B41FA5}">
                      <a16:colId xmlns:a16="http://schemas.microsoft.com/office/drawing/2014/main" val="544815200"/>
                    </a:ext>
                  </a:extLst>
                </a:gridCol>
                <a:gridCol w="822960">
                  <a:extLst>
                    <a:ext uri="{9D8B030D-6E8A-4147-A177-3AD203B41FA5}">
                      <a16:colId xmlns:a16="http://schemas.microsoft.com/office/drawing/2014/main" val="2821097076"/>
                    </a:ext>
                  </a:extLst>
                </a:gridCol>
                <a:gridCol w="822960">
                  <a:extLst>
                    <a:ext uri="{9D8B030D-6E8A-4147-A177-3AD203B41FA5}">
                      <a16:colId xmlns:a16="http://schemas.microsoft.com/office/drawing/2014/main" val="4099672031"/>
                    </a:ext>
                  </a:extLst>
                </a:gridCol>
                <a:gridCol w="822960">
                  <a:extLst>
                    <a:ext uri="{9D8B030D-6E8A-4147-A177-3AD203B41FA5}">
                      <a16:colId xmlns:a16="http://schemas.microsoft.com/office/drawing/2014/main" val="214081472"/>
                    </a:ext>
                  </a:extLst>
                </a:gridCol>
                <a:gridCol w="822960">
                  <a:extLst>
                    <a:ext uri="{9D8B030D-6E8A-4147-A177-3AD203B41FA5}">
                      <a16:colId xmlns:a16="http://schemas.microsoft.com/office/drawing/2014/main" val="900174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30307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- 2017-10-17 16:24:00</a:t>
                      </a:r>
                      <a:r>
                        <a:rPr kumimoji="0" lang="de-DE" sz="1000" b="0" i="0" u="none" strike="noStrike" kern="1200" cap="none" spc="0" normalizeH="0" baseline="0" noProof="0">
                          <a:ln>
                            <a:noFill/>
                          </a:ln>
                          <a:solidFill>
                            <a:prstClr val="black"/>
                          </a:solidFill>
                          <a:effectLst/>
                          <a:uLnTx/>
                          <a:uFillTx/>
                          <a:latin typeface="+mn-lt"/>
                          <a:ea typeface="+mn-ea"/>
                          <a:cs typeface="+mn-cs"/>
                        </a:rPr>
                        <a:t>
Stellungnahme von Tagesschau-Chef Kai Gniffke:
Die Tagesschau ist „in dieser Form (nicht) überflüssig“
Heute hat einer der wichtigen deutschen Medienpolitiker eine Neuordnung von ARD und ZDF gefordert. Dabei merkte Rainer Robra, Chef der Staatskanzlei von Sachsen-Anhalt an, dass im Zuge dieser Neuordnung die Tagesschau „in dieser Form überflüssig“ sei. Dass die Länder das Mediensystem in Deutschland gestalten, ist nicht nur legitim, sondern sogar ihre ureigenste Aufgabe. Aber das Zitat hat mich schon besorgt. Klar, als Chefredakteur der Tagesschau muss mich das angehen. Noch mehr sorge ich mich aber als Staatsbürger um den Fortbestand dieser Marke.
Damit kein Missverständnis aufkommt: Ich bin befangen und als Tagesschau-Chef in dieser Frage nicht neutral. Bitte sehen Sie mir das nach. Dies ist ein Beitrag zu einem Diskurs, den ich jenseits der Medienpolitik gerne auch mit Ihnen, den Nutzerinnen und Nutzern unserer Angebote führen möchte. Fangen wir mit dem an, warum es die Tagesschau gibt: Wir sollen Informationen über relevante Fragen des Zeitgeschehens vermitteln und damit den „Brennstoff“ für den gesellschaftlichen Diskurs liefern. Jede Bürgerin, jeder Bürger dieses Landes soll sich auf der Basis von Informationen ein eigenes Urteil bilden, soll an politischen Prozessen partizipieren können und – wenn sie/er will – sich engagieren. Diese Funktion erfüllt die Tagesschau nur, wenn sie unvoreingenommen berichtet und den Leuten keine Meinung unterjubelt. Nur so erwirbt man sich Vertrauen.
Dass sich in diesem Jahr so viele Zuschauer wie noch nie in der Tagesschau um 20 Uhr informieren, könnte ein Hinweis sein, dass gerade in bewegten Zeiten starke Marken gefragt sind, die für nüchterne und unabhängige Nachrichten stehen. Jeden Abend gleichen mehr als 10 Millionen Zuschauer um 20 Uhr ihren Informationsstand ab (auf tagesschau.de täglich etwa 2,5 Mio Besucher). Damit fördert die Tagesschau den Diskurs über sämtliche Parteigrenzen hinweg und trägt dazu bei, dass die Gesellschaft zusammenhält, auch wenn die Zeiten rauer werden. Keine Sorge, die Tagesschau ist nicht dafür da, dass alle das gleiche denken. Im Gegenteil, alle Positionen (auch die neu im Parlament vertretenen) finden in der Tagesschau statt. Diese Lagerfeuer-Funktion ist sehr, sehr selten geworden. Wenn man die Tagesschau für überflüssig erklärt und zur Disposition stellt – sei es im Internet oder im Fernsehen – dann wird dieses Lagerfeuer erloschen sein und es wird sich nicht wieder entzünden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7512933"/>
                  </a:ext>
                </a:extLst>
              </a:tr>
            </a:tbl>
          </a:graphicData>
        </a:graphic>
      </p:graphicFrame>
      <p:sp>
        <p:nvSpPr>
          <p:cNvPr id="4" name="Text Placeholder 3">
            <a:extLst>
              <a:ext uri="{FF2B5EF4-FFF2-40B4-BE49-F238E27FC236}">
                <a16:creationId xmlns:a16="http://schemas.microsoft.com/office/drawing/2014/main" id="{4E746876-96C0-4C8E-AEA3-F01709FA9EF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8458595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5110C-EDC6-48AE-BBF0-F7386529C1F8}"/>
              </a:ext>
            </a:extLst>
          </p:cNvPr>
          <p:cNvSpPr>
            <a:spLocks noGrp="1"/>
          </p:cNvSpPr>
          <p:nvPr>
            <p:ph type="title"/>
          </p:nvPr>
        </p:nvSpPr>
        <p:spPr/>
        <p:txBody>
          <a:bodyPr/>
          <a:lstStyle/>
          <a:p>
            <a:r>
              <a:rPr lang="en-US"/>
              <a:t>Eigene Post - Summe Interaktionen - 3 of 7</a:t>
            </a:r>
          </a:p>
        </p:txBody>
      </p:sp>
      <p:graphicFrame>
        <p:nvGraphicFramePr>
          <p:cNvPr id="5" name="Table Placeholder 4">
            <a:extLst>
              <a:ext uri="{FF2B5EF4-FFF2-40B4-BE49-F238E27FC236}">
                <a16:creationId xmlns:a16="http://schemas.microsoft.com/office/drawing/2014/main" id="{51F2B8E7-6D30-4040-BE21-99F5D8E9495E}"/>
              </a:ext>
            </a:extLst>
          </p:cNvPr>
          <p:cNvGraphicFramePr>
            <a:graphicFrameLocks noGrp="1"/>
          </p:cNvGraphicFramePr>
          <p:nvPr>
            <p:ph type="tbl" sz="quarter" idx="13"/>
            <p:extLst>
              <p:ext uri="{D42A27DB-BD31-4B8C-83A1-F6EECF244321}">
                <p14:modId xmlns:p14="http://schemas.microsoft.com/office/powerpoint/2010/main" val="199118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8333225"/>
                    </a:ext>
                  </a:extLst>
                </a:gridCol>
                <a:gridCol w="822960">
                  <a:extLst>
                    <a:ext uri="{9D8B030D-6E8A-4147-A177-3AD203B41FA5}">
                      <a16:colId xmlns:a16="http://schemas.microsoft.com/office/drawing/2014/main" val="2349367598"/>
                    </a:ext>
                  </a:extLst>
                </a:gridCol>
                <a:gridCol w="822960">
                  <a:extLst>
                    <a:ext uri="{9D8B030D-6E8A-4147-A177-3AD203B41FA5}">
                      <a16:colId xmlns:a16="http://schemas.microsoft.com/office/drawing/2014/main" val="2727894453"/>
                    </a:ext>
                  </a:extLst>
                </a:gridCol>
                <a:gridCol w="822960">
                  <a:extLst>
                    <a:ext uri="{9D8B030D-6E8A-4147-A177-3AD203B41FA5}">
                      <a16:colId xmlns:a16="http://schemas.microsoft.com/office/drawing/2014/main" val="2341093267"/>
                    </a:ext>
                  </a:extLst>
                </a:gridCol>
                <a:gridCol w="822960">
                  <a:extLst>
                    <a:ext uri="{9D8B030D-6E8A-4147-A177-3AD203B41FA5}">
                      <a16:colId xmlns:a16="http://schemas.microsoft.com/office/drawing/2014/main" val="677113250"/>
                    </a:ext>
                  </a:extLst>
                </a:gridCol>
                <a:gridCol w="822960">
                  <a:extLst>
                    <a:ext uri="{9D8B030D-6E8A-4147-A177-3AD203B41FA5}">
                      <a16:colId xmlns:a16="http://schemas.microsoft.com/office/drawing/2014/main" val="2237304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46561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16:48:37</a:t>
                      </a:r>
                      <a:r>
                        <a:rPr kumimoji="0" lang="de-DE" sz="1000" b="0" i="0" u="none" strike="noStrike" kern="1200" cap="none" spc="0" normalizeH="0" baseline="0" noProof="0">
                          <a:ln>
                            <a:noFill/>
                          </a:ln>
                          <a:solidFill>
                            <a:prstClr val="black"/>
                          </a:solidFill>
                          <a:effectLst/>
                          <a:uLnTx/>
                          <a:uFillTx/>
                          <a:latin typeface="+mn-lt"/>
                          <a:ea typeface="+mn-ea"/>
                          <a:cs typeface="+mn-cs"/>
                        </a:rPr>
                        <a:t>
Rewe verzichtet testweise auf die Plastiktüte für Obst und Gemüse.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4167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18:57:09</a:t>
                      </a:r>
                      <a:r>
                        <a:rPr kumimoji="0" lang="de-DE" sz="1000" b="0" i="0" u="none" strike="noStrike" kern="1200" cap="none" spc="0" normalizeH="0" baseline="0" noProof="0">
                          <a:ln>
                            <a:noFill/>
                          </a:ln>
                          <a:solidFill>
                            <a:prstClr val="black"/>
                          </a:solidFill>
                          <a:effectLst/>
                          <a:uLnTx/>
                          <a:uFillTx/>
                          <a:latin typeface="+mn-lt"/>
                          <a:ea typeface="+mn-ea"/>
                          <a:cs typeface="+mn-cs"/>
                        </a:rPr>
                        <a:t>
Nun ist es wissenschaftlich erwiesen: Heute fliegen in Deutschland 75 Prozent weniger Insekten als vor 27 Jahren.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1081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16:30:06</a:t>
                      </a:r>
                      <a:r>
                        <a:rPr kumimoji="0" lang="de-DE" sz="1000" b="0" i="0" u="none" strike="noStrike" kern="1200" cap="none" spc="0" normalizeH="0" baseline="0" noProof="0">
                          <a:ln>
                            <a:noFill/>
                          </a:ln>
                          <a:solidFill>
                            <a:prstClr val="black"/>
                          </a:solidFill>
                          <a:effectLst/>
                          <a:uLnTx/>
                          <a:uFillTx/>
                          <a:latin typeface="+mn-lt"/>
                          <a:ea typeface="+mn-ea"/>
                          <a:cs typeface="+mn-cs"/>
                        </a:rPr>
                        <a:t>
Nadja R. hat sich in Frankfurt radikalisiert und ist 2014 nach Syrien ausgereist. Nun bröckelt die IS-Herrschaft und die 31-Jährige will zurück nach Deutschland. Das Auswärtige Amt hilft ihr nach Informationen von hr-iNFO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3253813"/>
                  </a:ext>
                </a:extLst>
              </a:tr>
            </a:tbl>
          </a:graphicData>
        </a:graphic>
      </p:graphicFrame>
      <p:sp>
        <p:nvSpPr>
          <p:cNvPr id="4" name="Text Placeholder 3">
            <a:extLst>
              <a:ext uri="{FF2B5EF4-FFF2-40B4-BE49-F238E27FC236}">
                <a16:creationId xmlns:a16="http://schemas.microsoft.com/office/drawing/2014/main" id="{582FEA8B-BD08-48FA-8EF7-B07C5878E84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05678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D7207A-989F-48F3-8C26-53CBB4991981}"/>
              </a:ext>
            </a:extLst>
          </p:cNvPr>
          <p:cNvSpPr>
            <a:spLocks noGrp="1"/>
          </p:cNvSpPr>
          <p:nvPr>
            <p:ph type="title"/>
          </p:nvPr>
        </p:nvSpPr>
        <p:spPr/>
        <p:txBody>
          <a:bodyPr/>
          <a:lstStyle/>
          <a:p>
            <a:r>
              <a:rPr lang="en-US"/>
              <a:t>Eigene Post - Summe Interaktionen - 4 of 7</a:t>
            </a:r>
          </a:p>
        </p:txBody>
      </p:sp>
      <p:graphicFrame>
        <p:nvGraphicFramePr>
          <p:cNvPr id="5" name="Table Placeholder 4">
            <a:extLst>
              <a:ext uri="{FF2B5EF4-FFF2-40B4-BE49-F238E27FC236}">
                <a16:creationId xmlns:a16="http://schemas.microsoft.com/office/drawing/2014/main" id="{9B4AC5EA-48A2-4644-8B08-944EF2EC0800}"/>
              </a:ext>
            </a:extLst>
          </p:cNvPr>
          <p:cNvGraphicFramePr>
            <a:graphicFrameLocks noGrp="1"/>
          </p:cNvGraphicFramePr>
          <p:nvPr>
            <p:ph type="tbl" sz="quarter" idx="13"/>
            <p:extLst>
              <p:ext uri="{D42A27DB-BD31-4B8C-83A1-F6EECF244321}">
                <p14:modId xmlns:p14="http://schemas.microsoft.com/office/powerpoint/2010/main" val="552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67681205"/>
                    </a:ext>
                  </a:extLst>
                </a:gridCol>
                <a:gridCol w="822960">
                  <a:extLst>
                    <a:ext uri="{9D8B030D-6E8A-4147-A177-3AD203B41FA5}">
                      <a16:colId xmlns:a16="http://schemas.microsoft.com/office/drawing/2014/main" val="378582194"/>
                    </a:ext>
                  </a:extLst>
                </a:gridCol>
                <a:gridCol w="822960">
                  <a:extLst>
                    <a:ext uri="{9D8B030D-6E8A-4147-A177-3AD203B41FA5}">
                      <a16:colId xmlns:a16="http://schemas.microsoft.com/office/drawing/2014/main" val="1187009278"/>
                    </a:ext>
                  </a:extLst>
                </a:gridCol>
                <a:gridCol w="822960">
                  <a:extLst>
                    <a:ext uri="{9D8B030D-6E8A-4147-A177-3AD203B41FA5}">
                      <a16:colId xmlns:a16="http://schemas.microsoft.com/office/drawing/2014/main" val="1376665350"/>
                    </a:ext>
                  </a:extLst>
                </a:gridCol>
                <a:gridCol w="822960">
                  <a:extLst>
                    <a:ext uri="{9D8B030D-6E8A-4147-A177-3AD203B41FA5}">
                      <a16:colId xmlns:a16="http://schemas.microsoft.com/office/drawing/2014/main" val="1081203599"/>
                    </a:ext>
                  </a:extLst>
                </a:gridCol>
                <a:gridCol w="822960">
                  <a:extLst>
                    <a:ext uri="{9D8B030D-6E8A-4147-A177-3AD203B41FA5}">
                      <a16:colId xmlns:a16="http://schemas.microsoft.com/office/drawing/2014/main" val="253712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8415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925352"/>
                  </a:ext>
                </a:extLst>
              </a:tr>
            </a:tbl>
          </a:graphicData>
        </a:graphic>
      </p:graphicFrame>
      <p:sp>
        <p:nvSpPr>
          <p:cNvPr id="4" name="Text Placeholder 3">
            <a:extLst>
              <a:ext uri="{FF2B5EF4-FFF2-40B4-BE49-F238E27FC236}">
                <a16:creationId xmlns:a16="http://schemas.microsoft.com/office/drawing/2014/main" id="{E568BC1C-A9EF-4EFC-876B-889A28877A1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309999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BFF23-C76A-44FE-AA09-AB8CF4B1876A}"/>
              </a:ext>
            </a:extLst>
          </p:cNvPr>
          <p:cNvSpPr>
            <a:spLocks noGrp="1"/>
          </p:cNvSpPr>
          <p:nvPr>
            <p:ph type="title"/>
          </p:nvPr>
        </p:nvSpPr>
        <p:spPr/>
        <p:txBody>
          <a:bodyPr/>
          <a:lstStyle/>
          <a:p>
            <a:r>
              <a:rPr lang="en-US"/>
              <a:t>Eigene Post - Summe Interaktionen - 5 of 7</a:t>
            </a:r>
          </a:p>
        </p:txBody>
      </p:sp>
      <p:graphicFrame>
        <p:nvGraphicFramePr>
          <p:cNvPr id="5" name="Table Placeholder 4">
            <a:extLst>
              <a:ext uri="{FF2B5EF4-FFF2-40B4-BE49-F238E27FC236}">
                <a16:creationId xmlns:a16="http://schemas.microsoft.com/office/drawing/2014/main" id="{23604199-DF6F-4AD1-99D9-4FC4FEFAF90D}"/>
              </a:ext>
            </a:extLst>
          </p:cNvPr>
          <p:cNvGraphicFramePr>
            <a:graphicFrameLocks noGrp="1"/>
          </p:cNvGraphicFramePr>
          <p:nvPr>
            <p:ph type="tbl" sz="quarter" idx="13"/>
            <p:extLst>
              <p:ext uri="{D42A27DB-BD31-4B8C-83A1-F6EECF244321}">
                <p14:modId xmlns:p14="http://schemas.microsoft.com/office/powerpoint/2010/main" val="59666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6962254"/>
                    </a:ext>
                  </a:extLst>
                </a:gridCol>
                <a:gridCol w="822960">
                  <a:extLst>
                    <a:ext uri="{9D8B030D-6E8A-4147-A177-3AD203B41FA5}">
                      <a16:colId xmlns:a16="http://schemas.microsoft.com/office/drawing/2014/main" val="1880106045"/>
                    </a:ext>
                  </a:extLst>
                </a:gridCol>
                <a:gridCol w="822960">
                  <a:extLst>
                    <a:ext uri="{9D8B030D-6E8A-4147-A177-3AD203B41FA5}">
                      <a16:colId xmlns:a16="http://schemas.microsoft.com/office/drawing/2014/main" val="892598257"/>
                    </a:ext>
                  </a:extLst>
                </a:gridCol>
                <a:gridCol w="822960">
                  <a:extLst>
                    <a:ext uri="{9D8B030D-6E8A-4147-A177-3AD203B41FA5}">
                      <a16:colId xmlns:a16="http://schemas.microsoft.com/office/drawing/2014/main" val="756129094"/>
                    </a:ext>
                  </a:extLst>
                </a:gridCol>
                <a:gridCol w="822960">
                  <a:extLst>
                    <a:ext uri="{9D8B030D-6E8A-4147-A177-3AD203B41FA5}">
                      <a16:colId xmlns:a16="http://schemas.microsoft.com/office/drawing/2014/main" val="565053436"/>
                    </a:ext>
                  </a:extLst>
                </a:gridCol>
                <a:gridCol w="822960">
                  <a:extLst>
                    <a:ext uri="{9D8B030D-6E8A-4147-A177-3AD203B41FA5}">
                      <a16:colId xmlns:a16="http://schemas.microsoft.com/office/drawing/2014/main" val="49331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92584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11:30:44</a:t>
                      </a:r>
                      <a:r>
                        <a:rPr kumimoji="0" lang="de-DE" sz="1000" b="0" i="0" u="none" strike="noStrike" kern="1200" cap="none" spc="0" normalizeH="0" baseline="0" noProof="0">
                          <a:ln>
                            <a:noFill/>
                          </a:ln>
                          <a:solidFill>
                            <a:prstClr val="black"/>
                          </a:solidFill>
                          <a:effectLst/>
                          <a:uLnTx/>
                          <a:uFillTx/>
                          <a:latin typeface="+mn-lt"/>
                          <a:ea typeface="+mn-ea"/>
                          <a:cs typeface="+mn-cs"/>
                        </a:rPr>
                        <a:t>
Izmir ist das neue Istanbul: Die türkische Stadt gilt als Ort, wo Freiheit gelebt wird, während es in Istanbul immer konservativer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173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20:51:50</a:t>
                      </a:r>
                      <a:r>
                        <a:rPr kumimoji="0" lang="de-DE" sz="1000" b="0" i="0" u="none" strike="noStrike" kern="1200" cap="none" spc="0" normalizeH="0" baseline="0" noProof="0">
                          <a:ln>
                            <a:noFill/>
                          </a:ln>
                          <a:solidFill>
                            <a:prstClr val="black"/>
                          </a:solidFill>
                          <a:effectLst/>
                          <a:uLnTx/>
                          <a:uFillTx/>
                          <a:latin typeface="+mn-lt"/>
                          <a:ea typeface="+mn-ea"/>
                          <a:cs typeface="+mn-cs"/>
                        </a:rPr>
                        <a:t>
Das Bild eines gewilderten Spitzmaulnashorns mit abgehackten Hörnern ist zur Wildlife-Fotografie des Jahres 2017 gekürt 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981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22:40:11</a:t>
                      </a:r>
                      <a:r>
                        <a:rPr kumimoji="0" lang="de-DE" sz="1000" b="0" i="0" u="none" strike="noStrike" kern="1200" cap="none" spc="0" normalizeH="0" baseline="0" noProof="0">
                          <a:ln>
                            <a:noFill/>
                          </a:ln>
                          <a:solidFill>
                            <a:prstClr val="black"/>
                          </a:solidFill>
                          <a:effectLst/>
                          <a:uLnTx/>
                          <a:uFillTx/>
                          <a:latin typeface="+mn-lt"/>
                          <a:ea typeface="+mn-ea"/>
                          <a:cs typeface="+mn-cs"/>
                        </a:rPr>
                        <a:t>
Die UNO hat das "absichtliche Aushungern von Zivilisten" in Syrien als Kriegstaktik verurteilt. Die "schockierenden" Bilder von ausgemergelten Kindern seien ein "erschreckendes Zeichen des Leids der Menschen in Ost-Ghuta".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79677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09:08:37</a:t>
                      </a:r>
                      <a:r>
                        <a:rPr kumimoji="0" lang="de-DE" sz="1000" b="0" i="0" u="none" strike="noStrike" kern="1200" cap="none" spc="0" normalizeH="0" baseline="0" noProof="0">
                          <a:ln>
                            <a:noFill/>
                          </a:ln>
                          <a:solidFill>
                            <a:prstClr val="black"/>
                          </a:solidFill>
                          <a:effectLst/>
                          <a:uLnTx/>
                          <a:uFillTx/>
                          <a:latin typeface="+mn-lt"/>
                          <a:ea typeface="+mn-ea"/>
                          <a:cs typeface="+mn-cs"/>
                        </a:rPr>
                        <a:t>
Sturmtief "Herwart" bringt Wind und Wasser.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4750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742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15:49:57</a:t>
                      </a:r>
                      <a:r>
                        <a:rPr kumimoji="0" lang="de-DE" sz="1000" b="0" i="0" u="none" strike="noStrike" kern="1200" cap="none" spc="0" normalizeH="0" baseline="0" noProof="0">
                          <a:ln>
                            <a:noFill/>
                          </a:ln>
                          <a:solidFill>
                            <a:prstClr val="black"/>
                          </a:solidFill>
                          <a:effectLst/>
                          <a:uLnTx/>
                          <a:uFillTx/>
                          <a:latin typeface="+mn-lt"/>
                          <a:ea typeface="+mn-ea"/>
                          <a:cs typeface="+mn-cs"/>
                        </a:rPr>
                        <a:t>
Nachdem ihre Anhänger die jüdische Anne Frank verhöhnten, haben die Spieler von Lazio Rom ein Zeichen gesetzt und vor dem Ligaspiel gegen Bologna T-Shirts gegen Antisemitismus getragen.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0766547"/>
                  </a:ext>
                </a:extLst>
              </a:tr>
            </a:tbl>
          </a:graphicData>
        </a:graphic>
      </p:graphicFrame>
      <p:sp>
        <p:nvSpPr>
          <p:cNvPr id="4" name="Text Placeholder 3">
            <a:extLst>
              <a:ext uri="{FF2B5EF4-FFF2-40B4-BE49-F238E27FC236}">
                <a16:creationId xmlns:a16="http://schemas.microsoft.com/office/drawing/2014/main" id="{861256CE-41D2-4155-85E3-4C526860208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554947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BB939-27C7-41F3-A7BB-99E010FADB49}"/>
              </a:ext>
            </a:extLst>
          </p:cNvPr>
          <p:cNvSpPr>
            <a:spLocks noGrp="1"/>
          </p:cNvSpPr>
          <p:nvPr>
            <p:ph type="title"/>
          </p:nvPr>
        </p:nvSpPr>
        <p:spPr/>
        <p:txBody>
          <a:bodyPr/>
          <a:lstStyle/>
          <a:p>
            <a:r>
              <a:rPr lang="en-US"/>
              <a:t>Eigene Post - Summe Interaktionen - 6 of 7</a:t>
            </a:r>
          </a:p>
        </p:txBody>
      </p:sp>
      <p:graphicFrame>
        <p:nvGraphicFramePr>
          <p:cNvPr id="5" name="Table Placeholder 4">
            <a:extLst>
              <a:ext uri="{FF2B5EF4-FFF2-40B4-BE49-F238E27FC236}">
                <a16:creationId xmlns:a16="http://schemas.microsoft.com/office/drawing/2014/main" id="{9F2E9452-021B-4BE0-8B7D-6D705A6F9F62}"/>
              </a:ext>
            </a:extLst>
          </p:cNvPr>
          <p:cNvGraphicFramePr>
            <a:graphicFrameLocks noGrp="1"/>
          </p:cNvGraphicFramePr>
          <p:nvPr>
            <p:ph type="tbl" sz="quarter" idx="13"/>
            <p:extLst>
              <p:ext uri="{D42A27DB-BD31-4B8C-83A1-F6EECF244321}">
                <p14:modId xmlns:p14="http://schemas.microsoft.com/office/powerpoint/2010/main" val="2546956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20260720"/>
                    </a:ext>
                  </a:extLst>
                </a:gridCol>
                <a:gridCol w="822960">
                  <a:extLst>
                    <a:ext uri="{9D8B030D-6E8A-4147-A177-3AD203B41FA5}">
                      <a16:colId xmlns:a16="http://schemas.microsoft.com/office/drawing/2014/main" val="1680247982"/>
                    </a:ext>
                  </a:extLst>
                </a:gridCol>
                <a:gridCol w="822960">
                  <a:extLst>
                    <a:ext uri="{9D8B030D-6E8A-4147-A177-3AD203B41FA5}">
                      <a16:colId xmlns:a16="http://schemas.microsoft.com/office/drawing/2014/main" val="2026860214"/>
                    </a:ext>
                  </a:extLst>
                </a:gridCol>
                <a:gridCol w="822960">
                  <a:extLst>
                    <a:ext uri="{9D8B030D-6E8A-4147-A177-3AD203B41FA5}">
                      <a16:colId xmlns:a16="http://schemas.microsoft.com/office/drawing/2014/main" val="2958613755"/>
                    </a:ext>
                  </a:extLst>
                </a:gridCol>
                <a:gridCol w="822960">
                  <a:extLst>
                    <a:ext uri="{9D8B030D-6E8A-4147-A177-3AD203B41FA5}">
                      <a16:colId xmlns:a16="http://schemas.microsoft.com/office/drawing/2014/main" val="714132437"/>
                    </a:ext>
                  </a:extLst>
                </a:gridCol>
                <a:gridCol w="822960">
                  <a:extLst>
                    <a:ext uri="{9D8B030D-6E8A-4147-A177-3AD203B41FA5}">
                      <a16:colId xmlns:a16="http://schemas.microsoft.com/office/drawing/2014/main" val="126173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898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03:44:00</a:t>
                      </a:r>
                      <a:r>
                        <a:rPr kumimoji="0" lang="de-DE" sz="1000" b="0" i="0" u="none" strike="noStrike" kern="1200" cap="none" spc="0" normalizeH="0" baseline="0" noProof="0">
                          <a:ln>
                            <a:noFill/>
                          </a:ln>
                          <a:solidFill>
                            <a:prstClr val="black"/>
                          </a:solidFill>
                          <a:effectLst/>
                          <a:uLnTx/>
                          <a:uFillTx/>
                          <a:latin typeface="+mn-lt"/>
                          <a:ea typeface="+mn-ea"/>
                          <a:cs typeface="+mn-cs"/>
                        </a:rPr>
                        <a:t>
Vom Krieg ins Klassenzimmer: In einem Pilotprojekt werden Lehrerinnen und Lehrer, die aus ihrem Heimatland flüchten mussten, fit für deutsche Schulen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579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09:53:01</a:t>
                      </a:r>
                      <a:r>
                        <a:rPr kumimoji="0" lang="de-DE" sz="1000" b="0" i="0" u="none" strike="noStrike" kern="1200" cap="none" spc="0" normalizeH="0" baseline="0" noProof="0">
                          <a:ln>
                            <a:noFill/>
                          </a:ln>
                          <a:solidFill>
                            <a:prstClr val="black"/>
                          </a:solidFill>
                          <a:effectLst/>
                          <a:uLnTx/>
                          <a:uFillTx/>
                          <a:latin typeface="+mn-lt"/>
                          <a:ea typeface="+mn-ea"/>
                          <a:cs typeface="+mn-cs"/>
                        </a:rPr>
                        <a:t>
Für alle Muggel hat sich das Zaubereiministerium zum 20. Harry Potter-Jubiläum etwas Besonderes ausgedacht.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522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14:20:40</a:t>
                      </a:r>
                      <a:r>
                        <a:rPr kumimoji="0" lang="de-DE" sz="1000" b="0" i="0" u="none" strike="noStrike" kern="1200" cap="none" spc="0" normalizeH="0" baseline="0" noProof="0">
                          <a:ln>
                            <a:noFill/>
                          </a:ln>
                          <a:solidFill>
                            <a:prstClr val="black"/>
                          </a:solidFill>
                          <a:effectLst/>
                          <a:uLnTx/>
                          <a:uFillTx/>
                          <a:latin typeface="+mn-lt"/>
                          <a:ea typeface="+mn-ea"/>
                          <a:cs typeface="+mn-cs"/>
                        </a:rPr>
                        <a:t>
Frankfurt Marathon: Ein 80-Jähriger läuft europäischen Rekord in seiner Altersklasse.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9743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14:25:55</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sterben nicht nur immer mehr Insekten, auch die Vögel sind massiv bedroht. Tierschützer sprechen von einem „regelrechten Vogelsterben“.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889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15:40:34</a:t>
                      </a:r>
                      <a:r>
                        <a:rPr kumimoji="0" lang="de-DE" sz="1000" b="0" i="0" u="none" strike="noStrike" kern="1200" cap="none" spc="0" normalizeH="0" baseline="0" noProof="0">
                          <a:ln>
                            <a:noFill/>
                          </a:ln>
                          <a:solidFill>
                            <a:prstClr val="black"/>
                          </a:solidFill>
                          <a:effectLst/>
                          <a:uLnTx/>
                          <a:uFillTx/>
                          <a:latin typeface="+mn-lt"/>
                          <a:ea typeface="+mn-ea"/>
                          <a:cs typeface="+mn-cs"/>
                        </a:rPr>
                        <a:t>
Die AfD kann Glaser jetzt bei einer der kommenden Sitzungen erneut antreten lassen oder einen anderen Kandidaten aufstellen.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350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- 2017-10-23 17:40:03</a:t>
                      </a:r>
                      <a:r>
                        <a:rPr kumimoji="0" lang="de-DE" sz="1000" b="0" i="0" u="none" strike="noStrike" kern="1200" cap="none" spc="0" normalizeH="0" baseline="0" noProof="0">
                          <a:ln>
                            <a:noFill/>
                          </a:ln>
                          <a:solidFill>
                            <a:prstClr val="black"/>
                          </a:solidFill>
                          <a:effectLst/>
                          <a:uLnTx/>
                          <a:uFillTx/>
                          <a:latin typeface="+mn-lt"/>
                          <a:ea typeface="+mn-ea"/>
                          <a:cs typeface="+mn-cs"/>
                        </a:rPr>
                        <a:t>
CNN antwortet auf Donald Trump.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6260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10:56:41</a:t>
                      </a:r>
                      <a:r>
                        <a:rPr kumimoji="0" lang="de-DE" sz="1000" b="0" i="0" u="none" strike="noStrike" kern="1200" cap="none" spc="0" normalizeH="0" baseline="0" noProof="0">
                          <a:ln>
                            <a:noFill/>
                          </a:ln>
                          <a:solidFill>
                            <a:prstClr val="black"/>
                          </a:solidFill>
                          <a:effectLst/>
                          <a:uLnTx/>
                          <a:uFillTx/>
                          <a:latin typeface="+mn-lt"/>
                          <a:ea typeface="+mn-ea"/>
                          <a:cs typeface="+mn-cs"/>
                        </a:rPr>
                        <a:t>
Morgen ist 500-jähriges Reformationsjubliäum - und Halloween.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74000276"/>
                  </a:ext>
                </a:extLst>
              </a:tr>
            </a:tbl>
          </a:graphicData>
        </a:graphic>
      </p:graphicFrame>
      <p:sp>
        <p:nvSpPr>
          <p:cNvPr id="4" name="Text Placeholder 3">
            <a:extLst>
              <a:ext uri="{FF2B5EF4-FFF2-40B4-BE49-F238E27FC236}">
                <a16:creationId xmlns:a16="http://schemas.microsoft.com/office/drawing/2014/main" id="{23A6AEE9-5C7D-45A8-A1C2-90205E444A6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58923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75425-56B0-4440-87E6-55C51BCC58BC}"/>
              </a:ext>
            </a:extLst>
          </p:cNvPr>
          <p:cNvSpPr>
            <a:spLocks noGrp="1"/>
          </p:cNvSpPr>
          <p:nvPr>
            <p:ph type="title"/>
          </p:nvPr>
        </p:nvSpPr>
        <p:spPr/>
        <p:txBody>
          <a:bodyPr/>
          <a:lstStyle/>
          <a:p>
            <a:r>
              <a:rPr lang="en-US"/>
              <a:t>Eigene Post - Summe Interaktionen - 7 of 7</a:t>
            </a:r>
          </a:p>
        </p:txBody>
      </p:sp>
      <p:graphicFrame>
        <p:nvGraphicFramePr>
          <p:cNvPr id="5" name="Table Placeholder 4">
            <a:extLst>
              <a:ext uri="{FF2B5EF4-FFF2-40B4-BE49-F238E27FC236}">
                <a16:creationId xmlns:a16="http://schemas.microsoft.com/office/drawing/2014/main" id="{7C7D5F50-026C-4896-B77E-E2EC69A7FF7B}"/>
              </a:ext>
            </a:extLst>
          </p:cNvPr>
          <p:cNvGraphicFramePr>
            <a:graphicFrameLocks noGrp="1"/>
          </p:cNvGraphicFramePr>
          <p:nvPr>
            <p:ph type="tbl" sz="quarter" idx="13"/>
            <p:extLst>
              <p:ext uri="{D42A27DB-BD31-4B8C-83A1-F6EECF244321}">
                <p14:modId xmlns:p14="http://schemas.microsoft.com/office/powerpoint/2010/main" val="102809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8872968"/>
                    </a:ext>
                  </a:extLst>
                </a:gridCol>
                <a:gridCol w="822960">
                  <a:extLst>
                    <a:ext uri="{9D8B030D-6E8A-4147-A177-3AD203B41FA5}">
                      <a16:colId xmlns:a16="http://schemas.microsoft.com/office/drawing/2014/main" val="3619823528"/>
                    </a:ext>
                  </a:extLst>
                </a:gridCol>
                <a:gridCol w="822960">
                  <a:extLst>
                    <a:ext uri="{9D8B030D-6E8A-4147-A177-3AD203B41FA5}">
                      <a16:colId xmlns:a16="http://schemas.microsoft.com/office/drawing/2014/main" val="3348037956"/>
                    </a:ext>
                  </a:extLst>
                </a:gridCol>
                <a:gridCol w="822960">
                  <a:extLst>
                    <a:ext uri="{9D8B030D-6E8A-4147-A177-3AD203B41FA5}">
                      <a16:colId xmlns:a16="http://schemas.microsoft.com/office/drawing/2014/main" val="2713547774"/>
                    </a:ext>
                  </a:extLst>
                </a:gridCol>
                <a:gridCol w="822960">
                  <a:extLst>
                    <a:ext uri="{9D8B030D-6E8A-4147-A177-3AD203B41FA5}">
                      <a16:colId xmlns:a16="http://schemas.microsoft.com/office/drawing/2014/main" val="1744772473"/>
                    </a:ext>
                  </a:extLst>
                </a:gridCol>
                <a:gridCol w="822960">
                  <a:extLst>
                    <a:ext uri="{9D8B030D-6E8A-4147-A177-3AD203B41FA5}">
                      <a16:colId xmlns:a16="http://schemas.microsoft.com/office/drawing/2014/main" val="401536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285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09:16:02</a:t>
                      </a:r>
                      <a:r>
                        <a:rPr kumimoji="0" lang="de-DE" sz="1000" b="0" i="0" u="none" strike="noStrike" kern="1200" cap="none" spc="0" normalizeH="0" baseline="0" noProof="0">
                          <a:ln>
                            <a:noFill/>
                          </a:ln>
                          <a:solidFill>
                            <a:prstClr val="black"/>
                          </a:solidFill>
                          <a:effectLst/>
                          <a:uLnTx/>
                          <a:uFillTx/>
                          <a:latin typeface="+mn-lt"/>
                          <a:ea typeface="+mn-ea"/>
                          <a:cs typeface="+mn-cs"/>
                        </a:rPr>
                        <a:t>
Weil sie deutlich weniger Geld als ihre männlichen Kollegen verdienen, streikt die dänische Frauen-Fußball-Nationalmannschaft. Das WM-Qualifikationsspiel gegen Schweden fällt heute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6766161"/>
                  </a:ext>
                </a:extLst>
              </a:tr>
            </a:tbl>
          </a:graphicData>
        </a:graphic>
      </p:graphicFrame>
      <p:sp>
        <p:nvSpPr>
          <p:cNvPr id="4" name="Text Placeholder 3">
            <a:extLst>
              <a:ext uri="{FF2B5EF4-FFF2-40B4-BE49-F238E27FC236}">
                <a16:creationId xmlns:a16="http://schemas.microsoft.com/office/drawing/2014/main" id="{87931481-148A-4E89-87E8-B0A9BB96B24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27732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873D2-4D6A-4356-8232-3582827D95C9}"/>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1035237E-E26C-4F42-B145-887B5AB08B01}"/>
              </a:ext>
            </a:extLst>
          </p:cNvPr>
          <p:cNvGraphicFramePr>
            <a:graphicFrameLocks noGrp="1"/>
          </p:cNvGraphicFramePr>
          <p:nvPr>
            <p:ph type="tbl" sz="quarter" idx="13"/>
            <p:extLst>
              <p:ext uri="{D42A27DB-BD31-4B8C-83A1-F6EECF244321}">
                <p14:modId xmlns:p14="http://schemas.microsoft.com/office/powerpoint/2010/main" val="3669308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87797725"/>
                    </a:ext>
                  </a:extLst>
                </a:gridCol>
                <a:gridCol w="493776">
                  <a:extLst>
                    <a:ext uri="{9D8B030D-6E8A-4147-A177-3AD203B41FA5}">
                      <a16:colId xmlns:a16="http://schemas.microsoft.com/office/drawing/2014/main" val="3498893181"/>
                    </a:ext>
                  </a:extLst>
                </a:gridCol>
                <a:gridCol w="411480">
                  <a:extLst>
                    <a:ext uri="{9D8B030D-6E8A-4147-A177-3AD203B41FA5}">
                      <a16:colId xmlns:a16="http://schemas.microsoft.com/office/drawing/2014/main" val="3393443448"/>
                    </a:ext>
                  </a:extLst>
                </a:gridCol>
                <a:gridCol w="411480">
                  <a:extLst>
                    <a:ext uri="{9D8B030D-6E8A-4147-A177-3AD203B41FA5}">
                      <a16:colId xmlns:a16="http://schemas.microsoft.com/office/drawing/2014/main" val="3806748620"/>
                    </a:ext>
                  </a:extLst>
                </a:gridCol>
                <a:gridCol w="246888">
                  <a:extLst>
                    <a:ext uri="{9D8B030D-6E8A-4147-A177-3AD203B41FA5}">
                      <a16:colId xmlns:a16="http://schemas.microsoft.com/office/drawing/2014/main" val="347500573"/>
                    </a:ext>
                  </a:extLst>
                </a:gridCol>
                <a:gridCol w="658368">
                  <a:extLst>
                    <a:ext uri="{9D8B030D-6E8A-4147-A177-3AD203B41FA5}">
                      <a16:colId xmlns:a16="http://schemas.microsoft.com/office/drawing/2014/main" val="1210921108"/>
                    </a:ext>
                  </a:extLst>
                </a:gridCol>
                <a:gridCol w="576072">
                  <a:extLst>
                    <a:ext uri="{9D8B030D-6E8A-4147-A177-3AD203B41FA5}">
                      <a16:colId xmlns:a16="http://schemas.microsoft.com/office/drawing/2014/main" val="4235013092"/>
                    </a:ext>
                  </a:extLst>
                </a:gridCol>
                <a:gridCol w="576072">
                  <a:extLst>
                    <a:ext uri="{9D8B030D-6E8A-4147-A177-3AD203B41FA5}">
                      <a16:colId xmlns:a16="http://schemas.microsoft.com/office/drawing/2014/main" val="3432704179"/>
                    </a:ext>
                  </a:extLst>
                </a:gridCol>
                <a:gridCol w="411480">
                  <a:extLst>
                    <a:ext uri="{9D8B030D-6E8A-4147-A177-3AD203B41FA5}">
                      <a16:colId xmlns:a16="http://schemas.microsoft.com/office/drawing/2014/main" val="686966358"/>
                    </a:ext>
                  </a:extLst>
                </a:gridCol>
                <a:gridCol w="658368">
                  <a:extLst>
                    <a:ext uri="{9D8B030D-6E8A-4147-A177-3AD203B41FA5}">
                      <a16:colId xmlns:a16="http://schemas.microsoft.com/office/drawing/2014/main" val="2515446243"/>
                    </a:ext>
                  </a:extLst>
                </a:gridCol>
                <a:gridCol w="329184">
                  <a:extLst>
                    <a:ext uri="{9D8B030D-6E8A-4147-A177-3AD203B41FA5}">
                      <a16:colId xmlns:a16="http://schemas.microsoft.com/office/drawing/2014/main" val="2032891068"/>
                    </a:ext>
                  </a:extLst>
                </a:gridCol>
                <a:gridCol w="493776">
                  <a:extLst>
                    <a:ext uri="{9D8B030D-6E8A-4147-A177-3AD203B41FA5}">
                      <a16:colId xmlns:a16="http://schemas.microsoft.com/office/drawing/2014/main" val="96523402"/>
                    </a:ext>
                  </a:extLst>
                </a:gridCol>
                <a:gridCol w="329184">
                  <a:extLst>
                    <a:ext uri="{9D8B030D-6E8A-4147-A177-3AD203B41FA5}">
                      <a16:colId xmlns:a16="http://schemas.microsoft.com/office/drawing/2014/main" val="362422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3585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11:19:54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extLst>
                  <a:ext uri="{0D108BD9-81ED-4DB2-BD59-A6C34878D82A}">
                    <a16:rowId xmlns:a16="http://schemas.microsoft.com/office/drawing/2014/main" val="1310556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10/16/2017 17:00:00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extLst>
                  <a:ext uri="{0D108BD9-81ED-4DB2-BD59-A6C34878D82A}">
                    <a16:rowId xmlns:a16="http://schemas.microsoft.com/office/drawing/2014/main" val="395208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10/28/2017 18:20:16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extLst>
                  <a:ext uri="{0D108BD9-81ED-4DB2-BD59-A6C34878D82A}">
                    <a16:rowId xmlns:a16="http://schemas.microsoft.com/office/drawing/2014/main" val="3152303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 07:58:46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2684681333"/>
                  </a:ext>
                </a:extLst>
              </a:tr>
            </a:tbl>
          </a:graphicData>
        </a:graphic>
      </p:graphicFrame>
      <p:sp>
        <p:nvSpPr>
          <p:cNvPr id="4" name="Text Placeholder 3">
            <a:extLst>
              <a:ext uri="{FF2B5EF4-FFF2-40B4-BE49-F238E27FC236}">
                <a16:creationId xmlns:a16="http://schemas.microsoft.com/office/drawing/2014/main" id="{149709ED-D74C-4ED0-B7FA-7F9E7E9BA6A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313055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0DA17-6FF7-4A1D-879D-274586BD1261}"/>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6554073C-9C61-4EE6-BC1A-26F0BDCE44D8}"/>
              </a:ext>
            </a:extLst>
          </p:cNvPr>
          <p:cNvGraphicFramePr>
            <a:graphicFrameLocks noGrp="1"/>
          </p:cNvGraphicFramePr>
          <p:nvPr>
            <p:ph type="tbl" sz="quarter" idx="13"/>
            <p:extLst>
              <p:ext uri="{D42A27DB-BD31-4B8C-83A1-F6EECF244321}">
                <p14:modId xmlns:p14="http://schemas.microsoft.com/office/powerpoint/2010/main" val="88858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19767698"/>
                    </a:ext>
                  </a:extLst>
                </a:gridCol>
                <a:gridCol w="493776">
                  <a:extLst>
                    <a:ext uri="{9D8B030D-6E8A-4147-A177-3AD203B41FA5}">
                      <a16:colId xmlns:a16="http://schemas.microsoft.com/office/drawing/2014/main" val="1028993230"/>
                    </a:ext>
                  </a:extLst>
                </a:gridCol>
                <a:gridCol w="411480">
                  <a:extLst>
                    <a:ext uri="{9D8B030D-6E8A-4147-A177-3AD203B41FA5}">
                      <a16:colId xmlns:a16="http://schemas.microsoft.com/office/drawing/2014/main" val="1841208163"/>
                    </a:ext>
                  </a:extLst>
                </a:gridCol>
                <a:gridCol w="411480">
                  <a:extLst>
                    <a:ext uri="{9D8B030D-6E8A-4147-A177-3AD203B41FA5}">
                      <a16:colId xmlns:a16="http://schemas.microsoft.com/office/drawing/2014/main" val="1791120857"/>
                    </a:ext>
                  </a:extLst>
                </a:gridCol>
                <a:gridCol w="246888">
                  <a:extLst>
                    <a:ext uri="{9D8B030D-6E8A-4147-A177-3AD203B41FA5}">
                      <a16:colId xmlns:a16="http://schemas.microsoft.com/office/drawing/2014/main" val="452209917"/>
                    </a:ext>
                  </a:extLst>
                </a:gridCol>
                <a:gridCol w="658368">
                  <a:extLst>
                    <a:ext uri="{9D8B030D-6E8A-4147-A177-3AD203B41FA5}">
                      <a16:colId xmlns:a16="http://schemas.microsoft.com/office/drawing/2014/main" val="64693290"/>
                    </a:ext>
                  </a:extLst>
                </a:gridCol>
                <a:gridCol w="576072">
                  <a:extLst>
                    <a:ext uri="{9D8B030D-6E8A-4147-A177-3AD203B41FA5}">
                      <a16:colId xmlns:a16="http://schemas.microsoft.com/office/drawing/2014/main" val="2684149970"/>
                    </a:ext>
                  </a:extLst>
                </a:gridCol>
                <a:gridCol w="576072">
                  <a:extLst>
                    <a:ext uri="{9D8B030D-6E8A-4147-A177-3AD203B41FA5}">
                      <a16:colId xmlns:a16="http://schemas.microsoft.com/office/drawing/2014/main" val="254015704"/>
                    </a:ext>
                  </a:extLst>
                </a:gridCol>
                <a:gridCol w="411480">
                  <a:extLst>
                    <a:ext uri="{9D8B030D-6E8A-4147-A177-3AD203B41FA5}">
                      <a16:colId xmlns:a16="http://schemas.microsoft.com/office/drawing/2014/main" val="1865218211"/>
                    </a:ext>
                  </a:extLst>
                </a:gridCol>
                <a:gridCol w="658368">
                  <a:extLst>
                    <a:ext uri="{9D8B030D-6E8A-4147-A177-3AD203B41FA5}">
                      <a16:colId xmlns:a16="http://schemas.microsoft.com/office/drawing/2014/main" val="3557844653"/>
                    </a:ext>
                  </a:extLst>
                </a:gridCol>
                <a:gridCol w="329184">
                  <a:extLst>
                    <a:ext uri="{9D8B030D-6E8A-4147-A177-3AD203B41FA5}">
                      <a16:colId xmlns:a16="http://schemas.microsoft.com/office/drawing/2014/main" val="3538408066"/>
                    </a:ext>
                  </a:extLst>
                </a:gridCol>
                <a:gridCol w="493776">
                  <a:extLst>
                    <a:ext uri="{9D8B030D-6E8A-4147-A177-3AD203B41FA5}">
                      <a16:colId xmlns:a16="http://schemas.microsoft.com/office/drawing/2014/main" val="221803233"/>
                    </a:ext>
                  </a:extLst>
                </a:gridCol>
                <a:gridCol w="329184">
                  <a:extLst>
                    <a:ext uri="{9D8B030D-6E8A-4147-A177-3AD203B41FA5}">
                      <a16:colId xmlns:a16="http://schemas.microsoft.com/office/drawing/2014/main" val="18286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6965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21:04:10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extLst>
                  <a:ext uri="{0D108BD9-81ED-4DB2-BD59-A6C34878D82A}">
                    <a16:rowId xmlns:a16="http://schemas.microsoft.com/office/drawing/2014/main" val="69002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10/30/2017 11:33:30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extLst>
                  <a:ext uri="{0D108BD9-81ED-4DB2-BD59-A6C34878D82A}">
                    <a16:rowId xmlns:a16="http://schemas.microsoft.com/office/drawing/2014/main" val="72895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10/12/2017 20:24:21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extLst>
                  <a:ext uri="{0D108BD9-81ED-4DB2-BD59-A6C34878D82A}">
                    <a16:rowId xmlns:a16="http://schemas.microsoft.com/office/drawing/2014/main" val="47025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10/05/2017 06:33:27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1508663928"/>
                  </a:ext>
                </a:extLst>
              </a:tr>
            </a:tbl>
          </a:graphicData>
        </a:graphic>
      </p:graphicFrame>
      <p:sp>
        <p:nvSpPr>
          <p:cNvPr id="4" name="Text Placeholder 3">
            <a:extLst>
              <a:ext uri="{FF2B5EF4-FFF2-40B4-BE49-F238E27FC236}">
                <a16:creationId xmlns:a16="http://schemas.microsoft.com/office/drawing/2014/main" id="{318D2B31-5430-4955-A4B6-D20183CD4E8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614296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6BE26-F5B4-4094-9F03-44077EC053B8}"/>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C04A6396-070D-471C-A46A-4A3FA775B5AF}"/>
              </a:ext>
            </a:extLst>
          </p:cNvPr>
          <p:cNvGraphicFramePr>
            <a:graphicFrameLocks noGrp="1"/>
          </p:cNvGraphicFramePr>
          <p:nvPr>
            <p:ph type="tbl" sz="quarter" idx="13"/>
            <p:extLst>
              <p:ext uri="{D42A27DB-BD31-4B8C-83A1-F6EECF244321}">
                <p14:modId xmlns:p14="http://schemas.microsoft.com/office/powerpoint/2010/main" val="180063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64890069"/>
                    </a:ext>
                  </a:extLst>
                </a:gridCol>
                <a:gridCol w="493776">
                  <a:extLst>
                    <a:ext uri="{9D8B030D-6E8A-4147-A177-3AD203B41FA5}">
                      <a16:colId xmlns:a16="http://schemas.microsoft.com/office/drawing/2014/main" val="536114048"/>
                    </a:ext>
                  </a:extLst>
                </a:gridCol>
                <a:gridCol w="411480">
                  <a:extLst>
                    <a:ext uri="{9D8B030D-6E8A-4147-A177-3AD203B41FA5}">
                      <a16:colId xmlns:a16="http://schemas.microsoft.com/office/drawing/2014/main" val="3022157769"/>
                    </a:ext>
                  </a:extLst>
                </a:gridCol>
                <a:gridCol w="411480">
                  <a:extLst>
                    <a:ext uri="{9D8B030D-6E8A-4147-A177-3AD203B41FA5}">
                      <a16:colId xmlns:a16="http://schemas.microsoft.com/office/drawing/2014/main" val="1231091684"/>
                    </a:ext>
                  </a:extLst>
                </a:gridCol>
                <a:gridCol w="246888">
                  <a:extLst>
                    <a:ext uri="{9D8B030D-6E8A-4147-A177-3AD203B41FA5}">
                      <a16:colId xmlns:a16="http://schemas.microsoft.com/office/drawing/2014/main" val="3477999351"/>
                    </a:ext>
                  </a:extLst>
                </a:gridCol>
                <a:gridCol w="658368">
                  <a:extLst>
                    <a:ext uri="{9D8B030D-6E8A-4147-A177-3AD203B41FA5}">
                      <a16:colId xmlns:a16="http://schemas.microsoft.com/office/drawing/2014/main" val="2154915669"/>
                    </a:ext>
                  </a:extLst>
                </a:gridCol>
                <a:gridCol w="576072">
                  <a:extLst>
                    <a:ext uri="{9D8B030D-6E8A-4147-A177-3AD203B41FA5}">
                      <a16:colId xmlns:a16="http://schemas.microsoft.com/office/drawing/2014/main" val="1949826078"/>
                    </a:ext>
                  </a:extLst>
                </a:gridCol>
                <a:gridCol w="576072">
                  <a:extLst>
                    <a:ext uri="{9D8B030D-6E8A-4147-A177-3AD203B41FA5}">
                      <a16:colId xmlns:a16="http://schemas.microsoft.com/office/drawing/2014/main" val="938444873"/>
                    </a:ext>
                  </a:extLst>
                </a:gridCol>
                <a:gridCol w="411480">
                  <a:extLst>
                    <a:ext uri="{9D8B030D-6E8A-4147-A177-3AD203B41FA5}">
                      <a16:colId xmlns:a16="http://schemas.microsoft.com/office/drawing/2014/main" val="920659360"/>
                    </a:ext>
                  </a:extLst>
                </a:gridCol>
                <a:gridCol w="658368">
                  <a:extLst>
                    <a:ext uri="{9D8B030D-6E8A-4147-A177-3AD203B41FA5}">
                      <a16:colId xmlns:a16="http://schemas.microsoft.com/office/drawing/2014/main" val="1218613006"/>
                    </a:ext>
                  </a:extLst>
                </a:gridCol>
                <a:gridCol w="329184">
                  <a:extLst>
                    <a:ext uri="{9D8B030D-6E8A-4147-A177-3AD203B41FA5}">
                      <a16:colId xmlns:a16="http://schemas.microsoft.com/office/drawing/2014/main" val="2907247932"/>
                    </a:ext>
                  </a:extLst>
                </a:gridCol>
                <a:gridCol w="493776">
                  <a:extLst>
                    <a:ext uri="{9D8B030D-6E8A-4147-A177-3AD203B41FA5}">
                      <a16:colId xmlns:a16="http://schemas.microsoft.com/office/drawing/2014/main" val="1453002859"/>
                    </a:ext>
                  </a:extLst>
                </a:gridCol>
                <a:gridCol w="329184">
                  <a:extLst>
                    <a:ext uri="{9D8B030D-6E8A-4147-A177-3AD203B41FA5}">
                      <a16:colId xmlns:a16="http://schemas.microsoft.com/office/drawing/2014/main" val="407524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8864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03:44:00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extLst>
                  <a:ext uri="{0D108BD9-81ED-4DB2-BD59-A6C34878D82A}">
                    <a16:rowId xmlns:a16="http://schemas.microsoft.com/office/drawing/2014/main" val="394021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10/10/2017 15:13:54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extLst>
                  <a:ext uri="{0D108BD9-81ED-4DB2-BD59-A6C34878D82A}">
                    <a16:rowId xmlns:a16="http://schemas.microsoft.com/office/drawing/2014/main" val="399160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17:25:56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extLst>
                  <a:ext uri="{0D108BD9-81ED-4DB2-BD59-A6C34878D82A}">
                    <a16:rowId xmlns:a16="http://schemas.microsoft.com/office/drawing/2014/main" val="251857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04:03:02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1923961247"/>
                  </a:ext>
                </a:extLst>
              </a:tr>
            </a:tbl>
          </a:graphicData>
        </a:graphic>
      </p:graphicFrame>
      <p:sp>
        <p:nvSpPr>
          <p:cNvPr id="4" name="Text Placeholder 3">
            <a:extLst>
              <a:ext uri="{FF2B5EF4-FFF2-40B4-BE49-F238E27FC236}">
                <a16:creationId xmlns:a16="http://schemas.microsoft.com/office/drawing/2014/main" id="{77C4ADEC-A1C3-4415-BB64-3925835FF1C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761328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0404-08DC-4203-B8AF-5A22A1D7838F}"/>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AC5F14D5-1AB0-4C85-9B71-E8B245DADBBA}"/>
              </a:ext>
            </a:extLst>
          </p:cNvPr>
          <p:cNvGraphicFramePr>
            <a:graphicFrameLocks noGrp="1"/>
          </p:cNvGraphicFramePr>
          <p:nvPr>
            <p:ph type="tbl" sz="quarter" idx="13"/>
            <p:extLst>
              <p:ext uri="{D42A27DB-BD31-4B8C-83A1-F6EECF244321}">
                <p14:modId xmlns:p14="http://schemas.microsoft.com/office/powerpoint/2010/main" val="3485992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76382028"/>
                    </a:ext>
                  </a:extLst>
                </a:gridCol>
                <a:gridCol w="493776">
                  <a:extLst>
                    <a:ext uri="{9D8B030D-6E8A-4147-A177-3AD203B41FA5}">
                      <a16:colId xmlns:a16="http://schemas.microsoft.com/office/drawing/2014/main" val="2285015883"/>
                    </a:ext>
                  </a:extLst>
                </a:gridCol>
                <a:gridCol w="411480">
                  <a:extLst>
                    <a:ext uri="{9D8B030D-6E8A-4147-A177-3AD203B41FA5}">
                      <a16:colId xmlns:a16="http://schemas.microsoft.com/office/drawing/2014/main" val="1596587181"/>
                    </a:ext>
                  </a:extLst>
                </a:gridCol>
                <a:gridCol w="411480">
                  <a:extLst>
                    <a:ext uri="{9D8B030D-6E8A-4147-A177-3AD203B41FA5}">
                      <a16:colId xmlns:a16="http://schemas.microsoft.com/office/drawing/2014/main" val="2879082570"/>
                    </a:ext>
                  </a:extLst>
                </a:gridCol>
                <a:gridCol w="246888">
                  <a:extLst>
                    <a:ext uri="{9D8B030D-6E8A-4147-A177-3AD203B41FA5}">
                      <a16:colId xmlns:a16="http://schemas.microsoft.com/office/drawing/2014/main" val="528544892"/>
                    </a:ext>
                  </a:extLst>
                </a:gridCol>
                <a:gridCol w="658368">
                  <a:extLst>
                    <a:ext uri="{9D8B030D-6E8A-4147-A177-3AD203B41FA5}">
                      <a16:colId xmlns:a16="http://schemas.microsoft.com/office/drawing/2014/main" val="1408179795"/>
                    </a:ext>
                  </a:extLst>
                </a:gridCol>
                <a:gridCol w="576072">
                  <a:extLst>
                    <a:ext uri="{9D8B030D-6E8A-4147-A177-3AD203B41FA5}">
                      <a16:colId xmlns:a16="http://schemas.microsoft.com/office/drawing/2014/main" val="3334468327"/>
                    </a:ext>
                  </a:extLst>
                </a:gridCol>
                <a:gridCol w="576072">
                  <a:extLst>
                    <a:ext uri="{9D8B030D-6E8A-4147-A177-3AD203B41FA5}">
                      <a16:colId xmlns:a16="http://schemas.microsoft.com/office/drawing/2014/main" val="2661493326"/>
                    </a:ext>
                  </a:extLst>
                </a:gridCol>
                <a:gridCol w="411480">
                  <a:extLst>
                    <a:ext uri="{9D8B030D-6E8A-4147-A177-3AD203B41FA5}">
                      <a16:colId xmlns:a16="http://schemas.microsoft.com/office/drawing/2014/main" val="3533320969"/>
                    </a:ext>
                  </a:extLst>
                </a:gridCol>
                <a:gridCol w="658368">
                  <a:extLst>
                    <a:ext uri="{9D8B030D-6E8A-4147-A177-3AD203B41FA5}">
                      <a16:colId xmlns:a16="http://schemas.microsoft.com/office/drawing/2014/main" val="3250174213"/>
                    </a:ext>
                  </a:extLst>
                </a:gridCol>
                <a:gridCol w="329184">
                  <a:extLst>
                    <a:ext uri="{9D8B030D-6E8A-4147-A177-3AD203B41FA5}">
                      <a16:colId xmlns:a16="http://schemas.microsoft.com/office/drawing/2014/main" val="531534501"/>
                    </a:ext>
                  </a:extLst>
                </a:gridCol>
                <a:gridCol w="493776">
                  <a:extLst>
                    <a:ext uri="{9D8B030D-6E8A-4147-A177-3AD203B41FA5}">
                      <a16:colId xmlns:a16="http://schemas.microsoft.com/office/drawing/2014/main" val="2929716176"/>
                    </a:ext>
                  </a:extLst>
                </a:gridCol>
                <a:gridCol w="329184">
                  <a:extLst>
                    <a:ext uri="{9D8B030D-6E8A-4147-A177-3AD203B41FA5}">
                      <a16:colId xmlns:a16="http://schemas.microsoft.com/office/drawing/2014/main" val="3666724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9275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 05:09:38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54339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10/24/2017 11:18:02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105708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10/15/2017 11:30:44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extLst>
                  <a:ext uri="{0D108BD9-81ED-4DB2-BD59-A6C34878D82A}">
                    <a16:rowId xmlns:a16="http://schemas.microsoft.com/office/drawing/2014/main" val="352027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14:41:34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397646472"/>
                  </a:ext>
                </a:extLst>
              </a:tr>
            </a:tbl>
          </a:graphicData>
        </a:graphic>
      </p:graphicFrame>
      <p:sp>
        <p:nvSpPr>
          <p:cNvPr id="4" name="Text Placeholder 3">
            <a:extLst>
              <a:ext uri="{FF2B5EF4-FFF2-40B4-BE49-F238E27FC236}">
                <a16:creationId xmlns:a16="http://schemas.microsoft.com/office/drawing/2014/main" id="{61F48832-F8D7-4A3C-BE97-6EED86D99C5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5531427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7E49F-C905-469E-A382-C14AF6550123}"/>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204E2BFA-C1F3-4DEC-9D9B-A7A019206CFB}"/>
              </a:ext>
            </a:extLst>
          </p:cNvPr>
          <p:cNvGraphicFramePr>
            <a:graphicFrameLocks noGrp="1"/>
          </p:cNvGraphicFramePr>
          <p:nvPr>
            <p:ph type="tbl" sz="quarter" idx="13"/>
            <p:extLst>
              <p:ext uri="{D42A27DB-BD31-4B8C-83A1-F6EECF244321}">
                <p14:modId xmlns:p14="http://schemas.microsoft.com/office/powerpoint/2010/main" val="752537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0185317"/>
                    </a:ext>
                  </a:extLst>
                </a:gridCol>
                <a:gridCol w="493776">
                  <a:extLst>
                    <a:ext uri="{9D8B030D-6E8A-4147-A177-3AD203B41FA5}">
                      <a16:colId xmlns:a16="http://schemas.microsoft.com/office/drawing/2014/main" val="1310525487"/>
                    </a:ext>
                  </a:extLst>
                </a:gridCol>
                <a:gridCol w="411480">
                  <a:extLst>
                    <a:ext uri="{9D8B030D-6E8A-4147-A177-3AD203B41FA5}">
                      <a16:colId xmlns:a16="http://schemas.microsoft.com/office/drawing/2014/main" val="3784906176"/>
                    </a:ext>
                  </a:extLst>
                </a:gridCol>
                <a:gridCol w="411480">
                  <a:extLst>
                    <a:ext uri="{9D8B030D-6E8A-4147-A177-3AD203B41FA5}">
                      <a16:colId xmlns:a16="http://schemas.microsoft.com/office/drawing/2014/main" val="65188516"/>
                    </a:ext>
                  </a:extLst>
                </a:gridCol>
                <a:gridCol w="246888">
                  <a:extLst>
                    <a:ext uri="{9D8B030D-6E8A-4147-A177-3AD203B41FA5}">
                      <a16:colId xmlns:a16="http://schemas.microsoft.com/office/drawing/2014/main" val="2984893658"/>
                    </a:ext>
                  </a:extLst>
                </a:gridCol>
                <a:gridCol w="658368">
                  <a:extLst>
                    <a:ext uri="{9D8B030D-6E8A-4147-A177-3AD203B41FA5}">
                      <a16:colId xmlns:a16="http://schemas.microsoft.com/office/drawing/2014/main" val="1974608395"/>
                    </a:ext>
                  </a:extLst>
                </a:gridCol>
                <a:gridCol w="576072">
                  <a:extLst>
                    <a:ext uri="{9D8B030D-6E8A-4147-A177-3AD203B41FA5}">
                      <a16:colId xmlns:a16="http://schemas.microsoft.com/office/drawing/2014/main" val="2831837892"/>
                    </a:ext>
                  </a:extLst>
                </a:gridCol>
                <a:gridCol w="576072">
                  <a:extLst>
                    <a:ext uri="{9D8B030D-6E8A-4147-A177-3AD203B41FA5}">
                      <a16:colId xmlns:a16="http://schemas.microsoft.com/office/drawing/2014/main" val="2254528600"/>
                    </a:ext>
                  </a:extLst>
                </a:gridCol>
                <a:gridCol w="411480">
                  <a:extLst>
                    <a:ext uri="{9D8B030D-6E8A-4147-A177-3AD203B41FA5}">
                      <a16:colId xmlns:a16="http://schemas.microsoft.com/office/drawing/2014/main" val="775093310"/>
                    </a:ext>
                  </a:extLst>
                </a:gridCol>
                <a:gridCol w="658368">
                  <a:extLst>
                    <a:ext uri="{9D8B030D-6E8A-4147-A177-3AD203B41FA5}">
                      <a16:colId xmlns:a16="http://schemas.microsoft.com/office/drawing/2014/main" val="4100281401"/>
                    </a:ext>
                  </a:extLst>
                </a:gridCol>
                <a:gridCol w="329184">
                  <a:extLst>
                    <a:ext uri="{9D8B030D-6E8A-4147-A177-3AD203B41FA5}">
                      <a16:colId xmlns:a16="http://schemas.microsoft.com/office/drawing/2014/main" val="110973446"/>
                    </a:ext>
                  </a:extLst>
                </a:gridCol>
                <a:gridCol w="493776">
                  <a:extLst>
                    <a:ext uri="{9D8B030D-6E8A-4147-A177-3AD203B41FA5}">
                      <a16:colId xmlns:a16="http://schemas.microsoft.com/office/drawing/2014/main" val="3433761994"/>
                    </a:ext>
                  </a:extLst>
                </a:gridCol>
                <a:gridCol w="329184">
                  <a:extLst>
                    <a:ext uri="{9D8B030D-6E8A-4147-A177-3AD203B41FA5}">
                      <a16:colId xmlns:a16="http://schemas.microsoft.com/office/drawing/2014/main" val="189431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95644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10/09/2017 03:30:03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74160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10/29/2017 12:22:04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8952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10/19/2017 04:22:00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2089346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10/04/2017 19:21:21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3615524284"/>
                  </a:ext>
                </a:extLst>
              </a:tr>
            </a:tbl>
          </a:graphicData>
        </a:graphic>
      </p:graphicFrame>
      <p:sp>
        <p:nvSpPr>
          <p:cNvPr id="4" name="Text Placeholder 3">
            <a:extLst>
              <a:ext uri="{FF2B5EF4-FFF2-40B4-BE49-F238E27FC236}">
                <a16:creationId xmlns:a16="http://schemas.microsoft.com/office/drawing/2014/main" id="{149FB06E-6EE8-4705-8BD9-06142711376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831223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F7440-37AA-4016-B000-3EAE8D5AD480}"/>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E05E81C0-EEC9-468E-9385-131D25486489}"/>
              </a:ext>
            </a:extLst>
          </p:cNvPr>
          <p:cNvGraphicFramePr>
            <a:graphicFrameLocks noGrp="1"/>
          </p:cNvGraphicFramePr>
          <p:nvPr>
            <p:ph type="tbl" sz="quarter" idx="13"/>
            <p:extLst>
              <p:ext uri="{D42A27DB-BD31-4B8C-83A1-F6EECF244321}">
                <p14:modId xmlns:p14="http://schemas.microsoft.com/office/powerpoint/2010/main" val="285198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73449971"/>
                    </a:ext>
                  </a:extLst>
                </a:gridCol>
                <a:gridCol w="493776">
                  <a:extLst>
                    <a:ext uri="{9D8B030D-6E8A-4147-A177-3AD203B41FA5}">
                      <a16:colId xmlns:a16="http://schemas.microsoft.com/office/drawing/2014/main" val="2887896715"/>
                    </a:ext>
                  </a:extLst>
                </a:gridCol>
                <a:gridCol w="411480">
                  <a:extLst>
                    <a:ext uri="{9D8B030D-6E8A-4147-A177-3AD203B41FA5}">
                      <a16:colId xmlns:a16="http://schemas.microsoft.com/office/drawing/2014/main" val="1940751781"/>
                    </a:ext>
                  </a:extLst>
                </a:gridCol>
                <a:gridCol w="411480">
                  <a:extLst>
                    <a:ext uri="{9D8B030D-6E8A-4147-A177-3AD203B41FA5}">
                      <a16:colId xmlns:a16="http://schemas.microsoft.com/office/drawing/2014/main" val="705258260"/>
                    </a:ext>
                  </a:extLst>
                </a:gridCol>
                <a:gridCol w="246888">
                  <a:extLst>
                    <a:ext uri="{9D8B030D-6E8A-4147-A177-3AD203B41FA5}">
                      <a16:colId xmlns:a16="http://schemas.microsoft.com/office/drawing/2014/main" val="3867547255"/>
                    </a:ext>
                  </a:extLst>
                </a:gridCol>
                <a:gridCol w="658368">
                  <a:extLst>
                    <a:ext uri="{9D8B030D-6E8A-4147-A177-3AD203B41FA5}">
                      <a16:colId xmlns:a16="http://schemas.microsoft.com/office/drawing/2014/main" val="4226219624"/>
                    </a:ext>
                  </a:extLst>
                </a:gridCol>
                <a:gridCol w="576072">
                  <a:extLst>
                    <a:ext uri="{9D8B030D-6E8A-4147-A177-3AD203B41FA5}">
                      <a16:colId xmlns:a16="http://schemas.microsoft.com/office/drawing/2014/main" val="3614263579"/>
                    </a:ext>
                  </a:extLst>
                </a:gridCol>
                <a:gridCol w="576072">
                  <a:extLst>
                    <a:ext uri="{9D8B030D-6E8A-4147-A177-3AD203B41FA5}">
                      <a16:colId xmlns:a16="http://schemas.microsoft.com/office/drawing/2014/main" val="309298549"/>
                    </a:ext>
                  </a:extLst>
                </a:gridCol>
                <a:gridCol w="411480">
                  <a:extLst>
                    <a:ext uri="{9D8B030D-6E8A-4147-A177-3AD203B41FA5}">
                      <a16:colId xmlns:a16="http://schemas.microsoft.com/office/drawing/2014/main" val="184322675"/>
                    </a:ext>
                  </a:extLst>
                </a:gridCol>
                <a:gridCol w="658368">
                  <a:extLst>
                    <a:ext uri="{9D8B030D-6E8A-4147-A177-3AD203B41FA5}">
                      <a16:colId xmlns:a16="http://schemas.microsoft.com/office/drawing/2014/main" val="1339077701"/>
                    </a:ext>
                  </a:extLst>
                </a:gridCol>
                <a:gridCol w="329184">
                  <a:extLst>
                    <a:ext uri="{9D8B030D-6E8A-4147-A177-3AD203B41FA5}">
                      <a16:colId xmlns:a16="http://schemas.microsoft.com/office/drawing/2014/main" val="3514408014"/>
                    </a:ext>
                  </a:extLst>
                </a:gridCol>
                <a:gridCol w="493776">
                  <a:extLst>
                    <a:ext uri="{9D8B030D-6E8A-4147-A177-3AD203B41FA5}">
                      <a16:colId xmlns:a16="http://schemas.microsoft.com/office/drawing/2014/main" val="2520773240"/>
                    </a:ext>
                  </a:extLst>
                </a:gridCol>
                <a:gridCol w="329184">
                  <a:extLst>
                    <a:ext uri="{9D8B030D-6E8A-4147-A177-3AD203B41FA5}">
                      <a16:colId xmlns:a16="http://schemas.microsoft.com/office/drawing/2014/main" val="3869106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49510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 10:22:02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96838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10/26/2017 17:50:01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extLst>
                  <a:ext uri="{0D108BD9-81ED-4DB2-BD59-A6C34878D82A}">
                    <a16:rowId xmlns:a16="http://schemas.microsoft.com/office/drawing/2014/main" val="210905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10/20/2017 09:16:02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extLst>
                  <a:ext uri="{0D108BD9-81ED-4DB2-BD59-A6C34878D82A}">
                    <a16:rowId xmlns:a16="http://schemas.microsoft.com/office/drawing/2014/main" val="1147485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10/17/2017 09:30:00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466797745"/>
                  </a:ext>
                </a:extLst>
              </a:tr>
            </a:tbl>
          </a:graphicData>
        </a:graphic>
      </p:graphicFrame>
      <p:sp>
        <p:nvSpPr>
          <p:cNvPr id="4" name="Text Placeholder 3">
            <a:extLst>
              <a:ext uri="{FF2B5EF4-FFF2-40B4-BE49-F238E27FC236}">
                <a16:creationId xmlns:a16="http://schemas.microsoft.com/office/drawing/2014/main" id="{D6AFFE93-764E-4086-8A86-55FE17F21BBD}"/>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0615132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2BF78-EF53-47B9-9FF3-865DA2B1A8C1}"/>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3DAB838E-EFA0-4AD2-95EB-B95E4BED7A26}"/>
              </a:ext>
            </a:extLst>
          </p:cNvPr>
          <p:cNvGraphicFramePr>
            <a:graphicFrameLocks noGrp="1"/>
          </p:cNvGraphicFramePr>
          <p:nvPr>
            <p:ph type="tbl" sz="quarter" idx="13"/>
            <p:extLst>
              <p:ext uri="{D42A27DB-BD31-4B8C-83A1-F6EECF244321}">
                <p14:modId xmlns:p14="http://schemas.microsoft.com/office/powerpoint/2010/main" val="4241707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501564734"/>
                    </a:ext>
                  </a:extLst>
                </a:gridCol>
                <a:gridCol w="493776">
                  <a:extLst>
                    <a:ext uri="{9D8B030D-6E8A-4147-A177-3AD203B41FA5}">
                      <a16:colId xmlns:a16="http://schemas.microsoft.com/office/drawing/2014/main" val="3888913330"/>
                    </a:ext>
                  </a:extLst>
                </a:gridCol>
                <a:gridCol w="411480">
                  <a:extLst>
                    <a:ext uri="{9D8B030D-6E8A-4147-A177-3AD203B41FA5}">
                      <a16:colId xmlns:a16="http://schemas.microsoft.com/office/drawing/2014/main" val="3649292204"/>
                    </a:ext>
                  </a:extLst>
                </a:gridCol>
                <a:gridCol w="411480">
                  <a:extLst>
                    <a:ext uri="{9D8B030D-6E8A-4147-A177-3AD203B41FA5}">
                      <a16:colId xmlns:a16="http://schemas.microsoft.com/office/drawing/2014/main" val="1913418651"/>
                    </a:ext>
                  </a:extLst>
                </a:gridCol>
                <a:gridCol w="246888">
                  <a:extLst>
                    <a:ext uri="{9D8B030D-6E8A-4147-A177-3AD203B41FA5}">
                      <a16:colId xmlns:a16="http://schemas.microsoft.com/office/drawing/2014/main" val="3003116475"/>
                    </a:ext>
                  </a:extLst>
                </a:gridCol>
                <a:gridCol w="658368">
                  <a:extLst>
                    <a:ext uri="{9D8B030D-6E8A-4147-A177-3AD203B41FA5}">
                      <a16:colId xmlns:a16="http://schemas.microsoft.com/office/drawing/2014/main" val="4197697155"/>
                    </a:ext>
                  </a:extLst>
                </a:gridCol>
                <a:gridCol w="576072">
                  <a:extLst>
                    <a:ext uri="{9D8B030D-6E8A-4147-A177-3AD203B41FA5}">
                      <a16:colId xmlns:a16="http://schemas.microsoft.com/office/drawing/2014/main" val="2632628349"/>
                    </a:ext>
                  </a:extLst>
                </a:gridCol>
                <a:gridCol w="576072">
                  <a:extLst>
                    <a:ext uri="{9D8B030D-6E8A-4147-A177-3AD203B41FA5}">
                      <a16:colId xmlns:a16="http://schemas.microsoft.com/office/drawing/2014/main" val="450067636"/>
                    </a:ext>
                  </a:extLst>
                </a:gridCol>
                <a:gridCol w="411480">
                  <a:extLst>
                    <a:ext uri="{9D8B030D-6E8A-4147-A177-3AD203B41FA5}">
                      <a16:colId xmlns:a16="http://schemas.microsoft.com/office/drawing/2014/main" val="2859356804"/>
                    </a:ext>
                  </a:extLst>
                </a:gridCol>
                <a:gridCol w="658368">
                  <a:extLst>
                    <a:ext uri="{9D8B030D-6E8A-4147-A177-3AD203B41FA5}">
                      <a16:colId xmlns:a16="http://schemas.microsoft.com/office/drawing/2014/main" val="2702285869"/>
                    </a:ext>
                  </a:extLst>
                </a:gridCol>
                <a:gridCol w="329184">
                  <a:extLst>
                    <a:ext uri="{9D8B030D-6E8A-4147-A177-3AD203B41FA5}">
                      <a16:colId xmlns:a16="http://schemas.microsoft.com/office/drawing/2014/main" val="1862293199"/>
                    </a:ext>
                  </a:extLst>
                </a:gridCol>
                <a:gridCol w="493776">
                  <a:extLst>
                    <a:ext uri="{9D8B030D-6E8A-4147-A177-3AD203B41FA5}">
                      <a16:colId xmlns:a16="http://schemas.microsoft.com/office/drawing/2014/main" val="1865629423"/>
                    </a:ext>
                  </a:extLst>
                </a:gridCol>
                <a:gridCol w="329184">
                  <a:extLst>
                    <a:ext uri="{9D8B030D-6E8A-4147-A177-3AD203B41FA5}">
                      <a16:colId xmlns:a16="http://schemas.microsoft.com/office/drawing/2014/main" val="246385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7412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10/06/2017 08:48:10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2910129780"/>
                  </a:ext>
                </a:extLst>
              </a:tr>
            </a:tbl>
          </a:graphicData>
        </a:graphic>
      </p:graphicFrame>
      <p:sp>
        <p:nvSpPr>
          <p:cNvPr id="4" name="Text Placeholder 3">
            <a:extLst>
              <a:ext uri="{FF2B5EF4-FFF2-40B4-BE49-F238E27FC236}">
                <a16:creationId xmlns:a16="http://schemas.microsoft.com/office/drawing/2014/main" id="{2E78F1B6-E674-4765-B350-714F9A1F4D7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4278009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2281</Words>
  <Application>Microsoft Office PowerPoint</Application>
  <PresentationFormat>On-screen Show (4:3)</PresentationFormat>
  <Paragraphs>1335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 - 1 of 2</vt:lpstr>
      <vt:lpstr>Distributionstyp - Tabelle - 2 of 2</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 - 1 of 3</vt:lpstr>
      <vt:lpstr>Eigene Posts - Aktive Nutzer - Export - 2 of 3</vt:lpstr>
      <vt:lpstr>Eigene Posts - Aktive Nutzer - Export - 3 of 3</vt:lpstr>
      <vt:lpstr>Eigene Posts - I-Rate Aktive Nutzer - Export - 1 of 3</vt:lpstr>
      <vt:lpstr>Eigene Posts - I-Rate Aktive Nutzer - Export - 2 of 3</vt:lpstr>
      <vt:lpstr>Eigene Posts - I-Rate Aktive Nutzer - Export - 3 of 3</vt:lpstr>
      <vt:lpstr>Eigene Posts - I-Rate Aktive Nutzer-Flop - Export</vt:lpstr>
      <vt:lpstr>PowerPoint Presentation</vt:lpstr>
      <vt:lpstr>PowerPoint Presentation</vt:lpstr>
      <vt:lpstr>Eigene Post - Summe Interaktionen - 1 of 7</vt:lpstr>
      <vt:lpstr>Eigene Post - Summe Interaktionen - 2 of 7</vt:lpstr>
      <vt:lpstr>Eigene Post - Summe Interaktionen - 3 of 7</vt:lpstr>
      <vt:lpstr>Eigene Post - Summe Interaktionen - 4 of 7</vt:lpstr>
      <vt:lpstr>Eigene Post - Summe Interaktionen - 5 of 7</vt:lpstr>
      <vt:lpstr>Eigene Post - Summe Interaktionen - 6 of 7</vt:lpstr>
      <vt:lpstr>Eigene Post - Summe Interaktionen - 7 of 7</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2017-11-07T08:35:07Z</dcterms:created>
  <dcterms:modified xsi:type="dcterms:W3CDTF">2017-11-07T08:36:28Z</dcterms:modified>
</cp:coreProperties>
</file>