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6" r:id="rId10"/>
    <p:sldId id="267" r:id="rId11"/>
    <p:sldId id="268" r:id="rId12"/>
    <p:sldId id="269" r:id="rId13"/>
    <p:sldId id="270"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8608A-3175-48BB-AD5E-54694F578D22}"/>
              </a:ext>
            </a:extLst>
          </p:cNvPr>
          <p:cNvSpPr>
            <a:spLocks noGrp="1"/>
          </p:cNvSpPr>
          <p:nvPr>
            <p:ph type="ctrTitle"/>
          </p:nvPr>
        </p:nvSpPr>
        <p:spPr/>
        <p:txBody>
          <a:bodyPr/>
          <a:lstStyle/>
          <a:p>
            <a:r>
              <a:rPr lang="en-US"/>
              <a:t>Schnell</a:t>
            </a:r>
          </a:p>
        </p:txBody>
      </p:sp>
      <p:sp>
        <p:nvSpPr>
          <p:cNvPr id="3" name="Subtitle 2">
            <a:extLst>
              <a:ext uri="{FF2B5EF4-FFF2-40B4-BE49-F238E27FC236}">
                <a16:creationId xmlns:a16="http://schemas.microsoft.com/office/drawing/2014/main" id="{6CD5C5BA-89BF-4BA0-8304-CB6BFEA640D3}"/>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756149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A41DD-F428-4367-99F8-4893CFDCD146}"/>
              </a:ext>
            </a:extLst>
          </p:cNvPr>
          <p:cNvSpPr>
            <a:spLocks noGrp="1"/>
          </p:cNvSpPr>
          <p:nvPr>
            <p:ph type="title"/>
          </p:nvPr>
        </p:nvSpPr>
        <p:spPr/>
        <p:txBody>
          <a:bodyPr/>
          <a:lstStyle/>
          <a:p>
            <a:r>
              <a:rPr lang="en-US"/>
              <a:t>FB - Videos - Crossposts - Export - 1 of 7</a:t>
            </a:r>
          </a:p>
        </p:txBody>
      </p:sp>
      <p:graphicFrame>
        <p:nvGraphicFramePr>
          <p:cNvPr id="5" name="Table Placeholder 4">
            <a:extLst>
              <a:ext uri="{FF2B5EF4-FFF2-40B4-BE49-F238E27FC236}">
                <a16:creationId xmlns:a16="http://schemas.microsoft.com/office/drawing/2014/main" id="{34D14D3C-8C44-4B8E-B8DB-16C65F936E70}"/>
              </a:ext>
            </a:extLst>
          </p:cNvPr>
          <p:cNvGraphicFramePr>
            <a:graphicFrameLocks noGrp="1"/>
          </p:cNvGraphicFramePr>
          <p:nvPr>
            <p:ph type="tbl" sz="quarter" idx="13"/>
            <p:extLst>
              <p:ext uri="{D42A27DB-BD31-4B8C-83A1-F6EECF244321}">
                <p14:modId xmlns:p14="http://schemas.microsoft.com/office/powerpoint/2010/main" val="1211008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12259445"/>
                    </a:ext>
                  </a:extLst>
                </a:gridCol>
                <a:gridCol w="493776">
                  <a:extLst>
                    <a:ext uri="{9D8B030D-6E8A-4147-A177-3AD203B41FA5}">
                      <a16:colId xmlns:a16="http://schemas.microsoft.com/office/drawing/2014/main" val="4167015619"/>
                    </a:ext>
                  </a:extLst>
                </a:gridCol>
                <a:gridCol w="411480">
                  <a:extLst>
                    <a:ext uri="{9D8B030D-6E8A-4147-A177-3AD203B41FA5}">
                      <a16:colId xmlns:a16="http://schemas.microsoft.com/office/drawing/2014/main" val="1782159082"/>
                    </a:ext>
                  </a:extLst>
                </a:gridCol>
                <a:gridCol w="411480">
                  <a:extLst>
                    <a:ext uri="{9D8B030D-6E8A-4147-A177-3AD203B41FA5}">
                      <a16:colId xmlns:a16="http://schemas.microsoft.com/office/drawing/2014/main" val="125461356"/>
                    </a:ext>
                  </a:extLst>
                </a:gridCol>
                <a:gridCol w="246888">
                  <a:extLst>
                    <a:ext uri="{9D8B030D-6E8A-4147-A177-3AD203B41FA5}">
                      <a16:colId xmlns:a16="http://schemas.microsoft.com/office/drawing/2014/main" val="1234349095"/>
                    </a:ext>
                  </a:extLst>
                </a:gridCol>
                <a:gridCol w="658368">
                  <a:extLst>
                    <a:ext uri="{9D8B030D-6E8A-4147-A177-3AD203B41FA5}">
                      <a16:colId xmlns:a16="http://schemas.microsoft.com/office/drawing/2014/main" val="2124990234"/>
                    </a:ext>
                  </a:extLst>
                </a:gridCol>
                <a:gridCol w="576072">
                  <a:extLst>
                    <a:ext uri="{9D8B030D-6E8A-4147-A177-3AD203B41FA5}">
                      <a16:colId xmlns:a16="http://schemas.microsoft.com/office/drawing/2014/main" val="1205079535"/>
                    </a:ext>
                  </a:extLst>
                </a:gridCol>
                <a:gridCol w="576072">
                  <a:extLst>
                    <a:ext uri="{9D8B030D-6E8A-4147-A177-3AD203B41FA5}">
                      <a16:colId xmlns:a16="http://schemas.microsoft.com/office/drawing/2014/main" val="4105942542"/>
                    </a:ext>
                  </a:extLst>
                </a:gridCol>
                <a:gridCol w="411480">
                  <a:extLst>
                    <a:ext uri="{9D8B030D-6E8A-4147-A177-3AD203B41FA5}">
                      <a16:colId xmlns:a16="http://schemas.microsoft.com/office/drawing/2014/main" val="3434000111"/>
                    </a:ext>
                  </a:extLst>
                </a:gridCol>
                <a:gridCol w="658368">
                  <a:extLst>
                    <a:ext uri="{9D8B030D-6E8A-4147-A177-3AD203B41FA5}">
                      <a16:colId xmlns:a16="http://schemas.microsoft.com/office/drawing/2014/main" val="2620155256"/>
                    </a:ext>
                  </a:extLst>
                </a:gridCol>
                <a:gridCol w="329184">
                  <a:extLst>
                    <a:ext uri="{9D8B030D-6E8A-4147-A177-3AD203B41FA5}">
                      <a16:colId xmlns:a16="http://schemas.microsoft.com/office/drawing/2014/main" val="1168861990"/>
                    </a:ext>
                  </a:extLst>
                </a:gridCol>
                <a:gridCol w="493776">
                  <a:extLst>
                    <a:ext uri="{9D8B030D-6E8A-4147-A177-3AD203B41FA5}">
                      <a16:colId xmlns:a16="http://schemas.microsoft.com/office/drawing/2014/main" val="6770347"/>
                    </a:ext>
                  </a:extLst>
                </a:gridCol>
                <a:gridCol w="329184">
                  <a:extLst>
                    <a:ext uri="{9D8B030D-6E8A-4147-A177-3AD203B41FA5}">
                      <a16:colId xmlns:a16="http://schemas.microsoft.com/office/drawing/2014/main" val="579598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810614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27.01.2017 16:09:12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4129480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extLst>
                  <a:ext uri="{0D108BD9-81ED-4DB2-BD59-A6C34878D82A}">
                    <a16:rowId xmlns:a16="http://schemas.microsoft.com/office/drawing/2014/main" val="4052853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25.04.2017 14:34:50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a:t>
                      </a:r>
                    </a:p>
                  </a:txBody>
                  <a:tcPr/>
                </a:tc>
                <a:extLst>
                  <a:ext uri="{0D108BD9-81ED-4DB2-BD59-A6C34878D82A}">
                    <a16:rowId xmlns:a16="http://schemas.microsoft.com/office/drawing/2014/main" val="1947015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 11:47:48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3640</a:t>
                      </a:r>
                    </a:p>
                  </a:txBody>
                  <a:tcPr/>
                </a:tc>
                <a:extLst>
                  <a:ext uri="{0D108BD9-81ED-4DB2-BD59-A6C34878D82A}">
                    <a16:rowId xmlns:a16="http://schemas.microsoft.com/office/drawing/2014/main" val="3714168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06.01.2017 09:21:02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extLst>
                  <a:ext uri="{0D108BD9-81ED-4DB2-BD59-A6C34878D82A}">
                    <a16:rowId xmlns:a16="http://schemas.microsoft.com/office/drawing/2014/main" val="3620041146"/>
                  </a:ext>
                </a:extLst>
              </a:tr>
            </a:tbl>
          </a:graphicData>
        </a:graphic>
      </p:graphicFrame>
      <p:sp>
        <p:nvSpPr>
          <p:cNvPr id="4" name="Text Placeholder 3">
            <a:extLst>
              <a:ext uri="{FF2B5EF4-FFF2-40B4-BE49-F238E27FC236}">
                <a16:creationId xmlns:a16="http://schemas.microsoft.com/office/drawing/2014/main" id="{08C6B47F-A623-40A0-9B16-B30D99D1378F}"/>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64543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D2FBA-83D0-4D06-B6A3-032361FCED90}"/>
              </a:ext>
            </a:extLst>
          </p:cNvPr>
          <p:cNvSpPr>
            <a:spLocks noGrp="1"/>
          </p:cNvSpPr>
          <p:nvPr>
            <p:ph type="title"/>
          </p:nvPr>
        </p:nvSpPr>
        <p:spPr/>
        <p:txBody>
          <a:bodyPr/>
          <a:lstStyle/>
          <a:p>
            <a:r>
              <a:rPr lang="en-US"/>
              <a:t>FB - Videos - Crossposts - Export - 2 of 7</a:t>
            </a:r>
          </a:p>
        </p:txBody>
      </p:sp>
      <p:graphicFrame>
        <p:nvGraphicFramePr>
          <p:cNvPr id="5" name="Table Placeholder 4">
            <a:extLst>
              <a:ext uri="{FF2B5EF4-FFF2-40B4-BE49-F238E27FC236}">
                <a16:creationId xmlns:a16="http://schemas.microsoft.com/office/drawing/2014/main" id="{9B44BADC-5A56-457D-A993-BA3EA17245A3}"/>
              </a:ext>
            </a:extLst>
          </p:cNvPr>
          <p:cNvGraphicFramePr>
            <a:graphicFrameLocks noGrp="1"/>
          </p:cNvGraphicFramePr>
          <p:nvPr>
            <p:ph type="tbl" sz="quarter" idx="13"/>
            <p:extLst>
              <p:ext uri="{D42A27DB-BD31-4B8C-83A1-F6EECF244321}">
                <p14:modId xmlns:p14="http://schemas.microsoft.com/office/powerpoint/2010/main" val="3392566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91467634"/>
                    </a:ext>
                  </a:extLst>
                </a:gridCol>
                <a:gridCol w="493776">
                  <a:extLst>
                    <a:ext uri="{9D8B030D-6E8A-4147-A177-3AD203B41FA5}">
                      <a16:colId xmlns:a16="http://schemas.microsoft.com/office/drawing/2014/main" val="1943111317"/>
                    </a:ext>
                  </a:extLst>
                </a:gridCol>
                <a:gridCol w="411480">
                  <a:extLst>
                    <a:ext uri="{9D8B030D-6E8A-4147-A177-3AD203B41FA5}">
                      <a16:colId xmlns:a16="http://schemas.microsoft.com/office/drawing/2014/main" val="1392459258"/>
                    </a:ext>
                  </a:extLst>
                </a:gridCol>
                <a:gridCol w="411480">
                  <a:extLst>
                    <a:ext uri="{9D8B030D-6E8A-4147-A177-3AD203B41FA5}">
                      <a16:colId xmlns:a16="http://schemas.microsoft.com/office/drawing/2014/main" val="2082850561"/>
                    </a:ext>
                  </a:extLst>
                </a:gridCol>
                <a:gridCol w="246888">
                  <a:extLst>
                    <a:ext uri="{9D8B030D-6E8A-4147-A177-3AD203B41FA5}">
                      <a16:colId xmlns:a16="http://schemas.microsoft.com/office/drawing/2014/main" val="2319474195"/>
                    </a:ext>
                  </a:extLst>
                </a:gridCol>
                <a:gridCol w="658368">
                  <a:extLst>
                    <a:ext uri="{9D8B030D-6E8A-4147-A177-3AD203B41FA5}">
                      <a16:colId xmlns:a16="http://schemas.microsoft.com/office/drawing/2014/main" val="923967148"/>
                    </a:ext>
                  </a:extLst>
                </a:gridCol>
                <a:gridCol w="576072">
                  <a:extLst>
                    <a:ext uri="{9D8B030D-6E8A-4147-A177-3AD203B41FA5}">
                      <a16:colId xmlns:a16="http://schemas.microsoft.com/office/drawing/2014/main" val="278017707"/>
                    </a:ext>
                  </a:extLst>
                </a:gridCol>
                <a:gridCol w="576072">
                  <a:extLst>
                    <a:ext uri="{9D8B030D-6E8A-4147-A177-3AD203B41FA5}">
                      <a16:colId xmlns:a16="http://schemas.microsoft.com/office/drawing/2014/main" val="3780662022"/>
                    </a:ext>
                  </a:extLst>
                </a:gridCol>
                <a:gridCol w="411480">
                  <a:extLst>
                    <a:ext uri="{9D8B030D-6E8A-4147-A177-3AD203B41FA5}">
                      <a16:colId xmlns:a16="http://schemas.microsoft.com/office/drawing/2014/main" val="1168794934"/>
                    </a:ext>
                  </a:extLst>
                </a:gridCol>
                <a:gridCol w="658368">
                  <a:extLst>
                    <a:ext uri="{9D8B030D-6E8A-4147-A177-3AD203B41FA5}">
                      <a16:colId xmlns:a16="http://schemas.microsoft.com/office/drawing/2014/main" val="691729750"/>
                    </a:ext>
                  </a:extLst>
                </a:gridCol>
                <a:gridCol w="329184">
                  <a:extLst>
                    <a:ext uri="{9D8B030D-6E8A-4147-A177-3AD203B41FA5}">
                      <a16:colId xmlns:a16="http://schemas.microsoft.com/office/drawing/2014/main" val="2840702104"/>
                    </a:ext>
                  </a:extLst>
                </a:gridCol>
                <a:gridCol w="493776">
                  <a:extLst>
                    <a:ext uri="{9D8B030D-6E8A-4147-A177-3AD203B41FA5}">
                      <a16:colId xmlns:a16="http://schemas.microsoft.com/office/drawing/2014/main" val="1658890762"/>
                    </a:ext>
                  </a:extLst>
                </a:gridCol>
                <a:gridCol w="329184">
                  <a:extLst>
                    <a:ext uri="{9D8B030D-6E8A-4147-A177-3AD203B41FA5}">
                      <a16:colId xmlns:a16="http://schemas.microsoft.com/office/drawing/2014/main" val="3838878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523912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28.08.2017 16:22:00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extLst>
                  <a:ext uri="{0D108BD9-81ED-4DB2-BD59-A6C34878D82A}">
                    <a16:rowId xmlns:a16="http://schemas.microsoft.com/office/drawing/2014/main" val="3558957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24.02.2017 11:03:56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3178603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08.04.2017 08:06:26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033617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31.08.2017 16:23:17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extLst>
                  <a:ext uri="{0D108BD9-81ED-4DB2-BD59-A6C34878D82A}">
                    <a16:rowId xmlns:a16="http://schemas.microsoft.com/office/drawing/2014/main" val="3898125922"/>
                  </a:ext>
                </a:extLst>
              </a:tr>
            </a:tbl>
          </a:graphicData>
        </a:graphic>
      </p:graphicFrame>
      <p:sp>
        <p:nvSpPr>
          <p:cNvPr id="4" name="Text Placeholder 3">
            <a:extLst>
              <a:ext uri="{FF2B5EF4-FFF2-40B4-BE49-F238E27FC236}">
                <a16:creationId xmlns:a16="http://schemas.microsoft.com/office/drawing/2014/main" id="{30FF05D5-C57B-45A3-A2A7-D6BF0178B2F4}"/>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468216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F16EE-21AB-4F55-929E-A15DEBB22975}"/>
              </a:ext>
            </a:extLst>
          </p:cNvPr>
          <p:cNvSpPr>
            <a:spLocks noGrp="1"/>
          </p:cNvSpPr>
          <p:nvPr>
            <p:ph type="title"/>
          </p:nvPr>
        </p:nvSpPr>
        <p:spPr/>
        <p:txBody>
          <a:bodyPr/>
          <a:lstStyle/>
          <a:p>
            <a:r>
              <a:rPr lang="en-US"/>
              <a:t>FB - Videos - Crossposts - Export - 3 of 7</a:t>
            </a:r>
          </a:p>
        </p:txBody>
      </p:sp>
      <p:graphicFrame>
        <p:nvGraphicFramePr>
          <p:cNvPr id="5" name="Table Placeholder 4">
            <a:extLst>
              <a:ext uri="{FF2B5EF4-FFF2-40B4-BE49-F238E27FC236}">
                <a16:creationId xmlns:a16="http://schemas.microsoft.com/office/drawing/2014/main" id="{F755F635-C683-443E-ADFD-D6E77915C3AA}"/>
              </a:ext>
            </a:extLst>
          </p:cNvPr>
          <p:cNvGraphicFramePr>
            <a:graphicFrameLocks noGrp="1"/>
          </p:cNvGraphicFramePr>
          <p:nvPr>
            <p:ph type="tbl" sz="quarter" idx="13"/>
            <p:extLst>
              <p:ext uri="{D42A27DB-BD31-4B8C-83A1-F6EECF244321}">
                <p14:modId xmlns:p14="http://schemas.microsoft.com/office/powerpoint/2010/main" val="1267669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99185011"/>
                    </a:ext>
                  </a:extLst>
                </a:gridCol>
                <a:gridCol w="493776">
                  <a:extLst>
                    <a:ext uri="{9D8B030D-6E8A-4147-A177-3AD203B41FA5}">
                      <a16:colId xmlns:a16="http://schemas.microsoft.com/office/drawing/2014/main" val="143186912"/>
                    </a:ext>
                  </a:extLst>
                </a:gridCol>
                <a:gridCol w="411480">
                  <a:extLst>
                    <a:ext uri="{9D8B030D-6E8A-4147-A177-3AD203B41FA5}">
                      <a16:colId xmlns:a16="http://schemas.microsoft.com/office/drawing/2014/main" val="810045750"/>
                    </a:ext>
                  </a:extLst>
                </a:gridCol>
                <a:gridCol w="411480">
                  <a:extLst>
                    <a:ext uri="{9D8B030D-6E8A-4147-A177-3AD203B41FA5}">
                      <a16:colId xmlns:a16="http://schemas.microsoft.com/office/drawing/2014/main" val="3303550362"/>
                    </a:ext>
                  </a:extLst>
                </a:gridCol>
                <a:gridCol w="246888">
                  <a:extLst>
                    <a:ext uri="{9D8B030D-6E8A-4147-A177-3AD203B41FA5}">
                      <a16:colId xmlns:a16="http://schemas.microsoft.com/office/drawing/2014/main" val="1321086161"/>
                    </a:ext>
                  </a:extLst>
                </a:gridCol>
                <a:gridCol w="658368">
                  <a:extLst>
                    <a:ext uri="{9D8B030D-6E8A-4147-A177-3AD203B41FA5}">
                      <a16:colId xmlns:a16="http://schemas.microsoft.com/office/drawing/2014/main" val="416075354"/>
                    </a:ext>
                  </a:extLst>
                </a:gridCol>
                <a:gridCol w="576072">
                  <a:extLst>
                    <a:ext uri="{9D8B030D-6E8A-4147-A177-3AD203B41FA5}">
                      <a16:colId xmlns:a16="http://schemas.microsoft.com/office/drawing/2014/main" val="2248538593"/>
                    </a:ext>
                  </a:extLst>
                </a:gridCol>
                <a:gridCol w="576072">
                  <a:extLst>
                    <a:ext uri="{9D8B030D-6E8A-4147-A177-3AD203B41FA5}">
                      <a16:colId xmlns:a16="http://schemas.microsoft.com/office/drawing/2014/main" val="3124421659"/>
                    </a:ext>
                  </a:extLst>
                </a:gridCol>
                <a:gridCol w="411480">
                  <a:extLst>
                    <a:ext uri="{9D8B030D-6E8A-4147-A177-3AD203B41FA5}">
                      <a16:colId xmlns:a16="http://schemas.microsoft.com/office/drawing/2014/main" val="403782231"/>
                    </a:ext>
                  </a:extLst>
                </a:gridCol>
                <a:gridCol w="658368">
                  <a:extLst>
                    <a:ext uri="{9D8B030D-6E8A-4147-A177-3AD203B41FA5}">
                      <a16:colId xmlns:a16="http://schemas.microsoft.com/office/drawing/2014/main" val="4181453620"/>
                    </a:ext>
                  </a:extLst>
                </a:gridCol>
                <a:gridCol w="329184">
                  <a:extLst>
                    <a:ext uri="{9D8B030D-6E8A-4147-A177-3AD203B41FA5}">
                      <a16:colId xmlns:a16="http://schemas.microsoft.com/office/drawing/2014/main" val="2974604438"/>
                    </a:ext>
                  </a:extLst>
                </a:gridCol>
                <a:gridCol w="493776">
                  <a:extLst>
                    <a:ext uri="{9D8B030D-6E8A-4147-A177-3AD203B41FA5}">
                      <a16:colId xmlns:a16="http://schemas.microsoft.com/office/drawing/2014/main" val="1557330113"/>
                    </a:ext>
                  </a:extLst>
                </a:gridCol>
                <a:gridCol w="329184">
                  <a:extLst>
                    <a:ext uri="{9D8B030D-6E8A-4147-A177-3AD203B41FA5}">
                      <a16:colId xmlns:a16="http://schemas.microsoft.com/office/drawing/2014/main" val="3941619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867707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07.02.2017 09:01:32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710270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03.02.2017 16:07:39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353137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 15:38:38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803741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25.02.2017 07:02:06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375842936"/>
                  </a:ext>
                </a:extLst>
              </a:tr>
            </a:tbl>
          </a:graphicData>
        </a:graphic>
      </p:graphicFrame>
      <p:sp>
        <p:nvSpPr>
          <p:cNvPr id="4" name="Text Placeholder 3">
            <a:extLst>
              <a:ext uri="{FF2B5EF4-FFF2-40B4-BE49-F238E27FC236}">
                <a16:creationId xmlns:a16="http://schemas.microsoft.com/office/drawing/2014/main" id="{A775E600-0AF7-491C-9D3C-E8D9F2C91639}"/>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295210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09F5C-C0CB-427F-9575-9C9E660B2797}"/>
              </a:ext>
            </a:extLst>
          </p:cNvPr>
          <p:cNvSpPr>
            <a:spLocks noGrp="1"/>
          </p:cNvSpPr>
          <p:nvPr>
            <p:ph type="title"/>
          </p:nvPr>
        </p:nvSpPr>
        <p:spPr/>
        <p:txBody>
          <a:bodyPr/>
          <a:lstStyle/>
          <a:p>
            <a:r>
              <a:rPr lang="en-US"/>
              <a:t>FB - Videos - Crossposts - Export - 4 of 7</a:t>
            </a:r>
          </a:p>
        </p:txBody>
      </p:sp>
      <p:graphicFrame>
        <p:nvGraphicFramePr>
          <p:cNvPr id="5" name="Table Placeholder 4">
            <a:extLst>
              <a:ext uri="{FF2B5EF4-FFF2-40B4-BE49-F238E27FC236}">
                <a16:creationId xmlns:a16="http://schemas.microsoft.com/office/drawing/2014/main" id="{5A558856-92BF-4012-B7C2-3E830F09B6DF}"/>
              </a:ext>
            </a:extLst>
          </p:cNvPr>
          <p:cNvGraphicFramePr>
            <a:graphicFrameLocks noGrp="1"/>
          </p:cNvGraphicFramePr>
          <p:nvPr>
            <p:ph type="tbl" sz="quarter" idx="13"/>
            <p:extLst>
              <p:ext uri="{D42A27DB-BD31-4B8C-83A1-F6EECF244321}">
                <p14:modId xmlns:p14="http://schemas.microsoft.com/office/powerpoint/2010/main" val="3928145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722497040"/>
                    </a:ext>
                  </a:extLst>
                </a:gridCol>
                <a:gridCol w="493776">
                  <a:extLst>
                    <a:ext uri="{9D8B030D-6E8A-4147-A177-3AD203B41FA5}">
                      <a16:colId xmlns:a16="http://schemas.microsoft.com/office/drawing/2014/main" val="1487630973"/>
                    </a:ext>
                  </a:extLst>
                </a:gridCol>
                <a:gridCol w="411480">
                  <a:extLst>
                    <a:ext uri="{9D8B030D-6E8A-4147-A177-3AD203B41FA5}">
                      <a16:colId xmlns:a16="http://schemas.microsoft.com/office/drawing/2014/main" val="3657553259"/>
                    </a:ext>
                  </a:extLst>
                </a:gridCol>
                <a:gridCol w="411480">
                  <a:extLst>
                    <a:ext uri="{9D8B030D-6E8A-4147-A177-3AD203B41FA5}">
                      <a16:colId xmlns:a16="http://schemas.microsoft.com/office/drawing/2014/main" val="1023755326"/>
                    </a:ext>
                  </a:extLst>
                </a:gridCol>
                <a:gridCol w="246888">
                  <a:extLst>
                    <a:ext uri="{9D8B030D-6E8A-4147-A177-3AD203B41FA5}">
                      <a16:colId xmlns:a16="http://schemas.microsoft.com/office/drawing/2014/main" val="1496778860"/>
                    </a:ext>
                  </a:extLst>
                </a:gridCol>
                <a:gridCol w="658368">
                  <a:extLst>
                    <a:ext uri="{9D8B030D-6E8A-4147-A177-3AD203B41FA5}">
                      <a16:colId xmlns:a16="http://schemas.microsoft.com/office/drawing/2014/main" val="4058950672"/>
                    </a:ext>
                  </a:extLst>
                </a:gridCol>
                <a:gridCol w="576072">
                  <a:extLst>
                    <a:ext uri="{9D8B030D-6E8A-4147-A177-3AD203B41FA5}">
                      <a16:colId xmlns:a16="http://schemas.microsoft.com/office/drawing/2014/main" val="2912792020"/>
                    </a:ext>
                  </a:extLst>
                </a:gridCol>
                <a:gridCol w="576072">
                  <a:extLst>
                    <a:ext uri="{9D8B030D-6E8A-4147-A177-3AD203B41FA5}">
                      <a16:colId xmlns:a16="http://schemas.microsoft.com/office/drawing/2014/main" val="3766979276"/>
                    </a:ext>
                  </a:extLst>
                </a:gridCol>
                <a:gridCol w="411480">
                  <a:extLst>
                    <a:ext uri="{9D8B030D-6E8A-4147-A177-3AD203B41FA5}">
                      <a16:colId xmlns:a16="http://schemas.microsoft.com/office/drawing/2014/main" val="3211018854"/>
                    </a:ext>
                  </a:extLst>
                </a:gridCol>
                <a:gridCol w="658368">
                  <a:extLst>
                    <a:ext uri="{9D8B030D-6E8A-4147-A177-3AD203B41FA5}">
                      <a16:colId xmlns:a16="http://schemas.microsoft.com/office/drawing/2014/main" val="3015644221"/>
                    </a:ext>
                  </a:extLst>
                </a:gridCol>
                <a:gridCol w="329184">
                  <a:extLst>
                    <a:ext uri="{9D8B030D-6E8A-4147-A177-3AD203B41FA5}">
                      <a16:colId xmlns:a16="http://schemas.microsoft.com/office/drawing/2014/main" val="1794347154"/>
                    </a:ext>
                  </a:extLst>
                </a:gridCol>
                <a:gridCol w="493776">
                  <a:extLst>
                    <a:ext uri="{9D8B030D-6E8A-4147-A177-3AD203B41FA5}">
                      <a16:colId xmlns:a16="http://schemas.microsoft.com/office/drawing/2014/main" val="318294514"/>
                    </a:ext>
                  </a:extLst>
                </a:gridCol>
                <a:gridCol w="329184">
                  <a:extLst>
                    <a:ext uri="{9D8B030D-6E8A-4147-A177-3AD203B41FA5}">
                      <a16:colId xmlns:a16="http://schemas.microsoft.com/office/drawing/2014/main" val="3277381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02563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17.02.2017 15:50:23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04108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05.04.2017 06:15:00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1672568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27.08.2017 14:45:05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169493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28.06.2017 14:24:26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557244783"/>
                  </a:ext>
                </a:extLst>
              </a:tr>
            </a:tbl>
          </a:graphicData>
        </a:graphic>
      </p:graphicFrame>
      <p:sp>
        <p:nvSpPr>
          <p:cNvPr id="4" name="Text Placeholder 3">
            <a:extLst>
              <a:ext uri="{FF2B5EF4-FFF2-40B4-BE49-F238E27FC236}">
                <a16:creationId xmlns:a16="http://schemas.microsoft.com/office/drawing/2014/main" id="{89191F8E-0F46-41B4-BC4E-3330F50F4F9B}"/>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272672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6F52E-BE0E-4A10-A4FE-9CCF9E9CB5FC}"/>
              </a:ext>
            </a:extLst>
          </p:cNvPr>
          <p:cNvSpPr>
            <a:spLocks noGrp="1"/>
          </p:cNvSpPr>
          <p:nvPr>
            <p:ph type="title"/>
          </p:nvPr>
        </p:nvSpPr>
        <p:spPr/>
        <p:txBody>
          <a:bodyPr/>
          <a:lstStyle/>
          <a:p>
            <a:r>
              <a:rPr lang="en-US"/>
              <a:t>FB - Videos - Crossposts - Export - 5 of 7</a:t>
            </a:r>
          </a:p>
        </p:txBody>
      </p:sp>
      <p:graphicFrame>
        <p:nvGraphicFramePr>
          <p:cNvPr id="5" name="Table Placeholder 4">
            <a:extLst>
              <a:ext uri="{FF2B5EF4-FFF2-40B4-BE49-F238E27FC236}">
                <a16:creationId xmlns:a16="http://schemas.microsoft.com/office/drawing/2014/main" id="{0D12FA47-73E7-437D-A500-76BB2B1C8DB4}"/>
              </a:ext>
            </a:extLst>
          </p:cNvPr>
          <p:cNvGraphicFramePr>
            <a:graphicFrameLocks noGrp="1"/>
          </p:cNvGraphicFramePr>
          <p:nvPr>
            <p:ph type="tbl" sz="quarter" idx="13"/>
            <p:extLst>
              <p:ext uri="{D42A27DB-BD31-4B8C-83A1-F6EECF244321}">
                <p14:modId xmlns:p14="http://schemas.microsoft.com/office/powerpoint/2010/main" val="1009300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330295623"/>
                    </a:ext>
                  </a:extLst>
                </a:gridCol>
                <a:gridCol w="493776">
                  <a:extLst>
                    <a:ext uri="{9D8B030D-6E8A-4147-A177-3AD203B41FA5}">
                      <a16:colId xmlns:a16="http://schemas.microsoft.com/office/drawing/2014/main" val="4073292801"/>
                    </a:ext>
                  </a:extLst>
                </a:gridCol>
                <a:gridCol w="411480">
                  <a:extLst>
                    <a:ext uri="{9D8B030D-6E8A-4147-A177-3AD203B41FA5}">
                      <a16:colId xmlns:a16="http://schemas.microsoft.com/office/drawing/2014/main" val="2322306101"/>
                    </a:ext>
                  </a:extLst>
                </a:gridCol>
                <a:gridCol w="411480">
                  <a:extLst>
                    <a:ext uri="{9D8B030D-6E8A-4147-A177-3AD203B41FA5}">
                      <a16:colId xmlns:a16="http://schemas.microsoft.com/office/drawing/2014/main" val="2643881947"/>
                    </a:ext>
                  </a:extLst>
                </a:gridCol>
                <a:gridCol w="246888">
                  <a:extLst>
                    <a:ext uri="{9D8B030D-6E8A-4147-A177-3AD203B41FA5}">
                      <a16:colId xmlns:a16="http://schemas.microsoft.com/office/drawing/2014/main" val="1457650234"/>
                    </a:ext>
                  </a:extLst>
                </a:gridCol>
                <a:gridCol w="658368">
                  <a:extLst>
                    <a:ext uri="{9D8B030D-6E8A-4147-A177-3AD203B41FA5}">
                      <a16:colId xmlns:a16="http://schemas.microsoft.com/office/drawing/2014/main" val="3903008797"/>
                    </a:ext>
                  </a:extLst>
                </a:gridCol>
                <a:gridCol w="576072">
                  <a:extLst>
                    <a:ext uri="{9D8B030D-6E8A-4147-A177-3AD203B41FA5}">
                      <a16:colId xmlns:a16="http://schemas.microsoft.com/office/drawing/2014/main" val="3295029537"/>
                    </a:ext>
                  </a:extLst>
                </a:gridCol>
                <a:gridCol w="576072">
                  <a:extLst>
                    <a:ext uri="{9D8B030D-6E8A-4147-A177-3AD203B41FA5}">
                      <a16:colId xmlns:a16="http://schemas.microsoft.com/office/drawing/2014/main" val="3066294256"/>
                    </a:ext>
                  </a:extLst>
                </a:gridCol>
                <a:gridCol w="411480">
                  <a:extLst>
                    <a:ext uri="{9D8B030D-6E8A-4147-A177-3AD203B41FA5}">
                      <a16:colId xmlns:a16="http://schemas.microsoft.com/office/drawing/2014/main" val="1875274382"/>
                    </a:ext>
                  </a:extLst>
                </a:gridCol>
                <a:gridCol w="658368">
                  <a:extLst>
                    <a:ext uri="{9D8B030D-6E8A-4147-A177-3AD203B41FA5}">
                      <a16:colId xmlns:a16="http://schemas.microsoft.com/office/drawing/2014/main" val="2317472035"/>
                    </a:ext>
                  </a:extLst>
                </a:gridCol>
                <a:gridCol w="329184">
                  <a:extLst>
                    <a:ext uri="{9D8B030D-6E8A-4147-A177-3AD203B41FA5}">
                      <a16:colId xmlns:a16="http://schemas.microsoft.com/office/drawing/2014/main" val="1106226732"/>
                    </a:ext>
                  </a:extLst>
                </a:gridCol>
                <a:gridCol w="493776">
                  <a:extLst>
                    <a:ext uri="{9D8B030D-6E8A-4147-A177-3AD203B41FA5}">
                      <a16:colId xmlns:a16="http://schemas.microsoft.com/office/drawing/2014/main" val="3602006463"/>
                    </a:ext>
                  </a:extLst>
                </a:gridCol>
                <a:gridCol w="329184">
                  <a:extLst>
                    <a:ext uri="{9D8B030D-6E8A-4147-A177-3AD203B41FA5}">
                      <a16:colId xmlns:a16="http://schemas.microsoft.com/office/drawing/2014/main" val="1513794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192126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01.08.2017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070782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29.04.2017 17:51:06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45591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29.08.2017 14:45:07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41763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30.11.2016 17:12:07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453974232"/>
                  </a:ext>
                </a:extLst>
              </a:tr>
            </a:tbl>
          </a:graphicData>
        </a:graphic>
      </p:graphicFrame>
      <p:sp>
        <p:nvSpPr>
          <p:cNvPr id="4" name="Text Placeholder 3">
            <a:extLst>
              <a:ext uri="{FF2B5EF4-FFF2-40B4-BE49-F238E27FC236}">
                <a16:creationId xmlns:a16="http://schemas.microsoft.com/office/drawing/2014/main" id="{B52941C5-2AC7-4E47-8B0A-C22FAE62B521}"/>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197138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05DE0-8DFD-44CC-ABFF-17AAAC3FB1CD}"/>
              </a:ext>
            </a:extLst>
          </p:cNvPr>
          <p:cNvSpPr>
            <a:spLocks noGrp="1"/>
          </p:cNvSpPr>
          <p:nvPr>
            <p:ph type="title"/>
          </p:nvPr>
        </p:nvSpPr>
        <p:spPr/>
        <p:txBody>
          <a:bodyPr/>
          <a:lstStyle/>
          <a:p>
            <a:r>
              <a:rPr lang="en-US"/>
              <a:t>FB - Videos - Crossposts - Export - 6 of 7</a:t>
            </a:r>
          </a:p>
        </p:txBody>
      </p:sp>
      <p:graphicFrame>
        <p:nvGraphicFramePr>
          <p:cNvPr id="5" name="Table Placeholder 4">
            <a:extLst>
              <a:ext uri="{FF2B5EF4-FFF2-40B4-BE49-F238E27FC236}">
                <a16:creationId xmlns:a16="http://schemas.microsoft.com/office/drawing/2014/main" id="{6CE9E6CC-3F9F-4634-8483-7FC948BEA5BA}"/>
              </a:ext>
            </a:extLst>
          </p:cNvPr>
          <p:cNvGraphicFramePr>
            <a:graphicFrameLocks noGrp="1"/>
          </p:cNvGraphicFramePr>
          <p:nvPr>
            <p:ph type="tbl" sz="quarter" idx="13"/>
            <p:extLst>
              <p:ext uri="{D42A27DB-BD31-4B8C-83A1-F6EECF244321}">
                <p14:modId xmlns:p14="http://schemas.microsoft.com/office/powerpoint/2010/main" val="3208133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16785283"/>
                    </a:ext>
                  </a:extLst>
                </a:gridCol>
                <a:gridCol w="493776">
                  <a:extLst>
                    <a:ext uri="{9D8B030D-6E8A-4147-A177-3AD203B41FA5}">
                      <a16:colId xmlns:a16="http://schemas.microsoft.com/office/drawing/2014/main" val="354598597"/>
                    </a:ext>
                  </a:extLst>
                </a:gridCol>
                <a:gridCol w="411480">
                  <a:extLst>
                    <a:ext uri="{9D8B030D-6E8A-4147-A177-3AD203B41FA5}">
                      <a16:colId xmlns:a16="http://schemas.microsoft.com/office/drawing/2014/main" val="2689595108"/>
                    </a:ext>
                  </a:extLst>
                </a:gridCol>
                <a:gridCol w="411480">
                  <a:extLst>
                    <a:ext uri="{9D8B030D-6E8A-4147-A177-3AD203B41FA5}">
                      <a16:colId xmlns:a16="http://schemas.microsoft.com/office/drawing/2014/main" val="3580700051"/>
                    </a:ext>
                  </a:extLst>
                </a:gridCol>
                <a:gridCol w="246888">
                  <a:extLst>
                    <a:ext uri="{9D8B030D-6E8A-4147-A177-3AD203B41FA5}">
                      <a16:colId xmlns:a16="http://schemas.microsoft.com/office/drawing/2014/main" val="1088868031"/>
                    </a:ext>
                  </a:extLst>
                </a:gridCol>
                <a:gridCol w="658368">
                  <a:extLst>
                    <a:ext uri="{9D8B030D-6E8A-4147-A177-3AD203B41FA5}">
                      <a16:colId xmlns:a16="http://schemas.microsoft.com/office/drawing/2014/main" val="3765795591"/>
                    </a:ext>
                  </a:extLst>
                </a:gridCol>
                <a:gridCol w="576072">
                  <a:extLst>
                    <a:ext uri="{9D8B030D-6E8A-4147-A177-3AD203B41FA5}">
                      <a16:colId xmlns:a16="http://schemas.microsoft.com/office/drawing/2014/main" val="2595158610"/>
                    </a:ext>
                  </a:extLst>
                </a:gridCol>
                <a:gridCol w="576072">
                  <a:extLst>
                    <a:ext uri="{9D8B030D-6E8A-4147-A177-3AD203B41FA5}">
                      <a16:colId xmlns:a16="http://schemas.microsoft.com/office/drawing/2014/main" val="1204689875"/>
                    </a:ext>
                  </a:extLst>
                </a:gridCol>
                <a:gridCol w="411480">
                  <a:extLst>
                    <a:ext uri="{9D8B030D-6E8A-4147-A177-3AD203B41FA5}">
                      <a16:colId xmlns:a16="http://schemas.microsoft.com/office/drawing/2014/main" val="4289906311"/>
                    </a:ext>
                  </a:extLst>
                </a:gridCol>
                <a:gridCol w="658368">
                  <a:extLst>
                    <a:ext uri="{9D8B030D-6E8A-4147-A177-3AD203B41FA5}">
                      <a16:colId xmlns:a16="http://schemas.microsoft.com/office/drawing/2014/main" val="4106070381"/>
                    </a:ext>
                  </a:extLst>
                </a:gridCol>
                <a:gridCol w="329184">
                  <a:extLst>
                    <a:ext uri="{9D8B030D-6E8A-4147-A177-3AD203B41FA5}">
                      <a16:colId xmlns:a16="http://schemas.microsoft.com/office/drawing/2014/main" val="3966176107"/>
                    </a:ext>
                  </a:extLst>
                </a:gridCol>
                <a:gridCol w="493776">
                  <a:extLst>
                    <a:ext uri="{9D8B030D-6E8A-4147-A177-3AD203B41FA5}">
                      <a16:colId xmlns:a16="http://schemas.microsoft.com/office/drawing/2014/main" val="2712244654"/>
                    </a:ext>
                  </a:extLst>
                </a:gridCol>
                <a:gridCol w="329184">
                  <a:extLst>
                    <a:ext uri="{9D8B030D-6E8A-4147-A177-3AD203B41FA5}">
                      <a16:colId xmlns:a16="http://schemas.microsoft.com/office/drawing/2014/main" val="3852394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728846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03.08.2017 05:51:00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759742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29.07.2017 14:00:00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243664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27.07.2017 17:20:00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4255310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13.06.2017 16:46:47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401497579"/>
                  </a:ext>
                </a:extLst>
              </a:tr>
            </a:tbl>
          </a:graphicData>
        </a:graphic>
      </p:graphicFrame>
      <p:sp>
        <p:nvSpPr>
          <p:cNvPr id="4" name="Text Placeholder 3">
            <a:extLst>
              <a:ext uri="{FF2B5EF4-FFF2-40B4-BE49-F238E27FC236}">
                <a16:creationId xmlns:a16="http://schemas.microsoft.com/office/drawing/2014/main" id="{F90A6B84-A14A-4082-A6BD-D41D98678D08}"/>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648128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69EA9-6225-4686-A90A-9F1B03E6F3FE}"/>
              </a:ext>
            </a:extLst>
          </p:cNvPr>
          <p:cNvSpPr>
            <a:spLocks noGrp="1"/>
          </p:cNvSpPr>
          <p:nvPr>
            <p:ph type="title"/>
          </p:nvPr>
        </p:nvSpPr>
        <p:spPr/>
        <p:txBody>
          <a:bodyPr/>
          <a:lstStyle/>
          <a:p>
            <a:r>
              <a:rPr lang="en-US"/>
              <a:t>FB - Videos - Crossposts - Export - 7 of 7</a:t>
            </a:r>
          </a:p>
        </p:txBody>
      </p:sp>
      <p:graphicFrame>
        <p:nvGraphicFramePr>
          <p:cNvPr id="5" name="Table Placeholder 4">
            <a:extLst>
              <a:ext uri="{FF2B5EF4-FFF2-40B4-BE49-F238E27FC236}">
                <a16:creationId xmlns:a16="http://schemas.microsoft.com/office/drawing/2014/main" id="{84C8B4AF-6F69-47A2-AC5B-E0F77C1DD6B8}"/>
              </a:ext>
            </a:extLst>
          </p:cNvPr>
          <p:cNvGraphicFramePr>
            <a:graphicFrameLocks noGrp="1"/>
          </p:cNvGraphicFramePr>
          <p:nvPr>
            <p:ph type="tbl" sz="quarter" idx="13"/>
            <p:extLst>
              <p:ext uri="{D42A27DB-BD31-4B8C-83A1-F6EECF244321}">
                <p14:modId xmlns:p14="http://schemas.microsoft.com/office/powerpoint/2010/main" val="1118492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86035269"/>
                    </a:ext>
                  </a:extLst>
                </a:gridCol>
                <a:gridCol w="493776">
                  <a:extLst>
                    <a:ext uri="{9D8B030D-6E8A-4147-A177-3AD203B41FA5}">
                      <a16:colId xmlns:a16="http://schemas.microsoft.com/office/drawing/2014/main" val="2806047584"/>
                    </a:ext>
                  </a:extLst>
                </a:gridCol>
                <a:gridCol w="411480">
                  <a:extLst>
                    <a:ext uri="{9D8B030D-6E8A-4147-A177-3AD203B41FA5}">
                      <a16:colId xmlns:a16="http://schemas.microsoft.com/office/drawing/2014/main" val="150484652"/>
                    </a:ext>
                  </a:extLst>
                </a:gridCol>
                <a:gridCol w="411480">
                  <a:extLst>
                    <a:ext uri="{9D8B030D-6E8A-4147-A177-3AD203B41FA5}">
                      <a16:colId xmlns:a16="http://schemas.microsoft.com/office/drawing/2014/main" val="1527490365"/>
                    </a:ext>
                  </a:extLst>
                </a:gridCol>
                <a:gridCol w="246888">
                  <a:extLst>
                    <a:ext uri="{9D8B030D-6E8A-4147-A177-3AD203B41FA5}">
                      <a16:colId xmlns:a16="http://schemas.microsoft.com/office/drawing/2014/main" val="868031720"/>
                    </a:ext>
                  </a:extLst>
                </a:gridCol>
                <a:gridCol w="658368">
                  <a:extLst>
                    <a:ext uri="{9D8B030D-6E8A-4147-A177-3AD203B41FA5}">
                      <a16:colId xmlns:a16="http://schemas.microsoft.com/office/drawing/2014/main" val="3588899341"/>
                    </a:ext>
                  </a:extLst>
                </a:gridCol>
                <a:gridCol w="576072">
                  <a:extLst>
                    <a:ext uri="{9D8B030D-6E8A-4147-A177-3AD203B41FA5}">
                      <a16:colId xmlns:a16="http://schemas.microsoft.com/office/drawing/2014/main" val="1848099498"/>
                    </a:ext>
                  </a:extLst>
                </a:gridCol>
                <a:gridCol w="576072">
                  <a:extLst>
                    <a:ext uri="{9D8B030D-6E8A-4147-A177-3AD203B41FA5}">
                      <a16:colId xmlns:a16="http://schemas.microsoft.com/office/drawing/2014/main" val="3597458887"/>
                    </a:ext>
                  </a:extLst>
                </a:gridCol>
                <a:gridCol w="411480">
                  <a:extLst>
                    <a:ext uri="{9D8B030D-6E8A-4147-A177-3AD203B41FA5}">
                      <a16:colId xmlns:a16="http://schemas.microsoft.com/office/drawing/2014/main" val="2332244140"/>
                    </a:ext>
                  </a:extLst>
                </a:gridCol>
                <a:gridCol w="658368">
                  <a:extLst>
                    <a:ext uri="{9D8B030D-6E8A-4147-A177-3AD203B41FA5}">
                      <a16:colId xmlns:a16="http://schemas.microsoft.com/office/drawing/2014/main" val="534915019"/>
                    </a:ext>
                  </a:extLst>
                </a:gridCol>
                <a:gridCol w="329184">
                  <a:extLst>
                    <a:ext uri="{9D8B030D-6E8A-4147-A177-3AD203B41FA5}">
                      <a16:colId xmlns:a16="http://schemas.microsoft.com/office/drawing/2014/main" val="3905361859"/>
                    </a:ext>
                  </a:extLst>
                </a:gridCol>
                <a:gridCol w="493776">
                  <a:extLst>
                    <a:ext uri="{9D8B030D-6E8A-4147-A177-3AD203B41FA5}">
                      <a16:colId xmlns:a16="http://schemas.microsoft.com/office/drawing/2014/main" val="4221508755"/>
                    </a:ext>
                  </a:extLst>
                </a:gridCol>
                <a:gridCol w="329184">
                  <a:extLst>
                    <a:ext uri="{9D8B030D-6E8A-4147-A177-3AD203B41FA5}">
                      <a16:colId xmlns:a16="http://schemas.microsoft.com/office/drawing/2014/main" val="2125316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019460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21.04.2017 11:10:01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1526380017"/>
                  </a:ext>
                </a:extLst>
              </a:tr>
            </a:tbl>
          </a:graphicData>
        </a:graphic>
      </p:graphicFrame>
      <p:sp>
        <p:nvSpPr>
          <p:cNvPr id="4" name="Text Placeholder 3">
            <a:extLst>
              <a:ext uri="{FF2B5EF4-FFF2-40B4-BE49-F238E27FC236}">
                <a16:creationId xmlns:a16="http://schemas.microsoft.com/office/drawing/2014/main" id="{E0AEF818-A5CA-49F0-AA06-65D71FA45A9E}"/>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996893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07C1C-0832-4502-8A9A-1C3CA142A1EA}"/>
              </a:ext>
            </a:extLst>
          </p:cNvPr>
          <p:cNvSpPr>
            <a:spLocks noGrp="1"/>
          </p:cNvSpPr>
          <p:nvPr>
            <p:ph type="title"/>
          </p:nvPr>
        </p:nvSpPr>
        <p:spPr/>
        <p:txBody>
          <a:bodyPr/>
          <a:lstStyle/>
          <a:p>
            <a:r>
              <a:rPr lang="en-US"/>
              <a:t>Eigene Post - Summe Interaktionen - 1 of 5</a:t>
            </a:r>
          </a:p>
        </p:txBody>
      </p:sp>
      <p:graphicFrame>
        <p:nvGraphicFramePr>
          <p:cNvPr id="5" name="Table Placeholder 4">
            <a:extLst>
              <a:ext uri="{FF2B5EF4-FFF2-40B4-BE49-F238E27FC236}">
                <a16:creationId xmlns:a16="http://schemas.microsoft.com/office/drawing/2014/main" id="{D77DE408-DBD9-4F50-B5F5-9A95E75BB0AF}"/>
              </a:ext>
            </a:extLst>
          </p:cNvPr>
          <p:cNvGraphicFramePr>
            <a:graphicFrameLocks noGrp="1"/>
          </p:cNvGraphicFramePr>
          <p:nvPr>
            <p:ph type="tbl" sz="quarter" idx="13"/>
            <p:extLst>
              <p:ext uri="{D42A27DB-BD31-4B8C-83A1-F6EECF244321}">
                <p14:modId xmlns:p14="http://schemas.microsoft.com/office/powerpoint/2010/main" val="2529326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20906446"/>
                    </a:ext>
                  </a:extLst>
                </a:gridCol>
                <a:gridCol w="822960">
                  <a:extLst>
                    <a:ext uri="{9D8B030D-6E8A-4147-A177-3AD203B41FA5}">
                      <a16:colId xmlns:a16="http://schemas.microsoft.com/office/drawing/2014/main" val="3371694369"/>
                    </a:ext>
                  </a:extLst>
                </a:gridCol>
                <a:gridCol w="822960">
                  <a:extLst>
                    <a:ext uri="{9D8B030D-6E8A-4147-A177-3AD203B41FA5}">
                      <a16:colId xmlns:a16="http://schemas.microsoft.com/office/drawing/2014/main" val="2001791670"/>
                    </a:ext>
                  </a:extLst>
                </a:gridCol>
                <a:gridCol w="822960">
                  <a:extLst>
                    <a:ext uri="{9D8B030D-6E8A-4147-A177-3AD203B41FA5}">
                      <a16:colId xmlns:a16="http://schemas.microsoft.com/office/drawing/2014/main" val="2566753233"/>
                    </a:ext>
                  </a:extLst>
                </a:gridCol>
                <a:gridCol w="822960">
                  <a:extLst>
                    <a:ext uri="{9D8B030D-6E8A-4147-A177-3AD203B41FA5}">
                      <a16:colId xmlns:a16="http://schemas.microsoft.com/office/drawing/2014/main" val="2198331089"/>
                    </a:ext>
                  </a:extLst>
                </a:gridCol>
                <a:gridCol w="822960">
                  <a:extLst>
                    <a:ext uri="{9D8B030D-6E8A-4147-A177-3AD203B41FA5}">
                      <a16:colId xmlns:a16="http://schemas.microsoft.com/office/drawing/2014/main" val="718055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114792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- 2017-04-25 14:34:50</a:t>
                      </a:r>
                      <a:r>
                        <a:rPr kumimoji="0" lang="de-DE" sz="1000" b="0" i="0" u="none" strike="noStrike" kern="1200" cap="none" spc="0" normalizeH="0" baseline="0" noProof="0">
                          <a:ln>
                            <a:noFill/>
                          </a:ln>
                          <a:solidFill>
                            <a:prstClr val="black"/>
                          </a:solidFill>
                          <a:effectLst/>
                          <a:uLnTx/>
                          <a:uFillTx/>
                          <a:latin typeface="+mn-lt"/>
                          <a:ea typeface="+mn-ea"/>
                          <a:cs typeface="+mn-cs"/>
                        </a:rPr>
                        <a:t>
Na, wer erinnert sich?
------------------------
Passend zu unserer NDR Debatte "Wer bestimmt, was Kinder lernen?" ➡ http://www.ndr.de/kultur/kulturdebatte/NDR-Debatte-Wer-bestimmt-was-Kinder-lernen,lernen122.html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53959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- 2017-01-11 11:47:48</a:t>
                      </a:r>
                      <a:r>
                        <a:rPr kumimoji="0" lang="de-DE" sz="1000" b="0" i="0" u="none" strike="noStrike" kern="1200" cap="none" spc="0" normalizeH="0" baseline="0" noProof="0">
                          <a:ln>
                            <a:noFill/>
                          </a:ln>
                          <a:solidFill>
                            <a:prstClr val="black"/>
                          </a:solidFill>
                          <a:effectLst/>
                          <a:uLnTx/>
                          <a:uFillTx/>
                          <a:latin typeface="+mn-lt"/>
                          <a:ea typeface="+mn-ea"/>
                          <a:cs typeface="+mn-cs"/>
                        </a:rPr>
                        <a:t>
Was stand da eigentlich vor der Elbphilharmonie? Die Geschichte des Kaispeichers.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66197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- 2016-09-03 18:05:12</a:t>
                      </a:r>
                      <a:r>
                        <a:rPr kumimoji="0" lang="de-DE" sz="1000" b="0" i="0" u="none" strike="noStrike" kern="1200" cap="none" spc="0" normalizeH="0" baseline="0" noProof="0">
                          <a:ln>
                            <a:noFill/>
                          </a:ln>
                          <a:solidFill>
                            <a:prstClr val="black"/>
                          </a:solidFill>
                          <a:effectLst/>
                          <a:uLnTx/>
                          <a:uFillTx/>
                          <a:latin typeface="+mn-lt"/>
                          <a:ea typeface="+mn-ea"/>
                          <a:cs typeface="+mn-cs"/>
                        </a:rPr>
                        <a:t>
Die Erwartungen waren so hoch, wie die Elbphilharmonie Hamburg selbst. Und jetzt? Die Musikerinnen und Musiker vom NDR Elbphilharmonie Orchester sind begeistert. Juhuu!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14417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- 2017-01-03 15:56:04</a:t>
                      </a:r>
                      <a:r>
                        <a:rPr kumimoji="0" lang="de-DE" sz="1000" b="0" i="0" u="none" strike="noStrike" kern="1200" cap="none" spc="0" normalizeH="0" baseline="0" noProof="0">
                          <a:ln>
                            <a:noFill/>
                          </a:ln>
                          <a:solidFill>
                            <a:prstClr val="black"/>
                          </a:solidFill>
                          <a:effectLst/>
                          <a:uLnTx/>
                          <a:uFillTx/>
                          <a:latin typeface="+mn-lt"/>
                          <a:ea typeface="+mn-ea"/>
                          <a:cs typeface="+mn-cs"/>
                        </a:rPr>
                        <a:t>
Falls Sie heute noch nichts zu lachen hatten: schauen Sie sich dieses Video an! Großes Improvisationskino.
(gesehen bei Classic 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51848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- 2017-07-18 14:00:00</a:t>
                      </a:r>
                      <a:r>
                        <a:rPr kumimoji="0" lang="de-DE" sz="1000" b="0" i="0" u="none" strike="noStrike" kern="1200" cap="none" spc="0" normalizeH="0" baseline="0" noProof="0">
                          <a:ln>
                            <a:noFill/>
                          </a:ln>
                          <a:solidFill>
                            <a:prstClr val="black"/>
                          </a:solidFill>
                          <a:effectLst/>
                          <a:uLnTx/>
                          <a:uFillTx/>
                          <a:latin typeface="+mn-lt"/>
                          <a:ea typeface="+mn-ea"/>
                          <a:cs typeface="+mn-cs"/>
                        </a:rPr>
                        <a:t>
Heute Abend im #ARDRadiofestival: die wunderbare Patricia Kopatchinskaja. Ab 20 Uhr ist das Thema "Saitensprünge"...😮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60998389"/>
                  </a:ext>
                </a:extLst>
              </a:tr>
            </a:tbl>
          </a:graphicData>
        </a:graphic>
      </p:graphicFrame>
      <p:sp>
        <p:nvSpPr>
          <p:cNvPr id="4" name="Text Placeholder 3">
            <a:extLst>
              <a:ext uri="{FF2B5EF4-FFF2-40B4-BE49-F238E27FC236}">
                <a16:creationId xmlns:a16="http://schemas.microsoft.com/office/drawing/2014/main" id="{D2215209-D07C-4BDC-8FAF-0363310D1DD4}"/>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991695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F8645-9CD7-4557-AFCD-D9E3E8269113}"/>
              </a:ext>
            </a:extLst>
          </p:cNvPr>
          <p:cNvSpPr>
            <a:spLocks noGrp="1"/>
          </p:cNvSpPr>
          <p:nvPr>
            <p:ph type="title"/>
          </p:nvPr>
        </p:nvSpPr>
        <p:spPr/>
        <p:txBody>
          <a:bodyPr/>
          <a:lstStyle/>
          <a:p>
            <a:r>
              <a:rPr lang="en-US"/>
              <a:t>Eigene Post - Summe Interaktionen - 2 of 5</a:t>
            </a:r>
          </a:p>
        </p:txBody>
      </p:sp>
      <p:graphicFrame>
        <p:nvGraphicFramePr>
          <p:cNvPr id="5" name="Table Placeholder 4">
            <a:extLst>
              <a:ext uri="{FF2B5EF4-FFF2-40B4-BE49-F238E27FC236}">
                <a16:creationId xmlns:a16="http://schemas.microsoft.com/office/drawing/2014/main" id="{CE1B1767-5AFF-4DCB-B154-F4392B087AF9}"/>
              </a:ext>
            </a:extLst>
          </p:cNvPr>
          <p:cNvGraphicFramePr>
            <a:graphicFrameLocks noGrp="1"/>
          </p:cNvGraphicFramePr>
          <p:nvPr>
            <p:ph type="tbl" sz="quarter" idx="13"/>
            <p:extLst>
              <p:ext uri="{D42A27DB-BD31-4B8C-83A1-F6EECF244321}">
                <p14:modId xmlns:p14="http://schemas.microsoft.com/office/powerpoint/2010/main" val="53487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05422280"/>
                    </a:ext>
                  </a:extLst>
                </a:gridCol>
                <a:gridCol w="822960">
                  <a:extLst>
                    <a:ext uri="{9D8B030D-6E8A-4147-A177-3AD203B41FA5}">
                      <a16:colId xmlns:a16="http://schemas.microsoft.com/office/drawing/2014/main" val="1938257971"/>
                    </a:ext>
                  </a:extLst>
                </a:gridCol>
                <a:gridCol w="822960">
                  <a:extLst>
                    <a:ext uri="{9D8B030D-6E8A-4147-A177-3AD203B41FA5}">
                      <a16:colId xmlns:a16="http://schemas.microsoft.com/office/drawing/2014/main" val="350086331"/>
                    </a:ext>
                  </a:extLst>
                </a:gridCol>
                <a:gridCol w="822960">
                  <a:extLst>
                    <a:ext uri="{9D8B030D-6E8A-4147-A177-3AD203B41FA5}">
                      <a16:colId xmlns:a16="http://schemas.microsoft.com/office/drawing/2014/main" val="3333956672"/>
                    </a:ext>
                  </a:extLst>
                </a:gridCol>
                <a:gridCol w="822960">
                  <a:extLst>
                    <a:ext uri="{9D8B030D-6E8A-4147-A177-3AD203B41FA5}">
                      <a16:colId xmlns:a16="http://schemas.microsoft.com/office/drawing/2014/main" val="2408988914"/>
                    </a:ext>
                  </a:extLst>
                </a:gridCol>
                <a:gridCol w="822960">
                  <a:extLst>
                    <a:ext uri="{9D8B030D-6E8A-4147-A177-3AD203B41FA5}">
                      <a16:colId xmlns:a16="http://schemas.microsoft.com/office/drawing/2014/main" val="1233766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818347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- 2016-12-25 23:16:45</a:t>
                      </a:r>
                      <a:r>
                        <a:rPr kumimoji="0" lang="de-DE" sz="1000" b="0" i="0" u="none" strike="noStrike" kern="1200" cap="none" spc="0" normalizeH="0" baseline="0" noProof="0">
                          <a:ln>
                            <a:noFill/>
                          </a:ln>
                          <a:solidFill>
                            <a:prstClr val="black"/>
                          </a:solidFill>
                          <a:effectLst/>
                          <a:uLnTx/>
                          <a:uFillTx/>
                          <a:latin typeface="+mn-lt"/>
                          <a:ea typeface="+mn-ea"/>
                          <a:cs typeface="+mn-cs"/>
                        </a:rPr>
                        <a:t>
Last Christmas... Wie traurig, Sänger George Michael ist gestorben.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06061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- 2017-04-05 06:15:00</a:t>
                      </a:r>
                      <a:r>
                        <a:rPr kumimoji="0" lang="de-DE" sz="1000" b="0" i="0" u="none" strike="noStrike" kern="1200" cap="none" spc="0" normalizeH="0" baseline="0" noProof="0">
                          <a:ln>
                            <a:noFill/>
                          </a:ln>
                          <a:solidFill>
                            <a:prstClr val="black"/>
                          </a:solidFill>
                          <a:effectLst/>
                          <a:uLnTx/>
                          <a:uFillTx/>
                          <a:latin typeface="+mn-lt"/>
                          <a:ea typeface="+mn-ea"/>
                          <a:cs typeface="+mn-cs"/>
                        </a:rPr>
                        <a:t>
Wir haben Alan Gilbert nach seinen Gedanken zu Donald Trump gefragt. Hier sind sie.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7586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- 2016-11-11 03:49:58</a:t>
                      </a:r>
                      <a:r>
                        <a:rPr kumimoji="0" lang="de-DE" sz="1000" b="0" i="0" u="none" strike="noStrike" kern="1200" cap="none" spc="0" normalizeH="0" baseline="0" noProof="0">
                          <a:ln>
                            <a:noFill/>
                          </a:ln>
                          <a:solidFill>
                            <a:prstClr val="black"/>
                          </a:solidFill>
                          <a:effectLst/>
                          <a:uLnTx/>
                          <a:uFillTx/>
                          <a:latin typeface="+mn-lt"/>
                          <a:ea typeface="+mn-ea"/>
                          <a:cs typeface="+mn-cs"/>
                        </a:rPr>
                        <a:t>
Ein trauriger Start in den Tag: der legendäre Sänger und Songwriter Leonard Cohen ist tot.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68344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- 2017-02-24 11:03:56</a:t>
                      </a:r>
                      <a:r>
                        <a:rPr kumimoji="0" lang="de-DE" sz="1000" b="0" i="0" u="none" strike="noStrike" kern="1200" cap="none" spc="0" normalizeH="0" baseline="0" noProof="0">
                          <a:ln>
                            <a:noFill/>
                          </a:ln>
                          <a:solidFill>
                            <a:prstClr val="black"/>
                          </a:solidFill>
                          <a:effectLst/>
                          <a:uLnTx/>
                          <a:uFillTx/>
                          <a:latin typeface="+mn-lt"/>
                          <a:ea typeface="+mn-ea"/>
                          <a:cs typeface="+mn-cs"/>
                        </a:rPr>
                        <a:t>
Ja, er war intelligent, geistreich und tiefgründig. Aber er war auch: so wahnsinnig lustig. Heute erscheint die Willemsen-Box mit den schönsten Erinnerungen aus "Willemsen legt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65533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- 2017-02-07 06:13:00</a:t>
                      </a:r>
                      <a:r>
                        <a:rPr kumimoji="0" lang="de-DE" sz="1000" b="0" i="0" u="none" strike="noStrike" kern="1200" cap="none" spc="0" normalizeH="0" baseline="0" noProof="0">
                          <a:ln>
                            <a:noFill/>
                          </a:ln>
                          <a:solidFill>
                            <a:prstClr val="black"/>
                          </a:solidFill>
                          <a:effectLst/>
                          <a:uLnTx/>
                          <a:uFillTx/>
                          <a:latin typeface="+mn-lt"/>
                          <a:ea typeface="+mn-ea"/>
                          <a:cs typeface="+mn-cs"/>
                        </a:rPr>
                        <a:t>
Heute vor einem Jahr ist Roger Willemsen gestorben. In 279 Folgen von "Willemsen legt auf" hat er bei uns Musik gespielt, die ihm am Herzen lag. Wir vermissen ihn als klugen Denker, eindrucksvollen Redner und herzensguten Menschen.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70013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- 2017-04-21 11:10:01</a:t>
                      </a:r>
                      <a:r>
                        <a:rPr kumimoji="0" lang="de-DE" sz="1000" b="0" i="0" u="none" strike="noStrike" kern="1200" cap="none" spc="0" normalizeH="0" baseline="0" noProof="0">
                          <a:ln>
                            <a:noFill/>
                          </a:ln>
                          <a:solidFill>
                            <a:prstClr val="black"/>
                          </a:solidFill>
                          <a:effectLst/>
                          <a:uLnTx/>
                          <a:uFillTx/>
                          <a:latin typeface="+mn-lt"/>
                          <a:ea typeface="+mn-ea"/>
                          <a:cs typeface="+mn-cs"/>
                        </a:rPr>
                        <a:t>
Wir lieben es einfach, wenn wir Besuch bekommen! Ganz besonders freut sich heute unsere Sound-Frau Franzi über dieses Ständchen von Rafael Aguirre.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93414640"/>
                  </a:ext>
                </a:extLst>
              </a:tr>
            </a:tbl>
          </a:graphicData>
        </a:graphic>
      </p:graphicFrame>
      <p:sp>
        <p:nvSpPr>
          <p:cNvPr id="4" name="Text Placeholder 3">
            <a:extLst>
              <a:ext uri="{FF2B5EF4-FFF2-40B4-BE49-F238E27FC236}">
                <a16:creationId xmlns:a16="http://schemas.microsoft.com/office/drawing/2014/main" id="{75B6DBA8-6DE7-451E-9DD8-9C86A5C3DD26}"/>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806544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23890-9541-4756-9515-CF699D43869E}"/>
              </a:ext>
            </a:extLst>
          </p:cNvPr>
          <p:cNvSpPr>
            <a:spLocks noGrp="1"/>
          </p:cNvSpPr>
          <p:nvPr>
            <p:ph type="title"/>
          </p:nvPr>
        </p:nvSpPr>
        <p:spPr/>
        <p:txBody>
          <a:bodyPr/>
          <a:lstStyle/>
          <a:p>
            <a:r>
              <a:rPr lang="en-US"/>
              <a:t>Eigene Post - Summe Interaktionen - 3 of 5</a:t>
            </a:r>
          </a:p>
        </p:txBody>
      </p:sp>
      <p:graphicFrame>
        <p:nvGraphicFramePr>
          <p:cNvPr id="5" name="Table Placeholder 4">
            <a:extLst>
              <a:ext uri="{FF2B5EF4-FFF2-40B4-BE49-F238E27FC236}">
                <a16:creationId xmlns:a16="http://schemas.microsoft.com/office/drawing/2014/main" id="{D5CFF511-2C7A-40C4-8049-8C9007FDDC2A}"/>
              </a:ext>
            </a:extLst>
          </p:cNvPr>
          <p:cNvGraphicFramePr>
            <a:graphicFrameLocks noGrp="1"/>
          </p:cNvGraphicFramePr>
          <p:nvPr>
            <p:ph type="tbl" sz="quarter" idx="13"/>
            <p:extLst>
              <p:ext uri="{D42A27DB-BD31-4B8C-83A1-F6EECF244321}">
                <p14:modId xmlns:p14="http://schemas.microsoft.com/office/powerpoint/2010/main" val="96206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4317924"/>
                    </a:ext>
                  </a:extLst>
                </a:gridCol>
                <a:gridCol w="822960">
                  <a:extLst>
                    <a:ext uri="{9D8B030D-6E8A-4147-A177-3AD203B41FA5}">
                      <a16:colId xmlns:a16="http://schemas.microsoft.com/office/drawing/2014/main" val="1050557885"/>
                    </a:ext>
                  </a:extLst>
                </a:gridCol>
                <a:gridCol w="822960">
                  <a:extLst>
                    <a:ext uri="{9D8B030D-6E8A-4147-A177-3AD203B41FA5}">
                      <a16:colId xmlns:a16="http://schemas.microsoft.com/office/drawing/2014/main" val="1697542134"/>
                    </a:ext>
                  </a:extLst>
                </a:gridCol>
                <a:gridCol w="822960">
                  <a:extLst>
                    <a:ext uri="{9D8B030D-6E8A-4147-A177-3AD203B41FA5}">
                      <a16:colId xmlns:a16="http://schemas.microsoft.com/office/drawing/2014/main" val="1393050729"/>
                    </a:ext>
                  </a:extLst>
                </a:gridCol>
                <a:gridCol w="822960">
                  <a:extLst>
                    <a:ext uri="{9D8B030D-6E8A-4147-A177-3AD203B41FA5}">
                      <a16:colId xmlns:a16="http://schemas.microsoft.com/office/drawing/2014/main" val="2653721793"/>
                    </a:ext>
                  </a:extLst>
                </a:gridCol>
                <a:gridCol w="822960">
                  <a:extLst>
                    <a:ext uri="{9D8B030D-6E8A-4147-A177-3AD203B41FA5}">
                      <a16:colId xmlns:a16="http://schemas.microsoft.com/office/drawing/2014/main" val="2134428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484612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- 2016-11-23 18:53:17</a:t>
                      </a:r>
                      <a:r>
                        <a:rPr kumimoji="0" lang="de-DE" sz="1000" b="0" i="0" u="none" strike="noStrike" kern="1200" cap="none" spc="0" normalizeH="0" baseline="0" noProof="0">
                          <a:ln>
                            <a:noFill/>
                          </a:ln>
                          <a:solidFill>
                            <a:prstClr val="black"/>
                          </a:solidFill>
                          <a:effectLst/>
                          <a:uLnTx/>
                          <a:uFillTx/>
                          <a:latin typeface="+mn-lt"/>
                          <a:ea typeface="+mn-ea"/>
                          <a:cs typeface="+mn-cs"/>
                        </a:rPr>
                        <a:t>
Falls Sie sich auch manchmal in die analogen Zeiten zurückwünschen...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57644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- 2017-02-06 07:41:07</a:t>
                      </a:r>
                      <a:r>
                        <a:rPr kumimoji="0" lang="de-DE" sz="1000" b="0" i="0" u="none" strike="noStrike" kern="1200" cap="none" spc="0" normalizeH="0" baseline="0" noProof="0">
                          <a:ln>
                            <a:noFill/>
                          </a:ln>
                          <a:solidFill>
                            <a:prstClr val="black"/>
                          </a:solidFill>
                          <a:effectLst/>
                          <a:uLnTx/>
                          <a:uFillTx/>
                          <a:latin typeface="+mn-lt"/>
                          <a:ea typeface="+mn-ea"/>
                          <a:cs typeface="+mn-cs"/>
                        </a:rPr>
                        <a:t>
Morgen jährt sich Roger Willemsens Todestag zum ersten Mal. Wir erinnern an den großartigen Schriftsteller und Menschen - und lesen in "Am Morgen vorgelesen" seine letzte öffentliche Rede.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04560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- 2017-02-27 16:12:26</a:t>
                      </a:r>
                      <a:r>
                        <a:rPr kumimoji="0" lang="de-DE" sz="1000" b="0" i="0" u="none" strike="noStrike" kern="1200" cap="none" spc="0" normalizeH="0" baseline="0" noProof="0">
                          <a:ln>
                            <a:noFill/>
                          </a:ln>
                          <a:solidFill>
                            <a:prstClr val="black"/>
                          </a:solidFill>
                          <a:effectLst/>
                          <a:uLnTx/>
                          <a:uFillTx/>
                          <a:latin typeface="+mn-lt"/>
                          <a:ea typeface="+mn-ea"/>
                          <a:cs typeface="+mn-cs"/>
                        </a:rPr>
                        <a:t>
Freunde und Weggefährten von Roger Willemsen widmen dem musikbegeisterten Autoren, großen Denker und wunderbaren Menschen einen Abend des Erinnerns. Im St. Pauli Theater und ab 19:30 Uhr live auf NDR Kultur.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99267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- 2016-12-06 09:09:27</a:t>
                      </a:r>
                      <a:r>
                        <a:rPr kumimoji="0" lang="de-DE" sz="1000" b="0" i="0" u="none" strike="noStrike" kern="1200" cap="none" spc="0" normalizeH="0" baseline="0" noProof="0">
                          <a:ln>
                            <a:noFill/>
                          </a:ln>
                          <a:solidFill>
                            <a:prstClr val="black"/>
                          </a:solidFill>
                          <a:effectLst/>
                          <a:uLnTx/>
                          <a:uFillTx/>
                          <a:latin typeface="+mn-lt"/>
                          <a:ea typeface="+mn-ea"/>
                          <a:cs typeface="+mn-cs"/>
                        </a:rPr>
                        <a:t>
Hoffentlich findet diese Aktion viele Nachahmer!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17458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- 2017-06-13 16:46:47</a:t>
                      </a:r>
                      <a:r>
                        <a:rPr kumimoji="0" lang="de-DE" sz="1000" b="0" i="0" u="none" strike="noStrike" kern="1200" cap="none" spc="0" normalizeH="0" baseline="0" noProof="0">
                          <a:ln>
                            <a:noFill/>
                          </a:ln>
                          <a:solidFill>
                            <a:prstClr val="black"/>
                          </a:solidFill>
                          <a:effectLst/>
                          <a:uLnTx/>
                          <a:uFillTx/>
                          <a:latin typeface="+mn-lt"/>
                          <a:ea typeface="+mn-ea"/>
                          <a:cs typeface="+mn-cs"/>
                        </a:rPr>
                        <a:t>
Das Praktische an Schlagzeugern: sie können auf allem und überall spielen. :) Der wunderbare Christoph Sietzen war heute bei uns zu Besuch - zum Interview und für ein bisschen Schlagzeugkunst.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7024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- 2017-06-28 10:32:21</a:t>
                      </a:r>
                      <a:r>
                        <a:rPr kumimoji="0" lang="en-US" sz="1000" b="0" i="0" u="none" strike="noStrike" kern="1200" cap="none" spc="0" normalizeH="0" baseline="0" noProof="0">
                          <a:ln>
                            <a:noFill/>
                          </a:ln>
                          <a:solidFill>
                            <a:prstClr val="black"/>
                          </a:solidFill>
                          <a:effectLst/>
                          <a:uLnTx/>
                          <a:uFillTx/>
                          <a:latin typeface="+mn-lt"/>
                          <a:ea typeface="+mn-ea"/>
                          <a:cs typeface="+mn-cs"/>
                        </a:rPr>
                        <a:t>
Tschüß, Mikael Nyqvist.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82880935"/>
                  </a:ext>
                </a:extLst>
              </a:tr>
            </a:tbl>
          </a:graphicData>
        </a:graphic>
      </p:graphicFrame>
      <p:sp>
        <p:nvSpPr>
          <p:cNvPr id="4" name="Text Placeholder 3">
            <a:extLst>
              <a:ext uri="{FF2B5EF4-FFF2-40B4-BE49-F238E27FC236}">
                <a16:creationId xmlns:a16="http://schemas.microsoft.com/office/drawing/2014/main" id="{BDCD5F93-393F-4FBB-BBC5-36DB89DC1DFD}"/>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38577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B6251-209B-40F8-B77C-96223F66D7DA}"/>
              </a:ext>
            </a:extLst>
          </p:cNvPr>
          <p:cNvSpPr>
            <a:spLocks noGrp="1"/>
          </p:cNvSpPr>
          <p:nvPr>
            <p:ph type="title"/>
          </p:nvPr>
        </p:nvSpPr>
        <p:spPr/>
        <p:txBody>
          <a:bodyPr/>
          <a:lstStyle/>
          <a:p>
            <a:r>
              <a:rPr lang="en-US"/>
              <a:t>Eigene Post - Summe Interaktionen - 4 of 5</a:t>
            </a:r>
          </a:p>
        </p:txBody>
      </p:sp>
      <p:graphicFrame>
        <p:nvGraphicFramePr>
          <p:cNvPr id="5" name="Table Placeholder 4">
            <a:extLst>
              <a:ext uri="{FF2B5EF4-FFF2-40B4-BE49-F238E27FC236}">
                <a16:creationId xmlns:a16="http://schemas.microsoft.com/office/drawing/2014/main" id="{E2C14BCD-2667-41CF-AA66-3A296D34D251}"/>
              </a:ext>
            </a:extLst>
          </p:cNvPr>
          <p:cNvGraphicFramePr>
            <a:graphicFrameLocks noGrp="1"/>
          </p:cNvGraphicFramePr>
          <p:nvPr>
            <p:ph type="tbl" sz="quarter" idx="13"/>
            <p:extLst>
              <p:ext uri="{D42A27DB-BD31-4B8C-83A1-F6EECF244321}">
                <p14:modId xmlns:p14="http://schemas.microsoft.com/office/powerpoint/2010/main" val="771306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92252123"/>
                    </a:ext>
                  </a:extLst>
                </a:gridCol>
                <a:gridCol w="822960">
                  <a:extLst>
                    <a:ext uri="{9D8B030D-6E8A-4147-A177-3AD203B41FA5}">
                      <a16:colId xmlns:a16="http://schemas.microsoft.com/office/drawing/2014/main" val="207773353"/>
                    </a:ext>
                  </a:extLst>
                </a:gridCol>
                <a:gridCol w="822960">
                  <a:extLst>
                    <a:ext uri="{9D8B030D-6E8A-4147-A177-3AD203B41FA5}">
                      <a16:colId xmlns:a16="http://schemas.microsoft.com/office/drawing/2014/main" val="1199913126"/>
                    </a:ext>
                  </a:extLst>
                </a:gridCol>
                <a:gridCol w="822960">
                  <a:extLst>
                    <a:ext uri="{9D8B030D-6E8A-4147-A177-3AD203B41FA5}">
                      <a16:colId xmlns:a16="http://schemas.microsoft.com/office/drawing/2014/main" val="2167119402"/>
                    </a:ext>
                  </a:extLst>
                </a:gridCol>
                <a:gridCol w="822960">
                  <a:extLst>
                    <a:ext uri="{9D8B030D-6E8A-4147-A177-3AD203B41FA5}">
                      <a16:colId xmlns:a16="http://schemas.microsoft.com/office/drawing/2014/main" val="956994956"/>
                    </a:ext>
                  </a:extLst>
                </a:gridCol>
                <a:gridCol w="822960">
                  <a:extLst>
                    <a:ext uri="{9D8B030D-6E8A-4147-A177-3AD203B41FA5}">
                      <a16:colId xmlns:a16="http://schemas.microsoft.com/office/drawing/2014/main" val="3137146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910964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- 2017-03-03 12:29:45</a:t>
                      </a:r>
                      <a:r>
                        <a:rPr kumimoji="0" lang="de-DE" sz="1000" b="0" i="0" u="none" strike="noStrike" kern="1200" cap="none" spc="0" normalizeH="0" baseline="0" noProof="0">
                          <a:ln>
                            <a:noFill/>
                          </a:ln>
                          <a:solidFill>
                            <a:prstClr val="black"/>
                          </a:solidFill>
                          <a:effectLst/>
                          <a:uLnTx/>
                          <a:uFillTx/>
                          <a:latin typeface="+mn-lt"/>
                          <a:ea typeface="+mn-ea"/>
                          <a:cs typeface="+mn-cs"/>
                        </a:rPr>
                        <a:t>
Islam und Feminismus - das muss kein Widerspruch sein. Kübra Gümüsay heute in unserem #Freitagsforum.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39926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- 2017-04-23 13:30:53</a:t>
                      </a:r>
                      <a:r>
                        <a:rPr kumimoji="0" lang="de-DE" sz="1000" b="0" i="0" u="none" strike="noStrike" kern="1200" cap="none" spc="0" normalizeH="0" baseline="0" noProof="0">
                          <a:ln>
                            <a:noFill/>
                          </a:ln>
                          <a:solidFill>
                            <a:prstClr val="black"/>
                          </a:solidFill>
                          <a:effectLst/>
                          <a:uLnTx/>
                          <a:uFillTx/>
                          <a:latin typeface="+mn-lt"/>
                          <a:ea typeface="+mn-ea"/>
                          <a:cs typeface="+mn-cs"/>
                        </a:rPr>
                        <a:t>
Die perfekte Sonntagsmusik kommt heute von Rafael Aguirre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17374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- 2016-12-27 10:24:26</a:t>
                      </a:r>
                      <a:r>
                        <a:rPr kumimoji="0" lang="de-DE" sz="1000" b="0" i="0" u="none" strike="noStrike" kern="1200" cap="none" spc="0" normalizeH="0" baseline="0" noProof="0">
                          <a:ln>
                            <a:noFill/>
                          </a:ln>
                          <a:solidFill>
                            <a:prstClr val="black"/>
                          </a:solidFill>
                          <a:effectLst/>
                          <a:uLnTx/>
                          <a:uFillTx/>
                          <a:latin typeface="+mn-lt"/>
                          <a:ea typeface="+mn-ea"/>
                          <a:cs typeface="+mn-cs"/>
                        </a:rPr>
                        <a:t>
Sie werden uns fehlen...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49214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- 2017-03-07 15:38:10</a:t>
                      </a:r>
                      <a:r>
                        <a:rPr kumimoji="0" lang="de-DE" sz="1000" b="0" i="0" u="none" strike="noStrike" kern="1200" cap="none" spc="0" normalizeH="0" baseline="0" noProof="0">
                          <a:ln>
                            <a:noFill/>
                          </a:ln>
                          <a:solidFill>
                            <a:prstClr val="black"/>
                          </a:solidFill>
                          <a:effectLst/>
                          <a:uLnTx/>
                          <a:uFillTx/>
                          <a:latin typeface="+mn-lt"/>
                          <a:ea typeface="+mn-ea"/>
                          <a:cs typeface="+mn-cs"/>
                        </a:rPr>
                        <a:t>
Welche Künstlerinnen dürfen morgen bei uns im Musikprogramm nicht fehlen? Schreiben Sie uns!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31478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- 2017-02-24 09:54:14</a:t>
                      </a:r>
                      <a:r>
                        <a:rPr kumimoji="0" lang="de-DE" sz="1000" b="0" i="0" u="none" strike="noStrike" kern="1200" cap="none" spc="0" normalizeH="0" baseline="0" noProof="0">
                          <a:ln>
                            <a:noFill/>
                          </a:ln>
                          <a:solidFill>
                            <a:prstClr val="black"/>
                          </a:solidFill>
                          <a:effectLst/>
                          <a:uLnTx/>
                          <a:uFillTx/>
                          <a:latin typeface="+mn-lt"/>
                          <a:ea typeface="+mn-ea"/>
                          <a:cs typeface="+mn-cs"/>
                        </a:rPr>
                        <a:t>
Wir brauchen dringend mehr Imame, die in Deutschland ausgebildet sind, sagt Mouhanad Khorchide. Sein Vorschlag: Religionslehrer als Teilzeit-Imame.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0578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- 2017-08-06 14:11:16</a:t>
                      </a:r>
                      <a:r>
                        <a:rPr kumimoji="0" lang="de-DE" sz="1000" b="0" i="0" u="none" strike="noStrike" kern="1200" cap="none" spc="0" normalizeH="0" baseline="0" noProof="0">
                          <a:ln>
                            <a:noFill/>
                          </a:ln>
                          <a:solidFill>
                            <a:prstClr val="black"/>
                          </a:solidFill>
                          <a:effectLst/>
                          <a:uLnTx/>
                          <a:uFillTx/>
                          <a:latin typeface="+mn-lt"/>
                          <a:ea typeface="+mn-ea"/>
                          <a:cs typeface="+mn-cs"/>
                        </a:rPr>
                        <a:t>
Die Ansage von "Die zwei Cousinen" ist ein Beispiel für ihren typisch  hanseatisch trockenen Humor: heute wäre Evelyn Hamann 75 Jahre alt geworden!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10635200"/>
                  </a:ext>
                </a:extLst>
              </a:tr>
            </a:tbl>
          </a:graphicData>
        </a:graphic>
      </p:graphicFrame>
      <p:sp>
        <p:nvSpPr>
          <p:cNvPr id="4" name="Text Placeholder 3">
            <a:extLst>
              <a:ext uri="{FF2B5EF4-FFF2-40B4-BE49-F238E27FC236}">
                <a16:creationId xmlns:a16="http://schemas.microsoft.com/office/drawing/2014/main" id="{EE082B51-30E6-4772-A740-ED927C8EAB44}"/>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568874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A625B-31D4-4174-A19A-CC80E4D9C3EA}"/>
              </a:ext>
            </a:extLst>
          </p:cNvPr>
          <p:cNvSpPr>
            <a:spLocks noGrp="1"/>
          </p:cNvSpPr>
          <p:nvPr>
            <p:ph type="title"/>
          </p:nvPr>
        </p:nvSpPr>
        <p:spPr/>
        <p:txBody>
          <a:bodyPr/>
          <a:lstStyle/>
          <a:p>
            <a:r>
              <a:rPr lang="en-US"/>
              <a:t>Eigene Post - Summe Interaktionen - 5 of 5</a:t>
            </a:r>
          </a:p>
        </p:txBody>
      </p:sp>
      <p:graphicFrame>
        <p:nvGraphicFramePr>
          <p:cNvPr id="5" name="Table Placeholder 4">
            <a:extLst>
              <a:ext uri="{FF2B5EF4-FFF2-40B4-BE49-F238E27FC236}">
                <a16:creationId xmlns:a16="http://schemas.microsoft.com/office/drawing/2014/main" id="{3869CD6F-C1DB-4FEB-A346-9A0DD3A264A2}"/>
              </a:ext>
            </a:extLst>
          </p:cNvPr>
          <p:cNvGraphicFramePr>
            <a:graphicFrameLocks noGrp="1"/>
          </p:cNvGraphicFramePr>
          <p:nvPr>
            <p:ph type="tbl" sz="quarter" idx="13"/>
            <p:extLst>
              <p:ext uri="{D42A27DB-BD31-4B8C-83A1-F6EECF244321}">
                <p14:modId xmlns:p14="http://schemas.microsoft.com/office/powerpoint/2010/main" val="3090203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98071377"/>
                    </a:ext>
                  </a:extLst>
                </a:gridCol>
                <a:gridCol w="822960">
                  <a:extLst>
                    <a:ext uri="{9D8B030D-6E8A-4147-A177-3AD203B41FA5}">
                      <a16:colId xmlns:a16="http://schemas.microsoft.com/office/drawing/2014/main" val="1329683566"/>
                    </a:ext>
                  </a:extLst>
                </a:gridCol>
                <a:gridCol w="822960">
                  <a:extLst>
                    <a:ext uri="{9D8B030D-6E8A-4147-A177-3AD203B41FA5}">
                      <a16:colId xmlns:a16="http://schemas.microsoft.com/office/drawing/2014/main" val="817582942"/>
                    </a:ext>
                  </a:extLst>
                </a:gridCol>
                <a:gridCol w="822960">
                  <a:extLst>
                    <a:ext uri="{9D8B030D-6E8A-4147-A177-3AD203B41FA5}">
                      <a16:colId xmlns:a16="http://schemas.microsoft.com/office/drawing/2014/main" val="165851982"/>
                    </a:ext>
                  </a:extLst>
                </a:gridCol>
                <a:gridCol w="822960">
                  <a:extLst>
                    <a:ext uri="{9D8B030D-6E8A-4147-A177-3AD203B41FA5}">
                      <a16:colId xmlns:a16="http://schemas.microsoft.com/office/drawing/2014/main" val="2485300895"/>
                    </a:ext>
                  </a:extLst>
                </a:gridCol>
                <a:gridCol w="822960">
                  <a:extLst>
                    <a:ext uri="{9D8B030D-6E8A-4147-A177-3AD203B41FA5}">
                      <a16:colId xmlns:a16="http://schemas.microsoft.com/office/drawing/2014/main" val="2667801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45117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- 2016-10-13 10:52:10</a:t>
                      </a:r>
                      <a:r>
                        <a:rPr kumimoji="0" lang="en-US" sz="1000" b="0" i="0" u="none" strike="noStrike" kern="1200" cap="none" spc="0" normalizeH="0" baseline="0" noProof="0">
                          <a:ln>
                            <a:noFill/>
                          </a:ln>
                          <a:solidFill>
                            <a:prstClr val="black"/>
                          </a:solidFill>
                          <a:effectLst/>
                          <a:uLnTx/>
                          <a:uFillTx/>
                          <a:latin typeface="+mn-lt"/>
                          <a:ea typeface="+mn-ea"/>
                          <a:cs typeface="+mn-cs"/>
                        </a:rPr>
                        <a:t>
Träumen Sie sich nochmal zurück in die Sommernacht im Maschpark in Hannover und genießen Sie Verdis "La Traviata" als Open Air Oper in voller Länge: wir senden heute Abend die Aufzeichnung des großen NDR Klassik Open Airs mit Thomas Hampson, Marina Rebeka, FRANCESCO DEMURO und der NDR Radiophilharmonie. Ab 20 Uhr auf NDR Kultur.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22546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- 2017-07-31 11:51:10</a:t>
                      </a:r>
                      <a:r>
                        <a:rPr kumimoji="0" lang="de-DE" sz="1000" b="0" i="0" u="none" strike="noStrike" kern="1200" cap="none" spc="0" normalizeH="0" baseline="0" noProof="0">
                          <a:ln>
                            <a:noFill/>
                          </a:ln>
                          <a:solidFill>
                            <a:prstClr val="black"/>
                          </a:solidFill>
                          <a:effectLst/>
                          <a:uLnTx/>
                          <a:uFillTx/>
                          <a:latin typeface="+mn-lt"/>
                          <a:ea typeface="+mn-ea"/>
                          <a:cs typeface="+mn-cs"/>
                        </a:rPr>
                        <a:t>
In unserer Reihe "Alte Bücher - neu gelesen" nehmen wir alte Schätze in die Hand. Was finden Sie heute noch in ihren "alten" Lieblingsbüchern? Und welche sind das?
► Hier sind unsere: ndr.de/kultur/buch/altebuecherneugelesen108.html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41112722"/>
                  </a:ext>
                </a:extLst>
              </a:tr>
            </a:tbl>
          </a:graphicData>
        </a:graphic>
      </p:graphicFrame>
      <p:sp>
        <p:nvSpPr>
          <p:cNvPr id="4" name="Text Placeholder 3">
            <a:extLst>
              <a:ext uri="{FF2B5EF4-FFF2-40B4-BE49-F238E27FC236}">
                <a16:creationId xmlns:a16="http://schemas.microsoft.com/office/drawing/2014/main" id="{3F1CA1CC-301F-4CFD-BFCA-C4924CC7135F}"/>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7044582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981</Words>
  <Application>Microsoft Office PowerPoint</Application>
  <PresentationFormat>On-screen Show (4:3)</PresentationFormat>
  <Paragraphs>622</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Schnell</vt:lpstr>
      <vt:lpstr>FB - Videos - Crossposts - Export - 1 of 7</vt:lpstr>
      <vt:lpstr>FB - Videos - Crossposts - Export - 2 of 7</vt:lpstr>
      <vt:lpstr>FB - Videos - Crossposts - Export - 3 of 7</vt:lpstr>
      <vt:lpstr>FB - Videos - Crossposts - Export - 4 of 7</vt:lpstr>
      <vt:lpstr>FB - Videos - Crossposts - Export - 5 of 7</vt:lpstr>
      <vt:lpstr>FB - Videos - Crossposts - Export - 6 of 7</vt:lpstr>
      <vt:lpstr>FB - Videos - Crossposts - Export - 7 of 7</vt:lpstr>
      <vt:lpstr>Eigene Post - Summe Interaktionen - 1 of 5</vt:lpstr>
      <vt:lpstr>Eigene Post - Summe Interaktionen - 2 of 5</vt:lpstr>
      <vt:lpstr>Eigene Post - Summe Interaktionen - 3 of 5</vt:lpstr>
      <vt:lpstr>Eigene Post - Summe Interaktionen - 4 of 5</vt:lpstr>
      <vt:lpstr>Eigene Post - Summe Interaktionen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Schnell</dc:title>
  <dc:creator>Administrator</dc:creator>
  <cp:lastModifiedBy>Administrator</cp:lastModifiedBy>
  <cp:revision>1</cp:revision>
  <dcterms:created xsi:type="dcterms:W3CDTF">2017-09-04T10:17:04Z</dcterms:created>
  <dcterms:modified xsi:type="dcterms:W3CDTF">2017-09-04T10:17:59Z</dcterms:modified>
</cp:coreProperties>
</file>