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70" r:id="rId15"/>
    <p:sldId id="271" r:id="rId16"/>
    <p:sldId id="273" r:id="rId17"/>
    <p:sldId id="274" r:id="rId18"/>
    <p:sldId id="275" r:id="rId19"/>
    <p:sldId id="276" r:id="rId20"/>
    <p:sldId id="278" r:id="rId21"/>
    <p:sldId id="279" r:id="rId22"/>
    <p:sldId id="280" r:id="rId23"/>
    <p:sldId id="281" r:id="rId24"/>
    <p:sldId id="282" r:id="rId25"/>
  </p:sldIdLst>
  <p:sldSz cx="9144000" cy="6858000" type="screen4x3"/>
  <p:notesSz cx="6858000" cy="9144000"/>
  <p:embeddedFontLst>
    <p:embeddedFont>
      <p:font typeface="Calibri" panose="020F0502020204030204" pitchFamily="34" charset="0"/>
      <p:regular r:id="rId26"/>
      <p:bold r:id="rId27"/>
      <p:italic r:id="rId28"/>
      <p:boldItalic r:id="rId29"/>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00" autoAdjust="0"/>
    <p:restoredTop sz="94692" autoAdjust="0"/>
  </p:normalViewPr>
  <p:slideViewPr>
    <p:cSldViewPr snapToGrid="0">
      <p:cViewPr varScale="1">
        <p:scale>
          <a:sx n="62" d="100"/>
          <a:sy n="62" d="100"/>
        </p:scale>
        <p:origin x="90" y="360"/>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font" Target="fonts/font1.fntdata"/><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font" Target="fonts/font4.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font" Target="fonts/font3.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font" Target="fonts/font2.fntdata"/><Relationship Id="rId30" Type="http://schemas.openxmlformats.org/officeDocument/2006/relationships/presProps" Target="presProps.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Panorama</c:v>
                </c:pt>
              </c:strCache>
            </c:strRef>
          </c:tx>
          <c:spPr>
            <a:ln w="28575" cap="rnd">
              <a:solidFill>
                <a:schemeClr val="accent1"/>
              </a:solidFill>
              <a:round/>
            </a:ln>
            <a:effectLst/>
          </c:spPr>
          <c:marker>
            <c:symbol val="none"/>
          </c:marker>
          <c:cat>
            <c:strRef>
              <c:f>Sheet1!$A$2:$A$366</c:f>
              <c:strCache>
                <c:ptCount val="365"/>
                <c:pt idx="0">
                  <c:v>01.07.2016</c:v>
                </c:pt>
                <c:pt idx="1">
                  <c:v>02.07.2016</c:v>
                </c:pt>
                <c:pt idx="2">
                  <c:v>03.07.2016</c:v>
                </c:pt>
                <c:pt idx="3">
                  <c:v>04.07.2016</c:v>
                </c:pt>
                <c:pt idx="4">
                  <c:v>05.07.2016</c:v>
                </c:pt>
                <c:pt idx="5">
                  <c:v>06.07.2016</c:v>
                </c:pt>
                <c:pt idx="6">
                  <c:v>07.07.2016</c:v>
                </c:pt>
                <c:pt idx="7">
                  <c:v>08.07.2016</c:v>
                </c:pt>
                <c:pt idx="8">
                  <c:v>09.07.2016</c:v>
                </c:pt>
                <c:pt idx="9">
                  <c:v>10.07.2016</c:v>
                </c:pt>
                <c:pt idx="10">
                  <c:v>11.07.2016</c:v>
                </c:pt>
                <c:pt idx="11">
                  <c:v>12.07.2016</c:v>
                </c:pt>
                <c:pt idx="12">
                  <c:v>13.07.2016</c:v>
                </c:pt>
                <c:pt idx="13">
                  <c:v>14.07.2016</c:v>
                </c:pt>
                <c:pt idx="14">
                  <c:v>15.07.2016</c:v>
                </c:pt>
                <c:pt idx="15">
                  <c:v>16.07.2016</c:v>
                </c:pt>
                <c:pt idx="16">
                  <c:v>17.07.2016</c:v>
                </c:pt>
                <c:pt idx="17">
                  <c:v>18.07.2016</c:v>
                </c:pt>
                <c:pt idx="18">
                  <c:v>19.07.2016</c:v>
                </c:pt>
                <c:pt idx="19">
                  <c:v>20.07.2016</c:v>
                </c:pt>
                <c:pt idx="20">
                  <c:v>21.07.2016</c:v>
                </c:pt>
                <c:pt idx="21">
                  <c:v>22.07.2016</c:v>
                </c:pt>
                <c:pt idx="22">
                  <c:v>23.07.2016</c:v>
                </c:pt>
                <c:pt idx="23">
                  <c:v>24.07.2016</c:v>
                </c:pt>
                <c:pt idx="24">
                  <c:v>25.07.2016</c:v>
                </c:pt>
                <c:pt idx="25">
                  <c:v>26.07.2016</c:v>
                </c:pt>
                <c:pt idx="26">
                  <c:v>27.07.2016</c:v>
                </c:pt>
                <c:pt idx="27">
                  <c:v>28.07.2016</c:v>
                </c:pt>
                <c:pt idx="28">
                  <c:v>29.07.2016</c:v>
                </c:pt>
                <c:pt idx="29">
                  <c:v>30.07.2016</c:v>
                </c:pt>
                <c:pt idx="30">
                  <c:v>31.07.2016</c:v>
                </c:pt>
                <c:pt idx="31">
                  <c:v>01.08.2016</c:v>
                </c:pt>
                <c:pt idx="32">
                  <c:v>02.08.2016</c:v>
                </c:pt>
                <c:pt idx="33">
                  <c:v>03.08.2016</c:v>
                </c:pt>
                <c:pt idx="34">
                  <c:v>04.08.2016</c:v>
                </c:pt>
                <c:pt idx="35">
                  <c:v>05.08.2016</c:v>
                </c:pt>
                <c:pt idx="36">
                  <c:v>06.08.2016</c:v>
                </c:pt>
                <c:pt idx="37">
                  <c:v>07.08.2016</c:v>
                </c:pt>
                <c:pt idx="38">
                  <c:v>08.08.2016</c:v>
                </c:pt>
                <c:pt idx="39">
                  <c:v>09.08.2016</c:v>
                </c:pt>
                <c:pt idx="40">
                  <c:v>10.08.2016</c:v>
                </c:pt>
                <c:pt idx="41">
                  <c:v>11.08.2016</c:v>
                </c:pt>
                <c:pt idx="42">
                  <c:v>12.08.2016</c:v>
                </c:pt>
                <c:pt idx="43">
                  <c:v>13.08.2016</c:v>
                </c:pt>
                <c:pt idx="44">
                  <c:v>14.08.2016</c:v>
                </c:pt>
                <c:pt idx="45">
                  <c:v>15.08.2016</c:v>
                </c:pt>
                <c:pt idx="46">
                  <c:v>16.08.2016</c:v>
                </c:pt>
                <c:pt idx="47">
                  <c:v>17.08.2016</c:v>
                </c:pt>
                <c:pt idx="48">
                  <c:v>18.08.2016</c:v>
                </c:pt>
                <c:pt idx="49">
                  <c:v>19.08.2016</c:v>
                </c:pt>
                <c:pt idx="50">
                  <c:v>20.08.2016</c:v>
                </c:pt>
                <c:pt idx="51">
                  <c:v>21.08.2016</c:v>
                </c:pt>
                <c:pt idx="52">
                  <c:v>22.08.2016</c:v>
                </c:pt>
                <c:pt idx="53">
                  <c:v>23.08.2016</c:v>
                </c:pt>
                <c:pt idx="54">
                  <c:v>24.08.2016</c:v>
                </c:pt>
                <c:pt idx="55">
                  <c:v>25.08.2016</c:v>
                </c:pt>
                <c:pt idx="56">
                  <c:v>26.08.2016</c:v>
                </c:pt>
                <c:pt idx="57">
                  <c:v>27.08.2016</c:v>
                </c:pt>
                <c:pt idx="58">
                  <c:v>28.08.2016</c:v>
                </c:pt>
                <c:pt idx="59">
                  <c:v>29.08.2016</c:v>
                </c:pt>
                <c:pt idx="60">
                  <c:v>30.08.2016</c:v>
                </c:pt>
                <c:pt idx="61">
                  <c:v>31.08.2016</c:v>
                </c:pt>
                <c:pt idx="62">
                  <c:v>01.09.2016</c:v>
                </c:pt>
                <c:pt idx="63">
                  <c:v>02.09.2016</c:v>
                </c:pt>
                <c:pt idx="64">
                  <c:v>03.09.2016</c:v>
                </c:pt>
                <c:pt idx="65">
                  <c:v>04.09.2016</c:v>
                </c:pt>
                <c:pt idx="66">
                  <c:v>05.09.2016</c:v>
                </c:pt>
                <c:pt idx="67">
                  <c:v>06.09.2016</c:v>
                </c:pt>
                <c:pt idx="68">
                  <c:v>07.09.2016</c:v>
                </c:pt>
                <c:pt idx="69">
                  <c:v>08.09.2016</c:v>
                </c:pt>
                <c:pt idx="70">
                  <c:v>09.09.2016</c:v>
                </c:pt>
                <c:pt idx="71">
                  <c:v>10.09.2016</c:v>
                </c:pt>
                <c:pt idx="72">
                  <c:v>11.09.2016</c:v>
                </c:pt>
                <c:pt idx="73">
                  <c:v>12.09.2016</c:v>
                </c:pt>
                <c:pt idx="74">
                  <c:v>13.09.2016</c:v>
                </c:pt>
                <c:pt idx="75">
                  <c:v>14.09.2016</c:v>
                </c:pt>
                <c:pt idx="76">
                  <c:v>15.09.2016</c:v>
                </c:pt>
                <c:pt idx="77">
                  <c:v>16.09.2016</c:v>
                </c:pt>
                <c:pt idx="78">
                  <c:v>17.09.2016</c:v>
                </c:pt>
                <c:pt idx="79">
                  <c:v>18.09.2016</c:v>
                </c:pt>
                <c:pt idx="80">
                  <c:v>19.09.2016</c:v>
                </c:pt>
                <c:pt idx="81">
                  <c:v>20.09.2016</c:v>
                </c:pt>
                <c:pt idx="82">
                  <c:v>21.09.2016</c:v>
                </c:pt>
                <c:pt idx="83">
                  <c:v>22.09.2016</c:v>
                </c:pt>
                <c:pt idx="84">
                  <c:v>23.09.2016</c:v>
                </c:pt>
                <c:pt idx="85">
                  <c:v>24.09.2016</c:v>
                </c:pt>
                <c:pt idx="86">
                  <c:v>25.09.2016</c:v>
                </c:pt>
                <c:pt idx="87">
                  <c:v>26.09.2016</c:v>
                </c:pt>
                <c:pt idx="88">
                  <c:v>27.09.2016</c:v>
                </c:pt>
                <c:pt idx="89">
                  <c:v>28.09.2016</c:v>
                </c:pt>
                <c:pt idx="90">
                  <c:v>29.09.2016</c:v>
                </c:pt>
                <c:pt idx="91">
                  <c:v>30.09.2016</c:v>
                </c:pt>
                <c:pt idx="92">
                  <c:v>01.10.2016</c:v>
                </c:pt>
                <c:pt idx="93">
                  <c:v>02.10.2016</c:v>
                </c:pt>
                <c:pt idx="94">
                  <c:v>03.10.2016</c:v>
                </c:pt>
                <c:pt idx="95">
                  <c:v>04.10.2016</c:v>
                </c:pt>
                <c:pt idx="96">
                  <c:v>05.10.2016</c:v>
                </c:pt>
                <c:pt idx="97">
                  <c:v>06.10.2016</c:v>
                </c:pt>
                <c:pt idx="98">
                  <c:v>07.10.2016</c:v>
                </c:pt>
                <c:pt idx="99">
                  <c:v>08.10.2016</c:v>
                </c:pt>
                <c:pt idx="100">
                  <c:v>09.10.2016</c:v>
                </c:pt>
                <c:pt idx="101">
                  <c:v>10.10.2016</c:v>
                </c:pt>
                <c:pt idx="102">
                  <c:v>11.10.2016</c:v>
                </c:pt>
                <c:pt idx="103">
                  <c:v>12.10.2016</c:v>
                </c:pt>
                <c:pt idx="104">
                  <c:v>13.10.2016</c:v>
                </c:pt>
                <c:pt idx="105">
                  <c:v>14.10.2016</c:v>
                </c:pt>
                <c:pt idx="106">
                  <c:v>15.10.2016</c:v>
                </c:pt>
                <c:pt idx="107">
                  <c:v>16.10.2016</c:v>
                </c:pt>
                <c:pt idx="108">
                  <c:v>17.10.2016</c:v>
                </c:pt>
                <c:pt idx="109">
                  <c:v>18.10.2016</c:v>
                </c:pt>
                <c:pt idx="110">
                  <c:v>19.10.2016</c:v>
                </c:pt>
                <c:pt idx="111">
                  <c:v>20.10.2016</c:v>
                </c:pt>
                <c:pt idx="112">
                  <c:v>21.10.2016</c:v>
                </c:pt>
                <c:pt idx="113">
                  <c:v>22.10.2016</c:v>
                </c:pt>
                <c:pt idx="114">
                  <c:v>23.10.2016</c:v>
                </c:pt>
                <c:pt idx="115">
                  <c:v>24.10.2016</c:v>
                </c:pt>
                <c:pt idx="116">
                  <c:v>25.10.2016</c:v>
                </c:pt>
                <c:pt idx="117">
                  <c:v>26.10.2016</c:v>
                </c:pt>
                <c:pt idx="118">
                  <c:v>27.10.2016</c:v>
                </c:pt>
                <c:pt idx="119">
                  <c:v>28.10.2016</c:v>
                </c:pt>
                <c:pt idx="120">
                  <c:v>29.10.2016</c:v>
                </c:pt>
                <c:pt idx="121">
                  <c:v>30.10.2016</c:v>
                </c:pt>
                <c:pt idx="122">
                  <c:v>31.10.2016</c:v>
                </c:pt>
                <c:pt idx="123">
                  <c:v>01.11.2016</c:v>
                </c:pt>
                <c:pt idx="124">
                  <c:v>02.11.2016</c:v>
                </c:pt>
                <c:pt idx="125">
                  <c:v>03.11.2016</c:v>
                </c:pt>
                <c:pt idx="126">
                  <c:v>04.11.2016</c:v>
                </c:pt>
                <c:pt idx="127">
                  <c:v>05.11.2016</c:v>
                </c:pt>
                <c:pt idx="128">
                  <c:v>06.11.2016</c:v>
                </c:pt>
                <c:pt idx="129">
                  <c:v>07.11.2016</c:v>
                </c:pt>
                <c:pt idx="130">
                  <c:v>08.11.2016</c:v>
                </c:pt>
                <c:pt idx="131">
                  <c:v>09.11.2016</c:v>
                </c:pt>
                <c:pt idx="132">
                  <c:v>10.11.2016</c:v>
                </c:pt>
                <c:pt idx="133">
                  <c:v>11.11.2016</c:v>
                </c:pt>
                <c:pt idx="134">
                  <c:v>12.11.2016</c:v>
                </c:pt>
                <c:pt idx="135">
                  <c:v>13.11.2016</c:v>
                </c:pt>
                <c:pt idx="136">
                  <c:v>14.11.2016</c:v>
                </c:pt>
                <c:pt idx="137">
                  <c:v>15.11.2016</c:v>
                </c:pt>
                <c:pt idx="138">
                  <c:v>16.11.2016</c:v>
                </c:pt>
                <c:pt idx="139">
                  <c:v>17.11.2016</c:v>
                </c:pt>
                <c:pt idx="140">
                  <c:v>18.11.2016</c:v>
                </c:pt>
                <c:pt idx="141">
                  <c:v>19.11.2016</c:v>
                </c:pt>
                <c:pt idx="142">
                  <c:v>20.11.2016</c:v>
                </c:pt>
                <c:pt idx="143">
                  <c:v>21.11.2016</c:v>
                </c:pt>
                <c:pt idx="144">
                  <c:v>22.11.2016</c:v>
                </c:pt>
                <c:pt idx="145">
                  <c:v>23.11.2016</c:v>
                </c:pt>
                <c:pt idx="146">
                  <c:v>24.11.2016</c:v>
                </c:pt>
                <c:pt idx="147">
                  <c:v>25.11.2016</c:v>
                </c:pt>
                <c:pt idx="148">
                  <c:v>26.11.2016</c:v>
                </c:pt>
                <c:pt idx="149">
                  <c:v>27.11.2016</c:v>
                </c:pt>
                <c:pt idx="150">
                  <c:v>28.11.2016</c:v>
                </c:pt>
                <c:pt idx="151">
                  <c:v>29.11.2016</c:v>
                </c:pt>
                <c:pt idx="152">
                  <c:v>30.11.2016</c:v>
                </c:pt>
                <c:pt idx="153">
                  <c:v>01.12.2016</c:v>
                </c:pt>
                <c:pt idx="154">
                  <c:v>02.12.2016</c:v>
                </c:pt>
                <c:pt idx="155">
                  <c:v>03.12.2016</c:v>
                </c:pt>
                <c:pt idx="156">
                  <c:v>04.12.2016</c:v>
                </c:pt>
                <c:pt idx="157">
                  <c:v>05.12.2016</c:v>
                </c:pt>
                <c:pt idx="158">
                  <c:v>06.12.2016</c:v>
                </c:pt>
                <c:pt idx="159">
                  <c:v>07.12.2016</c:v>
                </c:pt>
                <c:pt idx="160">
                  <c:v>08.12.2016</c:v>
                </c:pt>
                <c:pt idx="161">
                  <c:v>09.12.2016</c:v>
                </c:pt>
                <c:pt idx="162">
                  <c:v>10.12.2016</c:v>
                </c:pt>
                <c:pt idx="163">
                  <c:v>11.12.2016</c:v>
                </c:pt>
                <c:pt idx="164">
                  <c:v>12.12.2016</c:v>
                </c:pt>
                <c:pt idx="165">
                  <c:v>13.12.2016</c:v>
                </c:pt>
                <c:pt idx="166">
                  <c:v>14.12.2016</c:v>
                </c:pt>
                <c:pt idx="167">
                  <c:v>15.12.2016</c:v>
                </c:pt>
                <c:pt idx="168">
                  <c:v>16.12.2016</c:v>
                </c:pt>
                <c:pt idx="169">
                  <c:v>17.12.2016</c:v>
                </c:pt>
                <c:pt idx="170">
                  <c:v>18.12.2016</c:v>
                </c:pt>
                <c:pt idx="171">
                  <c:v>19.12.2016</c:v>
                </c:pt>
                <c:pt idx="172">
                  <c:v>20.12.2016</c:v>
                </c:pt>
                <c:pt idx="173">
                  <c:v>21.12.2016</c:v>
                </c:pt>
                <c:pt idx="174">
                  <c:v>22.12.2016</c:v>
                </c:pt>
                <c:pt idx="175">
                  <c:v>23.12.2016</c:v>
                </c:pt>
                <c:pt idx="176">
                  <c:v>24.12.2016</c:v>
                </c:pt>
                <c:pt idx="177">
                  <c:v>25.12.2016</c:v>
                </c:pt>
                <c:pt idx="178">
                  <c:v>26.12.2016</c:v>
                </c:pt>
                <c:pt idx="179">
                  <c:v>27.12.2016</c:v>
                </c:pt>
                <c:pt idx="180">
                  <c:v>28.12.2016</c:v>
                </c:pt>
                <c:pt idx="181">
                  <c:v>29.12.2016</c:v>
                </c:pt>
                <c:pt idx="182">
                  <c:v>30.12.2016</c:v>
                </c:pt>
                <c:pt idx="183">
                  <c:v>31.12.2016</c:v>
                </c:pt>
                <c:pt idx="184">
                  <c:v>01.01.2017</c:v>
                </c:pt>
                <c:pt idx="185">
                  <c:v>02.01.2017</c:v>
                </c:pt>
                <c:pt idx="186">
                  <c:v>03.01.2017</c:v>
                </c:pt>
                <c:pt idx="187">
                  <c:v>04.01.2017</c:v>
                </c:pt>
                <c:pt idx="188">
                  <c:v>05.01.2017</c:v>
                </c:pt>
                <c:pt idx="189">
                  <c:v>06.01.2017</c:v>
                </c:pt>
                <c:pt idx="190">
                  <c:v>07.01.2017</c:v>
                </c:pt>
                <c:pt idx="191">
                  <c:v>08.01.2017</c:v>
                </c:pt>
                <c:pt idx="192">
                  <c:v>09.01.2017</c:v>
                </c:pt>
                <c:pt idx="193">
                  <c:v>10.01.2017</c:v>
                </c:pt>
                <c:pt idx="194">
                  <c:v>11.01.2017</c:v>
                </c:pt>
                <c:pt idx="195">
                  <c:v>12.01.2017</c:v>
                </c:pt>
                <c:pt idx="196">
                  <c:v>13.01.2017</c:v>
                </c:pt>
                <c:pt idx="197">
                  <c:v>14.01.2017</c:v>
                </c:pt>
                <c:pt idx="198">
                  <c:v>15.01.2017</c:v>
                </c:pt>
                <c:pt idx="199">
                  <c:v>16.01.2017</c:v>
                </c:pt>
                <c:pt idx="200">
                  <c:v>17.01.2017</c:v>
                </c:pt>
                <c:pt idx="201">
                  <c:v>18.01.2017</c:v>
                </c:pt>
                <c:pt idx="202">
                  <c:v>19.01.2017</c:v>
                </c:pt>
                <c:pt idx="203">
                  <c:v>20.01.2017</c:v>
                </c:pt>
                <c:pt idx="204">
                  <c:v>21.01.2017</c:v>
                </c:pt>
                <c:pt idx="205">
                  <c:v>22.01.2017</c:v>
                </c:pt>
                <c:pt idx="206">
                  <c:v>23.01.2017</c:v>
                </c:pt>
                <c:pt idx="207">
                  <c:v>24.01.2017</c:v>
                </c:pt>
                <c:pt idx="208">
                  <c:v>25.01.2017</c:v>
                </c:pt>
                <c:pt idx="209">
                  <c:v>26.01.2017</c:v>
                </c:pt>
                <c:pt idx="210">
                  <c:v>27.01.2017</c:v>
                </c:pt>
                <c:pt idx="211">
                  <c:v>28.01.2017</c:v>
                </c:pt>
                <c:pt idx="212">
                  <c:v>29.01.2017</c:v>
                </c:pt>
                <c:pt idx="213">
                  <c:v>30.01.2017</c:v>
                </c:pt>
                <c:pt idx="214">
                  <c:v>31.01.2017</c:v>
                </c:pt>
                <c:pt idx="215">
                  <c:v>01.02.2017</c:v>
                </c:pt>
                <c:pt idx="216">
                  <c:v>02.02.2017</c:v>
                </c:pt>
                <c:pt idx="217">
                  <c:v>03.02.2017</c:v>
                </c:pt>
                <c:pt idx="218">
                  <c:v>04.02.2017</c:v>
                </c:pt>
                <c:pt idx="219">
                  <c:v>05.02.2017</c:v>
                </c:pt>
                <c:pt idx="220">
                  <c:v>06.02.2017</c:v>
                </c:pt>
                <c:pt idx="221">
                  <c:v>07.02.2017</c:v>
                </c:pt>
                <c:pt idx="222">
                  <c:v>08.02.2017</c:v>
                </c:pt>
                <c:pt idx="223">
                  <c:v>09.02.2017</c:v>
                </c:pt>
                <c:pt idx="224">
                  <c:v>10.02.2017</c:v>
                </c:pt>
                <c:pt idx="225">
                  <c:v>11.02.2017</c:v>
                </c:pt>
                <c:pt idx="226">
                  <c:v>12.02.2017</c:v>
                </c:pt>
                <c:pt idx="227">
                  <c:v>13.02.2017</c:v>
                </c:pt>
                <c:pt idx="228">
                  <c:v>14.02.2017</c:v>
                </c:pt>
                <c:pt idx="229">
                  <c:v>15.02.2017</c:v>
                </c:pt>
                <c:pt idx="230">
                  <c:v>16.02.2017</c:v>
                </c:pt>
                <c:pt idx="231">
                  <c:v>17.02.2017</c:v>
                </c:pt>
                <c:pt idx="232">
                  <c:v>18.02.2017</c:v>
                </c:pt>
                <c:pt idx="233">
                  <c:v>19.02.2017</c:v>
                </c:pt>
                <c:pt idx="234">
                  <c:v>20.02.2017</c:v>
                </c:pt>
                <c:pt idx="235">
                  <c:v>21.02.2017</c:v>
                </c:pt>
                <c:pt idx="236">
                  <c:v>22.02.2017</c:v>
                </c:pt>
                <c:pt idx="237">
                  <c:v>23.02.2017</c:v>
                </c:pt>
                <c:pt idx="238">
                  <c:v>24.02.2017</c:v>
                </c:pt>
                <c:pt idx="239">
                  <c:v>25.02.2017</c:v>
                </c:pt>
                <c:pt idx="240">
                  <c:v>26.02.2017</c:v>
                </c:pt>
                <c:pt idx="241">
                  <c:v>27.02.2017</c:v>
                </c:pt>
                <c:pt idx="242">
                  <c:v>28.02.2017</c:v>
                </c:pt>
                <c:pt idx="243">
                  <c:v>01.03.2017</c:v>
                </c:pt>
                <c:pt idx="244">
                  <c:v>02.03.2017</c:v>
                </c:pt>
                <c:pt idx="245">
                  <c:v>03.03.2017</c:v>
                </c:pt>
                <c:pt idx="246">
                  <c:v>04.03.2017</c:v>
                </c:pt>
                <c:pt idx="247">
                  <c:v>05.03.2017</c:v>
                </c:pt>
                <c:pt idx="248">
                  <c:v>06.03.2017</c:v>
                </c:pt>
                <c:pt idx="249">
                  <c:v>07.03.2017</c:v>
                </c:pt>
                <c:pt idx="250">
                  <c:v>08.03.2017</c:v>
                </c:pt>
                <c:pt idx="251">
                  <c:v>09.03.2017</c:v>
                </c:pt>
                <c:pt idx="252">
                  <c:v>10.03.2017</c:v>
                </c:pt>
                <c:pt idx="253">
                  <c:v>11.03.2017</c:v>
                </c:pt>
                <c:pt idx="254">
                  <c:v>12.03.2017</c:v>
                </c:pt>
                <c:pt idx="255">
                  <c:v>13.03.2017</c:v>
                </c:pt>
                <c:pt idx="256">
                  <c:v>14.03.2017</c:v>
                </c:pt>
                <c:pt idx="257">
                  <c:v>15.03.2017</c:v>
                </c:pt>
                <c:pt idx="258">
                  <c:v>16.03.2017</c:v>
                </c:pt>
                <c:pt idx="259">
                  <c:v>17.03.2017</c:v>
                </c:pt>
                <c:pt idx="260">
                  <c:v>18.03.2017</c:v>
                </c:pt>
                <c:pt idx="261">
                  <c:v>19.03.2017</c:v>
                </c:pt>
                <c:pt idx="262">
                  <c:v>20.03.2017</c:v>
                </c:pt>
                <c:pt idx="263">
                  <c:v>21.03.2017</c:v>
                </c:pt>
                <c:pt idx="264">
                  <c:v>22.03.2017</c:v>
                </c:pt>
                <c:pt idx="265">
                  <c:v>23.03.2017</c:v>
                </c:pt>
                <c:pt idx="266">
                  <c:v>24.03.2017</c:v>
                </c:pt>
                <c:pt idx="267">
                  <c:v>25.03.2017</c:v>
                </c:pt>
                <c:pt idx="268">
                  <c:v>26.03.2017</c:v>
                </c:pt>
                <c:pt idx="269">
                  <c:v>27.03.2017</c:v>
                </c:pt>
                <c:pt idx="270">
                  <c:v>28.03.2017</c:v>
                </c:pt>
                <c:pt idx="271">
                  <c:v>29.03.2017</c:v>
                </c:pt>
                <c:pt idx="272">
                  <c:v>30.03.2017</c:v>
                </c:pt>
                <c:pt idx="273">
                  <c:v>31.03.2017</c:v>
                </c:pt>
                <c:pt idx="274">
                  <c:v>01.04.2017</c:v>
                </c:pt>
                <c:pt idx="275">
                  <c:v>02.04.2017</c:v>
                </c:pt>
                <c:pt idx="276">
                  <c:v>03.04.2017</c:v>
                </c:pt>
                <c:pt idx="277">
                  <c:v>04.04.2017</c:v>
                </c:pt>
                <c:pt idx="278">
                  <c:v>05.04.2017</c:v>
                </c:pt>
                <c:pt idx="279">
                  <c:v>06.04.2017</c:v>
                </c:pt>
                <c:pt idx="280">
                  <c:v>07.04.2017</c:v>
                </c:pt>
                <c:pt idx="281">
                  <c:v>08.04.2017</c:v>
                </c:pt>
                <c:pt idx="282">
                  <c:v>09.04.2017</c:v>
                </c:pt>
                <c:pt idx="283">
                  <c:v>10.04.2017</c:v>
                </c:pt>
                <c:pt idx="284">
                  <c:v>11.04.2017</c:v>
                </c:pt>
                <c:pt idx="285">
                  <c:v>12.04.2017</c:v>
                </c:pt>
                <c:pt idx="286">
                  <c:v>13.04.2017</c:v>
                </c:pt>
                <c:pt idx="287">
                  <c:v>14.04.2017</c:v>
                </c:pt>
                <c:pt idx="288">
                  <c:v>15.04.2017</c:v>
                </c:pt>
                <c:pt idx="289">
                  <c:v>16.04.2017</c:v>
                </c:pt>
                <c:pt idx="290">
                  <c:v>17.04.2017</c:v>
                </c:pt>
                <c:pt idx="291">
                  <c:v>18.04.2017</c:v>
                </c:pt>
                <c:pt idx="292">
                  <c:v>19.04.2017</c:v>
                </c:pt>
                <c:pt idx="293">
                  <c:v>20.04.2017</c:v>
                </c:pt>
                <c:pt idx="294">
                  <c:v>21.04.2017</c:v>
                </c:pt>
                <c:pt idx="295">
                  <c:v>22.04.2017</c:v>
                </c:pt>
                <c:pt idx="296">
                  <c:v>23.04.2017</c:v>
                </c:pt>
                <c:pt idx="297">
                  <c:v>24.04.2017</c:v>
                </c:pt>
                <c:pt idx="298">
                  <c:v>25.04.2017</c:v>
                </c:pt>
                <c:pt idx="299">
                  <c:v>26.04.2017</c:v>
                </c:pt>
                <c:pt idx="300">
                  <c:v>27.04.2017</c:v>
                </c:pt>
                <c:pt idx="301">
                  <c:v>28.04.2017</c:v>
                </c:pt>
                <c:pt idx="302">
                  <c:v>29.04.2017</c:v>
                </c:pt>
                <c:pt idx="303">
                  <c:v>30.04.2017</c:v>
                </c:pt>
                <c:pt idx="304">
                  <c:v>01.05.2017</c:v>
                </c:pt>
                <c:pt idx="305">
                  <c:v>02.05.2017</c:v>
                </c:pt>
                <c:pt idx="306">
                  <c:v>03.05.2017</c:v>
                </c:pt>
                <c:pt idx="307">
                  <c:v>04.05.2017</c:v>
                </c:pt>
                <c:pt idx="308">
                  <c:v>05.05.2017</c:v>
                </c:pt>
                <c:pt idx="309">
                  <c:v>06.05.2017</c:v>
                </c:pt>
                <c:pt idx="310">
                  <c:v>07.05.2017</c:v>
                </c:pt>
                <c:pt idx="311">
                  <c:v>08.05.2017</c:v>
                </c:pt>
                <c:pt idx="312">
                  <c:v>09.05.2017</c:v>
                </c:pt>
                <c:pt idx="313">
                  <c:v>10.05.2017</c:v>
                </c:pt>
                <c:pt idx="314">
                  <c:v>11.05.2017</c:v>
                </c:pt>
                <c:pt idx="315">
                  <c:v>12.05.2017</c:v>
                </c:pt>
                <c:pt idx="316">
                  <c:v>13.05.2017</c:v>
                </c:pt>
                <c:pt idx="317">
                  <c:v>14.05.2017</c:v>
                </c:pt>
                <c:pt idx="318">
                  <c:v>15.05.2017</c:v>
                </c:pt>
                <c:pt idx="319">
                  <c:v>16.05.2017</c:v>
                </c:pt>
                <c:pt idx="320">
                  <c:v>17.05.2017</c:v>
                </c:pt>
                <c:pt idx="321">
                  <c:v>18.05.2017</c:v>
                </c:pt>
                <c:pt idx="322">
                  <c:v>19.05.2017</c:v>
                </c:pt>
                <c:pt idx="323">
                  <c:v>20.05.2017</c:v>
                </c:pt>
                <c:pt idx="324">
                  <c:v>21.05.2017</c:v>
                </c:pt>
                <c:pt idx="325">
                  <c:v>22.05.2017</c:v>
                </c:pt>
                <c:pt idx="326">
                  <c:v>23.05.2017</c:v>
                </c:pt>
                <c:pt idx="327">
                  <c:v>24.05.2017</c:v>
                </c:pt>
                <c:pt idx="328">
                  <c:v>25.05.2017</c:v>
                </c:pt>
                <c:pt idx="329">
                  <c:v>26.05.2017</c:v>
                </c:pt>
                <c:pt idx="330">
                  <c:v>27.05.2017</c:v>
                </c:pt>
                <c:pt idx="331">
                  <c:v>28.05.2017</c:v>
                </c:pt>
                <c:pt idx="332">
                  <c:v>29.05.2017</c:v>
                </c:pt>
                <c:pt idx="333">
                  <c:v>30.05.2017</c:v>
                </c:pt>
                <c:pt idx="334">
                  <c:v>31.05.2017</c:v>
                </c:pt>
                <c:pt idx="335">
                  <c:v>01.06.2017</c:v>
                </c:pt>
                <c:pt idx="336">
                  <c:v>02.06.2017</c:v>
                </c:pt>
                <c:pt idx="337">
                  <c:v>03.06.2017</c:v>
                </c:pt>
                <c:pt idx="338">
                  <c:v>04.06.2017</c:v>
                </c:pt>
                <c:pt idx="339">
                  <c:v>05.06.2017</c:v>
                </c:pt>
                <c:pt idx="340">
                  <c:v>06.06.2017</c:v>
                </c:pt>
                <c:pt idx="341">
                  <c:v>07.06.2017</c:v>
                </c:pt>
                <c:pt idx="342">
                  <c:v>08.06.2017</c:v>
                </c:pt>
                <c:pt idx="343">
                  <c:v>09.06.2017</c:v>
                </c:pt>
                <c:pt idx="344">
                  <c:v>10.06.2017</c:v>
                </c:pt>
                <c:pt idx="345">
                  <c:v>11.06.2017</c:v>
                </c:pt>
                <c:pt idx="346">
                  <c:v>12.06.2017</c:v>
                </c:pt>
                <c:pt idx="347">
                  <c:v>13.06.2017</c:v>
                </c:pt>
                <c:pt idx="348">
                  <c:v>14.06.2017</c:v>
                </c:pt>
                <c:pt idx="349">
                  <c:v>15.06.2017</c:v>
                </c:pt>
                <c:pt idx="350">
                  <c:v>16.06.2017</c:v>
                </c:pt>
                <c:pt idx="351">
                  <c:v>17.06.2017</c:v>
                </c:pt>
                <c:pt idx="352">
                  <c:v>18.06.2017</c:v>
                </c:pt>
                <c:pt idx="353">
                  <c:v>19.06.2017</c:v>
                </c:pt>
                <c:pt idx="354">
                  <c:v>20.06.2017</c:v>
                </c:pt>
                <c:pt idx="355">
                  <c:v>21.06.2017</c:v>
                </c:pt>
                <c:pt idx="356">
                  <c:v>22.06.2017</c:v>
                </c:pt>
                <c:pt idx="357">
                  <c:v>23.06.2017</c:v>
                </c:pt>
                <c:pt idx="358">
                  <c:v>24.06.2017</c:v>
                </c:pt>
                <c:pt idx="359">
                  <c:v>25.06.2017</c:v>
                </c:pt>
                <c:pt idx="360">
                  <c:v>26.06.2017</c:v>
                </c:pt>
                <c:pt idx="361">
                  <c:v>27.06.2017</c:v>
                </c:pt>
                <c:pt idx="362">
                  <c:v>28.06.2017</c:v>
                </c:pt>
                <c:pt idx="363">
                  <c:v>29.06.2017</c:v>
                </c:pt>
                <c:pt idx="364">
                  <c:v>30.06.2017</c:v>
                </c:pt>
              </c:strCache>
            </c:strRef>
          </c:cat>
          <c:val>
            <c:numRef>
              <c:f>Sheet1!$B$2:$B$366</c:f>
              <c:numCache>
                <c:formatCode>General</c:formatCode>
                <c:ptCount val="365"/>
                <c:pt idx="0">
                  <c:v>84601</c:v>
                </c:pt>
                <c:pt idx="1">
                  <c:v>84663</c:v>
                </c:pt>
                <c:pt idx="2">
                  <c:v>84735</c:v>
                </c:pt>
                <c:pt idx="3">
                  <c:v>84786</c:v>
                </c:pt>
                <c:pt idx="4">
                  <c:v>84850</c:v>
                </c:pt>
                <c:pt idx="5">
                  <c:v>84880</c:v>
                </c:pt>
                <c:pt idx="6">
                  <c:v>84913</c:v>
                </c:pt>
                <c:pt idx="7">
                  <c:v>84954</c:v>
                </c:pt>
                <c:pt idx="8">
                  <c:v>84985</c:v>
                </c:pt>
                <c:pt idx="9">
                  <c:v>85027</c:v>
                </c:pt>
                <c:pt idx="10">
                  <c:v>85079</c:v>
                </c:pt>
                <c:pt idx="11">
                  <c:v>85136</c:v>
                </c:pt>
                <c:pt idx="12">
                  <c:v>85169</c:v>
                </c:pt>
                <c:pt idx="13">
                  <c:v>85422</c:v>
                </c:pt>
                <c:pt idx="14">
                  <c:v>85549</c:v>
                </c:pt>
                <c:pt idx="15">
                  <c:v>85624</c:v>
                </c:pt>
                <c:pt idx="16">
                  <c:v>85707</c:v>
                </c:pt>
                <c:pt idx="17">
                  <c:v>85788</c:v>
                </c:pt>
                <c:pt idx="18">
                  <c:v>85858</c:v>
                </c:pt>
                <c:pt idx="19">
                  <c:v>85952</c:v>
                </c:pt>
                <c:pt idx="20">
                  <c:v>86007</c:v>
                </c:pt>
                <c:pt idx="21">
                  <c:v>86108</c:v>
                </c:pt>
                <c:pt idx="22">
                  <c:v>86192</c:v>
                </c:pt>
                <c:pt idx="23">
                  <c:v>86285</c:v>
                </c:pt>
                <c:pt idx="24">
                  <c:v>86375</c:v>
                </c:pt>
                <c:pt idx="25">
                  <c:v>86487</c:v>
                </c:pt>
                <c:pt idx="26">
                  <c:v>86559</c:v>
                </c:pt>
                <c:pt idx="27">
                  <c:v>86694</c:v>
                </c:pt>
                <c:pt idx="28">
                  <c:v>86765</c:v>
                </c:pt>
                <c:pt idx="29">
                  <c:v>86854</c:v>
                </c:pt>
                <c:pt idx="30">
                  <c:v>86925</c:v>
                </c:pt>
                <c:pt idx="31">
                  <c:v>87013</c:v>
                </c:pt>
                <c:pt idx="32">
                  <c:v>87091</c:v>
                </c:pt>
                <c:pt idx="33">
                  <c:v>87154</c:v>
                </c:pt>
                <c:pt idx="34">
                  <c:v>87214</c:v>
                </c:pt>
                <c:pt idx="35">
                  <c:v>87293</c:v>
                </c:pt>
                <c:pt idx="36">
                  <c:v>87364</c:v>
                </c:pt>
                <c:pt idx="37">
                  <c:v>87452</c:v>
                </c:pt>
                <c:pt idx="38">
                  <c:v>87498</c:v>
                </c:pt>
                <c:pt idx="39">
                  <c:v>87562</c:v>
                </c:pt>
                <c:pt idx="40">
                  <c:v>87614</c:v>
                </c:pt>
                <c:pt idx="41">
                  <c:v>87684</c:v>
                </c:pt>
                <c:pt idx="42">
                  <c:v>87734</c:v>
                </c:pt>
                <c:pt idx="43">
                  <c:v>87776</c:v>
                </c:pt>
                <c:pt idx="44">
                  <c:v>87827</c:v>
                </c:pt>
                <c:pt idx="45">
                  <c:v>87853</c:v>
                </c:pt>
                <c:pt idx="46">
                  <c:v>87915</c:v>
                </c:pt>
                <c:pt idx="47">
                  <c:v>88025</c:v>
                </c:pt>
                <c:pt idx="48">
                  <c:v>88118</c:v>
                </c:pt>
                <c:pt idx="49">
                  <c:v>88262</c:v>
                </c:pt>
                <c:pt idx="50">
                  <c:v>88371</c:v>
                </c:pt>
                <c:pt idx="51">
                  <c:v>88478</c:v>
                </c:pt>
                <c:pt idx="52">
                  <c:v>88585</c:v>
                </c:pt>
                <c:pt idx="53">
                  <c:v>88664</c:v>
                </c:pt>
                <c:pt idx="54">
                  <c:v>88755</c:v>
                </c:pt>
                <c:pt idx="55">
                  <c:v>88864</c:v>
                </c:pt>
                <c:pt idx="56">
                  <c:v>88959</c:v>
                </c:pt>
                <c:pt idx="57">
                  <c:v>89045</c:v>
                </c:pt>
                <c:pt idx="58">
                  <c:v>89158</c:v>
                </c:pt>
                <c:pt idx="60">
                  <c:v>90181</c:v>
                </c:pt>
                <c:pt idx="61">
                  <c:v>90733</c:v>
                </c:pt>
                <c:pt idx="62">
                  <c:v>93697</c:v>
                </c:pt>
                <c:pt idx="63">
                  <c:v>96750</c:v>
                </c:pt>
                <c:pt idx="64">
                  <c:v>98090</c:v>
                </c:pt>
                <c:pt idx="65">
                  <c:v>98868</c:v>
                </c:pt>
                <c:pt idx="66">
                  <c:v>99251</c:v>
                </c:pt>
                <c:pt idx="67">
                  <c:v>99628</c:v>
                </c:pt>
                <c:pt idx="68">
                  <c:v>99832</c:v>
                </c:pt>
                <c:pt idx="69">
                  <c:v>99960</c:v>
                </c:pt>
                <c:pt idx="70">
                  <c:v>100250</c:v>
                </c:pt>
                <c:pt idx="71">
                  <c:v>100401</c:v>
                </c:pt>
                <c:pt idx="72">
                  <c:v>100512</c:v>
                </c:pt>
                <c:pt idx="73">
                  <c:v>100611</c:v>
                </c:pt>
                <c:pt idx="74">
                  <c:v>100691</c:v>
                </c:pt>
                <c:pt idx="75">
                  <c:v>100775</c:v>
                </c:pt>
                <c:pt idx="76">
                  <c:v>100850</c:v>
                </c:pt>
                <c:pt idx="77">
                  <c:v>100929</c:v>
                </c:pt>
                <c:pt idx="78">
                  <c:v>101039</c:v>
                </c:pt>
                <c:pt idx="79">
                  <c:v>101153</c:v>
                </c:pt>
                <c:pt idx="80">
                  <c:v>101237</c:v>
                </c:pt>
                <c:pt idx="81">
                  <c:v>101317</c:v>
                </c:pt>
                <c:pt idx="82">
                  <c:v>101395</c:v>
                </c:pt>
                <c:pt idx="83">
                  <c:v>102072</c:v>
                </c:pt>
                <c:pt idx="84">
                  <c:v>102270</c:v>
                </c:pt>
                <c:pt idx="85">
                  <c:v>102354</c:v>
                </c:pt>
                <c:pt idx="86">
                  <c:v>102446</c:v>
                </c:pt>
                <c:pt idx="87">
                  <c:v>102539</c:v>
                </c:pt>
                <c:pt idx="88">
                  <c:v>102590</c:v>
                </c:pt>
                <c:pt idx="89">
                  <c:v>102642</c:v>
                </c:pt>
                <c:pt idx="90">
                  <c:v>102744</c:v>
                </c:pt>
                <c:pt idx="91">
                  <c:v>102862</c:v>
                </c:pt>
                <c:pt idx="92">
                  <c:v>103040</c:v>
                </c:pt>
                <c:pt idx="93">
                  <c:v>103239</c:v>
                </c:pt>
                <c:pt idx="94">
                  <c:v>103384</c:v>
                </c:pt>
                <c:pt idx="95">
                  <c:v>103476</c:v>
                </c:pt>
                <c:pt idx="96">
                  <c:v>103570</c:v>
                </c:pt>
                <c:pt idx="97">
                  <c:v>103696</c:v>
                </c:pt>
                <c:pt idx="98">
                  <c:v>103895</c:v>
                </c:pt>
                <c:pt idx="99">
                  <c:v>104066</c:v>
                </c:pt>
                <c:pt idx="100">
                  <c:v>104218</c:v>
                </c:pt>
                <c:pt idx="101">
                  <c:v>104308</c:v>
                </c:pt>
                <c:pt idx="102">
                  <c:v>104502</c:v>
                </c:pt>
                <c:pt idx="103">
                  <c:v>104749</c:v>
                </c:pt>
                <c:pt idx="104">
                  <c:v>104895</c:v>
                </c:pt>
                <c:pt idx="105">
                  <c:v>107812</c:v>
                </c:pt>
                <c:pt idx="106">
                  <c:v>110056</c:v>
                </c:pt>
                <c:pt idx="107">
                  <c:v>111196</c:v>
                </c:pt>
                <c:pt idx="108">
                  <c:v>111675</c:v>
                </c:pt>
                <c:pt idx="109">
                  <c:v>112190</c:v>
                </c:pt>
                <c:pt idx="110">
                  <c:v>112652</c:v>
                </c:pt>
                <c:pt idx="111">
                  <c:v>112909</c:v>
                </c:pt>
                <c:pt idx="112">
                  <c:v>113064</c:v>
                </c:pt>
                <c:pt idx="113">
                  <c:v>113218</c:v>
                </c:pt>
                <c:pt idx="114">
                  <c:v>113420</c:v>
                </c:pt>
                <c:pt idx="115">
                  <c:v>113582</c:v>
                </c:pt>
                <c:pt idx="116">
                  <c:v>113736</c:v>
                </c:pt>
                <c:pt idx="117">
                  <c:v>113892</c:v>
                </c:pt>
                <c:pt idx="118">
                  <c:v>114186</c:v>
                </c:pt>
                <c:pt idx="120">
                  <c:v>114659</c:v>
                </c:pt>
                <c:pt idx="121">
                  <c:v>114951</c:v>
                </c:pt>
                <c:pt idx="122">
                  <c:v>115183</c:v>
                </c:pt>
                <c:pt idx="123">
                  <c:v>115437</c:v>
                </c:pt>
                <c:pt idx="124">
                  <c:v>115624</c:v>
                </c:pt>
                <c:pt idx="125">
                  <c:v>115821</c:v>
                </c:pt>
                <c:pt idx="126">
                  <c:v>115984</c:v>
                </c:pt>
                <c:pt idx="127">
                  <c:v>116114</c:v>
                </c:pt>
                <c:pt idx="128">
                  <c:v>116303</c:v>
                </c:pt>
                <c:pt idx="129">
                  <c:v>116468</c:v>
                </c:pt>
                <c:pt idx="130">
                  <c:v>116636</c:v>
                </c:pt>
                <c:pt idx="131">
                  <c:v>117125</c:v>
                </c:pt>
                <c:pt idx="132">
                  <c:v>117594</c:v>
                </c:pt>
                <c:pt idx="133">
                  <c:v>117963</c:v>
                </c:pt>
                <c:pt idx="134">
                  <c:v>118336</c:v>
                </c:pt>
                <c:pt idx="135">
                  <c:v>118650</c:v>
                </c:pt>
                <c:pt idx="136">
                  <c:v>118900</c:v>
                </c:pt>
                <c:pt idx="137">
                  <c:v>119066</c:v>
                </c:pt>
                <c:pt idx="138">
                  <c:v>119211</c:v>
                </c:pt>
                <c:pt idx="139">
                  <c:v>119421</c:v>
                </c:pt>
                <c:pt idx="140">
                  <c:v>119519</c:v>
                </c:pt>
                <c:pt idx="141">
                  <c:v>119685</c:v>
                </c:pt>
                <c:pt idx="142">
                  <c:v>119809</c:v>
                </c:pt>
                <c:pt idx="143">
                  <c:v>119987</c:v>
                </c:pt>
                <c:pt idx="144">
                  <c:v>120363</c:v>
                </c:pt>
                <c:pt idx="145">
                  <c:v>120587</c:v>
                </c:pt>
                <c:pt idx="146">
                  <c:v>120744</c:v>
                </c:pt>
                <c:pt idx="147">
                  <c:v>120866</c:v>
                </c:pt>
                <c:pt idx="148">
                  <c:v>121009</c:v>
                </c:pt>
                <c:pt idx="149">
                  <c:v>121212</c:v>
                </c:pt>
                <c:pt idx="150">
                  <c:v>121338</c:v>
                </c:pt>
                <c:pt idx="151">
                  <c:v>121480</c:v>
                </c:pt>
                <c:pt idx="152">
                  <c:v>121575</c:v>
                </c:pt>
                <c:pt idx="153">
                  <c:v>121773</c:v>
                </c:pt>
                <c:pt idx="154">
                  <c:v>121932</c:v>
                </c:pt>
                <c:pt idx="155">
                  <c:v>122044</c:v>
                </c:pt>
                <c:pt idx="156">
                  <c:v>122160</c:v>
                </c:pt>
                <c:pt idx="157">
                  <c:v>122257</c:v>
                </c:pt>
                <c:pt idx="158">
                  <c:v>122346</c:v>
                </c:pt>
                <c:pt idx="159">
                  <c:v>122428</c:v>
                </c:pt>
                <c:pt idx="160">
                  <c:v>122543</c:v>
                </c:pt>
                <c:pt idx="161">
                  <c:v>122650</c:v>
                </c:pt>
                <c:pt idx="162">
                  <c:v>122816</c:v>
                </c:pt>
                <c:pt idx="163">
                  <c:v>122966</c:v>
                </c:pt>
                <c:pt idx="164">
                  <c:v>123060</c:v>
                </c:pt>
                <c:pt idx="165">
                  <c:v>123215</c:v>
                </c:pt>
                <c:pt idx="166">
                  <c:v>123393</c:v>
                </c:pt>
                <c:pt idx="167">
                  <c:v>123529</c:v>
                </c:pt>
                <c:pt idx="168">
                  <c:v>123670</c:v>
                </c:pt>
                <c:pt idx="169">
                  <c:v>123803</c:v>
                </c:pt>
                <c:pt idx="170">
                  <c:v>123945</c:v>
                </c:pt>
                <c:pt idx="171">
                  <c:v>124097</c:v>
                </c:pt>
                <c:pt idx="172">
                  <c:v>124292</c:v>
                </c:pt>
                <c:pt idx="173">
                  <c:v>124393</c:v>
                </c:pt>
                <c:pt idx="174">
                  <c:v>124504</c:v>
                </c:pt>
                <c:pt idx="175">
                  <c:v>124591</c:v>
                </c:pt>
                <c:pt idx="176">
                  <c:v>124647</c:v>
                </c:pt>
                <c:pt idx="177">
                  <c:v>124710</c:v>
                </c:pt>
                <c:pt idx="178">
                  <c:v>124776</c:v>
                </c:pt>
                <c:pt idx="180">
                  <c:v>124984</c:v>
                </c:pt>
                <c:pt idx="181">
                  <c:v>125213</c:v>
                </c:pt>
                <c:pt idx="182">
                  <c:v>125482</c:v>
                </c:pt>
                <c:pt idx="183">
                  <c:v>125628</c:v>
                </c:pt>
                <c:pt idx="184">
                  <c:v>125743</c:v>
                </c:pt>
                <c:pt idx="185">
                  <c:v>125896</c:v>
                </c:pt>
                <c:pt idx="186">
                  <c:v>126006</c:v>
                </c:pt>
                <c:pt idx="187">
                  <c:v>126116</c:v>
                </c:pt>
                <c:pt idx="188">
                  <c:v>126199</c:v>
                </c:pt>
                <c:pt idx="189">
                  <c:v>126268</c:v>
                </c:pt>
                <c:pt idx="190">
                  <c:v>126379</c:v>
                </c:pt>
                <c:pt idx="191">
                  <c:v>126556</c:v>
                </c:pt>
                <c:pt idx="192">
                  <c:v>126729</c:v>
                </c:pt>
                <c:pt idx="193">
                  <c:v>126910</c:v>
                </c:pt>
                <c:pt idx="194">
                  <c:v>127144</c:v>
                </c:pt>
                <c:pt idx="195">
                  <c:v>127485</c:v>
                </c:pt>
                <c:pt idx="196">
                  <c:v>127698</c:v>
                </c:pt>
                <c:pt idx="197">
                  <c:v>127796</c:v>
                </c:pt>
                <c:pt idx="198">
                  <c:v>127950</c:v>
                </c:pt>
                <c:pt idx="199">
                  <c:v>128031</c:v>
                </c:pt>
                <c:pt idx="200">
                  <c:v>128162</c:v>
                </c:pt>
                <c:pt idx="201">
                  <c:v>128264</c:v>
                </c:pt>
                <c:pt idx="202">
                  <c:v>128364</c:v>
                </c:pt>
                <c:pt idx="203">
                  <c:v>128460</c:v>
                </c:pt>
                <c:pt idx="204">
                  <c:v>128544</c:v>
                </c:pt>
                <c:pt idx="205">
                  <c:v>128681</c:v>
                </c:pt>
                <c:pt idx="206">
                  <c:v>128815</c:v>
                </c:pt>
                <c:pt idx="207">
                  <c:v>128936</c:v>
                </c:pt>
                <c:pt idx="208">
                  <c:v>129135</c:v>
                </c:pt>
                <c:pt idx="209">
                  <c:v>129335</c:v>
                </c:pt>
                <c:pt idx="210">
                  <c:v>129590</c:v>
                </c:pt>
                <c:pt idx="211">
                  <c:v>129819</c:v>
                </c:pt>
                <c:pt idx="212">
                  <c:v>130048</c:v>
                </c:pt>
                <c:pt idx="213">
                  <c:v>130246</c:v>
                </c:pt>
                <c:pt idx="214">
                  <c:v>130377</c:v>
                </c:pt>
                <c:pt idx="215">
                  <c:v>130562</c:v>
                </c:pt>
                <c:pt idx="216">
                  <c:v>130898</c:v>
                </c:pt>
                <c:pt idx="217">
                  <c:v>131170</c:v>
                </c:pt>
                <c:pt idx="218">
                  <c:v>131353</c:v>
                </c:pt>
                <c:pt idx="219">
                  <c:v>131527</c:v>
                </c:pt>
                <c:pt idx="220">
                  <c:v>131685</c:v>
                </c:pt>
                <c:pt idx="221">
                  <c:v>131852</c:v>
                </c:pt>
                <c:pt idx="222">
                  <c:v>131928</c:v>
                </c:pt>
                <c:pt idx="223">
                  <c:v>132081</c:v>
                </c:pt>
                <c:pt idx="224">
                  <c:v>132169</c:v>
                </c:pt>
                <c:pt idx="225">
                  <c:v>132304</c:v>
                </c:pt>
                <c:pt idx="226">
                  <c:v>132439</c:v>
                </c:pt>
                <c:pt idx="227">
                  <c:v>132552</c:v>
                </c:pt>
                <c:pt idx="228">
                  <c:v>132640</c:v>
                </c:pt>
                <c:pt idx="229">
                  <c:v>132781</c:v>
                </c:pt>
                <c:pt idx="230">
                  <c:v>132885</c:v>
                </c:pt>
                <c:pt idx="231">
                  <c:v>132967</c:v>
                </c:pt>
                <c:pt idx="232">
                  <c:v>133038</c:v>
                </c:pt>
                <c:pt idx="233">
                  <c:v>133142</c:v>
                </c:pt>
                <c:pt idx="234">
                  <c:v>133228</c:v>
                </c:pt>
                <c:pt idx="235">
                  <c:v>133330</c:v>
                </c:pt>
                <c:pt idx="236">
                  <c:v>133453</c:v>
                </c:pt>
                <c:pt idx="237">
                  <c:v>133542</c:v>
                </c:pt>
                <c:pt idx="238">
                  <c:v>133659</c:v>
                </c:pt>
                <c:pt idx="240">
                  <c:v>133887</c:v>
                </c:pt>
                <c:pt idx="241">
                  <c:v>134034</c:v>
                </c:pt>
                <c:pt idx="242">
                  <c:v>134142</c:v>
                </c:pt>
                <c:pt idx="243">
                  <c:v>134278</c:v>
                </c:pt>
                <c:pt idx="244">
                  <c:v>134516</c:v>
                </c:pt>
                <c:pt idx="245">
                  <c:v>134690</c:v>
                </c:pt>
                <c:pt idx="246">
                  <c:v>134789</c:v>
                </c:pt>
                <c:pt idx="247">
                  <c:v>134894</c:v>
                </c:pt>
                <c:pt idx="248">
                  <c:v>135000</c:v>
                </c:pt>
                <c:pt idx="249">
                  <c:v>135104</c:v>
                </c:pt>
                <c:pt idx="250">
                  <c:v>135166</c:v>
                </c:pt>
                <c:pt idx="251">
                  <c:v>135245</c:v>
                </c:pt>
                <c:pt idx="252">
                  <c:v>135306</c:v>
                </c:pt>
                <c:pt idx="253">
                  <c:v>135351</c:v>
                </c:pt>
                <c:pt idx="254">
                  <c:v>135431</c:v>
                </c:pt>
                <c:pt idx="255">
                  <c:v>135511</c:v>
                </c:pt>
                <c:pt idx="256">
                  <c:v>135729</c:v>
                </c:pt>
                <c:pt idx="257">
                  <c:v>136407</c:v>
                </c:pt>
                <c:pt idx="258">
                  <c:v>136748</c:v>
                </c:pt>
                <c:pt idx="259">
                  <c:v>136977</c:v>
                </c:pt>
                <c:pt idx="260">
                  <c:v>137246</c:v>
                </c:pt>
                <c:pt idx="261">
                  <c:v>137435</c:v>
                </c:pt>
                <c:pt idx="262">
                  <c:v>137683</c:v>
                </c:pt>
                <c:pt idx="263">
                  <c:v>138308</c:v>
                </c:pt>
                <c:pt idx="264">
                  <c:v>138585</c:v>
                </c:pt>
                <c:pt idx="265">
                  <c:v>138922</c:v>
                </c:pt>
                <c:pt idx="266">
                  <c:v>139078</c:v>
                </c:pt>
                <c:pt idx="267">
                  <c:v>139160</c:v>
                </c:pt>
                <c:pt idx="268">
                  <c:v>139247</c:v>
                </c:pt>
                <c:pt idx="269">
                  <c:v>139326</c:v>
                </c:pt>
                <c:pt idx="270">
                  <c:v>139406</c:v>
                </c:pt>
                <c:pt idx="271">
                  <c:v>139600</c:v>
                </c:pt>
                <c:pt idx="272">
                  <c:v>139924</c:v>
                </c:pt>
                <c:pt idx="273">
                  <c:v>140092</c:v>
                </c:pt>
                <c:pt idx="274">
                  <c:v>140179</c:v>
                </c:pt>
                <c:pt idx="275">
                  <c:v>140283</c:v>
                </c:pt>
                <c:pt idx="276">
                  <c:v>140328</c:v>
                </c:pt>
                <c:pt idx="277">
                  <c:v>140524</c:v>
                </c:pt>
                <c:pt idx="278">
                  <c:v>140690</c:v>
                </c:pt>
                <c:pt idx="279">
                  <c:v>140815</c:v>
                </c:pt>
                <c:pt idx="280">
                  <c:v>140906</c:v>
                </c:pt>
                <c:pt idx="281">
                  <c:v>140965</c:v>
                </c:pt>
                <c:pt idx="282">
                  <c:v>141087</c:v>
                </c:pt>
                <c:pt idx="283">
                  <c:v>141171</c:v>
                </c:pt>
                <c:pt idx="284">
                  <c:v>143230</c:v>
                </c:pt>
                <c:pt idx="285">
                  <c:v>143356</c:v>
                </c:pt>
                <c:pt idx="286">
                  <c:v>143455</c:v>
                </c:pt>
                <c:pt idx="287">
                  <c:v>143550</c:v>
                </c:pt>
                <c:pt idx="288">
                  <c:v>143642</c:v>
                </c:pt>
                <c:pt idx="289">
                  <c:v>143743</c:v>
                </c:pt>
                <c:pt idx="290">
                  <c:v>143902</c:v>
                </c:pt>
                <c:pt idx="291">
                  <c:v>144011</c:v>
                </c:pt>
                <c:pt idx="292">
                  <c:v>144137</c:v>
                </c:pt>
                <c:pt idx="293">
                  <c:v>144386</c:v>
                </c:pt>
                <c:pt idx="294">
                  <c:v>144542</c:v>
                </c:pt>
                <c:pt idx="295">
                  <c:v>144649</c:v>
                </c:pt>
                <c:pt idx="296">
                  <c:v>144725</c:v>
                </c:pt>
                <c:pt idx="297">
                  <c:v>144777</c:v>
                </c:pt>
                <c:pt idx="298">
                  <c:v>144832</c:v>
                </c:pt>
                <c:pt idx="300">
                  <c:v>144942</c:v>
                </c:pt>
                <c:pt idx="301">
                  <c:v>144986</c:v>
                </c:pt>
                <c:pt idx="302">
                  <c:v>145028</c:v>
                </c:pt>
                <c:pt idx="303">
                  <c:v>145082</c:v>
                </c:pt>
                <c:pt idx="304">
                  <c:v>145122</c:v>
                </c:pt>
                <c:pt idx="305">
                  <c:v>145151</c:v>
                </c:pt>
                <c:pt idx="306">
                  <c:v>145207</c:v>
                </c:pt>
                <c:pt idx="307">
                  <c:v>145293</c:v>
                </c:pt>
                <c:pt idx="308">
                  <c:v>145438</c:v>
                </c:pt>
                <c:pt idx="309">
                  <c:v>145550</c:v>
                </c:pt>
                <c:pt idx="310">
                  <c:v>145606</c:v>
                </c:pt>
                <c:pt idx="311">
                  <c:v>145655</c:v>
                </c:pt>
                <c:pt idx="312">
                  <c:v>146127</c:v>
                </c:pt>
                <c:pt idx="313">
                  <c:v>147374</c:v>
                </c:pt>
                <c:pt idx="314">
                  <c:v>148049</c:v>
                </c:pt>
                <c:pt idx="315">
                  <c:v>148450</c:v>
                </c:pt>
                <c:pt idx="316">
                  <c:v>148705</c:v>
                </c:pt>
                <c:pt idx="317">
                  <c:v>148941</c:v>
                </c:pt>
                <c:pt idx="318">
                  <c:v>149066</c:v>
                </c:pt>
                <c:pt idx="319">
                  <c:v>149135</c:v>
                </c:pt>
                <c:pt idx="320">
                  <c:v>149167</c:v>
                </c:pt>
                <c:pt idx="321">
                  <c:v>149206</c:v>
                </c:pt>
                <c:pt idx="322">
                  <c:v>149235</c:v>
                </c:pt>
                <c:pt idx="323">
                  <c:v>149260</c:v>
                </c:pt>
                <c:pt idx="324">
                  <c:v>149313</c:v>
                </c:pt>
                <c:pt idx="325">
                  <c:v>149344</c:v>
                </c:pt>
                <c:pt idx="326">
                  <c:v>149368</c:v>
                </c:pt>
                <c:pt idx="327">
                  <c:v>149374</c:v>
                </c:pt>
                <c:pt idx="328">
                  <c:v>149436</c:v>
                </c:pt>
                <c:pt idx="329">
                  <c:v>149578</c:v>
                </c:pt>
                <c:pt idx="330">
                  <c:v>149659</c:v>
                </c:pt>
                <c:pt idx="331">
                  <c:v>149704</c:v>
                </c:pt>
                <c:pt idx="332">
                  <c:v>149788</c:v>
                </c:pt>
                <c:pt idx="333">
                  <c:v>150141</c:v>
                </c:pt>
                <c:pt idx="334">
                  <c:v>150511</c:v>
                </c:pt>
                <c:pt idx="335">
                  <c:v>150688</c:v>
                </c:pt>
                <c:pt idx="336">
                  <c:v>150780</c:v>
                </c:pt>
                <c:pt idx="337">
                  <c:v>150892</c:v>
                </c:pt>
                <c:pt idx="338">
                  <c:v>151079</c:v>
                </c:pt>
                <c:pt idx="339">
                  <c:v>151165</c:v>
                </c:pt>
                <c:pt idx="340">
                  <c:v>151222</c:v>
                </c:pt>
                <c:pt idx="341">
                  <c:v>151326</c:v>
                </c:pt>
                <c:pt idx="342">
                  <c:v>152095</c:v>
                </c:pt>
                <c:pt idx="343">
                  <c:v>152916</c:v>
                </c:pt>
                <c:pt idx="344">
                  <c:v>153266</c:v>
                </c:pt>
                <c:pt idx="345">
                  <c:v>153510</c:v>
                </c:pt>
                <c:pt idx="346">
                  <c:v>153683</c:v>
                </c:pt>
                <c:pt idx="347">
                  <c:v>153876</c:v>
                </c:pt>
                <c:pt idx="348">
                  <c:v>154076</c:v>
                </c:pt>
                <c:pt idx="349">
                  <c:v>154241</c:v>
                </c:pt>
                <c:pt idx="350">
                  <c:v>154328</c:v>
                </c:pt>
                <c:pt idx="351">
                  <c:v>154383</c:v>
                </c:pt>
                <c:pt idx="352">
                  <c:v>154445</c:v>
                </c:pt>
                <c:pt idx="353">
                  <c:v>154518</c:v>
                </c:pt>
                <c:pt idx="354">
                  <c:v>154593</c:v>
                </c:pt>
                <c:pt idx="355">
                  <c:v>154654</c:v>
                </c:pt>
                <c:pt idx="356">
                  <c:v>154737</c:v>
                </c:pt>
                <c:pt idx="357">
                  <c:v>154878</c:v>
                </c:pt>
                <c:pt idx="358">
                  <c:v>154941</c:v>
                </c:pt>
                <c:pt idx="359">
                  <c:v>155009</c:v>
                </c:pt>
                <c:pt idx="360">
                  <c:v>155045</c:v>
                </c:pt>
                <c:pt idx="361">
                  <c:v>155096</c:v>
                </c:pt>
                <c:pt idx="362">
                  <c:v>155147</c:v>
                </c:pt>
                <c:pt idx="363">
                  <c:v>155236</c:v>
                </c:pt>
                <c:pt idx="364">
                  <c:v>155292</c:v>
                </c:pt>
              </c:numCache>
            </c:numRef>
          </c:val>
          <c:smooth val="0"/>
          <c:extLst>
            <c:ext xmlns:c16="http://schemas.microsoft.com/office/drawing/2014/chart" uri="{C3380CC4-5D6E-409C-BE32-E72D297353CC}">
              <c16:uniqueId val="{00000000-2681-4697-916F-7506223A1D1A}"/>
            </c:ext>
          </c:extLst>
        </c:ser>
        <c:dLbls>
          <c:showLegendKey val="0"/>
          <c:showVal val="0"/>
          <c:showCatName val="0"/>
          <c:showSerName val="0"/>
          <c:showPercent val="0"/>
          <c:showBubbleSize val="0"/>
        </c:dLbls>
        <c:smooth val="0"/>
        <c:axId val="258115664"/>
        <c:axId val="258116976"/>
      </c:lineChart>
      <c:catAx>
        <c:axId val="25811566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58116976"/>
        <c:crosses val="autoZero"/>
        <c:auto val="1"/>
        <c:lblAlgn val="ctr"/>
        <c:lblOffset val="100"/>
        <c:noMultiLvlLbl val="0"/>
      </c:catAx>
      <c:valAx>
        <c:axId val="25811697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5811566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Panorama</c:v>
                </c:pt>
              </c:strCache>
            </c:strRef>
          </c:tx>
          <c:spPr>
            <a:ln w="28575" cap="rnd">
              <a:solidFill>
                <a:schemeClr val="accent1"/>
              </a:solidFill>
              <a:round/>
            </a:ln>
            <a:effectLst/>
          </c:spPr>
          <c:marker>
            <c:symbol val="none"/>
          </c:marker>
          <c:cat>
            <c:strRef>
              <c:f>Sheet1!$A$2:$A$366</c:f>
              <c:strCache>
                <c:ptCount val="365"/>
                <c:pt idx="0">
                  <c:v>01.07.2016</c:v>
                </c:pt>
                <c:pt idx="1">
                  <c:v>02.07.2016</c:v>
                </c:pt>
                <c:pt idx="2">
                  <c:v>03.07.2016</c:v>
                </c:pt>
                <c:pt idx="3">
                  <c:v>04.07.2016</c:v>
                </c:pt>
                <c:pt idx="4">
                  <c:v>05.07.2016</c:v>
                </c:pt>
                <c:pt idx="5">
                  <c:v>06.07.2016</c:v>
                </c:pt>
                <c:pt idx="6">
                  <c:v>07.07.2016</c:v>
                </c:pt>
                <c:pt idx="7">
                  <c:v>08.07.2016</c:v>
                </c:pt>
                <c:pt idx="8">
                  <c:v>09.07.2016</c:v>
                </c:pt>
                <c:pt idx="9">
                  <c:v>10.07.2016</c:v>
                </c:pt>
                <c:pt idx="10">
                  <c:v>11.07.2016</c:v>
                </c:pt>
                <c:pt idx="11">
                  <c:v>12.07.2016</c:v>
                </c:pt>
                <c:pt idx="12">
                  <c:v>13.07.2016</c:v>
                </c:pt>
                <c:pt idx="13">
                  <c:v>14.07.2016</c:v>
                </c:pt>
                <c:pt idx="14">
                  <c:v>15.07.2016</c:v>
                </c:pt>
                <c:pt idx="15">
                  <c:v>16.07.2016</c:v>
                </c:pt>
                <c:pt idx="16">
                  <c:v>17.07.2016</c:v>
                </c:pt>
                <c:pt idx="17">
                  <c:v>18.07.2016</c:v>
                </c:pt>
                <c:pt idx="18">
                  <c:v>19.07.2016</c:v>
                </c:pt>
                <c:pt idx="19">
                  <c:v>20.07.2016</c:v>
                </c:pt>
                <c:pt idx="20">
                  <c:v>21.07.2016</c:v>
                </c:pt>
                <c:pt idx="21">
                  <c:v>22.07.2016</c:v>
                </c:pt>
                <c:pt idx="22">
                  <c:v>23.07.2016</c:v>
                </c:pt>
                <c:pt idx="23">
                  <c:v>24.07.2016</c:v>
                </c:pt>
                <c:pt idx="24">
                  <c:v>25.07.2016</c:v>
                </c:pt>
                <c:pt idx="25">
                  <c:v>26.07.2016</c:v>
                </c:pt>
                <c:pt idx="26">
                  <c:v>27.07.2016</c:v>
                </c:pt>
                <c:pt idx="27">
                  <c:v>28.07.2016</c:v>
                </c:pt>
                <c:pt idx="28">
                  <c:v>29.07.2016</c:v>
                </c:pt>
                <c:pt idx="29">
                  <c:v>30.07.2016</c:v>
                </c:pt>
                <c:pt idx="30">
                  <c:v>31.07.2016</c:v>
                </c:pt>
                <c:pt idx="31">
                  <c:v>01.08.2016</c:v>
                </c:pt>
                <c:pt idx="32">
                  <c:v>02.08.2016</c:v>
                </c:pt>
                <c:pt idx="33">
                  <c:v>03.08.2016</c:v>
                </c:pt>
                <c:pt idx="34">
                  <c:v>04.08.2016</c:v>
                </c:pt>
                <c:pt idx="35">
                  <c:v>05.08.2016</c:v>
                </c:pt>
                <c:pt idx="36">
                  <c:v>06.08.2016</c:v>
                </c:pt>
                <c:pt idx="37">
                  <c:v>07.08.2016</c:v>
                </c:pt>
                <c:pt idx="38">
                  <c:v>08.08.2016</c:v>
                </c:pt>
                <c:pt idx="39">
                  <c:v>09.08.2016</c:v>
                </c:pt>
                <c:pt idx="40">
                  <c:v>10.08.2016</c:v>
                </c:pt>
                <c:pt idx="41">
                  <c:v>11.08.2016</c:v>
                </c:pt>
                <c:pt idx="42">
                  <c:v>12.08.2016</c:v>
                </c:pt>
                <c:pt idx="43">
                  <c:v>13.08.2016</c:v>
                </c:pt>
                <c:pt idx="44">
                  <c:v>14.08.2016</c:v>
                </c:pt>
                <c:pt idx="45">
                  <c:v>15.08.2016</c:v>
                </c:pt>
                <c:pt idx="46">
                  <c:v>16.08.2016</c:v>
                </c:pt>
                <c:pt idx="47">
                  <c:v>17.08.2016</c:v>
                </c:pt>
                <c:pt idx="48">
                  <c:v>18.08.2016</c:v>
                </c:pt>
                <c:pt idx="49">
                  <c:v>19.08.2016</c:v>
                </c:pt>
                <c:pt idx="50">
                  <c:v>20.08.2016</c:v>
                </c:pt>
                <c:pt idx="51">
                  <c:v>21.08.2016</c:v>
                </c:pt>
                <c:pt idx="52">
                  <c:v>22.08.2016</c:v>
                </c:pt>
                <c:pt idx="53">
                  <c:v>23.08.2016</c:v>
                </c:pt>
                <c:pt idx="54">
                  <c:v>24.08.2016</c:v>
                </c:pt>
                <c:pt idx="55">
                  <c:v>25.08.2016</c:v>
                </c:pt>
                <c:pt idx="56">
                  <c:v>26.08.2016</c:v>
                </c:pt>
                <c:pt idx="57">
                  <c:v>27.08.2016</c:v>
                </c:pt>
                <c:pt idx="58">
                  <c:v>28.08.2016</c:v>
                </c:pt>
                <c:pt idx="59">
                  <c:v>29.08.2016</c:v>
                </c:pt>
                <c:pt idx="60">
                  <c:v>30.08.2016</c:v>
                </c:pt>
                <c:pt idx="61">
                  <c:v>31.08.2016</c:v>
                </c:pt>
                <c:pt idx="62">
                  <c:v>01.09.2016</c:v>
                </c:pt>
                <c:pt idx="63">
                  <c:v>02.09.2016</c:v>
                </c:pt>
                <c:pt idx="64">
                  <c:v>03.09.2016</c:v>
                </c:pt>
                <c:pt idx="65">
                  <c:v>04.09.2016</c:v>
                </c:pt>
                <c:pt idx="66">
                  <c:v>05.09.2016</c:v>
                </c:pt>
                <c:pt idx="67">
                  <c:v>06.09.2016</c:v>
                </c:pt>
                <c:pt idx="68">
                  <c:v>07.09.2016</c:v>
                </c:pt>
                <c:pt idx="69">
                  <c:v>08.09.2016</c:v>
                </c:pt>
                <c:pt idx="70">
                  <c:v>09.09.2016</c:v>
                </c:pt>
                <c:pt idx="71">
                  <c:v>10.09.2016</c:v>
                </c:pt>
                <c:pt idx="72">
                  <c:v>11.09.2016</c:v>
                </c:pt>
                <c:pt idx="73">
                  <c:v>12.09.2016</c:v>
                </c:pt>
                <c:pt idx="74">
                  <c:v>13.09.2016</c:v>
                </c:pt>
                <c:pt idx="75">
                  <c:v>14.09.2016</c:v>
                </c:pt>
                <c:pt idx="76">
                  <c:v>15.09.2016</c:v>
                </c:pt>
                <c:pt idx="77">
                  <c:v>16.09.2016</c:v>
                </c:pt>
                <c:pt idx="78">
                  <c:v>17.09.2016</c:v>
                </c:pt>
                <c:pt idx="79">
                  <c:v>18.09.2016</c:v>
                </c:pt>
                <c:pt idx="80">
                  <c:v>19.09.2016</c:v>
                </c:pt>
                <c:pt idx="81">
                  <c:v>20.09.2016</c:v>
                </c:pt>
                <c:pt idx="82">
                  <c:v>21.09.2016</c:v>
                </c:pt>
                <c:pt idx="83">
                  <c:v>22.09.2016</c:v>
                </c:pt>
                <c:pt idx="84">
                  <c:v>23.09.2016</c:v>
                </c:pt>
                <c:pt idx="85">
                  <c:v>24.09.2016</c:v>
                </c:pt>
                <c:pt idx="86">
                  <c:v>25.09.2016</c:v>
                </c:pt>
                <c:pt idx="87">
                  <c:v>26.09.2016</c:v>
                </c:pt>
                <c:pt idx="88">
                  <c:v>27.09.2016</c:v>
                </c:pt>
                <c:pt idx="89">
                  <c:v>28.09.2016</c:v>
                </c:pt>
                <c:pt idx="90">
                  <c:v>29.09.2016</c:v>
                </c:pt>
                <c:pt idx="91">
                  <c:v>30.09.2016</c:v>
                </c:pt>
                <c:pt idx="92">
                  <c:v>01.10.2016</c:v>
                </c:pt>
                <c:pt idx="93">
                  <c:v>02.10.2016</c:v>
                </c:pt>
                <c:pt idx="94">
                  <c:v>03.10.2016</c:v>
                </c:pt>
                <c:pt idx="95">
                  <c:v>04.10.2016</c:v>
                </c:pt>
                <c:pt idx="96">
                  <c:v>05.10.2016</c:v>
                </c:pt>
                <c:pt idx="97">
                  <c:v>06.10.2016</c:v>
                </c:pt>
                <c:pt idx="98">
                  <c:v>07.10.2016</c:v>
                </c:pt>
                <c:pt idx="99">
                  <c:v>08.10.2016</c:v>
                </c:pt>
                <c:pt idx="100">
                  <c:v>09.10.2016</c:v>
                </c:pt>
                <c:pt idx="101">
                  <c:v>10.10.2016</c:v>
                </c:pt>
                <c:pt idx="102">
                  <c:v>11.10.2016</c:v>
                </c:pt>
                <c:pt idx="103">
                  <c:v>12.10.2016</c:v>
                </c:pt>
                <c:pt idx="104">
                  <c:v>13.10.2016</c:v>
                </c:pt>
                <c:pt idx="105">
                  <c:v>14.10.2016</c:v>
                </c:pt>
                <c:pt idx="106">
                  <c:v>15.10.2016</c:v>
                </c:pt>
                <c:pt idx="107">
                  <c:v>16.10.2016</c:v>
                </c:pt>
                <c:pt idx="108">
                  <c:v>17.10.2016</c:v>
                </c:pt>
                <c:pt idx="109">
                  <c:v>18.10.2016</c:v>
                </c:pt>
                <c:pt idx="110">
                  <c:v>19.10.2016</c:v>
                </c:pt>
                <c:pt idx="111">
                  <c:v>20.10.2016</c:v>
                </c:pt>
                <c:pt idx="112">
                  <c:v>21.10.2016</c:v>
                </c:pt>
                <c:pt idx="113">
                  <c:v>22.10.2016</c:v>
                </c:pt>
                <c:pt idx="114">
                  <c:v>23.10.2016</c:v>
                </c:pt>
                <c:pt idx="115">
                  <c:v>24.10.2016</c:v>
                </c:pt>
                <c:pt idx="116">
                  <c:v>25.10.2016</c:v>
                </c:pt>
                <c:pt idx="117">
                  <c:v>26.10.2016</c:v>
                </c:pt>
                <c:pt idx="118">
                  <c:v>27.10.2016</c:v>
                </c:pt>
                <c:pt idx="119">
                  <c:v>28.10.2016</c:v>
                </c:pt>
                <c:pt idx="120">
                  <c:v>29.10.2016</c:v>
                </c:pt>
                <c:pt idx="121">
                  <c:v>30.10.2016</c:v>
                </c:pt>
                <c:pt idx="122">
                  <c:v>31.10.2016</c:v>
                </c:pt>
                <c:pt idx="123">
                  <c:v>01.11.2016</c:v>
                </c:pt>
                <c:pt idx="124">
                  <c:v>02.11.2016</c:v>
                </c:pt>
                <c:pt idx="125">
                  <c:v>03.11.2016</c:v>
                </c:pt>
                <c:pt idx="126">
                  <c:v>04.11.2016</c:v>
                </c:pt>
                <c:pt idx="127">
                  <c:v>05.11.2016</c:v>
                </c:pt>
                <c:pt idx="128">
                  <c:v>06.11.2016</c:v>
                </c:pt>
                <c:pt idx="129">
                  <c:v>07.11.2016</c:v>
                </c:pt>
                <c:pt idx="130">
                  <c:v>08.11.2016</c:v>
                </c:pt>
                <c:pt idx="131">
                  <c:v>09.11.2016</c:v>
                </c:pt>
                <c:pt idx="132">
                  <c:v>10.11.2016</c:v>
                </c:pt>
                <c:pt idx="133">
                  <c:v>11.11.2016</c:v>
                </c:pt>
                <c:pt idx="134">
                  <c:v>12.11.2016</c:v>
                </c:pt>
                <c:pt idx="135">
                  <c:v>13.11.2016</c:v>
                </c:pt>
                <c:pt idx="136">
                  <c:v>14.11.2016</c:v>
                </c:pt>
                <c:pt idx="137">
                  <c:v>15.11.2016</c:v>
                </c:pt>
                <c:pt idx="138">
                  <c:v>16.11.2016</c:v>
                </c:pt>
                <c:pt idx="139">
                  <c:v>17.11.2016</c:v>
                </c:pt>
                <c:pt idx="140">
                  <c:v>18.11.2016</c:v>
                </c:pt>
                <c:pt idx="141">
                  <c:v>19.11.2016</c:v>
                </c:pt>
                <c:pt idx="142">
                  <c:v>20.11.2016</c:v>
                </c:pt>
                <c:pt idx="143">
                  <c:v>21.11.2016</c:v>
                </c:pt>
                <c:pt idx="144">
                  <c:v>22.11.2016</c:v>
                </c:pt>
                <c:pt idx="145">
                  <c:v>23.11.2016</c:v>
                </c:pt>
                <c:pt idx="146">
                  <c:v>24.11.2016</c:v>
                </c:pt>
                <c:pt idx="147">
                  <c:v>25.11.2016</c:v>
                </c:pt>
                <c:pt idx="148">
                  <c:v>26.11.2016</c:v>
                </c:pt>
                <c:pt idx="149">
                  <c:v>27.11.2016</c:v>
                </c:pt>
                <c:pt idx="150">
                  <c:v>28.11.2016</c:v>
                </c:pt>
                <c:pt idx="151">
                  <c:v>29.11.2016</c:v>
                </c:pt>
                <c:pt idx="152">
                  <c:v>30.11.2016</c:v>
                </c:pt>
                <c:pt idx="153">
                  <c:v>01.12.2016</c:v>
                </c:pt>
                <c:pt idx="154">
                  <c:v>02.12.2016</c:v>
                </c:pt>
                <c:pt idx="155">
                  <c:v>03.12.2016</c:v>
                </c:pt>
                <c:pt idx="156">
                  <c:v>04.12.2016</c:v>
                </c:pt>
                <c:pt idx="157">
                  <c:v>05.12.2016</c:v>
                </c:pt>
                <c:pt idx="158">
                  <c:v>06.12.2016</c:v>
                </c:pt>
                <c:pt idx="159">
                  <c:v>07.12.2016</c:v>
                </c:pt>
                <c:pt idx="160">
                  <c:v>08.12.2016</c:v>
                </c:pt>
                <c:pt idx="161">
                  <c:v>09.12.2016</c:v>
                </c:pt>
                <c:pt idx="162">
                  <c:v>10.12.2016</c:v>
                </c:pt>
                <c:pt idx="163">
                  <c:v>11.12.2016</c:v>
                </c:pt>
                <c:pt idx="164">
                  <c:v>12.12.2016</c:v>
                </c:pt>
                <c:pt idx="165">
                  <c:v>13.12.2016</c:v>
                </c:pt>
                <c:pt idx="166">
                  <c:v>14.12.2016</c:v>
                </c:pt>
                <c:pt idx="167">
                  <c:v>15.12.2016</c:v>
                </c:pt>
                <c:pt idx="168">
                  <c:v>16.12.2016</c:v>
                </c:pt>
                <c:pt idx="169">
                  <c:v>17.12.2016</c:v>
                </c:pt>
                <c:pt idx="170">
                  <c:v>18.12.2016</c:v>
                </c:pt>
                <c:pt idx="171">
                  <c:v>19.12.2016</c:v>
                </c:pt>
                <c:pt idx="172">
                  <c:v>20.12.2016</c:v>
                </c:pt>
                <c:pt idx="173">
                  <c:v>21.12.2016</c:v>
                </c:pt>
                <c:pt idx="174">
                  <c:v>22.12.2016</c:v>
                </c:pt>
                <c:pt idx="175">
                  <c:v>23.12.2016</c:v>
                </c:pt>
                <c:pt idx="176">
                  <c:v>24.12.2016</c:v>
                </c:pt>
                <c:pt idx="177">
                  <c:v>25.12.2016</c:v>
                </c:pt>
                <c:pt idx="178">
                  <c:v>26.12.2016</c:v>
                </c:pt>
                <c:pt idx="179">
                  <c:v>27.12.2016</c:v>
                </c:pt>
                <c:pt idx="180">
                  <c:v>28.12.2016</c:v>
                </c:pt>
                <c:pt idx="181">
                  <c:v>29.12.2016</c:v>
                </c:pt>
                <c:pt idx="182">
                  <c:v>30.12.2016</c:v>
                </c:pt>
                <c:pt idx="183">
                  <c:v>31.12.2016</c:v>
                </c:pt>
                <c:pt idx="184">
                  <c:v>01.01.2017</c:v>
                </c:pt>
                <c:pt idx="185">
                  <c:v>02.01.2017</c:v>
                </c:pt>
                <c:pt idx="186">
                  <c:v>03.01.2017</c:v>
                </c:pt>
                <c:pt idx="187">
                  <c:v>04.01.2017</c:v>
                </c:pt>
                <c:pt idx="188">
                  <c:v>05.01.2017</c:v>
                </c:pt>
                <c:pt idx="189">
                  <c:v>06.01.2017</c:v>
                </c:pt>
                <c:pt idx="190">
                  <c:v>07.01.2017</c:v>
                </c:pt>
                <c:pt idx="191">
                  <c:v>08.01.2017</c:v>
                </c:pt>
                <c:pt idx="192">
                  <c:v>09.01.2017</c:v>
                </c:pt>
                <c:pt idx="193">
                  <c:v>10.01.2017</c:v>
                </c:pt>
                <c:pt idx="194">
                  <c:v>11.01.2017</c:v>
                </c:pt>
                <c:pt idx="195">
                  <c:v>12.01.2017</c:v>
                </c:pt>
                <c:pt idx="196">
                  <c:v>13.01.2017</c:v>
                </c:pt>
                <c:pt idx="197">
                  <c:v>14.01.2017</c:v>
                </c:pt>
                <c:pt idx="198">
                  <c:v>15.01.2017</c:v>
                </c:pt>
                <c:pt idx="199">
                  <c:v>16.01.2017</c:v>
                </c:pt>
                <c:pt idx="200">
                  <c:v>17.01.2017</c:v>
                </c:pt>
                <c:pt idx="201">
                  <c:v>18.01.2017</c:v>
                </c:pt>
                <c:pt idx="202">
                  <c:v>19.01.2017</c:v>
                </c:pt>
                <c:pt idx="203">
                  <c:v>20.01.2017</c:v>
                </c:pt>
                <c:pt idx="204">
                  <c:v>21.01.2017</c:v>
                </c:pt>
                <c:pt idx="205">
                  <c:v>22.01.2017</c:v>
                </c:pt>
                <c:pt idx="206">
                  <c:v>23.01.2017</c:v>
                </c:pt>
                <c:pt idx="207">
                  <c:v>24.01.2017</c:v>
                </c:pt>
                <c:pt idx="208">
                  <c:v>25.01.2017</c:v>
                </c:pt>
                <c:pt idx="209">
                  <c:v>26.01.2017</c:v>
                </c:pt>
                <c:pt idx="210">
                  <c:v>27.01.2017</c:v>
                </c:pt>
                <c:pt idx="211">
                  <c:v>28.01.2017</c:v>
                </c:pt>
                <c:pt idx="212">
                  <c:v>29.01.2017</c:v>
                </c:pt>
                <c:pt idx="213">
                  <c:v>30.01.2017</c:v>
                </c:pt>
                <c:pt idx="214">
                  <c:v>31.01.2017</c:v>
                </c:pt>
                <c:pt idx="215">
                  <c:v>01.02.2017</c:v>
                </c:pt>
                <c:pt idx="216">
                  <c:v>02.02.2017</c:v>
                </c:pt>
                <c:pt idx="217">
                  <c:v>03.02.2017</c:v>
                </c:pt>
                <c:pt idx="218">
                  <c:v>04.02.2017</c:v>
                </c:pt>
                <c:pt idx="219">
                  <c:v>05.02.2017</c:v>
                </c:pt>
                <c:pt idx="220">
                  <c:v>06.02.2017</c:v>
                </c:pt>
                <c:pt idx="221">
                  <c:v>07.02.2017</c:v>
                </c:pt>
                <c:pt idx="222">
                  <c:v>08.02.2017</c:v>
                </c:pt>
                <c:pt idx="223">
                  <c:v>09.02.2017</c:v>
                </c:pt>
                <c:pt idx="224">
                  <c:v>10.02.2017</c:v>
                </c:pt>
                <c:pt idx="225">
                  <c:v>11.02.2017</c:v>
                </c:pt>
                <c:pt idx="226">
                  <c:v>12.02.2017</c:v>
                </c:pt>
                <c:pt idx="227">
                  <c:v>13.02.2017</c:v>
                </c:pt>
                <c:pt idx="228">
                  <c:v>14.02.2017</c:v>
                </c:pt>
                <c:pt idx="229">
                  <c:v>15.02.2017</c:v>
                </c:pt>
                <c:pt idx="230">
                  <c:v>16.02.2017</c:v>
                </c:pt>
                <c:pt idx="231">
                  <c:v>17.02.2017</c:v>
                </c:pt>
                <c:pt idx="232">
                  <c:v>18.02.2017</c:v>
                </c:pt>
                <c:pt idx="233">
                  <c:v>19.02.2017</c:v>
                </c:pt>
                <c:pt idx="234">
                  <c:v>20.02.2017</c:v>
                </c:pt>
                <c:pt idx="235">
                  <c:v>21.02.2017</c:v>
                </c:pt>
                <c:pt idx="236">
                  <c:v>22.02.2017</c:v>
                </c:pt>
                <c:pt idx="237">
                  <c:v>23.02.2017</c:v>
                </c:pt>
                <c:pt idx="238">
                  <c:v>24.02.2017</c:v>
                </c:pt>
                <c:pt idx="239">
                  <c:v>25.02.2017</c:v>
                </c:pt>
                <c:pt idx="240">
                  <c:v>26.02.2017</c:v>
                </c:pt>
                <c:pt idx="241">
                  <c:v>27.02.2017</c:v>
                </c:pt>
                <c:pt idx="242">
                  <c:v>28.02.2017</c:v>
                </c:pt>
                <c:pt idx="243">
                  <c:v>01.03.2017</c:v>
                </c:pt>
                <c:pt idx="244">
                  <c:v>02.03.2017</c:v>
                </c:pt>
                <c:pt idx="245">
                  <c:v>03.03.2017</c:v>
                </c:pt>
                <c:pt idx="246">
                  <c:v>04.03.2017</c:v>
                </c:pt>
                <c:pt idx="247">
                  <c:v>05.03.2017</c:v>
                </c:pt>
                <c:pt idx="248">
                  <c:v>06.03.2017</c:v>
                </c:pt>
                <c:pt idx="249">
                  <c:v>07.03.2017</c:v>
                </c:pt>
                <c:pt idx="250">
                  <c:v>08.03.2017</c:v>
                </c:pt>
                <c:pt idx="251">
                  <c:v>09.03.2017</c:v>
                </c:pt>
                <c:pt idx="252">
                  <c:v>10.03.2017</c:v>
                </c:pt>
                <c:pt idx="253">
                  <c:v>11.03.2017</c:v>
                </c:pt>
                <c:pt idx="254">
                  <c:v>12.03.2017</c:v>
                </c:pt>
                <c:pt idx="255">
                  <c:v>13.03.2017</c:v>
                </c:pt>
                <c:pt idx="256">
                  <c:v>14.03.2017</c:v>
                </c:pt>
                <c:pt idx="257">
                  <c:v>15.03.2017</c:v>
                </c:pt>
                <c:pt idx="258">
                  <c:v>16.03.2017</c:v>
                </c:pt>
                <c:pt idx="259">
                  <c:v>17.03.2017</c:v>
                </c:pt>
                <c:pt idx="260">
                  <c:v>18.03.2017</c:v>
                </c:pt>
                <c:pt idx="261">
                  <c:v>19.03.2017</c:v>
                </c:pt>
                <c:pt idx="262">
                  <c:v>20.03.2017</c:v>
                </c:pt>
                <c:pt idx="263">
                  <c:v>21.03.2017</c:v>
                </c:pt>
                <c:pt idx="264">
                  <c:v>22.03.2017</c:v>
                </c:pt>
                <c:pt idx="265">
                  <c:v>23.03.2017</c:v>
                </c:pt>
                <c:pt idx="266">
                  <c:v>24.03.2017</c:v>
                </c:pt>
                <c:pt idx="267">
                  <c:v>25.03.2017</c:v>
                </c:pt>
                <c:pt idx="268">
                  <c:v>26.03.2017</c:v>
                </c:pt>
                <c:pt idx="269">
                  <c:v>27.03.2017</c:v>
                </c:pt>
                <c:pt idx="270">
                  <c:v>28.03.2017</c:v>
                </c:pt>
                <c:pt idx="271">
                  <c:v>29.03.2017</c:v>
                </c:pt>
                <c:pt idx="272">
                  <c:v>30.03.2017</c:v>
                </c:pt>
                <c:pt idx="273">
                  <c:v>31.03.2017</c:v>
                </c:pt>
                <c:pt idx="274">
                  <c:v>01.04.2017</c:v>
                </c:pt>
                <c:pt idx="275">
                  <c:v>02.04.2017</c:v>
                </c:pt>
                <c:pt idx="276">
                  <c:v>03.04.2017</c:v>
                </c:pt>
                <c:pt idx="277">
                  <c:v>04.04.2017</c:v>
                </c:pt>
                <c:pt idx="278">
                  <c:v>05.04.2017</c:v>
                </c:pt>
                <c:pt idx="279">
                  <c:v>06.04.2017</c:v>
                </c:pt>
                <c:pt idx="280">
                  <c:v>07.04.2017</c:v>
                </c:pt>
                <c:pt idx="281">
                  <c:v>08.04.2017</c:v>
                </c:pt>
                <c:pt idx="282">
                  <c:v>09.04.2017</c:v>
                </c:pt>
                <c:pt idx="283">
                  <c:v>10.04.2017</c:v>
                </c:pt>
                <c:pt idx="284">
                  <c:v>11.04.2017</c:v>
                </c:pt>
                <c:pt idx="285">
                  <c:v>12.04.2017</c:v>
                </c:pt>
                <c:pt idx="286">
                  <c:v>13.04.2017</c:v>
                </c:pt>
                <c:pt idx="287">
                  <c:v>14.04.2017</c:v>
                </c:pt>
                <c:pt idx="288">
                  <c:v>15.04.2017</c:v>
                </c:pt>
                <c:pt idx="289">
                  <c:v>16.04.2017</c:v>
                </c:pt>
                <c:pt idx="290">
                  <c:v>17.04.2017</c:v>
                </c:pt>
                <c:pt idx="291">
                  <c:v>18.04.2017</c:v>
                </c:pt>
                <c:pt idx="292">
                  <c:v>19.04.2017</c:v>
                </c:pt>
                <c:pt idx="293">
                  <c:v>20.04.2017</c:v>
                </c:pt>
                <c:pt idx="294">
                  <c:v>21.04.2017</c:v>
                </c:pt>
                <c:pt idx="295">
                  <c:v>22.04.2017</c:v>
                </c:pt>
                <c:pt idx="296">
                  <c:v>23.04.2017</c:v>
                </c:pt>
                <c:pt idx="297">
                  <c:v>24.04.2017</c:v>
                </c:pt>
                <c:pt idx="298">
                  <c:v>25.04.2017</c:v>
                </c:pt>
                <c:pt idx="299">
                  <c:v>26.04.2017</c:v>
                </c:pt>
                <c:pt idx="300">
                  <c:v>27.04.2017</c:v>
                </c:pt>
                <c:pt idx="301">
                  <c:v>28.04.2017</c:v>
                </c:pt>
                <c:pt idx="302">
                  <c:v>29.04.2017</c:v>
                </c:pt>
                <c:pt idx="303">
                  <c:v>30.04.2017</c:v>
                </c:pt>
                <c:pt idx="304">
                  <c:v>01.05.2017</c:v>
                </c:pt>
                <c:pt idx="305">
                  <c:v>02.05.2017</c:v>
                </c:pt>
                <c:pt idx="306">
                  <c:v>03.05.2017</c:v>
                </c:pt>
                <c:pt idx="307">
                  <c:v>04.05.2017</c:v>
                </c:pt>
                <c:pt idx="308">
                  <c:v>05.05.2017</c:v>
                </c:pt>
                <c:pt idx="309">
                  <c:v>06.05.2017</c:v>
                </c:pt>
                <c:pt idx="310">
                  <c:v>07.05.2017</c:v>
                </c:pt>
                <c:pt idx="311">
                  <c:v>08.05.2017</c:v>
                </c:pt>
                <c:pt idx="312">
                  <c:v>09.05.2017</c:v>
                </c:pt>
                <c:pt idx="313">
                  <c:v>10.05.2017</c:v>
                </c:pt>
                <c:pt idx="314">
                  <c:v>11.05.2017</c:v>
                </c:pt>
                <c:pt idx="315">
                  <c:v>12.05.2017</c:v>
                </c:pt>
                <c:pt idx="316">
                  <c:v>13.05.2017</c:v>
                </c:pt>
                <c:pt idx="317">
                  <c:v>14.05.2017</c:v>
                </c:pt>
                <c:pt idx="318">
                  <c:v>15.05.2017</c:v>
                </c:pt>
                <c:pt idx="319">
                  <c:v>16.05.2017</c:v>
                </c:pt>
                <c:pt idx="320">
                  <c:v>17.05.2017</c:v>
                </c:pt>
                <c:pt idx="321">
                  <c:v>18.05.2017</c:v>
                </c:pt>
                <c:pt idx="322">
                  <c:v>19.05.2017</c:v>
                </c:pt>
                <c:pt idx="323">
                  <c:v>20.05.2017</c:v>
                </c:pt>
                <c:pt idx="324">
                  <c:v>21.05.2017</c:v>
                </c:pt>
                <c:pt idx="325">
                  <c:v>22.05.2017</c:v>
                </c:pt>
                <c:pt idx="326">
                  <c:v>23.05.2017</c:v>
                </c:pt>
                <c:pt idx="327">
                  <c:v>24.05.2017</c:v>
                </c:pt>
                <c:pt idx="328">
                  <c:v>25.05.2017</c:v>
                </c:pt>
                <c:pt idx="329">
                  <c:v>26.05.2017</c:v>
                </c:pt>
                <c:pt idx="330">
                  <c:v>27.05.2017</c:v>
                </c:pt>
                <c:pt idx="331">
                  <c:v>28.05.2017</c:v>
                </c:pt>
                <c:pt idx="332">
                  <c:v>29.05.2017</c:v>
                </c:pt>
                <c:pt idx="333">
                  <c:v>30.05.2017</c:v>
                </c:pt>
                <c:pt idx="334">
                  <c:v>31.05.2017</c:v>
                </c:pt>
                <c:pt idx="335">
                  <c:v>01.06.2017</c:v>
                </c:pt>
                <c:pt idx="336">
                  <c:v>02.06.2017</c:v>
                </c:pt>
                <c:pt idx="337">
                  <c:v>03.06.2017</c:v>
                </c:pt>
                <c:pt idx="338">
                  <c:v>04.06.2017</c:v>
                </c:pt>
                <c:pt idx="339">
                  <c:v>05.06.2017</c:v>
                </c:pt>
                <c:pt idx="340">
                  <c:v>06.06.2017</c:v>
                </c:pt>
                <c:pt idx="341">
                  <c:v>07.06.2017</c:v>
                </c:pt>
                <c:pt idx="342">
                  <c:v>08.06.2017</c:v>
                </c:pt>
                <c:pt idx="343">
                  <c:v>09.06.2017</c:v>
                </c:pt>
                <c:pt idx="344">
                  <c:v>10.06.2017</c:v>
                </c:pt>
                <c:pt idx="345">
                  <c:v>11.06.2017</c:v>
                </c:pt>
                <c:pt idx="346">
                  <c:v>12.06.2017</c:v>
                </c:pt>
                <c:pt idx="347">
                  <c:v>13.06.2017</c:v>
                </c:pt>
                <c:pt idx="348">
                  <c:v>14.06.2017</c:v>
                </c:pt>
                <c:pt idx="349">
                  <c:v>15.06.2017</c:v>
                </c:pt>
                <c:pt idx="350">
                  <c:v>16.06.2017</c:v>
                </c:pt>
                <c:pt idx="351">
                  <c:v>17.06.2017</c:v>
                </c:pt>
                <c:pt idx="352">
                  <c:v>18.06.2017</c:v>
                </c:pt>
                <c:pt idx="353">
                  <c:v>19.06.2017</c:v>
                </c:pt>
                <c:pt idx="354">
                  <c:v>20.06.2017</c:v>
                </c:pt>
                <c:pt idx="355">
                  <c:v>21.06.2017</c:v>
                </c:pt>
                <c:pt idx="356">
                  <c:v>22.06.2017</c:v>
                </c:pt>
                <c:pt idx="357">
                  <c:v>23.06.2017</c:v>
                </c:pt>
                <c:pt idx="358">
                  <c:v>24.06.2017</c:v>
                </c:pt>
                <c:pt idx="359">
                  <c:v>25.06.2017</c:v>
                </c:pt>
                <c:pt idx="360">
                  <c:v>26.06.2017</c:v>
                </c:pt>
                <c:pt idx="361">
                  <c:v>27.06.2017</c:v>
                </c:pt>
                <c:pt idx="362">
                  <c:v>28.06.2017</c:v>
                </c:pt>
                <c:pt idx="363">
                  <c:v>29.06.2017</c:v>
                </c:pt>
                <c:pt idx="364">
                  <c:v>30.06.2017</c:v>
                </c:pt>
              </c:strCache>
            </c:strRef>
          </c:cat>
          <c:val>
            <c:numRef>
              <c:f>Sheet1!$B$2:$B$366</c:f>
              <c:numCache>
                <c:formatCode>General</c:formatCode>
                <c:ptCount val="365"/>
                <c:pt idx="0">
                  <c:v>234338</c:v>
                </c:pt>
                <c:pt idx="1">
                  <c:v>216307</c:v>
                </c:pt>
                <c:pt idx="2">
                  <c:v>211518</c:v>
                </c:pt>
                <c:pt idx="3">
                  <c:v>93010</c:v>
                </c:pt>
                <c:pt idx="4">
                  <c:v>126561</c:v>
                </c:pt>
                <c:pt idx="5">
                  <c:v>90520</c:v>
                </c:pt>
                <c:pt idx="6">
                  <c:v>96637</c:v>
                </c:pt>
                <c:pt idx="7">
                  <c:v>116372</c:v>
                </c:pt>
                <c:pt idx="8">
                  <c:v>65202</c:v>
                </c:pt>
                <c:pt idx="9">
                  <c:v>49571</c:v>
                </c:pt>
                <c:pt idx="10">
                  <c:v>45864</c:v>
                </c:pt>
                <c:pt idx="11">
                  <c:v>125164</c:v>
                </c:pt>
                <c:pt idx="12">
                  <c:v>139653</c:v>
                </c:pt>
                <c:pt idx="13">
                  <c:v>601237</c:v>
                </c:pt>
                <c:pt idx="14">
                  <c:v>392578</c:v>
                </c:pt>
                <c:pt idx="15">
                  <c:v>186060</c:v>
                </c:pt>
                <c:pt idx="16">
                  <c:v>145332</c:v>
                </c:pt>
                <c:pt idx="17">
                  <c:v>104403</c:v>
                </c:pt>
                <c:pt idx="18">
                  <c:v>69601</c:v>
                </c:pt>
                <c:pt idx="19">
                  <c:v>99114</c:v>
                </c:pt>
                <c:pt idx="20">
                  <c:v>82352</c:v>
                </c:pt>
                <c:pt idx="21">
                  <c:v>89836</c:v>
                </c:pt>
                <c:pt idx="22">
                  <c:v>116992</c:v>
                </c:pt>
                <c:pt idx="23">
                  <c:v>72845</c:v>
                </c:pt>
                <c:pt idx="24">
                  <c:v>60193</c:v>
                </c:pt>
                <c:pt idx="25">
                  <c:v>91003</c:v>
                </c:pt>
                <c:pt idx="26">
                  <c:v>112547</c:v>
                </c:pt>
                <c:pt idx="27">
                  <c:v>209474</c:v>
                </c:pt>
                <c:pt idx="28">
                  <c:v>100114</c:v>
                </c:pt>
                <c:pt idx="29">
                  <c:v>60300</c:v>
                </c:pt>
                <c:pt idx="30">
                  <c:v>57588</c:v>
                </c:pt>
                <c:pt idx="31">
                  <c:v>63774</c:v>
                </c:pt>
                <c:pt idx="32">
                  <c:v>67160</c:v>
                </c:pt>
                <c:pt idx="33">
                  <c:v>80665</c:v>
                </c:pt>
                <c:pt idx="34">
                  <c:v>68044</c:v>
                </c:pt>
                <c:pt idx="35">
                  <c:v>76337</c:v>
                </c:pt>
                <c:pt idx="36">
                  <c:v>58719</c:v>
                </c:pt>
                <c:pt idx="37">
                  <c:v>45886</c:v>
                </c:pt>
                <c:pt idx="38">
                  <c:v>83665</c:v>
                </c:pt>
                <c:pt idx="39">
                  <c:v>70629</c:v>
                </c:pt>
                <c:pt idx="40">
                  <c:v>57993</c:v>
                </c:pt>
                <c:pt idx="41">
                  <c:v>77839</c:v>
                </c:pt>
                <c:pt idx="42">
                  <c:v>65096</c:v>
                </c:pt>
                <c:pt idx="43">
                  <c:v>25705</c:v>
                </c:pt>
                <c:pt idx="44">
                  <c:v>11780</c:v>
                </c:pt>
                <c:pt idx="45">
                  <c:v>28341</c:v>
                </c:pt>
                <c:pt idx="46">
                  <c:v>51255</c:v>
                </c:pt>
                <c:pt idx="47">
                  <c:v>92540</c:v>
                </c:pt>
                <c:pt idx="48">
                  <c:v>93548</c:v>
                </c:pt>
                <c:pt idx="49">
                  <c:v>67928</c:v>
                </c:pt>
                <c:pt idx="50">
                  <c:v>77737</c:v>
                </c:pt>
                <c:pt idx="51">
                  <c:v>36049</c:v>
                </c:pt>
                <c:pt idx="52">
                  <c:v>87909</c:v>
                </c:pt>
                <c:pt idx="53">
                  <c:v>49169</c:v>
                </c:pt>
                <c:pt idx="54">
                  <c:v>84061</c:v>
                </c:pt>
                <c:pt idx="55">
                  <c:v>78171</c:v>
                </c:pt>
                <c:pt idx="56">
                  <c:v>143436</c:v>
                </c:pt>
                <c:pt idx="57">
                  <c:v>60235</c:v>
                </c:pt>
                <c:pt idx="58">
                  <c:v>65643</c:v>
                </c:pt>
                <c:pt idx="60">
                  <c:v>2235716</c:v>
                </c:pt>
                <c:pt idx="61">
                  <c:v>2207658</c:v>
                </c:pt>
                <c:pt idx="62">
                  <c:v>4309291</c:v>
                </c:pt>
                <c:pt idx="63">
                  <c:v>5635369</c:v>
                </c:pt>
                <c:pt idx="64">
                  <c:v>2923146</c:v>
                </c:pt>
                <c:pt idx="65">
                  <c:v>1708169</c:v>
                </c:pt>
                <c:pt idx="66">
                  <c:v>878114</c:v>
                </c:pt>
                <c:pt idx="67">
                  <c:v>954737</c:v>
                </c:pt>
                <c:pt idx="68">
                  <c:v>578001</c:v>
                </c:pt>
                <c:pt idx="69">
                  <c:v>416862</c:v>
                </c:pt>
                <c:pt idx="70">
                  <c:v>500210</c:v>
                </c:pt>
                <c:pt idx="71">
                  <c:v>302149</c:v>
                </c:pt>
                <c:pt idx="72">
                  <c:v>288964</c:v>
                </c:pt>
                <c:pt idx="73">
                  <c:v>226872</c:v>
                </c:pt>
                <c:pt idx="74">
                  <c:v>213556</c:v>
                </c:pt>
                <c:pt idx="75">
                  <c:v>176739</c:v>
                </c:pt>
                <c:pt idx="76">
                  <c:v>171156</c:v>
                </c:pt>
                <c:pt idx="77">
                  <c:v>226445</c:v>
                </c:pt>
                <c:pt idx="78">
                  <c:v>288314</c:v>
                </c:pt>
                <c:pt idx="79">
                  <c:v>202864</c:v>
                </c:pt>
                <c:pt idx="80">
                  <c:v>255801</c:v>
                </c:pt>
                <c:pt idx="81">
                  <c:v>204398</c:v>
                </c:pt>
                <c:pt idx="82">
                  <c:v>233980</c:v>
                </c:pt>
                <c:pt idx="83">
                  <c:v>779063</c:v>
                </c:pt>
                <c:pt idx="84">
                  <c:v>437431</c:v>
                </c:pt>
                <c:pt idx="85">
                  <c:v>221494</c:v>
                </c:pt>
                <c:pt idx="86">
                  <c:v>171031</c:v>
                </c:pt>
                <c:pt idx="87">
                  <c:v>158979</c:v>
                </c:pt>
                <c:pt idx="88">
                  <c:v>170457</c:v>
                </c:pt>
                <c:pt idx="89">
                  <c:v>165812</c:v>
                </c:pt>
                <c:pt idx="90">
                  <c:v>240694</c:v>
                </c:pt>
                <c:pt idx="91">
                  <c:v>284286</c:v>
                </c:pt>
                <c:pt idx="92">
                  <c:v>430199</c:v>
                </c:pt>
                <c:pt idx="93">
                  <c:v>349047</c:v>
                </c:pt>
                <c:pt idx="94">
                  <c:v>264930</c:v>
                </c:pt>
                <c:pt idx="95">
                  <c:v>172222</c:v>
                </c:pt>
                <c:pt idx="96">
                  <c:v>300798</c:v>
                </c:pt>
                <c:pt idx="97">
                  <c:v>383338</c:v>
                </c:pt>
                <c:pt idx="98">
                  <c:v>599724</c:v>
                </c:pt>
                <c:pt idx="99">
                  <c:v>334939</c:v>
                </c:pt>
                <c:pt idx="100">
                  <c:v>403862</c:v>
                </c:pt>
                <c:pt idx="101">
                  <c:v>366944</c:v>
                </c:pt>
                <c:pt idx="102">
                  <c:v>995023</c:v>
                </c:pt>
                <c:pt idx="103">
                  <c:v>573267</c:v>
                </c:pt>
                <c:pt idx="104">
                  <c:v>407241</c:v>
                </c:pt>
                <c:pt idx="105">
                  <c:v>2757511</c:v>
                </c:pt>
                <c:pt idx="106">
                  <c:v>3184249</c:v>
                </c:pt>
                <c:pt idx="107">
                  <c:v>1829223</c:v>
                </c:pt>
                <c:pt idx="108">
                  <c:v>981818</c:v>
                </c:pt>
                <c:pt idx="109">
                  <c:v>677214</c:v>
                </c:pt>
                <c:pt idx="110">
                  <c:v>687322</c:v>
                </c:pt>
                <c:pt idx="111">
                  <c:v>464693</c:v>
                </c:pt>
                <c:pt idx="112">
                  <c:v>305336</c:v>
                </c:pt>
                <c:pt idx="113">
                  <c:v>356576</c:v>
                </c:pt>
                <c:pt idx="114">
                  <c:v>280283</c:v>
                </c:pt>
                <c:pt idx="115">
                  <c:v>240156</c:v>
                </c:pt>
                <c:pt idx="116">
                  <c:v>220893</c:v>
                </c:pt>
                <c:pt idx="117">
                  <c:v>221558</c:v>
                </c:pt>
                <c:pt idx="118">
                  <c:v>918351</c:v>
                </c:pt>
                <c:pt idx="120">
                  <c:v>341582</c:v>
                </c:pt>
                <c:pt idx="121">
                  <c:v>325773</c:v>
                </c:pt>
                <c:pt idx="122">
                  <c:v>209146</c:v>
                </c:pt>
                <c:pt idx="123">
                  <c:v>196302</c:v>
                </c:pt>
                <c:pt idx="124">
                  <c:v>192178</c:v>
                </c:pt>
                <c:pt idx="125">
                  <c:v>195768</c:v>
                </c:pt>
                <c:pt idx="126">
                  <c:v>203138</c:v>
                </c:pt>
                <c:pt idx="127">
                  <c:v>193353</c:v>
                </c:pt>
                <c:pt idx="128">
                  <c:v>269566</c:v>
                </c:pt>
                <c:pt idx="129">
                  <c:v>206579</c:v>
                </c:pt>
                <c:pt idx="130">
                  <c:v>218167</c:v>
                </c:pt>
                <c:pt idx="131">
                  <c:v>1152372</c:v>
                </c:pt>
                <c:pt idx="132">
                  <c:v>735879</c:v>
                </c:pt>
                <c:pt idx="133">
                  <c:v>618205</c:v>
                </c:pt>
                <c:pt idx="134">
                  <c:v>662465</c:v>
                </c:pt>
                <c:pt idx="135">
                  <c:v>549543</c:v>
                </c:pt>
                <c:pt idx="136">
                  <c:v>458836</c:v>
                </c:pt>
                <c:pt idx="137">
                  <c:v>285869</c:v>
                </c:pt>
                <c:pt idx="138">
                  <c:v>244519</c:v>
                </c:pt>
                <c:pt idx="139">
                  <c:v>341696</c:v>
                </c:pt>
                <c:pt idx="140">
                  <c:v>305033</c:v>
                </c:pt>
                <c:pt idx="141">
                  <c:v>238581</c:v>
                </c:pt>
                <c:pt idx="142">
                  <c:v>253458</c:v>
                </c:pt>
                <c:pt idx="143">
                  <c:v>286254</c:v>
                </c:pt>
                <c:pt idx="144">
                  <c:v>912746</c:v>
                </c:pt>
                <c:pt idx="145">
                  <c:v>482493</c:v>
                </c:pt>
                <c:pt idx="146">
                  <c:v>281903</c:v>
                </c:pt>
                <c:pt idx="147">
                  <c:v>267928</c:v>
                </c:pt>
                <c:pt idx="148">
                  <c:v>293721</c:v>
                </c:pt>
                <c:pt idx="149">
                  <c:v>251625</c:v>
                </c:pt>
                <c:pt idx="150">
                  <c:v>287245</c:v>
                </c:pt>
                <c:pt idx="151">
                  <c:v>265274</c:v>
                </c:pt>
                <c:pt idx="152">
                  <c:v>202915</c:v>
                </c:pt>
                <c:pt idx="153">
                  <c:v>313111</c:v>
                </c:pt>
                <c:pt idx="154">
                  <c:v>460200</c:v>
                </c:pt>
                <c:pt idx="155">
                  <c:v>281409</c:v>
                </c:pt>
                <c:pt idx="156">
                  <c:v>297931</c:v>
                </c:pt>
                <c:pt idx="157">
                  <c:v>284827</c:v>
                </c:pt>
                <c:pt idx="158">
                  <c:v>286733</c:v>
                </c:pt>
                <c:pt idx="159">
                  <c:v>280784</c:v>
                </c:pt>
                <c:pt idx="160">
                  <c:v>313690</c:v>
                </c:pt>
                <c:pt idx="161">
                  <c:v>268738</c:v>
                </c:pt>
                <c:pt idx="162">
                  <c:v>401913</c:v>
                </c:pt>
                <c:pt idx="163">
                  <c:v>242975</c:v>
                </c:pt>
                <c:pt idx="164">
                  <c:v>140126</c:v>
                </c:pt>
                <c:pt idx="165">
                  <c:v>371682</c:v>
                </c:pt>
                <c:pt idx="166">
                  <c:v>325159</c:v>
                </c:pt>
                <c:pt idx="167">
                  <c:v>156763</c:v>
                </c:pt>
                <c:pt idx="168">
                  <c:v>187723</c:v>
                </c:pt>
                <c:pt idx="169">
                  <c:v>136217</c:v>
                </c:pt>
                <c:pt idx="170">
                  <c:v>182843</c:v>
                </c:pt>
                <c:pt idx="171">
                  <c:v>186027</c:v>
                </c:pt>
                <c:pt idx="172">
                  <c:v>159300</c:v>
                </c:pt>
                <c:pt idx="173">
                  <c:v>239593</c:v>
                </c:pt>
                <c:pt idx="174">
                  <c:v>333670</c:v>
                </c:pt>
                <c:pt idx="175">
                  <c:v>226676</c:v>
                </c:pt>
                <c:pt idx="176">
                  <c:v>119743</c:v>
                </c:pt>
                <c:pt idx="177">
                  <c:v>42732</c:v>
                </c:pt>
                <c:pt idx="178">
                  <c:v>52077</c:v>
                </c:pt>
                <c:pt idx="180">
                  <c:v>160894</c:v>
                </c:pt>
                <c:pt idx="181">
                  <c:v>435295</c:v>
                </c:pt>
                <c:pt idx="182">
                  <c:v>574812</c:v>
                </c:pt>
                <c:pt idx="183">
                  <c:v>325423</c:v>
                </c:pt>
                <c:pt idx="184">
                  <c:v>157689</c:v>
                </c:pt>
                <c:pt idx="185">
                  <c:v>177228</c:v>
                </c:pt>
                <c:pt idx="186">
                  <c:v>227254</c:v>
                </c:pt>
                <c:pt idx="187">
                  <c:v>186540</c:v>
                </c:pt>
                <c:pt idx="188">
                  <c:v>118379</c:v>
                </c:pt>
                <c:pt idx="189">
                  <c:v>110766</c:v>
                </c:pt>
                <c:pt idx="190">
                  <c:v>136337</c:v>
                </c:pt>
                <c:pt idx="191">
                  <c:v>267926</c:v>
                </c:pt>
                <c:pt idx="192">
                  <c:v>312001</c:v>
                </c:pt>
                <c:pt idx="193">
                  <c:v>283066</c:v>
                </c:pt>
                <c:pt idx="194">
                  <c:v>362735</c:v>
                </c:pt>
                <c:pt idx="195">
                  <c:v>347105</c:v>
                </c:pt>
                <c:pt idx="196">
                  <c:v>231197</c:v>
                </c:pt>
                <c:pt idx="197">
                  <c:v>162662</c:v>
                </c:pt>
                <c:pt idx="198">
                  <c:v>137130</c:v>
                </c:pt>
                <c:pt idx="199">
                  <c:v>121330</c:v>
                </c:pt>
                <c:pt idx="200">
                  <c:v>346179</c:v>
                </c:pt>
                <c:pt idx="201">
                  <c:v>369309</c:v>
                </c:pt>
                <c:pt idx="202">
                  <c:v>255283</c:v>
                </c:pt>
                <c:pt idx="203">
                  <c:v>243629</c:v>
                </c:pt>
                <c:pt idx="204">
                  <c:v>286462</c:v>
                </c:pt>
                <c:pt idx="205">
                  <c:v>259526</c:v>
                </c:pt>
                <c:pt idx="206">
                  <c:v>170610</c:v>
                </c:pt>
                <c:pt idx="207">
                  <c:v>216137</c:v>
                </c:pt>
                <c:pt idx="208">
                  <c:v>317701</c:v>
                </c:pt>
                <c:pt idx="209">
                  <c:v>358382</c:v>
                </c:pt>
                <c:pt idx="210">
                  <c:v>431535</c:v>
                </c:pt>
                <c:pt idx="211">
                  <c:v>382784</c:v>
                </c:pt>
                <c:pt idx="212">
                  <c:v>483031</c:v>
                </c:pt>
                <c:pt idx="213">
                  <c:v>266607</c:v>
                </c:pt>
                <c:pt idx="214">
                  <c:v>246932</c:v>
                </c:pt>
                <c:pt idx="215">
                  <c:v>180406</c:v>
                </c:pt>
                <c:pt idx="216">
                  <c:v>327980</c:v>
                </c:pt>
                <c:pt idx="217">
                  <c:v>355073</c:v>
                </c:pt>
                <c:pt idx="218">
                  <c:v>209106</c:v>
                </c:pt>
                <c:pt idx="219">
                  <c:v>171282</c:v>
                </c:pt>
                <c:pt idx="220">
                  <c:v>163577</c:v>
                </c:pt>
                <c:pt idx="221">
                  <c:v>189724</c:v>
                </c:pt>
                <c:pt idx="222">
                  <c:v>171422</c:v>
                </c:pt>
                <c:pt idx="223">
                  <c:v>173787</c:v>
                </c:pt>
                <c:pt idx="224">
                  <c:v>148870</c:v>
                </c:pt>
                <c:pt idx="225">
                  <c:v>198567</c:v>
                </c:pt>
                <c:pt idx="226">
                  <c:v>187764</c:v>
                </c:pt>
                <c:pt idx="227">
                  <c:v>139450</c:v>
                </c:pt>
                <c:pt idx="228">
                  <c:v>130644</c:v>
                </c:pt>
                <c:pt idx="229">
                  <c:v>194096</c:v>
                </c:pt>
                <c:pt idx="230">
                  <c:v>145181</c:v>
                </c:pt>
                <c:pt idx="231">
                  <c:v>178698</c:v>
                </c:pt>
                <c:pt idx="232">
                  <c:v>107505</c:v>
                </c:pt>
                <c:pt idx="233">
                  <c:v>134321</c:v>
                </c:pt>
                <c:pt idx="234">
                  <c:v>107611</c:v>
                </c:pt>
                <c:pt idx="235">
                  <c:v>185280</c:v>
                </c:pt>
                <c:pt idx="236">
                  <c:v>151563</c:v>
                </c:pt>
                <c:pt idx="237">
                  <c:v>251033</c:v>
                </c:pt>
                <c:pt idx="238">
                  <c:v>166056</c:v>
                </c:pt>
                <c:pt idx="240">
                  <c:v>79285</c:v>
                </c:pt>
                <c:pt idx="241">
                  <c:v>105849</c:v>
                </c:pt>
                <c:pt idx="242">
                  <c:v>79131</c:v>
                </c:pt>
                <c:pt idx="243">
                  <c:v>73068</c:v>
                </c:pt>
                <c:pt idx="244">
                  <c:v>404534</c:v>
                </c:pt>
                <c:pt idx="245">
                  <c:v>218878</c:v>
                </c:pt>
                <c:pt idx="246">
                  <c:v>82302</c:v>
                </c:pt>
                <c:pt idx="247">
                  <c:v>100606</c:v>
                </c:pt>
                <c:pt idx="248">
                  <c:v>118796</c:v>
                </c:pt>
                <c:pt idx="249">
                  <c:v>107449</c:v>
                </c:pt>
                <c:pt idx="250">
                  <c:v>194981</c:v>
                </c:pt>
                <c:pt idx="251">
                  <c:v>192555</c:v>
                </c:pt>
                <c:pt idx="252">
                  <c:v>132760</c:v>
                </c:pt>
                <c:pt idx="253">
                  <c:v>96559</c:v>
                </c:pt>
                <c:pt idx="254">
                  <c:v>99446</c:v>
                </c:pt>
                <c:pt idx="255">
                  <c:v>96747</c:v>
                </c:pt>
                <c:pt idx="256">
                  <c:v>266717</c:v>
                </c:pt>
                <c:pt idx="257">
                  <c:v>621196</c:v>
                </c:pt>
                <c:pt idx="258">
                  <c:v>445324</c:v>
                </c:pt>
                <c:pt idx="259">
                  <c:v>456412</c:v>
                </c:pt>
                <c:pt idx="260">
                  <c:v>676662</c:v>
                </c:pt>
                <c:pt idx="261">
                  <c:v>348369</c:v>
                </c:pt>
                <c:pt idx="262">
                  <c:v>552625</c:v>
                </c:pt>
                <c:pt idx="263">
                  <c:v>818537</c:v>
                </c:pt>
                <c:pt idx="264">
                  <c:v>642392</c:v>
                </c:pt>
                <c:pt idx="265">
                  <c:v>447263</c:v>
                </c:pt>
                <c:pt idx="266">
                  <c:v>363810</c:v>
                </c:pt>
                <c:pt idx="267">
                  <c:v>222826</c:v>
                </c:pt>
                <c:pt idx="268">
                  <c:v>195449</c:v>
                </c:pt>
                <c:pt idx="269">
                  <c:v>106510</c:v>
                </c:pt>
                <c:pt idx="270">
                  <c:v>149490</c:v>
                </c:pt>
                <c:pt idx="271">
                  <c:v>444019</c:v>
                </c:pt>
                <c:pt idx="272">
                  <c:v>946627</c:v>
                </c:pt>
                <c:pt idx="273">
                  <c:v>464272</c:v>
                </c:pt>
                <c:pt idx="274">
                  <c:v>282357</c:v>
                </c:pt>
                <c:pt idx="275">
                  <c:v>200861</c:v>
                </c:pt>
                <c:pt idx="276">
                  <c:v>125449</c:v>
                </c:pt>
                <c:pt idx="277">
                  <c:v>353150</c:v>
                </c:pt>
                <c:pt idx="278">
                  <c:v>286235</c:v>
                </c:pt>
                <c:pt idx="279">
                  <c:v>205079</c:v>
                </c:pt>
                <c:pt idx="280">
                  <c:v>180520</c:v>
                </c:pt>
                <c:pt idx="281">
                  <c:v>125414</c:v>
                </c:pt>
                <c:pt idx="282">
                  <c:v>151106</c:v>
                </c:pt>
                <c:pt idx="283">
                  <c:v>178145</c:v>
                </c:pt>
                <c:pt idx="284">
                  <c:v>190384</c:v>
                </c:pt>
                <c:pt idx="285">
                  <c:v>174729</c:v>
                </c:pt>
                <c:pt idx="286">
                  <c:v>148711</c:v>
                </c:pt>
                <c:pt idx="287">
                  <c:v>140897</c:v>
                </c:pt>
                <c:pt idx="288">
                  <c:v>151582</c:v>
                </c:pt>
                <c:pt idx="289">
                  <c:v>134443</c:v>
                </c:pt>
                <c:pt idx="290">
                  <c:v>140765</c:v>
                </c:pt>
                <c:pt idx="291">
                  <c:v>209266</c:v>
                </c:pt>
                <c:pt idx="292">
                  <c:v>224046</c:v>
                </c:pt>
                <c:pt idx="293">
                  <c:v>257362</c:v>
                </c:pt>
                <c:pt idx="294">
                  <c:v>264901</c:v>
                </c:pt>
                <c:pt idx="295">
                  <c:v>198427</c:v>
                </c:pt>
                <c:pt idx="296">
                  <c:v>185165</c:v>
                </c:pt>
                <c:pt idx="297">
                  <c:v>166788</c:v>
                </c:pt>
                <c:pt idx="298">
                  <c:v>200061</c:v>
                </c:pt>
                <c:pt idx="300">
                  <c:v>205372</c:v>
                </c:pt>
                <c:pt idx="301">
                  <c:v>123899</c:v>
                </c:pt>
                <c:pt idx="302">
                  <c:v>49736</c:v>
                </c:pt>
                <c:pt idx="303">
                  <c:v>124799</c:v>
                </c:pt>
                <c:pt idx="304">
                  <c:v>191993</c:v>
                </c:pt>
                <c:pt idx="305">
                  <c:v>101229</c:v>
                </c:pt>
                <c:pt idx="306">
                  <c:v>127503</c:v>
                </c:pt>
                <c:pt idx="307">
                  <c:v>284767</c:v>
                </c:pt>
                <c:pt idx="308">
                  <c:v>371938</c:v>
                </c:pt>
                <c:pt idx="309">
                  <c:v>304844</c:v>
                </c:pt>
                <c:pt idx="310">
                  <c:v>202805</c:v>
                </c:pt>
                <c:pt idx="311">
                  <c:v>125497</c:v>
                </c:pt>
                <c:pt idx="312">
                  <c:v>906058</c:v>
                </c:pt>
                <c:pt idx="313">
                  <c:v>2751123</c:v>
                </c:pt>
                <c:pt idx="314">
                  <c:v>1887102</c:v>
                </c:pt>
                <c:pt idx="315">
                  <c:v>1506541</c:v>
                </c:pt>
                <c:pt idx="316">
                  <c:v>926252</c:v>
                </c:pt>
                <c:pt idx="317">
                  <c:v>963467</c:v>
                </c:pt>
                <c:pt idx="318">
                  <c:v>424235</c:v>
                </c:pt>
                <c:pt idx="319">
                  <c:v>249118</c:v>
                </c:pt>
                <c:pt idx="320">
                  <c:v>181490</c:v>
                </c:pt>
                <c:pt idx="321">
                  <c:v>146457</c:v>
                </c:pt>
                <c:pt idx="322">
                  <c:v>104524</c:v>
                </c:pt>
                <c:pt idx="323">
                  <c:v>53301</c:v>
                </c:pt>
                <c:pt idx="324">
                  <c:v>95545</c:v>
                </c:pt>
                <c:pt idx="325">
                  <c:v>73949</c:v>
                </c:pt>
                <c:pt idx="326">
                  <c:v>109174</c:v>
                </c:pt>
                <c:pt idx="327">
                  <c:v>101931</c:v>
                </c:pt>
                <c:pt idx="328">
                  <c:v>288963</c:v>
                </c:pt>
                <c:pt idx="329">
                  <c:v>479586</c:v>
                </c:pt>
                <c:pt idx="330">
                  <c:v>275584</c:v>
                </c:pt>
                <c:pt idx="331">
                  <c:v>187081</c:v>
                </c:pt>
                <c:pt idx="332">
                  <c:v>237709</c:v>
                </c:pt>
                <c:pt idx="333">
                  <c:v>875204</c:v>
                </c:pt>
                <c:pt idx="334">
                  <c:v>882342</c:v>
                </c:pt>
                <c:pt idx="335">
                  <c:v>526844</c:v>
                </c:pt>
                <c:pt idx="336">
                  <c:v>276471</c:v>
                </c:pt>
                <c:pt idx="337">
                  <c:v>211058</c:v>
                </c:pt>
                <c:pt idx="338">
                  <c:v>290088</c:v>
                </c:pt>
                <c:pt idx="339">
                  <c:v>193797</c:v>
                </c:pt>
                <c:pt idx="340">
                  <c:v>115568</c:v>
                </c:pt>
                <c:pt idx="341">
                  <c:v>215751</c:v>
                </c:pt>
                <c:pt idx="342">
                  <c:v>969909</c:v>
                </c:pt>
                <c:pt idx="343">
                  <c:v>981123</c:v>
                </c:pt>
                <c:pt idx="344">
                  <c:v>472682</c:v>
                </c:pt>
                <c:pt idx="345">
                  <c:v>373478</c:v>
                </c:pt>
                <c:pt idx="346">
                  <c:v>311441</c:v>
                </c:pt>
                <c:pt idx="347">
                  <c:v>352520</c:v>
                </c:pt>
                <c:pt idx="348">
                  <c:v>377878</c:v>
                </c:pt>
                <c:pt idx="349">
                  <c:v>449357</c:v>
                </c:pt>
                <c:pt idx="350">
                  <c:v>270616</c:v>
                </c:pt>
                <c:pt idx="351">
                  <c:v>174852</c:v>
                </c:pt>
                <c:pt idx="352">
                  <c:v>266139</c:v>
                </c:pt>
                <c:pt idx="353">
                  <c:v>247309</c:v>
                </c:pt>
                <c:pt idx="354">
                  <c:v>171230</c:v>
                </c:pt>
                <c:pt idx="355">
                  <c:v>233459</c:v>
                </c:pt>
                <c:pt idx="356">
                  <c:v>162658</c:v>
                </c:pt>
                <c:pt idx="357">
                  <c:v>261903</c:v>
                </c:pt>
                <c:pt idx="358">
                  <c:v>183463</c:v>
                </c:pt>
                <c:pt idx="359">
                  <c:v>121741</c:v>
                </c:pt>
                <c:pt idx="360">
                  <c:v>98300</c:v>
                </c:pt>
                <c:pt idx="361">
                  <c:v>109781</c:v>
                </c:pt>
                <c:pt idx="362">
                  <c:v>121345</c:v>
                </c:pt>
                <c:pt idx="363">
                  <c:v>166020</c:v>
                </c:pt>
                <c:pt idx="364">
                  <c:v>171234</c:v>
                </c:pt>
              </c:numCache>
            </c:numRef>
          </c:val>
          <c:smooth val="0"/>
          <c:extLst>
            <c:ext xmlns:c16="http://schemas.microsoft.com/office/drawing/2014/chart" uri="{C3380CC4-5D6E-409C-BE32-E72D297353CC}">
              <c16:uniqueId val="{00000000-F0AC-48C8-ADE9-420F7A9E9EE4}"/>
            </c:ext>
          </c:extLst>
        </c:ser>
        <c:dLbls>
          <c:showLegendKey val="0"/>
          <c:showVal val="0"/>
          <c:showCatName val="0"/>
          <c:showSerName val="0"/>
          <c:showPercent val="0"/>
          <c:showBubbleSize val="0"/>
        </c:dLbls>
        <c:smooth val="0"/>
        <c:axId val="300609752"/>
        <c:axId val="300609096"/>
      </c:lineChart>
      <c:catAx>
        <c:axId val="30060975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0609096"/>
        <c:crosses val="autoZero"/>
        <c:auto val="1"/>
        <c:lblAlgn val="ctr"/>
        <c:lblOffset val="100"/>
        <c:noMultiLvlLbl val="0"/>
      </c:catAx>
      <c:valAx>
        <c:axId val="30060909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060975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Panorama</c:v>
                </c:pt>
              </c:strCache>
            </c:strRef>
          </c:tx>
          <c:spPr>
            <a:ln w="28575" cap="rnd">
              <a:solidFill>
                <a:schemeClr val="accent1"/>
              </a:solidFill>
              <a:round/>
            </a:ln>
            <a:effectLst/>
          </c:spPr>
          <c:marker>
            <c:symbol val="none"/>
          </c:marker>
          <c:cat>
            <c:strRef>
              <c:f>Sheet1!$A$2:$A$366</c:f>
              <c:strCache>
                <c:ptCount val="365"/>
                <c:pt idx="0">
                  <c:v>01.07.2016</c:v>
                </c:pt>
                <c:pt idx="1">
                  <c:v>02.07.2016</c:v>
                </c:pt>
                <c:pt idx="2">
                  <c:v>03.07.2016</c:v>
                </c:pt>
                <c:pt idx="3">
                  <c:v>04.07.2016</c:v>
                </c:pt>
                <c:pt idx="4">
                  <c:v>05.07.2016</c:v>
                </c:pt>
                <c:pt idx="5">
                  <c:v>06.07.2016</c:v>
                </c:pt>
                <c:pt idx="6">
                  <c:v>07.07.2016</c:v>
                </c:pt>
                <c:pt idx="7">
                  <c:v>08.07.2016</c:v>
                </c:pt>
                <c:pt idx="8">
                  <c:v>09.07.2016</c:v>
                </c:pt>
                <c:pt idx="9">
                  <c:v>10.07.2016</c:v>
                </c:pt>
                <c:pt idx="10">
                  <c:v>11.07.2016</c:v>
                </c:pt>
                <c:pt idx="11">
                  <c:v>12.07.2016</c:v>
                </c:pt>
                <c:pt idx="12">
                  <c:v>13.07.2016</c:v>
                </c:pt>
                <c:pt idx="13">
                  <c:v>14.07.2016</c:v>
                </c:pt>
                <c:pt idx="14">
                  <c:v>15.07.2016</c:v>
                </c:pt>
                <c:pt idx="15">
                  <c:v>16.07.2016</c:v>
                </c:pt>
                <c:pt idx="16">
                  <c:v>17.07.2016</c:v>
                </c:pt>
                <c:pt idx="17">
                  <c:v>18.07.2016</c:v>
                </c:pt>
                <c:pt idx="18">
                  <c:v>19.07.2016</c:v>
                </c:pt>
                <c:pt idx="19">
                  <c:v>20.07.2016</c:v>
                </c:pt>
                <c:pt idx="20">
                  <c:v>21.07.2016</c:v>
                </c:pt>
                <c:pt idx="21">
                  <c:v>22.07.2016</c:v>
                </c:pt>
                <c:pt idx="22">
                  <c:v>23.07.2016</c:v>
                </c:pt>
                <c:pt idx="23">
                  <c:v>24.07.2016</c:v>
                </c:pt>
                <c:pt idx="24">
                  <c:v>25.07.2016</c:v>
                </c:pt>
                <c:pt idx="25">
                  <c:v>26.07.2016</c:v>
                </c:pt>
                <c:pt idx="26">
                  <c:v>27.07.2016</c:v>
                </c:pt>
                <c:pt idx="27">
                  <c:v>28.07.2016</c:v>
                </c:pt>
                <c:pt idx="28">
                  <c:v>29.07.2016</c:v>
                </c:pt>
                <c:pt idx="29">
                  <c:v>30.07.2016</c:v>
                </c:pt>
                <c:pt idx="30">
                  <c:v>31.07.2016</c:v>
                </c:pt>
                <c:pt idx="31">
                  <c:v>01.08.2016</c:v>
                </c:pt>
                <c:pt idx="32">
                  <c:v>02.08.2016</c:v>
                </c:pt>
                <c:pt idx="33">
                  <c:v>03.08.2016</c:v>
                </c:pt>
                <c:pt idx="34">
                  <c:v>04.08.2016</c:v>
                </c:pt>
                <c:pt idx="35">
                  <c:v>05.08.2016</c:v>
                </c:pt>
                <c:pt idx="36">
                  <c:v>06.08.2016</c:v>
                </c:pt>
                <c:pt idx="37">
                  <c:v>07.08.2016</c:v>
                </c:pt>
                <c:pt idx="38">
                  <c:v>08.08.2016</c:v>
                </c:pt>
                <c:pt idx="39">
                  <c:v>09.08.2016</c:v>
                </c:pt>
                <c:pt idx="40">
                  <c:v>10.08.2016</c:v>
                </c:pt>
                <c:pt idx="41">
                  <c:v>11.08.2016</c:v>
                </c:pt>
                <c:pt idx="42">
                  <c:v>12.08.2016</c:v>
                </c:pt>
                <c:pt idx="43">
                  <c:v>13.08.2016</c:v>
                </c:pt>
                <c:pt idx="44">
                  <c:v>14.08.2016</c:v>
                </c:pt>
                <c:pt idx="45">
                  <c:v>15.08.2016</c:v>
                </c:pt>
                <c:pt idx="46">
                  <c:v>16.08.2016</c:v>
                </c:pt>
                <c:pt idx="47">
                  <c:v>17.08.2016</c:v>
                </c:pt>
                <c:pt idx="48">
                  <c:v>18.08.2016</c:v>
                </c:pt>
                <c:pt idx="49">
                  <c:v>19.08.2016</c:v>
                </c:pt>
                <c:pt idx="50">
                  <c:v>20.08.2016</c:v>
                </c:pt>
                <c:pt idx="51">
                  <c:v>21.08.2016</c:v>
                </c:pt>
                <c:pt idx="52">
                  <c:v>22.08.2016</c:v>
                </c:pt>
                <c:pt idx="53">
                  <c:v>23.08.2016</c:v>
                </c:pt>
                <c:pt idx="54">
                  <c:v>24.08.2016</c:v>
                </c:pt>
                <c:pt idx="55">
                  <c:v>25.08.2016</c:v>
                </c:pt>
                <c:pt idx="56">
                  <c:v>26.08.2016</c:v>
                </c:pt>
                <c:pt idx="57">
                  <c:v>27.08.2016</c:v>
                </c:pt>
                <c:pt idx="58">
                  <c:v>28.08.2016</c:v>
                </c:pt>
                <c:pt idx="59">
                  <c:v>29.08.2016</c:v>
                </c:pt>
                <c:pt idx="60">
                  <c:v>30.08.2016</c:v>
                </c:pt>
                <c:pt idx="61">
                  <c:v>31.08.2016</c:v>
                </c:pt>
                <c:pt idx="62">
                  <c:v>01.09.2016</c:v>
                </c:pt>
                <c:pt idx="63">
                  <c:v>02.09.2016</c:v>
                </c:pt>
                <c:pt idx="64">
                  <c:v>03.09.2016</c:v>
                </c:pt>
                <c:pt idx="65">
                  <c:v>04.09.2016</c:v>
                </c:pt>
                <c:pt idx="66">
                  <c:v>05.09.2016</c:v>
                </c:pt>
                <c:pt idx="67">
                  <c:v>06.09.2016</c:v>
                </c:pt>
                <c:pt idx="68">
                  <c:v>07.09.2016</c:v>
                </c:pt>
                <c:pt idx="69">
                  <c:v>08.09.2016</c:v>
                </c:pt>
                <c:pt idx="70">
                  <c:v>09.09.2016</c:v>
                </c:pt>
                <c:pt idx="71">
                  <c:v>10.09.2016</c:v>
                </c:pt>
                <c:pt idx="72">
                  <c:v>11.09.2016</c:v>
                </c:pt>
                <c:pt idx="73">
                  <c:v>12.09.2016</c:v>
                </c:pt>
                <c:pt idx="74">
                  <c:v>13.09.2016</c:v>
                </c:pt>
                <c:pt idx="75">
                  <c:v>14.09.2016</c:v>
                </c:pt>
                <c:pt idx="76">
                  <c:v>15.09.2016</c:v>
                </c:pt>
                <c:pt idx="77">
                  <c:v>16.09.2016</c:v>
                </c:pt>
                <c:pt idx="78">
                  <c:v>17.09.2016</c:v>
                </c:pt>
                <c:pt idx="79">
                  <c:v>18.09.2016</c:v>
                </c:pt>
                <c:pt idx="80">
                  <c:v>19.09.2016</c:v>
                </c:pt>
                <c:pt idx="81">
                  <c:v>20.09.2016</c:v>
                </c:pt>
                <c:pt idx="82">
                  <c:v>21.09.2016</c:v>
                </c:pt>
                <c:pt idx="83">
                  <c:v>22.09.2016</c:v>
                </c:pt>
                <c:pt idx="84">
                  <c:v>23.09.2016</c:v>
                </c:pt>
                <c:pt idx="85">
                  <c:v>24.09.2016</c:v>
                </c:pt>
                <c:pt idx="86">
                  <c:v>25.09.2016</c:v>
                </c:pt>
                <c:pt idx="87">
                  <c:v>26.09.2016</c:v>
                </c:pt>
                <c:pt idx="88">
                  <c:v>27.09.2016</c:v>
                </c:pt>
                <c:pt idx="89">
                  <c:v>28.09.2016</c:v>
                </c:pt>
                <c:pt idx="90">
                  <c:v>29.09.2016</c:v>
                </c:pt>
                <c:pt idx="91">
                  <c:v>30.09.2016</c:v>
                </c:pt>
                <c:pt idx="92">
                  <c:v>01.10.2016</c:v>
                </c:pt>
                <c:pt idx="93">
                  <c:v>02.10.2016</c:v>
                </c:pt>
                <c:pt idx="94">
                  <c:v>03.10.2016</c:v>
                </c:pt>
                <c:pt idx="95">
                  <c:v>04.10.2016</c:v>
                </c:pt>
                <c:pt idx="96">
                  <c:v>05.10.2016</c:v>
                </c:pt>
                <c:pt idx="97">
                  <c:v>06.10.2016</c:v>
                </c:pt>
                <c:pt idx="98">
                  <c:v>07.10.2016</c:v>
                </c:pt>
                <c:pt idx="99">
                  <c:v>08.10.2016</c:v>
                </c:pt>
                <c:pt idx="100">
                  <c:v>09.10.2016</c:v>
                </c:pt>
                <c:pt idx="101">
                  <c:v>10.10.2016</c:v>
                </c:pt>
                <c:pt idx="102">
                  <c:v>11.10.2016</c:v>
                </c:pt>
                <c:pt idx="103">
                  <c:v>12.10.2016</c:v>
                </c:pt>
                <c:pt idx="104">
                  <c:v>13.10.2016</c:v>
                </c:pt>
                <c:pt idx="105">
                  <c:v>14.10.2016</c:v>
                </c:pt>
                <c:pt idx="106">
                  <c:v>15.10.2016</c:v>
                </c:pt>
                <c:pt idx="107">
                  <c:v>16.10.2016</c:v>
                </c:pt>
                <c:pt idx="108">
                  <c:v>17.10.2016</c:v>
                </c:pt>
                <c:pt idx="109">
                  <c:v>18.10.2016</c:v>
                </c:pt>
                <c:pt idx="110">
                  <c:v>19.10.2016</c:v>
                </c:pt>
                <c:pt idx="111">
                  <c:v>20.10.2016</c:v>
                </c:pt>
                <c:pt idx="112">
                  <c:v>21.10.2016</c:v>
                </c:pt>
                <c:pt idx="113">
                  <c:v>22.10.2016</c:v>
                </c:pt>
                <c:pt idx="114">
                  <c:v>23.10.2016</c:v>
                </c:pt>
                <c:pt idx="115">
                  <c:v>24.10.2016</c:v>
                </c:pt>
                <c:pt idx="116">
                  <c:v>25.10.2016</c:v>
                </c:pt>
                <c:pt idx="117">
                  <c:v>26.10.2016</c:v>
                </c:pt>
                <c:pt idx="118">
                  <c:v>27.10.2016</c:v>
                </c:pt>
                <c:pt idx="119">
                  <c:v>28.10.2016</c:v>
                </c:pt>
                <c:pt idx="120">
                  <c:v>29.10.2016</c:v>
                </c:pt>
                <c:pt idx="121">
                  <c:v>30.10.2016</c:v>
                </c:pt>
                <c:pt idx="122">
                  <c:v>31.10.2016</c:v>
                </c:pt>
                <c:pt idx="123">
                  <c:v>01.11.2016</c:v>
                </c:pt>
                <c:pt idx="124">
                  <c:v>02.11.2016</c:v>
                </c:pt>
                <c:pt idx="125">
                  <c:v>03.11.2016</c:v>
                </c:pt>
                <c:pt idx="126">
                  <c:v>04.11.2016</c:v>
                </c:pt>
                <c:pt idx="127">
                  <c:v>05.11.2016</c:v>
                </c:pt>
                <c:pt idx="128">
                  <c:v>06.11.2016</c:v>
                </c:pt>
                <c:pt idx="129">
                  <c:v>07.11.2016</c:v>
                </c:pt>
                <c:pt idx="130">
                  <c:v>08.11.2016</c:v>
                </c:pt>
                <c:pt idx="131">
                  <c:v>09.11.2016</c:v>
                </c:pt>
                <c:pt idx="132">
                  <c:v>10.11.2016</c:v>
                </c:pt>
                <c:pt idx="133">
                  <c:v>11.11.2016</c:v>
                </c:pt>
                <c:pt idx="134">
                  <c:v>12.11.2016</c:v>
                </c:pt>
                <c:pt idx="135">
                  <c:v>13.11.2016</c:v>
                </c:pt>
                <c:pt idx="136">
                  <c:v>14.11.2016</c:v>
                </c:pt>
                <c:pt idx="137">
                  <c:v>15.11.2016</c:v>
                </c:pt>
                <c:pt idx="138">
                  <c:v>16.11.2016</c:v>
                </c:pt>
                <c:pt idx="139">
                  <c:v>17.11.2016</c:v>
                </c:pt>
                <c:pt idx="140">
                  <c:v>18.11.2016</c:v>
                </c:pt>
                <c:pt idx="141">
                  <c:v>19.11.2016</c:v>
                </c:pt>
                <c:pt idx="142">
                  <c:v>20.11.2016</c:v>
                </c:pt>
                <c:pt idx="143">
                  <c:v>21.11.2016</c:v>
                </c:pt>
                <c:pt idx="144">
                  <c:v>22.11.2016</c:v>
                </c:pt>
                <c:pt idx="145">
                  <c:v>23.11.2016</c:v>
                </c:pt>
                <c:pt idx="146">
                  <c:v>24.11.2016</c:v>
                </c:pt>
                <c:pt idx="147">
                  <c:v>25.11.2016</c:v>
                </c:pt>
                <c:pt idx="148">
                  <c:v>26.11.2016</c:v>
                </c:pt>
                <c:pt idx="149">
                  <c:v>27.11.2016</c:v>
                </c:pt>
                <c:pt idx="150">
                  <c:v>28.11.2016</c:v>
                </c:pt>
                <c:pt idx="151">
                  <c:v>29.11.2016</c:v>
                </c:pt>
                <c:pt idx="152">
                  <c:v>30.11.2016</c:v>
                </c:pt>
                <c:pt idx="153">
                  <c:v>01.12.2016</c:v>
                </c:pt>
                <c:pt idx="154">
                  <c:v>02.12.2016</c:v>
                </c:pt>
                <c:pt idx="155">
                  <c:v>03.12.2016</c:v>
                </c:pt>
                <c:pt idx="156">
                  <c:v>04.12.2016</c:v>
                </c:pt>
                <c:pt idx="157">
                  <c:v>05.12.2016</c:v>
                </c:pt>
                <c:pt idx="158">
                  <c:v>06.12.2016</c:v>
                </c:pt>
                <c:pt idx="159">
                  <c:v>07.12.2016</c:v>
                </c:pt>
                <c:pt idx="160">
                  <c:v>08.12.2016</c:v>
                </c:pt>
                <c:pt idx="161">
                  <c:v>09.12.2016</c:v>
                </c:pt>
                <c:pt idx="162">
                  <c:v>10.12.2016</c:v>
                </c:pt>
                <c:pt idx="163">
                  <c:v>11.12.2016</c:v>
                </c:pt>
                <c:pt idx="164">
                  <c:v>12.12.2016</c:v>
                </c:pt>
                <c:pt idx="165">
                  <c:v>13.12.2016</c:v>
                </c:pt>
                <c:pt idx="166">
                  <c:v>14.12.2016</c:v>
                </c:pt>
                <c:pt idx="167">
                  <c:v>15.12.2016</c:v>
                </c:pt>
                <c:pt idx="168">
                  <c:v>16.12.2016</c:v>
                </c:pt>
                <c:pt idx="169">
                  <c:v>17.12.2016</c:v>
                </c:pt>
                <c:pt idx="170">
                  <c:v>18.12.2016</c:v>
                </c:pt>
                <c:pt idx="171">
                  <c:v>19.12.2016</c:v>
                </c:pt>
                <c:pt idx="172">
                  <c:v>20.12.2016</c:v>
                </c:pt>
                <c:pt idx="173">
                  <c:v>21.12.2016</c:v>
                </c:pt>
                <c:pt idx="174">
                  <c:v>22.12.2016</c:v>
                </c:pt>
                <c:pt idx="175">
                  <c:v>23.12.2016</c:v>
                </c:pt>
                <c:pt idx="176">
                  <c:v>24.12.2016</c:v>
                </c:pt>
                <c:pt idx="177">
                  <c:v>25.12.2016</c:v>
                </c:pt>
                <c:pt idx="178">
                  <c:v>26.12.2016</c:v>
                </c:pt>
                <c:pt idx="179">
                  <c:v>27.12.2016</c:v>
                </c:pt>
                <c:pt idx="180">
                  <c:v>28.12.2016</c:v>
                </c:pt>
                <c:pt idx="181">
                  <c:v>29.12.2016</c:v>
                </c:pt>
                <c:pt idx="182">
                  <c:v>30.12.2016</c:v>
                </c:pt>
                <c:pt idx="183">
                  <c:v>31.12.2016</c:v>
                </c:pt>
                <c:pt idx="184">
                  <c:v>01.01.2017</c:v>
                </c:pt>
                <c:pt idx="185">
                  <c:v>02.01.2017</c:v>
                </c:pt>
                <c:pt idx="186">
                  <c:v>03.01.2017</c:v>
                </c:pt>
                <c:pt idx="187">
                  <c:v>04.01.2017</c:v>
                </c:pt>
                <c:pt idx="188">
                  <c:v>05.01.2017</c:v>
                </c:pt>
                <c:pt idx="189">
                  <c:v>06.01.2017</c:v>
                </c:pt>
                <c:pt idx="190">
                  <c:v>07.01.2017</c:v>
                </c:pt>
                <c:pt idx="191">
                  <c:v>08.01.2017</c:v>
                </c:pt>
                <c:pt idx="192">
                  <c:v>09.01.2017</c:v>
                </c:pt>
                <c:pt idx="193">
                  <c:v>10.01.2017</c:v>
                </c:pt>
                <c:pt idx="194">
                  <c:v>11.01.2017</c:v>
                </c:pt>
                <c:pt idx="195">
                  <c:v>12.01.2017</c:v>
                </c:pt>
                <c:pt idx="196">
                  <c:v>13.01.2017</c:v>
                </c:pt>
                <c:pt idx="197">
                  <c:v>14.01.2017</c:v>
                </c:pt>
                <c:pt idx="198">
                  <c:v>15.01.2017</c:v>
                </c:pt>
                <c:pt idx="199">
                  <c:v>16.01.2017</c:v>
                </c:pt>
                <c:pt idx="200">
                  <c:v>17.01.2017</c:v>
                </c:pt>
                <c:pt idx="201">
                  <c:v>18.01.2017</c:v>
                </c:pt>
                <c:pt idx="202">
                  <c:v>19.01.2017</c:v>
                </c:pt>
                <c:pt idx="203">
                  <c:v>20.01.2017</c:v>
                </c:pt>
                <c:pt idx="204">
                  <c:v>21.01.2017</c:v>
                </c:pt>
                <c:pt idx="205">
                  <c:v>22.01.2017</c:v>
                </c:pt>
                <c:pt idx="206">
                  <c:v>23.01.2017</c:v>
                </c:pt>
                <c:pt idx="207">
                  <c:v>24.01.2017</c:v>
                </c:pt>
                <c:pt idx="208">
                  <c:v>25.01.2017</c:v>
                </c:pt>
                <c:pt idx="209">
                  <c:v>26.01.2017</c:v>
                </c:pt>
                <c:pt idx="210">
                  <c:v>27.01.2017</c:v>
                </c:pt>
                <c:pt idx="211">
                  <c:v>28.01.2017</c:v>
                </c:pt>
                <c:pt idx="212">
                  <c:v>29.01.2017</c:v>
                </c:pt>
                <c:pt idx="213">
                  <c:v>30.01.2017</c:v>
                </c:pt>
                <c:pt idx="214">
                  <c:v>31.01.2017</c:v>
                </c:pt>
                <c:pt idx="215">
                  <c:v>01.02.2017</c:v>
                </c:pt>
                <c:pt idx="216">
                  <c:v>02.02.2017</c:v>
                </c:pt>
                <c:pt idx="217">
                  <c:v>03.02.2017</c:v>
                </c:pt>
                <c:pt idx="218">
                  <c:v>04.02.2017</c:v>
                </c:pt>
                <c:pt idx="219">
                  <c:v>05.02.2017</c:v>
                </c:pt>
                <c:pt idx="220">
                  <c:v>06.02.2017</c:v>
                </c:pt>
                <c:pt idx="221">
                  <c:v>07.02.2017</c:v>
                </c:pt>
                <c:pt idx="222">
                  <c:v>08.02.2017</c:v>
                </c:pt>
                <c:pt idx="223">
                  <c:v>09.02.2017</c:v>
                </c:pt>
                <c:pt idx="224">
                  <c:v>10.02.2017</c:v>
                </c:pt>
                <c:pt idx="225">
                  <c:v>11.02.2017</c:v>
                </c:pt>
                <c:pt idx="226">
                  <c:v>12.02.2017</c:v>
                </c:pt>
                <c:pt idx="227">
                  <c:v>13.02.2017</c:v>
                </c:pt>
                <c:pt idx="228">
                  <c:v>14.02.2017</c:v>
                </c:pt>
                <c:pt idx="229">
                  <c:v>15.02.2017</c:v>
                </c:pt>
                <c:pt idx="230">
                  <c:v>16.02.2017</c:v>
                </c:pt>
                <c:pt idx="231">
                  <c:v>17.02.2017</c:v>
                </c:pt>
                <c:pt idx="232">
                  <c:v>18.02.2017</c:v>
                </c:pt>
                <c:pt idx="233">
                  <c:v>19.02.2017</c:v>
                </c:pt>
                <c:pt idx="234">
                  <c:v>20.02.2017</c:v>
                </c:pt>
                <c:pt idx="235">
                  <c:v>21.02.2017</c:v>
                </c:pt>
                <c:pt idx="236">
                  <c:v>22.02.2017</c:v>
                </c:pt>
                <c:pt idx="237">
                  <c:v>23.02.2017</c:v>
                </c:pt>
                <c:pt idx="238">
                  <c:v>24.02.2017</c:v>
                </c:pt>
                <c:pt idx="239">
                  <c:v>25.02.2017</c:v>
                </c:pt>
                <c:pt idx="240">
                  <c:v>26.02.2017</c:v>
                </c:pt>
                <c:pt idx="241">
                  <c:v>27.02.2017</c:v>
                </c:pt>
                <c:pt idx="242">
                  <c:v>28.02.2017</c:v>
                </c:pt>
                <c:pt idx="243">
                  <c:v>01.03.2017</c:v>
                </c:pt>
                <c:pt idx="244">
                  <c:v>02.03.2017</c:v>
                </c:pt>
                <c:pt idx="245">
                  <c:v>03.03.2017</c:v>
                </c:pt>
                <c:pt idx="246">
                  <c:v>04.03.2017</c:v>
                </c:pt>
                <c:pt idx="247">
                  <c:v>05.03.2017</c:v>
                </c:pt>
                <c:pt idx="248">
                  <c:v>06.03.2017</c:v>
                </c:pt>
                <c:pt idx="249">
                  <c:v>07.03.2017</c:v>
                </c:pt>
                <c:pt idx="250">
                  <c:v>08.03.2017</c:v>
                </c:pt>
                <c:pt idx="251">
                  <c:v>09.03.2017</c:v>
                </c:pt>
                <c:pt idx="252">
                  <c:v>10.03.2017</c:v>
                </c:pt>
                <c:pt idx="253">
                  <c:v>11.03.2017</c:v>
                </c:pt>
                <c:pt idx="254">
                  <c:v>12.03.2017</c:v>
                </c:pt>
                <c:pt idx="255">
                  <c:v>13.03.2017</c:v>
                </c:pt>
                <c:pt idx="256">
                  <c:v>14.03.2017</c:v>
                </c:pt>
                <c:pt idx="257">
                  <c:v>15.03.2017</c:v>
                </c:pt>
                <c:pt idx="258">
                  <c:v>16.03.2017</c:v>
                </c:pt>
                <c:pt idx="259">
                  <c:v>17.03.2017</c:v>
                </c:pt>
                <c:pt idx="260">
                  <c:v>18.03.2017</c:v>
                </c:pt>
                <c:pt idx="261">
                  <c:v>19.03.2017</c:v>
                </c:pt>
                <c:pt idx="262">
                  <c:v>20.03.2017</c:v>
                </c:pt>
                <c:pt idx="263">
                  <c:v>21.03.2017</c:v>
                </c:pt>
                <c:pt idx="264">
                  <c:v>22.03.2017</c:v>
                </c:pt>
                <c:pt idx="265">
                  <c:v>23.03.2017</c:v>
                </c:pt>
                <c:pt idx="266">
                  <c:v>24.03.2017</c:v>
                </c:pt>
                <c:pt idx="267">
                  <c:v>25.03.2017</c:v>
                </c:pt>
                <c:pt idx="268">
                  <c:v>26.03.2017</c:v>
                </c:pt>
                <c:pt idx="269">
                  <c:v>27.03.2017</c:v>
                </c:pt>
                <c:pt idx="270">
                  <c:v>28.03.2017</c:v>
                </c:pt>
                <c:pt idx="271">
                  <c:v>29.03.2017</c:v>
                </c:pt>
                <c:pt idx="272">
                  <c:v>30.03.2017</c:v>
                </c:pt>
                <c:pt idx="273">
                  <c:v>31.03.2017</c:v>
                </c:pt>
                <c:pt idx="274">
                  <c:v>01.04.2017</c:v>
                </c:pt>
                <c:pt idx="275">
                  <c:v>02.04.2017</c:v>
                </c:pt>
                <c:pt idx="276">
                  <c:v>03.04.2017</c:v>
                </c:pt>
                <c:pt idx="277">
                  <c:v>04.04.2017</c:v>
                </c:pt>
                <c:pt idx="278">
                  <c:v>05.04.2017</c:v>
                </c:pt>
                <c:pt idx="279">
                  <c:v>06.04.2017</c:v>
                </c:pt>
                <c:pt idx="280">
                  <c:v>07.04.2017</c:v>
                </c:pt>
                <c:pt idx="281">
                  <c:v>08.04.2017</c:v>
                </c:pt>
                <c:pt idx="282">
                  <c:v>09.04.2017</c:v>
                </c:pt>
                <c:pt idx="283">
                  <c:v>10.04.2017</c:v>
                </c:pt>
                <c:pt idx="284">
                  <c:v>11.04.2017</c:v>
                </c:pt>
                <c:pt idx="285">
                  <c:v>12.04.2017</c:v>
                </c:pt>
                <c:pt idx="286">
                  <c:v>13.04.2017</c:v>
                </c:pt>
                <c:pt idx="287">
                  <c:v>14.04.2017</c:v>
                </c:pt>
                <c:pt idx="288">
                  <c:v>15.04.2017</c:v>
                </c:pt>
                <c:pt idx="289">
                  <c:v>16.04.2017</c:v>
                </c:pt>
                <c:pt idx="290">
                  <c:v>17.04.2017</c:v>
                </c:pt>
                <c:pt idx="291">
                  <c:v>18.04.2017</c:v>
                </c:pt>
                <c:pt idx="292">
                  <c:v>19.04.2017</c:v>
                </c:pt>
                <c:pt idx="293">
                  <c:v>20.04.2017</c:v>
                </c:pt>
                <c:pt idx="294">
                  <c:v>21.04.2017</c:v>
                </c:pt>
                <c:pt idx="295">
                  <c:v>22.04.2017</c:v>
                </c:pt>
                <c:pt idx="296">
                  <c:v>23.04.2017</c:v>
                </c:pt>
                <c:pt idx="297">
                  <c:v>24.04.2017</c:v>
                </c:pt>
                <c:pt idx="298">
                  <c:v>25.04.2017</c:v>
                </c:pt>
                <c:pt idx="299">
                  <c:v>26.04.2017</c:v>
                </c:pt>
                <c:pt idx="300">
                  <c:v>27.04.2017</c:v>
                </c:pt>
                <c:pt idx="301">
                  <c:v>28.04.2017</c:v>
                </c:pt>
                <c:pt idx="302">
                  <c:v>29.04.2017</c:v>
                </c:pt>
                <c:pt idx="303">
                  <c:v>30.04.2017</c:v>
                </c:pt>
                <c:pt idx="304">
                  <c:v>01.05.2017</c:v>
                </c:pt>
                <c:pt idx="305">
                  <c:v>02.05.2017</c:v>
                </c:pt>
                <c:pt idx="306">
                  <c:v>03.05.2017</c:v>
                </c:pt>
                <c:pt idx="307">
                  <c:v>04.05.2017</c:v>
                </c:pt>
                <c:pt idx="308">
                  <c:v>05.05.2017</c:v>
                </c:pt>
                <c:pt idx="309">
                  <c:v>06.05.2017</c:v>
                </c:pt>
                <c:pt idx="310">
                  <c:v>07.05.2017</c:v>
                </c:pt>
                <c:pt idx="311">
                  <c:v>08.05.2017</c:v>
                </c:pt>
                <c:pt idx="312">
                  <c:v>09.05.2017</c:v>
                </c:pt>
                <c:pt idx="313">
                  <c:v>10.05.2017</c:v>
                </c:pt>
                <c:pt idx="314">
                  <c:v>11.05.2017</c:v>
                </c:pt>
                <c:pt idx="315">
                  <c:v>12.05.2017</c:v>
                </c:pt>
                <c:pt idx="316">
                  <c:v>13.05.2017</c:v>
                </c:pt>
                <c:pt idx="317">
                  <c:v>14.05.2017</c:v>
                </c:pt>
                <c:pt idx="318">
                  <c:v>15.05.2017</c:v>
                </c:pt>
                <c:pt idx="319">
                  <c:v>16.05.2017</c:v>
                </c:pt>
                <c:pt idx="320">
                  <c:v>17.05.2017</c:v>
                </c:pt>
                <c:pt idx="321">
                  <c:v>18.05.2017</c:v>
                </c:pt>
                <c:pt idx="322">
                  <c:v>19.05.2017</c:v>
                </c:pt>
                <c:pt idx="323">
                  <c:v>20.05.2017</c:v>
                </c:pt>
                <c:pt idx="324">
                  <c:v>21.05.2017</c:v>
                </c:pt>
                <c:pt idx="325">
                  <c:v>22.05.2017</c:v>
                </c:pt>
                <c:pt idx="326">
                  <c:v>23.05.2017</c:v>
                </c:pt>
                <c:pt idx="327">
                  <c:v>24.05.2017</c:v>
                </c:pt>
                <c:pt idx="328">
                  <c:v>25.05.2017</c:v>
                </c:pt>
                <c:pt idx="329">
                  <c:v>26.05.2017</c:v>
                </c:pt>
                <c:pt idx="330">
                  <c:v>27.05.2017</c:v>
                </c:pt>
                <c:pt idx="331">
                  <c:v>28.05.2017</c:v>
                </c:pt>
                <c:pt idx="332">
                  <c:v>29.05.2017</c:v>
                </c:pt>
                <c:pt idx="333">
                  <c:v>30.05.2017</c:v>
                </c:pt>
                <c:pt idx="334">
                  <c:v>31.05.2017</c:v>
                </c:pt>
                <c:pt idx="335">
                  <c:v>01.06.2017</c:v>
                </c:pt>
                <c:pt idx="336">
                  <c:v>02.06.2017</c:v>
                </c:pt>
                <c:pt idx="337">
                  <c:v>03.06.2017</c:v>
                </c:pt>
                <c:pt idx="338">
                  <c:v>04.06.2017</c:v>
                </c:pt>
                <c:pt idx="339">
                  <c:v>05.06.2017</c:v>
                </c:pt>
                <c:pt idx="340">
                  <c:v>06.06.2017</c:v>
                </c:pt>
                <c:pt idx="341">
                  <c:v>07.06.2017</c:v>
                </c:pt>
                <c:pt idx="342">
                  <c:v>08.06.2017</c:v>
                </c:pt>
                <c:pt idx="343">
                  <c:v>09.06.2017</c:v>
                </c:pt>
                <c:pt idx="344">
                  <c:v>10.06.2017</c:v>
                </c:pt>
                <c:pt idx="345">
                  <c:v>11.06.2017</c:v>
                </c:pt>
                <c:pt idx="346">
                  <c:v>12.06.2017</c:v>
                </c:pt>
                <c:pt idx="347">
                  <c:v>13.06.2017</c:v>
                </c:pt>
                <c:pt idx="348">
                  <c:v>14.06.2017</c:v>
                </c:pt>
                <c:pt idx="349">
                  <c:v>15.06.2017</c:v>
                </c:pt>
                <c:pt idx="350">
                  <c:v>16.06.2017</c:v>
                </c:pt>
                <c:pt idx="351">
                  <c:v>17.06.2017</c:v>
                </c:pt>
                <c:pt idx="352">
                  <c:v>18.06.2017</c:v>
                </c:pt>
                <c:pt idx="353">
                  <c:v>19.06.2017</c:v>
                </c:pt>
                <c:pt idx="354">
                  <c:v>20.06.2017</c:v>
                </c:pt>
                <c:pt idx="355">
                  <c:v>21.06.2017</c:v>
                </c:pt>
                <c:pt idx="356">
                  <c:v>22.06.2017</c:v>
                </c:pt>
                <c:pt idx="357">
                  <c:v>23.06.2017</c:v>
                </c:pt>
                <c:pt idx="358">
                  <c:v>24.06.2017</c:v>
                </c:pt>
                <c:pt idx="359">
                  <c:v>25.06.2017</c:v>
                </c:pt>
                <c:pt idx="360">
                  <c:v>26.06.2017</c:v>
                </c:pt>
                <c:pt idx="361">
                  <c:v>27.06.2017</c:v>
                </c:pt>
                <c:pt idx="362">
                  <c:v>28.06.2017</c:v>
                </c:pt>
                <c:pt idx="363">
                  <c:v>29.06.2017</c:v>
                </c:pt>
                <c:pt idx="364">
                  <c:v>30.06.2017</c:v>
                </c:pt>
              </c:strCache>
            </c:strRef>
          </c:cat>
          <c:val>
            <c:numRef>
              <c:f>Sheet1!$B$2:$B$366</c:f>
              <c:numCache>
                <c:formatCode>General</c:formatCode>
                <c:ptCount val="365"/>
                <c:pt idx="0">
                  <c:v>24458</c:v>
                </c:pt>
                <c:pt idx="1">
                  <c:v>23686</c:v>
                </c:pt>
                <c:pt idx="2">
                  <c:v>17180</c:v>
                </c:pt>
                <c:pt idx="3">
                  <c:v>4349</c:v>
                </c:pt>
                <c:pt idx="4">
                  <c:v>10810</c:v>
                </c:pt>
                <c:pt idx="5">
                  <c:v>4259</c:v>
                </c:pt>
                <c:pt idx="6">
                  <c:v>6423</c:v>
                </c:pt>
                <c:pt idx="7">
                  <c:v>12823</c:v>
                </c:pt>
                <c:pt idx="8">
                  <c:v>2967</c:v>
                </c:pt>
                <c:pt idx="9">
                  <c:v>1271</c:v>
                </c:pt>
                <c:pt idx="10">
                  <c:v>2231</c:v>
                </c:pt>
                <c:pt idx="11">
                  <c:v>8030</c:v>
                </c:pt>
                <c:pt idx="12">
                  <c:v>7588</c:v>
                </c:pt>
                <c:pt idx="13">
                  <c:v>39388</c:v>
                </c:pt>
                <c:pt idx="14">
                  <c:v>23854</c:v>
                </c:pt>
                <c:pt idx="15">
                  <c:v>7741</c:v>
                </c:pt>
                <c:pt idx="16">
                  <c:v>4340</c:v>
                </c:pt>
                <c:pt idx="17">
                  <c:v>3159</c:v>
                </c:pt>
                <c:pt idx="18">
                  <c:v>1990</c:v>
                </c:pt>
                <c:pt idx="19">
                  <c:v>7051</c:v>
                </c:pt>
                <c:pt idx="20">
                  <c:v>3982</c:v>
                </c:pt>
                <c:pt idx="21">
                  <c:v>6883</c:v>
                </c:pt>
                <c:pt idx="22">
                  <c:v>7460</c:v>
                </c:pt>
                <c:pt idx="23">
                  <c:v>2338</c:v>
                </c:pt>
                <c:pt idx="24">
                  <c:v>1860</c:v>
                </c:pt>
                <c:pt idx="25">
                  <c:v>5768</c:v>
                </c:pt>
                <c:pt idx="26">
                  <c:v>8279</c:v>
                </c:pt>
                <c:pt idx="27">
                  <c:v>16868</c:v>
                </c:pt>
                <c:pt idx="28">
                  <c:v>8006</c:v>
                </c:pt>
                <c:pt idx="29">
                  <c:v>3150</c:v>
                </c:pt>
                <c:pt idx="30">
                  <c:v>2130</c:v>
                </c:pt>
                <c:pt idx="31">
                  <c:v>4365</c:v>
                </c:pt>
                <c:pt idx="32">
                  <c:v>4357</c:v>
                </c:pt>
                <c:pt idx="33">
                  <c:v>5587</c:v>
                </c:pt>
                <c:pt idx="34">
                  <c:v>3423</c:v>
                </c:pt>
                <c:pt idx="35">
                  <c:v>4848</c:v>
                </c:pt>
                <c:pt idx="36">
                  <c:v>3279</c:v>
                </c:pt>
                <c:pt idx="37">
                  <c:v>1941</c:v>
                </c:pt>
                <c:pt idx="38">
                  <c:v>4785</c:v>
                </c:pt>
                <c:pt idx="39">
                  <c:v>4837</c:v>
                </c:pt>
                <c:pt idx="40">
                  <c:v>3543</c:v>
                </c:pt>
                <c:pt idx="41">
                  <c:v>6166</c:v>
                </c:pt>
                <c:pt idx="42">
                  <c:v>2741</c:v>
                </c:pt>
                <c:pt idx="43">
                  <c:v>744</c:v>
                </c:pt>
                <c:pt idx="44">
                  <c:v>354</c:v>
                </c:pt>
                <c:pt idx="45">
                  <c:v>955</c:v>
                </c:pt>
                <c:pt idx="46">
                  <c:v>3284</c:v>
                </c:pt>
                <c:pt idx="47">
                  <c:v>10875</c:v>
                </c:pt>
                <c:pt idx="48">
                  <c:v>9036</c:v>
                </c:pt>
                <c:pt idx="49">
                  <c:v>5661</c:v>
                </c:pt>
                <c:pt idx="50">
                  <c:v>5646</c:v>
                </c:pt>
                <c:pt idx="51">
                  <c:v>2057</c:v>
                </c:pt>
                <c:pt idx="52">
                  <c:v>8308</c:v>
                </c:pt>
                <c:pt idx="53">
                  <c:v>2580</c:v>
                </c:pt>
                <c:pt idx="54">
                  <c:v>8619</c:v>
                </c:pt>
                <c:pt idx="55">
                  <c:v>6954</c:v>
                </c:pt>
                <c:pt idx="56">
                  <c:v>13767</c:v>
                </c:pt>
                <c:pt idx="57">
                  <c:v>4025</c:v>
                </c:pt>
                <c:pt idx="58">
                  <c:v>4635</c:v>
                </c:pt>
                <c:pt idx="60">
                  <c:v>221734</c:v>
                </c:pt>
                <c:pt idx="61">
                  <c:v>168366</c:v>
                </c:pt>
                <c:pt idx="62">
                  <c:v>508609</c:v>
                </c:pt>
                <c:pt idx="63">
                  <c:v>430505</c:v>
                </c:pt>
                <c:pt idx="64">
                  <c:v>208392</c:v>
                </c:pt>
                <c:pt idx="65">
                  <c:v>114801</c:v>
                </c:pt>
                <c:pt idx="66">
                  <c:v>55277</c:v>
                </c:pt>
                <c:pt idx="67">
                  <c:v>64260</c:v>
                </c:pt>
                <c:pt idx="68">
                  <c:v>36867</c:v>
                </c:pt>
                <c:pt idx="69">
                  <c:v>25421</c:v>
                </c:pt>
                <c:pt idx="70">
                  <c:v>33571</c:v>
                </c:pt>
                <c:pt idx="71">
                  <c:v>14866</c:v>
                </c:pt>
                <c:pt idx="72">
                  <c:v>20349</c:v>
                </c:pt>
                <c:pt idx="73">
                  <c:v>10604</c:v>
                </c:pt>
                <c:pt idx="74">
                  <c:v>8907</c:v>
                </c:pt>
                <c:pt idx="75">
                  <c:v>12377</c:v>
                </c:pt>
                <c:pt idx="76">
                  <c:v>13431</c:v>
                </c:pt>
                <c:pt idx="77">
                  <c:v>25257</c:v>
                </c:pt>
                <c:pt idx="78">
                  <c:v>17641</c:v>
                </c:pt>
                <c:pt idx="79">
                  <c:v>8919</c:v>
                </c:pt>
                <c:pt idx="80">
                  <c:v>20328</c:v>
                </c:pt>
                <c:pt idx="81">
                  <c:v>11801</c:v>
                </c:pt>
                <c:pt idx="82">
                  <c:v>16459</c:v>
                </c:pt>
                <c:pt idx="83">
                  <c:v>64649</c:v>
                </c:pt>
                <c:pt idx="84">
                  <c:v>31043</c:v>
                </c:pt>
                <c:pt idx="85">
                  <c:v>14406</c:v>
                </c:pt>
                <c:pt idx="86">
                  <c:v>8812</c:v>
                </c:pt>
                <c:pt idx="87">
                  <c:v>8829</c:v>
                </c:pt>
                <c:pt idx="88">
                  <c:v>11801</c:v>
                </c:pt>
                <c:pt idx="89">
                  <c:v>11689</c:v>
                </c:pt>
                <c:pt idx="90">
                  <c:v>11910</c:v>
                </c:pt>
                <c:pt idx="91">
                  <c:v>20159</c:v>
                </c:pt>
                <c:pt idx="92">
                  <c:v>41344</c:v>
                </c:pt>
                <c:pt idx="93">
                  <c:v>27112</c:v>
                </c:pt>
                <c:pt idx="94">
                  <c:v>16600</c:v>
                </c:pt>
                <c:pt idx="95">
                  <c:v>11278</c:v>
                </c:pt>
                <c:pt idx="96">
                  <c:v>23204</c:v>
                </c:pt>
                <c:pt idx="97">
                  <c:v>31832</c:v>
                </c:pt>
                <c:pt idx="98">
                  <c:v>39432</c:v>
                </c:pt>
                <c:pt idx="99">
                  <c:v>18114</c:v>
                </c:pt>
                <c:pt idx="100">
                  <c:v>28494</c:v>
                </c:pt>
                <c:pt idx="101">
                  <c:v>23112</c:v>
                </c:pt>
                <c:pt idx="102">
                  <c:v>72809</c:v>
                </c:pt>
                <c:pt idx="103">
                  <c:v>42896</c:v>
                </c:pt>
                <c:pt idx="104">
                  <c:v>27976</c:v>
                </c:pt>
                <c:pt idx="105">
                  <c:v>203770</c:v>
                </c:pt>
                <c:pt idx="106">
                  <c:v>196109</c:v>
                </c:pt>
                <c:pt idx="107">
                  <c:v>105388</c:v>
                </c:pt>
                <c:pt idx="108">
                  <c:v>56314</c:v>
                </c:pt>
                <c:pt idx="109">
                  <c:v>42715</c:v>
                </c:pt>
                <c:pt idx="110">
                  <c:v>49088</c:v>
                </c:pt>
                <c:pt idx="111">
                  <c:v>31038</c:v>
                </c:pt>
                <c:pt idx="112">
                  <c:v>18505</c:v>
                </c:pt>
                <c:pt idx="113">
                  <c:v>26618</c:v>
                </c:pt>
                <c:pt idx="114">
                  <c:v>15120</c:v>
                </c:pt>
                <c:pt idx="115">
                  <c:v>16201</c:v>
                </c:pt>
                <c:pt idx="116">
                  <c:v>15785</c:v>
                </c:pt>
                <c:pt idx="117">
                  <c:v>12371</c:v>
                </c:pt>
                <c:pt idx="118">
                  <c:v>74026</c:v>
                </c:pt>
                <c:pt idx="120">
                  <c:v>16201</c:v>
                </c:pt>
                <c:pt idx="121">
                  <c:v>15223</c:v>
                </c:pt>
                <c:pt idx="122">
                  <c:v>9437</c:v>
                </c:pt>
                <c:pt idx="123">
                  <c:v>12295</c:v>
                </c:pt>
                <c:pt idx="124">
                  <c:v>7689</c:v>
                </c:pt>
                <c:pt idx="125">
                  <c:v>8474</c:v>
                </c:pt>
                <c:pt idx="126">
                  <c:v>11465</c:v>
                </c:pt>
                <c:pt idx="127">
                  <c:v>9597</c:v>
                </c:pt>
                <c:pt idx="128">
                  <c:v>18993</c:v>
                </c:pt>
                <c:pt idx="129">
                  <c:v>10261</c:v>
                </c:pt>
                <c:pt idx="130">
                  <c:v>14609</c:v>
                </c:pt>
                <c:pt idx="131">
                  <c:v>71429</c:v>
                </c:pt>
                <c:pt idx="132">
                  <c:v>55084</c:v>
                </c:pt>
                <c:pt idx="133">
                  <c:v>40900</c:v>
                </c:pt>
                <c:pt idx="134">
                  <c:v>51954</c:v>
                </c:pt>
                <c:pt idx="135">
                  <c:v>42929</c:v>
                </c:pt>
                <c:pt idx="136">
                  <c:v>28395</c:v>
                </c:pt>
                <c:pt idx="137">
                  <c:v>18111</c:v>
                </c:pt>
                <c:pt idx="138">
                  <c:v>15298</c:v>
                </c:pt>
                <c:pt idx="139">
                  <c:v>21800</c:v>
                </c:pt>
                <c:pt idx="140">
                  <c:v>17548</c:v>
                </c:pt>
                <c:pt idx="141">
                  <c:v>12052</c:v>
                </c:pt>
                <c:pt idx="142">
                  <c:v>15825</c:v>
                </c:pt>
                <c:pt idx="143">
                  <c:v>22619</c:v>
                </c:pt>
                <c:pt idx="144">
                  <c:v>80276</c:v>
                </c:pt>
                <c:pt idx="145">
                  <c:v>37086</c:v>
                </c:pt>
                <c:pt idx="146">
                  <c:v>20494</c:v>
                </c:pt>
                <c:pt idx="147">
                  <c:v>15406</c:v>
                </c:pt>
                <c:pt idx="148">
                  <c:v>15219</c:v>
                </c:pt>
                <c:pt idx="149">
                  <c:v>13183</c:v>
                </c:pt>
                <c:pt idx="150">
                  <c:v>17819</c:v>
                </c:pt>
                <c:pt idx="151">
                  <c:v>18918</c:v>
                </c:pt>
                <c:pt idx="152">
                  <c:v>12848</c:v>
                </c:pt>
                <c:pt idx="153">
                  <c:v>20158</c:v>
                </c:pt>
                <c:pt idx="154">
                  <c:v>32442</c:v>
                </c:pt>
                <c:pt idx="155">
                  <c:v>15645</c:v>
                </c:pt>
                <c:pt idx="156">
                  <c:v>18672</c:v>
                </c:pt>
                <c:pt idx="157">
                  <c:v>16827</c:v>
                </c:pt>
                <c:pt idx="158">
                  <c:v>13312</c:v>
                </c:pt>
                <c:pt idx="159">
                  <c:v>17783</c:v>
                </c:pt>
                <c:pt idx="160">
                  <c:v>16970</c:v>
                </c:pt>
                <c:pt idx="161">
                  <c:v>11937</c:v>
                </c:pt>
                <c:pt idx="162">
                  <c:v>32091</c:v>
                </c:pt>
                <c:pt idx="163">
                  <c:v>12376</c:v>
                </c:pt>
                <c:pt idx="164">
                  <c:v>6422</c:v>
                </c:pt>
                <c:pt idx="165">
                  <c:v>23385</c:v>
                </c:pt>
                <c:pt idx="166">
                  <c:v>21174</c:v>
                </c:pt>
                <c:pt idx="167">
                  <c:v>6419</c:v>
                </c:pt>
                <c:pt idx="168">
                  <c:v>9385</c:v>
                </c:pt>
                <c:pt idx="169">
                  <c:v>6243</c:v>
                </c:pt>
                <c:pt idx="170">
                  <c:v>7464</c:v>
                </c:pt>
                <c:pt idx="171">
                  <c:v>6799</c:v>
                </c:pt>
                <c:pt idx="172">
                  <c:v>7066</c:v>
                </c:pt>
                <c:pt idx="173">
                  <c:v>10322</c:v>
                </c:pt>
                <c:pt idx="174">
                  <c:v>19433</c:v>
                </c:pt>
                <c:pt idx="175">
                  <c:v>14528</c:v>
                </c:pt>
                <c:pt idx="176">
                  <c:v>5134</c:v>
                </c:pt>
                <c:pt idx="177">
                  <c:v>1982</c:v>
                </c:pt>
                <c:pt idx="178">
                  <c:v>2063</c:v>
                </c:pt>
                <c:pt idx="180">
                  <c:v>6049</c:v>
                </c:pt>
                <c:pt idx="181">
                  <c:v>25785</c:v>
                </c:pt>
                <c:pt idx="182">
                  <c:v>30581</c:v>
                </c:pt>
                <c:pt idx="183">
                  <c:v>17618</c:v>
                </c:pt>
                <c:pt idx="184">
                  <c:v>7498</c:v>
                </c:pt>
                <c:pt idx="185">
                  <c:v>7921</c:v>
                </c:pt>
                <c:pt idx="186">
                  <c:v>13591</c:v>
                </c:pt>
                <c:pt idx="187">
                  <c:v>8540</c:v>
                </c:pt>
                <c:pt idx="188">
                  <c:v>4588</c:v>
                </c:pt>
                <c:pt idx="189">
                  <c:v>6100</c:v>
                </c:pt>
                <c:pt idx="190">
                  <c:v>10572</c:v>
                </c:pt>
                <c:pt idx="191">
                  <c:v>16006</c:v>
                </c:pt>
                <c:pt idx="192">
                  <c:v>20040</c:v>
                </c:pt>
                <c:pt idx="193">
                  <c:v>20825</c:v>
                </c:pt>
                <c:pt idx="194">
                  <c:v>25949</c:v>
                </c:pt>
                <c:pt idx="195">
                  <c:v>25738</c:v>
                </c:pt>
                <c:pt idx="196">
                  <c:v>16713</c:v>
                </c:pt>
                <c:pt idx="197">
                  <c:v>10002</c:v>
                </c:pt>
                <c:pt idx="198">
                  <c:v>9622</c:v>
                </c:pt>
                <c:pt idx="199">
                  <c:v>8181</c:v>
                </c:pt>
                <c:pt idx="200">
                  <c:v>30777</c:v>
                </c:pt>
                <c:pt idx="201">
                  <c:v>26151</c:v>
                </c:pt>
                <c:pt idx="202">
                  <c:v>16111</c:v>
                </c:pt>
                <c:pt idx="203">
                  <c:v>11121</c:v>
                </c:pt>
                <c:pt idx="204">
                  <c:v>12767</c:v>
                </c:pt>
                <c:pt idx="205">
                  <c:v>21218</c:v>
                </c:pt>
                <c:pt idx="206">
                  <c:v>9265</c:v>
                </c:pt>
                <c:pt idx="207">
                  <c:v>11260</c:v>
                </c:pt>
                <c:pt idx="208">
                  <c:v>18160</c:v>
                </c:pt>
                <c:pt idx="209">
                  <c:v>26500</c:v>
                </c:pt>
                <c:pt idx="210">
                  <c:v>27566</c:v>
                </c:pt>
                <c:pt idx="211">
                  <c:v>20737</c:v>
                </c:pt>
                <c:pt idx="212">
                  <c:v>20458</c:v>
                </c:pt>
                <c:pt idx="213">
                  <c:v>15016</c:v>
                </c:pt>
                <c:pt idx="214">
                  <c:v>21689</c:v>
                </c:pt>
                <c:pt idx="215">
                  <c:v>14050</c:v>
                </c:pt>
                <c:pt idx="216">
                  <c:v>28540</c:v>
                </c:pt>
                <c:pt idx="217">
                  <c:v>27434</c:v>
                </c:pt>
                <c:pt idx="218">
                  <c:v>9995</c:v>
                </c:pt>
                <c:pt idx="219">
                  <c:v>9716</c:v>
                </c:pt>
                <c:pt idx="220">
                  <c:v>9720</c:v>
                </c:pt>
                <c:pt idx="221">
                  <c:v>14277</c:v>
                </c:pt>
                <c:pt idx="222">
                  <c:v>12811</c:v>
                </c:pt>
                <c:pt idx="223">
                  <c:v>12657</c:v>
                </c:pt>
                <c:pt idx="224">
                  <c:v>9434</c:v>
                </c:pt>
                <c:pt idx="225">
                  <c:v>13318</c:v>
                </c:pt>
                <c:pt idx="226">
                  <c:v>10281</c:v>
                </c:pt>
                <c:pt idx="227">
                  <c:v>7408</c:v>
                </c:pt>
                <c:pt idx="228">
                  <c:v>7728</c:v>
                </c:pt>
                <c:pt idx="229">
                  <c:v>9436</c:v>
                </c:pt>
                <c:pt idx="230">
                  <c:v>8642</c:v>
                </c:pt>
                <c:pt idx="231">
                  <c:v>13545</c:v>
                </c:pt>
                <c:pt idx="232">
                  <c:v>5515</c:v>
                </c:pt>
                <c:pt idx="233">
                  <c:v>5963</c:v>
                </c:pt>
                <c:pt idx="234">
                  <c:v>4980</c:v>
                </c:pt>
                <c:pt idx="235">
                  <c:v>9837</c:v>
                </c:pt>
                <c:pt idx="236">
                  <c:v>7586</c:v>
                </c:pt>
                <c:pt idx="237">
                  <c:v>18012</c:v>
                </c:pt>
                <c:pt idx="238">
                  <c:v>9372</c:v>
                </c:pt>
                <c:pt idx="240">
                  <c:v>3840</c:v>
                </c:pt>
                <c:pt idx="241">
                  <c:v>6173</c:v>
                </c:pt>
                <c:pt idx="242">
                  <c:v>4196</c:v>
                </c:pt>
                <c:pt idx="243">
                  <c:v>2800</c:v>
                </c:pt>
                <c:pt idx="244">
                  <c:v>26670</c:v>
                </c:pt>
                <c:pt idx="245">
                  <c:v>13129</c:v>
                </c:pt>
                <c:pt idx="246">
                  <c:v>3880</c:v>
                </c:pt>
                <c:pt idx="247">
                  <c:v>4032</c:v>
                </c:pt>
                <c:pt idx="248">
                  <c:v>9159</c:v>
                </c:pt>
                <c:pt idx="249">
                  <c:v>9429</c:v>
                </c:pt>
                <c:pt idx="250">
                  <c:v>12965</c:v>
                </c:pt>
                <c:pt idx="251">
                  <c:v>13699</c:v>
                </c:pt>
                <c:pt idx="252">
                  <c:v>9350</c:v>
                </c:pt>
                <c:pt idx="253">
                  <c:v>4399</c:v>
                </c:pt>
                <c:pt idx="254">
                  <c:v>3860</c:v>
                </c:pt>
                <c:pt idx="255">
                  <c:v>3477</c:v>
                </c:pt>
                <c:pt idx="256">
                  <c:v>26404</c:v>
                </c:pt>
                <c:pt idx="257">
                  <c:v>64603</c:v>
                </c:pt>
                <c:pt idx="258">
                  <c:v>38996</c:v>
                </c:pt>
                <c:pt idx="259">
                  <c:v>32404</c:v>
                </c:pt>
                <c:pt idx="260">
                  <c:v>48524</c:v>
                </c:pt>
                <c:pt idx="261">
                  <c:v>20714</c:v>
                </c:pt>
                <c:pt idx="262">
                  <c:v>43229</c:v>
                </c:pt>
                <c:pt idx="263">
                  <c:v>63619</c:v>
                </c:pt>
                <c:pt idx="264">
                  <c:v>41101</c:v>
                </c:pt>
                <c:pt idx="265">
                  <c:v>26200</c:v>
                </c:pt>
                <c:pt idx="266">
                  <c:v>22102</c:v>
                </c:pt>
                <c:pt idx="267">
                  <c:v>11356</c:v>
                </c:pt>
                <c:pt idx="268">
                  <c:v>11993</c:v>
                </c:pt>
                <c:pt idx="269">
                  <c:v>4744</c:v>
                </c:pt>
                <c:pt idx="270">
                  <c:v>12729</c:v>
                </c:pt>
                <c:pt idx="271">
                  <c:v>38836</c:v>
                </c:pt>
                <c:pt idx="272">
                  <c:v>75053</c:v>
                </c:pt>
                <c:pt idx="273">
                  <c:v>32840</c:v>
                </c:pt>
                <c:pt idx="274">
                  <c:v>18119</c:v>
                </c:pt>
                <c:pt idx="275">
                  <c:v>10459</c:v>
                </c:pt>
                <c:pt idx="276">
                  <c:v>5971</c:v>
                </c:pt>
                <c:pt idx="277">
                  <c:v>20860</c:v>
                </c:pt>
                <c:pt idx="278">
                  <c:v>17072</c:v>
                </c:pt>
                <c:pt idx="279">
                  <c:v>9191</c:v>
                </c:pt>
                <c:pt idx="280">
                  <c:v>8854</c:v>
                </c:pt>
                <c:pt idx="281">
                  <c:v>4848</c:v>
                </c:pt>
                <c:pt idx="282">
                  <c:v>7708</c:v>
                </c:pt>
                <c:pt idx="283">
                  <c:v>6276</c:v>
                </c:pt>
                <c:pt idx="284">
                  <c:v>12362</c:v>
                </c:pt>
                <c:pt idx="285">
                  <c:v>10154</c:v>
                </c:pt>
                <c:pt idx="286">
                  <c:v>6157</c:v>
                </c:pt>
                <c:pt idx="287">
                  <c:v>7239</c:v>
                </c:pt>
                <c:pt idx="288">
                  <c:v>7473</c:v>
                </c:pt>
                <c:pt idx="289">
                  <c:v>7163</c:v>
                </c:pt>
                <c:pt idx="290">
                  <c:v>7116</c:v>
                </c:pt>
                <c:pt idx="291">
                  <c:v>11367</c:v>
                </c:pt>
                <c:pt idx="292">
                  <c:v>14347</c:v>
                </c:pt>
                <c:pt idx="293">
                  <c:v>17004</c:v>
                </c:pt>
                <c:pt idx="294">
                  <c:v>17318</c:v>
                </c:pt>
                <c:pt idx="295">
                  <c:v>8295</c:v>
                </c:pt>
                <c:pt idx="296">
                  <c:v>6755</c:v>
                </c:pt>
                <c:pt idx="297">
                  <c:v>7145</c:v>
                </c:pt>
                <c:pt idx="298">
                  <c:v>10721</c:v>
                </c:pt>
                <c:pt idx="300">
                  <c:v>18041</c:v>
                </c:pt>
                <c:pt idx="301">
                  <c:v>6288</c:v>
                </c:pt>
                <c:pt idx="302">
                  <c:v>2875</c:v>
                </c:pt>
                <c:pt idx="303">
                  <c:v>12530</c:v>
                </c:pt>
                <c:pt idx="304">
                  <c:v>16664</c:v>
                </c:pt>
                <c:pt idx="305">
                  <c:v>9786</c:v>
                </c:pt>
                <c:pt idx="306">
                  <c:v>10660</c:v>
                </c:pt>
                <c:pt idx="307">
                  <c:v>41233</c:v>
                </c:pt>
                <c:pt idx="308">
                  <c:v>52506</c:v>
                </c:pt>
                <c:pt idx="309">
                  <c:v>39429</c:v>
                </c:pt>
                <c:pt idx="310">
                  <c:v>18230</c:v>
                </c:pt>
                <c:pt idx="311">
                  <c:v>9270</c:v>
                </c:pt>
                <c:pt idx="312">
                  <c:v>67632</c:v>
                </c:pt>
                <c:pt idx="313">
                  <c:v>189531</c:v>
                </c:pt>
                <c:pt idx="314">
                  <c:v>116265</c:v>
                </c:pt>
                <c:pt idx="315">
                  <c:v>79793</c:v>
                </c:pt>
                <c:pt idx="316">
                  <c:v>46954</c:v>
                </c:pt>
                <c:pt idx="317">
                  <c:v>45356</c:v>
                </c:pt>
                <c:pt idx="318">
                  <c:v>21793</c:v>
                </c:pt>
                <c:pt idx="319">
                  <c:v>12416</c:v>
                </c:pt>
                <c:pt idx="320">
                  <c:v>10610</c:v>
                </c:pt>
                <c:pt idx="321">
                  <c:v>9932</c:v>
                </c:pt>
                <c:pt idx="322">
                  <c:v>5937</c:v>
                </c:pt>
                <c:pt idx="323">
                  <c:v>3187</c:v>
                </c:pt>
                <c:pt idx="324">
                  <c:v>4913</c:v>
                </c:pt>
                <c:pt idx="325">
                  <c:v>5777</c:v>
                </c:pt>
                <c:pt idx="326">
                  <c:v>9448</c:v>
                </c:pt>
                <c:pt idx="327">
                  <c:v>5143</c:v>
                </c:pt>
                <c:pt idx="328">
                  <c:v>28767</c:v>
                </c:pt>
                <c:pt idx="329">
                  <c:v>44748</c:v>
                </c:pt>
                <c:pt idx="330">
                  <c:v>20819</c:v>
                </c:pt>
                <c:pt idx="331">
                  <c:v>13277</c:v>
                </c:pt>
                <c:pt idx="332">
                  <c:v>23552</c:v>
                </c:pt>
                <c:pt idx="333">
                  <c:v>65757</c:v>
                </c:pt>
                <c:pt idx="334">
                  <c:v>73665</c:v>
                </c:pt>
                <c:pt idx="335">
                  <c:v>40625</c:v>
                </c:pt>
                <c:pt idx="336">
                  <c:v>21150</c:v>
                </c:pt>
                <c:pt idx="337">
                  <c:v>14531</c:v>
                </c:pt>
                <c:pt idx="338">
                  <c:v>24190</c:v>
                </c:pt>
                <c:pt idx="339">
                  <c:v>14050</c:v>
                </c:pt>
                <c:pt idx="340">
                  <c:v>6792</c:v>
                </c:pt>
                <c:pt idx="341">
                  <c:v>14803</c:v>
                </c:pt>
                <c:pt idx="342">
                  <c:v>79234</c:v>
                </c:pt>
                <c:pt idx="343">
                  <c:v>85691</c:v>
                </c:pt>
                <c:pt idx="344">
                  <c:v>40139</c:v>
                </c:pt>
                <c:pt idx="345">
                  <c:v>29748</c:v>
                </c:pt>
                <c:pt idx="346">
                  <c:v>23397</c:v>
                </c:pt>
                <c:pt idx="347">
                  <c:v>29442</c:v>
                </c:pt>
                <c:pt idx="348">
                  <c:v>27365</c:v>
                </c:pt>
                <c:pt idx="349">
                  <c:v>36980</c:v>
                </c:pt>
                <c:pt idx="350">
                  <c:v>17226</c:v>
                </c:pt>
                <c:pt idx="351">
                  <c:v>9104</c:v>
                </c:pt>
                <c:pt idx="352">
                  <c:v>16207</c:v>
                </c:pt>
                <c:pt idx="353">
                  <c:v>11515</c:v>
                </c:pt>
                <c:pt idx="354">
                  <c:v>8613</c:v>
                </c:pt>
                <c:pt idx="355">
                  <c:v>15580</c:v>
                </c:pt>
                <c:pt idx="356">
                  <c:v>8991</c:v>
                </c:pt>
                <c:pt idx="357">
                  <c:v>17903</c:v>
                </c:pt>
                <c:pt idx="358">
                  <c:v>9575</c:v>
                </c:pt>
                <c:pt idx="359">
                  <c:v>6535</c:v>
                </c:pt>
                <c:pt idx="360">
                  <c:v>4837</c:v>
                </c:pt>
                <c:pt idx="361">
                  <c:v>6633</c:v>
                </c:pt>
                <c:pt idx="362">
                  <c:v>5770</c:v>
                </c:pt>
                <c:pt idx="363">
                  <c:v>9914</c:v>
                </c:pt>
                <c:pt idx="364">
                  <c:v>10696</c:v>
                </c:pt>
              </c:numCache>
            </c:numRef>
          </c:val>
          <c:smooth val="0"/>
          <c:extLst>
            <c:ext xmlns:c16="http://schemas.microsoft.com/office/drawing/2014/chart" uri="{C3380CC4-5D6E-409C-BE32-E72D297353CC}">
              <c16:uniqueId val="{00000000-0957-4519-9DAD-2F5D6A7BA782}"/>
            </c:ext>
          </c:extLst>
        </c:ser>
        <c:dLbls>
          <c:showLegendKey val="0"/>
          <c:showVal val="0"/>
          <c:showCatName val="0"/>
          <c:showSerName val="0"/>
          <c:showPercent val="0"/>
          <c:showBubbleSize val="0"/>
        </c:dLbls>
        <c:smooth val="0"/>
        <c:axId val="256211456"/>
        <c:axId val="256204568"/>
      </c:lineChart>
      <c:catAx>
        <c:axId val="25621145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56204568"/>
        <c:crosses val="autoZero"/>
        <c:auto val="1"/>
        <c:lblAlgn val="ctr"/>
        <c:lblOffset val="100"/>
        <c:noMultiLvlLbl val="0"/>
      </c:catAx>
      <c:valAx>
        <c:axId val="25620456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5621145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Panorama</c:v>
                </c:pt>
              </c:strCache>
            </c:strRef>
          </c:tx>
          <c:spPr>
            <a:ln w="28575" cap="rnd">
              <a:solidFill>
                <a:schemeClr val="accent1"/>
              </a:solidFill>
              <a:round/>
            </a:ln>
            <a:effectLst/>
          </c:spPr>
          <c:marker>
            <c:symbol val="none"/>
          </c:marker>
          <c:cat>
            <c:strRef>
              <c:f>Sheet1!$A$2:$A$366</c:f>
              <c:strCache>
                <c:ptCount val="365"/>
                <c:pt idx="0">
                  <c:v>01.07.2016</c:v>
                </c:pt>
                <c:pt idx="1">
                  <c:v>02.07.2016</c:v>
                </c:pt>
                <c:pt idx="2">
                  <c:v>03.07.2016</c:v>
                </c:pt>
                <c:pt idx="3">
                  <c:v>04.07.2016</c:v>
                </c:pt>
                <c:pt idx="4">
                  <c:v>05.07.2016</c:v>
                </c:pt>
                <c:pt idx="5">
                  <c:v>06.07.2016</c:v>
                </c:pt>
                <c:pt idx="6">
                  <c:v>07.07.2016</c:v>
                </c:pt>
                <c:pt idx="7">
                  <c:v>08.07.2016</c:v>
                </c:pt>
                <c:pt idx="8">
                  <c:v>09.07.2016</c:v>
                </c:pt>
                <c:pt idx="9">
                  <c:v>10.07.2016</c:v>
                </c:pt>
                <c:pt idx="10">
                  <c:v>11.07.2016</c:v>
                </c:pt>
                <c:pt idx="11">
                  <c:v>12.07.2016</c:v>
                </c:pt>
                <c:pt idx="12">
                  <c:v>13.07.2016</c:v>
                </c:pt>
                <c:pt idx="13">
                  <c:v>14.07.2016</c:v>
                </c:pt>
                <c:pt idx="14">
                  <c:v>15.07.2016</c:v>
                </c:pt>
                <c:pt idx="15">
                  <c:v>16.07.2016</c:v>
                </c:pt>
                <c:pt idx="16">
                  <c:v>17.07.2016</c:v>
                </c:pt>
                <c:pt idx="17">
                  <c:v>18.07.2016</c:v>
                </c:pt>
                <c:pt idx="18">
                  <c:v>19.07.2016</c:v>
                </c:pt>
                <c:pt idx="19">
                  <c:v>20.07.2016</c:v>
                </c:pt>
                <c:pt idx="20">
                  <c:v>21.07.2016</c:v>
                </c:pt>
                <c:pt idx="21">
                  <c:v>22.07.2016</c:v>
                </c:pt>
                <c:pt idx="22">
                  <c:v>23.07.2016</c:v>
                </c:pt>
                <c:pt idx="23">
                  <c:v>24.07.2016</c:v>
                </c:pt>
                <c:pt idx="24">
                  <c:v>25.07.2016</c:v>
                </c:pt>
                <c:pt idx="25">
                  <c:v>26.07.2016</c:v>
                </c:pt>
                <c:pt idx="26">
                  <c:v>27.07.2016</c:v>
                </c:pt>
                <c:pt idx="27">
                  <c:v>28.07.2016</c:v>
                </c:pt>
                <c:pt idx="28">
                  <c:v>29.07.2016</c:v>
                </c:pt>
                <c:pt idx="29">
                  <c:v>30.07.2016</c:v>
                </c:pt>
                <c:pt idx="30">
                  <c:v>31.07.2016</c:v>
                </c:pt>
                <c:pt idx="31">
                  <c:v>01.08.2016</c:v>
                </c:pt>
                <c:pt idx="32">
                  <c:v>02.08.2016</c:v>
                </c:pt>
                <c:pt idx="33">
                  <c:v>03.08.2016</c:v>
                </c:pt>
                <c:pt idx="34">
                  <c:v>04.08.2016</c:v>
                </c:pt>
                <c:pt idx="35">
                  <c:v>05.08.2016</c:v>
                </c:pt>
                <c:pt idx="36">
                  <c:v>06.08.2016</c:v>
                </c:pt>
                <c:pt idx="37">
                  <c:v>07.08.2016</c:v>
                </c:pt>
                <c:pt idx="38">
                  <c:v>08.08.2016</c:v>
                </c:pt>
                <c:pt idx="39">
                  <c:v>09.08.2016</c:v>
                </c:pt>
                <c:pt idx="40">
                  <c:v>10.08.2016</c:v>
                </c:pt>
                <c:pt idx="41">
                  <c:v>11.08.2016</c:v>
                </c:pt>
                <c:pt idx="42">
                  <c:v>12.08.2016</c:v>
                </c:pt>
                <c:pt idx="43">
                  <c:v>13.08.2016</c:v>
                </c:pt>
                <c:pt idx="44">
                  <c:v>14.08.2016</c:v>
                </c:pt>
                <c:pt idx="45">
                  <c:v>15.08.2016</c:v>
                </c:pt>
                <c:pt idx="46">
                  <c:v>16.08.2016</c:v>
                </c:pt>
                <c:pt idx="47">
                  <c:v>17.08.2016</c:v>
                </c:pt>
                <c:pt idx="48">
                  <c:v>18.08.2016</c:v>
                </c:pt>
                <c:pt idx="49">
                  <c:v>19.08.2016</c:v>
                </c:pt>
                <c:pt idx="50">
                  <c:v>20.08.2016</c:v>
                </c:pt>
                <c:pt idx="51">
                  <c:v>21.08.2016</c:v>
                </c:pt>
                <c:pt idx="52">
                  <c:v>22.08.2016</c:v>
                </c:pt>
                <c:pt idx="53">
                  <c:v>23.08.2016</c:v>
                </c:pt>
                <c:pt idx="54">
                  <c:v>24.08.2016</c:v>
                </c:pt>
                <c:pt idx="55">
                  <c:v>25.08.2016</c:v>
                </c:pt>
                <c:pt idx="56">
                  <c:v>26.08.2016</c:v>
                </c:pt>
                <c:pt idx="57">
                  <c:v>27.08.2016</c:v>
                </c:pt>
                <c:pt idx="58">
                  <c:v>28.08.2016</c:v>
                </c:pt>
                <c:pt idx="59">
                  <c:v>29.08.2016</c:v>
                </c:pt>
                <c:pt idx="60">
                  <c:v>30.08.2016</c:v>
                </c:pt>
                <c:pt idx="61">
                  <c:v>31.08.2016</c:v>
                </c:pt>
                <c:pt idx="62">
                  <c:v>01.09.2016</c:v>
                </c:pt>
                <c:pt idx="63">
                  <c:v>02.09.2016</c:v>
                </c:pt>
                <c:pt idx="64">
                  <c:v>03.09.2016</c:v>
                </c:pt>
                <c:pt idx="65">
                  <c:v>04.09.2016</c:v>
                </c:pt>
                <c:pt idx="66">
                  <c:v>05.09.2016</c:v>
                </c:pt>
                <c:pt idx="67">
                  <c:v>06.09.2016</c:v>
                </c:pt>
                <c:pt idx="68">
                  <c:v>07.09.2016</c:v>
                </c:pt>
                <c:pt idx="69">
                  <c:v>08.09.2016</c:v>
                </c:pt>
                <c:pt idx="70">
                  <c:v>09.09.2016</c:v>
                </c:pt>
                <c:pt idx="71">
                  <c:v>10.09.2016</c:v>
                </c:pt>
                <c:pt idx="72">
                  <c:v>11.09.2016</c:v>
                </c:pt>
                <c:pt idx="73">
                  <c:v>12.09.2016</c:v>
                </c:pt>
                <c:pt idx="74">
                  <c:v>13.09.2016</c:v>
                </c:pt>
                <c:pt idx="75">
                  <c:v>14.09.2016</c:v>
                </c:pt>
                <c:pt idx="76">
                  <c:v>15.09.2016</c:v>
                </c:pt>
                <c:pt idx="77">
                  <c:v>16.09.2016</c:v>
                </c:pt>
                <c:pt idx="78">
                  <c:v>17.09.2016</c:v>
                </c:pt>
                <c:pt idx="79">
                  <c:v>18.09.2016</c:v>
                </c:pt>
                <c:pt idx="80">
                  <c:v>19.09.2016</c:v>
                </c:pt>
                <c:pt idx="81">
                  <c:v>20.09.2016</c:v>
                </c:pt>
                <c:pt idx="82">
                  <c:v>21.09.2016</c:v>
                </c:pt>
                <c:pt idx="83">
                  <c:v>22.09.2016</c:v>
                </c:pt>
                <c:pt idx="84">
                  <c:v>23.09.2016</c:v>
                </c:pt>
                <c:pt idx="85">
                  <c:v>24.09.2016</c:v>
                </c:pt>
                <c:pt idx="86">
                  <c:v>25.09.2016</c:v>
                </c:pt>
                <c:pt idx="87">
                  <c:v>26.09.2016</c:v>
                </c:pt>
                <c:pt idx="88">
                  <c:v>27.09.2016</c:v>
                </c:pt>
                <c:pt idx="89">
                  <c:v>28.09.2016</c:v>
                </c:pt>
                <c:pt idx="90">
                  <c:v>29.09.2016</c:v>
                </c:pt>
                <c:pt idx="91">
                  <c:v>30.09.2016</c:v>
                </c:pt>
                <c:pt idx="92">
                  <c:v>01.10.2016</c:v>
                </c:pt>
                <c:pt idx="93">
                  <c:v>02.10.2016</c:v>
                </c:pt>
                <c:pt idx="94">
                  <c:v>03.10.2016</c:v>
                </c:pt>
                <c:pt idx="95">
                  <c:v>04.10.2016</c:v>
                </c:pt>
                <c:pt idx="96">
                  <c:v>05.10.2016</c:v>
                </c:pt>
                <c:pt idx="97">
                  <c:v>06.10.2016</c:v>
                </c:pt>
                <c:pt idx="98">
                  <c:v>07.10.2016</c:v>
                </c:pt>
                <c:pt idx="99">
                  <c:v>08.10.2016</c:v>
                </c:pt>
                <c:pt idx="100">
                  <c:v>09.10.2016</c:v>
                </c:pt>
                <c:pt idx="101">
                  <c:v>10.10.2016</c:v>
                </c:pt>
                <c:pt idx="102">
                  <c:v>11.10.2016</c:v>
                </c:pt>
                <c:pt idx="103">
                  <c:v>12.10.2016</c:v>
                </c:pt>
                <c:pt idx="104">
                  <c:v>13.10.2016</c:v>
                </c:pt>
                <c:pt idx="105">
                  <c:v>14.10.2016</c:v>
                </c:pt>
                <c:pt idx="106">
                  <c:v>15.10.2016</c:v>
                </c:pt>
                <c:pt idx="107">
                  <c:v>16.10.2016</c:v>
                </c:pt>
                <c:pt idx="108">
                  <c:v>17.10.2016</c:v>
                </c:pt>
                <c:pt idx="109">
                  <c:v>18.10.2016</c:v>
                </c:pt>
                <c:pt idx="110">
                  <c:v>19.10.2016</c:v>
                </c:pt>
                <c:pt idx="111">
                  <c:v>20.10.2016</c:v>
                </c:pt>
                <c:pt idx="112">
                  <c:v>21.10.2016</c:v>
                </c:pt>
                <c:pt idx="113">
                  <c:v>22.10.2016</c:v>
                </c:pt>
                <c:pt idx="114">
                  <c:v>23.10.2016</c:v>
                </c:pt>
                <c:pt idx="115">
                  <c:v>24.10.2016</c:v>
                </c:pt>
                <c:pt idx="116">
                  <c:v>25.10.2016</c:v>
                </c:pt>
                <c:pt idx="117">
                  <c:v>26.10.2016</c:v>
                </c:pt>
                <c:pt idx="118">
                  <c:v>27.10.2016</c:v>
                </c:pt>
                <c:pt idx="119">
                  <c:v>28.10.2016</c:v>
                </c:pt>
                <c:pt idx="120">
                  <c:v>29.10.2016</c:v>
                </c:pt>
                <c:pt idx="121">
                  <c:v>30.10.2016</c:v>
                </c:pt>
                <c:pt idx="122">
                  <c:v>31.10.2016</c:v>
                </c:pt>
                <c:pt idx="123">
                  <c:v>01.11.2016</c:v>
                </c:pt>
                <c:pt idx="124">
                  <c:v>02.11.2016</c:v>
                </c:pt>
                <c:pt idx="125">
                  <c:v>03.11.2016</c:v>
                </c:pt>
                <c:pt idx="126">
                  <c:v>04.11.2016</c:v>
                </c:pt>
                <c:pt idx="127">
                  <c:v>05.11.2016</c:v>
                </c:pt>
                <c:pt idx="128">
                  <c:v>06.11.2016</c:v>
                </c:pt>
                <c:pt idx="129">
                  <c:v>07.11.2016</c:v>
                </c:pt>
                <c:pt idx="130">
                  <c:v>08.11.2016</c:v>
                </c:pt>
                <c:pt idx="131">
                  <c:v>09.11.2016</c:v>
                </c:pt>
                <c:pt idx="132">
                  <c:v>10.11.2016</c:v>
                </c:pt>
                <c:pt idx="133">
                  <c:v>11.11.2016</c:v>
                </c:pt>
                <c:pt idx="134">
                  <c:v>12.11.2016</c:v>
                </c:pt>
                <c:pt idx="135">
                  <c:v>13.11.2016</c:v>
                </c:pt>
                <c:pt idx="136">
                  <c:v>14.11.2016</c:v>
                </c:pt>
                <c:pt idx="137">
                  <c:v>15.11.2016</c:v>
                </c:pt>
                <c:pt idx="138">
                  <c:v>16.11.2016</c:v>
                </c:pt>
                <c:pt idx="139">
                  <c:v>17.11.2016</c:v>
                </c:pt>
                <c:pt idx="140">
                  <c:v>18.11.2016</c:v>
                </c:pt>
                <c:pt idx="141">
                  <c:v>19.11.2016</c:v>
                </c:pt>
                <c:pt idx="142">
                  <c:v>20.11.2016</c:v>
                </c:pt>
                <c:pt idx="143">
                  <c:v>21.11.2016</c:v>
                </c:pt>
                <c:pt idx="144">
                  <c:v>22.11.2016</c:v>
                </c:pt>
                <c:pt idx="145">
                  <c:v>23.11.2016</c:v>
                </c:pt>
                <c:pt idx="146">
                  <c:v>24.11.2016</c:v>
                </c:pt>
                <c:pt idx="147">
                  <c:v>25.11.2016</c:v>
                </c:pt>
                <c:pt idx="148">
                  <c:v>26.11.2016</c:v>
                </c:pt>
                <c:pt idx="149">
                  <c:v>27.11.2016</c:v>
                </c:pt>
                <c:pt idx="150">
                  <c:v>28.11.2016</c:v>
                </c:pt>
                <c:pt idx="151">
                  <c:v>29.11.2016</c:v>
                </c:pt>
                <c:pt idx="152">
                  <c:v>30.11.2016</c:v>
                </c:pt>
                <c:pt idx="153">
                  <c:v>01.12.2016</c:v>
                </c:pt>
                <c:pt idx="154">
                  <c:v>02.12.2016</c:v>
                </c:pt>
                <c:pt idx="155">
                  <c:v>03.12.2016</c:v>
                </c:pt>
                <c:pt idx="156">
                  <c:v>04.12.2016</c:v>
                </c:pt>
                <c:pt idx="157">
                  <c:v>05.12.2016</c:v>
                </c:pt>
                <c:pt idx="158">
                  <c:v>06.12.2016</c:v>
                </c:pt>
                <c:pt idx="159">
                  <c:v>07.12.2016</c:v>
                </c:pt>
                <c:pt idx="160">
                  <c:v>08.12.2016</c:v>
                </c:pt>
                <c:pt idx="161">
                  <c:v>09.12.2016</c:v>
                </c:pt>
                <c:pt idx="162">
                  <c:v>10.12.2016</c:v>
                </c:pt>
                <c:pt idx="163">
                  <c:v>11.12.2016</c:v>
                </c:pt>
                <c:pt idx="164">
                  <c:v>12.12.2016</c:v>
                </c:pt>
                <c:pt idx="165">
                  <c:v>13.12.2016</c:v>
                </c:pt>
                <c:pt idx="166">
                  <c:v>14.12.2016</c:v>
                </c:pt>
                <c:pt idx="167">
                  <c:v>15.12.2016</c:v>
                </c:pt>
                <c:pt idx="168">
                  <c:v>16.12.2016</c:v>
                </c:pt>
                <c:pt idx="169">
                  <c:v>17.12.2016</c:v>
                </c:pt>
                <c:pt idx="170">
                  <c:v>18.12.2016</c:v>
                </c:pt>
                <c:pt idx="171">
                  <c:v>19.12.2016</c:v>
                </c:pt>
                <c:pt idx="172">
                  <c:v>20.12.2016</c:v>
                </c:pt>
                <c:pt idx="173">
                  <c:v>21.12.2016</c:v>
                </c:pt>
                <c:pt idx="174">
                  <c:v>22.12.2016</c:v>
                </c:pt>
                <c:pt idx="175">
                  <c:v>23.12.2016</c:v>
                </c:pt>
                <c:pt idx="176">
                  <c:v>24.12.2016</c:v>
                </c:pt>
                <c:pt idx="177">
                  <c:v>25.12.2016</c:v>
                </c:pt>
                <c:pt idx="178">
                  <c:v>26.12.2016</c:v>
                </c:pt>
                <c:pt idx="179">
                  <c:v>27.12.2016</c:v>
                </c:pt>
                <c:pt idx="180">
                  <c:v>28.12.2016</c:v>
                </c:pt>
                <c:pt idx="181">
                  <c:v>29.12.2016</c:v>
                </c:pt>
                <c:pt idx="182">
                  <c:v>30.12.2016</c:v>
                </c:pt>
                <c:pt idx="183">
                  <c:v>31.12.2016</c:v>
                </c:pt>
                <c:pt idx="184">
                  <c:v>01.01.2017</c:v>
                </c:pt>
                <c:pt idx="185">
                  <c:v>02.01.2017</c:v>
                </c:pt>
                <c:pt idx="186">
                  <c:v>03.01.2017</c:v>
                </c:pt>
                <c:pt idx="187">
                  <c:v>04.01.2017</c:v>
                </c:pt>
                <c:pt idx="188">
                  <c:v>05.01.2017</c:v>
                </c:pt>
                <c:pt idx="189">
                  <c:v>06.01.2017</c:v>
                </c:pt>
                <c:pt idx="190">
                  <c:v>07.01.2017</c:v>
                </c:pt>
                <c:pt idx="191">
                  <c:v>08.01.2017</c:v>
                </c:pt>
                <c:pt idx="192">
                  <c:v>09.01.2017</c:v>
                </c:pt>
                <c:pt idx="193">
                  <c:v>10.01.2017</c:v>
                </c:pt>
                <c:pt idx="194">
                  <c:v>11.01.2017</c:v>
                </c:pt>
                <c:pt idx="195">
                  <c:v>12.01.2017</c:v>
                </c:pt>
                <c:pt idx="196">
                  <c:v>13.01.2017</c:v>
                </c:pt>
                <c:pt idx="197">
                  <c:v>14.01.2017</c:v>
                </c:pt>
                <c:pt idx="198">
                  <c:v>15.01.2017</c:v>
                </c:pt>
                <c:pt idx="199">
                  <c:v>16.01.2017</c:v>
                </c:pt>
                <c:pt idx="200">
                  <c:v>17.01.2017</c:v>
                </c:pt>
                <c:pt idx="201">
                  <c:v>18.01.2017</c:v>
                </c:pt>
                <c:pt idx="202">
                  <c:v>19.01.2017</c:v>
                </c:pt>
                <c:pt idx="203">
                  <c:v>20.01.2017</c:v>
                </c:pt>
                <c:pt idx="204">
                  <c:v>21.01.2017</c:v>
                </c:pt>
                <c:pt idx="205">
                  <c:v>22.01.2017</c:v>
                </c:pt>
                <c:pt idx="206">
                  <c:v>23.01.2017</c:v>
                </c:pt>
                <c:pt idx="207">
                  <c:v>24.01.2017</c:v>
                </c:pt>
                <c:pt idx="208">
                  <c:v>25.01.2017</c:v>
                </c:pt>
                <c:pt idx="209">
                  <c:v>26.01.2017</c:v>
                </c:pt>
                <c:pt idx="210">
                  <c:v>27.01.2017</c:v>
                </c:pt>
                <c:pt idx="211">
                  <c:v>28.01.2017</c:v>
                </c:pt>
                <c:pt idx="212">
                  <c:v>29.01.2017</c:v>
                </c:pt>
                <c:pt idx="213">
                  <c:v>30.01.2017</c:v>
                </c:pt>
                <c:pt idx="214">
                  <c:v>31.01.2017</c:v>
                </c:pt>
                <c:pt idx="215">
                  <c:v>01.02.2017</c:v>
                </c:pt>
                <c:pt idx="216">
                  <c:v>02.02.2017</c:v>
                </c:pt>
                <c:pt idx="217">
                  <c:v>03.02.2017</c:v>
                </c:pt>
                <c:pt idx="218">
                  <c:v>04.02.2017</c:v>
                </c:pt>
                <c:pt idx="219">
                  <c:v>05.02.2017</c:v>
                </c:pt>
                <c:pt idx="220">
                  <c:v>06.02.2017</c:v>
                </c:pt>
                <c:pt idx="221">
                  <c:v>07.02.2017</c:v>
                </c:pt>
                <c:pt idx="222">
                  <c:v>08.02.2017</c:v>
                </c:pt>
                <c:pt idx="223">
                  <c:v>09.02.2017</c:v>
                </c:pt>
                <c:pt idx="224">
                  <c:v>10.02.2017</c:v>
                </c:pt>
                <c:pt idx="225">
                  <c:v>11.02.2017</c:v>
                </c:pt>
                <c:pt idx="226">
                  <c:v>12.02.2017</c:v>
                </c:pt>
                <c:pt idx="227">
                  <c:v>13.02.2017</c:v>
                </c:pt>
                <c:pt idx="228">
                  <c:v>14.02.2017</c:v>
                </c:pt>
                <c:pt idx="229">
                  <c:v>15.02.2017</c:v>
                </c:pt>
                <c:pt idx="230">
                  <c:v>16.02.2017</c:v>
                </c:pt>
                <c:pt idx="231">
                  <c:v>17.02.2017</c:v>
                </c:pt>
                <c:pt idx="232">
                  <c:v>18.02.2017</c:v>
                </c:pt>
                <c:pt idx="233">
                  <c:v>19.02.2017</c:v>
                </c:pt>
                <c:pt idx="234">
                  <c:v>20.02.2017</c:v>
                </c:pt>
                <c:pt idx="235">
                  <c:v>21.02.2017</c:v>
                </c:pt>
                <c:pt idx="236">
                  <c:v>22.02.2017</c:v>
                </c:pt>
                <c:pt idx="237">
                  <c:v>23.02.2017</c:v>
                </c:pt>
                <c:pt idx="238">
                  <c:v>24.02.2017</c:v>
                </c:pt>
                <c:pt idx="239">
                  <c:v>25.02.2017</c:v>
                </c:pt>
                <c:pt idx="240">
                  <c:v>26.02.2017</c:v>
                </c:pt>
                <c:pt idx="241">
                  <c:v>27.02.2017</c:v>
                </c:pt>
                <c:pt idx="242">
                  <c:v>28.02.2017</c:v>
                </c:pt>
                <c:pt idx="243">
                  <c:v>01.03.2017</c:v>
                </c:pt>
                <c:pt idx="244">
                  <c:v>02.03.2017</c:v>
                </c:pt>
                <c:pt idx="245">
                  <c:v>03.03.2017</c:v>
                </c:pt>
                <c:pt idx="246">
                  <c:v>04.03.2017</c:v>
                </c:pt>
                <c:pt idx="247">
                  <c:v>05.03.2017</c:v>
                </c:pt>
                <c:pt idx="248">
                  <c:v>06.03.2017</c:v>
                </c:pt>
                <c:pt idx="249">
                  <c:v>07.03.2017</c:v>
                </c:pt>
                <c:pt idx="250">
                  <c:v>08.03.2017</c:v>
                </c:pt>
                <c:pt idx="251">
                  <c:v>09.03.2017</c:v>
                </c:pt>
                <c:pt idx="252">
                  <c:v>10.03.2017</c:v>
                </c:pt>
                <c:pt idx="253">
                  <c:v>11.03.2017</c:v>
                </c:pt>
                <c:pt idx="254">
                  <c:v>12.03.2017</c:v>
                </c:pt>
                <c:pt idx="255">
                  <c:v>13.03.2017</c:v>
                </c:pt>
                <c:pt idx="256">
                  <c:v>14.03.2017</c:v>
                </c:pt>
                <c:pt idx="257">
                  <c:v>15.03.2017</c:v>
                </c:pt>
                <c:pt idx="258">
                  <c:v>16.03.2017</c:v>
                </c:pt>
                <c:pt idx="259">
                  <c:v>17.03.2017</c:v>
                </c:pt>
                <c:pt idx="260">
                  <c:v>18.03.2017</c:v>
                </c:pt>
                <c:pt idx="261">
                  <c:v>19.03.2017</c:v>
                </c:pt>
                <c:pt idx="262">
                  <c:v>20.03.2017</c:v>
                </c:pt>
                <c:pt idx="263">
                  <c:v>21.03.2017</c:v>
                </c:pt>
                <c:pt idx="264">
                  <c:v>22.03.2017</c:v>
                </c:pt>
                <c:pt idx="265">
                  <c:v>23.03.2017</c:v>
                </c:pt>
                <c:pt idx="266">
                  <c:v>24.03.2017</c:v>
                </c:pt>
                <c:pt idx="267">
                  <c:v>25.03.2017</c:v>
                </c:pt>
                <c:pt idx="268">
                  <c:v>26.03.2017</c:v>
                </c:pt>
                <c:pt idx="269">
                  <c:v>27.03.2017</c:v>
                </c:pt>
                <c:pt idx="270">
                  <c:v>28.03.2017</c:v>
                </c:pt>
                <c:pt idx="271">
                  <c:v>29.03.2017</c:v>
                </c:pt>
                <c:pt idx="272">
                  <c:v>30.03.2017</c:v>
                </c:pt>
                <c:pt idx="273">
                  <c:v>31.03.2017</c:v>
                </c:pt>
                <c:pt idx="274">
                  <c:v>01.04.2017</c:v>
                </c:pt>
                <c:pt idx="275">
                  <c:v>02.04.2017</c:v>
                </c:pt>
                <c:pt idx="276">
                  <c:v>03.04.2017</c:v>
                </c:pt>
                <c:pt idx="277">
                  <c:v>04.04.2017</c:v>
                </c:pt>
                <c:pt idx="278">
                  <c:v>05.04.2017</c:v>
                </c:pt>
                <c:pt idx="279">
                  <c:v>06.04.2017</c:v>
                </c:pt>
                <c:pt idx="280">
                  <c:v>07.04.2017</c:v>
                </c:pt>
                <c:pt idx="281">
                  <c:v>08.04.2017</c:v>
                </c:pt>
                <c:pt idx="282">
                  <c:v>09.04.2017</c:v>
                </c:pt>
                <c:pt idx="283">
                  <c:v>10.04.2017</c:v>
                </c:pt>
                <c:pt idx="284">
                  <c:v>11.04.2017</c:v>
                </c:pt>
                <c:pt idx="285">
                  <c:v>12.04.2017</c:v>
                </c:pt>
                <c:pt idx="286">
                  <c:v>13.04.2017</c:v>
                </c:pt>
                <c:pt idx="287">
                  <c:v>14.04.2017</c:v>
                </c:pt>
                <c:pt idx="288">
                  <c:v>15.04.2017</c:v>
                </c:pt>
                <c:pt idx="289">
                  <c:v>16.04.2017</c:v>
                </c:pt>
                <c:pt idx="290">
                  <c:v>17.04.2017</c:v>
                </c:pt>
                <c:pt idx="291">
                  <c:v>18.04.2017</c:v>
                </c:pt>
                <c:pt idx="292">
                  <c:v>19.04.2017</c:v>
                </c:pt>
                <c:pt idx="293">
                  <c:v>20.04.2017</c:v>
                </c:pt>
                <c:pt idx="294">
                  <c:v>21.04.2017</c:v>
                </c:pt>
                <c:pt idx="295">
                  <c:v>22.04.2017</c:v>
                </c:pt>
                <c:pt idx="296">
                  <c:v>23.04.2017</c:v>
                </c:pt>
                <c:pt idx="297">
                  <c:v>24.04.2017</c:v>
                </c:pt>
                <c:pt idx="298">
                  <c:v>25.04.2017</c:v>
                </c:pt>
                <c:pt idx="299">
                  <c:v>26.04.2017</c:v>
                </c:pt>
                <c:pt idx="300">
                  <c:v>27.04.2017</c:v>
                </c:pt>
                <c:pt idx="301">
                  <c:v>28.04.2017</c:v>
                </c:pt>
                <c:pt idx="302">
                  <c:v>29.04.2017</c:v>
                </c:pt>
                <c:pt idx="303">
                  <c:v>30.04.2017</c:v>
                </c:pt>
                <c:pt idx="304">
                  <c:v>01.05.2017</c:v>
                </c:pt>
                <c:pt idx="305">
                  <c:v>02.05.2017</c:v>
                </c:pt>
                <c:pt idx="306">
                  <c:v>03.05.2017</c:v>
                </c:pt>
                <c:pt idx="307">
                  <c:v>04.05.2017</c:v>
                </c:pt>
                <c:pt idx="308">
                  <c:v>05.05.2017</c:v>
                </c:pt>
                <c:pt idx="309">
                  <c:v>06.05.2017</c:v>
                </c:pt>
                <c:pt idx="310">
                  <c:v>07.05.2017</c:v>
                </c:pt>
                <c:pt idx="311">
                  <c:v>08.05.2017</c:v>
                </c:pt>
                <c:pt idx="312">
                  <c:v>09.05.2017</c:v>
                </c:pt>
                <c:pt idx="313">
                  <c:v>10.05.2017</c:v>
                </c:pt>
                <c:pt idx="314">
                  <c:v>11.05.2017</c:v>
                </c:pt>
                <c:pt idx="315">
                  <c:v>12.05.2017</c:v>
                </c:pt>
                <c:pt idx="316">
                  <c:v>13.05.2017</c:v>
                </c:pt>
                <c:pt idx="317">
                  <c:v>14.05.2017</c:v>
                </c:pt>
                <c:pt idx="318">
                  <c:v>15.05.2017</c:v>
                </c:pt>
                <c:pt idx="319">
                  <c:v>16.05.2017</c:v>
                </c:pt>
                <c:pt idx="320">
                  <c:v>17.05.2017</c:v>
                </c:pt>
                <c:pt idx="321">
                  <c:v>18.05.2017</c:v>
                </c:pt>
                <c:pt idx="322">
                  <c:v>19.05.2017</c:v>
                </c:pt>
                <c:pt idx="323">
                  <c:v>20.05.2017</c:v>
                </c:pt>
                <c:pt idx="324">
                  <c:v>21.05.2017</c:v>
                </c:pt>
                <c:pt idx="325">
                  <c:v>22.05.2017</c:v>
                </c:pt>
                <c:pt idx="326">
                  <c:v>23.05.2017</c:v>
                </c:pt>
                <c:pt idx="327">
                  <c:v>24.05.2017</c:v>
                </c:pt>
                <c:pt idx="328">
                  <c:v>25.05.2017</c:v>
                </c:pt>
                <c:pt idx="329">
                  <c:v>26.05.2017</c:v>
                </c:pt>
                <c:pt idx="330">
                  <c:v>27.05.2017</c:v>
                </c:pt>
                <c:pt idx="331">
                  <c:v>28.05.2017</c:v>
                </c:pt>
                <c:pt idx="332">
                  <c:v>29.05.2017</c:v>
                </c:pt>
                <c:pt idx="333">
                  <c:v>30.05.2017</c:v>
                </c:pt>
                <c:pt idx="334">
                  <c:v>31.05.2017</c:v>
                </c:pt>
                <c:pt idx="335">
                  <c:v>01.06.2017</c:v>
                </c:pt>
                <c:pt idx="336">
                  <c:v>02.06.2017</c:v>
                </c:pt>
                <c:pt idx="337">
                  <c:v>03.06.2017</c:v>
                </c:pt>
                <c:pt idx="338">
                  <c:v>04.06.2017</c:v>
                </c:pt>
                <c:pt idx="339">
                  <c:v>05.06.2017</c:v>
                </c:pt>
                <c:pt idx="340">
                  <c:v>06.06.2017</c:v>
                </c:pt>
                <c:pt idx="341">
                  <c:v>07.06.2017</c:v>
                </c:pt>
                <c:pt idx="342">
                  <c:v>08.06.2017</c:v>
                </c:pt>
                <c:pt idx="343">
                  <c:v>09.06.2017</c:v>
                </c:pt>
                <c:pt idx="344">
                  <c:v>10.06.2017</c:v>
                </c:pt>
                <c:pt idx="345">
                  <c:v>11.06.2017</c:v>
                </c:pt>
                <c:pt idx="346">
                  <c:v>12.06.2017</c:v>
                </c:pt>
                <c:pt idx="347">
                  <c:v>13.06.2017</c:v>
                </c:pt>
                <c:pt idx="348">
                  <c:v>14.06.2017</c:v>
                </c:pt>
                <c:pt idx="349">
                  <c:v>15.06.2017</c:v>
                </c:pt>
                <c:pt idx="350">
                  <c:v>16.06.2017</c:v>
                </c:pt>
                <c:pt idx="351">
                  <c:v>17.06.2017</c:v>
                </c:pt>
                <c:pt idx="352">
                  <c:v>18.06.2017</c:v>
                </c:pt>
                <c:pt idx="353">
                  <c:v>19.06.2017</c:v>
                </c:pt>
                <c:pt idx="354">
                  <c:v>20.06.2017</c:v>
                </c:pt>
                <c:pt idx="355">
                  <c:v>21.06.2017</c:v>
                </c:pt>
                <c:pt idx="356">
                  <c:v>22.06.2017</c:v>
                </c:pt>
                <c:pt idx="357">
                  <c:v>23.06.2017</c:v>
                </c:pt>
                <c:pt idx="358">
                  <c:v>24.06.2017</c:v>
                </c:pt>
                <c:pt idx="359">
                  <c:v>25.06.2017</c:v>
                </c:pt>
                <c:pt idx="360">
                  <c:v>26.06.2017</c:v>
                </c:pt>
                <c:pt idx="361">
                  <c:v>27.06.2017</c:v>
                </c:pt>
                <c:pt idx="362">
                  <c:v>28.06.2017</c:v>
                </c:pt>
                <c:pt idx="363">
                  <c:v>29.06.2017</c:v>
                </c:pt>
                <c:pt idx="364">
                  <c:v>30.06.2017</c:v>
                </c:pt>
              </c:strCache>
            </c:strRef>
          </c:cat>
          <c:val>
            <c:numRef>
              <c:f>Sheet1!$B$2:$B$366</c:f>
              <c:numCache>
                <c:formatCode>General</c:formatCode>
                <c:ptCount val="365"/>
                <c:pt idx="0">
                  <c:v>18774</c:v>
                </c:pt>
                <c:pt idx="1">
                  <c:v>27862</c:v>
                </c:pt>
                <c:pt idx="2">
                  <c:v>30204</c:v>
                </c:pt>
                <c:pt idx="3">
                  <c:v>8681</c:v>
                </c:pt>
                <c:pt idx="4">
                  <c:v>22156</c:v>
                </c:pt>
                <c:pt idx="5">
                  <c:v>6074</c:v>
                </c:pt>
                <c:pt idx="6">
                  <c:v>4908</c:v>
                </c:pt>
                <c:pt idx="7">
                  <c:v>1870</c:v>
                </c:pt>
                <c:pt idx="8">
                  <c:v>1247</c:v>
                </c:pt>
                <c:pt idx="9">
                  <c:v>965</c:v>
                </c:pt>
                <c:pt idx="10">
                  <c:v>1086</c:v>
                </c:pt>
                <c:pt idx="11">
                  <c:v>5102</c:v>
                </c:pt>
                <c:pt idx="12">
                  <c:v>6015</c:v>
                </c:pt>
                <c:pt idx="13">
                  <c:v>85720</c:v>
                </c:pt>
                <c:pt idx="14">
                  <c:v>36256</c:v>
                </c:pt>
                <c:pt idx="15">
                  <c:v>11933</c:v>
                </c:pt>
                <c:pt idx="16">
                  <c:v>8498</c:v>
                </c:pt>
                <c:pt idx="17">
                  <c:v>4099</c:v>
                </c:pt>
                <c:pt idx="18">
                  <c:v>2046</c:v>
                </c:pt>
                <c:pt idx="19">
                  <c:v>2875</c:v>
                </c:pt>
                <c:pt idx="20">
                  <c:v>2046</c:v>
                </c:pt>
                <c:pt idx="21">
                  <c:v>5544</c:v>
                </c:pt>
                <c:pt idx="22">
                  <c:v>1228</c:v>
                </c:pt>
                <c:pt idx="23">
                  <c:v>969</c:v>
                </c:pt>
                <c:pt idx="24">
                  <c:v>941</c:v>
                </c:pt>
                <c:pt idx="25">
                  <c:v>4051</c:v>
                </c:pt>
                <c:pt idx="26">
                  <c:v>1988</c:v>
                </c:pt>
                <c:pt idx="27">
                  <c:v>1791</c:v>
                </c:pt>
                <c:pt idx="28">
                  <c:v>1509</c:v>
                </c:pt>
                <c:pt idx="29">
                  <c:v>775</c:v>
                </c:pt>
                <c:pt idx="30">
                  <c:v>981</c:v>
                </c:pt>
                <c:pt idx="31">
                  <c:v>3087</c:v>
                </c:pt>
                <c:pt idx="32">
                  <c:v>1926</c:v>
                </c:pt>
                <c:pt idx="33">
                  <c:v>2596</c:v>
                </c:pt>
                <c:pt idx="34">
                  <c:v>1110</c:v>
                </c:pt>
                <c:pt idx="35">
                  <c:v>3549</c:v>
                </c:pt>
                <c:pt idx="36">
                  <c:v>6097</c:v>
                </c:pt>
                <c:pt idx="37">
                  <c:v>2991</c:v>
                </c:pt>
                <c:pt idx="38">
                  <c:v>1019</c:v>
                </c:pt>
                <c:pt idx="39">
                  <c:v>3786</c:v>
                </c:pt>
                <c:pt idx="40">
                  <c:v>3793</c:v>
                </c:pt>
                <c:pt idx="41">
                  <c:v>13510</c:v>
                </c:pt>
                <c:pt idx="42">
                  <c:v>8636</c:v>
                </c:pt>
                <c:pt idx="43">
                  <c:v>2464</c:v>
                </c:pt>
                <c:pt idx="44">
                  <c:v>826</c:v>
                </c:pt>
                <c:pt idx="45">
                  <c:v>3885</c:v>
                </c:pt>
                <c:pt idx="46">
                  <c:v>7427</c:v>
                </c:pt>
                <c:pt idx="47">
                  <c:v>18058</c:v>
                </c:pt>
                <c:pt idx="48">
                  <c:v>17467</c:v>
                </c:pt>
                <c:pt idx="49">
                  <c:v>9414</c:v>
                </c:pt>
                <c:pt idx="50">
                  <c:v>7128</c:v>
                </c:pt>
                <c:pt idx="51">
                  <c:v>3956</c:v>
                </c:pt>
                <c:pt idx="52">
                  <c:v>868</c:v>
                </c:pt>
                <c:pt idx="53">
                  <c:v>592</c:v>
                </c:pt>
                <c:pt idx="54">
                  <c:v>496</c:v>
                </c:pt>
                <c:pt idx="55">
                  <c:v>2952</c:v>
                </c:pt>
                <c:pt idx="56">
                  <c:v>1682</c:v>
                </c:pt>
                <c:pt idx="57">
                  <c:v>768</c:v>
                </c:pt>
                <c:pt idx="58">
                  <c:v>3072</c:v>
                </c:pt>
                <c:pt idx="60">
                  <c:v>262507</c:v>
                </c:pt>
                <c:pt idx="61">
                  <c:v>148359</c:v>
                </c:pt>
                <c:pt idx="62">
                  <c:v>805183</c:v>
                </c:pt>
                <c:pt idx="63">
                  <c:v>686977</c:v>
                </c:pt>
                <c:pt idx="64">
                  <c:v>329943</c:v>
                </c:pt>
                <c:pt idx="65">
                  <c:v>193887</c:v>
                </c:pt>
                <c:pt idx="66">
                  <c:v>94853</c:v>
                </c:pt>
                <c:pt idx="67">
                  <c:v>93436</c:v>
                </c:pt>
                <c:pt idx="68">
                  <c:v>56140</c:v>
                </c:pt>
                <c:pt idx="69">
                  <c:v>33449</c:v>
                </c:pt>
                <c:pt idx="70">
                  <c:v>37980</c:v>
                </c:pt>
                <c:pt idx="71">
                  <c:v>19285</c:v>
                </c:pt>
                <c:pt idx="72">
                  <c:v>22998</c:v>
                </c:pt>
                <c:pt idx="73">
                  <c:v>14405</c:v>
                </c:pt>
                <c:pt idx="74">
                  <c:v>15511</c:v>
                </c:pt>
                <c:pt idx="75">
                  <c:v>18733</c:v>
                </c:pt>
                <c:pt idx="76">
                  <c:v>23176</c:v>
                </c:pt>
                <c:pt idx="77">
                  <c:v>45337</c:v>
                </c:pt>
                <c:pt idx="78">
                  <c:v>21070</c:v>
                </c:pt>
                <c:pt idx="79">
                  <c:v>13923</c:v>
                </c:pt>
                <c:pt idx="80">
                  <c:v>38882</c:v>
                </c:pt>
                <c:pt idx="81">
                  <c:v>17580</c:v>
                </c:pt>
                <c:pt idx="82">
                  <c:v>25603</c:v>
                </c:pt>
                <c:pt idx="83">
                  <c:v>151496</c:v>
                </c:pt>
                <c:pt idx="84">
                  <c:v>65197</c:v>
                </c:pt>
                <c:pt idx="85">
                  <c:v>29254</c:v>
                </c:pt>
                <c:pt idx="86">
                  <c:v>15126</c:v>
                </c:pt>
                <c:pt idx="87">
                  <c:v>16168</c:v>
                </c:pt>
                <c:pt idx="88">
                  <c:v>17316</c:v>
                </c:pt>
                <c:pt idx="89">
                  <c:v>14306</c:v>
                </c:pt>
                <c:pt idx="90">
                  <c:v>24287</c:v>
                </c:pt>
                <c:pt idx="91">
                  <c:v>31152</c:v>
                </c:pt>
                <c:pt idx="92">
                  <c:v>69865</c:v>
                </c:pt>
                <c:pt idx="93">
                  <c:v>46688</c:v>
                </c:pt>
                <c:pt idx="94">
                  <c:v>33944</c:v>
                </c:pt>
                <c:pt idx="95">
                  <c:v>21211</c:v>
                </c:pt>
                <c:pt idx="96">
                  <c:v>42834</c:v>
                </c:pt>
                <c:pt idx="97">
                  <c:v>63394</c:v>
                </c:pt>
                <c:pt idx="98">
                  <c:v>82334</c:v>
                </c:pt>
                <c:pt idx="99">
                  <c:v>50143</c:v>
                </c:pt>
                <c:pt idx="100">
                  <c:v>83665</c:v>
                </c:pt>
                <c:pt idx="101">
                  <c:v>59402</c:v>
                </c:pt>
                <c:pt idx="102">
                  <c:v>87976</c:v>
                </c:pt>
                <c:pt idx="103">
                  <c:v>35938</c:v>
                </c:pt>
                <c:pt idx="104">
                  <c:v>41123</c:v>
                </c:pt>
                <c:pt idx="105">
                  <c:v>419199</c:v>
                </c:pt>
                <c:pt idx="106">
                  <c:v>389371</c:v>
                </c:pt>
                <c:pt idx="107">
                  <c:v>216220</c:v>
                </c:pt>
                <c:pt idx="108">
                  <c:v>111781</c:v>
                </c:pt>
                <c:pt idx="109">
                  <c:v>84498</c:v>
                </c:pt>
                <c:pt idx="110">
                  <c:v>93932</c:v>
                </c:pt>
                <c:pt idx="111">
                  <c:v>59141</c:v>
                </c:pt>
                <c:pt idx="112">
                  <c:v>26197</c:v>
                </c:pt>
                <c:pt idx="113">
                  <c:v>21086</c:v>
                </c:pt>
                <c:pt idx="114">
                  <c:v>30001</c:v>
                </c:pt>
                <c:pt idx="115">
                  <c:v>29841</c:v>
                </c:pt>
                <c:pt idx="116">
                  <c:v>23422</c:v>
                </c:pt>
                <c:pt idx="117">
                  <c:v>21337</c:v>
                </c:pt>
                <c:pt idx="118">
                  <c:v>208165</c:v>
                </c:pt>
                <c:pt idx="120">
                  <c:v>56354</c:v>
                </c:pt>
                <c:pt idx="121">
                  <c:v>46452</c:v>
                </c:pt>
                <c:pt idx="122">
                  <c:v>30600</c:v>
                </c:pt>
                <c:pt idx="123">
                  <c:v>24712</c:v>
                </c:pt>
                <c:pt idx="124">
                  <c:v>22826</c:v>
                </c:pt>
                <c:pt idx="125">
                  <c:v>26852</c:v>
                </c:pt>
                <c:pt idx="126">
                  <c:v>21847</c:v>
                </c:pt>
                <c:pt idx="127">
                  <c:v>28699</c:v>
                </c:pt>
                <c:pt idx="128">
                  <c:v>27561</c:v>
                </c:pt>
                <c:pt idx="129">
                  <c:v>21655</c:v>
                </c:pt>
                <c:pt idx="130">
                  <c:v>25023</c:v>
                </c:pt>
                <c:pt idx="131">
                  <c:v>177603</c:v>
                </c:pt>
                <c:pt idx="132">
                  <c:v>124019</c:v>
                </c:pt>
                <c:pt idx="133">
                  <c:v>90989</c:v>
                </c:pt>
                <c:pt idx="134">
                  <c:v>109002</c:v>
                </c:pt>
                <c:pt idx="135">
                  <c:v>90203</c:v>
                </c:pt>
                <c:pt idx="136">
                  <c:v>55147</c:v>
                </c:pt>
                <c:pt idx="137">
                  <c:v>40253</c:v>
                </c:pt>
                <c:pt idx="138">
                  <c:v>31405</c:v>
                </c:pt>
                <c:pt idx="139">
                  <c:v>42331</c:v>
                </c:pt>
                <c:pt idx="140">
                  <c:v>38222</c:v>
                </c:pt>
                <c:pt idx="141">
                  <c:v>34560</c:v>
                </c:pt>
                <c:pt idx="142">
                  <c:v>42773</c:v>
                </c:pt>
                <c:pt idx="143">
                  <c:v>26789</c:v>
                </c:pt>
                <c:pt idx="144">
                  <c:v>144005</c:v>
                </c:pt>
                <c:pt idx="145">
                  <c:v>63661</c:v>
                </c:pt>
                <c:pt idx="146">
                  <c:v>29324</c:v>
                </c:pt>
                <c:pt idx="147">
                  <c:v>27958</c:v>
                </c:pt>
                <c:pt idx="148">
                  <c:v>34146</c:v>
                </c:pt>
                <c:pt idx="149">
                  <c:v>28091</c:v>
                </c:pt>
                <c:pt idx="150">
                  <c:v>25806</c:v>
                </c:pt>
                <c:pt idx="151">
                  <c:v>45627</c:v>
                </c:pt>
                <c:pt idx="152">
                  <c:v>20159</c:v>
                </c:pt>
                <c:pt idx="153">
                  <c:v>49268</c:v>
                </c:pt>
                <c:pt idx="154">
                  <c:v>64013</c:v>
                </c:pt>
                <c:pt idx="155">
                  <c:v>31550</c:v>
                </c:pt>
                <c:pt idx="156">
                  <c:v>24500</c:v>
                </c:pt>
                <c:pt idx="157">
                  <c:v>29650</c:v>
                </c:pt>
                <c:pt idx="158">
                  <c:v>40156</c:v>
                </c:pt>
                <c:pt idx="159">
                  <c:v>45649</c:v>
                </c:pt>
                <c:pt idx="160">
                  <c:v>41083</c:v>
                </c:pt>
                <c:pt idx="161">
                  <c:v>28405</c:v>
                </c:pt>
                <c:pt idx="162">
                  <c:v>67519</c:v>
                </c:pt>
                <c:pt idx="163">
                  <c:v>35049</c:v>
                </c:pt>
                <c:pt idx="164">
                  <c:v>22132</c:v>
                </c:pt>
                <c:pt idx="165">
                  <c:v>71492</c:v>
                </c:pt>
                <c:pt idx="166">
                  <c:v>47314</c:v>
                </c:pt>
                <c:pt idx="167">
                  <c:v>15042</c:v>
                </c:pt>
                <c:pt idx="168">
                  <c:v>16563</c:v>
                </c:pt>
                <c:pt idx="169">
                  <c:v>14811</c:v>
                </c:pt>
                <c:pt idx="170">
                  <c:v>21903</c:v>
                </c:pt>
                <c:pt idx="171">
                  <c:v>27034</c:v>
                </c:pt>
                <c:pt idx="172">
                  <c:v>21575</c:v>
                </c:pt>
                <c:pt idx="173">
                  <c:v>28039</c:v>
                </c:pt>
                <c:pt idx="174">
                  <c:v>39686</c:v>
                </c:pt>
                <c:pt idx="175">
                  <c:v>23182</c:v>
                </c:pt>
                <c:pt idx="176">
                  <c:v>13814</c:v>
                </c:pt>
                <c:pt idx="177">
                  <c:v>5920</c:v>
                </c:pt>
                <c:pt idx="178">
                  <c:v>7290</c:v>
                </c:pt>
                <c:pt idx="180">
                  <c:v>17217</c:v>
                </c:pt>
                <c:pt idx="181">
                  <c:v>70179</c:v>
                </c:pt>
                <c:pt idx="182">
                  <c:v>72532</c:v>
                </c:pt>
                <c:pt idx="183">
                  <c:v>44938</c:v>
                </c:pt>
                <c:pt idx="184">
                  <c:v>21060</c:v>
                </c:pt>
                <c:pt idx="185">
                  <c:v>20879</c:v>
                </c:pt>
                <c:pt idx="186">
                  <c:v>14204</c:v>
                </c:pt>
                <c:pt idx="187">
                  <c:v>9369</c:v>
                </c:pt>
                <c:pt idx="188">
                  <c:v>12013</c:v>
                </c:pt>
                <c:pt idx="189">
                  <c:v>9323</c:v>
                </c:pt>
                <c:pt idx="190">
                  <c:v>21825</c:v>
                </c:pt>
                <c:pt idx="191">
                  <c:v>19943</c:v>
                </c:pt>
                <c:pt idx="192">
                  <c:v>21758</c:v>
                </c:pt>
                <c:pt idx="193">
                  <c:v>42253</c:v>
                </c:pt>
                <c:pt idx="194">
                  <c:v>49734</c:v>
                </c:pt>
                <c:pt idx="195">
                  <c:v>53147</c:v>
                </c:pt>
                <c:pt idx="196">
                  <c:v>26311</c:v>
                </c:pt>
                <c:pt idx="197">
                  <c:v>19157</c:v>
                </c:pt>
                <c:pt idx="198">
                  <c:v>21080</c:v>
                </c:pt>
                <c:pt idx="199">
                  <c:v>10723</c:v>
                </c:pt>
                <c:pt idx="200">
                  <c:v>70400</c:v>
                </c:pt>
                <c:pt idx="201">
                  <c:v>38609</c:v>
                </c:pt>
                <c:pt idx="202">
                  <c:v>33896</c:v>
                </c:pt>
                <c:pt idx="203">
                  <c:v>25165</c:v>
                </c:pt>
                <c:pt idx="204">
                  <c:v>24005</c:v>
                </c:pt>
                <c:pt idx="205">
                  <c:v>32013</c:v>
                </c:pt>
                <c:pt idx="206">
                  <c:v>13025</c:v>
                </c:pt>
                <c:pt idx="207">
                  <c:v>17056</c:v>
                </c:pt>
                <c:pt idx="208">
                  <c:v>26610</c:v>
                </c:pt>
                <c:pt idx="209">
                  <c:v>53956</c:v>
                </c:pt>
                <c:pt idx="210">
                  <c:v>70645</c:v>
                </c:pt>
                <c:pt idx="211">
                  <c:v>51924</c:v>
                </c:pt>
                <c:pt idx="212">
                  <c:v>62027</c:v>
                </c:pt>
                <c:pt idx="213">
                  <c:v>45415</c:v>
                </c:pt>
                <c:pt idx="214">
                  <c:v>37953</c:v>
                </c:pt>
                <c:pt idx="215">
                  <c:v>21895</c:v>
                </c:pt>
                <c:pt idx="216">
                  <c:v>48115</c:v>
                </c:pt>
                <c:pt idx="217">
                  <c:v>40614</c:v>
                </c:pt>
                <c:pt idx="218">
                  <c:v>21706</c:v>
                </c:pt>
                <c:pt idx="219">
                  <c:v>21651</c:v>
                </c:pt>
                <c:pt idx="220">
                  <c:v>18761</c:v>
                </c:pt>
                <c:pt idx="221">
                  <c:v>15290</c:v>
                </c:pt>
                <c:pt idx="222">
                  <c:v>17353</c:v>
                </c:pt>
                <c:pt idx="223">
                  <c:v>26294</c:v>
                </c:pt>
                <c:pt idx="224">
                  <c:v>12083</c:v>
                </c:pt>
                <c:pt idx="225">
                  <c:v>22911</c:v>
                </c:pt>
                <c:pt idx="226">
                  <c:v>26536</c:v>
                </c:pt>
                <c:pt idx="227">
                  <c:v>11267</c:v>
                </c:pt>
                <c:pt idx="228">
                  <c:v>21675</c:v>
                </c:pt>
                <c:pt idx="229">
                  <c:v>21884</c:v>
                </c:pt>
                <c:pt idx="230">
                  <c:v>24594</c:v>
                </c:pt>
                <c:pt idx="231">
                  <c:v>13246</c:v>
                </c:pt>
                <c:pt idx="232">
                  <c:v>7487</c:v>
                </c:pt>
                <c:pt idx="233">
                  <c:v>7937</c:v>
                </c:pt>
                <c:pt idx="234">
                  <c:v>5377</c:v>
                </c:pt>
                <c:pt idx="235">
                  <c:v>23167</c:v>
                </c:pt>
                <c:pt idx="236">
                  <c:v>14245</c:v>
                </c:pt>
                <c:pt idx="237">
                  <c:v>30673</c:v>
                </c:pt>
                <c:pt idx="238">
                  <c:v>15269</c:v>
                </c:pt>
                <c:pt idx="240">
                  <c:v>8154</c:v>
                </c:pt>
                <c:pt idx="241">
                  <c:v>3778</c:v>
                </c:pt>
                <c:pt idx="242">
                  <c:v>3728</c:v>
                </c:pt>
                <c:pt idx="243">
                  <c:v>3025</c:v>
                </c:pt>
                <c:pt idx="244">
                  <c:v>78839</c:v>
                </c:pt>
                <c:pt idx="245">
                  <c:v>25586</c:v>
                </c:pt>
                <c:pt idx="246">
                  <c:v>7338</c:v>
                </c:pt>
                <c:pt idx="247">
                  <c:v>5834</c:v>
                </c:pt>
                <c:pt idx="248">
                  <c:v>10460</c:v>
                </c:pt>
                <c:pt idx="249">
                  <c:v>23576</c:v>
                </c:pt>
                <c:pt idx="250">
                  <c:v>35668</c:v>
                </c:pt>
                <c:pt idx="251">
                  <c:v>16497</c:v>
                </c:pt>
                <c:pt idx="252">
                  <c:v>15770</c:v>
                </c:pt>
                <c:pt idx="253">
                  <c:v>8604</c:v>
                </c:pt>
                <c:pt idx="254">
                  <c:v>6647</c:v>
                </c:pt>
                <c:pt idx="255">
                  <c:v>4003</c:v>
                </c:pt>
                <c:pt idx="256">
                  <c:v>51408</c:v>
                </c:pt>
                <c:pt idx="257">
                  <c:v>106076</c:v>
                </c:pt>
                <c:pt idx="258">
                  <c:v>54053</c:v>
                </c:pt>
                <c:pt idx="259">
                  <c:v>73742</c:v>
                </c:pt>
                <c:pt idx="260">
                  <c:v>133721</c:v>
                </c:pt>
                <c:pt idx="261">
                  <c:v>50372</c:v>
                </c:pt>
                <c:pt idx="262">
                  <c:v>96644</c:v>
                </c:pt>
                <c:pt idx="263">
                  <c:v>141506</c:v>
                </c:pt>
                <c:pt idx="264">
                  <c:v>91025</c:v>
                </c:pt>
                <c:pt idx="265">
                  <c:v>58761</c:v>
                </c:pt>
                <c:pt idx="266">
                  <c:v>49560</c:v>
                </c:pt>
                <c:pt idx="267">
                  <c:v>25067</c:v>
                </c:pt>
                <c:pt idx="268">
                  <c:v>16864</c:v>
                </c:pt>
                <c:pt idx="269">
                  <c:v>8481</c:v>
                </c:pt>
                <c:pt idx="270">
                  <c:v>19641</c:v>
                </c:pt>
                <c:pt idx="271">
                  <c:v>76213</c:v>
                </c:pt>
                <c:pt idx="272">
                  <c:v>148622</c:v>
                </c:pt>
                <c:pt idx="273">
                  <c:v>70800</c:v>
                </c:pt>
                <c:pt idx="274">
                  <c:v>34648</c:v>
                </c:pt>
                <c:pt idx="275">
                  <c:v>19127</c:v>
                </c:pt>
                <c:pt idx="276">
                  <c:v>13208</c:v>
                </c:pt>
                <c:pt idx="277">
                  <c:v>50698</c:v>
                </c:pt>
                <c:pt idx="278">
                  <c:v>48777</c:v>
                </c:pt>
                <c:pt idx="279">
                  <c:v>22648</c:v>
                </c:pt>
                <c:pt idx="280">
                  <c:v>14313</c:v>
                </c:pt>
                <c:pt idx="281">
                  <c:v>10121</c:v>
                </c:pt>
                <c:pt idx="282">
                  <c:v>15916</c:v>
                </c:pt>
                <c:pt idx="283">
                  <c:v>14206</c:v>
                </c:pt>
                <c:pt idx="284">
                  <c:v>35884</c:v>
                </c:pt>
                <c:pt idx="285">
                  <c:v>27962</c:v>
                </c:pt>
                <c:pt idx="286">
                  <c:v>14737</c:v>
                </c:pt>
                <c:pt idx="287">
                  <c:v>6911</c:v>
                </c:pt>
                <c:pt idx="288">
                  <c:v>4445</c:v>
                </c:pt>
                <c:pt idx="289">
                  <c:v>6634</c:v>
                </c:pt>
                <c:pt idx="290">
                  <c:v>13863</c:v>
                </c:pt>
                <c:pt idx="291">
                  <c:v>13298</c:v>
                </c:pt>
                <c:pt idx="292">
                  <c:v>19330</c:v>
                </c:pt>
                <c:pt idx="293">
                  <c:v>42129</c:v>
                </c:pt>
                <c:pt idx="294">
                  <c:v>30519</c:v>
                </c:pt>
                <c:pt idx="295">
                  <c:v>22502</c:v>
                </c:pt>
                <c:pt idx="296">
                  <c:v>20410</c:v>
                </c:pt>
                <c:pt idx="297">
                  <c:v>10407</c:v>
                </c:pt>
                <c:pt idx="298">
                  <c:v>41101</c:v>
                </c:pt>
                <c:pt idx="300">
                  <c:v>31762</c:v>
                </c:pt>
                <c:pt idx="301">
                  <c:v>13383</c:v>
                </c:pt>
                <c:pt idx="302">
                  <c:v>6388</c:v>
                </c:pt>
                <c:pt idx="303">
                  <c:v>19660</c:v>
                </c:pt>
                <c:pt idx="304">
                  <c:v>13783</c:v>
                </c:pt>
                <c:pt idx="305">
                  <c:v>29261</c:v>
                </c:pt>
                <c:pt idx="306">
                  <c:v>17207</c:v>
                </c:pt>
                <c:pt idx="307">
                  <c:v>86157</c:v>
                </c:pt>
                <c:pt idx="308">
                  <c:v>99866</c:v>
                </c:pt>
                <c:pt idx="309">
                  <c:v>78681</c:v>
                </c:pt>
                <c:pt idx="310">
                  <c:v>43588</c:v>
                </c:pt>
                <c:pt idx="311">
                  <c:v>19625</c:v>
                </c:pt>
                <c:pt idx="312">
                  <c:v>197830</c:v>
                </c:pt>
                <c:pt idx="313">
                  <c:v>546995</c:v>
                </c:pt>
                <c:pt idx="314">
                  <c:v>326307</c:v>
                </c:pt>
                <c:pt idx="315">
                  <c:v>245000</c:v>
                </c:pt>
                <c:pt idx="316">
                  <c:v>139764</c:v>
                </c:pt>
                <c:pt idx="317">
                  <c:v>140556</c:v>
                </c:pt>
                <c:pt idx="318">
                  <c:v>63979</c:v>
                </c:pt>
                <c:pt idx="319">
                  <c:v>35043</c:v>
                </c:pt>
                <c:pt idx="320">
                  <c:v>30843</c:v>
                </c:pt>
                <c:pt idx="321">
                  <c:v>34858</c:v>
                </c:pt>
                <c:pt idx="322">
                  <c:v>15810</c:v>
                </c:pt>
                <c:pt idx="323">
                  <c:v>8586</c:v>
                </c:pt>
                <c:pt idx="324">
                  <c:v>12090</c:v>
                </c:pt>
                <c:pt idx="325">
                  <c:v>11424</c:v>
                </c:pt>
                <c:pt idx="326">
                  <c:v>24486</c:v>
                </c:pt>
                <c:pt idx="327">
                  <c:v>12402</c:v>
                </c:pt>
                <c:pt idx="328">
                  <c:v>62424</c:v>
                </c:pt>
                <c:pt idx="329">
                  <c:v>91474</c:v>
                </c:pt>
                <c:pt idx="330">
                  <c:v>40453</c:v>
                </c:pt>
                <c:pt idx="331">
                  <c:v>27717</c:v>
                </c:pt>
                <c:pt idx="332">
                  <c:v>56767</c:v>
                </c:pt>
                <c:pt idx="333">
                  <c:v>152415</c:v>
                </c:pt>
                <c:pt idx="334">
                  <c:v>158927</c:v>
                </c:pt>
                <c:pt idx="335">
                  <c:v>75949</c:v>
                </c:pt>
                <c:pt idx="336">
                  <c:v>48427</c:v>
                </c:pt>
                <c:pt idx="337">
                  <c:v>39386</c:v>
                </c:pt>
                <c:pt idx="338">
                  <c:v>59539</c:v>
                </c:pt>
                <c:pt idx="339">
                  <c:v>35124</c:v>
                </c:pt>
                <c:pt idx="340">
                  <c:v>21201</c:v>
                </c:pt>
                <c:pt idx="341">
                  <c:v>35675</c:v>
                </c:pt>
                <c:pt idx="342">
                  <c:v>147674</c:v>
                </c:pt>
                <c:pt idx="343">
                  <c:v>129170</c:v>
                </c:pt>
                <c:pt idx="344">
                  <c:v>49417</c:v>
                </c:pt>
                <c:pt idx="345">
                  <c:v>31216</c:v>
                </c:pt>
                <c:pt idx="346">
                  <c:v>22968</c:v>
                </c:pt>
                <c:pt idx="347">
                  <c:v>49247</c:v>
                </c:pt>
                <c:pt idx="348">
                  <c:v>33299</c:v>
                </c:pt>
                <c:pt idx="349">
                  <c:v>79080</c:v>
                </c:pt>
                <c:pt idx="350">
                  <c:v>36440</c:v>
                </c:pt>
                <c:pt idx="351">
                  <c:v>21490</c:v>
                </c:pt>
                <c:pt idx="352">
                  <c:v>29323</c:v>
                </c:pt>
                <c:pt idx="353">
                  <c:v>33506</c:v>
                </c:pt>
                <c:pt idx="354">
                  <c:v>16219</c:v>
                </c:pt>
                <c:pt idx="355">
                  <c:v>28912</c:v>
                </c:pt>
                <c:pt idx="356">
                  <c:v>15326</c:v>
                </c:pt>
                <c:pt idx="357">
                  <c:v>33827</c:v>
                </c:pt>
                <c:pt idx="358">
                  <c:v>18896</c:v>
                </c:pt>
                <c:pt idx="359">
                  <c:v>14065</c:v>
                </c:pt>
                <c:pt idx="360">
                  <c:v>7973</c:v>
                </c:pt>
                <c:pt idx="361">
                  <c:v>10887</c:v>
                </c:pt>
                <c:pt idx="362">
                  <c:v>7370</c:v>
                </c:pt>
                <c:pt idx="363">
                  <c:v>25517</c:v>
                </c:pt>
                <c:pt idx="364">
                  <c:v>25937</c:v>
                </c:pt>
              </c:numCache>
            </c:numRef>
          </c:val>
          <c:smooth val="0"/>
          <c:extLst>
            <c:ext xmlns:c16="http://schemas.microsoft.com/office/drawing/2014/chart" uri="{C3380CC4-5D6E-409C-BE32-E72D297353CC}">
              <c16:uniqueId val="{00000000-6BE2-4611-B5E9-B35E918B8683}"/>
            </c:ext>
          </c:extLst>
        </c:ser>
        <c:dLbls>
          <c:showLegendKey val="0"/>
          <c:showVal val="0"/>
          <c:showCatName val="0"/>
          <c:showSerName val="0"/>
          <c:showPercent val="0"/>
          <c:showBubbleSize val="0"/>
        </c:dLbls>
        <c:smooth val="0"/>
        <c:axId val="256212112"/>
        <c:axId val="256207848"/>
      </c:lineChart>
      <c:catAx>
        <c:axId val="25621211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56207848"/>
        <c:crosses val="autoZero"/>
        <c:auto val="1"/>
        <c:lblAlgn val="ctr"/>
        <c:lblOffset val="100"/>
        <c:noMultiLvlLbl val="0"/>
      </c:catAx>
      <c:valAx>
        <c:axId val="25620784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5621211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Link</c:v>
                </c:pt>
              </c:strCache>
            </c:strRef>
          </c:tx>
          <c:spPr>
            <a:solidFill>
              <a:schemeClr val="accent1"/>
            </a:solidFill>
            <a:ln>
              <a:noFill/>
            </a:ln>
            <a:effectLst/>
          </c:spPr>
          <c:invertIfNegative val="0"/>
          <c:cat>
            <c:strRef>
              <c:f>Sheet1!$A$2</c:f>
              <c:strCache>
                <c:ptCount val="1"/>
                <c:pt idx="0">
                  <c:v>Panorama</c:v>
                </c:pt>
              </c:strCache>
            </c:strRef>
          </c:cat>
          <c:val>
            <c:numRef>
              <c:f>Sheet1!$B$2</c:f>
              <c:numCache>
                <c:formatCode>General</c:formatCode>
                <c:ptCount val="1"/>
                <c:pt idx="0">
                  <c:v>574</c:v>
                </c:pt>
              </c:numCache>
            </c:numRef>
          </c:val>
          <c:extLst>
            <c:ext xmlns:c16="http://schemas.microsoft.com/office/drawing/2014/chart" uri="{C3380CC4-5D6E-409C-BE32-E72D297353CC}">
              <c16:uniqueId val="{00000000-EDAD-4588-BAD4-BA1C81F59E06}"/>
            </c:ext>
          </c:extLst>
        </c:ser>
        <c:ser>
          <c:idx val="1"/>
          <c:order val="1"/>
          <c:tx>
            <c:strRef>
              <c:f>Sheet1!$C$1</c:f>
              <c:strCache>
                <c:ptCount val="1"/>
                <c:pt idx="0">
                  <c:v>Misc</c:v>
                </c:pt>
              </c:strCache>
            </c:strRef>
          </c:tx>
          <c:spPr>
            <a:solidFill>
              <a:schemeClr val="accent2"/>
            </a:solidFill>
            <a:ln>
              <a:noFill/>
            </a:ln>
            <a:effectLst/>
          </c:spPr>
          <c:invertIfNegative val="0"/>
          <c:cat>
            <c:strRef>
              <c:f>Sheet1!$A$2</c:f>
              <c:strCache>
                <c:ptCount val="1"/>
                <c:pt idx="0">
                  <c:v>Panorama</c:v>
                </c:pt>
              </c:strCache>
            </c:strRef>
          </c:cat>
          <c:val>
            <c:numRef>
              <c:f>Sheet1!$C$2</c:f>
              <c:numCache>
                <c:formatCode>General</c:formatCode>
                <c:ptCount val="1"/>
                <c:pt idx="0">
                  <c:v>1</c:v>
                </c:pt>
              </c:numCache>
            </c:numRef>
          </c:val>
          <c:extLst>
            <c:ext xmlns:c16="http://schemas.microsoft.com/office/drawing/2014/chart" uri="{C3380CC4-5D6E-409C-BE32-E72D297353CC}">
              <c16:uniqueId val="{00000001-EDAD-4588-BAD4-BA1C81F59E06}"/>
            </c:ext>
          </c:extLst>
        </c:ser>
        <c:ser>
          <c:idx val="2"/>
          <c:order val="2"/>
          <c:tx>
            <c:strRef>
              <c:f>Sheet1!$D$1</c:f>
              <c:strCache>
                <c:ptCount val="1"/>
                <c:pt idx="0">
                  <c:v>Photo</c:v>
                </c:pt>
              </c:strCache>
            </c:strRef>
          </c:tx>
          <c:spPr>
            <a:solidFill>
              <a:schemeClr val="accent3"/>
            </a:solidFill>
            <a:ln>
              <a:noFill/>
            </a:ln>
            <a:effectLst/>
          </c:spPr>
          <c:invertIfNegative val="0"/>
          <c:cat>
            <c:strRef>
              <c:f>Sheet1!$A$2</c:f>
              <c:strCache>
                <c:ptCount val="1"/>
                <c:pt idx="0">
                  <c:v>Panorama</c:v>
                </c:pt>
              </c:strCache>
            </c:strRef>
          </c:cat>
          <c:val>
            <c:numRef>
              <c:f>Sheet1!$D$2</c:f>
              <c:numCache>
                <c:formatCode>General</c:formatCode>
                <c:ptCount val="1"/>
                <c:pt idx="0">
                  <c:v>43</c:v>
                </c:pt>
              </c:numCache>
            </c:numRef>
          </c:val>
          <c:extLst>
            <c:ext xmlns:c16="http://schemas.microsoft.com/office/drawing/2014/chart" uri="{C3380CC4-5D6E-409C-BE32-E72D297353CC}">
              <c16:uniqueId val="{00000002-EDAD-4588-BAD4-BA1C81F59E06}"/>
            </c:ext>
          </c:extLst>
        </c:ser>
        <c:ser>
          <c:idx val="3"/>
          <c:order val="3"/>
          <c:tx>
            <c:strRef>
              <c:f>Sheet1!$E$1</c:f>
              <c:strCache>
                <c:ptCount val="1"/>
                <c:pt idx="0">
                  <c:v>Video</c:v>
                </c:pt>
              </c:strCache>
            </c:strRef>
          </c:tx>
          <c:spPr>
            <a:solidFill>
              <a:schemeClr val="accent4"/>
            </a:solidFill>
            <a:ln>
              <a:noFill/>
            </a:ln>
            <a:effectLst/>
          </c:spPr>
          <c:invertIfNegative val="0"/>
          <c:cat>
            <c:strRef>
              <c:f>Sheet1!$A$2</c:f>
              <c:strCache>
                <c:ptCount val="1"/>
                <c:pt idx="0">
                  <c:v>Panorama</c:v>
                </c:pt>
              </c:strCache>
            </c:strRef>
          </c:cat>
          <c:val>
            <c:numRef>
              <c:f>Sheet1!$E$2</c:f>
              <c:numCache>
                <c:formatCode>General</c:formatCode>
                <c:ptCount val="1"/>
                <c:pt idx="0">
                  <c:v>285</c:v>
                </c:pt>
              </c:numCache>
            </c:numRef>
          </c:val>
          <c:extLst>
            <c:ext xmlns:c16="http://schemas.microsoft.com/office/drawing/2014/chart" uri="{C3380CC4-5D6E-409C-BE32-E72D297353CC}">
              <c16:uniqueId val="{00000003-EDAD-4588-BAD4-BA1C81F59E06}"/>
            </c:ext>
          </c:extLst>
        </c:ser>
        <c:dLbls>
          <c:showLegendKey val="0"/>
          <c:showVal val="0"/>
          <c:showCatName val="0"/>
          <c:showSerName val="0"/>
          <c:showPercent val="0"/>
          <c:showBubbleSize val="0"/>
        </c:dLbls>
        <c:gapWidth val="150"/>
        <c:overlap val="100"/>
        <c:axId val="301276424"/>
        <c:axId val="301274128"/>
      </c:barChart>
      <c:catAx>
        <c:axId val="30127642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1274128"/>
        <c:crosses val="autoZero"/>
        <c:auto val="1"/>
        <c:lblAlgn val="ctr"/>
        <c:lblOffset val="100"/>
        <c:noMultiLvlLbl val="0"/>
      </c:catAx>
      <c:valAx>
        <c:axId val="301274128"/>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127642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7/6/2017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7/6/2017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7/6/2017</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7/6/2017</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7/6/2017</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7/6/2017</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7/6/2017</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7/6/2017</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7/6/2017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7/6/2017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FD882F0-6404-49BD-A735-0F7F745EFD8C}"/>
              </a:ext>
            </a:extLst>
          </p:cNvPr>
          <p:cNvSpPr>
            <a:spLocks noGrp="1"/>
          </p:cNvSpPr>
          <p:nvPr>
            <p:ph type="ctrTitle"/>
          </p:nvPr>
        </p:nvSpPr>
        <p:spPr/>
        <p:txBody>
          <a:bodyPr/>
          <a:lstStyle/>
          <a:p>
            <a:r>
              <a:rPr lang="en-US"/>
              <a:t>Social Media - Evaluation - Facebook</a:t>
            </a:r>
          </a:p>
        </p:txBody>
      </p:sp>
      <p:sp>
        <p:nvSpPr>
          <p:cNvPr id="3" name="Subtitle 2">
            <a:extLst>
              <a:ext uri="{FF2B5EF4-FFF2-40B4-BE49-F238E27FC236}">
                <a16:creationId xmlns:a16="http://schemas.microsoft.com/office/drawing/2014/main" id="{D597B5BA-F824-4ACA-8AE5-95D4717B839E}"/>
              </a:ext>
            </a:extLst>
          </p:cNvPr>
          <p:cNvSpPr>
            <a:spLocks noGrp="1"/>
          </p:cNvSpPr>
          <p:nvPr>
            <p:ph type="subTitle" idx="1"/>
          </p:nvPr>
        </p:nvSpPr>
        <p:spPr/>
        <p:txBody>
          <a:bodyPr/>
          <a:lstStyle/>
          <a:p>
            <a:r>
              <a:rPr lang="en-US"/>
              <a:t>NDR</a:t>
            </a:r>
          </a:p>
        </p:txBody>
      </p:sp>
    </p:spTree>
    <p:extLst>
      <p:ext uri="{BB962C8B-B14F-4D97-AF65-F5344CB8AC3E}">
        <p14:creationId xmlns:p14="http://schemas.microsoft.com/office/powerpoint/2010/main" val="197772964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BC2AA3-4C89-4139-9369-5B3B6B569DA3}"/>
              </a:ext>
            </a:extLst>
          </p:cNvPr>
          <p:cNvSpPr>
            <a:spLocks noGrp="1"/>
          </p:cNvSpPr>
          <p:nvPr>
            <p:ph type="title"/>
          </p:nvPr>
        </p:nvSpPr>
        <p:spPr/>
        <p:txBody>
          <a:bodyPr/>
          <a:lstStyle/>
          <a:p>
            <a:r>
              <a:rPr lang="en-US"/>
              <a:t>Profil - Potenz.Reichw.,Aktive Nutzer,I-Rate,Fans</a:t>
            </a:r>
          </a:p>
        </p:txBody>
      </p:sp>
      <p:graphicFrame>
        <p:nvGraphicFramePr>
          <p:cNvPr id="5" name="Table Placeholder 4">
            <a:extLst>
              <a:ext uri="{FF2B5EF4-FFF2-40B4-BE49-F238E27FC236}">
                <a16:creationId xmlns:a16="http://schemas.microsoft.com/office/drawing/2014/main" id="{17073737-996F-4733-B6AB-F9D5363B927F}"/>
              </a:ext>
            </a:extLst>
          </p:cNvPr>
          <p:cNvGraphicFramePr>
            <a:graphicFrameLocks noGrp="1"/>
          </p:cNvGraphicFramePr>
          <p:nvPr>
            <p:ph type="tbl" sz="quarter" idx="13"/>
            <p:extLst>
              <p:ext uri="{D42A27DB-BD31-4B8C-83A1-F6EECF244321}">
                <p14:modId xmlns:p14="http://schemas.microsoft.com/office/powerpoint/2010/main" val="183656754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4254064425"/>
                    </a:ext>
                  </a:extLst>
                </a:gridCol>
                <a:gridCol w="1645920">
                  <a:extLst>
                    <a:ext uri="{9D8B030D-6E8A-4147-A177-3AD203B41FA5}">
                      <a16:colId xmlns:a16="http://schemas.microsoft.com/office/drawing/2014/main" val="327649538"/>
                    </a:ext>
                  </a:extLst>
                </a:gridCol>
                <a:gridCol w="1645920">
                  <a:extLst>
                    <a:ext uri="{9D8B030D-6E8A-4147-A177-3AD203B41FA5}">
                      <a16:colId xmlns:a16="http://schemas.microsoft.com/office/drawing/2014/main" val="1738181208"/>
                    </a:ext>
                  </a:extLst>
                </a:gridCol>
                <a:gridCol w="1234440">
                  <a:extLst>
                    <a:ext uri="{9D8B030D-6E8A-4147-A177-3AD203B41FA5}">
                      <a16:colId xmlns:a16="http://schemas.microsoft.com/office/drawing/2014/main" val="1685428340"/>
                    </a:ext>
                  </a:extLst>
                </a:gridCol>
                <a:gridCol w="1234440">
                  <a:extLst>
                    <a:ext uri="{9D8B030D-6E8A-4147-A177-3AD203B41FA5}">
                      <a16:colId xmlns:a16="http://schemas.microsoft.com/office/drawing/2014/main" val="800071880"/>
                    </a:ext>
                  </a:extLst>
                </a:gridCol>
                <a:gridCol w="822960">
                  <a:extLst>
                    <a:ext uri="{9D8B030D-6E8A-4147-A177-3AD203B41FA5}">
                      <a16:colId xmlns:a16="http://schemas.microsoft.com/office/drawing/2014/main" val="3378134404"/>
                    </a:ext>
                  </a:extLst>
                </a:gridCol>
              </a:tblGrid>
              <a:tr h="370840">
                <a:tc>
                  <a:txBody>
                    <a:bodyPr/>
                    <a:lstStyle/>
                    <a:p>
                      <a:r>
                        <a:rPr lang="en-US" sz="1000"/>
                        <a:t>Name</a:t>
                      </a:r>
                    </a:p>
                  </a:txBody>
                  <a:tcPr/>
                </a:tc>
                <a:tc>
                  <a:txBody>
                    <a:bodyPr/>
                    <a:lstStyle/>
                    <a:p>
                      <a:r>
                        <a:rPr lang="de-DE" sz="1000"/>
                        <a:t>Ø Potenzielle Reichweite pro Tag</a:t>
                      </a:r>
                      <a:endParaRPr lang="en-US" sz="1000"/>
                    </a:p>
                  </a:txBody>
                  <a:tcPr/>
                </a:tc>
                <a:tc>
                  <a:txBody>
                    <a:bodyPr/>
                    <a:lstStyle/>
                    <a:p>
                      <a:r>
                        <a:rPr lang="de-DE" sz="1000"/>
                        <a:t>Ø Bez. Potenzielle Reichweite pro Tag</a:t>
                      </a:r>
                      <a:endParaRPr lang="en-US" sz="1000"/>
                    </a:p>
                  </a:txBody>
                  <a:tcPr/>
                </a:tc>
                <a:tc>
                  <a:txBody>
                    <a:bodyPr/>
                    <a:lstStyle/>
                    <a:p>
                      <a:r>
                        <a:rPr lang="de-DE" sz="1000"/>
                        <a:t>Ø Aktive Nutzer pro Tag</a:t>
                      </a:r>
                      <a:endParaRPr lang="en-US" sz="1000"/>
                    </a:p>
                  </a:txBody>
                  <a:tcPr/>
                </a:tc>
                <a:tc>
                  <a:txBody>
                    <a:bodyPr/>
                    <a:lstStyle/>
                    <a:p>
                      <a:r>
                        <a:rPr lang="de-DE" sz="1000"/>
                        <a:t>Ø I-Rate Aktive Nutzer pro Tag</a:t>
                      </a:r>
                      <a:endParaRPr lang="en-US" sz="1000"/>
                    </a:p>
                  </a:txBody>
                  <a:tcPr/>
                </a:tc>
                <a:tc>
                  <a:txBody>
                    <a:bodyPr/>
                    <a:lstStyle/>
                    <a:p>
                      <a:r>
                        <a:rPr lang="en-US" sz="1000"/>
                        <a:t>Fans</a:t>
                      </a:r>
                    </a:p>
                  </a:txBody>
                  <a:tcPr/>
                </a:tc>
                <a:extLst>
                  <a:ext uri="{0D108BD9-81ED-4DB2-BD59-A6C34878D82A}">
                    <a16:rowId xmlns:a16="http://schemas.microsoft.com/office/drawing/2014/main" val="3565875775"/>
                  </a:ext>
                </a:extLst>
              </a:tr>
              <a:tr h="370840">
                <a:tc>
                  <a:txBody>
                    <a:bodyPr/>
                    <a:lstStyle/>
                    <a:p>
                      <a:r>
                        <a:rPr lang="en-US" sz="1000"/>
                        <a:t>Panorama</a:t>
                      </a:r>
                    </a:p>
                  </a:txBody>
                  <a:tcPr/>
                </a:tc>
                <a:tc>
                  <a:txBody>
                    <a:bodyPr/>
                    <a:lstStyle/>
                    <a:p>
                      <a:r>
                        <a:rPr lang="en-US" sz="1000"/>
                        <a:t>341628</a:t>
                      </a:r>
                    </a:p>
                  </a:txBody>
                  <a:tcPr/>
                </a:tc>
                <a:tc>
                  <a:txBody>
                    <a:bodyPr/>
                    <a:lstStyle/>
                    <a:p>
                      <a:r>
                        <a:rPr lang="en-US" sz="1000"/>
                        <a:t>0</a:t>
                      </a:r>
                    </a:p>
                  </a:txBody>
                  <a:tcPr/>
                </a:tc>
                <a:tc>
                  <a:txBody>
                    <a:bodyPr/>
                    <a:lstStyle/>
                    <a:p>
                      <a:r>
                        <a:rPr lang="en-US" sz="1000"/>
                        <a:t>24194</a:t>
                      </a:r>
                    </a:p>
                  </a:txBody>
                  <a:tcPr/>
                </a:tc>
                <a:tc>
                  <a:txBody>
                    <a:bodyPr/>
                    <a:lstStyle/>
                    <a:p>
                      <a:r>
                        <a:rPr lang="en-US" sz="1000"/>
                        <a:t>6.4%</a:t>
                      </a:r>
                    </a:p>
                  </a:txBody>
                  <a:tcPr/>
                </a:tc>
                <a:tc>
                  <a:txBody>
                    <a:bodyPr/>
                    <a:lstStyle/>
                    <a:p>
                      <a:r>
                        <a:rPr lang="en-US" sz="1000"/>
                        <a:t>155292</a:t>
                      </a:r>
                    </a:p>
                  </a:txBody>
                  <a:tcPr/>
                </a:tc>
                <a:extLst>
                  <a:ext uri="{0D108BD9-81ED-4DB2-BD59-A6C34878D82A}">
                    <a16:rowId xmlns:a16="http://schemas.microsoft.com/office/drawing/2014/main" val="853885204"/>
                  </a:ext>
                </a:extLst>
              </a:tr>
            </a:tbl>
          </a:graphicData>
        </a:graphic>
      </p:graphicFrame>
      <p:sp>
        <p:nvSpPr>
          <p:cNvPr id="4" name="Text Placeholder 3">
            <a:extLst>
              <a:ext uri="{FF2B5EF4-FFF2-40B4-BE49-F238E27FC236}">
                <a16:creationId xmlns:a16="http://schemas.microsoft.com/office/drawing/2014/main" id="{E0011252-2E10-480D-AB04-A496F3FD4A71}"/>
              </a:ext>
            </a:extLst>
          </p:cNvPr>
          <p:cNvSpPr>
            <a:spLocks noGrp="1"/>
          </p:cNvSpPr>
          <p:nvPr>
            <p:ph type="body" sz="quarter" idx="14"/>
          </p:nvPr>
        </p:nvSpPr>
        <p:spPr/>
        <p:txBody>
          <a:bodyPr/>
          <a:lstStyle/>
          <a:p>
            <a:r>
              <a:rPr lang="en-US"/>
              <a:t>01.07.2016 - 30.06.2017</a:t>
            </a:r>
          </a:p>
        </p:txBody>
      </p:sp>
    </p:spTree>
    <p:extLst>
      <p:ext uri="{BB962C8B-B14F-4D97-AF65-F5344CB8AC3E}">
        <p14:creationId xmlns:p14="http://schemas.microsoft.com/office/powerpoint/2010/main" val="335108089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C47A0F-DD7D-48F8-A994-EF0354DEC837}"/>
              </a:ext>
            </a:extLst>
          </p:cNvPr>
          <p:cNvSpPr>
            <a:spLocks noGrp="1"/>
          </p:cNvSpPr>
          <p:nvPr>
            <p:ph type="title"/>
          </p:nvPr>
        </p:nvSpPr>
        <p:spPr/>
        <p:txBody>
          <a:bodyPr/>
          <a:lstStyle/>
          <a:p>
            <a:r>
              <a:rPr lang="en-US"/>
              <a:t>Profil - Fans</a:t>
            </a:r>
          </a:p>
        </p:txBody>
      </p:sp>
      <p:graphicFrame>
        <p:nvGraphicFramePr>
          <p:cNvPr id="6" name="Chart Placeholder 5">
            <a:extLst>
              <a:ext uri="{FF2B5EF4-FFF2-40B4-BE49-F238E27FC236}">
                <a16:creationId xmlns:a16="http://schemas.microsoft.com/office/drawing/2014/main" id="{2545A14D-0201-4FB8-98CD-63DCE226FA9D}"/>
              </a:ext>
            </a:extLst>
          </p:cNvPr>
          <p:cNvGraphicFramePr>
            <a:graphicFrameLocks noGrp="1"/>
          </p:cNvGraphicFramePr>
          <p:nvPr>
            <p:ph type="chart" sz="quarter" idx="13"/>
            <p:extLst>
              <p:ext uri="{D42A27DB-BD31-4B8C-83A1-F6EECF244321}">
                <p14:modId xmlns:p14="http://schemas.microsoft.com/office/powerpoint/2010/main" val="248013879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1D490D3B-6970-4C76-A0A7-33C93A418977}"/>
              </a:ext>
            </a:extLst>
          </p:cNvPr>
          <p:cNvSpPr>
            <a:spLocks noGrp="1"/>
          </p:cNvSpPr>
          <p:nvPr>
            <p:ph type="body" sz="quarter" idx="14"/>
          </p:nvPr>
        </p:nvSpPr>
        <p:spPr/>
        <p:txBody>
          <a:bodyPr/>
          <a:lstStyle/>
          <a:p>
            <a:r>
              <a:rPr lang="en-US"/>
              <a:t>01.07.2016 - 30.06.2017</a:t>
            </a:r>
          </a:p>
        </p:txBody>
      </p:sp>
      <p:sp>
        <p:nvSpPr>
          <p:cNvPr id="5" name="Footer Placeholder 4">
            <a:extLst>
              <a:ext uri="{FF2B5EF4-FFF2-40B4-BE49-F238E27FC236}">
                <a16:creationId xmlns:a16="http://schemas.microsoft.com/office/drawing/2014/main" id="{FFCF074B-26D6-4C0E-9702-2492CEE992C0}"/>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71767427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A12839-A0EB-463C-834D-FCD4E5563D62}"/>
              </a:ext>
            </a:extLst>
          </p:cNvPr>
          <p:cNvSpPr>
            <a:spLocks noGrp="1"/>
          </p:cNvSpPr>
          <p:nvPr>
            <p:ph type="title"/>
          </p:nvPr>
        </p:nvSpPr>
        <p:spPr/>
        <p:txBody>
          <a:bodyPr/>
          <a:lstStyle/>
          <a:p>
            <a:r>
              <a:rPr lang="en-US"/>
              <a:t>Profil - Potenzielle Reichweite</a:t>
            </a:r>
          </a:p>
        </p:txBody>
      </p:sp>
      <p:graphicFrame>
        <p:nvGraphicFramePr>
          <p:cNvPr id="6" name="Chart Placeholder 5">
            <a:extLst>
              <a:ext uri="{FF2B5EF4-FFF2-40B4-BE49-F238E27FC236}">
                <a16:creationId xmlns:a16="http://schemas.microsoft.com/office/drawing/2014/main" id="{76BA48DB-112F-4F71-A88F-DC26D175A168}"/>
              </a:ext>
            </a:extLst>
          </p:cNvPr>
          <p:cNvGraphicFramePr>
            <a:graphicFrameLocks noGrp="1"/>
          </p:cNvGraphicFramePr>
          <p:nvPr>
            <p:ph type="chart" sz="quarter" idx="13"/>
            <p:extLst>
              <p:ext uri="{D42A27DB-BD31-4B8C-83A1-F6EECF244321}">
                <p14:modId xmlns:p14="http://schemas.microsoft.com/office/powerpoint/2010/main" val="149838876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6FDDD0E4-E0D9-469D-9A6A-E5DC9635CAD0}"/>
              </a:ext>
            </a:extLst>
          </p:cNvPr>
          <p:cNvSpPr>
            <a:spLocks noGrp="1"/>
          </p:cNvSpPr>
          <p:nvPr>
            <p:ph type="body" sz="quarter" idx="14"/>
          </p:nvPr>
        </p:nvSpPr>
        <p:spPr/>
        <p:txBody>
          <a:bodyPr/>
          <a:lstStyle/>
          <a:p>
            <a:r>
              <a:rPr lang="en-US"/>
              <a:t>01.07.2016 - 30.06.2017</a:t>
            </a:r>
          </a:p>
        </p:txBody>
      </p:sp>
      <p:sp>
        <p:nvSpPr>
          <p:cNvPr id="5" name="Footer Placeholder 4">
            <a:extLst>
              <a:ext uri="{FF2B5EF4-FFF2-40B4-BE49-F238E27FC236}">
                <a16:creationId xmlns:a16="http://schemas.microsoft.com/office/drawing/2014/main" id="{A0E7A9AC-4576-40A0-87E9-F40C86F4BA9E}"/>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53217915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B2BE4FE-4246-43CC-9972-9410310A62CA}"/>
              </a:ext>
            </a:extLst>
          </p:cNvPr>
          <p:cNvSpPr>
            <a:spLocks noGrp="1"/>
          </p:cNvSpPr>
          <p:nvPr>
            <p:ph type="title"/>
          </p:nvPr>
        </p:nvSpPr>
        <p:spPr/>
        <p:txBody>
          <a:bodyPr/>
          <a:lstStyle/>
          <a:p>
            <a:r>
              <a:rPr lang="en-US"/>
              <a:t>Profil - Aktive Nutzer</a:t>
            </a:r>
          </a:p>
        </p:txBody>
      </p:sp>
      <p:graphicFrame>
        <p:nvGraphicFramePr>
          <p:cNvPr id="6" name="Chart Placeholder 5">
            <a:extLst>
              <a:ext uri="{FF2B5EF4-FFF2-40B4-BE49-F238E27FC236}">
                <a16:creationId xmlns:a16="http://schemas.microsoft.com/office/drawing/2014/main" id="{028C1D59-C879-4098-AF1D-B8ADD22F70E1}"/>
              </a:ext>
            </a:extLst>
          </p:cNvPr>
          <p:cNvGraphicFramePr>
            <a:graphicFrameLocks noGrp="1"/>
          </p:cNvGraphicFramePr>
          <p:nvPr>
            <p:ph type="chart" sz="quarter" idx="13"/>
            <p:extLst>
              <p:ext uri="{D42A27DB-BD31-4B8C-83A1-F6EECF244321}">
                <p14:modId xmlns:p14="http://schemas.microsoft.com/office/powerpoint/2010/main" val="57990179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8847104D-D146-4C86-8D9F-4546AF93ECD1}"/>
              </a:ext>
            </a:extLst>
          </p:cNvPr>
          <p:cNvSpPr>
            <a:spLocks noGrp="1"/>
          </p:cNvSpPr>
          <p:nvPr>
            <p:ph type="body" sz="quarter" idx="14"/>
          </p:nvPr>
        </p:nvSpPr>
        <p:spPr/>
        <p:txBody>
          <a:bodyPr/>
          <a:lstStyle/>
          <a:p>
            <a:r>
              <a:rPr lang="en-US"/>
              <a:t>01.07.2016 - 30.06.2017</a:t>
            </a:r>
          </a:p>
        </p:txBody>
      </p:sp>
      <p:sp>
        <p:nvSpPr>
          <p:cNvPr id="5" name="Footer Placeholder 4">
            <a:extLst>
              <a:ext uri="{FF2B5EF4-FFF2-40B4-BE49-F238E27FC236}">
                <a16:creationId xmlns:a16="http://schemas.microsoft.com/office/drawing/2014/main" id="{A721D3CC-FEFF-4938-8A6E-385F8AFD610E}"/>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85758589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13798E-601D-44CC-8E4C-6A5BFBA70CB4}"/>
              </a:ext>
            </a:extLst>
          </p:cNvPr>
          <p:cNvSpPr>
            <a:spLocks noGrp="1"/>
          </p:cNvSpPr>
          <p:nvPr>
            <p:ph type="title"/>
          </p:nvPr>
        </p:nvSpPr>
        <p:spPr/>
        <p:txBody>
          <a:bodyPr/>
          <a:lstStyle/>
          <a:p>
            <a:r>
              <a:rPr lang="de-DE"/>
              <a:t>Profil - Video-Starts ab 10 Sek.</a:t>
            </a:r>
            <a:endParaRPr lang="en-US"/>
          </a:p>
        </p:txBody>
      </p:sp>
      <p:graphicFrame>
        <p:nvGraphicFramePr>
          <p:cNvPr id="6" name="Chart Placeholder 5">
            <a:extLst>
              <a:ext uri="{FF2B5EF4-FFF2-40B4-BE49-F238E27FC236}">
                <a16:creationId xmlns:a16="http://schemas.microsoft.com/office/drawing/2014/main" id="{3FDA711A-7F0D-4E65-942F-7F58573114E5}"/>
              </a:ext>
            </a:extLst>
          </p:cNvPr>
          <p:cNvGraphicFramePr>
            <a:graphicFrameLocks noGrp="1"/>
          </p:cNvGraphicFramePr>
          <p:nvPr>
            <p:ph type="chart" sz="quarter" idx="13"/>
            <p:extLst>
              <p:ext uri="{D42A27DB-BD31-4B8C-83A1-F6EECF244321}">
                <p14:modId xmlns:p14="http://schemas.microsoft.com/office/powerpoint/2010/main" val="429467348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34E4B1E3-A34E-4AD5-A224-A7E244A3F1C1}"/>
              </a:ext>
            </a:extLst>
          </p:cNvPr>
          <p:cNvSpPr>
            <a:spLocks noGrp="1"/>
          </p:cNvSpPr>
          <p:nvPr>
            <p:ph type="body" sz="quarter" idx="14"/>
          </p:nvPr>
        </p:nvSpPr>
        <p:spPr/>
        <p:txBody>
          <a:bodyPr/>
          <a:lstStyle/>
          <a:p>
            <a:r>
              <a:rPr lang="en-US"/>
              <a:t>01.07.2016 - 30.06.2017</a:t>
            </a:r>
          </a:p>
        </p:txBody>
      </p:sp>
      <p:sp>
        <p:nvSpPr>
          <p:cNvPr id="5" name="Footer Placeholder 4">
            <a:extLst>
              <a:ext uri="{FF2B5EF4-FFF2-40B4-BE49-F238E27FC236}">
                <a16:creationId xmlns:a16="http://schemas.microsoft.com/office/drawing/2014/main" id="{8BAAC89A-D518-49CB-AEF1-2C604821AADD}"/>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27733456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EB3E2A-B98F-4378-8527-FA127A5D29DE}"/>
              </a:ext>
            </a:extLst>
          </p:cNvPr>
          <p:cNvSpPr>
            <a:spLocks noGrp="1"/>
          </p:cNvSpPr>
          <p:nvPr>
            <p:ph type="title"/>
          </p:nvPr>
        </p:nvSpPr>
        <p:spPr/>
        <p:txBody>
          <a:bodyPr/>
          <a:lstStyle/>
          <a:p>
            <a:r>
              <a:rPr lang="de-DE"/>
              <a:t>Profil - Durchschnitt Potenzi. Reichweite pro Tag</a:t>
            </a:r>
            <a:endParaRPr lang="en-US"/>
          </a:p>
        </p:txBody>
      </p:sp>
      <p:graphicFrame>
        <p:nvGraphicFramePr>
          <p:cNvPr id="5" name="Table Placeholder 4">
            <a:extLst>
              <a:ext uri="{FF2B5EF4-FFF2-40B4-BE49-F238E27FC236}">
                <a16:creationId xmlns:a16="http://schemas.microsoft.com/office/drawing/2014/main" id="{F8D801BF-43C1-4AE7-9B1B-CC228B2E1618}"/>
              </a:ext>
            </a:extLst>
          </p:cNvPr>
          <p:cNvGraphicFramePr>
            <a:graphicFrameLocks noGrp="1"/>
          </p:cNvGraphicFramePr>
          <p:nvPr>
            <p:ph type="tbl" sz="quarter" idx="13"/>
            <p:extLst>
              <p:ext uri="{D42A27DB-BD31-4B8C-83A1-F6EECF244321}">
                <p14:modId xmlns:p14="http://schemas.microsoft.com/office/powerpoint/2010/main" val="387414314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2699951017"/>
                    </a:ext>
                  </a:extLst>
                </a:gridCol>
                <a:gridCol w="1645920">
                  <a:extLst>
                    <a:ext uri="{9D8B030D-6E8A-4147-A177-3AD203B41FA5}">
                      <a16:colId xmlns:a16="http://schemas.microsoft.com/office/drawing/2014/main" val="404715969"/>
                    </a:ext>
                  </a:extLst>
                </a:gridCol>
                <a:gridCol w="1234440">
                  <a:extLst>
                    <a:ext uri="{9D8B030D-6E8A-4147-A177-3AD203B41FA5}">
                      <a16:colId xmlns:a16="http://schemas.microsoft.com/office/drawing/2014/main" val="1131435848"/>
                    </a:ext>
                  </a:extLst>
                </a:gridCol>
                <a:gridCol w="1234440">
                  <a:extLst>
                    <a:ext uri="{9D8B030D-6E8A-4147-A177-3AD203B41FA5}">
                      <a16:colId xmlns:a16="http://schemas.microsoft.com/office/drawing/2014/main" val="1810699665"/>
                    </a:ext>
                  </a:extLst>
                </a:gridCol>
                <a:gridCol w="1234440">
                  <a:extLst>
                    <a:ext uri="{9D8B030D-6E8A-4147-A177-3AD203B41FA5}">
                      <a16:colId xmlns:a16="http://schemas.microsoft.com/office/drawing/2014/main" val="281634568"/>
                    </a:ext>
                  </a:extLst>
                </a:gridCol>
                <a:gridCol w="1234440">
                  <a:extLst>
                    <a:ext uri="{9D8B030D-6E8A-4147-A177-3AD203B41FA5}">
                      <a16:colId xmlns:a16="http://schemas.microsoft.com/office/drawing/2014/main" val="165203581"/>
                    </a:ext>
                  </a:extLst>
                </a:gridCol>
              </a:tblGrid>
              <a:tr h="370840">
                <a:tc>
                  <a:txBody>
                    <a:bodyPr/>
                    <a:lstStyle/>
                    <a:p>
                      <a:r>
                        <a:rPr lang="en-US" sz="1000"/>
                        <a:t>Name</a:t>
                      </a:r>
                    </a:p>
                  </a:txBody>
                  <a:tcPr/>
                </a:tc>
                <a:tc>
                  <a:txBody>
                    <a:bodyPr/>
                    <a:lstStyle/>
                    <a:p>
                      <a:r>
                        <a:rPr lang="en-US" sz="1000"/>
                        <a:t>gesamt</a:t>
                      </a:r>
                    </a:p>
                  </a:txBody>
                  <a:tcPr/>
                </a:tc>
                <a:tc>
                  <a:txBody>
                    <a:bodyPr/>
                    <a:lstStyle/>
                    <a:p>
                      <a:r>
                        <a:rPr lang="en-US" sz="1000"/>
                        <a:t>viral</a:t>
                      </a:r>
                    </a:p>
                  </a:txBody>
                  <a:tcPr/>
                </a:tc>
                <a:tc>
                  <a:txBody>
                    <a:bodyPr/>
                    <a:lstStyle/>
                    <a:p>
                      <a:r>
                        <a:rPr lang="en-US" sz="1000"/>
                        <a:t>bezahlt</a:t>
                      </a:r>
                    </a:p>
                  </a:txBody>
                  <a:tcPr/>
                </a:tc>
                <a:tc>
                  <a:txBody>
                    <a:bodyPr/>
                    <a:lstStyle/>
                    <a:p>
                      <a:r>
                        <a:rPr lang="en-US" sz="1000"/>
                        <a:t>organisch</a:t>
                      </a:r>
                    </a:p>
                  </a:txBody>
                  <a:tcPr/>
                </a:tc>
                <a:tc>
                  <a:txBody>
                    <a:bodyPr/>
                    <a:lstStyle/>
                    <a:p>
                      <a:r>
                        <a:rPr lang="en-US" sz="1000"/>
                        <a:t>unbezahlt</a:t>
                      </a:r>
                    </a:p>
                  </a:txBody>
                  <a:tcPr/>
                </a:tc>
                <a:extLst>
                  <a:ext uri="{0D108BD9-81ED-4DB2-BD59-A6C34878D82A}">
                    <a16:rowId xmlns:a16="http://schemas.microsoft.com/office/drawing/2014/main" val="3204431279"/>
                  </a:ext>
                </a:extLst>
              </a:tr>
              <a:tr h="370840">
                <a:tc>
                  <a:txBody>
                    <a:bodyPr/>
                    <a:lstStyle/>
                    <a:p>
                      <a:r>
                        <a:rPr lang="en-US" sz="1000"/>
                        <a:t>Panorama</a:t>
                      </a:r>
                    </a:p>
                  </a:txBody>
                  <a:tcPr/>
                </a:tc>
                <a:tc>
                  <a:txBody>
                    <a:bodyPr/>
                    <a:lstStyle/>
                    <a:p>
                      <a:r>
                        <a:rPr lang="en-US" sz="1000"/>
                        <a:t>346373</a:t>
                      </a:r>
                    </a:p>
                  </a:txBody>
                  <a:tcPr/>
                </a:tc>
                <a:tc>
                  <a:txBody>
                    <a:bodyPr/>
                    <a:lstStyle/>
                    <a:p>
                      <a:r>
                        <a:rPr lang="en-US" sz="1000"/>
                        <a:t>240582</a:t>
                      </a:r>
                    </a:p>
                  </a:txBody>
                  <a:tcPr/>
                </a:tc>
                <a:tc>
                  <a:txBody>
                    <a:bodyPr/>
                    <a:lstStyle/>
                    <a:p>
                      <a:r>
                        <a:rPr lang="en-US" sz="1000"/>
                        <a:t>0</a:t>
                      </a:r>
                    </a:p>
                  </a:txBody>
                  <a:tcPr/>
                </a:tc>
                <a:tc>
                  <a:txBody>
                    <a:bodyPr/>
                    <a:lstStyle/>
                    <a:p>
                      <a:r>
                        <a:rPr lang="en-US" sz="1000"/>
                        <a:t>117048</a:t>
                      </a:r>
                    </a:p>
                  </a:txBody>
                  <a:tcPr/>
                </a:tc>
                <a:tc>
                  <a:txBody>
                    <a:bodyPr/>
                    <a:lstStyle/>
                    <a:p>
                      <a:r>
                        <a:rPr lang="en-US" sz="1000"/>
                        <a:t>346373</a:t>
                      </a:r>
                    </a:p>
                  </a:txBody>
                  <a:tcPr/>
                </a:tc>
                <a:extLst>
                  <a:ext uri="{0D108BD9-81ED-4DB2-BD59-A6C34878D82A}">
                    <a16:rowId xmlns:a16="http://schemas.microsoft.com/office/drawing/2014/main" val="4075635030"/>
                  </a:ext>
                </a:extLst>
              </a:tr>
            </a:tbl>
          </a:graphicData>
        </a:graphic>
      </p:graphicFrame>
      <p:sp>
        <p:nvSpPr>
          <p:cNvPr id="4" name="Text Placeholder 3">
            <a:extLst>
              <a:ext uri="{FF2B5EF4-FFF2-40B4-BE49-F238E27FC236}">
                <a16:creationId xmlns:a16="http://schemas.microsoft.com/office/drawing/2014/main" id="{4C4FB2B8-7C06-47C2-B762-0391B5125A60}"/>
              </a:ext>
            </a:extLst>
          </p:cNvPr>
          <p:cNvSpPr>
            <a:spLocks noGrp="1"/>
          </p:cNvSpPr>
          <p:nvPr>
            <p:ph type="body" sz="quarter" idx="14"/>
          </p:nvPr>
        </p:nvSpPr>
        <p:spPr/>
        <p:txBody>
          <a:bodyPr/>
          <a:lstStyle/>
          <a:p>
            <a:r>
              <a:rPr lang="en-US"/>
              <a:t>01.07.2016 - 30.06.2017</a:t>
            </a:r>
          </a:p>
        </p:txBody>
      </p:sp>
    </p:spTree>
    <p:extLst>
      <p:ext uri="{BB962C8B-B14F-4D97-AF65-F5344CB8AC3E}">
        <p14:creationId xmlns:p14="http://schemas.microsoft.com/office/powerpoint/2010/main" val="92994498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53E02D6-5FCB-4531-BAE7-821C7EC8A130}"/>
              </a:ext>
            </a:extLst>
          </p:cNvPr>
          <p:cNvSpPr>
            <a:spLocks noGrp="1"/>
          </p:cNvSpPr>
          <p:nvPr>
            <p:ph type="title"/>
          </p:nvPr>
        </p:nvSpPr>
        <p:spPr/>
        <p:txBody>
          <a:bodyPr/>
          <a:lstStyle/>
          <a:p>
            <a:r>
              <a:rPr lang="en-US"/>
              <a:t>Distributionstyp</a:t>
            </a:r>
          </a:p>
        </p:txBody>
      </p:sp>
      <p:graphicFrame>
        <p:nvGraphicFramePr>
          <p:cNvPr id="6" name="Chart Placeholder 5">
            <a:extLst>
              <a:ext uri="{FF2B5EF4-FFF2-40B4-BE49-F238E27FC236}">
                <a16:creationId xmlns:a16="http://schemas.microsoft.com/office/drawing/2014/main" id="{D0900546-1BD6-42D7-8EA0-B0CA7E3E3510}"/>
              </a:ext>
            </a:extLst>
          </p:cNvPr>
          <p:cNvGraphicFramePr>
            <a:graphicFrameLocks noGrp="1"/>
          </p:cNvGraphicFramePr>
          <p:nvPr>
            <p:ph type="chart" sz="quarter" idx="13"/>
            <p:extLst>
              <p:ext uri="{D42A27DB-BD31-4B8C-83A1-F6EECF244321}">
                <p14:modId xmlns:p14="http://schemas.microsoft.com/office/powerpoint/2010/main" val="351887834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666B0244-142C-4322-B21C-4A0D56128DC2}"/>
              </a:ext>
            </a:extLst>
          </p:cNvPr>
          <p:cNvSpPr>
            <a:spLocks noGrp="1"/>
          </p:cNvSpPr>
          <p:nvPr>
            <p:ph type="body" sz="quarter" idx="14"/>
          </p:nvPr>
        </p:nvSpPr>
        <p:spPr/>
        <p:txBody>
          <a:bodyPr/>
          <a:lstStyle/>
          <a:p>
            <a:r>
              <a:rPr lang="en-US"/>
              <a:t>01.07.2016 - 30.06.2017</a:t>
            </a:r>
          </a:p>
        </p:txBody>
      </p:sp>
      <p:sp>
        <p:nvSpPr>
          <p:cNvPr id="5" name="Footer Placeholder 4">
            <a:extLst>
              <a:ext uri="{FF2B5EF4-FFF2-40B4-BE49-F238E27FC236}">
                <a16:creationId xmlns:a16="http://schemas.microsoft.com/office/drawing/2014/main" id="{358685B8-805B-4A38-BE4C-89A099E9E836}"/>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74983245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FFD5D3E-6245-4AA7-9CA0-88B3E3BD0F38}"/>
              </a:ext>
            </a:extLst>
          </p:cNvPr>
          <p:cNvSpPr>
            <a:spLocks noGrp="1"/>
          </p:cNvSpPr>
          <p:nvPr>
            <p:ph type="title"/>
          </p:nvPr>
        </p:nvSpPr>
        <p:spPr/>
        <p:txBody>
          <a:bodyPr/>
          <a:lstStyle/>
          <a:p>
            <a:r>
              <a:rPr lang="en-US"/>
              <a:t>Distributionstyp - Tabelle</a:t>
            </a:r>
          </a:p>
        </p:txBody>
      </p:sp>
      <p:graphicFrame>
        <p:nvGraphicFramePr>
          <p:cNvPr id="5" name="Table Placeholder 4">
            <a:extLst>
              <a:ext uri="{FF2B5EF4-FFF2-40B4-BE49-F238E27FC236}">
                <a16:creationId xmlns:a16="http://schemas.microsoft.com/office/drawing/2014/main" id="{E875E36D-C901-43F4-8A67-71225E82EAC2}"/>
              </a:ext>
            </a:extLst>
          </p:cNvPr>
          <p:cNvGraphicFramePr>
            <a:graphicFrameLocks noGrp="1"/>
          </p:cNvGraphicFramePr>
          <p:nvPr>
            <p:ph type="tbl" sz="quarter" idx="13"/>
            <p:extLst>
              <p:ext uri="{D42A27DB-BD31-4B8C-83A1-F6EECF244321}">
                <p14:modId xmlns:p14="http://schemas.microsoft.com/office/powerpoint/2010/main" val="388950563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1481754560"/>
                    </a:ext>
                  </a:extLst>
                </a:gridCol>
                <a:gridCol w="1234440">
                  <a:extLst>
                    <a:ext uri="{9D8B030D-6E8A-4147-A177-3AD203B41FA5}">
                      <a16:colId xmlns:a16="http://schemas.microsoft.com/office/drawing/2014/main" val="3846347625"/>
                    </a:ext>
                  </a:extLst>
                </a:gridCol>
                <a:gridCol w="822960">
                  <a:extLst>
                    <a:ext uri="{9D8B030D-6E8A-4147-A177-3AD203B41FA5}">
                      <a16:colId xmlns:a16="http://schemas.microsoft.com/office/drawing/2014/main" val="2892549670"/>
                    </a:ext>
                  </a:extLst>
                </a:gridCol>
                <a:gridCol w="822960">
                  <a:extLst>
                    <a:ext uri="{9D8B030D-6E8A-4147-A177-3AD203B41FA5}">
                      <a16:colId xmlns:a16="http://schemas.microsoft.com/office/drawing/2014/main" val="1916637215"/>
                    </a:ext>
                  </a:extLst>
                </a:gridCol>
                <a:gridCol w="822960">
                  <a:extLst>
                    <a:ext uri="{9D8B030D-6E8A-4147-A177-3AD203B41FA5}">
                      <a16:colId xmlns:a16="http://schemas.microsoft.com/office/drawing/2014/main" val="3325398629"/>
                    </a:ext>
                  </a:extLst>
                </a:gridCol>
                <a:gridCol w="822960">
                  <a:extLst>
                    <a:ext uri="{9D8B030D-6E8A-4147-A177-3AD203B41FA5}">
                      <a16:colId xmlns:a16="http://schemas.microsoft.com/office/drawing/2014/main" val="1586674615"/>
                    </a:ext>
                  </a:extLst>
                </a:gridCol>
                <a:gridCol w="822960">
                  <a:extLst>
                    <a:ext uri="{9D8B030D-6E8A-4147-A177-3AD203B41FA5}">
                      <a16:colId xmlns:a16="http://schemas.microsoft.com/office/drawing/2014/main" val="4248739269"/>
                    </a:ext>
                  </a:extLst>
                </a:gridCol>
                <a:gridCol w="822960">
                  <a:extLst>
                    <a:ext uri="{9D8B030D-6E8A-4147-A177-3AD203B41FA5}">
                      <a16:colId xmlns:a16="http://schemas.microsoft.com/office/drawing/2014/main" val="301094135"/>
                    </a:ext>
                  </a:extLst>
                </a:gridCol>
              </a:tblGrid>
              <a:tr h="370840">
                <a:tc>
                  <a:txBody>
                    <a:bodyPr/>
                    <a:lstStyle/>
                    <a:p>
                      <a:r>
                        <a:rPr lang="en-US" sz="1000"/>
                        <a:t>Name</a:t>
                      </a:r>
                    </a:p>
                  </a:txBody>
                  <a:tcPr/>
                </a:tc>
                <a:tc>
                  <a:txBody>
                    <a:bodyPr/>
                    <a:lstStyle/>
                    <a:p>
                      <a:r>
                        <a:rPr lang="en-US" sz="1000"/>
                        <a:t>Total Posts</a:t>
                      </a:r>
                    </a:p>
                  </a:txBody>
                  <a:tcPr/>
                </a:tc>
                <a:tc>
                  <a:txBody>
                    <a:bodyPr/>
                    <a:lstStyle/>
                    <a:p>
                      <a:r>
                        <a:rPr lang="en-US" sz="1000"/>
                        <a:t>Photos</a:t>
                      </a:r>
                    </a:p>
                  </a:txBody>
                  <a:tcPr/>
                </a:tc>
                <a:tc>
                  <a:txBody>
                    <a:bodyPr/>
                    <a:lstStyle/>
                    <a:p>
                      <a:r>
                        <a:rPr lang="en-US" sz="1000"/>
                        <a:t>Videos</a:t>
                      </a:r>
                    </a:p>
                  </a:txBody>
                  <a:tcPr/>
                </a:tc>
                <a:tc>
                  <a:txBody>
                    <a:bodyPr/>
                    <a:lstStyle/>
                    <a:p>
                      <a:r>
                        <a:rPr lang="en-US" sz="1000"/>
                        <a:t>Status</a:t>
                      </a:r>
                    </a:p>
                  </a:txBody>
                  <a:tcPr/>
                </a:tc>
                <a:tc>
                  <a:txBody>
                    <a:bodyPr/>
                    <a:lstStyle/>
                    <a:p>
                      <a:r>
                        <a:rPr lang="en-US" sz="1000"/>
                        <a:t>Links</a:t>
                      </a:r>
                    </a:p>
                  </a:txBody>
                  <a:tcPr/>
                </a:tc>
                <a:tc>
                  <a:txBody>
                    <a:bodyPr/>
                    <a:lstStyle/>
                    <a:p>
                      <a:r>
                        <a:rPr lang="en-US" sz="1000"/>
                        <a:t>Notes</a:t>
                      </a:r>
                    </a:p>
                  </a:txBody>
                  <a:tcPr/>
                </a:tc>
                <a:tc>
                  <a:txBody>
                    <a:bodyPr/>
                    <a:lstStyle/>
                    <a:p>
                      <a:r>
                        <a:rPr lang="en-US" sz="1000"/>
                        <a:t>Misc.</a:t>
                      </a:r>
                    </a:p>
                  </a:txBody>
                  <a:tcPr/>
                </a:tc>
                <a:extLst>
                  <a:ext uri="{0D108BD9-81ED-4DB2-BD59-A6C34878D82A}">
                    <a16:rowId xmlns:a16="http://schemas.microsoft.com/office/drawing/2014/main" val="134539949"/>
                  </a:ext>
                </a:extLst>
              </a:tr>
              <a:tr h="370840">
                <a:tc>
                  <a:txBody>
                    <a:bodyPr/>
                    <a:lstStyle/>
                    <a:p>
                      <a:r>
                        <a:rPr lang="en-US" sz="1000"/>
                        <a:t>Panorama</a:t>
                      </a:r>
                    </a:p>
                  </a:txBody>
                  <a:tcPr/>
                </a:tc>
                <a:tc>
                  <a:txBody>
                    <a:bodyPr/>
                    <a:lstStyle/>
                    <a:p>
                      <a:r>
                        <a:rPr lang="en-US" sz="1000"/>
                        <a:t>903</a:t>
                      </a:r>
                    </a:p>
                  </a:txBody>
                  <a:tcPr/>
                </a:tc>
                <a:tc>
                  <a:txBody>
                    <a:bodyPr/>
                    <a:lstStyle/>
                    <a:p>
                      <a:r>
                        <a:rPr lang="en-US" sz="1000"/>
                        <a:t>43</a:t>
                      </a:r>
                    </a:p>
                  </a:txBody>
                  <a:tcPr/>
                </a:tc>
                <a:tc>
                  <a:txBody>
                    <a:bodyPr/>
                    <a:lstStyle/>
                    <a:p>
                      <a:r>
                        <a:rPr lang="en-US" sz="1000"/>
                        <a:t>285</a:t>
                      </a:r>
                    </a:p>
                  </a:txBody>
                  <a:tcPr/>
                </a:tc>
                <a:tc>
                  <a:txBody>
                    <a:bodyPr/>
                    <a:lstStyle/>
                    <a:p>
                      <a:r>
                        <a:rPr lang="en-US" sz="1000"/>
                        <a:t>0</a:t>
                      </a:r>
                    </a:p>
                  </a:txBody>
                  <a:tcPr/>
                </a:tc>
                <a:tc>
                  <a:txBody>
                    <a:bodyPr/>
                    <a:lstStyle/>
                    <a:p>
                      <a:r>
                        <a:rPr lang="en-US" sz="1000"/>
                        <a:t>574</a:t>
                      </a:r>
                    </a:p>
                  </a:txBody>
                  <a:tcPr/>
                </a:tc>
                <a:tc>
                  <a:txBody>
                    <a:bodyPr/>
                    <a:lstStyle/>
                    <a:p>
                      <a:r>
                        <a:rPr lang="en-US" sz="1000"/>
                        <a:t>0</a:t>
                      </a:r>
                    </a:p>
                  </a:txBody>
                  <a:tcPr/>
                </a:tc>
                <a:tc>
                  <a:txBody>
                    <a:bodyPr/>
                    <a:lstStyle/>
                    <a:p>
                      <a:r>
                        <a:rPr lang="en-US" sz="1000"/>
                        <a:t>1</a:t>
                      </a:r>
                    </a:p>
                  </a:txBody>
                  <a:tcPr/>
                </a:tc>
                <a:extLst>
                  <a:ext uri="{0D108BD9-81ED-4DB2-BD59-A6C34878D82A}">
                    <a16:rowId xmlns:a16="http://schemas.microsoft.com/office/drawing/2014/main" val="294046653"/>
                  </a:ext>
                </a:extLst>
              </a:tr>
            </a:tbl>
          </a:graphicData>
        </a:graphic>
      </p:graphicFrame>
      <p:sp>
        <p:nvSpPr>
          <p:cNvPr id="4" name="Text Placeholder 3">
            <a:extLst>
              <a:ext uri="{FF2B5EF4-FFF2-40B4-BE49-F238E27FC236}">
                <a16:creationId xmlns:a16="http://schemas.microsoft.com/office/drawing/2014/main" id="{4CC7228E-66A7-406C-B371-958094E40A93}"/>
              </a:ext>
            </a:extLst>
          </p:cNvPr>
          <p:cNvSpPr>
            <a:spLocks noGrp="1"/>
          </p:cNvSpPr>
          <p:nvPr>
            <p:ph type="body" sz="quarter" idx="14"/>
          </p:nvPr>
        </p:nvSpPr>
        <p:spPr/>
        <p:txBody>
          <a:bodyPr/>
          <a:lstStyle/>
          <a:p>
            <a:r>
              <a:rPr lang="en-US"/>
              <a:t>01.07.2016 - 30.06.2017</a:t>
            </a:r>
          </a:p>
        </p:txBody>
      </p:sp>
    </p:spTree>
    <p:extLst>
      <p:ext uri="{BB962C8B-B14F-4D97-AF65-F5344CB8AC3E}">
        <p14:creationId xmlns:p14="http://schemas.microsoft.com/office/powerpoint/2010/main" val="52749123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E5A918E-BB8D-4969-B8DB-9EEEEEA542C5}"/>
              </a:ext>
            </a:extLst>
          </p:cNvPr>
          <p:cNvSpPr>
            <a:spLocks noGrp="1"/>
          </p:cNvSpPr>
          <p:nvPr>
            <p:ph type="title"/>
          </p:nvPr>
        </p:nvSpPr>
        <p:spPr/>
        <p:txBody>
          <a:bodyPr/>
          <a:lstStyle/>
          <a:p>
            <a:r>
              <a:rPr lang="en-US"/>
              <a:t>Eigene Posts - Shares - Export</a:t>
            </a:r>
          </a:p>
        </p:txBody>
      </p:sp>
      <p:graphicFrame>
        <p:nvGraphicFramePr>
          <p:cNvPr id="5" name="Table Placeholder 4">
            <a:extLst>
              <a:ext uri="{FF2B5EF4-FFF2-40B4-BE49-F238E27FC236}">
                <a16:creationId xmlns:a16="http://schemas.microsoft.com/office/drawing/2014/main" id="{09FD9F89-2972-4919-B686-87ACB3849AA6}"/>
              </a:ext>
            </a:extLst>
          </p:cNvPr>
          <p:cNvGraphicFramePr>
            <a:graphicFrameLocks noGrp="1"/>
          </p:cNvGraphicFramePr>
          <p:nvPr>
            <p:ph type="tbl" sz="quarter" idx="13"/>
            <p:extLst>
              <p:ext uri="{D42A27DB-BD31-4B8C-83A1-F6EECF244321}">
                <p14:modId xmlns:p14="http://schemas.microsoft.com/office/powerpoint/2010/main" val="5383070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4257270349"/>
                    </a:ext>
                  </a:extLst>
                </a:gridCol>
                <a:gridCol w="1234440">
                  <a:extLst>
                    <a:ext uri="{9D8B030D-6E8A-4147-A177-3AD203B41FA5}">
                      <a16:colId xmlns:a16="http://schemas.microsoft.com/office/drawing/2014/main" val="1708894672"/>
                    </a:ext>
                  </a:extLst>
                </a:gridCol>
                <a:gridCol w="1234440">
                  <a:extLst>
                    <a:ext uri="{9D8B030D-6E8A-4147-A177-3AD203B41FA5}">
                      <a16:colId xmlns:a16="http://schemas.microsoft.com/office/drawing/2014/main" val="583235272"/>
                    </a:ext>
                  </a:extLst>
                </a:gridCol>
                <a:gridCol w="1234440">
                  <a:extLst>
                    <a:ext uri="{9D8B030D-6E8A-4147-A177-3AD203B41FA5}">
                      <a16:colId xmlns:a16="http://schemas.microsoft.com/office/drawing/2014/main" val="3282764028"/>
                    </a:ext>
                  </a:extLst>
                </a:gridCol>
                <a:gridCol w="1645920">
                  <a:extLst>
                    <a:ext uri="{9D8B030D-6E8A-4147-A177-3AD203B41FA5}">
                      <a16:colId xmlns:a16="http://schemas.microsoft.com/office/drawing/2014/main" val="2601693244"/>
                    </a:ext>
                  </a:extLst>
                </a:gridCol>
                <a:gridCol w="822960">
                  <a:extLst>
                    <a:ext uri="{9D8B030D-6E8A-4147-A177-3AD203B41FA5}">
                      <a16:colId xmlns:a16="http://schemas.microsoft.com/office/drawing/2014/main" val="3585334471"/>
                    </a:ext>
                  </a:extLst>
                </a:gridCol>
              </a:tblGrid>
              <a:tr h="370840">
                <a:tc>
                  <a:txBody>
                    <a:bodyPr/>
                    <a:lstStyle/>
                    <a:p>
                      <a:r>
                        <a:rPr lang="en-US" sz="1000"/>
                        <a:t>Post</a:t>
                      </a:r>
                    </a:p>
                  </a:txBody>
                  <a:tcPr/>
                </a:tc>
                <a:tc>
                  <a:txBody>
                    <a:bodyPr/>
                    <a:lstStyle/>
                    <a:p>
                      <a:r>
                        <a:rPr lang="en-US" sz="1000"/>
                        <a:t>Shares Eigener Post</a:t>
                      </a:r>
                    </a:p>
                  </a:txBody>
                  <a:tcPr/>
                </a:tc>
                <a:tc>
                  <a:txBody>
                    <a:bodyPr/>
                    <a:lstStyle/>
                    <a:p>
                      <a:r>
                        <a:rPr lang="en-US" sz="1000"/>
                        <a:t>Likes Eigener Post</a:t>
                      </a:r>
                    </a:p>
                  </a:txBody>
                  <a:tcPr/>
                </a:tc>
                <a:tc>
                  <a:txBody>
                    <a:bodyPr/>
                    <a:lstStyle/>
                    <a:p>
                      <a:r>
                        <a:rPr lang="en-US" sz="1000"/>
                        <a:t>Kommentare Eigener Post</a:t>
                      </a:r>
                    </a:p>
                  </a:txBody>
                  <a:tcPr/>
                </a:tc>
                <a:tc>
                  <a:txBody>
                    <a:bodyPr/>
                    <a:lstStyle/>
                    <a:p>
                      <a:r>
                        <a:rPr lang="en-US" sz="1000"/>
                        <a:t>Summe</a:t>
                      </a:r>
                    </a:p>
                  </a:txBody>
                  <a:tcPr/>
                </a:tc>
                <a:tc>
                  <a:txBody>
                    <a:bodyPr/>
                    <a:lstStyle/>
                    <a:p>
                      <a:r>
                        <a:rPr lang="en-US" sz="1000"/>
                        <a:t>Typ</a:t>
                      </a:r>
                    </a:p>
                  </a:txBody>
                  <a:tcPr/>
                </a:tc>
                <a:extLst>
                  <a:ext uri="{0D108BD9-81ED-4DB2-BD59-A6C34878D82A}">
                    <a16:rowId xmlns:a16="http://schemas.microsoft.com/office/drawing/2014/main" val="1264835312"/>
                  </a:ext>
                </a:extLst>
              </a:tr>
              <a:tr h="370840">
                <a:tc>
                  <a:txBody>
                    <a:bodyPr/>
                    <a:lstStyle/>
                    <a:p>
                      <a:r>
                        <a:rPr lang="de-DE" sz="1000" b="1"/>
                        <a:t>Panorama - 2016-10-14 08:55:24</a:t>
                      </a:r>
                      <a:r>
                        <a:rPr lang="de-DE" sz="1000"/>
                        <a:t>
Populisten arbeiten mit Ängsten und beschwören Katastrophen herauf. Wir haben uns die Dramaturgie einmal angeschaut:</a:t>
                      </a:r>
                      <a:endParaRPr lang="en-US" sz="1000"/>
                    </a:p>
                  </a:txBody>
                  <a:tcPr/>
                </a:tc>
                <a:tc>
                  <a:txBody>
                    <a:bodyPr/>
                    <a:lstStyle/>
                    <a:p>
                      <a:r>
                        <a:rPr lang="en-US" sz="1000"/>
                        <a:t>70907</a:t>
                      </a:r>
                    </a:p>
                  </a:txBody>
                  <a:tcPr/>
                </a:tc>
                <a:tc>
                  <a:txBody>
                    <a:bodyPr/>
                    <a:lstStyle/>
                    <a:p>
                      <a:r>
                        <a:rPr lang="en-US" sz="1000"/>
                        <a:t>23797</a:t>
                      </a:r>
                    </a:p>
                  </a:txBody>
                  <a:tcPr/>
                </a:tc>
                <a:tc>
                  <a:txBody>
                    <a:bodyPr/>
                    <a:lstStyle/>
                    <a:p>
                      <a:r>
                        <a:rPr lang="en-US" sz="1000"/>
                        <a:t>3449</a:t>
                      </a:r>
                    </a:p>
                  </a:txBody>
                  <a:tcPr/>
                </a:tc>
                <a:tc>
                  <a:txBody>
                    <a:bodyPr/>
                    <a:lstStyle/>
                    <a:p>
                      <a:r>
                        <a:rPr lang="en-US" sz="1000"/>
                        <a:t>98153</a:t>
                      </a:r>
                    </a:p>
                  </a:txBody>
                  <a:tcPr/>
                </a:tc>
                <a:tc>
                  <a:txBody>
                    <a:bodyPr/>
                    <a:lstStyle/>
                    <a:p>
                      <a:r>
                        <a:rPr lang="en-US" sz="1000"/>
                        <a:t>Video</a:t>
                      </a:r>
                    </a:p>
                  </a:txBody>
                  <a:tcPr/>
                </a:tc>
                <a:extLst>
                  <a:ext uri="{0D108BD9-81ED-4DB2-BD59-A6C34878D82A}">
                    <a16:rowId xmlns:a16="http://schemas.microsoft.com/office/drawing/2014/main" val="1842798483"/>
                  </a:ext>
                </a:extLst>
              </a:tr>
              <a:tr h="370840">
                <a:tc>
                  <a:txBody>
                    <a:bodyPr/>
                    <a:lstStyle/>
                    <a:p>
                      <a:r>
                        <a:rPr lang="de-DE" sz="1000" b="1"/>
                        <a:t>Panorama - 2016-09-01 20:16:38</a:t>
                      </a:r>
                      <a:r>
                        <a:rPr lang="de-DE" sz="1000"/>
                        <a:t>
Das Land hat sich verändert, aber wir können auch stolz sein auf das, was wir geschafft haben - das ist die Bilanz von Anja Reschke.</a:t>
                      </a:r>
                      <a:endParaRPr lang="en-US" sz="1000"/>
                    </a:p>
                  </a:txBody>
                  <a:tcPr/>
                </a:tc>
                <a:tc>
                  <a:txBody>
                    <a:bodyPr/>
                    <a:lstStyle/>
                    <a:p>
                      <a:r>
                        <a:rPr lang="en-US" sz="1000"/>
                        <a:t>39941</a:t>
                      </a:r>
                    </a:p>
                  </a:txBody>
                  <a:tcPr/>
                </a:tc>
                <a:tc>
                  <a:txBody>
                    <a:bodyPr/>
                    <a:lstStyle/>
                    <a:p>
                      <a:r>
                        <a:rPr lang="en-US" sz="1000"/>
                        <a:t>30512</a:t>
                      </a:r>
                    </a:p>
                  </a:txBody>
                  <a:tcPr/>
                </a:tc>
                <a:tc>
                  <a:txBody>
                    <a:bodyPr/>
                    <a:lstStyle/>
                    <a:p>
                      <a:r>
                        <a:rPr lang="en-US" sz="1000"/>
                        <a:t>4461</a:t>
                      </a:r>
                    </a:p>
                  </a:txBody>
                  <a:tcPr/>
                </a:tc>
                <a:tc>
                  <a:txBody>
                    <a:bodyPr/>
                    <a:lstStyle/>
                    <a:p>
                      <a:r>
                        <a:rPr lang="en-US" sz="1000"/>
                        <a:t>74914</a:t>
                      </a:r>
                    </a:p>
                  </a:txBody>
                  <a:tcPr/>
                </a:tc>
                <a:tc>
                  <a:txBody>
                    <a:bodyPr/>
                    <a:lstStyle/>
                    <a:p>
                      <a:r>
                        <a:rPr lang="en-US" sz="1000"/>
                        <a:t>Video</a:t>
                      </a:r>
                    </a:p>
                  </a:txBody>
                  <a:tcPr/>
                </a:tc>
                <a:extLst>
                  <a:ext uri="{0D108BD9-81ED-4DB2-BD59-A6C34878D82A}">
                    <a16:rowId xmlns:a16="http://schemas.microsoft.com/office/drawing/2014/main" val="3982092150"/>
                  </a:ext>
                </a:extLst>
              </a:tr>
              <a:tr h="370840">
                <a:tc>
                  <a:txBody>
                    <a:bodyPr/>
                    <a:lstStyle/>
                    <a:p>
                      <a:r>
                        <a:rPr lang="de-DE" sz="1000" b="1"/>
                        <a:t>Panorama - 2017-05-09 17:04:50</a:t>
                      </a:r>
                      <a:r>
                        <a:rPr lang="de-DE" sz="1000"/>
                        <a:t>
Wer sich für mehr Tierwohl einsetzt, hat auch höhere Kosten: Panorama 3 war zu Besuch im Stall einer Landwirtin bei Osnabrück, die versucht, Tieren und Verbrauchern gleichermaßen gerecht zu werden - alles andere als einfach.</a:t>
                      </a:r>
                      <a:endParaRPr lang="en-US" sz="1000"/>
                    </a:p>
                  </a:txBody>
                  <a:tcPr/>
                </a:tc>
                <a:tc>
                  <a:txBody>
                    <a:bodyPr/>
                    <a:lstStyle/>
                    <a:p>
                      <a:r>
                        <a:rPr lang="en-US" sz="1000"/>
                        <a:t>35797</a:t>
                      </a:r>
                    </a:p>
                  </a:txBody>
                  <a:tcPr/>
                </a:tc>
                <a:tc>
                  <a:txBody>
                    <a:bodyPr/>
                    <a:lstStyle/>
                    <a:p>
                      <a:r>
                        <a:rPr lang="en-US" sz="1000"/>
                        <a:t>19812</a:t>
                      </a:r>
                    </a:p>
                  </a:txBody>
                  <a:tcPr/>
                </a:tc>
                <a:tc>
                  <a:txBody>
                    <a:bodyPr/>
                    <a:lstStyle/>
                    <a:p>
                      <a:r>
                        <a:rPr lang="en-US" sz="1000"/>
                        <a:t>2889</a:t>
                      </a:r>
                    </a:p>
                  </a:txBody>
                  <a:tcPr/>
                </a:tc>
                <a:tc>
                  <a:txBody>
                    <a:bodyPr/>
                    <a:lstStyle/>
                    <a:p>
                      <a:r>
                        <a:rPr lang="en-US" sz="1000"/>
                        <a:t>58498</a:t>
                      </a:r>
                    </a:p>
                  </a:txBody>
                  <a:tcPr/>
                </a:tc>
                <a:tc>
                  <a:txBody>
                    <a:bodyPr/>
                    <a:lstStyle/>
                    <a:p>
                      <a:r>
                        <a:rPr lang="en-US" sz="1000"/>
                        <a:t>Video</a:t>
                      </a:r>
                    </a:p>
                  </a:txBody>
                  <a:tcPr/>
                </a:tc>
                <a:extLst>
                  <a:ext uri="{0D108BD9-81ED-4DB2-BD59-A6C34878D82A}">
                    <a16:rowId xmlns:a16="http://schemas.microsoft.com/office/drawing/2014/main" val="3174240191"/>
                  </a:ext>
                </a:extLst>
              </a:tr>
              <a:tr h="370840">
                <a:tc>
                  <a:txBody>
                    <a:bodyPr/>
                    <a:lstStyle/>
                    <a:p>
                      <a:r>
                        <a:rPr lang="de-DE" sz="1000" b="1"/>
                        <a:t>Panorama - 2016-09-01 08:30:00</a:t>
                      </a:r>
                      <a:r>
                        <a:rPr lang="de-DE" sz="1000"/>
                        <a:t>
Adolf soll helfen. Einsichten aus dem Wahlkampf der NPD in Mecklenburg-Vorpommern.</a:t>
                      </a:r>
                      <a:endParaRPr lang="en-US" sz="1000"/>
                    </a:p>
                  </a:txBody>
                  <a:tcPr/>
                </a:tc>
                <a:tc>
                  <a:txBody>
                    <a:bodyPr/>
                    <a:lstStyle/>
                    <a:p>
                      <a:r>
                        <a:rPr lang="en-US" sz="1000"/>
                        <a:t>9702</a:t>
                      </a:r>
                    </a:p>
                  </a:txBody>
                  <a:tcPr/>
                </a:tc>
                <a:tc>
                  <a:txBody>
                    <a:bodyPr/>
                    <a:lstStyle/>
                    <a:p>
                      <a:r>
                        <a:rPr lang="en-US" sz="1000"/>
                        <a:t>2473</a:t>
                      </a:r>
                    </a:p>
                  </a:txBody>
                  <a:tcPr/>
                </a:tc>
                <a:tc>
                  <a:txBody>
                    <a:bodyPr/>
                    <a:lstStyle/>
                    <a:p>
                      <a:r>
                        <a:rPr lang="en-US" sz="1000"/>
                        <a:t>8218</a:t>
                      </a:r>
                    </a:p>
                  </a:txBody>
                  <a:tcPr/>
                </a:tc>
                <a:tc>
                  <a:txBody>
                    <a:bodyPr/>
                    <a:lstStyle/>
                    <a:p>
                      <a:r>
                        <a:rPr lang="en-US" sz="1000"/>
                        <a:t>20393</a:t>
                      </a:r>
                    </a:p>
                  </a:txBody>
                  <a:tcPr/>
                </a:tc>
                <a:tc>
                  <a:txBody>
                    <a:bodyPr/>
                    <a:lstStyle/>
                    <a:p>
                      <a:r>
                        <a:rPr lang="en-US" sz="1000"/>
                        <a:t>Video</a:t>
                      </a:r>
                    </a:p>
                  </a:txBody>
                  <a:tcPr/>
                </a:tc>
                <a:extLst>
                  <a:ext uri="{0D108BD9-81ED-4DB2-BD59-A6C34878D82A}">
                    <a16:rowId xmlns:a16="http://schemas.microsoft.com/office/drawing/2014/main" val="4243632745"/>
                  </a:ext>
                </a:extLst>
              </a:tr>
              <a:tr h="370840">
                <a:tc>
                  <a:txBody>
                    <a:bodyPr/>
                    <a:lstStyle/>
                    <a:p>
                      <a:r>
                        <a:rPr lang="de-DE" sz="1000" b="1"/>
                        <a:t>Panorama - 2017-06-08 18:32:55</a:t>
                      </a:r>
                      <a:r>
                        <a:rPr lang="de-DE" sz="1000"/>
                        <a:t>
Es geht um den größten Steuerskandal der deutschen Geschichte. Um 32 Milliarden Euro, die dem Staat geraubt wurden. Und niemand regt sich auf?</a:t>
                      </a:r>
                      <a:endParaRPr lang="en-US" sz="1000"/>
                    </a:p>
                  </a:txBody>
                  <a:tcPr/>
                </a:tc>
                <a:tc>
                  <a:txBody>
                    <a:bodyPr/>
                    <a:lstStyle/>
                    <a:p>
                      <a:r>
                        <a:rPr lang="en-US" sz="1000"/>
                        <a:t>8979</a:t>
                      </a:r>
                    </a:p>
                  </a:txBody>
                  <a:tcPr/>
                </a:tc>
                <a:tc>
                  <a:txBody>
                    <a:bodyPr/>
                    <a:lstStyle/>
                    <a:p>
                      <a:r>
                        <a:rPr lang="en-US" sz="1000"/>
                        <a:t>4728</a:t>
                      </a:r>
                    </a:p>
                  </a:txBody>
                  <a:tcPr/>
                </a:tc>
                <a:tc>
                  <a:txBody>
                    <a:bodyPr/>
                    <a:lstStyle/>
                    <a:p>
                      <a:r>
                        <a:rPr lang="en-US" sz="1000"/>
                        <a:t>1103</a:t>
                      </a:r>
                    </a:p>
                  </a:txBody>
                  <a:tcPr/>
                </a:tc>
                <a:tc>
                  <a:txBody>
                    <a:bodyPr/>
                    <a:lstStyle/>
                    <a:p>
                      <a:r>
                        <a:rPr lang="en-US" sz="1000"/>
                        <a:t>14810</a:t>
                      </a:r>
                    </a:p>
                  </a:txBody>
                  <a:tcPr/>
                </a:tc>
                <a:tc>
                  <a:txBody>
                    <a:bodyPr/>
                    <a:lstStyle/>
                    <a:p>
                      <a:r>
                        <a:rPr lang="en-US" sz="1000"/>
                        <a:t>Video</a:t>
                      </a:r>
                    </a:p>
                  </a:txBody>
                  <a:tcPr/>
                </a:tc>
                <a:extLst>
                  <a:ext uri="{0D108BD9-81ED-4DB2-BD59-A6C34878D82A}">
                    <a16:rowId xmlns:a16="http://schemas.microsoft.com/office/drawing/2014/main" val="3365504412"/>
                  </a:ext>
                </a:extLst>
              </a:tr>
            </a:tbl>
          </a:graphicData>
        </a:graphic>
      </p:graphicFrame>
      <p:sp>
        <p:nvSpPr>
          <p:cNvPr id="4" name="Text Placeholder 3">
            <a:extLst>
              <a:ext uri="{FF2B5EF4-FFF2-40B4-BE49-F238E27FC236}">
                <a16:creationId xmlns:a16="http://schemas.microsoft.com/office/drawing/2014/main" id="{DCD9EB5E-6D6A-4CAB-B287-BF8B98489E30}"/>
              </a:ext>
            </a:extLst>
          </p:cNvPr>
          <p:cNvSpPr>
            <a:spLocks noGrp="1"/>
          </p:cNvSpPr>
          <p:nvPr>
            <p:ph type="body" sz="quarter" idx="14"/>
          </p:nvPr>
        </p:nvSpPr>
        <p:spPr/>
        <p:txBody>
          <a:bodyPr/>
          <a:lstStyle/>
          <a:p>
            <a:r>
              <a:rPr lang="en-US"/>
              <a:t>01.07.2016 - 30.06.2017</a:t>
            </a:r>
          </a:p>
        </p:txBody>
      </p:sp>
    </p:spTree>
    <p:extLst>
      <p:ext uri="{BB962C8B-B14F-4D97-AF65-F5344CB8AC3E}">
        <p14:creationId xmlns:p14="http://schemas.microsoft.com/office/powerpoint/2010/main" val="103846610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DA698F-A457-40B5-B522-4D9590A36618}"/>
              </a:ext>
            </a:extLst>
          </p:cNvPr>
          <p:cNvSpPr>
            <a:spLocks noGrp="1"/>
          </p:cNvSpPr>
          <p:nvPr>
            <p:ph type="title"/>
          </p:nvPr>
        </p:nvSpPr>
        <p:spPr/>
        <p:txBody>
          <a:bodyPr/>
          <a:lstStyle/>
          <a:p>
            <a:r>
              <a:rPr lang="en-US"/>
              <a:t>Eigene Posts - Kommentare - Export</a:t>
            </a:r>
          </a:p>
        </p:txBody>
      </p:sp>
      <p:graphicFrame>
        <p:nvGraphicFramePr>
          <p:cNvPr id="5" name="Table Placeholder 4">
            <a:extLst>
              <a:ext uri="{FF2B5EF4-FFF2-40B4-BE49-F238E27FC236}">
                <a16:creationId xmlns:a16="http://schemas.microsoft.com/office/drawing/2014/main" id="{CFC27063-CF05-45AB-BA82-611D326A3A69}"/>
              </a:ext>
            </a:extLst>
          </p:cNvPr>
          <p:cNvGraphicFramePr>
            <a:graphicFrameLocks noGrp="1"/>
          </p:cNvGraphicFramePr>
          <p:nvPr>
            <p:ph type="tbl" sz="quarter" idx="13"/>
            <p:extLst>
              <p:ext uri="{D42A27DB-BD31-4B8C-83A1-F6EECF244321}">
                <p14:modId xmlns:p14="http://schemas.microsoft.com/office/powerpoint/2010/main" val="29386441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427131977"/>
                    </a:ext>
                  </a:extLst>
                </a:gridCol>
                <a:gridCol w="1234440">
                  <a:extLst>
                    <a:ext uri="{9D8B030D-6E8A-4147-A177-3AD203B41FA5}">
                      <a16:colId xmlns:a16="http://schemas.microsoft.com/office/drawing/2014/main" val="1703629687"/>
                    </a:ext>
                  </a:extLst>
                </a:gridCol>
                <a:gridCol w="1234440">
                  <a:extLst>
                    <a:ext uri="{9D8B030D-6E8A-4147-A177-3AD203B41FA5}">
                      <a16:colId xmlns:a16="http://schemas.microsoft.com/office/drawing/2014/main" val="2954670797"/>
                    </a:ext>
                  </a:extLst>
                </a:gridCol>
                <a:gridCol w="1234440">
                  <a:extLst>
                    <a:ext uri="{9D8B030D-6E8A-4147-A177-3AD203B41FA5}">
                      <a16:colId xmlns:a16="http://schemas.microsoft.com/office/drawing/2014/main" val="4142974809"/>
                    </a:ext>
                  </a:extLst>
                </a:gridCol>
                <a:gridCol w="1645920">
                  <a:extLst>
                    <a:ext uri="{9D8B030D-6E8A-4147-A177-3AD203B41FA5}">
                      <a16:colId xmlns:a16="http://schemas.microsoft.com/office/drawing/2014/main" val="3156053196"/>
                    </a:ext>
                  </a:extLst>
                </a:gridCol>
                <a:gridCol w="822960">
                  <a:extLst>
                    <a:ext uri="{9D8B030D-6E8A-4147-A177-3AD203B41FA5}">
                      <a16:colId xmlns:a16="http://schemas.microsoft.com/office/drawing/2014/main" val="2625600980"/>
                    </a:ext>
                  </a:extLst>
                </a:gridCol>
              </a:tblGrid>
              <a:tr h="370840">
                <a:tc>
                  <a:txBody>
                    <a:bodyPr/>
                    <a:lstStyle/>
                    <a:p>
                      <a:r>
                        <a:rPr lang="en-US" sz="1000"/>
                        <a:t>Post</a:t>
                      </a:r>
                    </a:p>
                  </a:txBody>
                  <a:tcPr/>
                </a:tc>
                <a:tc>
                  <a:txBody>
                    <a:bodyPr/>
                    <a:lstStyle/>
                    <a:p>
                      <a:r>
                        <a:rPr lang="en-US" sz="1000"/>
                        <a:t>Kommentare Eigener Post</a:t>
                      </a:r>
                    </a:p>
                  </a:txBody>
                  <a:tcPr/>
                </a:tc>
                <a:tc>
                  <a:txBody>
                    <a:bodyPr/>
                    <a:lstStyle/>
                    <a:p>
                      <a:r>
                        <a:rPr lang="en-US" sz="1000"/>
                        <a:t>Likes Eigener Post</a:t>
                      </a:r>
                    </a:p>
                  </a:txBody>
                  <a:tcPr/>
                </a:tc>
                <a:tc>
                  <a:txBody>
                    <a:bodyPr/>
                    <a:lstStyle/>
                    <a:p>
                      <a:r>
                        <a:rPr lang="en-US" sz="1000"/>
                        <a:t>Shares Eigener Post</a:t>
                      </a:r>
                    </a:p>
                  </a:txBody>
                  <a:tcPr/>
                </a:tc>
                <a:tc>
                  <a:txBody>
                    <a:bodyPr/>
                    <a:lstStyle/>
                    <a:p>
                      <a:r>
                        <a:rPr lang="en-US" sz="1000"/>
                        <a:t>Summe</a:t>
                      </a:r>
                    </a:p>
                  </a:txBody>
                  <a:tcPr/>
                </a:tc>
                <a:tc>
                  <a:txBody>
                    <a:bodyPr/>
                    <a:lstStyle/>
                    <a:p>
                      <a:r>
                        <a:rPr lang="en-US" sz="1000"/>
                        <a:t>Typ</a:t>
                      </a:r>
                    </a:p>
                  </a:txBody>
                  <a:tcPr/>
                </a:tc>
                <a:extLst>
                  <a:ext uri="{0D108BD9-81ED-4DB2-BD59-A6C34878D82A}">
                    <a16:rowId xmlns:a16="http://schemas.microsoft.com/office/drawing/2014/main" val="2896360834"/>
                  </a:ext>
                </a:extLst>
              </a:tr>
              <a:tr h="370840">
                <a:tc>
                  <a:txBody>
                    <a:bodyPr/>
                    <a:lstStyle/>
                    <a:p>
                      <a:r>
                        <a:rPr lang="de-DE" sz="1000" b="1"/>
                        <a:t>Panorama - 2016-09-01 08:30:00</a:t>
                      </a:r>
                      <a:r>
                        <a:rPr lang="de-DE" sz="1000"/>
                        <a:t>
Adolf soll helfen. Einsichten aus dem Wahlkampf der NPD in Mecklenburg-Vorpommern.</a:t>
                      </a:r>
                      <a:endParaRPr lang="en-US" sz="1000"/>
                    </a:p>
                  </a:txBody>
                  <a:tcPr/>
                </a:tc>
                <a:tc>
                  <a:txBody>
                    <a:bodyPr/>
                    <a:lstStyle/>
                    <a:p>
                      <a:r>
                        <a:rPr lang="en-US" sz="1000"/>
                        <a:t>8218</a:t>
                      </a:r>
                    </a:p>
                  </a:txBody>
                  <a:tcPr/>
                </a:tc>
                <a:tc>
                  <a:txBody>
                    <a:bodyPr/>
                    <a:lstStyle/>
                    <a:p>
                      <a:r>
                        <a:rPr lang="en-US" sz="1000"/>
                        <a:t>2473</a:t>
                      </a:r>
                    </a:p>
                  </a:txBody>
                  <a:tcPr/>
                </a:tc>
                <a:tc>
                  <a:txBody>
                    <a:bodyPr/>
                    <a:lstStyle/>
                    <a:p>
                      <a:r>
                        <a:rPr lang="en-US" sz="1000"/>
                        <a:t>9702</a:t>
                      </a:r>
                    </a:p>
                  </a:txBody>
                  <a:tcPr/>
                </a:tc>
                <a:tc>
                  <a:txBody>
                    <a:bodyPr/>
                    <a:lstStyle/>
                    <a:p>
                      <a:r>
                        <a:rPr lang="en-US" sz="1000"/>
                        <a:t>20393</a:t>
                      </a:r>
                    </a:p>
                  </a:txBody>
                  <a:tcPr/>
                </a:tc>
                <a:tc>
                  <a:txBody>
                    <a:bodyPr/>
                    <a:lstStyle/>
                    <a:p>
                      <a:r>
                        <a:rPr lang="en-US" sz="1000"/>
                        <a:t>Video</a:t>
                      </a:r>
                    </a:p>
                  </a:txBody>
                  <a:tcPr/>
                </a:tc>
                <a:extLst>
                  <a:ext uri="{0D108BD9-81ED-4DB2-BD59-A6C34878D82A}">
                    <a16:rowId xmlns:a16="http://schemas.microsoft.com/office/drawing/2014/main" val="4075565726"/>
                  </a:ext>
                </a:extLst>
              </a:tr>
              <a:tr h="370840">
                <a:tc>
                  <a:txBody>
                    <a:bodyPr/>
                    <a:lstStyle/>
                    <a:p>
                      <a:r>
                        <a:rPr lang="de-DE" sz="1000" b="1"/>
                        <a:t>Panorama - 2016-09-01 20:16:38</a:t>
                      </a:r>
                      <a:r>
                        <a:rPr lang="de-DE" sz="1000"/>
                        <a:t>
Das Land hat sich verändert, aber wir können auch stolz sein auf das, was wir geschafft haben - das ist die Bilanz von Anja Reschke.</a:t>
                      </a:r>
                      <a:endParaRPr lang="en-US" sz="1000"/>
                    </a:p>
                  </a:txBody>
                  <a:tcPr/>
                </a:tc>
                <a:tc>
                  <a:txBody>
                    <a:bodyPr/>
                    <a:lstStyle/>
                    <a:p>
                      <a:r>
                        <a:rPr lang="en-US" sz="1000"/>
                        <a:t>4461</a:t>
                      </a:r>
                    </a:p>
                  </a:txBody>
                  <a:tcPr/>
                </a:tc>
                <a:tc>
                  <a:txBody>
                    <a:bodyPr/>
                    <a:lstStyle/>
                    <a:p>
                      <a:r>
                        <a:rPr lang="en-US" sz="1000"/>
                        <a:t>30512</a:t>
                      </a:r>
                    </a:p>
                  </a:txBody>
                  <a:tcPr/>
                </a:tc>
                <a:tc>
                  <a:txBody>
                    <a:bodyPr/>
                    <a:lstStyle/>
                    <a:p>
                      <a:r>
                        <a:rPr lang="en-US" sz="1000"/>
                        <a:t>39941</a:t>
                      </a:r>
                    </a:p>
                  </a:txBody>
                  <a:tcPr/>
                </a:tc>
                <a:tc>
                  <a:txBody>
                    <a:bodyPr/>
                    <a:lstStyle/>
                    <a:p>
                      <a:r>
                        <a:rPr lang="en-US" sz="1000"/>
                        <a:t>74914</a:t>
                      </a:r>
                    </a:p>
                  </a:txBody>
                  <a:tcPr/>
                </a:tc>
                <a:tc>
                  <a:txBody>
                    <a:bodyPr/>
                    <a:lstStyle/>
                    <a:p>
                      <a:r>
                        <a:rPr lang="en-US" sz="1000"/>
                        <a:t>Video</a:t>
                      </a:r>
                    </a:p>
                  </a:txBody>
                  <a:tcPr/>
                </a:tc>
                <a:extLst>
                  <a:ext uri="{0D108BD9-81ED-4DB2-BD59-A6C34878D82A}">
                    <a16:rowId xmlns:a16="http://schemas.microsoft.com/office/drawing/2014/main" val="4007730771"/>
                  </a:ext>
                </a:extLst>
              </a:tr>
              <a:tr h="370840">
                <a:tc>
                  <a:txBody>
                    <a:bodyPr/>
                    <a:lstStyle/>
                    <a:p>
                      <a:r>
                        <a:rPr lang="de-DE" sz="1000" b="1"/>
                        <a:t>Panorama - 2016-08-30 08:59:56</a:t>
                      </a:r>
                      <a:r>
                        <a:rPr lang="de-DE" sz="1000"/>
                        <a:t>
MotorradLÄRM? "Das ist Musik", sagt Kalle. Wie Vogelgezwitscher.
Mehr Wrumm am Donnerstag um 21.45 Uhr in Panorama</a:t>
                      </a:r>
                      <a:endParaRPr lang="en-US" sz="1000"/>
                    </a:p>
                  </a:txBody>
                  <a:tcPr/>
                </a:tc>
                <a:tc>
                  <a:txBody>
                    <a:bodyPr/>
                    <a:lstStyle/>
                    <a:p>
                      <a:r>
                        <a:rPr lang="en-US" sz="1000"/>
                        <a:t>4098</a:t>
                      </a:r>
                    </a:p>
                  </a:txBody>
                  <a:tcPr/>
                </a:tc>
                <a:tc>
                  <a:txBody>
                    <a:bodyPr/>
                    <a:lstStyle/>
                    <a:p>
                      <a:r>
                        <a:rPr lang="en-US" sz="1000"/>
                        <a:t>6679</a:t>
                      </a:r>
                    </a:p>
                  </a:txBody>
                  <a:tcPr/>
                </a:tc>
                <a:tc>
                  <a:txBody>
                    <a:bodyPr/>
                    <a:lstStyle/>
                    <a:p>
                      <a:r>
                        <a:rPr lang="en-US" sz="1000"/>
                        <a:t>7450</a:t>
                      </a:r>
                    </a:p>
                  </a:txBody>
                  <a:tcPr/>
                </a:tc>
                <a:tc>
                  <a:txBody>
                    <a:bodyPr/>
                    <a:lstStyle/>
                    <a:p>
                      <a:r>
                        <a:rPr lang="en-US" sz="1000"/>
                        <a:t>18227</a:t>
                      </a:r>
                    </a:p>
                  </a:txBody>
                  <a:tcPr/>
                </a:tc>
                <a:tc>
                  <a:txBody>
                    <a:bodyPr/>
                    <a:lstStyle/>
                    <a:p>
                      <a:r>
                        <a:rPr lang="en-US" sz="1000"/>
                        <a:t>Video</a:t>
                      </a:r>
                    </a:p>
                  </a:txBody>
                  <a:tcPr/>
                </a:tc>
                <a:extLst>
                  <a:ext uri="{0D108BD9-81ED-4DB2-BD59-A6C34878D82A}">
                    <a16:rowId xmlns:a16="http://schemas.microsoft.com/office/drawing/2014/main" val="949875773"/>
                  </a:ext>
                </a:extLst>
              </a:tr>
              <a:tr h="370840">
                <a:tc>
                  <a:txBody>
                    <a:bodyPr/>
                    <a:lstStyle/>
                    <a:p>
                      <a:r>
                        <a:rPr lang="de-DE" sz="1000" b="1"/>
                        <a:t>Panorama - 2016-10-14 08:55:24</a:t>
                      </a:r>
                      <a:r>
                        <a:rPr lang="de-DE" sz="1000"/>
                        <a:t>
Populisten arbeiten mit Ängsten und beschwören Katastrophen herauf. Wir haben uns die Dramaturgie einmal angeschaut:</a:t>
                      </a:r>
                      <a:endParaRPr lang="en-US" sz="1000"/>
                    </a:p>
                  </a:txBody>
                  <a:tcPr/>
                </a:tc>
                <a:tc>
                  <a:txBody>
                    <a:bodyPr/>
                    <a:lstStyle/>
                    <a:p>
                      <a:r>
                        <a:rPr lang="en-US" sz="1000"/>
                        <a:t>3449</a:t>
                      </a:r>
                    </a:p>
                  </a:txBody>
                  <a:tcPr/>
                </a:tc>
                <a:tc>
                  <a:txBody>
                    <a:bodyPr/>
                    <a:lstStyle/>
                    <a:p>
                      <a:r>
                        <a:rPr lang="en-US" sz="1000"/>
                        <a:t>23797</a:t>
                      </a:r>
                    </a:p>
                  </a:txBody>
                  <a:tcPr/>
                </a:tc>
                <a:tc>
                  <a:txBody>
                    <a:bodyPr/>
                    <a:lstStyle/>
                    <a:p>
                      <a:r>
                        <a:rPr lang="en-US" sz="1000"/>
                        <a:t>70907</a:t>
                      </a:r>
                    </a:p>
                  </a:txBody>
                  <a:tcPr/>
                </a:tc>
                <a:tc>
                  <a:txBody>
                    <a:bodyPr/>
                    <a:lstStyle/>
                    <a:p>
                      <a:r>
                        <a:rPr lang="en-US" sz="1000"/>
                        <a:t>98153</a:t>
                      </a:r>
                    </a:p>
                  </a:txBody>
                  <a:tcPr/>
                </a:tc>
                <a:tc>
                  <a:txBody>
                    <a:bodyPr/>
                    <a:lstStyle/>
                    <a:p>
                      <a:r>
                        <a:rPr lang="en-US" sz="1000"/>
                        <a:t>Video</a:t>
                      </a:r>
                    </a:p>
                  </a:txBody>
                  <a:tcPr/>
                </a:tc>
                <a:extLst>
                  <a:ext uri="{0D108BD9-81ED-4DB2-BD59-A6C34878D82A}">
                    <a16:rowId xmlns:a16="http://schemas.microsoft.com/office/drawing/2014/main" val="1218282417"/>
                  </a:ext>
                </a:extLst>
              </a:tr>
              <a:tr h="370840">
                <a:tc>
                  <a:txBody>
                    <a:bodyPr/>
                    <a:lstStyle/>
                    <a:p>
                      <a:r>
                        <a:rPr lang="de-DE" sz="1000" b="1"/>
                        <a:t>Panorama - 2017-05-09 17:04:50</a:t>
                      </a:r>
                      <a:r>
                        <a:rPr lang="de-DE" sz="1000"/>
                        <a:t>
Wer sich für mehr Tierwohl einsetzt, hat auch höhere Kosten: Panorama 3 war zu Besuch im Stall einer Landwirtin bei Osnabrück, die versucht, Tieren und Verbrauchern gleichermaßen gerecht zu werden - alles andere als einfach.</a:t>
                      </a:r>
                      <a:endParaRPr lang="en-US" sz="1000"/>
                    </a:p>
                  </a:txBody>
                  <a:tcPr/>
                </a:tc>
                <a:tc>
                  <a:txBody>
                    <a:bodyPr/>
                    <a:lstStyle/>
                    <a:p>
                      <a:r>
                        <a:rPr lang="en-US" sz="1000"/>
                        <a:t>2889</a:t>
                      </a:r>
                    </a:p>
                  </a:txBody>
                  <a:tcPr/>
                </a:tc>
                <a:tc>
                  <a:txBody>
                    <a:bodyPr/>
                    <a:lstStyle/>
                    <a:p>
                      <a:r>
                        <a:rPr lang="en-US" sz="1000"/>
                        <a:t>19812</a:t>
                      </a:r>
                    </a:p>
                  </a:txBody>
                  <a:tcPr/>
                </a:tc>
                <a:tc>
                  <a:txBody>
                    <a:bodyPr/>
                    <a:lstStyle/>
                    <a:p>
                      <a:r>
                        <a:rPr lang="en-US" sz="1000"/>
                        <a:t>35797</a:t>
                      </a:r>
                    </a:p>
                  </a:txBody>
                  <a:tcPr/>
                </a:tc>
                <a:tc>
                  <a:txBody>
                    <a:bodyPr/>
                    <a:lstStyle/>
                    <a:p>
                      <a:r>
                        <a:rPr lang="en-US" sz="1000"/>
                        <a:t>58498</a:t>
                      </a:r>
                    </a:p>
                  </a:txBody>
                  <a:tcPr/>
                </a:tc>
                <a:tc>
                  <a:txBody>
                    <a:bodyPr/>
                    <a:lstStyle/>
                    <a:p>
                      <a:r>
                        <a:rPr lang="en-US" sz="1000"/>
                        <a:t>Video</a:t>
                      </a:r>
                    </a:p>
                  </a:txBody>
                  <a:tcPr/>
                </a:tc>
                <a:extLst>
                  <a:ext uri="{0D108BD9-81ED-4DB2-BD59-A6C34878D82A}">
                    <a16:rowId xmlns:a16="http://schemas.microsoft.com/office/drawing/2014/main" val="1254108218"/>
                  </a:ext>
                </a:extLst>
              </a:tr>
            </a:tbl>
          </a:graphicData>
        </a:graphic>
      </p:graphicFrame>
      <p:sp>
        <p:nvSpPr>
          <p:cNvPr id="4" name="Text Placeholder 3">
            <a:extLst>
              <a:ext uri="{FF2B5EF4-FFF2-40B4-BE49-F238E27FC236}">
                <a16:creationId xmlns:a16="http://schemas.microsoft.com/office/drawing/2014/main" id="{96B1EED2-531D-498F-AA7F-E0DAA320A2DB}"/>
              </a:ext>
            </a:extLst>
          </p:cNvPr>
          <p:cNvSpPr>
            <a:spLocks noGrp="1"/>
          </p:cNvSpPr>
          <p:nvPr>
            <p:ph type="body" sz="quarter" idx="14"/>
          </p:nvPr>
        </p:nvSpPr>
        <p:spPr/>
        <p:txBody>
          <a:bodyPr/>
          <a:lstStyle/>
          <a:p>
            <a:r>
              <a:rPr lang="en-US"/>
              <a:t>01.07.2016 - 30.06.2017</a:t>
            </a:r>
          </a:p>
        </p:txBody>
      </p:sp>
    </p:spTree>
    <p:extLst>
      <p:ext uri="{BB962C8B-B14F-4D97-AF65-F5344CB8AC3E}">
        <p14:creationId xmlns:p14="http://schemas.microsoft.com/office/powerpoint/2010/main" val="263007633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BC0480-E639-4C94-8B3C-FD8631576DE8}"/>
              </a:ext>
            </a:extLst>
          </p:cNvPr>
          <p:cNvSpPr>
            <a:spLocks noGrp="1"/>
          </p:cNvSpPr>
          <p:nvPr>
            <p:ph type="title"/>
          </p:nvPr>
        </p:nvSpPr>
        <p:spPr/>
        <p:txBody>
          <a:bodyPr/>
          <a:lstStyle/>
          <a:p>
            <a:r>
              <a:rPr lang="en-US"/>
              <a:t>Eigene Posts - Links - Export</a:t>
            </a:r>
          </a:p>
        </p:txBody>
      </p:sp>
      <p:graphicFrame>
        <p:nvGraphicFramePr>
          <p:cNvPr id="5" name="Table Placeholder 4">
            <a:extLst>
              <a:ext uri="{FF2B5EF4-FFF2-40B4-BE49-F238E27FC236}">
                <a16:creationId xmlns:a16="http://schemas.microsoft.com/office/drawing/2014/main" id="{BA0A542E-46E5-4F67-A1BA-3DFE8403C885}"/>
              </a:ext>
            </a:extLst>
          </p:cNvPr>
          <p:cNvGraphicFramePr>
            <a:graphicFrameLocks noGrp="1"/>
          </p:cNvGraphicFramePr>
          <p:nvPr>
            <p:ph type="tbl" sz="quarter" idx="13"/>
            <p:extLst>
              <p:ext uri="{D42A27DB-BD31-4B8C-83A1-F6EECF244321}">
                <p14:modId xmlns:p14="http://schemas.microsoft.com/office/powerpoint/2010/main" val="210713016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880360">
                  <a:extLst>
                    <a:ext uri="{9D8B030D-6E8A-4147-A177-3AD203B41FA5}">
                      <a16:colId xmlns:a16="http://schemas.microsoft.com/office/drawing/2014/main" val="405331111"/>
                    </a:ext>
                  </a:extLst>
                </a:gridCol>
                <a:gridCol w="987552">
                  <a:extLst>
                    <a:ext uri="{9D8B030D-6E8A-4147-A177-3AD203B41FA5}">
                      <a16:colId xmlns:a16="http://schemas.microsoft.com/office/drawing/2014/main" val="866120883"/>
                    </a:ext>
                  </a:extLst>
                </a:gridCol>
                <a:gridCol w="822960">
                  <a:extLst>
                    <a:ext uri="{9D8B030D-6E8A-4147-A177-3AD203B41FA5}">
                      <a16:colId xmlns:a16="http://schemas.microsoft.com/office/drawing/2014/main" val="1842567102"/>
                    </a:ext>
                  </a:extLst>
                </a:gridCol>
                <a:gridCol w="987552">
                  <a:extLst>
                    <a:ext uri="{9D8B030D-6E8A-4147-A177-3AD203B41FA5}">
                      <a16:colId xmlns:a16="http://schemas.microsoft.com/office/drawing/2014/main" val="1403484129"/>
                    </a:ext>
                  </a:extLst>
                </a:gridCol>
                <a:gridCol w="822960">
                  <a:extLst>
                    <a:ext uri="{9D8B030D-6E8A-4147-A177-3AD203B41FA5}">
                      <a16:colId xmlns:a16="http://schemas.microsoft.com/office/drawing/2014/main" val="3475453265"/>
                    </a:ext>
                  </a:extLst>
                </a:gridCol>
                <a:gridCol w="905256">
                  <a:extLst>
                    <a:ext uri="{9D8B030D-6E8A-4147-A177-3AD203B41FA5}">
                      <a16:colId xmlns:a16="http://schemas.microsoft.com/office/drawing/2014/main" val="453839003"/>
                    </a:ext>
                  </a:extLst>
                </a:gridCol>
                <a:gridCol w="822960">
                  <a:extLst>
                    <a:ext uri="{9D8B030D-6E8A-4147-A177-3AD203B41FA5}">
                      <a16:colId xmlns:a16="http://schemas.microsoft.com/office/drawing/2014/main" val="1834116023"/>
                    </a:ext>
                  </a:extLst>
                </a:gridCol>
              </a:tblGrid>
              <a:tr h="370840">
                <a:tc>
                  <a:txBody>
                    <a:bodyPr/>
                    <a:lstStyle/>
                    <a:p>
                      <a:r>
                        <a:rPr lang="en-US" sz="1000"/>
                        <a:t>Post</a:t>
                      </a:r>
                    </a:p>
                  </a:txBody>
                  <a:tcPr/>
                </a:tc>
                <a:tc>
                  <a:txBody>
                    <a:bodyPr/>
                    <a:lstStyle/>
                    <a:p>
                      <a:r>
                        <a:rPr lang="en-US" sz="1000"/>
                        <a:t>Linkklickrate (netto)</a:t>
                      </a:r>
                    </a:p>
                  </a:txBody>
                  <a:tcPr/>
                </a:tc>
                <a:tc>
                  <a:txBody>
                    <a:bodyPr/>
                    <a:lstStyle/>
                    <a:p>
                      <a:r>
                        <a:rPr lang="en-US" sz="1000"/>
                        <a:t>Linkklicks (netto)</a:t>
                      </a:r>
                    </a:p>
                  </a:txBody>
                  <a:tcPr/>
                </a:tc>
                <a:tc>
                  <a:txBody>
                    <a:bodyPr/>
                    <a:lstStyle/>
                    <a:p>
                      <a:r>
                        <a:rPr lang="en-US" sz="1000"/>
                        <a:t>Potenzielle Reichweite</a:t>
                      </a:r>
                    </a:p>
                  </a:txBody>
                  <a:tcPr/>
                </a:tc>
                <a:tc>
                  <a:txBody>
                    <a:bodyPr/>
                    <a:lstStyle/>
                    <a:p>
                      <a:r>
                        <a:rPr lang="en-US" sz="1000"/>
                        <a:t>Aktive Nutzer</a:t>
                      </a:r>
                    </a:p>
                  </a:txBody>
                  <a:tcPr/>
                </a:tc>
                <a:tc>
                  <a:txBody>
                    <a:bodyPr/>
                    <a:lstStyle/>
                    <a:p>
                      <a:r>
                        <a:rPr lang="en-US" sz="1000"/>
                        <a:t>I-Rate Aktive Nutzer</a:t>
                      </a:r>
                    </a:p>
                  </a:txBody>
                  <a:tcPr/>
                </a:tc>
                <a:tc>
                  <a:txBody>
                    <a:bodyPr/>
                    <a:lstStyle/>
                    <a:p>
                      <a:r>
                        <a:rPr lang="en-US" sz="1000"/>
                        <a:t>Typ</a:t>
                      </a:r>
                    </a:p>
                  </a:txBody>
                  <a:tcPr/>
                </a:tc>
                <a:extLst>
                  <a:ext uri="{0D108BD9-81ED-4DB2-BD59-A6C34878D82A}">
                    <a16:rowId xmlns:a16="http://schemas.microsoft.com/office/drawing/2014/main" val="434091836"/>
                  </a:ext>
                </a:extLst>
              </a:tr>
              <a:tr h="370840">
                <a:tc>
                  <a:txBody>
                    <a:bodyPr/>
                    <a:lstStyle/>
                    <a:p>
                      <a:r>
                        <a:rPr lang="de-DE" sz="1000" b="1"/>
                        <a:t>Panorama - 2016-09-06 16:11:31</a:t>
                      </a:r>
                      <a:r>
                        <a:rPr lang="de-DE" sz="1000"/>
                        <a:t>
Original - Fälschung - Kontext: Alles egal, findet offenbar die AfD im niedersächsischen Stade. Wahrheit liegt eben im Auge des Betrachters (oder auch nicht ...).</a:t>
                      </a:r>
                      <a:endParaRPr lang="en-US" sz="1000"/>
                    </a:p>
                  </a:txBody>
                  <a:tcPr/>
                </a:tc>
                <a:tc>
                  <a:txBody>
                    <a:bodyPr/>
                    <a:lstStyle/>
                    <a:p>
                      <a:r>
                        <a:rPr lang="en-US" sz="1000"/>
                        <a:t>9.5%</a:t>
                      </a:r>
                    </a:p>
                  </a:txBody>
                  <a:tcPr/>
                </a:tc>
                <a:tc>
                  <a:txBody>
                    <a:bodyPr/>
                    <a:lstStyle/>
                    <a:p>
                      <a:r>
                        <a:rPr lang="en-US" sz="1000"/>
                        <a:t>10132</a:t>
                      </a:r>
                    </a:p>
                  </a:txBody>
                  <a:tcPr/>
                </a:tc>
                <a:tc>
                  <a:txBody>
                    <a:bodyPr/>
                    <a:lstStyle/>
                    <a:p>
                      <a:r>
                        <a:rPr lang="en-US" sz="1000"/>
                        <a:t>106929</a:t>
                      </a:r>
                    </a:p>
                  </a:txBody>
                  <a:tcPr/>
                </a:tc>
                <a:tc>
                  <a:txBody>
                    <a:bodyPr/>
                    <a:lstStyle/>
                    <a:p>
                      <a:r>
                        <a:rPr lang="en-US" sz="1000"/>
                        <a:t>13439</a:t>
                      </a:r>
                    </a:p>
                  </a:txBody>
                  <a:tcPr/>
                </a:tc>
                <a:tc>
                  <a:txBody>
                    <a:bodyPr/>
                    <a:lstStyle/>
                    <a:p>
                      <a:r>
                        <a:rPr lang="en-US" sz="1000"/>
                        <a:t>12.6%</a:t>
                      </a:r>
                    </a:p>
                  </a:txBody>
                  <a:tcPr/>
                </a:tc>
                <a:tc>
                  <a:txBody>
                    <a:bodyPr/>
                    <a:lstStyle/>
                    <a:p>
                      <a:r>
                        <a:rPr lang="en-US" sz="1000"/>
                        <a:t>Link</a:t>
                      </a:r>
                    </a:p>
                  </a:txBody>
                  <a:tcPr/>
                </a:tc>
                <a:extLst>
                  <a:ext uri="{0D108BD9-81ED-4DB2-BD59-A6C34878D82A}">
                    <a16:rowId xmlns:a16="http://schemas.microsoft.com/office/drawing/2014/main" val="2369953296"/>
                  </a:ext>
                </a:extLst>
              </a:tr>
              <a:tr h="370840">
                <a:tc>
                  <a:txBody>
                    <a:bodyPr/>
                    <a:lstStyle/>
                    <a:p>
                      <a:r>
                        <a:rPr lang="en-US" sz="1000" b="1"/>
                        <a:t>Panorama - 2016-07-01 13:02:01</a:t>
                      </a:r>
                      <a:r>
                        <a:rPr lang="en-US" sz="1000"/>
                        <a:t>
Sparsam, sparsamer, Sparkasse...</a:t>
                      </a:r>
                    </a:p>
                  </a:txBody>
                  <a:tcPr/>
                </a:tc>
                <a:tc>
                  <a:txBody>
                    <a:bodyPr/>
                    <a:lstStyle/>
                    <a:p>
                      <a:r>
                        <a:rPr lang="en-US" sz="1000"/>
                        <a:t>8.2%</a:t>
                      </a:r>
                    </a:p>
                  </a:txBody>
                  <a:tcPr/>
                </a:tc>
                <a:tc>
                  <a:txBody>
                    <a:bodyPr/>
                    <a:lstStyle/>
                    <a:p>
                      <a:r>
                        <a:rPr lang="en-US" sz="1000"/>
                        <a:t>4068</a:t>
                      </a:r>
                    </a:p>
                  </a:txBody>
                  <a:tcPr/>
                </a:tc>
                <a:tc>
                  <a:txBody>
                    <a:bodyPr/>
                    <a:lstStyle/>
                    <a:p>
                      <a:r>
                        <a:rPr lang="en-US" sz="1000"/>
                        <a:t>49519</a:t>
                      </a:r>
                    </a:p>
                  </a:txBody>
                  <a:tcPr/>
                </a:tc>
                <a:tc>
                  <a:txBody>
                    <a:bodyPr/>
                    <a:lstStyle/>
                    <a:p>
                      <a:r>
                        <a:rPr lang="en-US" sz="1000"/>
                        <a:t>8206</a:t>
                      </a:r>
                    </a:p>
                  </a:txBody>
                  <a:tcPr/>
                </a:tc>
                <a:tc>
                  <a:txBody>
                    <a:bodyPr/>
                    <a:lstStyle/>
                    <a:p>
                      <a:r>
                        <a:rPr lang="en-US" sz="1000"/>
                        <a:t>16.6%</a:t>
                      </a:r>
                    </a:p>
                  </a:txBody>
                  <a:tcPr/>
                </a:tc>
                <a:tc>
                  <a:txBody>
                    <a:bodyPr/>
                    <a:lstStyle/>
                    <a:p>
                      <a:r>
                        <a:rPr lang="en-US" sz="1000"/>
                        <a:t>Link</a:t>
                      </a:r>
                    </a:p>
                  </a:txBody>
                  <a:tcPr/>
                </a:tc>
                <a:extLst>
                  <a:ext uri="{0D108BD9-81ED-4DB2-BD59-A6C34878D82A}">
                    <a16:rowId xmlns:a16="http://schemas.microsoft.com/office/drawing/2014/main" val="3170325053"/>
                  </a:ext>
                </a:extLst>
              </a:tr>
              <a:tr h="370840">
                <a:tc>
                  <a:txBody>
                    <a:bodyPr/>
                    <a:lstStyle/>
                    <a:p>
                      <a:r>
                        <a:rPr lang="de-DE" sz="1000" b="1"/>
                        <a:t>Panorama - 2016-09-11 17:20:00</a:t>
                      </a:r>
                      <a:r>
                        <a:rPr lang="de-DE" sz="1000"/>
                        <a:t>
In Niedersachsen wurde heute gewählt. Erste Ergebnisse finden Sie ab ca. 19.30 Uhr bei den Kollegen von NDR.de:</a:t>
                      </a:r>
                      <a:endParaRPr lang="en-US" sz="1000"/>
                    </a:p>
                  </a:txBody>
                  <a:tcPr/>
                </a:tc>
                <a:tc>
                  <a:txBody>
                    <a:bodyPr/>
                    <a:lstStyle/>
                    <a:p>
                      <a:r>
                        <a:rPr lang="en-US" sz="1000"/>
                        <a:t>7.7%</a:t>
                      </a:r>
                    </a:p>
                  </a:txBody>
                  <a:tcPr/>
                </a:tc>
                <a:tc>
                  <a:txBody>
                    <a:bodyPr/>
                    <a:lstStyle/>
                    <a:p>
                      <a:r>
                        <a:rPr lang="en-US" sz="1000"/>
                        <a:t>3732</a:t>
                      </a:r>
                    </a:p>
                  </a:txBody>
                  <a:tcPr/>
                </a:tc>
                <a:tc>
                  <a:txBody>
                    <a:bodyPr/>
                    <a:lstStyle/>
                    <a:p>
                      <a:r>
                        <a:rPr lang="en-US" sz="1000"/>
                        <a:t>48777</a:t>
                      </a:r>
                    </a:p>
                  </a:txBody>
                  <a:tcPr/>
                </a:tc>
                <a:tc>
                  <a:txBody>
                    <a:bodyPr/>
                    <a:lstStyle/>
                    <a:p>
                      <a:r>
                        <a:rPr lang="en-US" sz="1000"/>
                        <a:t>4869</a:t>
                      </a:r>
                    </a:p>
                  </a:txBody>
                  <a:tcPr/>
                </a:tc>
                <a:tc>
                  <a:txBody>
                    <a:bodyPr/>
                    <a:lstStyle/>
                    <a:p>
                      <a:r>
                        <a:rPr lang="en-US" sz="1000"/>
                        <a:t>10.0%</a:t>
                      </a:r>
                    </a:p>
                  </a:txBody>
                  <a:tcPr/>
                </a:tc>
                <a:tc>
                  <a:txBody>
                    <a:bodyPr/>
                    <a:lstStyle/>
                    <a:p>
                      <a:r>
                        <a:rPr lang="en-US" sz="1000"/>
                        <a:t>Link</a:t>
                      </a:r>
                    </a:p>
                  </a:txBody>
                  <a:tcPr/>
                </a:tc>
                <a:extLst>
                  <a:ext uri="{0D108BD9-81ED-4DB2-BD59-A6C34878D82A}">
                    <a16:rowId xmlns:a16="http://schemas.microsoft.com/office/drawing/2014/main" val="145025052"/>
                  </a:ext>
                </a:extLst>
              </a:tr>
              <a:tr h="370840">
                <a:tc>
                  <a:txBody>
                    <a:bodyPr/>
                    <a:lstStyle/>
                    <a:p>
                      <a:r>
                        <a:rPr lang="de-DE" sz="1000" b="1"/>
                        <a:t>Panorama - 2016-07-29 12:43:57</a:t>
                      </a:r>
                      <a:r>
                        <a:rPr lang="de-DE" sz="1000"/>
                        <a:t>
Panorama zeigt den Attentäter von Ansbach unverpixelt. Warum wir das tun, erläutert Redaktionsleiter Volker Steinhoff.</a:t>
                      </a:r>
                      <a:endParaRPr lang="en-US" sz="1000"/>
                    </a:p>
                  </a:txBody>
                  <a:tcPr/>
                </a:tc>
                <a:tc>
                  <a:txBody>
                    <a:bodyPr/>
                    <a:lstStyle/>
                    <a:p>
                      <a:r>
                        <a:rPr lang="en-US" sz="1000"/>
                        <a:t>6.8%</a:t>
                      </a:r>
                    </a:p>
                  </a:txBody>
                  <a:tcPr/>
                </a:tc>
                <a:tc>
                  <a:txBody>
                    <a:bodyPr/>
                    <a:lstStyle/>
                    <a:p>
                      <a:r>
                        <a:rPr lang="en-US" sz="1000"/>
                        <a:t>2761</a:t>
                      </a:r>
                    </a:p>
                  </a:txBody>
                  <a:tcPr/>
                </a:tc>
                <a:tc>
                  <a:txBody>
                    <a:bodyPr/>
                    <a:lstStyle/>
                    <a:p>
                      <a:r>
                        <a:rPr lang="en-US" sz="1000"/>
                        <a:t>40719</a:t>
                      </a:r>
                    </a:p>
                  </a:txBody>
                  <a:tcPr/>
                </a:tc>
                <a:tc>
                  <a:txBody>
                    <a:bodyPr/>
                    <a:lstStyle/>
                    <a:p>
                      <a:r>
                        <a:rPr lang="en-US" sz="1000"/>
                        <a:t>4135</a:t>
                      </a:r>
                    </a:p>
                  </a:txBody>
                  <a:tcPr/>
                </a:tc>
                <a:tc>
                  <a:txBody>
                    <a:bodyPr/>
                    <a:lstStyle/>
                    <a:p>
                      <a:r>
                        <a:rPr lang="en-US" sz="1000"/>
                        <a:t>10.2%</a:t>
                      </a:r>
                    </a:p>
                  </a:txBody>
                  <a:tcPr/>
                </a:tc>
                <a:tc>
                  <a:txBody>
                    <a:bodyPr/>
                    <a:lstStyle/>
                    <a:p>
                      <a:r>
                        <a:rPr lang="en-US" sz="1000"/>
                        <a:t>Link</a:t>
                      </a:r>
                    </a:p>
                  </a:txBody>
                  <a:tcPr/>
                </a:tc>
                <a:extLst>
                  <a:ext uri="{0D108BD9-81ED-4DB2-BD59-A6C34878D82A}">
                    <a16:rowId xmlns:a16="http://schemas.microsoft.com/office/drawing/2014/main" val="2595285141"/>
                  </a:ext>
                </a:extLst>
              </a:tr>
              <a:tr h="370840">
                <a:tc>
                  <a:txBody>
                    <a:bodyPr/>
                    <a:lstStyle/>
                    <a:p>
                      <a:r>
                        <a:rPr lang="de-DE" sz="1000" b="1"/>
                        <a:t>Panorama - 2016-11-01 08:50:44</a:t>
                      </a:r>
                      <a:r>
                        <a:rPr lang="de-DE" sz="1000"/>
                        <a:t>
Wissen Sie, wer protokolliert, was Sie sich so im Internet anschauen?</a:t>
                      </a:r>
                      <a:endParaRPr lang="en-US" sz="1000"/>
                    </a:p>
                  </a:txBody>
                  <a:tcPr/>
                </a:tc>
                <a:tc>
                  <a:txBody>
                    <a:bodyPr/>
                    <a:lstStyle/>
                    <a:p>
                      <a:r>
                        <a:rPr lang="en-US" sz="1000"/>
                        <a:t>6.6%</a:t>
                      </a:r>
                    </a:p>
                  </a:txBody>
                  <a:tcPr/>
                </a:tc>
                <a:tc>
                  <a:txBody>
                    <a:bodyPr/>
                    <a:lstStyle/>
                    <a:p>
                      <a:r>
                        <a:rPr lang="en-US" sz="1000"/>
                        <a:t>4291</a:t>
                      </a:r>
                    </a:p>
                  </a:txBody>
                  <a:tcPr/>
                </a:tc>
                <a:tc>
                  <a:txBody>
                    <a:bodyPr/>
                    <a:lstStyle/>
                    <a:p>
                      <a:r>
                        <a:rPr lang="en-US" sz="1000"/>
                        <a:t>64759</a:t>
                      </a:r>
                    </a:p>
                  </a:txBody>
                  <a:tcPr/>
                </a:tc>
                <a:tc>
                  <a:txBody>
                    <a:bodyPr/>
                    <a:lstStyle/>
                    <a:p>
                      <a:r>
                        <a:rPr lang="en-US" sz="1000"/>
                        <a:t>5662</a:t>
                      </a:r>
                    </a:p>
                  </a:txBody>
                  <a:tcPr/>
                </a:tc>
                <a:tc>
                  <a:txBody>
                    <a:bodyPr/>
                    <a:lstStyle/>
                    <a:p>
                      <a:r>
                        <a:rPr lang="en-US" sz="1000"/>
                        <a:t>8.7%</a:t>
                      </a:r>
                    </a:p>
                  </a:txBody>
                  <a:tcPr/>
                </a:tc>
                <a:tc>
                  <a:txBody>
                    <a:bodyPr/>
                    <a:lstStyle/>
                    <a:p>
                      <a:r>
                        <a:rPr lang="en-US" sz="1000"/>
                        <a:t>Link</a:t>
                      </a:r>
                    </a:p>
                  </a:txBody>
                  <a:tcPr/>
                </a:tc>
                <a:extLst>
                  <a:ext uri="{0D108BD9-81ED-4DB2-BD59-A6C34878D82A}">
                    <a16:rowId xmlns:a16="http://schemas.microsoft.com/office/drawing/2014/main" val="4261900879"/>
                  </a:ext>
                </a:extLst>
              </a:tr>
            </a:tbl>
          </a:graphicData>
        </a:graphic>
      </p:graphicFrame>
      <p:sp>
        <p:nvSpPr>
          <p:cNvPr id="4" name="Text Placeholder 3">
            <a:extLst>
              <a:ext uri="{FF2B5EF4-FFF2-40B4-BE49-F238E27FC236}">
                <a16:creationId xmlns:a16="http://schemas.microsoft.com/office/drawing/2014/main" id="{99F334EB-5722-423F-9761-758F42CA80CA}"/>
              </a:ext>
            </a:extLst>
          </p:cNvPr>
          <p:cNvSpPr>
            <a:spLocks noGrp="1"/>
          </p:cNvSpPr>
          <p:nvPr>
            <p:ph type="body" sz="quarter" idx="14"/>
          </p:nvPr>
        </p:nvSpPr>
        <p:spPr/>
        <p:txBody>
          <a:bodyPr/>
          <a:lstStyle/>
          <a:p>
            <a:r>
              <a:rPr lang="en-US"/>
              <a:t>01.07.2016 - 30.06.2017</a:t>
            </a:r>
          </a:p>
        </p:txBody>
      </p:sp>
    </p:spTree>
    <p:extLst>
      <p:ext uri="{BB962C8B-B14F-4D97-AF65-F5344CB8AC3E}">
        <p14:creationId xmlns:p14="http://schemas.microsoft.com/office/powerpoint/2010/main" val="164385753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55FB0DC-C083-47B4-AA29-1610C223BBD3}"/>
              </a:ext>
            </a:extLst>
          </p:cNvPr>
          <p:cNvSpPr>
            <a:spLocks noGrp="1"/>
          </p:cNvSpPr>
          <p:nvPr>
            <p:ph type="title"/>
          </p:nvPr>
        </p:nvSpPr>
        <p:spPr/>
        <p:txBody>
          <a:bodyPr/>
          <a:lstStyle/>
          <a:p>
            <a:r>
              <a:rPr lang="en-US"/>
              <a:t>Facebook - Videostarts - Export</a:t>
            </a:r>
          </a:p>
        </p:txBody>
      </p:sp>
      <p:graphicFrame>
        <p:nvGraphicFramePr>
          <p:cNvPr id="5" name="Table Placeholder 4">
            <a:extLst>
              <a:ext uri="{FF2B5EF4-FFF2-40B4-BE49-F238E27FC236}">
                <a16:creationId xmlns:a16="http://schemas.microsoft.com/office/drawing/2014/main" id="{0390EB24-956C-4D03-9AAB-42EA6CF2DC91}"/>
              </a:ext>
            </a:extLst>
          </p:cNvPr>
          <p:cNvGraphicFramePr>
            <a:graphicFrameLocks noGrp="1"/>
          </p:cNvGraphicFramePr>
          <p:nvPr>
            <p:ph type="tbl" sz="quarter" idx="13"/>
            <p:extLst>
              <p:ext uri="{D42A27DB-BD31-4B8C-83A1-F6EECF244321}">
                <p14:modId xmlns:p14="http://schemas.microsoft.com/office/powerpoint/2010/main" val="343395159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950208">
                  <a:extLst>
                    <a:ext uri="{9D8B030D-6E8A-4147-A177-3AD203B41FA5}">
                      <a16:colId xmlns:a16="http://schemas.microsoft.com/office/drawing/2014/main" val="174534949"/>
                    </a:ext>
                  </a:extLst>
                </a:gridCol>
                <a:gridCol w="1152144">
                  <a:extLst>
                    <a:ext uri="{9D8B030D-6E8A-4147-A177-3AD203B41FA5}">
                      <a16:colId xmlns:a16="http://schemas.microsoft.com/office/drawing/2014/main" val="3249817745"/>
                    </a:ext>
                  </a:extLst>
                </a:gridCol>
                <a:gridCol w="1152144">
                  <a:extLst>
                    <a:ext uri="{9D8B030D-6E8A-4147-A177-3AD203B41FA5}">
                      <a16:colId xmlns:a16="http://schemas.microsoft.com/office/drawing/2014/main" val="3989081571"/>
                    </a:ext>
                  </a:extLst>
                </a:gridCol>
                <a:gridCol w="1152144">
                  <a:extLst>
                    <a:ext uri="{9D8B030D-6E8A-4147-A177-3AD203B41FA5}">
                      <a16:colId xmlns:a16="http://schemas.microsoft.com/office/drawing/2014/main" val="2983458886"/>
                    </a:ext>
                  </a:extLst>
                </a:gridCol>
                <a:gridCol w="822960">
                  <a:extLst>
                    <a:ext uri="{9D8B030D-6E8A-4147-A177-3AD203B41FA5}">
                      <a16:colId xmlns:a16="http://schemas.microsoft.com/office/drawing/2014/main" val="2549527668"/>
                    </a:ext>
                  </a:extLst>
                </a:gridCol>
              </a:tblGrid>
              <a:tr h="370840">
                <a:tc>
                  <a:txBody>
                    <a:bodyPr/>
                    <a:lstStyle/>
                    <a:p>
                      <a:r>
                        <a:rPr lang="en-US" sz="1000"/>
                        <a:t>Post</a:t>
                      </a:r>
                    </a:p>
                  </a:txBody>
                  <a:tcPr/>
                </a:tc>
                <a:tc>
                  <a:txBody>
                    <a:bodyPr/>
                    <a:lstStyle/>
                    <a:p>
                      <a:r>
                        <a:rPr lang="en-US" sz="1000"/>
                        <a:t>Videostarts ab 10s</a:t>
                      </a:r>
                    </a:p>
                  </a:txBody>
                  <a:tcPr/>
                </a:tc>
                <a:tc>
                  <a:txBody>
                    <a:bodyPr/>
                    <a:lstStyle/>
                    <a:p>
                      <a:r>
                        <a:rPr lang="en-US" sz="1000"/>
                        <a:t>Videostarts ab 3s</a:t>
                      </a:r>
                    </a:p>
                  </a:txBody>
                  <a:tcPr/>
                </a:tc>
                <a:tc>
                  <a:txBody>
                    <a:bodyPr/>
                    <a:lstStyle/>
                    <a:p>
                      <a:r>
                        <a:rPr lang="en-US" sz="1000"/>
                        <a:t>% Wiedergabe</a:t>
                      </a:r>
                    </a:p>
                  </a:txBody>
                  <a:tcPr/>
                </a:tc>
                <a:tc>
                  <a:txBody>
                    <a:bodyPr/>
                    <a:lstStyle/>
                    <a:p>
                      <a:r>
                        <a:rPr lang="en-US" sz="1000"/>
                        <a:t>Videolänge</a:t>
                      </a:r>
                    </a:p>
                  </a:txBody>
                  <a:tcPr/>
                </a:tc>
                <a:extLst>
                  <a:ext uri="{0D108BD9-81ED-4DB2-BD59-A6C34878D82A}">
                    <a16:rowId xmlns:a16="http://schemas.microsoft.com/office/drawing/2014/main" val="2776601914"/>
                  </a:ext>
                </a:extLst>
              </a:tr>
              <a:tr h="370840">
                <a:tc>
                  <a:txBody>
                    <a:bodyPr/>
                    <a:lstStyle/>
                    <a:p>
                      <a:r>
                        <a:rPr lang="de-DE" sz="1000" b="1"/>
                        <a:t>Panorama - 2016-10-14 08:55:24</a:t>
                      </a:r>
                      <a:r>
                        <a:rPr lang="de-DE" sz="1000"/>
                        <a:t>
Populisten arbeiten mit Ängsten und beschwören Katastrophen herauf. Wir haben uns die Dramaturgie einmal angeschaut:</a:t>
                      </a:r>
                      <a:endParaRPr lang="en-US" sz="1000"/>
                    </a:p>
                  </a:txBody>
                  <a:tcPr/>
                </a:tc>
                <a:tc>
                  <a:txBody>
                    <a:bodyPr/>
                    <a:lstStyle/>
                    <a:p>
                      <a:r>
                        <a:rPr lang="en-US" sz="1000"/>
                        <a:t>2130185</a:t>
                      </a:r>
                    </a:p>
                  </a:txBody>
                  <a:tcPr/>
                </a:tc>
                <a:tc>
                  <a:txBody>
                    <a:bodyPr/>
                    <a:lstStyle/>
                    <a:p>
                      <a:r>
                        <a:rPr lang="en-US" sz="1000"/>
                        <a:t>5507080</a:t>
                      </a:r>
                    </a:p>
                  </a:txBody>
                  <a:tcPr/>
                </a:tc>
                <a:tc>
                  <a:txBody>
                    <a:bodyPr/>
                    <a:lstStyle/>
                    <a:p>
                      <a:r>
                        <a:rPr lang="en-US" sz="1000"/>
                        <a:t>7%</a:t>
                      </a:r>
                    </a:p>
                  </a:txBody>
                  <a:tcPr/>
                </a:tc>
                <a:tc>
                  <a:txBody>
                    <a:bodyPr/>
                    <a:lstStyle/>
                    <a:p>
                      <a:r>
                        <a:rPr lang="en-US" sz="1000"/>
                        <a:t>4:04</a:t>
                      </a:r>
                    </a:p>
                  </a:txBody>
                  <a:tcPr/>
                </a:tc>
                <a:extLst>
                  <a:ext uri="{0D108BD9-81ED-4DB2-BD59-A6C34878D82A}">
                    <a16:rowId xmlns:a16="http://schemas.microsoft.com/office/drawing/2014/main" val="2869223562"/>
                  </a:ext>
                </a:extLst>
              </a:tr>
              <a:tr h="370840">
                <a:tc>
                  <a:txBody>
                    <a:bodyPr/>
                    <a:lstStyle/>
                    <a:p>
                      <a:r>
                        <a:rPr lang="de-DE" sz="1000" b="1"/>
                        <a:t>Panorama - 2017-05-09 17:04:50</a:t>
                      </a:r>
                      <a:r>
                        <a:rPr lang="de-DE" sz="1000"/>
                        <a:t>
Wer sich für mehr Tierwohl einsetzt, hat auch höhere Kosten: Panorama 3 war zu Besuch im Stall einer Landwirtin bei Osnabrück, die versucht, Tieren und Verbrauchern gleichermaßen gerecht zu werden - alles andere als einfach.</a:t>
                      </a:r>
                      <a:endParaRPr lang="en-US" sz="1000"/>
                    </a:p>
                  </a:txBody>
                  <a:tcPr/>
                </a:tc>
                <a:tc>
                  <a:txBody>
                    <a:bodyPr/>
                    <a:lstStyle/>
                    <a:p>
                      <a:r>
                        <a:rPr lang="en-US" sz="1000"/>
                        <a:t>1672212</a:t>
                      </a:r>
                    </a:p>
                  </a:txBody>
                  <a:tcPr/>
                </a:tc>
                <a:tc>
                  <a:txBody>
                    <a:bodyPr/>
                    <a:lstStyle/>
                    <a:p>
                      <a:r>
                        <a:rPr lang="en-US" sz="1000"/>
                        <a:t>3289830</a:t>
                      </a:r>
                    </a:p>
                  </a:txBody>
                  <a:tcPr/>
                </a:tc>
                <a:tc>
                  <a:txBody>
                    <a:bodyPr/>
                    <a:lstStyle/>
                    <a:p>
                      <a:r>
                        <a:rPr lang="en-US" sz="1000"/>
                        <a:t>10%</a:t>
                      </a:r>
                    </a:p>
                  </a:txBody>
                  <a:tcPr/>
                </a:tc>
                <a:tc>
                  <a:txBody>
                    <a:bodyPr/>
                    <a:lstStyle/>
                    <a:p>
                      <a:r>
                        <a:rPr lang="en-US" sz="1000"/>
                        <a:t>3:58</a:t>
                      </a:r>
                    </a:p>
                  </a:txBody>
                  <a:tcPr/>
                </a:tc>
                <a:extLst>
                  <a:ext uri="{0D108BD9-81ED-4DB2-BD59-A6C34878D82A}">
                    <a16:rowId xmlns:a16="http://schemas.microsoft.com/office/drawing/2014/main" val="860227768"/>
                  </a:ext>
                </a:extLst>
              </a:tr>
              <a:tr h="370840">
                <a:tc>
                  <a:txBody>
                    <a:bodyPr/>
                    <a:lstStyle/>
                    <a:p>
                      <a:r>
                        <a:rPr lang="de-DE" sz="1000" b="1"/>
                        <a:t>Panorama - 2016-09-01 20:16:38</a:t>
                      </a:r>
                      <a:r>
                        <a:rPr lang="de-DE" sz="1000"/>
                        <a:t>
Das Land hat sich verändert, aber wir können auch stolz sein auf das, was wir geschafft haben - das ist die Bilanz von Anja Reschke.</a:t>
                      </a:r>
                      <a:endParaRPr lang="en-US" sz="1000"/>
                    </a:p>
                  </a:txBody>
                  <a:tcPr/>
                </a:tc>
                <a:tc>
                  <a:txBody>
                    <a:bodyPr/>
                    <a:lstStyle/>
                    <a:p>
                      <a:r>
                        <a:rPr lang="en-US" sz="1000"/>
                        <a:t>1308862</a:t>
                      </a:r>
                    </a:p>
                  </a:txBody>
                  <a:tcPr/>
                </a:tc>
                <a:tc>
                  <a:txBody>
                    <a:bodyPr/>
                    <a:lstStyle/>
                    <a:p>
                      <a:r>
                        <a:rPr lang="en-US" sz="1000"/>
                        <a:t>3238610</a:t>
                      </a:r>
                    </a:p>
                  </a:txBody>
                  <a:tcPr/>
                </a:tc>
                <a:tc>
                  <a:txBody>
                    <a:bodyPr/>
                    <a:lstStyle/>
                    <a:p>
                      <a:r>
                        <a:rPr lang="en-US" sz="1000"/>
                        <a:t>9%</a:t>
                      </a:r>
                    </a:p>
                  </a:txBody>
                  <a:tcPr/>
                </a:tc>
                <a:tc>
                  <a:txBody>
                    <a:bodyPr/>
                    <a:lstStyle/>
                    <a:p>
                      <a:r>
                        <a:rPr lang="en-US" sz="1000"/>
                        <a:t>2:39</a:t>
                      </a:r>
                    </a:p>
                  </a:txBody>
                  <a:tcPr/>
                </a:tc>
                <a:extLst>
                  <a:ext uri="{0D108BD9-81ED-4DB2-BD59-A6C34878D82A}">
                    <a16:rowId xmlns:a16="http://schemas.microsoft.com/office/drawing/2014/main" val="67406309"/>
                  </a:ext>
                </a:extLst>
              </a:tr>
              <a:tr h="370840">
                <a:tc>
                  <a:txBody>
                    <a:bodyPr/>
                    <a:lstStyle/>
                    <a:p>
                      <a:r>
                        <a:rPr lang="de-DE" sz="1000" b="1"/>
                        <a:t>Panorama - 2016-09-01 08:30:00</a:t>
                      </a:r>
                      <a:r>
                        <a:rPr lang="de-DE" sz="1000"/>
                        <a:t>
Adolf soll helfen. Einsichten aus dem Wahlkampf der NPD in Mecklenburg-Vorpommern.</a:t>
                      </a:r>
                      <a:endParaRPr lang="en-US" sz="1000"/>
                    </a:p>
                  </a:txBody>
                  <a:tcPr/>
                </a:tc>
                <a:tc>
                  <a:txBody>
                    <a:bodyPr/>
                    <a:lstStyle/>
                    <a:p>
                      <a:r>
                        <a:rPr lang="en-US" sz="1000"/>
                        <a:t>987510</a:t>
                      </a:r>
                    </a:p>
                  </a:txBody>
                  <a:tcPr/>
                </a:tc>
                <a:tc>
                  <a:txBody>
                    <a:bodyPr/>
                    <a:lstStyle/>
                    <a:p>
                      <a:r>
                        <a:rPr lang="en-US" sz="1000"/>
                        <a:t>1663663</a:t>
                      </a:r>
                    </a:p>
                  </a:txBody>
                  <a:tcPr/>
                </a:tc>
                <a:tc>
                  <a:txBody>
                    <a:bodyPr/>
                    <a:lstStyle/>
                    <a:p>
                      <a:r>
                        <a:rPr lang="en-US" sz="1000"/>
                        <a:t>25%</a:t>
                      </a:r>
                    </a:p>
                  </a:txBody>
                  <a:tcPr/>
                </a:tc>
                <a:tc>
                  <a:txBody>
                    <a:bodyPr/>
                    <a:lstStyle/>
                    <a:p>
                      <a:r>
                        <a:rPr lang="en-US" sz="1000"/>
                        <a:t>0:51</a:t>
                      </a:r>
                    </a:p>
                  </a:txBody>
                  <a:tcPr/>
                </a:tc>
                <a:extLst>
                  <a:ext uri="{0D108BD9-81ED-4DB2-BD59-A6C34878D82A}">
                    <a16:rowId xmlns:a16="http://schemas.microsoft.com/office/drawing/2014/main" val="2111617540"/>
                  </a:ext>
                </a:extLst>
              </a:tr>
              <a:tr h="370840">
                <a:tc>
                  <a:txBody>
                    <a:bodyPr/>
                    <a:lstStyle/>
                    <a:p>
                      <a:r>
                        <a:rPr lang="de-DE" sz="1000" b="1"/>
                        <a:t>Panorama - 2016-09-22 09:58:45</a:t>
                      </a:r>
                      <a:r>
                        <a:rPr lang="de-DE" sz="1000"/>
                        <a:t>
Alle zwei Minuten wird in Deutschland ein Fahrrad geklaut - Fahrraddiebstahl ist mittlerweile ähnlich gut organisiert wie etwa Wohnungseinbruch oder Autodiebstahl.</a:t>
                      </a:r>
                      <a:endParaRPr lang="en-US" sz="1000"/>
                    </a:p>
                  </a:txBody>
                  <a:tcPr/>
                </a:tc>
                <a:tc>
                  <a:txBody>
                    <a:bodyPr/>
                    <a:lstStyle/>
                    <a:p>
                      <a:r>
                        <a:rPr lang="en-US" sz="1000"/>
                        <a:t>734972</a:t>
                      </a:r>
                    </a:p>
                  </a:txBody>
                  <a:tcPr/>
                </a:tc>
                <a:tc>
                  <a:txBody>
                    <a:bodyPr/>
                    <a:lstStyle/>
                    <a:p>
                      <a:r>
                        <a:rPr lang="en-US" sz="1000"/>
                        <a:t>911890</a:t>
                      </a:r>
                    </a:p>
                  </a:txBody>
                  <a:tcPr/>
                </a:tc>
                <a:tc>
                  <a:txBody>
                    <a:bodyPr/>
                    <a:lstStyle/>
                    <a:p>
                      <a:r>
                        <a:rPr lang="en-US" sz="1000"/>
                        <a:t>53%</a:t>
                      </a:r>
                    </a:p>
                  </a:txBody>
                  <a:tcPr/>
                </a:tc>
                <a:tc>
                  <a:txBody>
                    <a:bodyPr/>
                    <a:lstStyle/>
                    <a:p>
                      <a:r>
                        <a:rPr lang="en-US" sz="1000"/>
                        <a:t>0:30</a:t>
                      </a:r>
                    </a:p>
                  </a:txBody>
                  <a:tcPr/>
                </a:tc>
                <a:extLst>
                  <a:ext uri="{0D108BD9-81ED-4DB2-BD59-A6C34878D82A}">
                    <a16:rowId xmlns:a16="http://schemas.microsoft.com/office/drawing/2014/main" val="2602017927"/>
                  </a:ext>
                </a:extLst>
              </a:tr>
            </a:tbl>
          </a:graphicData>
        </a:graphic>
      </p:graphicFrame>
      <p:sp>
        <p:nvSpPr>
          <p:cNvPr id="4" name="Text Placeholder 3">
            <a:extLst>
              <a:ext uri="{FF2B5EF4-FFF2-40B4-BE49-F238E27FC236}">
                <a16:creationId xmlns:a16="http://schemas.microsoft.com/office/drawing/2014/main" id="{16DCDB4E-586A-42D6-B225-D1DBCE8DD1B4}"/>
              </a:ext>
            </a:extLst>
          </p:cNvPr>
          <p:cNvSpPr>
            <a:spLocks noGrp="1"/>
          </p:cNvSpPr>
          <p:nvPr>
            <p:ph type="body" sz="quarter" idx="14"/>
          </p:nvPr>
        </p:nvSpPr>
        <p:spPr/>
        <p:txBody>
          <a:bodyPr/>
          <a:lstStyle/>
          <a:p>
            <a:r>
              <a:rPr lang="en-US"/>
              <a:t>01.07.2016 - 30.06.2017</a:t>
            </a:r>
          </a:p>
        </p:txBody>
      </p:sp>
    </p:spTree>
    <p:extLst>
      <p:ext uri="{BB962C8B-B14F-4D97-AF65-F5344CB8AC3E}">
        <p14:creationId xmlns:p14="http://schemas.microsoft.com/office/powerpoint/2010/main" val="37720760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E657C65-FFA0-474A-8348-5AB16FFCFCBE}"/>
              </a:ext>
            </a:extLst>
          </p:cNvPr>
          <p:cNvSpPr>
            <a:spLocks noGrp="1"/>
          </p:cNvSpPr>
          <p:nvPr>
            <p:ph type="title"/>
          </p:nvPr>
        </p:nvSpPr>
        <p:spPr/>
        <p:txBody>
          <a:bodyPr/>
          <a:lstStyle/>
          <a:p>
            <a:r>
              <a:rPr lang="en-US"/>
              <a:t>Eigene Posts - Videostartrate - Export - 1 of 2</a:t>
            </a:r>
          </a:p>
        </p:txBody>
      </p:sp>
      <p:graphicFrame>
        <p:nvGraphicFramePr>
          <p:cNvPr id="5" name="Table Placeholder 4">
            <a:extLst>
              <a:ext uri="{FF2B5EF4-FFF2-40B4-BE49-F238E27FC236}">
                <a16:creationId xmlns:a16="http://schemas.microsoft.com/office/drawing/2014/main" id="{D3704C3C-BFAD-4FA7-A3B2-A912313BC425}"/>
              </a:ext>
            </a:extLst>
          </p:cNvPr>
          <p:cNvGraphicFramePr>
            <a:graphicFrameLocks noGrp="1"/>
          </p:cNvGraphicFramePr>
          <p:nvPr>
            <p:ph type="tbl" sz="quarter" idx="13"/>
            <p:extLst>
              <p:ext uri="{D42A27DB-BD31-4B8C-83A1-F6EECF244321}">
                <p14:modId xmlns:p14="http://schemas.microsoft.com/office/powerpoint/2010/main" val="207782995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1391557142"/>
                    </a:ext>
                  </a:extLst>
                </a:gridCol>
                <a:gridCol w="1316736">
                  <a:extLst>
                    <a:ext uri="{9D8B030D-6E8A-4147-A177-3AD203B41FA5}">
                      <a16:colId xmlns:a16="http://schemas.microsoft.com/office/drawing/2014/main" val="200118508"/>
                    </a:ext>
                  </a:extLst>
                </a:gridCol>
                <a:gridCol w="1481328">
                  <a:extLst>
                    <a:ext uri="{9D8B030D-6E8A-4147-A177-3AD203B41FA5}">
                      <a16:colId xmlns:a16="http://schemas.microsoft.com/office/drawing/2014/main" val="4206017369"/>
                    </a:ext>
                  </a:extLst>
                </a:gridCol>
                <a:gridCol w="1481328">
                  <a:extLst>
                    <a:ext uri="{9D8B030D-6E8A-4147-A177-3AD203B41FA5}">
                      <a16:colId xmlns:a16="http://schemas.microsoft.com/office/drawing/2014/main" val="3149264221"/>
                    </a:ext>
                  </a:extLst>
                </a:gridCol>
                <a:gridCol w="1481328">
                  <a:extLst>
                    <a:ext uri="{9D8B030D-6E8A-4147-A177-3AD203B41FA5}">
                      <a16:colId xmlns:a16="http://schemas.microsoft.com/office/drawing/2014/main" val="171646167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Videostartrate (10 Sek.)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Videostartrate (3 Sek.)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Videostarts (10 Sek.)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Potenzielle Reichweite</a:t>
                      </a:r>
                    </a:p>
                  </a:txBody>
                  <a:tcPr/>
                </a:tc>
                <a:extLst>
                  <a:ext uri="{0D108BD9-81ED-4DB2-BD59-A6C34878D82A}">
                    <a16:rowId xmlns:a16="http://schemas.microsoft.com/office/drawing/2014/main" val="163910139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Panorama - 2017-05-04 17:37:07</a:t>
                      </a:r>
                      <a:r>
                        <a:rPr kumimoji="0" lang="de-DE" sz="1000" b="0" i="0" u="none" strike="noStrike" kern="1200" cap="none" spc="0" normalizeH="0" baseline="0" noProof="0">
                          <a:ln>
                            <a:noFill/>
                          </a:ln>
                          <a:solidFill>
                            <a:prstClr val="black"/>
                          </a:solidFill>
                          <a:effectLst/>
                          <a:uLnTx/>
                          <a:uFillTx/>
                          <a:latin typeface="+mn-lt"/>
                          <a:ea typeface="+mn-ea"/>
                          <a:cs typeface="+mn-cs"/>
                        </a:rPr>
                        <a:t>
"Arbeit macht frei - Babelsberg 03" - Nein, Sie haben sich nicht verhört: Diese und andere Nazi-Parolen grölten Anhänger vom FC Energie Cottbus am letzten Wochenende, wie Aufnahmen von JFDA - Jüdisches Forum für Demokratie und gegen Antisemitismus dokumentieren, die Panorama vorliegen.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288526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867045</a:t>
                      </a:r>
                    </a:p>
                  </a:txBody>
                  <a:tcPr/>
                </a:tc>
                <a:extLst>
                  <a:ext uri="{0D108BD9-81ED-4DB2-BD59-A6C34878D82A}">
                    <a16:rowId xmlns:a16="http://schemas.microsoft.com/office/drawing/2014/main" val="175015927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Panorama - 2016-07-02 21:18:55</a:t>
                      </a:r>
                      <a:r>
                        <a:rPr kumimoji="0" lang="de-DE" sz="1000" b="0" i="0" u="none" strike="noStrike" kern="1200" cap="none" spc="0" normalizeH="0" baseline="0" noProof="0">
                          <a:ln>
                            <a:noFill/>
                          </a:ln>
                          <a:solidFill>
                            <a:prstClr val="black"/>
                          </a:solidFill>
                          <a:effectLst/>
                          <a:uLnTx/>
                          <a:uFillTx/>
                          <a:latin typeface="+mn-lt"/>
                          <a:ea typeface="+mn-ea"/>
                          <a:cs typeface="+mn-cs"/>
                        </a:rPr>
                        <a:t>
Wie es ausgeht, wissen wir nicht. Aber wir beneiden die Kollegen um ihre relaxte Haltung ... :-D</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43647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139062</a:t>
                      </a:r>
                    </a:p>
                  </a:txBody>
                  <a:tcPr/>
                </a:tc>
                <a:extLst>
                  <a:ext uri="{0D108BD9-81ED-4DB2-BD59-A6C34878D82A}">
                    <a16:rowId xmlns:a16="http://schemas.microsoft.com/office/drawing/2014/main" val="362925618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Panorama - 2017-05-30 18:09:45</a:t>
                      </a:r>
                      <a:r>
                        <a:rPr kumimoji="0" lang="de-DE" sz="1000" b="0" i="0" u="none" strike="noStrike" kern="1200" cap="none" spc="0" normalizeH="0" baseline="0" noProof="0">
                          <a:ln>
                            <a:noFill/>
                          </a:ln>
                          <a:solidFill>
                            <a:prstClr val="black"/>
                          </a:solidFill>
                          <a:effectLst/>
                          <a:uLnTx/>
                          <a:uFillTx/>
                          <a:latin typeface="+mn-lt"/>
                          <a:ea typeface="+mn-ea"/>
                          <a:cs typeface="+mn-cs"/>
                        </a:rPr>
                        <a:t>
"Du scheiß Lesbe", "Dich müsste ja nur ein Mann mal richtig rannehmen" - Beleidigungen wie diese sind fast schon Alltag. Aber Annika Ahrens erlebte nicht nur verbale sondern auch körperliche Gewalt.</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383969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1336695</a:t>
                      </a:r>
                    </a:p>
                  </a:txBody>
                  <a:tcPr/>
                </a:tc>
                <a:extLst>
                  <a:ext uri="{0D108BD9-81ED-4DB2-BD59-A6C34878D82A}">
                    <a16:rowId xmlns:a16="http://schemas.microsoft.com/office/drawing/2014/main" val="755440271"/>
                  </a:ext>
                </a:extLst>
              </a:tr>
            </a:tbl>
          </a:graphicData>
        </a:graphic>
      </p:graphicFrame>
      <p:sp>
        <p:nvSpPr>
          <p:cNvPr id="4" name="Text Placeholder 3">
            <a:extLst>
              <a:ext uri="{FF2B5EF4-FFF2-40B4-BE49-F238E27FC236}">
                <a16:creationId xmlns:a16="http://schemas.microsoft.com/office/drawing/2014/main" id="{E7148A07-FF27-4684-98FB-E2BBE549F91E}"/>
              </a:ext>
            </a:extLst>
          </p:cNvPr>
          <p:cNvSpPr>
            <a:spLocks noGrp="1"/>
          </p:cNvSpPr>
          <p:nvPr>
            <p:ph type="body" sz="quarter" idx="14"/>
          </p:nvPr>
        </p:nvSpPr>
        <p:spPr/>
        <p:txBody>
          <a:bodyPr/>
          <a:lstStyle/>
          <a:p>
            <a:r>
              <a:rPr lang="en-US"/>
              <a:t>01.07.2016 - 30.06.2017</a:t>
            </a:r>
          </a:p>
        </p:txBody>
      </p:sp>
    </p:spTree>
    <p:extLst>
      <p:ext uri="{BB962C8B-B14F-4D97-AF65-F5344CB8AC3E}">
        <p14:creationId xmlns:p14="http://schemas.microsoft.com/office/powerpoint/2010/main" val="148688034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F5080B-B248-41F5-A6BE-D4F4AB6BE44A}"/>
              </a:ext>
            </a:extLst>
          </p:cNvPr>
          <p:cNvSpPr>
            <a:spLocks noGrp="1"/>
          </p:cNvSpPr>
          <p:nvPr>
            <p:ph type="title"/>
          </p:nvPr>
        </p:nvSpPr>
        <p:spPr/>
        <p:txBody>
          <a:bodyPr/>
          <a:lstStyle/>
          <a:p>
            <a:r>
              <a:rPr lang="en-US"/>
              <a:t>Eigene Posts - Videostartrate - Export - 2 of 2</a:t>
            </a:r>
          </a:p>
        </p:txBody>
      </p:sp>
      <p:graphicFrame>
        <p:nvGraphicFramePr>
          <p:cNvPr id="5" name="Table Placeholder 4">
            <a:extLst>
              <a:ext uri="{FF2B5EF4-FFF2-40B4-BE49-F238E27FC236}">
                <a16:creationId xmlns:a16="http://schemas.microsoft.com/office/drawing/2014/main" id="{BA67425A-3F37-4F7C-BD4C-E228E42BA6C2}"/>
              </a:ext>
            </a:extLst>
          </p:cNvPr>
          <p:cNvGraphicFramePr>
            <a:graphicFrameLocks noGrp="1"/>
          </p:cNvGraphicFramePr>
          <p:nvPr>
            <p:ph type="tbl" sz="quarter" idx="13"/>
            <p:extLst>
              <p:ext uri="{D42A27DB-BD31-4B8C-83A1-F6EECF244321}">
                <p14:modId xmlns:p14="http://schemas.microsoft.com/office/powerpoint/2010/main" val="415629019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3244883976"/>
                    </a:ext>
                  </a:extLst>
                </a:gridCol>
                <a:gridCol w="1316736">
                  <a:extLst>
                    <a:ext uri="{9D8B030D-6E8A-4147-A177-3AD203B41FA5}">
                      <a16:colId xmlns:a16="http://schemas.microsoft.com/office/drawing/2014/main" val="1797932774"/>
                    </a:ext>
                  </a:extLst>
                </a:gridCol>
                <a:gridCol w="1481328">
                  <a:extLst>
                    <a:ext uri="{9D8B030D-6E8A-4147-A177-3AD203B41FA5}">
                      <a16:colId xmlns:a16="http://schemas.microsoft.com/office/drawing/2014/main" val="2468192621"/>
                    </a:ext>
                  </a:extLst>
                </a:gridCol>
                <a:gridCol w="1481328">
                  <a:extLst>
                    <a:ext uri="{9D8B030D-6E8A-4147-A177-3AD203B41FA5}">
                      <a16:colId xmlns:a16="http://schemas.microsoft.com/office/drawing/2014/main" val="2432638512"/>
                    </a:ext>
                  </a:extLst>
                </a:gridCol>
                <a:gridCol w="1481328">
                  <a:extLst>
                    <a:ext uri="{9D8B030D-6E8A-4147-A177-3AD203B41FA5}">
                      <a16:colId xmlns:a16="http://schemas.microsoft.com/office/drawing/2014/main" val="215486593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Videostartrate (10 Sek.)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Videostartrate (3 Sek.)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Videostarts (10 Sek.)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Potenzielle Reichweite</a:t>
                      </a:r>
                    </a:p>
                  </a:txBody>
                  <a:tcPr/>
                </a:tc>
                <a:extLst>
                  <a:ext uri="{0D108BD9-81ED-4DB2-BD59-A6C34878D82A}">
                    <a16:rowId xmlns:a16="http://schemas.microsoft.com/office/drawing/2014/main" val="205048206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Panorama - 2017-03-28 17:07:07</a:t>
                      </a:r>
                      <a:r>
                        <a:rPr kumimoji="0" lang="de-DE" sz="1000" b="0" i="0" u="none" strike="noStrike" kern="1200" cap="none" spc="0" normalizeH="0" baseline="0" noProof="0">
                          <a:ln>
                            <a:noFill/>
                          </a:ln>
                          <a:solidFill>
                            <a:prstClr val="black"/>
                          </a:solidFill>
                          <a:effectLst/>
                          <a:uLnTx/>
                          <a:uFillTx/>
                          <a:latin typeface="+mn-lt"/>
                          <a:ea typeface="+mn-ea"/>
                          <a:cs typeface="+mn-cs"/>
                        </a:rPr>
                        <a:t>
Wussten Sie, dass die Piratenpartei seit 2012 im Landtag von Schleswig-Holstein sitzt? Anfang Mai wird zwischen Nord- und Ostsee wieder gewählt. Und es sieht schlecht aus für die Piraten.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24575</a:t>
                      </a:r>
                    </a:p>
                  </a:txBody>
                  <a:tcPr/>
                </a:tc>
                <a:extLst>
                  <a:ext uri="{0D108BD9-81ED-4DB2-BD59-A6C34878D82A}">
                    <a16:rowId xmlns:a16="http://schemas.microsoft.com/office/drawing/2014/main" val="129844167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Panorama - 2017-04-25 17:00:54</a:t>
                      </a:r>
                      <a:r>
                        <a:rPr kumimoji="0" lang="de-DE" sz="1000" b="0" i="0" u="none" strike="noStrike" kern="1200" cap="none" spc="0" normalizeH="0" baseline="0" noProof="0">
                          <a:ln>
                            <a:noFill/>
                          </a:ln>
                          <a:solidFill>
                            <a:prstClr val="black"/>
                          </a:solidFill>
                          <a:effectLst/>
                          <a:uLnTx/>
                          <a:uFillTx/>
                          <a:latin typeface="+mn-lt"/>
                          <a:ea typeface="+mn-ea"/>
                          <a:cs typeface="+mn-cs"/>
                        </a:rPr>
                        <a:t>
In Hamburg hat die Polizei bei einer Razzia 1.500 mutmaßlich gestohlene Fahrräder sichergestellt. Zunächst sprach die Polizei von rund 3.500 Rädern - musste diese Zahl aber nach einer Durchsicht nach unten korrigieren. Panorama hatten Recherchen bereits im Sommer 2016 in die Straße geführt, in der heute die Durchsuchung stattfand.</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10513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41672</a:t>
                      </a:r>
                    </a:p>
                  </a:txBody>
                  <a:tcPr/>
                </a:tc>
                <a:extLst>
                  <a:ext uri="{0D108BD9-81ED-4DB2-BD59-A6C34878D82A}">
                    <a16:rowId xmlns:a16="http://schemas.microsoft.com/office/drawing/2014/main" val="2811401994"/>
                  </a:ext>
                </a:extLst>
              </a:tr>
            </a:tbl>
          </a:graphicData>
        </a:graphic>
      </p:graphicFrame>
      <p:sp>
        <p:nvSpPr>
          <p:cNvPr id="4" name="Text Placeholder 3">
            <a:extLst>
              <a:ext uri="{FF2B5EF4-FFF2-40B4-BE49-F238E27FC236}">
                <a16:creationId xmlns:a16="http://schemas.microsoft.com/office/drawing/2014/main" id="{7A412C1C-CE93-4444-90D6-1784568855A9}"/>
              </a:ext>
            </a:extLst>
          </p:cNvPr>
          <p:cNvSpPr>
            <a:spLocks noGrp="1"/>
          </p:cNvSpPr>
          <p:nvPr>
            <p:ph type="body" sz="quarter" idx="14"/>
          </p:nvPr>
        </p:nvSpPr>
        <p:spPr/>
        <p:txBody>
          <a:bodyPr/>
          <a:lstStyle/>
          <a:p>
            <a:r>
              <a:rPr lang="en-US"/>
              <a:t>01.07.2016 - 30.06.2017</a:t>
            </a:r>
          </a:p>
        </p:txBody>
      </p:sp>
    </p:spTree>
    <p:extLst>
      <p:ext uri="{BB962C8B-B14F-4D97-AF65-F5344CB8AC3E}">
        <p14:creationId xmlns:p14="http://schemas.microsoft.com/office/powerpoint/2010/main" val="263232934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D384E6-9A78-49A6-B751-6D271E841F28}"/>
              </a:ext>
            </a:extLst>
          </p:cNvPr>
          <p:cNvSpPr>
            <a:spLocks noGrp="1"/>
          </p:cNvSpPr>
          <p:nvPr>
            <p:ph type="title"/>
          </p:nvPr>
        </p:nvSpPr>
        <p:spPr/>
        <p:txBody>
          <a:bodyPr/>
          <a:lstStyle/>
          <a:p>
            <a:r>
              <a:rPr lang="en-US"/>
              <a:t>Eigene Posts - Videostartrate - Flop - Export - 1 of 2</a:t>
            </a:r>
          </a:p>
        </p:txBody>
      </p:sp>
      <p:graphicFrame>
        <p:nvGraphicFramePr>
          <p:cNvPr id="5" name="Table Placeholder 4">
            <a:extLst>
              <a:ext uri="{FF2B5EF4-FFF2-40B4-BE49-F238E27FC236}">
                <a16:creationId xmlns:a16="http://schemas.microsoft.com/office/drawing/2014/main" id="{F99F0A49-A11C-4B82-A39F-D4DD9DB09876}"/>
              </a:ext>
            </a:extLst>
          </p:cNvPr>
          <p:cNvGraphicFramePr>
            <a:graphicFrameLocks noGrp="1"/>
          </p:cNvGraphicFramePr>
          <p:nvPr>
            <p:ph type="tbl" sz="quarter" idx="13"/>
            <p:extLst>
              <p:ext uri="{D42A27DB-BD31-4B8C-83A1-F6EECF244321}">
                <p14:modId xmlns:p14="http://schemas.microsoft.com/office/powerpoint/2010/main" val="322733524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399603567"/>
                    </a:ext>
                  </a:extLst>
                </a:gridCol>
                <a:gridCol w="1316736">
                  <a:extLst>
                    <a:ext uri="{9D8B030D-6E8A-4147-A177-3AD203B41FA5}">
                      <a16:colId xmlns:a16="http://schemas.microsoft.com/office/drawing/2014/main" val="188159812"/>
                    </a:ext>
                  </a:extLst>
                </a:gridCol>
                <a:gridCol w="1481328">
                  <a:extLst>
                    <a:ext uri="{9D8B030D-6E8A-4147-A177-3AD203B41FA5}">
                      <a16:colId xmlns:a16="http://schemas.microsoft.com/office/drawing/2014/main" val="1949240676"/>
                    </a:ext>
                  </a:extLst>
                </a:gridCol>
                <a:gridCol w="1481328">
                  <a:extLst>
                    <a:ext uri="{9D8B030D-6E8A-4147-A177-3AD203B41FA5}">
                      <a16:colId xmlns:a16="http://schemas.microsoft.com/office/drawing/2014/main" val="1302952714"/>
                    </a:ext>
                  </a:extLst>
                </a:gridCol>
                <a:gridCol w="1481328">
                  <a:extLst>
                    <a:ext uri="{9D8B030D-6E8A-4147-A177-3AD203B41FA5}">
                      <a16:colId xmlns:a16="http://schemas.microsoft.com/office/drawing/2014/main" val="56619870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Videostartrate (10 Sek.)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Videostartrate (3 Sek.)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Videostarts (10 Sek.)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Potenzielle Reichweite</a:t>
                      </a:r>
                    </a:p>
                  </a:txBody>
                  <a:tcPr/>
                </a:tc>
                <a:extLst>
                  <a:ext uri="{0D108BD9-81ED-4DB2-BD59-A6C34878D82A}">
                    <a16:rowId xmlns:a16="http://schemas.microsoft.com/office/drawing/2014/main" val="234467371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Panorama - 2016-11-06 19:13:10</a:t>
                      </a:r>
                      <a:r>
                        <a:rPr kumimoji="0" lang="de-DE" sz="1000" b="0" i="0" u="none" strike="noStrike" kern="1200" cap="none" spc="0" normalizeH="0" baseline="0" noProof="0">
                          <a:ln>
                            <a:noFill/>
                          </a:ln>
                          <a:solidFill>
                            <a:prstClr val="black"/>
                          </a:solidFill>
                          <a:effectLst/>
                          <a:uLnTx/>
                          <a:uFillTx/>
                          <a:latin typeface="+mn-lt"/>
                          <a:ea typeface="+mn-ea"/>
                          <a:cs typeface="+mn-cs"/>
                        </a:rPr>
                        <a:t>
Im Tatort geht es heute Abend ab 20.15 Uhr um ein junges Mädchen, das sich dem IS anschließen will. Darüber diskutiert u.a. Panorama Autorin Djamila Benkhelouf ab 21.45 Uhr in Tatort - Die Show. Wer mitdiskutieren will: HIer geht's lang!</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17039</a:t>
                      </a:r>
                    </a:p>
                  </a:txBody>
                  <a:tcPr/>
                </a:tc>
                <a:extLst>
                  <a:ext uri="{0D108BD9-81ED-4DB2-BD59-A6C34878D82A}">
                    <a16:rowId xmlns:a16="http://schemas.microsoft.com/office/drawing/2014/main" val="393238076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Panorama - 2016-07-12 15:23:02</a:t>
                      </a:r>
                      <a:r>
                        <a:rPr kumimoji="0" lang="de-DE" sz="1000" b="0" i="0" u="none" strike="noStrike" kern="1200" cap="none" spc="0" normalizeH="0" baseline="0" noProof="0">
                          <a:ln>
                            <a:noFill/>
                          </a:ln>
                          <a:solidFill>
                            <a:prstClr val="black"/>
                          </a:solidFill>
                          <a:effectLst/>
                          <a:uLnTx/>
                          <a:uFillTx/>
                          <a:latin typeface="+mn-lt"/>
                          <a:ea typeface="+mn-ea"/>
                          <a:cs typeface="+mn-cs"/>
                        </a:rPr>
                        <a:t>
"Und wer's genau und detailliert haben will, sehe sich Panorama an" - dem haben wir nichts hinzuzufügen ;) 
Der Bundestag diskutiert über gescheiterte Entwicklungshilfe und Landnahme in Sierra Leone, die mit deutschem Geld finanziert wird. http://www.ndr.de/fernsehen/sendungen/panorama_die_reporter/Herr-Abass-und-geklaute-Land,sendung536276.html</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7572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132028</a:t>
                      </a:r>
                    </a:p>
                  </a:txBody>
                  <a:tcPr/>
                </a:tc>
                <a:extLst>
                  <a:ext uri="{0D108BD9-81ED-4DB2-BD59-A6C34878D82A}">
                    <a16:rowId xmlns:a16="http://schemas.microsoft.com/office/drawing/2014/main" val="972621359"/>
                  </a:ext>
                </a:extLst>
              </a:tr>
            </a:tbl>
          </a:graphicData>
        </a:graphic>
      </p:graphicFrame>
      <p:sp>
        <p:nvSpPr>
          <p:cNvPr id="4" name="Text Placeholder 3">
            <a:extLst>
              <a:ext uri="{FF2B5EF4-FFF2-40B4-BE49-F238E27FC236}">
                <a16:creationId xmlns:a16="http://schemas.microsoft.com/office/drawing/2014/main" id="{2F01D992-BFC2-450F-9DEE-C6FA85FDA4BF}"/>
              </a:ext>
            </a:extLst>
          </p:cNvPr>
          <p:cNvSpPr>
            <a:spLocks noGrp="1"/>
          </p:cNvSpPr>
          <p:nvPr>
            <p:ph type="body" sz="quarter" idx="14"/>
          </p:nvPr>
        </p:nvSpPr>
        <p:spPr/>
        <p:txBody>
          <a:bodyPr/>
          <a:lstStyle/>
          <a:p>
            <a:r>
              <a:rPr lang="en-US"/>
              <a:t>01.07.2016 - 30.06.2017</a:t>
            </a:r>
          </a:p>
        </p:txBody>
      </p:sp>
    </p:spTree>
    <p:extLst>
      <p:ext uri="{BB962C8B-B14F-4D97-AF65-F5344CB8AC3E}">
        <p14:creationId xmlns:p14="http://schemas.microsoft.com/office/powerpoint/2010/main" val="397531319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2A90C5-C7E6-468E-AFCE-48C1153FEEF7}"/>
              </a:ext>
            </a:extLst>
          </p:cNvPr>
          <p:cNvSpPr>
            <a:spLocks noGrp="1"/>
          </p:cNvSpPr>
          <p:nvPr>
            <p:ph type="title"/>
          </p:nvPr>
        </p:nvSpPr>
        <p:spPr/>
        <p:txBody>
          <a:bodyPr/>
          <a:lstStyle/>
          <a:p>
            <a:r>
              <a:rPr lang="en-US"/>
              <a:t>Eigene Posts - Videostartrate - Flop - Export - 2 of 2</a:t>
            </a:r>
          </a:p>
        </p:txBody>
      </p:sp>
      <p:graphicFrame>
        <p:nvGraphicFramePr>
          <p:cNvPr id="5" name="Table Placeholder 4">
            <a:extLst>
              <a:ext uri="{FF2B5EF4-FFF2-40B4-BE49-F238E27FC236}">
                <a16:creationId xmlns:a16="http://schemas.microsoft.com/office/drawing/2014/main" id="{F2A732E4-4865-4D65-A1CE-6165DA9752B0}"/>
              </a:ext>
            </a:extLst>
          </p:cNvPr>
          <p:cNvGraphicFramePr>
            <a:graphicFrameLocks noGrp="1"/>
          </p:cNvGraphicFramePr>
          <p:nvPr>
            <p:ph type="tbl" sz="quarter" idx="13"/>
            <p:extLst>
              <p:ext uri="{D42A27DB-BD31-4B8C-83A1-F6EECF244321}">
                <p14:modId xmlns:p14="http://schemas.microsoft.com/office/powerpoint/2010/main" val="197257408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3435148502"/>
                    </a:ext>
                  </a:extLst>
                </a:gridCol>
                <a:gridCol w="1316736">
                  <a:extLst>
                    <a:ext uri="{9D8B030D-6E8A-4147-A177-3AD203B41FA5}">
                      <a16:colId xmlns:a16="http://schemas.microsoft.com/office/drawing/2014/main" val="1435574315"/>
                    </a:ext>
                  </a:extLst>
                </a:gridCol>
                <a:gridCol w="1481328">
                  <a:extLst>
                    <a:ext uri="{9D8B030D-6E8A-4147-A177-3AD203B41FA5}">
                      <a16:colId xmlns:a16="http://schemas.microsoft.com/office/drawing/2014/main" val="4094608815"/>
                    </a:ext>
                  </a:extLst>
                </a:gridCol>
                <a:gridCol w="1481328">
                  <a:extLst>
                    <a:ext uri="{9D8B030D-6E8A-4147-A177-3AD203B41FA5}">
                      <a16:colId xmlns:a16="http://schemas.microsoft.com/office/drawing/2014/main" val="593664493"/>
                    </a:ext>
                  </a:extLst>
                </a:gridCol>
                <a:gridCol w="1481328">
                  <a:extLst>
                    <a:ext uri="{9D8B030D-6E8A-4147-A177-3AD203B41FA5}">
                      <a16:colId xmlns:a16="http://schemas.microsoft.com/office/drawing/2014/main" val="47078810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Videostartrate (10 Sek.)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Videostartrate (3 Sek.)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Videostarts (10 Sek.)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Potenzielle Reichweite</a:t>
                      </a:r>
                    </a:p>
                  </a:txBody>
                  <a:tcPr/>
                </a:tc>
                <a:extLst>
                  <a:ext uri="{0D108BD9-81ED-4DB2-BD59-A6C34878D82A}">
                    <a16:rowId xmlns:a16="http://schemas.microsoft.com/office/drawing/2014/main" val="76488700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Panorama - 2016-10-06 17:19:07</a:t>
                      </a:r>
                      <a:r>
                        <a:rPr kumimoji="0" lang="de-DE" sz="1000" b="0" i="0" u="none" strike="noStrike" kern="1200" cap="none" spc="0" normalizeH="0" baseline="0" noProof="0">
                          <a:ln>
                            <a:noFill/>
                          </a:ln>
                          <a:solidFill>
                            <a:prstClr val="black"/>
                          </a:solidFill>
                          <a:effectLst/>
                          <a:uLnTx/>
                          <a:uFillTx/>
                          <a:latin typeface="+mn-lt"/>
                          <a:ea typeface="+mn-ea"/>
                          <a:cs typeface="+mn-cs"/>
                        </a:rPr>
                        <a:t>
A.N.G.S.T.: Ein Gefühl greift um sich. Sebastian 23 zerlegt das Wort in seine Einzelteile - und setzt die Angst neu zusammen.
http://www.ndr.de/fernsehen/sendungen/panorama_die_reporter/Ein-Abend-mit-Michel-Abdollahi,sendung574690.html</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59270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992979</a:t>
                      </a:r>
                    </a:p>
                  </a:txBody>
                  <a:tcPr/>
                </a:tc>
                <a:extLst>
                  <a:ext uri="{0D108BD9-81ED-4DB2-BD59-A6C34878D82A}">
                    <a16:rowId xmlns:a16="http://schemas.microsoft.com/office/drawing/2014/main" val="96204074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Panorama - 2017-01-25 10:16:37</a:t>
                      </a:r>
                      <a:r>
                        <a:rPr kumimoji="0" lang="de-DE" sz="1000" b="0" i="0" u="none" strike="noStrike" kern="1200" cap="none" spc="0" normalizeH="0" baseline="0" noProof="0">
                          <a:ln>
                            <a:noFill/>
                          </a:ln>
                          <a:solidFill>
                            <a:prstClr val="black"/>
                          </a:solidFill>
                          <a:effectLst/>
                          <a:uLnTx/>
                          <a:uFillTx/>
                          <a:latin typeface="+mn-lt"/>
                          <a:ea typeface="+mn-ea"/>
                          <a:cs typeface="+mn-cs"/>
                        </a:rPr>
                        <a:t>
Viele Verbraucher wünschen sich mehr Aufklärung über Lebensmittel - eine Kennzeichnung mit einer Ampel würde helfen. Doch der zuständige Minister lehnt ab. Wir haben uns auf der Internationale Grüne Woche 2017 umgehört.</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69797</a:t>
                      </a:r>
                    </a:p>
                  </a:txBody>
                  <a:tcPr/>
                </a:tc>
                <a:extLst>
                  <a:ext uri="{0D108BD9-81ED-4DB2-BD59-A6C34878D82A}">
                    <a16:rowId xmlns:a16="http://schemas.microsoft.com/office/drawing/2014/main" val="167745789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Panorama - 2016-08-11 16:42:33</a:t>
                      </a:r>
                      <a:r>
                        <a:rPr kumimoji="0" lang="pt-BR" sz="1000" b="0" i="0" u="none" strike="noStrike" kern="1200" cap="none" spc="0" normalizeH="0" baseline="0" noProof="0">
                          <a:ln>
                            <a:noFill/>
                          </a:ln>
                          <a:solidFill>
                            <a:prstClr val="black"/>
                          </a:solidFill>
                          <a:effectLst/>
                          <a:uLnTx/>
                          <a:uFillTx/>
                          <a:latin typeface="+mn-lt"/>
                          <a:ea typeface="+mn-ea"/>
                          <a:cs typeface="+mn-cs"/>
                        </a:rPr>
                        <a:t>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11234</a:t>
                      </a:r>
                    </a:p>
                  </a:txBody>
                  <a:tcPr/>
                </a:tc>
                <a:extLst>
                  <a:ext uri="{0D108BD9-81ED-4DB2-BD59-A6C34878D82A}">
                    <a16:rowId xmlns:a16="http://schemas.microsoft.com/office/drawing/2014/main" val="1868649107"/>
                  </a:ext>
                </a:extLst>
              </a:tr>
            </a:tbl>
          </a:graphicData>
        </a:graphic>
      </p:graphicFrame>
      <p:sp>
        <p:nvSpPr>
          <p:cNvPr id="4" name="Text Placeholder 3">
            <a:extLst>
              <a:ext uri="{FF2B5EF4-FFF2-40B4-BE49-F238E27FC236}">
                <a16:creationId xmlns:a16="http://schemas.microsoft.com/office/drawing/2014/main" id="{9CD49DCB-CEA1-42B2-9946-7FEE8F2C9C1C}"/>
              </a:ext>
            </a:extLst>
          </p:cNvPr>
          <p:cNvSpPr>
            <a:spLocks noGrp="1"/>
          </p:cNvSpPr>
          <p:nvPr>
            <p:ph type="body" sz="quarter" idx="14"/>
          </p:nvPr>
        </p:nvSpPr>
        <p:spPr/>
        <p:txBody>
          <a:bodyPr/>
          <a:lstStyle/>
          <a:p>
            <a:r>
              <a:rPr lang="en-US"/>
              <a:t>01.07.2016 - 30.06.2017</a:t>
            </a:r>
          </a:p>
        </p:txBody>
      </p:sp>
    </p:spTree>
    <p:extLst>
      <p:ext uri="{BB962C8B-B14F-4D97-AF65-F5344CB8AC3E}">
        <p14:creationId xmlns:p14="http://schemas.microsoft.com/office/powerpoint/2010/main" val="69575769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406AF9-26EB-4E0C-9661-CE5DC2476BDB}"/>
              </a:ext>
            </a:extLst>
          </p:cNvPr>
          <p:cNvSpPr>
            <a:spLocks noGrp="1"/>
          </p:cNvSpPr>
          <p:nvPr>
            <p:ph type="title"/>
          </p:nvPr>
        </p:nvSpPr>
        <p:spPr/>
        <p:txBody>
          <a:bodyPr/>
          <a:lstStyle/>
          <a:p>
            <a:r>
              <a:rPr lang="de-DE"/>
              <a:t>Eigene Posts - Potenzielle Reichweite - Export</a:t>
            </a:r>
            <a:endParaRPr lang="en-US"/>
          </a:p>
        </p:txBody>
      </p:sp>
      <p:graphicFrame>
        <p:nvGraphicFramePr>
          <p:cNvPr id="5" name="Table Placeholder 4">
            <a:extLst>
              <a:ext uri="{FF2B5EF4-FFF2-40B4-BE49-F238E27FC236}">
                <a16:creationId xmlns:a16="http://schemas.microsoft.com/office/drawing/2014/main" id="{F9BF8C62-AA1D-4B5D-A5FC-618E19B71C07}"/>
              </a:ext>
            </a:extLst>
          </p:cNvPr>
          <p:cNvGraphicFramePr>
            <a:graphicFrameLocks noGrp="1"/>
          </p:cNvGraphicFramePr>
          <p:nvPr>
            <p:ph type="tbl" sz="quarter" idx="13"/>
            <p:extLst>
              <p:ext uri="{D42A27DB-BD31-4B8C-83A1-F6EECF244321}">
                <p14:modId xmlns:p14="http://schemas.microsoft.com/office/powerpoint/2010/main" val="384085776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1649109898"/>
                    </a:ext>
                  </a:extLst>
                </a:gridCol>
                <a:gridCol w="1234440">
                  <a:extLst>
                    <a:ext uri="{9D8B030D-6E8A-4147-A177-3AD203B41FA5}">
                      <a16:colId xmlns:a16="http://schemas.microsoft.com/office/drawing/2014/main" val="196624656"/>
                    </a:ext>
                  </a:extLst>
                </a:gridCol>
                <a:gridCol w="822960">
                  <a:extLst>
                    <a:ext uri="{9D8B030D-6E8A-4147-A177-3AD203B41FA5}">
                      <a16:colId xmlns:a16="http://schemas.microsoft.com/office/drawing/2014/main" val="1007743874"/>
                    </a:ext>
                  </a:extLst>
                </a:gridCol>
                <a:gridCol w="822960">
                  <a:extLst>
                    <a:ext uri="{9D8B030D-6E8A-4147-A177-3AD203B41FA5}">
                      <a16:colId xmlns:a16="http://schemas.microsoft.com/office/drawing/2014/main" val="3780856848"/>
                    </a:ext>
                  </a:extLst>
                </a:gridCol>
                <a:gridCol w="822960">
                  <a:extLst>
                    <a:ext uri="{9D8B030D-6E8A-4147-A177-3AD203B41FA5}">
                      <a16:colId xmlns:a16="http://schemas.microsoft.com/office/drawing/2014/main" val="1189982800"/>
                    </a:ext>
                  </a:extLst>
                </a:gridCol>
                <a:gridCol w="822960">
                  <a:extLst>
                    <a:ext uri="{9D8B030D-6E8A-4147-A177-3AD203B41FA5}">
                      <a16:colId xmlns:a16="http://schemas.microsoft.com/office/drawing/2014/main" val="497003580"/>
                    </a:ext>
                  </a:extLst>
                </a:gridCol>
                <a:gridCol w="411480">
                  <a:extLst>
                    <a:ext uri="{9D8B030D-6E8A-4147-A177-3AD203B41FA5}">
                      <a16:colId xmlns:a16="http://schemas.microsoft.com/office/drawing/2014/main" val="1010320265"/>
                    </a:ext>
                  </a:extLst>
                </a:gridCol>
              </a:tblGrid>
              <a:tr h="370840">
                <a:tc>
                  <a:txBody>
                    <a:bodyPr/>
                    <a:lstStyle/>
                    <a:p>
                      <a:r>
                        <a:rPr lang="en-US" sz="1000"/>
                        <a:t>Post</a:t>
                      </a:r>
                    </a:p>
                  </a:txBody>
                  <a:tcPr/>
                </a:tc>
                <a:tc>
                  <a:txBody>
                    <a:bodyPr/>
                    <a:lstStyle/>
                    <a:p>
                      <a:r>
                        <a:rPr lang="en-US" sz="1000"/>
                        <a:t>gesamt Potenzielle Reichweite</a:t>
                      </a:r>
                    </a:p>
                  </a:txBody>
                  <a:tcPr/>
                </a:tc>
                <a:tc>
                  <a:txBody>
                    <a:bodyPr/>
                    <a:lstStyle/>
                    <a:p>
                      <a:r>
                        <a:rPr lang="en-US" sz="1000"/>
                        <a:t>bezahlt</a:t>
                      </a:r>
                    </a:p>
                  </a:txBody>
                  <a:tcPr/>
                </a:tc>
                <a:tc>
                  <a:txBody>
                    <a:bodyPr/>
                    <a:lstStyle/>
                    <a:p>
                      <a:r>
                        <a:rPr lang="en-US" sz="1000"/>
                        <a:t>viral</a:t>
                      </a:r>
                    </a:p>
                  </a:txBody>
                  <a:tcPr/>
                </a:tc>
                <a:tc>
                  <a:txBody>
                    <a:bodyPr/>
                    <a:lstStyle/>
                    <a:p>
                      <a:r>
                        <a:rPr lang="en-US" sz="1000"/>
                        <a:t>organisch</a:t>
                      </a:r>
                    </a:p>
                  </a:txBody>
                  <a:tcPr/>
                </a:tc>
                <a:tc>
                  <a:txBody>
                    <a:bodyPr/>
                    <a:lstStyle/>
                    <a:p>
                      <a:r>
                        <a:rPr lang="en-US" sz="1000"/>
                        <a:t>unbezahlt</a:t>
                      </a:r>
                    </a:p>
                  </a:txBody>
                  <a:tcPr/>
                </a:tc>
                <a:tc>
                  <a:txBody>
                    <a:bodyPr/>
                    <a:lstStyle/>
                    <a:p>
                      <a:r>
                        <a:rPr lang="en-US" sz="1000"/>
                        <a:t>Typ</a:t>
                      </a:r>
                    </a:p>
                  </a:txBody>
                  <a:tcPr/>
                </a:tc>
                <a:extLst>
                  <a:ext uri="{0D108BD9-81ED-4DB2-BD59-A6C34878D82A}">
                    <a16:rowId xmlns:a16="http://schemas.microsoft.com/office/drawing/2014/main" val="2112673975"/>
                  </a:ext>
                </a:extLst>
              </a:tr>
              <a:tr h="370840">
                <a:tc>
                  <a:txBody>
                    <a:bodyPr/>
                    <a:lstStyle/>
                    <a:p>
                      <a:r>
                        <a:rPr lang="de-DE" sz="1000" b="1"/>
                        <a:t>Panorama - 2016-10-14 08:55:24</a:t>
                      </a:r>
                      <a:r>
                        <a:rPr lang="de-DE" sz="1000"/>
                        <a:t>
Populisten arbeiten mit Ängsten und beschwören Katastrophen herauf. Wir haben uns die Dramaturgie einmal angeschaut:</a:t>
                      </a:r>
                      <a:endParaRPr lang="en-US" sz="1000"/>
                    </a:p>
                  </a:txBody>
                  <a:tcPr/>
                </a:tc>
                <a:tc>
                  <a:txBody>
                    <a:bodyPr/>
                    <a:lstStyle/>
                    <a:p>
                      <a:r>
                        <a:rPr lang="en-US" sz="1000"/>
                        <a:t>10676086</a:t>
                      </a:r>
                    </a:p>
                  </a:txBody>
                  <a:tcPr/>
                </a:tc>
                <a:tc>
                  <a:txBody>
                    <a:bodyPr/>
                    <a:lstStyle/>
                    <a:p>
                      <a:r>
                        <a:rPr lang="en-US" sz="1000"/>
                        <a:t>0</a:t>
                      </a:r>
                    </a:p>
                  </a:txBody>
                  <a:tcPr/>
                </a:tc>
                <a:tc>
                  <a:txBody>
                    <a:bodyPr/>
                    <a:lstStyle/>
                    <a:p>
                      <a:r>
                        <a:rPr lang="en-US" sz="1000"/>
                        <a:t>9939817</a:t>
                      </a:r>
                    </a:p>
                  </a:txBody>
                  <a:tcPr/>
                </a:tc>
                <a:tc>
                  <a:txBody>
                    <a:bodyPr/>
                    <a:lstStyle/>
                    <a:p>
                      <a:r>
                        <a:rPr lang="en-US" sz="1000"/>
                        <a:t>1636426</a:t>
                      </a:r>
                    </a:p>
                  </a:txBody>
                  <a:tcPr/>
                </a:tc>
                <a:tc>
                  <a:txBody>
                    <a:bodyPr/>
                    <a:lstStyle/>
                    <a:p>
                      <a:r>
                        <a:rPr lang="en-US" sz="1000"/>
                        <a:t>10676086</a:t>
                      </a:r>
                    </a:p>
                  </a:txBody>
                  <a:tcPr/>
                </a:tc>
                <a:tc>
                  <a:txBody>
                    <a:bodyPr/>
                    <a:lstStyle/>
                    <a:p>
                      <a:r>
                        <a:rPr lang="en-US" sz="1000"/>
                        <a:t>Video</a:t>
                      </a:r>
                    </a:p>
                  </a:txBody>
                  <a:tcPr/>
                </a:tc>
                <a:extLst>
                  <a:ext uri="{0D108BD9-81ED-4DB2-BD59-A6C34878D82A}">
                    <a16:rowId xmlns:a16="http://schemas.microsoft.com/office/drawing/2014/main" val="3061407284"/>
                  </a:ext>
                </a:extLst>
              </a:tr>
              <a:tr h="370840">
                <a:tc>
                  <a:txBody>
                    <a:bodyPr/>
                    <a:lstStyle/>
                    <a:p>
                      <a:r>
                        <a:rPr lang="de-DE" sz="1000" b="1"/>
                        <a:t>Panorama - 2016-09-01 20:16:38</a:t>
                      </a:r>
                      <a:r>
                        <a:rPr lang="de-DE" sz="1000"/>
                        <a:t>
Das Land hat sich verändert, aber wir können auch stolz sein auf das, was wir geschafft haben - das ist die Bilanz von Anja Reschke.</a:t>
                      </a:r>
                      <a:endParaRPr lang="en-US" sz="1000"/>
                    </a:p>
                  </a:txBody>
                  <a:tcPr/>
                </a:tc>
                <a:tc>
                  <a:txBody>
                    <a:bodyPr/>
                    <a:lstStyle/>
                    <a:p>
                      <a:r>
                        <a:rPr lang="en-US" sz="1000"/>
                        <a:t>9113108</a:t>
                      </a:r>
                    </a:p>
                  </a:txBody>
                  <a:tcPr/>
                </a:tc>
                <a:tc>
                  <a:txBody>
                    <a:bodyPr/>
                    <a:lstStyle/>
                    <a:p>
                      <a:r>
                        <a:rPr lang="en-US" sz="1000"/>
                        <a:t>0</a:t>
                      </a:r>
                    </a:p>
                  </a:txBody>
                  <a:tcPr/>
                </a:tc>
                <a:tc>
                  <a:txBody>
                    <a:bodyPr/>
                    <a:lstStyle/>
                    <a:p>
                      <a:r>
                        <a:rPr lang="en-US" sz="1000"/>
                        <a:t>7977611</a:t>
                      </a:r>
                    </a:p>
                  </a:txBody>
                  <a:tcPr/>
                </a:tc>
                <a:tc>
                  <a:txBody>
                    <a:bodyPr/>
                    <a:lstStyle/>
                    <a:p>
                      <a:r>
                        <a:rPr lang="en-US" sz="1000"/>
                        <a:t>1653749</a:t>
                      </a:r>
                    </a:p>
                  </a:txBody>
                  <a:tcPr/>
                </a:tc>
                <a:tc>
                  <a:txBody>
                    <a:bodyPr/>
                    <a:lstStyle/>
                    <a:p>
                      <a:r>
                        <a:rPr lang="en-US" sz="1000"/>
                        <a:t>9113108</a:t>
                      </a:r>
                    </a:p>
                  </a:txBody>
                  <a:tcPr/>
                </a:tc>
                <a:tc>
                  <a:txBody>
                    <a:bodyPr/>
                    <a:lstStyle/>
                    <a:p>
                      <a:r>
                        <a:rPr lang="en-US" sz="1000"/>
                        <a:t>Video</a:t>
                      </a:r>
                    </a:p>
                  </a:txBody>
                  <a:tcPr/>
                </a:tc>
                <a:extLst>
                  <a:ext uri="{0D108BD9-81ED-4DB2-BD59-A6C34878D82A}">
                    <a16:rowId xmlns:a16="http://schemas.microsoft.com/office/drawing/2014/main" val="670353928"/>
                  </a:ext>
                </a:extLst>
              </a:tr>
              <a:tr h="370840">
                <a:tc>
                  <a:txBody>
                    <a:bodyPr/>
                    <a:lstStyle/>
                    <a:p>
                      <a:r>
                        <a:rPr lang="de-DE" sz="1000" b="1"/>
                        <a:t>Panorama - 2017-05-09 17:04:50</a:t>
                      </a:r>
                      <a:r>
                        <a:rPr lang="de-DE" sz="1000"/>
                        <a:t>
Wer sich für mehr Tierwohl einsetzt, hat auch höhere Kosten: Panorama 3 war zu Besuch im Stall einer Landwirtin bei Osnabrück, die versucht, Tieren und Verbrauchern gleichermaßen gerecht zu werden - alles andere als einfach.</a:t>
                      </a:r>
                      <a:endParaRPr lang="en-US" sz="1000"/>
                    </a:p>
                  </a:txBody>
                  <a:tcPr/>
                </a:tc>
                <a:tc>
                  <a:txBody>
                    <a:bodyPr/>
                    <a:lstStyle/>
                    <a:p>
                      <a:r>
                        <a:rPr lang="en-US" sz="1000"/>
                        <a:t>7172271</a:t>
                      </a:r>
                    </a:p>
                  </a:txBody>
                  <a:tcPr/>
                </a:tc>
                <a:tc>
                  <a:txBody>
                    <a:bodyPr/>
                    <a:lstStyle/>
                    <a:p>
                      <a:r>
                        <a:rPr lang="en-US" sz="1000"/>
                        <a:t>0</a:t>
                      </a:r>
                    </a:p>
                  </a:txBody>
                  <a:tcPr/>
                </a:tc>
                <a:tc>
                  <a:txBody>
                    <a:bodyPr/>
                    <a:lstStyle/>
                    <a:p>
                      <a:r>
                        <a:rPr lang="en-US" sz="1000"/>
                        <a:t>6514676</a:t>
                      </a:r>
                    </a:p>
                  </a:txBody>
                  <a:tcPr/>
                </a:tc>
                <a:tc>
                  <a:txBody>
                    <a:bodyPr/>
                    <a:lstStyle/>
                    <a:p>
                      <a:r>
                        <a:rPr lang="en-US" sz="1000"/>
                        <a:t>1013672</a:t>
                      </a:r>
                    </a:p>
                  </a:txBody>
                  <a:tcPr/>
                </a:tc>
                <a:tc>
                  <a:txBody>
                    <a:bodyPr/>
                    <a:lstStyle/>
                    <a:p>
                      <a:r>
                        <a:rPr lang="en-US" sz="1000"/>
                        <a:t>7172271</a:t>
                      </a:r>
                    </a:p>
                  </a:txBody>
                  <a:tcPr/>
                </a:tc>
                <a:tc>
                  <a:txBody>
                    <a:bodyPr/>
                    <a:lstStyle/>
                    <a:p>
                      <a:r>
                        <a:rPr lang="en-US" sz="1000"/>
                        <a:t>Video</a:t>
                      </a:r>
                    </a:p>
                  </a:txBody>
                  <a:tcPr/>
                </a:tc>
                <a:extLst>
                  <a:ext uri="{0D108BD9-81ED-4DB2-BD59-A6C34878D82A}">
                    <a16:rowId xmlns:a16="http://schemas.microsoft.com/office/drawing/2014/main" val="1350915752"/>
                  </a:ext>
                </a:extLst>
              </a:tr>
              <a:tr h="370840">
                <a:tc>
                  <a:txBody>
                    <a:bodyPr/>
                    <a:lstStyle/>
                    <a:p>
                      <a:r>
                        <a:rPr lang="de-DE" sz="1000" b="1"/>
                        <a:t>Panorama - 2016-09-01 08:30:00</a:t>
                      </a:r>
                      <a:r>
                        <a:rPr lang="de-DE" sz="1000"/>
                        <a:t>
Adolf soll helfen. Einsichten aus dem Wahlkampf der NPD in Mecklenburg-Vorpommern.</a:t>
                      </a:r>
                      <a:endParaRPr lang="en-US" sz="1000"/>
                    </a:p>
                  </a:txBody>
                  <a:tcPr/>
                </a:tc>
                <a:tc>
                  <a:txBody>
                    <a:bodyPr/>
                    <a:lstStyle/>
                    <a:p>
                      <a:r>
                        <a:rPr lang="en-US" sz="1000"/>
                        <a:t>5732205</a:t>
                      </a:r>
                    </a:p>
                  </a:txBody>
                  <a:tcPr/>
                </a:tc>
                <a:tc>
                  <a:txBody>
                    <a:bodyPr/>
                    <a:lstStyle/>
                    <a:p>
                      <a:r>
                        <a:rPr lang="en-US" sz="1000"/>
                        <a:t>0</a:t>
                      </a:r>
                    </a:p>
                  </a:txBody>
                  <a:tcPr/>
                </a:tc>
                <a:tc>
                  <a:txBody>
                    <a:bodyPr/>
                    <a:lstStyle/>
                    <a:p>
                      <a:r>
                        <a:rPr lang="en-US" sz="1000"/>
                        <a:t>4048204</a:t>
                      </a:r>
                    </a:p>
                  </a:txBody>
                  <a:tcPr/>
                </a:tc>
                <a:tc>
                  <a:txBody>
                    <a:bodyPr/>
                    <a:lstStyle/>
                    <a:p>
                      <a:r>
                        <a:rPr lang="en-US" sz="1000"/>
                        <a:t>2560172</a:t>
                      </a:r>
                    </a:p>
                  </a:txBody>
                  <a:tcPr/>
                </a:tc>
                <a:tc>
                  <a:txBody>
                    <a:bodyPr/>
                    <a:lstStyle/>
                    <a:p>
                      <a:r>
                        <a:rPr lang="en-US" sz="1000"/>
                        <a:t>5732205</a:t>
                      </a:r>
                    </a:p>
                  </a:txBody>
                  <a:tcPr/>
                </a:tc>
                <a:tc>
                  <a:txBody>
                    <a:bodyPr/>
                    <a:lstStyle/>
                    <a:p>
                      <a:r>
                        <a:rPr lang="en-US" sz="1000"/>
                        <a:t>Video</a:t>
                      </a:r>
                    </a:p>
                  </a:txBody>
                  <a:tcPr/>
                </a:tc>
                <a:extLst>
                  <a:ext uri="{0D108BD9-81ED-4DB2-BD59-A6C34878D82A}">
                    <a16:rowId xmlns:a16="http://schemas.microsoft.com/office/drawing/2014/main" val="3201991271"/>
                  </a:ext>
                </a:extLst>
              </a:tr>
              <a:tr h="370840">
                <a:tc>
                  <a:txBody>
                    <a:bodyPr/>
                    <a:lstStyle/>
                    <a:p>
                      <a:r>
                        <a:rPr lang="de-DE" sz="1000" b="1"/>
                        <a:t>Panorama - 2016-08-30 08:59:56</a:t>
                      </a:r>
                      <a:r>
                        <a:rPr lang="de-DE" sz="1000"/>
                        <a:t>
MotorradLÄRM? "Das ist Musik", sagt Kalle. Wie Vogelgezwitscher.
Mehr Wrumm am Donnerstag um 21.45 Uhr in Panorama</a:t>
                      </a:r>
                      <a:endParaRPr lang="en-US" sz="1000"/>
                    </a:p>
                  </a:txBody>
                  <a:tcPr/>
                </a:tc>
                <a:tc>
                  <a:txBody>
                    <a:bodyPr/>
                    <a:lstStyle/>
                    <a:p>
                      <a:r>
                        <a:rPr lang="en-US" sz="1000"/>
                        <a:t>3898718</a:t>
                      </a:r>
                    </a:p>
                  </a:txBody>
                  <a:tcPr/>
                </a:tc>
                <a:tc>
                  <a:txBody>
                    <a:bodyPr/>
                    <a:lstStyle/>
                    <a:p>
                      <a:r>
                        <a:rPr lang="en-US" sz="1000"/>
                        <a:t>0</a:t>
                      </a:r>
                    </a:p>
                  </a:txBody>
                  <a:tcPr/>
                </a:tc>
                <a:tc>
                  <a:txBody>
                    <a:bodyPr/>
                    <a:lstStyle/>
                    <a:p>
                      <a:r>
                        <a:rPr lang="en-US" sz="1000"/>
                        <a:t>2217881</a:t>
                      </a:r>
                    </a:p>
                  </a:txBody>
                  <a:tcPr/>
                </a:tc>
                <a:tc>
                  <a:txBody>
                    <a:bodyPr/>
                    <a:lstStyle/>
                    <a:p>
                      <a:r>
                        <a:rPr lang="en-US" sz="1000"/>
                        <a:t>2082892</a:t>
                      </a:r>
                    </a:p>
                  </a:txBody>
                  <a:tcPr/>
                </a:tc>
                <a:tc>
                  <a:txBody>
                    <a:bodyPr/>
                    <a:lstStyle/>
                    <a:p>
                      <a:r>
                        <a:rPr lang="en-US" sz="1000"/>
                        <a:t>3898718</a:t>
                      </a:r>
                    </a:p>
                  </a:txBody>
                  <a:tcPr/>
                </a:tc>
                <a:tc>
                  <a:txBody>
                    <a:bodyPr/>
                    <a:lstStyle/>
                    <a:p>
                      <a:r>
                        <a:rPr lang="en-US" sz="1000"/>
                        <a:t>Video</a:t>
                      </a:r>
                    </a:p>
                  </a:txBody>
                  <a:tcPr/>
                </a:tc>
                <a:extLst>
                  <a:ext uri="{0D108BD9-81ED-4DB2-BD59-A6C34878D82A}">
                    <a16:rowId xmlns:a16="http://schemas.microsoft.com/office/drawing/2014/main" val="2870246980"/>
                  </a:ext>
                </a:extLst>
              </a:tr>
            </a:tbl>
          </a:graphicData>
        </a:graphic>
      </p:graphicFrame>
      <p:sp>
        <p:nvSpPr>
          <p:cNvPr id="4" name="Text Placeholder 3">
            <a:extLst>
              <a:ext uri="{FF2B5EF4-FFF2-40B4-BE49-F238E27FC236}">
                <a16:creationId xmlns:a16="http://schemas.microsoft.com/office/drawing/2014/main" id="{808F3652-0B19-48DB-9FE4-91CD18DE427D}"/>
              </a:ext>
            </a:extLst>
          </p:cNvPr>
          <p:cNvSpPr>
            <a:spLocks noGrp="1"/>
          </p:cNvSpPr>
          <p:nvPr>
            <p:ph type="body" sz="quarter" idx="14"/>
          </p:nvPr>
        </p:nvSpPr>
        <p:spPr/>
        <p:txBody>
          <a:bodyPr/>
          <a:lstStyle/>
          <a:p>
            <a:r>
              <a:rPr lang="en-US"/>
              <a:t>01.07.2016 - 30.06.2017</a:t>
            </a:r>
          </a:p>
        </p:txBody>
      </p:sp>
    </p:spTree>
    <p:extLst>
      <p:ext uri="{BB962C8B-B14F-4D97-AF65-F5344CB8AC3E}">
        <p14:creationId xmlns:p14="http://schemas.microsoft.com/office/powerpoint/2010/main" val="200079542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940D09-94F7-496E-BE84-51F97572F7E8}"/>
              </a:ext>
            </a:extLst>
          </p:cNvPr>
          <p:cNvSpPr>
            <a:spLocks noGrp="1"/>
          </p:cNvSpPr>
          <p:nvPr>
            <p:ph type="title"/>
          </p:nvPr>
        </p:nvSpPr>
        <p:spPr/>
        <p:txBody>
          <a:bodyPr/>
          <a:lstStyle/>
          <a:p>
            <a:r>
              <a:rPr lang="de-DE"/>
              <a:t>Eigene Posts - Aktive Nutzer - Export</a:t>
            </a:r>
            <a:endParaRPr lang="en-US"/>
          </a:p>
        </p:txBody>
      </p:sp>
      <p:graphicFrame>
        <p:nvGraphicFramePr>
          <p:cNvPr id="5" name="Table Placeholder 4">
            <a:extLst>
              <a:ext uri="{FF2B5EF4-FFF2-40B4-BE49-F238E27FC236}">
                <a16:creationId xmlns:a16="http://schemas.microsoft.com/office/drawing/2014/main" id="{4558CA98-BFD0-42D6-829E-5FC5CD1C1969}"/>
              </a:ext>
            </a:extLst>
          </p:cNvPr>
          <p:cNvGraphicFramePr>
            <a:graphicFrameLocks noGrp="1"/>
          </p:cNvGraphicFramePr>
          <p:nvPr>
            <p:ph type="tbl" sz="quarter" idx="13"/>
            <p:extLst>
              <p:ext uri="{D42A27DB-BD31-4B8C-83A1-F6EECF244321}">
                <p14:modId xmlns:p14="http://schemas.microsoft.com/office/powerpoint/2010/main" val="148005893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2531753798"/>
                    </a:ext>
                  </a:extLst>
                </a:gridCol>
                <a:gridCol w="1234440">
                  <a:extLst>
                    <a:ext uri="{9D8B030D-6E8A-4147-A177-3AD203B41FA5}">
                      <a16:colId xmlns:a16="http://schemas.microsoft.com/office/drawing/2014/main" val="1726077263"/>
                    </a:ext>
                  </a:extLst>
                </a:gridCol>
                <a:gridCol w="1234440">
                  <a:extLst>
                    <a:ext uri="{9D8B030D-6E8A-4147-A177-3AD203B41FA5}">
                      <a16:colId xmlns:a16="http://schemas.microsoft.com/office/drawing/2014/main" val="2434681946"/>
                    </a:ext>
                  </a:extLst>
                </a:gridCol>
                <a:gridCol w="1234440">
                  <a:extLst>
                    <a:ext uri="{9D8B030D-6E8A-4147-A177-3AD203B41FA5}">
                      <a16:colId xmlns:a16="http://schemas.microsoft.com/office/drawing/2014/main" val="2469015097"/>
                    </a:ext>
                  </a:extLst>
                </a:gridCol>
                <a:gridCol w="822960">
                  <a:extLst>
                    <a:ext uri="{9D8B030D-6E8A-4147-A177-3AD203B41FA5}">
                      <a16:colId xmlns:a16="http://schemas.microsoft.com/office/drawing/2014/main" val="2071231976"/>
                    </a:ext>
                  </a:extLst>
                </a:gridCol>
                <a:gridCol w="411480">
                  <a:extLst>
                    <a:ext uri="{9D8B030D-6E8A-4147-A177-3AD203B41FA5}">
                      <a16:colId xmlns:a16="http://schemas.microsoft.com/office/drawing/2014/main" val="1878269475"/>
                    </a:ext>
                  </a:extLst>
                </a:gridCol>
              </a:tblGrid>
              <a:tr h="370840">
                <a:tc>
                  <a:txBody>
                    <a:bodyPr/>
                    <a:lstStyle/>
                    <a:p>
                      <a:r>
                        <a:rPr lang="en-US" sz="1000"/>
                        <a:t>Post</a:t>
                      </a:r>
                    </a:p>
                  </a:txBody>
                  <a:tcPr/>
                </a:tc>
                <a:tc>
                  <a:txBody>
                    <a:bodyPr/>
                    <a:lstStyle/>
                    <a:p>
                      <a:r>
                        <a:rPr lang="en-US" sz="1000"/>
                        <a:t>Aktive Nutzer</a:t>
                      </a:r>
                    </a:p>
                  </a:txBody>
                  <a:tcPr/>
                </a:tc>
                <a:tc>
                  <a:txBody>
                    <a:bodyPr/>
                    <a:lstStyle/>
                    <a:p>
                      <a:r>
                        <a:rPr lang="en-US" sz="1000"/>
                        <a:t>Potenzielle Reichweite</a:t>
                      </a:r>
                    </a:p>
                  </a:txBody>
                  <a:tcPr/>
                </a:tc>
                <a:tc>
                  <a:txBody>
                    <a:bodyPr/>
                    <a:lstStyle/>
                    <a:p>
                      <a:r>
                        <a:rPr lang="en-US" sz="1000"/>
                        <a:t>I-Rate Aktive Nutzer</a:t>
                      </a:r>
                    </a:p>
                  </a:txBody>
                  <a:tcPr/>
                </a:tc>
                <a:tc>
                  <a:txBody>
                    <a:bodyPr/>
                    <a:lstStyle/>
                    <a:p>
                      <a:r>
                        <a:rPr lang="en-US" sz="1000"/>
                        <a:t>Reaktionen</a:t>
                      </a:r>
                    </a:p>
                  </a:txBody>
                  <a:tcPr/>
                </a:tc>
                <a:tc>
                  <a:txBody>
                    <a:bodyPr/>
                    <a:lstStyle/>
                    <a:p>
                      <a:r>
                        <a:rPr lang="en-US" sz="1000"/>
                        <a:t>Typ</a:t>
                      </a:r>
                    </a:p>
                  </a:txBody>
                  <a:tcPr/>
                </a:tc>
                <a:extLst>
                  <a:ext uri="{0D108BD9-81ED-4DB2-BD59-A6C34878D82A}">
                    <a16:rowId xmlns:a16="http://schemas.microsoft.com/office/drawing/2014/main" val="4096852270"/>
                  </a:ext>
                </a:extLst>
              </a:tr>
              <a:tr h="370840">
                <a:tc>
                  <a:txBody>
                    <a:bodyPr/>
                    <a:lstStyle/>
                    <a:p>
                      <a:r>
                        <a:rPr lang="de-DE" sz="1000" b="1"/>
                        <a:t>Panorama - 2016-10-14 08:55:24</a:t>
                      </a:r>
                      <a:r>
                        <a:rPr lang="de-DE" sz="1000"/>
                        <a:t>
Populisten arbeiten mit Ängsten und beschwören Katastrophen herauf. Wir haben uns die Dramaturgie einmal angeschaut:</a:t>
                      </a:r>
                      <a:endParaRPr lang="en-US" sz="1000"/>
                    </a:p>
                  </a:txBody>
                  <a:tcPr/>
                </a:tc>
                <a:tc>
                  <a:txBody>
                    <a:bodyPr/>
                    <a:lstStyle/>
                    <a:p>
                      <a:r>
                        <a:rPr lang="en-US" sz="1000"/>
                        <a:t>958336</a:t>
                      </a:r>
                    </a:p>
                  </a:txBody>
                  <a:tcPr/>
                </a:tc>
                <a:tc>
                  <a:txBody>
                    <a:bodyPr/>
                    <a:lstStyle/>
                    <a:p>
                      <a:r>
                        <a:rPr lang="en-US" sz="1000"/>
                        <a:t>10676086</a:t>
                      </a:r>
                    </a:p>
                  </a:txBody>
                  <a:tcPr/>
                </a:tc>
                <a:tc>
                  <a:txBody>
                    <a:bodyPr/>
                    <a:lstStyle/>
                    <a:p>
                      <a:r>
                        <a:rPr lang="en-US" sz="1000"/>
                        <a:t>9.0%</a:t>
                      </a:r>
                    </a:p>
                  </a:txBody>
                  <a:tcPr/>
                </a:tc>
                <a:tc>
                  <a:txBody>
                    <a:bodyPr/>
                    <a:lstStyle/>
                    <a:p>
                      <a:r>
                        <a:rPr lang="en-US" sz="1000"/>
                        <a:t>186152</a:t>
                      </a:r>
                    </a:p>
                  </a:txBody>
                  <a:tcPr/>
                </a:tc>
                <a:tc>
                  <a:txBody>
                    <a:bodyPr/>
                    <a:lstStyle/>
                    <a:p>
                      <a:r>
                        <a:rPr lang="en-US" sz="1000"/>
                        <a:t>Video</a:t>
                      </a:r>
                    </a:p>
                  </a:txBody>
                  <a:tcPr/>
                </a:tc>
                <a:extLst>
                  <a:ext uri="{0D108BD9-81ED-4DB2-BD59-A6C34878D82A}">
                    <a16:rowId xmlns:a16="http://schemas.microsoft.com/office/drawing/2014/main" val="90772944"/>
                  </a:ext>
                </a:extLst>
              </a:tr>
              <a:tr h="370840">
                <a:tc>
                  <a:txBody>
                    <a:bodyPr/>
                    <a:lstStyle/>
                    <a:p>
                      <a:r>
                        <a:rPr lang="de-DE" sz="1000" b="1"/>
                        <a:t>Panorama - 2016-09-01 20:16:38</a:t>
                      </a:r>
                      <a:r>
                        <a:rPr lang="de-DE" sz="1000"/>
                        <a:t>
Das Land hat sich verändert, aber wir können auch stolz sein auf das, was wir geschafft haben - das ist die Bilanz von Anja Reschke.</a:t>
                      </a:r>
                      <a:endParaRPr lang="en-US" sz="1000"/>
                    </a:p>
                  </a:txBody>
                  <a:tcPr/>
                </a:tc>
                <a:tc>
                  <a:txBody>
                    <a:bodyPr/>
                    <a:lstStyle/>
                    <a:p>
                      <a:r>
                        <a:rPr lang="en-US" sz="1000"/>
                        <a:t>737359</a:t>
                      </a:r>
                    </a:p>
                  </a:txBody>
                  <a:tcPr/>
                </a:tc>
                <a:tc>
                  <a:txBody>
                    <a:bodyPr/>
                    <a:lstStyle/>
                    <a:p>
                      <a:r>
                        <a:rPr lang="en-US" sz="1000"/>
                        <a:t>9113108</a:t>
                      </a:r>
                    </a:p>
                  </a:txBody>
                  <a:tcPr/>
                </a:tc>
                <a:tc>
                  <a:txBody>
                    <a:bodyPr/>
                    <a:lstStyle/>
                    <a:p>
                      <a:r>
                        <a:rPr lang="en-US" sz="1000"/>
                        <a:t>8.1%</a:t>
                      </a:r>
                    </a:p>
                  </a:txBody>
                  <a:tcPr/>
                </a:tc>
                <a:tc>
                  <a:txBody>
                    <a:bodyPr/>
                    <a:lstStyle/>
                    <a:p>
                      <a:r>
                        <a:rPr lang="en-US" sz="1000"/>
                        <a:t>138312</a:t>
                      </a:r>
                    </a:p>
                  </a:txBody>
                  <a:tcPr/>
                </a:tc>
                <a:tc>
                  <a:txBody>
                    <a:bodyPr/>
                    <a:lstStyle/>
                    <a:p>
                      <a:r>
                        <a:rPr lang="en-US" sz="1000"/>
                        <a:t>Video</a:t>
                      </a:r>
                    </a:p>
                  </a:txBody>
                  <a:tcPr/>
                </a:tc>
                <a:extLst>
                  <a:ext uri="{0D108BD9-81ED-4DB2-BD59-A6C34878D82A}">
                    <a16:rowId xmlns:a16="http://schemas.microsoft.com/office/drawing/2014/main" val="803457281"/>
                  </a:ext>
                </a:extLst>
              </a:tr>
              <a:tr h="370840">
                <a:tc>
                  <a:txBody>
                    <a:bodyPr/>
                    <a:lstStyle/>
                    <a:p>
                      <a:r>
                        <a:rPr lang="de-DE" sz="1000" b="1"/>
                        <a:t>Panorama - 2016-09-01 08:30:00</a:t>
                      </a:r>
                      <a:r>
                        <a:rPr lang="de-DE" sz="1000"/>
                        <a:t>
Adolf soll helfen. Einsichten aus dem Wahlkampf der NPD in Mecklenburg-Vorpommern.</a:t>
                      </a:r>
                      <a:endParaRPr lang="en-US" sz="1000"/>
                    </a:p>
                  </a:txBody>
                  <a:tcPr/>
                </a:tc>
                <a:tc>
                  <a:txBody>
                    <a:bodyPr/>
                    <a:lstStyle/>
                    <a:p>
                      <a:r>
                        <a:rPr lang="en-US" sz="1000"/>
                        <a:t>630019</a:t>
                      </a:r>
                    </a:p>
                  </a:txBody>
                  <a:tcPr/>
                </a:tc>
                <a:tc>
                  <a:txBody>
                    <a:bodyPr/>
                    <a:lstStyle/>
                    <a:p>
                      <a:r>
                        <a:rPr lang="en-US" sz="1000"/>
                        <a:t>5732205</a:t>
                      </a:r>
                    </a:p>
                  </a:txBody>
                  <a:tcPr/>
                </a:tc>
                <a:tc>
                  <a:txBody>
                    <a:bodyPr/>
                    <a:lstStyle/>
                    <a:p>
                      <a:r>
                        <a:rPr lang="en-US" sz="1000"/>
                        <a:t>11.0%</a:t>
                      </a:r>
                    </a:p>
                  </a:txBody>
                  <a:tcPr/>
                </a:tc>
                <a:tc>
                  <a:txBody>
                    <a:bodyPr/>
                    <a:lstStyle/>
                    <a:p>
                      <a:r>
                        <a:rPr lang="en-US" sz="1000"/>
                        <a:t>36935</a:t>
                      </a:r>
                    </a:p>
                  </a:txBody>
                  <a:tcPr/>
                </a:tc>
                <a:tc>
                  <a:txBody>
                    <a:bodyPr/>
                    <a:lstStyle/>
                    <a:p>
                      <a:r>
                        <a:rPr lang="en-US" sz="1000"/>
                        <a:t>Video</a:t>
                      </a:r>
                    </a:p>
                  </a:txBody>
                  <a:tcPr/>
                </a:tc>
                <a:extLst>
                  <a:ext uri="{0D108BD9-81ED-4DB2-BD59-A6C34878D82A}">
                    <a16:rowId xmlns:a16="http://schemas.microsoft.com/office/drawing/2014/main" val="250508632"/>
                  </a:ext>
                </a:extLst>
              </a:tr>
              <a:tr h="370840">
                <a:tc>
                  <a:txBody>
                    <a:bodyPr/>
                    <a:lstStyle/>
                    <a:p>
                      <a:r>
                        <a:rPr lang="de-DE" sz="1000" b="1"/>
                        <a:t>Panorama - 2017-05-09 17:04:50</a:t>
                      </a:r>
                      <a:r>
                        <a:rPr lang="de-DE" sz="1000"/>
                        <a:t>
Wer sich für mehr Tierwohl einsetzt, hat auch höhere Kosten: Panorama 3 war zu Besuch im Stall einer Landwirtin bei Osnabrück, die versucht, Tieren und Verbrauchern gleichermaßen gerecht zu werden - alles andere als einfach.</a:t>
                      </a:r>
                      <a:endParaRPr lang="en-US" sz="1000"/>
                    </a:p>
                  </a:txBody>
                  <a:tcPr/>
                </a:tc>
                <a:tc>
                  <a:txBody>
                    <a:bodyPr/>
                    <a:lstStyle/>
                    <a:p>
                      <a:r>
                        <a:rPr lang="en-US" sz="1000"/>
                        <a:t>518431</a:t>
                      </a:r>
                    </a:p>
                  </a:txBody>
                  <a:tcPr/>
                </a:tc>
                <a:tc>
                  <a:txBody>
                    <a:bodyPr/>
                    <a:lstStyle/>
                    <a:p>
                      <a:r>
                        <a:rPr lang="en-US" sz="1000"/>
                        <a:t>7172271</a:t>
                      </a:r>
                    </a:p>
                  </a:txBody>
                  <a:tcPr/>
                </a:tc>
                <a:tc>
                  <a:txBody>
                    <a:bodyPr/>
                    <a:lstStyle/>
                    <a:p>
                      <a:r>
                        <a:rPr lang="en-US" sz="1000"/>
                        <a:t>7.2%</a:t>
                      </a:r>
                    </a:p>
                  </a:txBody>
                  <a:tcPr/>
                </a:tc>
                <a:tc>
                  <a:txBody>
                    <a:bodyPr/>
                    <a:lstStyle/>
                    <a:p>
                      <a:r>
                        <a:rPr lang="en-US" sz="1000"/>
                        <a:t>121457</a:t>
                      </a:r>
                    </a:p>
                  </a:txBody>
                  <a:tcPr/>
                </a:tc>
                <a:tc>
                  <a:txBody>
                    <a:bodyPr/>
                    <a:lstStyle/>
                    <a:p>
                      <a:r>
                        <a:rPr lang="en-US" sz="1000"/>
                        <a:t>Video</a:t>
                      </a:r>
                    </a:p>
                  </a:txBody>
                  <a:tcPr/>
                </a:tc>
                <a:extLst>
                  <a:ext uri="{0D108BD9-81ED-4DB2-BD59-A6C34878D82A}">
                    <a16:rowId xmlns:a16="http://schemas.microsoft.com/office/drawing/2014/main" val="1232100658"/>
                  </a:ext>
                </a:extLst>
              </a:tr>
              <a:tr h="370840">
                <a:tc>
                  <a:txBody>
                    <a:bodyPr/>
                    <a:lstStyle/>
                    <a:p>
                      <a:r>
                        <a:rPr lang="de-DE" sz="1000" b="1"/>
                        <a:t>Panorama - 2016-08-30 08:59:56</a:t>
                      </a:r>
                      <a:r>
                        <a:rPr lang="de-DE" sz="1000"/>
                        <a:t>
MotorradLÄRM? "Das ist Musik", sagt Kalle. Wie Vogelgezwitscher.
Mehr Wrumm am Donnerstag um 21.45 Uhr in Panorama</a:t>
                      </a:r>
                      <a:endParaRPr lang="en-US" sz="1000"/>
                    </a:p>
                  </a:txBody>
                  <a:tcPr/>
                </a:tc>
                <a:tc>
                  <a:txBody>
                    <a:bodyPr/>
                    <a:lstStyle/>
                    <a:p>
                      <a:r>
                        <a:rPr lang="en-US" sz="1000"/>
                        <a:t>267343</a:t>
                      </a:r>
                    </a:p>
                  </a:txBody>
                  <a:tcPr/>
                </a:tc>
                <a:tc>
                  <a:txBody>
                    <a:bodyPr/>
                    <a:lstStyle/>
                    <a:p>
                      <a:r>
                        <a:rPr lang="en-US" sz="1000"/>
                        <a:t>3898718</a:t>
                      </a:r>
                    </a:p>
                  </a:txBody>
                  <a:tcPr/>
                </a:tc>
                <a:tc>
                  <a:txBody>
                    <a:bodyPr/>
                    <a:lstStyle/>
                    <a:p>
                      <a:r>
                        <a:rPr lang="en-US" sz="1000"/>
                        <a:t>6.9%</a:t>
                      </a:r>
                    </a:p>
                  </a:txBody>
                  <a:tcPr/>
                </a:tc>
                <a:tc>
                  <a:txBody>
                    <a:bodyPr/>
                    <a:lstStyle/>
                    <a:p>
                      <a:r>
                        <a:rPr lang="en-US" sz="1000"/>
                        <a:t>28862</a:t>
                      </a:r>
                    </a:p>
                  </a:txBody>
                  <a:tcPr/>
                </a:tc>
                <a:tc>
                  <a:txBody>
                    <a:bodyPr/>
                    <a:lstStyle/>
                    <a:p>
                      <a:r>
                        <a:rPr lang="en-US" sz="1000"/>
                        <a:t>Video</a:t>
                      </a:r>
                    </a:p>
                  </a:txBody>
                  <a:tcPr/>
                </a:tc>
                <a:extLst>
                  <a:ext uri="{0D108BD9-81ED-4DB2-BD59-A6C34878D82A}">
                    <a16:rowId xmlns:a16="http://schemas.microsoft.com/office/drawing/2014/main" val="882447758"/>
                  </a:ext>
                </a:extLst>
              </a:tr>
            </a:tbl>
          </a:graphicData>
        </a:graphic>
      </p:graphicFrame>
      <p:sp>
        <p:nvSpPr>
          <p:cNvPr id="4" name="Text Placeholder 3">
            <a:extLst>
              <a:ext uri="{FF2B5EF4-FFF2-40B4-BE49-F238E27FC236}">
                <a16:creationId xmlns:a16="http://schemas.microsoft.com/office/drawing/2014/main" id="{55CEA168-5E92-4172-B55E-6E4BB380C3AF}"/>
              </a:ext>
            </a:extLst>
          </p:cNvPr>
          <p:cNvSpPr>
            <a:spLocks noGrp="1"/>
          </p:cNvSpPr>
          <p:nvPr>
            <p:ph type="body" sz="quarter" idx="14"/>
          </p:nvPr>
        </p:nvSpPr>
        <p:spPr/>
        <p:txBody>
          <a:bodyPr/>
          <a:lstStyle/>
          <a:p>
            <a:r>
              <a:rPr lang="en-US"/>
              <a:t>01.07.2016 - 30.06.2017</a:t>
            </a:r>
          </a:p>
        </p:txBody>
      </p:sp>
    </p:spTree>
    <p:extLst>
      <p:ext uri="{BB962C8B-B14F-4D97-AF65-F5344CB8AC3E}">
        <p14:creationId xmlns:p14="http://schemas.microsoft.com/office/powerpoint/2010/main" val="109201790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9B21A2-473C-4A7F-8077-4BA09F186230}"/>
              </a:ext>
            </a:extLst>
          </p:cNvPr>
          <p:cNvSpPr>
            <a:spLocks noGrp="1"/>
          </p:cNvSpPr>
          <p:nvPr>
            <p:ph type="title"/>
          </p:nvPr>
        </p:nvSpPr>
        <p:spPr/>
        <p:txBody>
          <a:bodyPr/>
          <a:lstStyle/>
          <a:p>
            <a:r>
              <a:rPr lang="de-DE"/>
              <a:t>Eigene Posts - I-Rate Aktive Nutzer - Export - 1 of 2</a:t>
            </a:r>
            <a:endParaRPr lang="en-US"/>
          </a:p>
        </p:txBody>
      </p:sp>
      <p:graphicFrame>
        <p:nvGraphicFramePr>
          <p:cNvPr id="5" name="Table Placeholder 4">
            <a:extLst>
              <a:ext uri="{FF2B5EF4-FFF2-40B4-BE49-F238E27FC236}">
                <a16:creationId xmlns:a16="http://schemas.microsoft.com/office/drawing/2014/main" id="{08781AA8-5902-4323-9940-F2F2453FE233}"/>
              </a:ext>
            </a:extLst>
          </p:cNvPr>
          <p:cNvGraphicFramePr>
            <a:graphicFrameLocks noGrp="1"/>
          </p:cNvGraphicFramePr>
          <p:nvPr>
            <p:ph type="tbl" sz="quarter" idx="13"/>
            <p:extLst>
              <p:ext uri="{D42A27DB-BD31-4B8C-83A1-F6EECF244321}">
                <p14:modId xmlns:p14="http://schemas.microsoft.com/office/powerpoint/2010/main" val="154435574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675847258"/>
                    </a:ext>
                  </a:extLst>
                </a:gridCol>
                <a:gridCol w="1234440">
                  <a:extLst>
                    <a:ext uri="{9D8B030D-6E8A-4147-A177-3AD203B41FA5}">
                      <a16:colId xmlns:a16="http://schemas.microsoft.com/office/drawing/2014/main" val="3059113964"/>
                    </a:ext>
                  </a:extLst>
                </a:gridCol>
                <a:gridCol w="1234440">
                  <a:extLst>
                    <a:ext uri="{9D8B030D-6E8A-4147-A177-3AD203B41FA5}">
                      <a16:colId xmlns:a16="http://schemas.microsoft.com/office/drawing/2014/main" val="2737695043"/>
                    </a:ext>
                  </a:extLst>
                </a:gridCol>
                <a:gridCol w="1234440">
                  <a:extLst>
                    <a:ext uri="{9D8B030D-6E8A-4147-A177-3AD203B41FA5}">
                      <a16:colId xmlns:a16="http://schemas.microsoft.com/office/drawing/2014/main" val="358114140"/>
                    </a:ext>
                  </a:extLst>
                </a:gridCol>
                <a:gridCol w="822960">
                  <a:extLst>
                    <a:ext uri="{9D8B030D-6E8A-4147-A177-3AD203B41FA5}">
                      <a16:colId xmlns:a16="http://schemas.microsoft.com/office/drawing/2014/main" val="1669147817"/>
                    </a:ext>
                  </a:extLst>
                </a:gridCol>
                <a:gridCol w="411480">
                  <a:extLst>
                    <a:ext uri="{9D8B030D-6E8A-4147-A177-3AD203B41FA5}">
                      <a16:colId xmlns:a16="http://schemas.microsoft.com/office/drawing/2014/main" val="69375084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Aktive Nutzer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Aktive Nutzer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Potenzielle Reichweite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Reaktionen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a:t>
                      </a:r>
                    </a:p>
                  </a:txBody>
                  <a:tcPr/>
                </a:tc>
                <a:extLst>
                  <a:ext uri="{0D108BD9-81ED-4DB2-BD59-A6C34878D82A}">
                    <a16:rowId xmlns:a16="http://schemas.microsoft.com/office/drawing/2014/main" val="219594268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Panorama - 2016-09-14 08:35:11</a:t>
                      </a:r>
                      <a:r>
                        <a:rPr kumimoji="0" lang="de-DE" sz="1000" b="0" i="0" u="none" strike="noStrike" kern="1200" cap="none" spc="0" normalizeH="0" baseline="0" noProof="0">
                          <a:ln>
                            <a:noFill/>
                          </a:ln>
                          <a:solidFill>
                            <a:prstClr val="black"/>
                          </a:solidFill>
                          <a:effectLst/>
                          <a:uLnTx/>
                          <a:uFillTx/>
                          <a:latin typeface="+mn-lt"/>
                          <a:ea typeface="+mn-ea"/>
                          <a:cs typeface="+mn-cs"/>
                        </a:rPr>
                        <a:t>
Michel Abdollahi bringt das älteste TV-Politmagazin Panorama auf die Bühne. Und beschäftigt sich an einem Abend gepflegter politischer Unterhaltung mit der Angst der Deutschen. In Stand-Ups, Einspielfilmen und Aktionen präsentiert der Gentleman-Journalist eine Show zum drängendsten Thema unserer Zeit. Die Aufzeichnung des Abends wird zwei Wochen später im NDR Fernsehen ausgestrahlt. 
⟹ Jetzt die letzten Tickets sichern: https://tickets.rzsthh.de/Schauspielhaus/SelectSeats.aspx?msg=0&amp;ret=2&amp;eventid=5164&amp;e=5164</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Event</a:t>
                      </a:r>
                    </a:p>
                  </a:txBody>
                  <a:tcPr/>
                </a:tc>
                <a:extLst>
                  <a:ext uri="{0D108BD9-81ED-4DB2-BD59-A6C34878D82A}">
                    <a16:rowId xmlns:a16="http://schemas.microsoft.com/office/drawing/2014/main" val="313702727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Panorama - 2016-10-05 18:43:13</a:t>
                      </a:r>
                      <a:r>
                        <a:rPr kumimoji="0" lang="de-DE" sz="1000" b="0" i="0" u="none" strike="noStrike" kern="1200" cap="none" spc="0" normalizeH="0" baseline="0" noProof="0">
                          <a:ln>
                            <a:noFill/>
                          </a:ln>
                          <a:solidFill>
                            <a:prstClr val="black"/>
                          </a:solidFill>
                          <a:effectLst/>
                          <a:uLnTx/>
                          <a:uFillTx/>
                          <a:latin typeface="+mn-lt"/>
                          <a:ea typeface="+mn-ea"/>
                          <a:cs typeface="+mn-cs"/>
                        </a:rPr>
                        <a:t>
Extra 3 mit exklusiven Einsichten vom KOPP Online-Kongress. Bei diesen Recherchen können wir leider einpacken. :-D</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13003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77085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173406102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Panorama - 2017-05-04 17:37:07</a:t>
                      </a:r>
                      <a:r>
                        <a:rPr kumimoji="0" lang="de-DE" sz="1000" b="0" i="0" u="none" strike="noStrike" kern="1200" cap="none" spc="0" normalizeH="0" baseline="0" noProof="0">
                          <a:ln>
                            <a:noFill/>
                          </a:ln>
                          <a:solidFill>
                            <a:prstClr val="black"/>
                          </a:solidFill>
                          <a:effectLst/>
                          <a:uLnTx/>
                          <a:uFillTx/>
                          <a:latin typeface="+mn-lt"/>
                          <a:ea typeface="+mn-ea"/>
                          <a:cs typeface="+mn-cs"/>
                        </a:rPr>
                        <a:t>
"Arbeit macht frei - Babelsberg 03" - Nein, Sie haben sich nicht verhört: Diese und andere Nazi-Parolen grölten Anhänger vom FC Energie Cottbus am letzten Wochenende, wie Aufnahmen von JFDA - Jüdisches Forum für Demokratie und gegen Antisemitismus dokumentieren, die Panorama vorliegen.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143682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867045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8700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3713388023"/>
                  </a:ext>
                </a:extLst>
              </a:tr>
            </a:tbl>
          </a:graphicData>
        </a:graphic>
      </p:graphicFrame>
      <p:sp>
        <p:nvSpPr>
          <p:cNvPr id="4" name="Text Placeholder 3">
            <a:extLst>
              <a:ext uri="{FF2B5EF4-FFF2-40B4-BE49-F238E27FC236}">
                <a16:creationId xmlns:a16="http://schemas.microsoft.com/office/drawing/2014/main" id="{2B2DBF8E-91E9-4180-A05A-E1761366CCE4}"/>
              </a:ext>
            </a:extLst>
          </p:cNvPr>
          <p:cNvSpPr>
            <a:spLocks noGrp="1"/>
          </p:cNvSpPr>
          <p:nvPr>
            <p:ph type="body" sz="quarter" idx="14"/>
          </p:nvPr>
        </p:nvSpPr>
        <p:spPr/>
        <p:txBody>
          <a:bodyPr/>
          <a:lstStyle/>
          <a:p>
            <a:r>
              <a:rPr lang="en-US"/>
              <a:t>01.07.2016 - 30.06.2017</a:t>
            </a:r>
          </a:p>
        </p:txBody>
      </p:sp>
    </p:spTree>
    <p:extLst>
      <p:ext uri="{BB962C8B-B14F-4D97-AF65-F5344CB8AC3E}">
        <p14:creationId xmlns:p14="http://schemas.microsoft.com/office/powerpoint/2010/main" val="394813982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235669-C52A-4F88-864C-F70C4E657F4B}"/>
              </a:ext>
            </a:extLst>
          </p:cNvPr>
          <p:cNvSpPr>
            <a:spLocks noGrp="1"/>
          </p:cNvSpPr>
          <p:nvPr>
            <p:ph type="title"/>
          </p:nvPr>
        </p:nvSpPr>
        <p:spPr/>
        <p:txBody>
          <a:bodyPr/>
          <a:lstStyle/>
          <a:p>
            <a:r>
              <a:rPr lang="de-DE"/>
              <a:t>Eigene Posts - I-Rate Aktive Nutzer - Export - 2 of 2</a:t>
            </a:r>
            <a:endParaRPr lang="en-US"/>
          </a:p>
        </p:txBody>
      </p:sp>
      <p:graphicFrame>
        <p:nvGraphicFramePr>
          <p:cNvPr id="5" name="Table Placeholder 4">
            <a:extLst>
              <a:ext uri="{FF2B5EF4-FFF2-40B4-BE49-F238E27FC236}">
                <a16:creationId xmlns:a16="http://schemas.microsoft.com/office/drawing/2014/main" id="{92840C83-5339-4306-B85B-FEECD92AF2DC}"/>
              </a:ext>
            </a:extLst>
          </p:cNvPr>
          <p:cNvGraphicFramePr>
            <a:graphicFrameLocks noGrp="1"/>
          </p:cNvGraphicFramePr>
          <p:nvPr>
            <p:ph type="tbl" sz="quarter" idx="13"/>
            <p:extLst>
              <p:ext uri="{D42A27DB-BD31-4B8C-83A1-F6EECF244321}">
                <p14:modId xmlns:p14="http://schemas.microsoft.com/office/powerpoint/2010/main" val="186307101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3971970176"/>
                    </a:ext>
                  </a:extLst>
                </a:gridCol>
                <a:gridCol w="1234440">
                  <a:extLst>
                    <a:ext uri="{9D8B030D-6E8A-4147-A177-3AD203B41FA5}">
                      <a16:colId xmlns:a16="http://schemas.microsoft.com/office/drawing/2014/main" val="2294406197"/>
                    </a:ext>
                  </a:extLst>
                </a:gridCol>
                <a:gridCol w="1234440">
                  <a:extLst>
                    <a:ext uri="{9D8B030D-6E8A-4147-A177-3AD203B41FA5}">
                      <a16:colId xmlns:a16="http://schemas.microsoft.com/office/drawing/2014/main" val="1456126947"/>
                    </a:ext>
                  </a:extLst>
                </a:gridCol>
                <a:gridCol w="1234440">
                  <a:extLst>
                    <a:ext uri="{9D8B030D-6E8A-4147-A177-3AD203B41FA5}">
                      <a16:colId xmlns:a16="http://schemas.microsoft.com/office/drawing/2014/main" val="2535410424"/>
                    </a:ext>
                  </a:extLst>
                </a:gridCol>
                <a:gridCol w="822960">
                  <a:extLst>
                    <a:ext uri="{9D8B030D-6E8A-4147-A177-3AD203B41FA5}">
                      <a16:colId xmlns:a16="http://schemas.microsoft.com/office/drawing/2014/main" val="3084962712"/>
                    </a:ext>
                  </a:extLst>
                </a:gridCol>
                <a:gridCol w="411480">
                  <a:extLst>
                    <a:ext uri="{9D8B030D-6E8A-4147-A177-3AD203B41FA5}">
                      <a16:colId xmlns:a16="http://schemas.microsoft.com/office/drawing/2014/main" val="317575065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Aktive Nutzer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Aktive Nutzer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Potenzielle Reichweite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Reaktionen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a:t>
                      </a:r>
                    </a:p>
                  </a:txBody>
                  <a:tcPr/>
                </a:tc>
                <a:extLst>
                  <a:ext uri="{0D108BD9-81ED-4DB2-BD59-A6C34878D82A}">
                    <a16:rowId xmlns:a16="http://schemas.microsoft.com/office/drawing/2014/main" val="295406334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Panorama - 2016-07-01 13:02:01</a:t>
                      </a:r>
                      <a:r>
                        <a:rPr kumimoji="0" lang="en-US" sz="1000" b="0" i="0" u="none" strike="noStrike" kern="1200" cap="none" spc="0" normalizeH="0" baseline="0" noProof="0">
                          <a:ln>
                            <a:noFill/>
                          </a:ln>
                          <a:solidFill>
                            <a:prstClr val="black"/>
                          </a:solidFill>
                          <a:effectLst/>
                          <a:uLnTx/>
                          <a:uFillTx/>
                          <a:latin typeface="+mn-lt"/>
                          <a:ea typeface="+mn-ea"/>
                          <a:cs typeface="+mn-cs"/>
                        </a:rPr>
                        <a:t>
Sparsam, sparsamer, Sparkasse...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8206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49519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extLst>
                  <a:ext uri="{0D108BD9-81ED-4DB2-BD59-A6C34878D82A}">
                    <a16:rowId xmlns:a16="http://schemas.microsoft.com/office/drawing/2014/main" val="258983813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Panorama - 2017-01-22 18:02:23</a:t>
                      </a:r>
                      <a:r>
                        <a:rPr kumimoji="0" lang="de-DE" sz="1000" b="0" i="0" u="none" strike="noStrike" kern="1200" cap="none" spc="0" normalizeH="0" baseline="0" noProof="0">
                          <a:ln>
                            <a:noFill/>
                          </a:ln>
                          <a:solidFill>
                            <a:prstClr val="black"/>
                          </a:solidFill>
                          <a:effectLst/>
                          <a:uLnTx/>
                          <a:uFillTx/>
                          <a:latin typeface="+mn-lt"/>
                          <a:ea typeface="+mn-ea"/>
                          <a:cs typeface="+mn-cs"/>
                        </a:rPr>
                        <a:t>
Der erste Auftritt des neuen Pressesprechers des Weißen Hauses bestätigt die schlimmsten Befürchtungen.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14071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87814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676330"/>
                  </a:ext>
                </a:extLst>
              </a:tr>
            </a:tbl>
          </a:graphicData>
        </a:graphic>
      </p:graphicFrame>
      <p:sp>
        <p:nvSpPr>
          <p:cNvPr id="4" name="Text Placeholder 3">
            <a:extLst>
              <a:ext uri="{FF2B5EF4-FFF2-40B4-BE49-F238E27FC236}">
                <a16:creationId xmlns:a16="http://schemas.microsoft.com/office/drawing/2014/main" id="{9B93F9B6-02B5-4DAC-9BEA-0C41CE4693D0}"/>
              </a:ext>
            </a:extLst>
          </p:cNvPr>
          <p:cNvSpPr>
            <a:spLocks noGrp="1"/>
          </p:cNvSpPr>
          <p:nvPr>
            <p:ph type="body" sz="quarter" idx="14"/>
          </p:nvPr>
        </p:nvSpPr>
        <p:spPr/>
        <p:txBody>
          <a:bodyPr/>
          <a:lstStyle/>
          <a:p>
            <a:r>
              <a:rPr lang="en-US"/>
              <a:t>01.07.2016 - 30.06.2017</a:t>
            </a:r>
          </a:p>
        </p:txBody>
      </p:sp>
    </p:spTree>
    <p:extLst>
      <p:ext uri="{BB962C8B-B14F-4D97-AF65-F5344CB8AC3E}">
        <p14:creationId xmlns:p14="http://schemas.microsoft.com/office/powerpoint/2010/main" val="180715747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452E04-2A95-4D73-8EDF-7C1B42EE4CB6}"/>
              </a:ext>
            </a:extLst>
          </p:cNvPr>
          <p:cNvSpPr>
            <a:spLocks noGrp="1"/>
          </p:cNvSpPr>
          <p:nvPr>
            <p:ph type="title"/>
          </p:nvPr>
        </p:nvSpPr>
        <p:spPr/>
        <p:txBody>
          <a:bodyPr/>
          <a:lstStyle/>
          <a:p>
            <a:r>
              <a:rPr lang="de-DE"/>
              <a:t>Eigene Posts - I-Rate Aktive Nutzer-Flop - Export</a:t>
            </a:r>
            <a:endParaRPr lang="en-US"/>
          </a:p>
        </p:txBody>
      </p:sp>
      <p:graphicFrame>
        <p:nvGraphicFramePr>
          <p:cNvPr id="5" name="Table Placeholder 4">
            <a:extLst>
              <a:ext uri="{FF2B5EF4-FFF2-40B4-BE49-F238E27FC236}">
                <a16:creationId xmlns:a16="http://schemas.microsoft.com/office/drawing/2014/main" id="{96E8EC3D-D5E4-4F7A-BFD8-6F2B94BDBDA2}"/>
              </a:ext>
            </a:extLst>
          </p:cNvPr>
          <p:cNvGraphicFramePr>
            <a:graphicFrameLocks noGrp="1"/>
          </p:cNvGraphicFramePr>
          <p:nvPr>
            <p:ph type="tbl" sz="quarter" idx="13"/>
            <p:extLst>
              <p:ext uri="{D42A27DB-BD31-4B8C-83A1-F6EECF244321}">
                <p14:modId xmlns:p14="http://schemas.microsoft.com/office/powerpoint/2010/main" val="332289882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829856490"/>
                    </a:ext>
                  </a:extLst>
                </a:gridCol>
                <a:gridCol w="1234440">
                  <a:extLst>
                    <a:ext uri="{9D8B030D-6E8A-4147-A177-3AD203B41FA5}">
                      <a16:colId xmlns:a16="http://schemas.microsoft.com/office/drawing/2014/main" val="2013197443"/>
                    </a:ext>
                  </a:extLst>
                </a:gridCol>
                <a:gridCol w="1234440">
                  <a:extLst>
                    <a:ext uri="{9D8B030D-6E8A-4147-A177-3AD203B41FA5}">
                      <a16:colId xmlns:a16="http://schemas.microsoft.com/office/drawing/2014/main" val="96011651"/>
                    </a:ext>
                  </a:extLst>
                </a:gridCol>
                <a:gridCol w="1234440">
                  <a:extLst>
                    <a:ext uri="{9D8B030D-6E8A-4147-A177-3AD203B41FA5}">
                      <a16:colId xmlns:a16="http://schemas.microsoft.com/office/drawing/2014/main" val="741933451"/>
                    </a:ext>
                  </a:extLst>
                </a:gridCol>
                <a:gridCol w="822960">
                  <a:extLst>
                    <a:ext uri="{9D8B030D-6E8A-4147-A177-3AD203B41FA5}">
                      <a16:colId xmlns:a16="http://schemas.microsoft.com/office/drawing/2014/main" val="1168198523"/>
                    </a:ext>
                  </a:extLst>
                </a:gridCol>
                <a:gridCol w="411480">
                  <a:extLst>
                    <a:ext uri="{9D8B030D-6E8A-4147-A177-3AD203B41FA5}">
                      <a16:colId xmlns:a16="http://schemas.microsoft.com/office/drawing/2014/main" val="3952535679"/>
                    </a:ext>
                  </a:extLst>
                </a:gridCol>
              </a:tblGrid>
              <a:tr h="370840">
                <a:tc>
                  <a:txBody>
                    <a:bodyPr/>
                    <a:lstStyle/>
                    <a:p>
                      <a:r>
                        <a:rPr lang="en-US" sz="1000"/>
                        <a:t>Post</a:t>
                      </a:r>
                    </a:p>
                  </a:txBody>
                  <a:tcPr/>
                </a:tc>
                <a:tc>
                  <a:txBody>
                    <a:bodyPr/>
                    <a:lstStyle/>
                    <a:p>
                      <a:r>
                        <a:rPr lang="en-US" sz="1000"/>
                        <a:t>I-Rate Aktive Nutzer</a:t>
                      </a:r>
                    </a:p>
                  </a:txBody>
                  <a:tcPr/>
                </a:tc>
                <a:tc>
                  <a:txBody>
                    <a:bodyPr/>
                    <a:lstStyle/>
                    <a:p>
                      <a:r>
                        <a:rPr lang="en-US" sz="1000"/>
                        <a:t>Aktive Nutzer</a:t>
                      </a:r>
                    </a:p>
                  </a:txBody>
                  <a:tcPr/>
                </a:tc>
                <a:tc>
                  <a:txBody>
                    <a:bodyPr/>
                    <a:lstStyle/>
                    <a:p>
                      <a:r>
                        <a:rPr lang="en-US" sz="1000"/>
                        <a:t>Potenzielle Reichweite</a:t>
                      </a:r>
                    </a:p>
                  </a:txBody>
                  <a:tcPr/>
                </a:tc>
                <a:tc>
                  <a:txBody>
                    <a:bodyPr/>
                    <a:lstStyle/>
                    <a:p>
                      <a:r>
                        <a:rPr lang="en-US" sz="1000"/>
                        <a:t>Reaktionen</a:t>
                      </a:r>
                    </a:p>
                  </a:txBody>
                  <a:tcPr/>
                </a:tc>
                <a:tc>
                  <a:txBody>
                    <a:bodyPr/>
                    <a:lstStyle/>
                    <a:p>
                      <a:r>
                        <a:rPr lang="en-US" sz="1000"/>
                        <a:t>Typ</a:t>
                      </a:r>
                    </a:p>
                  </a:txBody>
                  <a:tcPr/>
                </a:tc>
                <a:extLst>
                  <a:ext uri="{0D108BD9-81ED-4DB2-BD59-A6C34878D82A}">
                    <a16:rowId xmlns:a16="http://schemas.microsoft.com/office/drawing/2014/main" val="443483660"/>
                  </a:ext>
                </a:extLst>
              </a:tr>
              <a:tr h="370840">
                <a:tc>
                  <a:txBody>
                    <a:bodyPr/>
                    <a:lstStyle/>
                    <a:p>
                      <a:r>
                        <a:rPr lang="de-DE" sz="1000" b="1"/>
                        <a:t>Panorama - 2016-10-07 10:02:17</a:t>
                      </a:r>
                      <a:r>
                        <a:rPr lang="de-DE" sz="1000"/>
                        <a:t>
Gratulation, NDR Info ! Ein bisschen mehr dazu gibt's hier: http://www.ndr.de/fernsehen/sendungen/zapp/Island-Saga-Ein-Journalist-und-die-PanamaPapers,panamapapers154.html</a:t>
                      </a:r>
                      <a:endParaRPr lang="en-US" sz="1000"/>
                    </a:p>
                  </a:txBody>
                  <a:tcPr/>
                </a:tc>
                <a:tc>
                  <a:txBody>
                    <a:bodyPr/>
                    <a:lstStyle/>
                    <a:p>
                      <a:r>
                        <a:rPr lang="en-US" sz="1000"/>
                        <a:t>1.1%</a:t>
                      </a:r>
                    </a:p>
                  </a:txBody>
                  <a:tcPr/>
                </a:tc>
                <a:tc>
                  <a:txBody>
                    <a:bodyPr/>
                    <a:lstStyle/>
                    <a:p>
                      <a:r>
                        <a:rPr lang="en-US" sz="1000"/>
                        <a:t>119</a:t>
                      </a:r>
                    </a:p>
                  </a:txBody>
                  <a:tcPr/>
                </a:tc>
                <a:tc>
                  <a:txBody>
                    <a:bodyPr/>
                    <a:lstStyle/>
                    <a:p>
                      <a:r>
                        <a:rPr lang="en-US" sz="1000"/>
                        <a:t>11222</a:t>
                      </a:r>
                    </a:p>
                  </a:txBody>
                  <a:tcPr/>
                </a:tc>
                <a:tc>
                  <a:txBody>
                    <a:bodyPr/>
                    <a:lstStyle/>
                    <a:p>
                      <a:r>
                        <a:rPr lang="en-US" sz="1000"/>
                        <a:t>0</a:t>
                      </a:r>
                    </a:p>
                  </a:txBody>
                  <a:tcPr/>
                </a:tc>
                <a:tc>
                  <a:txBody>
                    <a:bodyPr/>
                    <a:lstStyle/>
                    <a:p>
                      <a:r>
                        <a:rPr lang="en-US" sz="1000"/>
                        <a:t>Link</a:t>
                      </a:r>
                    </a:p>
                  </a:txBody>
                  <a:tcPr/>
                </a:tc>
                <a:extLst>
                  <a:ext uri="{0D108BD9-81ED-4DB2-BD59-A6C34878D82A}">
                    <a16:rowId xmlns:a16="http://schemas.microsoft.com/office/drawing/2014/main" val="1024997984"/>
                  </a:ext>
                </a:extLst>
              </a:tr>
              <a:tr h="370840">
                <a:tc>
                  <a:txBody>
                    <a:bodyPr/>
                    <a:lstStyle/>
                    <a:p>
                      <a:r>
                        <a:rPr lang="de-DE" sz="1000" b="1"/>
                        <a:t>Panorama - 2016-12-30 09:40:13</a:t>
                      </a:r>
                      <a:r>
                        <a:rPr lang="de-DE" sz="1000"/>
                        <a:t>
Rückblick auf das Jahr 2016:</a:t>
                      </a:r>
                      <a:endParaRPr lang="en-US" sz="1000"/>
                    </a:p>
                  </a:txBody>
                  <a:tcPr/>
                </a:tc>
                <a:tc>
                  <a:txBody>
                    <a:bodyPr/>
                    <a:lstStyle/>
                    <a:p>
                      <a:r>
                        <a:rPr lang="en-US" sz="1000"/>
                        <a:t>1.2%</a:t>
                      </a:r>
                    </a:p>
                  </a:txBody>
                  <a:tcPr/>
                </a:tc>
                <a:tc>
                  <a:txBody>
                    <a:bodyPr/>
                    <a:lstStyle/>
                    <a:p>
                      <a:r>
                        <a:rPr lang="en-US" sz="1000"/>
                        <a:t>196</a:t>
                      </a:r>
                    </a:p>
                  </a:txBody>
                  <a:tcPr/>
                </a:tc>
                <a:tc>
                  <a:txBody>
                    <a:bodyPr/>
                    <a:lstStyle/>
                    <a:p>
                      <a:r>
                        <a:rPr lang="en-US" sz="1000"/>
                        <a:t>16183</a:t>
                      </a:r>
                    </a:p>
                  </a:txBody>
                  <a:tcPr/>
                </a:tc>
                <a:tc>
                  <a:txBody>
                    <a:bodyPr/>
                    <a:lstStyle/>
                    <a:p>
                      <a:r>
                        <a:rPr lang="en-US" sz="1000"/>
                        <a:t>17</a:t>
                      </a:r>
                    </a:p>
                  </a:txBody>
                  <a:tcPr/>
                </a:tc>
                <a:tc>
                  <a:txBody>
                    <a:bodyPr/>
                    <a:lstStyle/>
                    <a:p>
                      <a:r>
                        <a:rPr lang="en-US" sz="1000"/>
                        <a:t>Link</a:t>
                      </a:r>
                    </a:p>
                  </a:txBody>
                  <a:tcPr/>
                </a:tc>
                <a:extLst>
                  <a:ext uri="{0D108BD9-81ED-4DB2-BD59-A6C34878D82A}">
                    <a16:rowId xmlns:a16="http://schemas.microsoft.com/office/drawing/2014/main" val="3513864609"/>
                  </a:ext>
                </a:extLst>
              </a:tr>
              <a:tr h="370840">
                <a:tc>
                  <a:txBody>
                    <a:bodyPr/>
                    <a:lstStyle/>
                    <a:p>
                      <a:r>
                        <a:rPr lang="de-DE" sz="1000" b="1"/>
                        <a:t>Panorama - 2017-02-15 15:08:46</a:t>
                      </a:r>
                      <a:r>
                        <a:rPr lang="de-DE" sz="1000"/>
                        <a:t>
Der US-Verteidigungsminister Mattis hat die NATO als das "grundlegende Fundament" zwischen den USA und ihren Partnern bezeichnet. US-Präsident Trump hatte in den vergangenen Wochen immer wieder für Irritationen gesorgt, da er das Bündnis unter anderem als "obsolet" bezeichnete.</a:t>
                      </a:r>
                      <a:endParaRPr lang="en-US" sz="1000"/>
                    </a:p>
                  </a:txBody>
                  <a:tcPr/>
                </a:tc>
                <a:tc>
                  <a:txBody>
                    <a:bodyPr/>
                    <a:lstStyle/>
                    <a:p>
                      <a:r>
                        <a:rPr lang="en-US" sz="1000"/>
                        <a:t>1.2%</a:t>
                      </a:r>
                    </a:p>
                  </a:txBody>
                  <a:tcPr/>
                </a:tc>
                <a:tc>
                  <a:txBody>
                    <a:bodyPr/>
                    <a:lstStyle/>
                    <a:p>
                      <a:r>
                        <a:rPr lang="en-US" sz="1000"/>
                        <a:t>242</a:t>
                      </a:r>
                    </a:p>
                  </a:txBody>
                  <a:tcPr/>
                </a:tc>
                <a:tc>
                  <a:txBody>
                    <a:bodyPr/>
                    <a:lstStyle/>
                    <a:p>
                      <a:r>
                        <a:rPr lang="en-US" sz="1000"/>
                        <a:t>19484</a:t>
                      </a:r>
                    </a:p>
                  </a:txBody>
                  <a:tcPr/>
                </a:tc>
                <a:tc>
                  <a:txBody>
                    <a:bodyPr/>
                    <a:lstStyle/>
                    <a:p>
                      <a:r>
                        <a:rPr lang="en-US" sz="1000"/>
                        <a:t>21</a:t>
                      </a:r>
                    </a:p>
                  </a:txBody>
                  <a:tcPr/>
                </a:tc>
                <a:tc>
                  <a:txBody>
                    <a:bodyPr/>
                    <a:lstStyle/>
                    <a:p>
                      <a:r>
                        <a:rPr lang="en-US" sz="1000"/>
                        <a:t>Link</a:t>
                      </a:r>
                    </a:p>
                  </a:txBody>
                  <a:tcPr/>
                </a:tc>
                <a:extLst>
                  <a:ext uri="{0D108BD9-81ED-4DB2-BD59-A6C34878D82A}">
                    <a16:rowId xmlns:a16="http://schemas.microsoft.com/office/drawing/2014/main" val="2055505875"/>
                  </a:ext>
                </a:extLst>
              </a:tr>
              <a:tr h="370840">
                <a:tc>
                  <a:txBody>
                    <a:bodyPr/>
                    <a:lstStyle/>
                    <a:p>
                      <a:r>
                        <a:rPr lang="de-DE" sz="1000" b="1"/>
                        <a:t>Panorama - 2016-11-19 15:25:05</a:t>
                      </a:r>
                      <a:r>
                        <a:rPr lang="de-DE" sz="1000"/>
                        <a:t>
"Es ist wirklich viel zu tun": Mit Appellen, einer Einladung auf die Fidschi-Inseln an Klimaskeptiker Trump und einem Fahrplan zur Umsetzung des Pariser Abkommens ist die Klimakonferenz in Marrakesch zu Ende gegangen. Doch für die arabische Welt hat der Klimawandel jetzt schon verheerende Folgen, wie Panorama Autor Stefan Buchen beschreibt: http://daserste.ndr.de/panorama/aktuell/Klimakonferenz-in-Marokko-eine-neue-Katastrophe,klimawandel232.html</a:t>
                      </a:r>
                      <a:endParaRPr lang="en-US" sz="1000"/>
                    </a:p>
                  </a:txBody>
                  <a:tcPr/>
                </a:tc>
                <a:tc>
                  <a:txBody>
                    <a:bodyPr/>
                    <a:lstStyle/>
                    <a:p>
                      <a:r>
                        <a:rPr lang="en-US" sz="1000"/>
                        <a:t>1.3%</a:t>
                      </a:r>
                    </a:p>
                  </a:txBody>
                  <a:tcPr/>
                </a:tc>
                <a:tc>
                  <a:txBody>
                    <a:bodyPr/>
                    <a:lstStyle/>
                    <a:p>
                      <a:r>
                        <a:rPr lang="en-US" sz="1000"/>
                        <a:t>292</a:t>
                      </a:r>
                    </a:p>
                  </a:txBody>
                  <a:tcPr/>
                </a:tc>
                <a:tc>
                  <a:txBody>
                    <a:bodyPr/>
                    <a:lstStyle/>
                    <a:p>
                      <a:r>
                        <a:rPr lang="en-US" sz="1000"/>
                        <a:t>23354</a:t>
                      </a:r>
                    </a:p>
                  </a:txBody>
                  <a:tcPr/>
                </a:tc>
                <a:tc>
                  <a:txBody>
                    <a:bodyPr/>
                    <a:lstStyle/>
                    <a:p>
                      <a:r>
                        <a:rPr lang="en-US" sz="1000"/>
                        <a:t>39</a:t>
                      </a:r>
                    </a:p>
                  </a:txBody>
                  <a:tcPr/>
                </a:tc>
                <a:tc>
                  <a:txBody>
                    <a:bodyPr/>
                    <a:lstStyle/>
                    <a:p>
                      <a:r>
                        <a:rPr lang="en-US" sz="1000"/>
                        <a:t>Link</a:t>
                      </a:r>
                    </a:p>
                  </a:txBody>
                  <a:tcPr/>
                </a:tc>
                <a:extLst>
                  <a:ext uri="{0D108BD9-81ED-4DB2-BD59-A6C34878D82A}">
                    <a16:rowId xmlns:a16="http://schemas.microsoft.com/office/drawing/2014/main" val="325665025"/>
                  </a:ext>
                </a:extLst>
              </a:tr>
              <a:tr h="370840">
                <a:tc>
                  <a:txBody>
                    <a:bodyPr/>
                    <a:lstStyle/>
                    <a:p>
                      <a:r>
                        <a:rPr lang="de-DE" sz="1000" b="1"/>
                        <a:t>Panorama - 2017-03-01 18:01:52</a:t>
                      </a:r>
                      <a:r>
                        <a:rPr lang="de-DE" sz="1000"/>
                        <a:t>
Die Bürgerschaft hat über Hamburgs Haltung zur Türkei debattiert. Gemeinsamkeiten über die Fraktionen hinweg gab es bei der Verurteilung der antidemokratischen Entwicklung in dem Land.</a:t>
                      </a:r>
                      <a:endParaRPr lang="en-US" sz="1000"/>
                    </a:p>
                  </a:txBody>
                  <a:tcPr/>
                </a:tc>
                <a:tc>
                  <a:txBody>
                    <a:bodyPr/>
                    <a:lstStyle/>
                    <a:p>
                      <a:r>
                        <a:rPr lang="en-US" sz="1000"/>
                        <a:t>1.3%</a:t>
                      </a:r>
                    </a:p>
                  </a:txBody>
                  <a:tcPr/>
                </a:tc>
                <a:tc>
                  <a:txBody>
                    <a:bodyPr/>
                    <a:lstStyle/>
                    <a:p>
                      <a:r>
                        <a:rPr lang="en-US" sz="1000"/>
                        <a:t>205</a:t>
                      </a:r>
                    </a:p>
                  </a:txBody>
                  <a:tcPr/>
                </a:tc>
                <a:tc>
                  <a:txBody>
                    <a:bodyPr/>
                    <a:lstStyle/>
                    <a:p>
                      <a:r>
                        <a:rPr lang="en-US" sz="1000"/>
                        <a:t>15453</a:t>
                      </a:r>
                    </a:p>
                  </a:txBody>
                  <a:tcPr/>
                </a:tc>
                <a:tc>
                  <a:txBody>
                    <a:bodyPr/>
                    <a:lstStyle/>
                    <a:p>
                      <a:r>
                        <a:rPr lang="en-US" sz="1000"/>
                        <a:t>19</a:t>
                      </a:r>
                    </a:p>
                  </a:txBody>
                  <a:tcPr/>
                </a:tc>
                <a:tc>
                  <a:txBody>
                    <a:bodyPr/>
                    <a:lstStyle/>
                    <a:p>
                      <a:r>
                        <a:rPr lang="en-US" sz="1000"/>
                        <a:t>Link</a:t>
                      </a:r>
                    </a:p>
                  </a:txBody>
                  <a:tcPr/>
                </a:tc>
                <a:extLst>
                  <a:ext uri="{0D108BD9-81ED-4DB2-BD59-A6C34878D82A}">
                    <a16:rowId xmlns:a16="http://schemas.microsoft.com/office/drawing/2014/main" val="2046250003"/>
                  </a:ext>
                </a:extLst>
              </a:tr>
            </a:tbl>
          </a:graphicData>
        </a:graphic>
      </p:graphicFrame>
      <p:sp>
        <p:nvSpPr>
          <p:cNvPr id="4" name="Text Placeholder 3">
            <a:extLst>
              <a:ext uri="{FF2B5EF4-FFF2-40B4-BE49-F238E27FC236}">
                <a16:creationId xmlns:a16="http://schemas.microsoft.com/office/drawing/2014/main" id="{2C1E65ED-D24D-4874-B1D6-85F4573AD18E}"/>
              </a:ext>
            </a:extLst>
          </p:cNvPr>
          <p:cNvSpPr>
            <a:spLocks noGrp="1"/>
          </p:cNvSpPr>
          <p:nvPr>
            <p:ph type="body" sz="quarter" idx="14"/>
          </p:nvPr>
        </p:nvSpPr>
        <p:spPr/>
        <p:txBody>
          <a:bodyPr/>
          <a:lstStyle/>
          <a:p>
            <a:r>
              <a:rPr lang="en-US"/>
              <a:t>01.07.2016 - 30.06.2017</a:t>
            </a:r>
          </a:p>
        </p:txBody>
      </p:sp>
    </p:spTree>
    <p:extLst>
      <p:ext uri="{BB962C8B-B14F-4D97-AF65-F5344CB8AC3E}">
        <p14:creationId xmlns:p14="http://schemas.microsoft.com/office/powerpoint/2010/main" val="378417768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6554D98-81EE-4FF0-A8B1-5B67EA78C478}"/>
              </a:ext>
            </a:extLst>
          </p:cNvPr>
          <p:cNvSpPr>
            <a:spLocks noGrp="1"/>
          </p:cNvSpPr>
          <p:nvPr>
            <p:ph type="title"/>
          </p:nvPr>
        </p:nvSpPr>
        <p:spPr/>
        <p:txBody>
          <a:bodyPr/>
          <a:lstStyle/>
          <a:p>
            <a:endParaRPr lang="en-US"/>
          </a:p>
        </p:txBody>
      </p:sp>
      <p:graphicFrame>
        <p:nvGraphicFramePr>
          <p:cNvPr id="5" name="Table Placeholder 4">
            <a:extLst>
              <a:ext uri="{FF2B5EF4-FFF2-40B4-BE49-F238E27FC236}">
                <a16:creationId xmlns:a16="http://schemas.microsoft.com/office/drawing/2014/main" id="{79DD4C54-4C05-4A8D-99BB-3902EA767236}"/>
              </a:ext>
            </a:extLst>
          </p:cNvPr>
          <p:cNvGraphicFramePr>
            <a:graphicFrameLocks noGrp="1"/>
          </p:cNvGraphicFramePr>
          <p:nvPr>
            <p:ph type="tbl" sz="quarter" idx="13"/>
            <p:extLst>
              <p:ext uri="{D42A27DB-BD31-4B8C-83A1-F6EECF244321}">
                <p14:modId xmlns:p14="http://schemas.microsoft.com/office/powerpoint/2010/main" val="82098595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1238452176"/>
                    </a:ext>
                  </a:extLst>
                </a:gridCol>
                <a:gridCol w="822960">
                  <a:extLst>
                    <a:ext uri="{9D8B030D-6E8A-4147-A177-3AD203B41FA5}">
                      <a16:colId xmlns:a16="http://schemas.microsoft.com/office/drawing/2014/main" val="2655521934"/>
                    </a:ext>
                  </a:extLst>
                </a:gridCol>
                <a:gridCol w="822960">
                  <a:extLst>
                    <a:ext uri="{9D8B030D-6E8A-4147-A177-3AD203B41FA5}">
                      <a16:colId xmlns:a16="http://schemas.microsoft.com/office/drawing/2014/main" val="2764767611"/>
                    </a:ext>
                  </a:extLst>
                </a:gridCol>
                <a:gridCol w="822960">
                  <a:extLst>
                    <a:ext uri="{9D8B030D-6E8A-4147-A177-3AD203B41FA5}">
                      <a16:colId xmlns:a16="http://schemas.microsoft.com/office/drawing/2014/main" val="3201203564"/>
                    </a:ext>
                  </a:extLst>
                </a:gridCol>
                <a:gridCol w="822960">
                  <a:extLst>
                    <a:ext uri="{9D8B030D-6E8A-4147-A177-3AD203B41FA5}">
                      <a16:colId xmlns:a16="http://schemas.microsoft.com/office/drawing/2014/main" val="593971961"/>
                    </a:ext>
                  </a:extLst>
                </a:gridCol>
                <a:gridCol w="822960">
                  <a:extLst>
                    <a:ext uri="{9D8B030D-6E8A-4147-A177-3AD203B41FA5}">
                      <a16:colId xmlns:a16="http://schemas.microsoft.com/office/drawing/2014/main" val="1120435901"/>
                    </a:ext>
                  </a:extLst>
                </a:gridCol>
              </a:tblGrid>
              <a:tr h="370840">
                <a:tc>
                  <a:txBody>
                    <a:bodyPr/>
                    <a:lstStyle/>
                    <a:p>
                      <a:r>
                        <a:rPr lang="en-US" sz="1000"/>
                        <a:t>Post</a:t>
                      </a:r>
                    </a:p>
                  </a:txBody>
                  <a:tcPr/>
                </a:tc>
                <a:tc>
                  <a:txBody>
                    <a:bodyPr/>
                    <a:lstStyle/>
                    <a:p>
                      <a:r>
                        <a:rPr lang="en-US" sz="1000"/>
                        <a:t>Summe Interaktionen</a:t>
                      </a:r>
                    </a:p>
                  </a:txBody>
                  <a:tcPr/>
                </a:tc>
                <a:tc>
                  <a:txBody>
                    <a:bodyPr/>
                    <a:lstStyle/>
                    <a:p>
                      <a:r>
                        <a:rPr lang="en-US" sz="1000"/>
                        <a:t>Reaktionen</a:t>
                      </a:r>
                    </a:p>
                  </a:txBody>
                  <a:tcPr/>
                </a:tc>
                <a:tc>
                  <a:txBody>
                    <a:bodyPr/>
                    <a:lstStyle/>
                    <a:p>
                      <a:r>
                        <a:rPr lang="en-US" sz="1000"/>
                        <a:t>Comments</a:t>
                      </a:r>
                    </a:p>
                  </a:txBody>
                  <a:tcPr/>
                </a:tc>
                <a:tc>
                  <a:txBody>
                    <a:bodyPr/>
                    <a:lstStyle/>
                    <a:p>
                      <a:r>
                        <a:rPr lang="en-US" sz="1000"/>
                        <a:t>Shares</a:t>
                      </a:r>
                    </a:p>
                  </a:txBody>
                  <a:tcPr/>
                </a:tc>
                <a:tc>
                  <a:txBody>
                    <a:bodyPr/>
                    <a:lstStyle/>
                    <a:p>
                      <a:r>
                        <a:rPr lang="en-US" sz="1000"/>
                        <a:t>Typ</a:t>
                      </a:r>
                    </a:p>
                  </a:txBody>
                  <a:tcPr/>
                </a:tc>
                <a:extLst>
                  <a:ext uri="{0D108BD9-81ED-4DB2-BD59-A6C34878D82A}">
                    <a16:rowId xmlns:a16="http://schemas.microsoft.com/office/drawing/2014/main" val="2878502538"/>
                  </a:ext>
                </a:extLst>
              </a:tr>
              <a:tr h="370840">
                <a:tc>
                  <a:txBody>
                    <a:bodyPr/>
                    <a:lstStyle/>
                    <a:p>
                      <a:r>
                        <a:rPr lang="de-DE" sz="1000" b="1"/>
                        <a:t>Panorama - 2016-10-14 08:55:24</a:t>
                      </a:r>
                      <a:r>
                        <a:rPr lang="de-DE" sz="1000"/>
                        <a:t>
Populisten arbeiten mit Ängsten und beschwören Katastrophen herauf. Wir haben uns die Dramaturgie einmal angeschaut:</a:t>
                      </a:r>
                      <a:endParaRPr lang="en-US" sz="1000"/>
                    </a:p>
                  </a:txBody>
                  <a:tcPr/>
                </a:tc>
                <a:tc>
                  <a:txBody>
                    <a:bodyPr/>
                    <a:lstStyle/>
                    <a:p>
                      <a:r>
                        <a:rPr lang="en-US" sz="1000"/>
                        <a:t>260508</a:t>
                      </a:r>
                    </a:p>
                  </a:txBody>
                  <a:tcPr/>
                </a:tc>
                <a:tc>
                  <a:txBody>
                    <a:bodyPr/>
                    <a:lstStyle/>
                    <a:p>
                      <a:r>
                        <a:rPr lang="en-US" sz="1000"/>
                        <a:t>186152</a:t>
                      </a:r>
                    </a:p>
                  </a:txBody>
                  <a:tcPr/>
                </a:tc>
                <a:tc>
                  <a:txBody>
                    <a:bodyPr/>
                    <a:lstStyle/>
                    <a:p>
                      <a:r>
                        <a:rPr lang="en-US" sz="1000"/>
                        <a:t>3449</a:t>
                      </a:r>
                    </a:p>
                  </a:txBody>
                  <a:tcPr/>
                </a:tc>
                <a:tc>
                  <a:txBody>
                    <a:bodyPr/>
                    <a:lstStyle/>
                    <a:p>
                      <a:r>
                        <a:rPr lang="en-US" sz="1000"/>
                        <a:t>70907</a:t>
                      </a:r>
                    </a:p>
                  </a:txBody>
                  <a:tcPr/>
                </a:tc>
                <a:tc>
                  <a:txBody>
                    <a:bodyPr/>
                    <a:lstStyle/>
                    <a:p>
                      <a:r>
                        <a:rPr lang="en-US" sz="1000"/>
                        <a:t>Video</a:t>
                      </a:r>
                    </a:p>
                  </a:txBody>
                  <a:tcPr/>
                </a:tc>
                <a:extLst>
                  <a:ext uri="{0D108BD9-81ED-4DB2-BD59-A6C34878D82A}">
                    <a16:rowId xmlns:a16="http://schemas.microsoft.com/office/drawing/2014/main" val="2425905383"/>
                  </a:ext>
                </a:extLst>
              </a:tr>
              <a:tr h="370840">
                <a:tc>
                  <a:txBody>
                    <a:bodyPr/>
                    <a:lstStyle/>
                    <a:p>
                      <a:r>
                        <a:rPr lang="de-DE" sz="1000" b="1"/>
                        <a:t>Panorama - 2016-09-01 20:16:38</a:t>
                      </a:r>
                      <a:r>
                        <a:rPr lang="de-DE" sz="1000"/>
                        <a:t>
Das Land hat sich verändert, aber wir können auch stolz sein auf das, was wir geschafft haben - das ist die Bilanz von Anja Reschke.</a:t>
                      </a:r>
                      <a:endParaRPr lang="en-US" sz="1000"/>
                    </a:p>
                  </a:txBody>
                  <a:tcPr/>
                </a:tc>
                <a:tc>
                  <a:txBody>
                    <a:bodyPr/>
                    <a:lstStyle/>
                    <a:p>
                      <a:r>
                        <a:rPr lang="en-US" sz="1000"/>
                        <a:t>182714</a:t>
                      </a:r>
                    </a:p>
                  </a:txBody>
                  <a:tcPr/>
                </a:tc>
                <a:tc>
                  <a:txBody>
                    <a:bodyPr/>
                    <a:lstStyle/>
                    <a:p>
                      <a:r>
                        <a:rPr lang="en-US" sz="1000"/>
                        <a:t>138312</a:t>
                      </a:r>
                    </a:p>
                  </a:txBody>
                  <a:tcPr/>
                </a:tc>
                <a:tc>
                  <a:txBody>
                    <a:bodyPr/>
                    <a:lstStyle/>
                    <a:p>
                      <a:r>
                        <a:rPr lang="en-US" sz="1000"/>
                        <a:t>4461</a:t>
                      </a:r>
                    </a:p>
                  </a:txBody>
                  <a:tcPr/>
                </a:tc>
                <a:tc>
                  <a:txBody>
                    <a:bodyPr/>
                    <a:lstStyle/>
                    <a:p>
                      <a:r>
                        <a:rPr lang="en-US" sz="1000"/>
                        <a:t>39941</a:t>
                      </a:r>
                    </a:p>
                  </a:txBody>
                  <a:tcPr/>
                </a:tc>
                <a:tc>
                  <a:txBody>
                    <a:bodyPr/>
                    <a:lstStyle/>
                    <a:p>
                      <a:r>
                        <a:rPr lang="en-US" sz="1000"/>
                        <a:t>Video</a:t>
                      </a:r>
                    </a:p>
                  </a:txBody>
                  <a:tcPr/>
                </a:tc>
                <a:extLst>
                  <a:ext uri="{0D108BD9-81ED-4DB2-BD59-A6C34878D82A}">
                    <a16:rowId xmlns:a16="http://schemas.microsoft.com/office/drawing/2014/main" val="4134148174"/>
                  </a:ext>
                </a:extLst>
              </a:tr>
              <a:tr h="370840">
                <a:tc>
                  <a:txBody>
                    <a:bodyPr/>
                    <a:lstStyle/>
                    <a:p>
                      <a:r>
                        <a:rPr lang="de-DE" sz="1000" b="1"/>
                        <a:t>Panorama - 2017-05-09 17:04:50</a:t>
                      </a:r>
                      <a:r>
                        <a:rPr lang="de-DE" sz="1000"/>
                        <a:t>
Wer sich für mehr Tierwohl einsetzt, hat auch höhere Kosten: Panorama 3 war zu Besuch im Stall einer Landwirtin bei Osnabrück, die versucht, Tieren und Verbrauchern gleichermaßen gerecht zu werden - alles andere als einfach.</a:t>
                      </a:r>
                      <a:endParaRPr lang="en-US" sz="1000"/>
                    </a:p>
                  </a:txBody>
                  <a:tcPr/>
                </a:tc>
                <a:tc>
                  <a:txBody>
                    <a:bodyPr/>
                    <a:lstStyle/>
                    <a:p>
                      <a:r>
                        <a:rPr lang="en-US" sz="1000"/>
                        <a:t>160143</a:t>
                      </a:r>
                    </a:p>
                  </a:txBody>
                  <a:tcPr/>
                </a:tc>
                <a:tc>
                  <a:txBody>
                    <a:bodyPr/>
                    <a:lstStyle/>
                    <a:p>
                      <a:r>
                        <a:rPr lang="en-US" sz="1000"/>
                        <a:t>121457</a:t>
                      </a:r>
                    </a:p>
                  </a:txBody>
                  <a:tcPr/>
                </a:tc>
                <a:tc>
                  <a:txBody>
                    <a:bodyPr/>
                    <a:lstStyle/>
                    <a:p>
                      <a:r>
                        <a:rPr lang="en-US" sz="1000"/>
                        <a:t>2889</a:t>
                      </a:r>
                    </a:p>
                  </a:txBody>
                  <a:tcPr/>
                </a:tc>
                <a:tc>
                  <a:txBody>
                    <a:bodyPr/>
                    <a:lstStyle/>
                    <a:p>
                      <a:r>
                        <a:rPr lang="en-US" sz="1000"/>
                        <a:t>35797</a:t>
                      </a:r>
                    </a:p>
                  </a:txBody>
                  <a:tcPr/>
                </a:tc>
                <a:tc>
                  <a:txBody>
                    <a:bodyPr/>
                    <a:lstStyle/>
                    <a:p>
                      <a:r>
                        <a:rPr lang="en-US" sz="1000"/>
                        <a:t>Video</a:t>
                      </a:r>
                    </a:p>
                  </a:txBody>
                  <a:tcPr/>
                </a:tc>
                <a:extLst>
                  <a:ext uri="{0D108BD9-81ED-4DB2-BD59-A6C34878D82A}">
                    <a16:rowId xmlns:a16="http://schemas.microsoft.com/office/drawing/2014/main" val="1559006518"/>
                  </a:ext>
                </a:extLst>
              </a:tr>
              <a:tr h="370840">
                <a:tc>
                  <a:txBody>
                    <a:bodyPr/>
                    <a:lstStyle/>
                    <a:p>
                      <a:r>
                        <a:rPr lang="de-DE" sz="1000" b="1"/>
                        <a:t>Panorama - 2016-09-01 08:30:00</a:t>
                      </a:r>
                      <a:r>
                        <a:rPr lang="de-DE" sz="1000"/>
                        <a:t>
Adolf soll helfen. Einsichten aus dem Wahlkampf der NPD in Mecklenburg-Vorpommern.</a:t>
                      </a:r>
                      <a:endParaRPr lang="en-US" sz="1000"/>
                    </a:p>
                  </a:txBody>
                  <a:tcPr/>
                </a:tc>
                <a:tc>
                  <a:txBody>
                    <a:bodyPr/>
                    <a:lstStyle/>
                    <a:p>
                      <a:r>
                        <a:rPr lang="en-US" sz="1000"/>
                        <a:t>54855</a:t>
                      </a:r>
                    </a:p>
                  </a:txBody>
                  <a:tcPr/>
                </a:tc>
                <a:tc>
                  <a:txBody>
                    <a:bodyPr/>
                    <a:lstStyle/>
                    <a:p>
                      <a:r>
                        <a:rPr lang="en-US" sz="1000"/>
                        <a:t>36935</a:t>
                      </a:r>
                    </a:p>
                  </a:txBody>
                  <a:tcPr/>
                </a:tc>
                <a:tc>
                  <a:txBody>
                    <a:bodyPr/>
                    <a:lstStyle/>
                    <a:p>
                      <a:r>
                        <a:rPr lang="en-US" sz="1000"/>
                        <a:t>8218</a:t>
                      </a:r>
                    </a:p>
                  </a:txBody>
                  <a:tcPr/>
                </a:tc>
                <a:tc>
                  <a:txBody>
                    <a:bodyPr/>
                    <a:lstStyle/>
                    <a:p>
                      <a:r>
                        <a:rPr lang="en-US" sz="1000"/>
                        <a:t>9702</a:t>
                      </a:r>
                    </a:p>
                  </a:txBody>
                  <a:tcPr/>
                </a:tc>
                <a:tc>
                  <a:txBody>
                    <a:bodyPr/>
                    <a:lstStyle/>
                    <a:p>
                      <a:r>
                        <a:rPr lang="en-US" sz="1000"/>
                        <a:t>Video</a:t>
                      </a:r>
                    </a:p>
                  </a:txBody>
                  <a:tcPr/>
                </a:tc>
                <a:extLst>
                  <a:ext uri="{0D108BD9-81ED-4DB2-BD59-A6C34878D82A}">
                    <a16:rowId xmlns:a16="http://schemas.microsoft.com/office/drawing/2014/main" val="1977642543"/>
                  </a:ext>
                </a:extLst>
              </a:tr>
              <a:tr h="370840">
                <a:tc>
                  <a:txBody>
                    <a:bodyPr/>
                    <a:lstStyle/>
                    <a:p>
                      <a:r>
                        <a:rPr lang="de-DE" sz="1000" b="1"/>
                        <a:t>Panorama - 2016-08-30 08:59:56</a:t>
                      </a:r>
                      <a:r>
                        <a:rPr lang="de-DE" sz="1000"/>
                        <a:t>
MotorradLÄRM? "Das ist Musik", sagt Kalle. Wie Vogelgezwitscher.
Mehr Wrumm am Donnerstag um 21.45 Uhr in Panorama</a:t>
                      </a:r>
                      <a:endParaRPr lang="en-US" sz="1000"/>
                    </a:p>
                  </a:txBody>
                  <a:tcPr/>
                </a:tc>
                <a:tc>
                  <a:txBody>
                    <a:bodyPr/>
                    <a:lstStyle/>
                    <a:p>
                      <a:r>
                        <a:rPr lang="en-US" sz="1000"/>
                        <a:t>40410</a:t>
                      </a:r>
                    </a:p>
                  </a:txBody>
                  <a:tcPr/>
                </a:tc>
                <a:tc>
                  <a:txBody>
                    <a:bodyPr/>
                    <a:lstStyle/>
                    <a:p>
                      <a:r>
                        <a:rPr lang="en-US" sz="1000"/>
                        <a:t>28862</a:t>
                      </a:r>
                    </a:p>
                  </a:txBody>
                  <a:tcPr/>
                </a:tc>
                <a:tc>
                  <a:txBody>
                    <a:bodyPr/>
                    <a:lstStyle/>
                    <a:p>
                      <a:r>
                        <a:rPr lang="en-US" sz="1000"/>
                        <a:t>4098</a:t>
                      </a:r>
                    </a:p>
                  </a:txBody>
                  <a:tcPr/>
                </a:tc>
                <a:tc>
                  <a:txBody>
                    <a:bodyPr/>
                    <a:lstStyle/>
                    <a:p>
                      <a:r>
                        <a:rPr lang="en-US" sz="1000"/>
                        <a:t>7450</a:t>
                      </a:r>
                    </a:p>
                  </a:txBody>
                  <a:tcPr/>
                </a:tc>
                <a:tc>
                  <a:txBody>
                    <a:bodyPr/>
                    <a:lstStyle/>
                    <a:p>
                      <a:r>
                        <a:rPr lang="en-US" sz="1000"/>
                        <a:t>Video</a:t>
                      </a:r>
                    </a:p>
                  </a:txBody>
                  <a:tcPr/>
                </a:tc>
                <a:extLst>
                  <a:ext uri="{0D108BD9-81ED-4DB2-BD59-A6C34878D82A}">
                    <a16:rowId xmlns:a16="http://schemas.microsoft.com/office/drawing/2014/main" val="3193250975"/>
                  </a:ext>
                </a:extLst>
              </a:tr>
            </a:tbl>
          </a:graphicData>
        </a:graphic>
      </p:graphicFrame>
      <p:sp>
        <p:nvSpPr>
          <p:cNvPr id="4" name="Text Placeholder 3">
            <a:extLst>
              <a:ext uri="{FF2B5EF4-FFF2-40B4-BE49-F238E27FC236}">
                <a16:creationId xmlns:a16="http://schemas.microsoft.com/office/drawing/2014/main" id="{78D28F10-286A-4BB6-B49D-AABEE021A346}"/>
              </a:ext>
            </a:extLst>
          </p:cNvPr>
          <p:cNvSpPr>
            <a:spLocks noGrp="1"/>
          </p:cNvSpPr>
          <p:nvPr>
            <p:ph type="body" sz="quarter" idx="14"/>
          </p:nvPr>
        </p:nvSpPr>
        <p:spPr/>
        <p:txBody>
          <a:bodyPr/>
          <a:lstStyle/>
          <a:p>
            <a:r>
              <a:rPr lang="en-US"/>
              <a:t>01.07.2016 - 30.06.2017</a:t>
            </a:r>
          </a:p>
        </p:txBody>
      </p:sp>
    </p:spTree>
    <p:extLst>
      <p:ext uri="{BB962C8B-B14F-4D97-AF65-F5344CB8AC3E}">
        <p14:creationId xmlns:p14="http://schemas.microsoft.com/office/powerpoint/2010/main" val="22343193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2B9E26-7FBB-4844-81E4-8FBFAD1F73B3}"/>
              </a:ext>
            </a:extLst>
          </p:cNvPr>
          <p:cNvSpPr>
            <a:spLocks noGrp="1"/>
          </p:cNvSpPr>
          <p:nvPr>
            <p:ph type="title"/>
          </p:nvPr>
        </p:nvSpPr>
        <p:spPr/>
        <p:txBody>
          <a:bodyPr/>
          <a:lstStyle/>
          <a:p>
            <a:endParaRPr lang="en-US"/>
          </a:p>
        </p:txBody>
      </p:sp>
      <p:graphicFrame>
        <p:nvGraphicFramePr>
          <p:cNvPr id="5" name="Table Placeholder 4">
            <a:extLst>
              <a:ext uri="{FF2B5EF4-FFF2-40B4-BE49-F238E27FC236}">
                <a16:creationId xmlns:a16="http://schemas.microsoft.com/office/drawing/2014/main" id="{7769AD8D-2D0B-47E4-A9F6-D4B2705CFDBD}"/>
              </a:ext>
            </a:extLst>
          </p:cNvPr>
          <p:cNvGraphicFramePr>
            <a:graphicFrameLocks noGrp="1"/>
          </p:cNvGraphicFramePr>
          <p:nvPr>
            <p:ph type="tbl" sz="quarter" idx="13"/>
            <p:extLst>
              <p:ext uri="{D42A27DB-BD31-4B8C-83A1-F6EECF244321}">
                <p14:modId xmlns:p14="http://schemas.microsoft.com/office/powerpoint/2010/main" val="159769610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633471">
                  <a:extLst>
                    <a:ext uri="{9D8B030D-6E8A-4147-A177-3AD203B41FA5}">
                      <a16:colId xmlns:a16="http://schemas.microsoft.com/office/drawing/2014/main" val="1763878052"/>
                    </a:ext>
                  </a:extLst>
                </a:gridCol>
                <a:gridCol w="493776">
                  <a:extLst>
                    <a:ext uri="{9D8B030D-6E8A-4147-A177-3AD203B41FA5}">
                      <a16:colId xmlns:a16="http://schemas.microsoft.com/office/drawing/2014/main" val="3455164495"/>
                    </a:ext>
                  </a:extLst>
                </a:gridCol>
                <a:gridCol w="411480">
                  <a:extLst>
                    <a:ext uri="{9D8B030D-6E8A-4147-A177-3AD203B41FA5}">
                      <a16:colId xmlns:a16="http://schemas.microsoft.com/office/drawing/2014/main" val="1976807382"/>
                    </a:ext>
                  </a:extLst>
                </a:gridCol>
                <a:gridCol w="411480">
                  <a:extLst>
                    <a:ext uri="{9D8B030D-6E8A-4147-A177-3AD203B41FA5}">
                      <a16:colId xmlns:a16="http://schemas.microsoft.com/office/drawing/2014/main" val="2165778508"/>
                    </a:ext>
                  </a:extLst>
                </a:gridCol>
                <a:gridCol w="246888">
                  <a:extLst>
                    <a:ext uri="{9D8B030D-6E8A-4147-A177-3AD203B41FA5}">
                      <a16:colId xmlns:a16="http://schemas.microsoft.com/office/drawing/2014/main" val="703165927"/>
                    </a:ext>
                  </a:extLst>
                </a:gridCol>
                <a:gridCol w="658368">
                  <a:extLst>
                    <a:ext uri="{9D8B030D-6E8A-4147-A177-3AD203B41FA5}">
                      <a16:colId xmlns:a16="http://schemas.microsoft.com/office/drawing/2014/main" val="476908746"/>
                    </a:ext>
                  </a:extLst>
                </a:gridCol>
                <a:gridCol w="576072">
                  <a:extLst>
                    <a:ext uri="{9D8B030D-6E8A-4147-A177-3AD203B41FA5}">
                      <a16:colId xmlns:a16="http://schemas.microsoft.com/office/drawing/2014/main" val="357097697"/>
                    </a:ext>
                  </a:extLst>
                </a:gridCol>
                <a:gridCol w="576072">
                  <a:extLst>
                    <a:ext uri="{9D8B030D-6E8A-4147-A177-3AD203B41FA5}">
                      <a16:colId xmlns:a16="http://schemas.microsoft.com/office/drawing/2014/main" val="560500531"/>
                    </a:ext>
                  </a:extLst>
                </a:gridCol>
                <a:gridCol w="411480">
                  <a:extLst>
                    <a:ext uri="{9D8B030D-6E8A-4147-A177-3AD203B41FA5}">
                      <a16:colId xmlns:a16="http://schemas.microsoft.com/office/drawing/2014/main" val="1891636575"/>
                    </a:ext>
                  </a:extLst>
                </a:gridCol>
                <a:gridCol w="658368">
                  <a:extLst>
                    <a:ext uri="{9D8B030D-6E8A-4147-A177-3AD203B41FA5}">
                      <a16:colId xmlns:a16="http://schemas.microsoft.com/office/drawing/2014/main" val="1741806162"/>
                    </a:ext>
                  </a:extLst>
                </a:gridCol>
                <a:gridCol w="329184">
                  <a:extLst>
                    <a:ext uri="{9D8B030D-6E8A-4147-A177-3AD203B41FA5}">
                      <a16:colId xmlns:a16="http://schemas.microsoft.com/office/drawing/2014/main" val="2109894607"/>
                    </a:ext>
                  </a:extLst>
                </a:gridCol>
                <a:gridCol w="493776">
                  <a:extLst>
                    <a:ext uri="{9D8B030D-6E8A-4147-A177-3AD203B41FA5}">
                      <a16:colId xmlns:a16="http://schemas.microsoft.com/office/drawing/2014/main" val="2582763743"/>
                    </a:ext>
                  </a:extLst>
                </a:gridCol>
                <a:gridCol w="329184">
                  <a:extLst>
                    <a:ext uri="{9D8B030D-6E8A-4147-A177-3AD203B41FA5}">
                      <a16:colId xmlns:a16="http://schemas.microsoft.com/office/drawing/2014/main" val="634999467"/>
                    </a:ext>
                  </a:extLst>
                </a:gridCol>
              </a:tblGrid>
              <a:tr h="370840">
                <a:tc>
                  <a:txBody>
                    <a:bodyPr/>
                    <a:lstStyle/>
                    <a:p>
                      <a:r>
                        <a:rPr lang="en-US" sz="1000"/>
                        <a:t>Post</a:t>
                      </a:r>
                    </a:p>
                  </a:txBody>
                  <a:tcPr/>
                </a:tc>
                <a:tc>
                  <a:txBody>
                    <a:bodyPr/>
                    <a:lstStyle/>
                    <a:p>
                      <a:r>
                        <a:rPr lang="en-US" sz="1000"/>
                        <a:t>ab 10s</a:t>
                      </a:r>
                    </a:p>
                  </a:txBody>
                  <a:tcPr/>
                </a:tc>
                <a:tc>
                  <a:txBody>
                    <a:bodyPr/>
                    <a:lstStyle/>
                    <a:p>
                      <a:r>
                        <a:rPr lang="en-US" sz="1000"/>
                        <a:t>10s bezahlt</a:t>
                      </a:r>
                    </a:p>
                  </a:txBody>
                  <a:tcPr/>
                </a:tc>
                <a:tc>
                  <a:txBody>
                    <a:bodyPr/>
                    <a:lstStyle/>
                    <a:p>
                      <a:r>
                        <a:rPr lang="en-US" sz="1000"/>
                        <a:t>ab 3s</a:t>
                      </a:r>
                    </a:p>
                  </a:txBody>
                  <a:tcPr/>
                </a:tc>
                <a:tc>
                  <a:txBody>
                    <a:bodyPr/>
                    <a:lstStyle/>
                    <a:p>
                      <a:r>
                        <a:rPr lang="en-US" sz="1000"/>
                        <a:t>Länge</a:t>
                      </a:r>
                    </a:p>
                  </a:txBody>
                  <a:tcPr/>
                </a:tc>
                <a:tc>
                  <a:txBody>
                    <a:bodyPr/>
                    <a:lstStyle/>
                    <a:p>
                      <a:r>
                        <a:rPr lang="en-US" sz="1000"/>
                        <a:t>% Wiedergabe</a:t>
                      </a:r>
                    </a:p>
                  </a:txBody>
                  <a:tcPr/>
                </a:tc>
                <a:tc>
                  <a:txBody>
                    <a:bodyPr/>
                    <a:lstStyle/>
                    <a:p>
                      <a:r>
                        <a:rPr lang="en-US" sz="1000"/>
                        <a:t>Crossposted 3s</a:t>
                      </a:r>
                    </a:p>
                  </a:txBody>
                  <a:tcPr/>
                </a:tc>
                <a:tc>
                  <a:txBody>
                    <a:bodyPr/>
                    <a:lstStyle/>
                    <a:p>
                      <a:r>
                        <a:rPr lang="en-US" sz="1000"/>
                        <a:t>Page Owned 3s</a:t>
                      </a:r>
                    </a:p>
                  </a:txBody>
                  <a:tcPr/>
                </a:tc>
                <a:tc>
                  <a:txBody>
                    <a:bodyPr/>
                    <a:lstStyle/>
                    <a:p>
                      <a:r>
                        <a:rPr lang="en-US" sz="1000"/>
                        <a:t>Shared 3s</a:t>
                      </a:r>
                    </a:p>
                  </a:txBody>
                  <a:tcPr/>
                </a:tc>
                <a:tc>
                  <a:txBody>
                    <a:bodyPr/>
                    <a:lstStyle/>
                    <a:p>
                      <a:r>
                        <a:rPr lang="en-US" sz="1000"/>
                        <a:t>Pot. Reichweite</a:t>
                      </a:r>
                    </a:p>
                  </a:txBody>
                  <a:tcPr/>
                </a:tc>
                <a:tc>
                  <a:txBody>
                    <a:bodyPr/>
                    <a:lstStyle/>
                    <a:p>
                      <a:r>
                        <a:rPr lang="en-US" sz="1000"/>
                        <a:t>Likes</a:t>
                      </a:r>
                    </a:p>
                  </a:txBody>
                  <a:tcPr/>
                </a:tc>
                <a:tc>
                  <a:txBody>
                    <a:bodyPr/>
                    <a:lstStyle/>
                    <a:p>
                      <a:r>
                        <a:rPr lang="en-US" sz="1000"/>
                        <a:t>Kommentare</a:t>
                      </a:r>
                    </a:p>
                  </a:txBody>
                  <a:tcPr/>
                </a:tc>
                <a:tc>
                  <a:txBody>
                    <a:bodyPr/>
                    <a:lstStyle/>
                    <a:p>
                      <a:r>
                        <a:rPr lang="en-US" sz="1000"/>
                        <a:t>Shares</a:t>
                      </a:r>
                    </a:p>
                  </a:txBody>
                  <a:tcPr/>
                </a:tc>
                <a:extLst>
                  <a:ext uri="{0D108BD9-81ED-4DB2-BD59-A6C34878D82A}">
                    <a16:rowId xmlns:a16="http://schemas.microsoft.com/office/drawing/2014/main" val="2043988098"/>
                  </a:ext>
                </a:extLst>
              </a:tr>
              <a:tr h="370840">
                <a:tc>
                  <a:txBody>
                    <a:bodyPr/>
                    <a:lstStyle/>
                    <a:p>
                      <a:r>
                        <a:rPr lang="en-US" sz="1000"/>
                        <a:t>14.10.2016 08:55:24</a:t>
                      </a:r>
                    </a:p>
                  </a:txBody>
                  <a:tcPr/>
                </a:tc>
                <a:tc>
                  <a:txBody>
                    <a:bodyPr/>
                    <a:lstStyle/>
                    <a:p>
                      <a:r>
                        <a:rPr lang="en-US" sz="1000"/>
                        <a:t>2130184</a:t>
                      </a:r>
                    </a:p>
                  </a:txBody>
                  <a:tcPr/>
                </a:tc>
                <a:tc>
                  <a:txBody>
                    <a:bodyPr/>
                    <a:lstStyle/>
                    <a:p>
                      <a:r>
                        <a:rPr lang="en-US" sz="1000"/>
                        <a:t>8</a:t>
                      </a:r>
                    </a:p>
                  </a:txBody>
                  <a:tcPr/>
                </a:tc>
                <a:tc>
                  <a:txBody>
                    <a:bodyPr/>
                    <a:lstStyle/>
                    <a:p>
                      <a:r>
                        <a:rPr lang="en-US" sz="1000"/>
                        <a:t>5507075</a:t>
                      </a:r>
                    </a:p>
                  </a:txBody>
                  <a:tcPr/>
                </a:tc>
                <a:tc>
                  <a:txBody>
                    <a:bodyPr/>
                    <a:lstStyle/>
                    <a:p>
                      <a:r>
                        <a:rPr lang="en-US" sz="1000"/>
                        <a:t>04:04</a:t>
                      </a:r>
                    </a:p>
                  </a:txBody>
                  <a:tcPr/>
                </a:tc>
                <a:tc>
                  <a:txBody>
                    <a:bodyPr/>
                    <a:lstStyle/>
                    <a:p>
                      <a:r>
                        <a:rPr lang="en-US" sz="1000"/>
                        <a:t>7%</a:t>
                      </a:r>
                    </a:p>
                  </a:txBody>
                  <a:tcPr/>
                </a:tc>
                <a:tc>
                  <a:txBody>
                    <a:bodyPr/>
                    <a:lstStyle/>
                    <a:p>
                      <a:r>
                        <a:rPr lang="en-US" sz="1000"/>
                        <a:t>0</a:t>
                      </a:r>
                    </a:p>
                  </a:txBody>
                  <a:tcPr/>
                </a:tc>
                <a:tc>
                  <a:txBody>
                    <a:bodyPr/>
                    <a:lstStyle/>
                    <a:p>
                      <a:r>
                        <a:rPr lang="en-US" sz="1000"/>
                        <a:t>474628</a:t>
                      </a:r>
                    </a:p>
                  </a:txBody>
                  <a:tcPr/>
                </a:tc>
                <a:tc>
                  <a:txBody>
                    <a:bodyPr/>
                    <a:lstStyle/>
                    <a:p>
                      <a:r>
                        <a:rPr lang="en-US" sz="1000"/>
                        <a:t>5032452</a:t>
                      </a:r>
                    </a:p>
                  </a:txBody>
                  <a:tcPr/>
                </a:tc>
                <a:tc>
                  <a:txBody>
                    <a:bodyPr/>
                    <a:lstStyle/>
                    <a:p>
                      <a:r>
                        <a:rPr lang="en-US" sz="1000"/>
                        <a:t>10074042</a:t>
                      </a:r>
                    </a:p>
                  </a:txBody>
                  <a:tcPr/>
                </a:tc>
                <a:tc>
                  <a:txBody>
                    <a:bodyPr/>
                    <a:lstStyle/>
                    <a:p>
                      <a:r>
                        <a:rPr lang="en-US" sz="1000"/>
                        <a:t>168038</a:t>
                      </a:r>
                    </a:p>
                  </a:txBody>
                  <a:tcPr/>
                </a:tc>
                <a:tc>
                  <a:txBody>
                    <a:bodyPr/>
                    <a:lstStyle/>
                    <a:p>
                      <a:r>
                        <a:rPr lang="en-US" sz="1000"/>
                        <a:t>34473</a:t>
                      </a:r>
                    </a:p>
                  </a:txBody>
                  <a:tcPr/>
                </a:tc>
                <a:tc>
                  <a:txBody>
                    <a:bodyPr/>
                    <a:lstStyle/>
                    <a:p>
                      <a:r>
                        <a:rPr lang="en-US" sz="1000"/>
                        <a:t>76182</a:t>
                      </a:r>
                    </a:p>
                  </a:txBody>
                  <a:tcPr/>
                </a:tc>
                <a:extLst>
                  <a:ext uri="{0D108BD9-81ED-4DB2-BD59-A6C34878D82A}">
                    <a16:rowId xmlns:a16="http://schemas.microsoft.com/office/drawing/2014/main" val="2476480851"/>
                  </a:ext>
                </a:extLst>
              </a:tr>
              <a:tr h="370840">
                <a:tc>
                  <a:txBody>
                    <a:bodyPr/>
                    <a:lstStyle/>
                    <a:p>
                      <a:r>
                        <a:rPr lang="en-US" sz="1000"/>
                        <a:t>09.05.2017 17:04:50</a:t>
                      </a:r>
                    </a:p>
                  </a:txBody>
                  <a:tcPr/>
                </a:tc>
                <a:tc>
                  <a:txBody>
                    <a:bodyPr/>
                    <a:lstStyle/>
                    <a:p>
                      <a:r>
                        <a:rPr lang="en-US" sz="1000"/>
                        <a:t>1672199</a:t>
                      </a:r>
                    </a:p>
                  </a:txBody>
                  <a:tcPr/>
                </a:tc>
                <a:tc>
                  <a:txBody>
                    <a:bodyPr/>
                    <a:lstStyle/>
                    <a:p>
                      <a:r>
                        <a:rPr lang="en-US" sz="1000"/>
                        <a:t>0</a:t>
                      </a:r>
                    </a:p>
                  </a:txBody>
                  <a:tcPr/>
                </a:tc>
                <a:tc>
                  <a:txBody>
                    <a:bodyPr/>
                    <a:lstStyle/>
                    <a:p>
                      <a:r>
                        <a:rPr lang="en-US" sz="1000"/>
                        <a:t>3289801</a:t>
                      </a:r>
                    </a:p>
                  </a:txBody>
                  <a:tcPr/>
                </a:tc>
                <a:tc>
                  <a:txBody>
                    <a:bodyPr/>
                    <a:lstStyle/>
                    <a:p>
                      <a:r>
                        <a:rPr lang="en-US" sz="1000"/>
                        <a:t>03:58</a:t>
                      </a:r>
                    </a:p>
                  </a:txBody>
                  <a:tcPr/>
                </a:tc>
                <a:tc>
                  <a:txBody>
                    <a:bodyPr/>
                    <a:lstStyle/>
                    <a:p>
                      <a:r>
                        <a:rPr lang="en-US" sz="1000"/>
                        <a:t>10%</a:t>
                      </a:r>
                    </a:p>
                  </a:txBody>
                  <a:tcPr/>
                </a:tc>
                <a:tc>
                  <a:txBody>
                    <a:bodyPr/>
                    <a:lstStyle/>
                    <a:p>
                      <a:r>
                        <a:rPr lang="en-US" sz="1000"/>
                        <a:t>0</a:t>
                      </a:r>
                    </a:p>
                  </a:txBody>
                  <a:tcPr/>
                </a:tc>
                <a:tc>
                  <a:txBody>
                    <a:bodyPr/>
                    <a:lstStyle/>
                    <a:p>
                      <a:r>
                        <a:rPr lang="en-US" sz="1000"/>
                        <a:t>511553</a:t>
                      </a:r>
                    </a:p>
                  </a:txBody>
                  <a:tcPr/>
                </a:tc>
                <a:tc>
                  <a:txBody>
                    <a:bodyPr/>
                    <a:lstStyle/>
                    <a:p>
                      <a:r>
                        <a:rPr lang="en-US" sz="1000"/>
                        <a:t>2778271</a:t>
                      </a:r>
                    </a:p>
                  </a:txBody>
                  <a:tcPr/>
                </a:tc>
                <a:tc>
                  <a:txBody>
                    <a:bodyPr/>
                    <a:lstStyle/>
                    <a:p>
                      <a:r>
                        <a:rPr lang="en-US" sz="1000"/>
                        <a:t>6883104</a:t>
                      </a:r>
                    </a:p>
                  </a:txBody>
                  <a:tcPr/>
                </a:tc>
                <a:tc>
                  <a:txBody>
                    <a:bodyPr/>
                    <a:lstStyle/>
                    <a:p>
                      <a:r>
                        <a:rPr lang="en-US" sz="1000"/>
                        <a:t>114300</a:t>
                      </a:r>
                    </a:p>
                  </a:txBody>
                  <a:tcPr/>
                </a:tc>
                <a:tc>
                  <a:txBody>
                    <a:bodyPr/>
                    <a:lstStyle/>
                    <a:p>
                      <a:r>
                        <a:rPr lang="en-US" sz="1000"/>
                        <a:t>13782</a:t>
                      </a:r>
                    </a:p>
                  </a:txBody>
                  <a:tcPr/>
                </a:tc>
                <a:tc>
                  <a:txBody>
                    <a:bodyPr/>
                    <a:lstStyle/>
                    <a:p>
                      <a:r>
                        <a:rPr lang="en-US" sz="1000"/>
                        <a:t>36815</a:t>
                      </a:r>
                    </a:p>
                  </a:txBody>
                  <a:tcPr/>
                </a:tc>
                <a:extLst>
                  <a:ext uri="{0D108BD9-81ED-4DB2-BD59-A6C34878D82A}">
                    <a16:rowId xmlns:a16="http://schemas.microsoft.com/office/drawing/2014/main" val="531673076"/>
                  </a:ext>
                </a:extLst>
              </a:tr>
              <a:tr h="370840">
                <a:tc>
                  <a:txBody>
                    <a:bodyPr/>
                    <a:lstStyle/>
                    <a:p>
                      <a:r>
                        <a:rPr lang="en-US" sz="1000"/>
                        <a:t>01.09.2016 20:16:38</a:t>
                      </a:r>
                    </a:p>
                  </a:txBody>
                  <a:tcPr/>
                </a:tc>
                <a:tc>
                  <a:txBody>
                    <a:bodyPr/>
                    <a:lstStyle/>
                    <a:p>
                      <a:r>
                        <a:rPr lang="en-US" sz="1000"/>
                        <a:t>1308862</a:t>
                      </a:r>
                    </a:p>
                  </a:txBody>
                  <a:tcPr/>
                </a:tc>
                <a:tc>
                  <a:txBody>
                    <a:bodyPr/>
                    <a:lstStyle/>
                    <a:p>
                      <a:r>
                        <a:rPr lang="en-US" sz="1000"/>
                        <a:t>1</a:t>
                      </a:r>
                    </a:p>
                  </a:txBody>
                  <a:tcPr/>
                </a:tc>
                <a:tc>
                  <a:txBody>
                    <a:bodyPr/>
                    <a:lstStyle/>
                    <a:p>
                      <a:r>
                        <a:rPr lang="en-US" sz="1000"/>
                        <a:t>3238610</a:t>
                      </a:r>
                    </a:p>
                  </a:txBody>
                  <a:tcPr/>
                </a:tc>
                <a:tc>
                  <a:txBody>
                    <a:bodyPr/>
                    <a:lstStyle/>
                    <a:p>
                      <a:r>
                        <a:rPr lang="en-US" sz="1000"/>
                        <a:t>02:39</a:t>
                      </a:r>
                    </a:p>
                  </a:txBody>
                  <a:tcPr/>
                </a:tc>
                <a:tc>
                  <a:txBody>
                    <a:bodyPr/>
                    <a:lstStyle/>
                    <a:p>
                      <a:r>
                        <a:rPr lang="en-US" sz="1000"/>
                        <a:t>9%</a:t>
                      </a:r>
                    </a:p>
                  </a:txBody>
                  <a:tcPr/>
                </a:tc>
                <a:tc>
                  <a:txBody>
                    <a:bodyPr/>
                    <a:lstStyle/>
                    <a:p>
                      <a:r>
                        <a:rPr lang="en-US" sz="1000"/>
                        <a:t>0</a:t>
                      </a:r>
                    </a:p>
                  </a:txBody>
                  <a:tcPr/>
                </a:tc>
                <a:tc>
                  <a:txBody>
                    <a:bodyPr/>
                    <a:lstStyle/>
                    <a:p>
                      <a:r>
                        <a:rPr lang="en-US" sz="1000"/>
                        <a:t>487276</a:t>
                      </a:r>
                    </a:p>
                  </a:txBody>
                  <a:tcPr/>
                </a:tc>
                <a:tc>
                  <a:txBody>
                    <a:bodyPr/>
                    <a:lstStyle/>
                    <a:p>
                      <a:r>
                        <a:rPr lang="en-US" sz="1000"/>
                        <a:t>2751334</a:t>
                      </a:r>
                    </a:p>
                  </a:txBody>
                  <a:tcPr/>
                </a:tc>
                <a:tc>
                  <a:txBody>
                    <a:bodyPr/>
                    <a:lstStyle/>
                    <a:p>
                      <a:r>
                        <a:rPr lang="en-US" sz="1000"/>
                        <a:t>8814150</a:t>
                      </a:r>
                    </a:p>
                  </a:txBody>
                  <a:tcPr/>
                </a:tc>
                <a:tc>
                  <a:txBody>
                    <a:bodyPr/>
                    <a:lstStyle/>
                    <a:p>
                      <a:r>
                        <a:rPr lang="en-US" sz="1000"/>
                        <a:t>129416</a:t>
                      </a:r>
                    </a:p>
                  </a:txBody>
                  <a:tcPr/>
                </a:tc>
                <a:tc>
                  <a:txBody>
                    <a:bodyPr/>
                    <a:lstStyle/>
                    <a:p>
                      <a:r>
                        <a:rPr lang="en-US" sz="1000"/>
                        <a:t>23352</a:t>
                      </a:r>
                    </a:p>
                  </a:txBody>
                  <a:tcPr/>
                </a:tc>
                <a:tc>
                  <a:txBody>
                    <a:bodyPr/>
                    <a:lstStyle/>
                    <a:p>
                      <a:r>
                        <a:rPr lang="en-US" sz="1000"/>
                        <a:t>42279</a:t>
                      </a:r>
                    </a:p>
                  </a:txBody>
                  <a:tcPr/>
                </a:tc>
                <a:extLst>
                  <a:ext uri="{0D108BD9-81ED-4DB2-BD59-A6C34878D82A}">
                    <a16:rowId xmlns:a16="http://schemas.microsoft.com/office/drawing/2014/main" val="3305797260"/>
                  </a:ext>
                </a:extLst>
              </a:tr>
              <a:tr h="370840">
                <a:tc>
                  <a:txBody>
                    <a:bodyPr/>
                    <a:lstStyle/>
                    <a:p>
                      <a:r>
                        <a:rPr lang="en-US" sz="1000"/>
                        <a:t>01.09.2016 08:30:00</a:t>
                      </a:r>
                    </a:p>
                  </a:txBody>
                  <a:tcPr/>
                </a:tc>
                <a:tc>
                  <a:txBody>
                    <a:bodyPr/>
                    <a:lstStyle/>
                    <a:p>
                      <a:r>
                        <a:rPr lang="en-US" sz="1000"/>
                        <a:t>987510</a:t>
                      </a:r>
                    </a:p>
                  </a:txBody>
                  <a:tcPr/>
                </a:tc>
                <a:tc>
                  <a:txBody>
                    <a:bodyPr/>
                    <a:lstStyle/>
                    <a:p>
                      <a:r>
                        <a:rPr lang="en-US" sz="1000"/>
                        <a:t>1</a:t>
                      </a:r>
                    </a:p>
                  </a:txBody>
                  <a:tcPr/>
                </a:tc>
                <a:tc>
                  <a:txBody>
                    <a:bodyPr/>
                    <a:lstStyle/>
                    <a:p>
                      <a:r>
                        <a:rPr lang="en-US" sz="1000"/>
                        <a:t>1663662</a:t>
                      </a:r>
                    </a:p>
                  </a:txBody>
                  <a:tcPr/>
                </a:tc>
                <a:tc>
                  <a:txBody>
                    <a:bodyPr/>
                    <a:lstStyle/>
                    <a:p>
                      <a:r>
                        <a:rPr lang="en-US" sz="1000"/>
                        <a:t>00:51</a:t>
                      </a:r>
                    </a:p>
                  </a:txBody>
                  <a:tcPr/>
                </a:tc>
                <a:tc>
                  <a:txBody>
                    <a:bodyPr/>
                    <a:lstStyle/>
                    <a:p>
                      <a:r>
                        <a:rPr lang="en-US" sz="1000"/>
                        <a:t>23%</a:t>
                      </a:r>
                    </a:p>
                  </a:txBody>
                  <a:tcPr/>
                </a:tc>
                <a:tc>
                  <a:txBody>
                    <a:bodyPr/>
                    <a:lstStyle/>
                    <a:p>
                      <a:r>
                        <a:rPr lang="en-US" sz="1000"/>
                        <a:t>0</a:t>
                      </a:r>
                    </a:p>
                  </a:txBody>
                  <a:tcPr/>
                </a:tc>
                <a:tc>
                  <a:txBody>
                    <a:bodyPr/>
                    <a:lstStyle/>
                    <a:p>
                      <a:r>
                        <a:rPr lang="en-US" sz="1000"/>
                        <a:t>511214</a:t>
                      </a:r>
                    </a:p>
                  </a:txBody>
                  <a:tcPr/>
                </a:tc>
                <a:tc>
                  <a:txBody>
                    <a:bodyPr/>
                    <a:lstStyle/>
                    <a:p>
                      <a:r>
                        <a:rPr lang="en-US" sz="1000"/>
                        <a:t>1152449</a:t>
                      </a:r>
                    </a:p>
                  </a:txBody>
                  <a:tcPr/>
                </a:tc>
                <a:tc>
                  <a:txBody>
                    <a:bodyPr/>
                    <a:lstStyle/>
                    <a:p>
                      <a:r>
                        <a:rPr lang="en-US" sz="1000"/>
                        <a:t>5878001</a:t>
                      </a:r>
                    </a:p>
                  </a:txBody>
                  <a:tcPr/>
                </a:tc>
                <a:tc>
                  <a:txBody>
                    <a:bodyPr/>
                    <a:lstStyle/>
                    <a:p>
                      <a:r>
                        <a:rPr lang="en-US" sz="1000"/>
                        <a:t>16285</a:t>
                      </a:r>
                    </a:p>
                  </a:txBody>
                  <a:tcPr/>
                </a:tc>
                <a:tc>
                  <a:txBody>
                    <a:bodyPr/>
                    <a:lstStyle/>
                    <a:p>
                      <a:r>
                        <a:rPr lang="en-US" sz="1000"/>
                        <a:t>27707</a:t>
                      </a:r>
                    </a:p>
                  </a:txBody>
                  <a:tcPr/>
                </a:tc>
                <a:tc>
                  <a:txBody>
                    <a:bodyPr/>
                    <a:lstStyle/>
                    <a:p>
                      <a:r>
                        <a:rPr lang="en-US" sz="1000"/>
                        <a:t>10914</a:t>
                      </a:r>
                    </a:p>
                  </a:txBody>
                  <a:tcPr/>
                </a:tc>
                <a:extLst>
                  <a:ext uri="{0D108BD9-81ED-4DB2-BD59-A6C34878D82A}">
                    <a16:rowId xmlns:a16="http://schemas.microsoft.com/office/drawing/2014/main" val="2693866170"/>
                  </a:ext>
                </a:extLst>
              </a:tr>
              <a:tr h="370840">
                <a:tc>
                  <a:txBody>
                    <a:bodyPr/>
                    <a:lstStyle/>
                    <a:p>
                      <a:r>
                        <a:rPr lang="en-US" sz="1000"/>
                        <a:t>22.09.2016 09:58:45</a:t>
                      </a:r>
                    </a:p>
                  </a:txBody>
                  <a:tcPr/>
                </a:tc>
                <a:tc>
                  <a:txBody>
                    <a:bodyPr/>
                    <a:lstStyle/>
                    <a:p>
                      <a:r>
                        <a:rPr lang="en-US" sz="1000"/>
                        <a:t>734973</a:t>
                      </a:r>
                    </a:p>
                  </a:txBody>
                  <a:tcPr/>
                </a:tc>
                <a:tc>
                  <a:txBody>
                    <a:bodyPr/>
                    <a:lstStyle/>
                    <a:p>
                      <a:r>
                        <a:rPr lang="en-US" sz="1000"/>
                        <a:t>1</a:t>
                      </a:r>
                    </a:p>
                  </a:txBody>
                  <a:tcPr/>
                </a:tc>
                <a:tc>
                  <a:txBody>
                    <a:bodyPr/>
                    <a:lstStyle/>
                    <a:p>
                      <a:r>
                        <a:rPr lang="en-US" sz="1000"/>
                        <a:t>911891</a:t>
                      </a:r>
                    </a:p>
                  </a:txBody>
                  <a:tcPr/>
                </a:tc>
                <a:tc>
                  <a:txBody>
                    <a:bodyPr/>
                    <a:lstStyle/>
                    <a:p>
                      <a:r>
                        <a:rPr lang="en-US" sz="1000"/>
                        <a:t>00:30</a:t>
                      </a:r>
                    </a:p>
                  </a:txBody>
                  <a:tcPr/>
                </a:tc>
                <a:tc>
                  <a:txBody>
                    <a:bodyPr/>
                    <a:lstStyle/>
                    <a:p>
                      <a:r>
                        <a:rPr lang="en-US" sz="1000"/>
                        <a:t>53%</a:t>
                      </a:r>
                    </a:p>
                  </a:txBody>
                  <a:tcPr/>
                </a:tc>
                <a:tc>
                  <a:txBody>
                    <a:bodyPr/>
                    <a:lstStyle/>
                    <a:p>
                      <a:r>
                        <a:rPr lang="en-US" sz="1000"/>
                        <a:t>0</a:t>
                      </a:r>
                    </a:p>
                  </a:txBody>
                  <a:tcPr/>
                </a:tc>
                <a:tc>
                  <a:txBody>
                    <a:bodyPr/>
                    <a:lstStyle/>
                    <a:p>
                      <a:r>
                        <a:rPr lang="en-US" sz="1000"/>
                        <a:t>690655</a:t>
                      </a:r>
                    </a:p>
                  </a:txBody>
                  <a:tcPr/>
                </a:tc>
                <a:tc>
                  <a:txBody>
                    <a:bodyPr/>
                    <a:lstStyle/>
                    <a:p>
                      <a:r>
                        <a:rPr lang="en-US" sz="1000"/>
                        <a:t>221236</a:t>
                      </a:r>
                    </a:p>
                  </a:txBody>
                  <a:tcPr/>
                </a:tc>
                <a:tc>
                  <a:txBody>
                    <a:bodyPr/>
                    <a:lstStyle/>
                    <a:p>
                      <a:r>
                        <a:rPr lang="en-US" sz="1000"/>
                        <a:t>3472915</a:t>
                      </a:r>
                    </a:p>
                  </a:txBody>
                  <a:tcPr/>
                </a:tc>
                <a:tc>
                  <a:txBody>
                    <a:bodyPr/>
                    <a:lstStyle/>
                    <a:p>
                      <a:r>
                        <a:rPr lang="en-US" sz="1000"/>
                        <a:t>2714</a:t>
                      </a:r>
                    </a:p>
                  </a:txBody>
                  <a:tcPr/>
                </a:tc>
                <a:tc>
                  <a:txBody>
                    <a:bodyPr/>
                    <a:lstStyle/>
                    <a:p>
                      <a:r>
                        <a:rPr lang="en-US" sz="1000"/>
                        <a:t>2198</a:t>
                      </a:r>
                    </a:p>
                  </a:txBody>
                  <a:tcPr/>
                </a:tc>
                <a:tc>
                  <a:txBody>
                    <a:bodyPr/>
                    <a:lstStyle/>
                    <a:p>
                      <a:r>
                        <a:rPr lang="en-US" sz="1000"/>
                        <a:t>2241</a:t>
                      </a:r>
                    </a:p>
                  </a:txBody>
                  <a:tcPr/>
                </a:tc>
                <a:extLst>
                  <a:ext uri="{0D108BD9-81ED-4DB2-BD59-A6C34878D82A}">
                    <a16:rowId xmlns:a16="http://schemas.microsoft.com/office/drawing/2014/main" val="2099227513"/>
                  </a:ext>
                </a:extLst>
              </a:tr>
            </a:tbl>
          </a:graphicData>
        </a:graphic>
      </p:graphicFrame>
      <p:sp>
        <p:nvSpPr>
          <p:cNvPr id="4" name="Text Placeholder 3">
            <a:extLst>
              <a:ext uri="{FF2B5EF4-FFF2-40B4-BE49-F238E27FC236}">
                <a16:creationId xmlns:a16="http://schemas.microsoft.com/office/drawing/2014/main" id="{E87804A0-F81F-440E-BB51-FE7C94F66E04}"/>
              </a:ext>
            </a:extLst>
          </p:cNvPr>
          <p:cNvSpPr>
            <a:spLocks noGrp="1"/>
          </p:cNvSpPr>
          <p:nvPr>
            <p:ph type="body" sz="quarter" idx="14"/>
          </p:nvPr>
        </p:nvSpPr>
        <p:spPr/>
        <p:txBody>
          <a:bodyPr/>
          <a:lstStyle/>
          <a:p>
            <a:r>
              <a:rPr lang="en-US"/>
              <a:t>01.07.2016 - 30.06.2017</a:t>
            </a:r>
          </a:p>
        </p:txBody>
      </p:sp>
    </p:spTree>
    <p:extLst>
      <p:ext uri="{BB962C8B-B14F-4D97-AF65-F5344CB8AC3E}">
        <p14:creationId xmlns:p14="http://schemas.microsoft.com/office/powerpoint/2010/main" val="769375651"/>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0</TotalTime>
  <Words>1125</Words>
  <Application>Microsoft Office PowerPoint</Application>
  <PresentationFormat>On-screen Show (4:3)</PresentationFormat>
  <Paragraphs>575</Paragraphs>
  <Slides>24</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24</vt:i4>
      </vt:variant>
    </vt:vector>
  </HeadingPairs>
  <TitlesOfParts>
    <vt:vector size="27" baseType="lpstr">
      <vt:lpstr>Arial</vt:lpstr>
      <vt:lpstr>Calibri</vt:lpstr>
      <vt:lpstr>quintly_template</vt:lpstr>
      <vt:lpstr>Social Media - Evaluation - Facebook</vt:lpstr>
      <vt:lpstr>Profil - Potenz.Reichw.,Aktive Nutzer,I-Rate,Fans</vt:lpstr>
      <vt:lpstr>Profil - Fans</vt:lpstr>
      <vt:lpstr>Profil - Potenzielle Reichweite</vt:lpstr>
      <vt:lpstr>Profil - Aktive Nutzer</vt:lpstr>
      <vt:lpstr>Profil - Video-Starts ab 10 Sek.</vt:lpstr>
      <vt:lpstr>Profil - Durchschnitt Potenzi. Reichweite pro Tag</vt:lpstr>
      <vt:lpstr>Distributionstyp</vt:lpstr>
      <vt:lpstr>Distributionstyp - Tabelle</vt:lpstr>
      <vt:lpstr>Eigene Posts - Shares - Export</vt:lpstr>
      <vt:lpstr>Eigene Posts - Kommentare - Export</vt:lpstr>
      <vt:lpstr>Eigene Posts - Links - Export</vt:lpstr>
      <vt:lpstr>Facebook - Videostarts - Export</vt:lpstr>
      <vt:lpstr>Eigene Posts - Videostartrate - Export - 1 of 2</vt:lpstr>
      <vt:lpstr>Eigene Posts - Videostartrate - Export - 2 of 2</vt:lpstr>
      <vt:lpstr>Eigene Posts - Videostartrate - Flop - Export - 1 of 2</vt:lpstr>
      <vt:lpstr>Eigene Posts - Videostartrate - Flop - Export - 2 of 2</vt:lpstr>
      <vt:lpstr>Eigene Posts - Potenzielle Reichweite - Export</vt:lpstr>
      <vt:lpstr>Eigene Posts - Aktive Nutzer - Export</vt:lpstr>
      <vt:lpstr>Eigene Posts - I-Rate Aktive Nutzer - Export - 1 of 2</vt:lpstr>
      <vt:lpstr>Eigene Posts - I-Rate Aktive Nutzer - Export - 2 of 2</vt:lpstr>
      <vt:lpstr>Eigene Posts - I-Rate Aktive Nutzer-Flop - Export</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Social Media - Evaluation - Facebook</dc:title>
  <dc:creator>Administrator</dc:creator>
  <cp:lastModifiedBy>Administrator</cp:lastModifiedBy>
  <cp:revision>1</cp:revision>
  <dcterms:created xsi:type="dcterms:W3CDTF">2017-07-06T11:57:57Z</dcterms:created>
  <dcterms:modified xsi:type="dcterms:W3CDTF">2017-07-06T11:58:45Z</dcterms:modified>
</cp:coreProperties>
</file>