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Lst>
  <p:sldSz cx="9144000" cy="6858000" type="screen4x3"/>
  <p:notesSz cx="6858000" cy="9144000"/>
  <p:embeddedFontLst>
    <p:embeddedFont>
      <p:font typeface="Calibri" panose="020F0502020204030204" pitchFamily="34" charset="0"/>
      <p:regular r:id="rId7"/>
      <p:bold r:id="rId8"/>
      <p:italic r:id="rId9"/>
      <p:bold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- 1 of 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36502024"/>
              </p:ext>
            </p:extLst>
          </p:nvPr>
        </p:nvGraphicFramePr>
        <p:xfrm>
          <a:off x="457200" y="1731963"/>
          <a:ext cx="8229600" cy="418084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295843005"/>
                    </a:ext>
                  </a:extLst>
                </a:gridCol>
                <a:gridCol w="987552">
                  <a:extLst>
                    <a:ext uri="{9D8B030D-6E8A-4147-A177-3AD203B41FA5}">
                      <a16:colId xmlns:a16="http://schemas.microsoft.com/office/drawing/2014/main" val="3469426776"/>
                    </a:ext>
                  </a:extLst>
                </a:gridCol>
                <a:gridCol w="987552">
                  <a:extLst>
                    <a:ext uri="{9D8B030D-6E8A-4147-A177-3AD203B41FA5}">
                      <a16:colId xmlns:a16="http://schemas.microsoft.com/office/drawing/2014/main" val="441846705"/>
                    </a:ext>
                  </a:extLst>
                </a:gridCol>
                <a:gridCol w="987552">
                  <a:extLst>
                    <a:ext uri="{9D8B030D-6E8A-4147-A177-3AD203B41FA5}">
                      <a16:colId xmlns:a16="http://schemas.microsoft.com/office/drawing/2014/main" val="2151196718"/>
                    </a:ext>
                  </a:extLst>
                </a:gridCol>
                <a:gridCol w="987552">
                  <a:extLst>
                    <a:ext uri="{9D8B030D-6E8A-4147-A177-3AD203B41FA5}">
                      <a16:colId xmlns:a16="http://schemas.microsoft.com/office/drawing/2014/main" val="77170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33274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njoyde (N-JOY) - 2016-10-06 12:43:51</a:t>
                      </a:r>
                      <a:r>
                        <a:rPr kumimoji="0" lang="en-US" sz="1000" b="0" i="0" u="none" strike="noStrike" kern="1200" cap="none" spc="0" normalizeH="0" baseline="0" noProof="0">
                          <a:ln>
                            <a:noFill/>
                          </a:ln>
                          <a:solidFill>
                            <a:prstClr val="black"/>
                          </a:solidFill>
                          <a:effectLst/>
                          <a:uLnTx/>
                          <a:uFillTx/>
                          <a:latin typeface="+mn-lt"/>
                          <a:ea typeface="+mn-ea"/>
                          <a:cs typeface="+mn-cs"/>
                        </a:rPr>
                        <a:t>
Soap Opera vom Feinsten auf #snapchat 👌🏽checkt unbedingt mal @iam.serafina - 14 Tage lang könnt ihr alle Highlights und Lowlights aus ihrem Leben in Echtzeit miterleben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56179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njoyde (N-JOY) - 2016-09-24 17:35:58</a:t>
                      </a:r>
                      <a:r>
                        <a:rPr kumimoji="0" lang="en-US" sz="1000" b="0" i="0" u="none" strike="noStrike" kern="1200" cap="none" spc="0" normalizeH="0" baseline="0" noProof="0">
                          <a:ln>
                            <a:noFill/>
                          </a:ln>
                          <a:solidFill>
                            <a:prstClr val="black"/>
                          </a:solidFill>
                          <a:effectLst/>
                          <a:uLnTx/>
                          <a:uFillTx/>
                          <a:latin typeface="+mn-lt"/>
                          <a:ea typeface="+mn-ea"/>
                          <a:cs typeface="+mn-cs"/>
                        </a:rPr>
                        <a:t>
Jetzt gerade ist KYTES bei uns am Reeperbus! Bei den vorigen Shows war immer Einlassstop - hier bei uns dürft ihr alle rein! #rbf16 #njoyfestival #goodmusic #hamburg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06178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njoyde (N-JOY) - 2016-12-28 17:07:43</a:t>
                      </a:r>
                      <a:r>
                        <a:rPr kumimoji="0" lang="de-DE" sz="1000" b="0" i="0" u="none" strike="noStrike" kern="1200" cap="none" spc="0" normalizeH="0" baseline="0" noProof="0">
                          <a:ln>
                            <a:noFill/>
                          </a:ln>
                          <a:solidFill>
                            <a:prstClr val="black"/>
                          </a:solidFill>
                          <a:effectLst/>
                          <a:uLnTx/>
                          <a:uFillTx/>
                          <a:latin typeface="+mn-lt"/>
                          <a:ea typeface="+mn-ea"/>
                          <a:cs typeface="+mn-cs"/>
                        </a:rPr>
                        <a:t>
Moin! Eine kurze Umfrage in eigener Sache: Wir wollen wissen, wie euch unser Snapchat-Kanal gefällt. Einfach auf den Link klicken und wenige Minuten investieren: http://ww2.unipark.de/uc/valliappan_HAW_Hamburg/b3dc/ospe.php?SES=681e68c487bcc5c5464a9a67f5a30eac&amp;syid=341700&amp;sid=341701&amp;act=start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93934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njoyde (N-JOY) - 2016-09-24 21:14:07</a:t>
                      </a:r>
                      <a:r>
                        <a:rPr kumimoji="0" lang="en-US" sz="1000" b="0" i="0" u="none" strike="noStrike" kern="1200" cap="none" spc="0" normalizeH="0" baseline="0" noProof="0">
                          <a:ln>
                            <a:noFill/>
                          </a:ln>
                          <a:solidFill>
                            <a:prstClr val="black"/>
                          </a:solidFill>
                          <a:effectLst/>
                          <a:uLnTx/>
                          <a:uFillTx/>
                          <a:latin typeface="+mn-lt"/>
                          <a:ea typeface="+mn-ea"/>
                          <a:cs typeface="+mn-cs"/>
                        </a:rPr>
                        <a:t>
Die Jungs von Friska Viljor sind der letzte Act am Reeperbus und bringen die Menge noch einmal ordentlich zum toben. Danke, dass ihr dabei wart und mit uns am Reeperbus gefeiert habt! 😊 #rbf16 #njoyfestival #hamburg #goodmusic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40997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njoyde (N-JOY) - 2016-09-23 19:02:39</a:t>
                      </a:r>
                      <a:r>
                        <a:rPr kumimoji="0" lang="en-US" sz="1000" b="0" i="0" u="none" strike="noStrike" kern="1200" cap="none" spc="0" normalizeH="0" baseline="0" noProof="0">
                          <a:ln>
                            <a:noFill/>
                          </a:ln>
                          <a:solidFill>
                            <a:prstClr val="black"/>
                          </a:solidFill>
                          <a:effectLst/>
                          <a:uLnTx/>
                          <a:uFillTx/>
                          <a:latin typeface="+mn-lt"/>
                          <a:ea typeface="+mn-ea"/>
                          <a:cs typeface="+mn-cs"/>
                        </a:rPr>
                        <a:t>
ALA.NI bringt die kleinste Bühne des Festivals zum beben! 🔥 #rbf16  #njoyfestival #hamburg #goodmusic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74647894"/>
                  </a:ext>
                </a:extLst>
              </a:tr>
            </a:tbl>
          </a:graphicData>
        </a:graphic>
      </p:graphicFrame>
      <p:sp>
        <p:nvSpPr>
          <p:cNvPr id="4" name="Text Placeholder 3"/>
          <p:cNvSpPr>
            <a:spLocks noGrp="1"/>
          </p:cNvSpPr>
          <p:nvPr>
            <p:ph type="body" sz="quarter" idx="14"/>
          </p:nvPr>
        </p:nvSpPr>
        <p:spPr/>
        <p:txBody>
          <a:bodyPr/>
          <a:lstStyle/>
          <a:p>
            <a:r>
              <a:rPr lang="en-US"/>
              <a:t>01.06.2016 - 31.05.2017</a:t>
            </a:r>
          </a:p>
        </p:txBody>
      </p:sp>
    </p:spTree>
    <p:extLst>
      <p:ext uri="{BB962C8B-B14F-4D97-AF65-F5344CB8AC3E}">
        <p14:creationId xmlns:p14="http://schemas.microsoft.com/office/powerpoint/2010/main" val="21423284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- 2 of 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52169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842173925"/>
                    </a:ext>
                  </a:extLst>
                </a:gridCol>
                <a:gridCol w="987552">
                  <a:extLst>
                    <a:ext uri="{9D8B030D-6E8A-4147-A177-3AD203B41FA5}">
                      <a16:colId xmlns:a16="http://schemas.microsoft.com/office/drawing/2014/main" val="3564912926"/>
                    </a:ext>
                  </a:extLst>
                </a:gridCol>
                <a:gridCol w="987552">
                  <a:extLst>
                    <a:ext uri="{9D8B030D-6E8A-4147-A177-3AD203B41FA5}">
                      <a16:colId xmlns:a16="http://schemas.microsoft.com/office/drawing/2014/main" val="2823159299"/>
                    </a:ext>
                  </a:extLst>
                </a:gridCol>
                <a:gridCol w="987552">
                  <a:extLst>
                    <a:ext uri="{9D8B030D-6E8A-4147-A177-3AD203B41FA5}">
                      <a16:colId xmlns:a16="http://schemas.microsoft.com/office/drawing/2014/main" val="4016023874"/>
                    </a:ext>
                  </a:extLst>
                </a:gridCol>
                <a:gridCol w="987552">
                  <a:extLst>
                    <a:ext uri="{9D8B030D-6E8A-4147-A177-3AD203B41FA5}">
                      <a16:colId xmlns:a16="http://schemas.microsoft.com/office/drawing/2014/main" val="513288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53311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njoyde (N-JOY) - 2016-09-24 21:00:02</a:t>
                      </a:r>
                      <a:r>
                        <a:rPr kumimoji="0" lang="en-US" sz="1000" b="0" i="0" u="none" strike="noStrike" kern="1200" cap="none" spc="0" normalizeH="0" baseline="0" noProof="0">
                          <a:ln>
                            <a:noFill/>
                          </a:ln>
                          <a:solidFill>
                            <a:prstClr val="black"/>
                          </a:solidFill>
                          <a:effectLst/>
                          <a:uLnTx/>
                          <a:uFillTx/>
                          <a:latin typeface="+mn-lt"/>
                          <a:ea typeface="+mn-ea"/>
                          <a:cs typeface="+mn-cs"/>
                        </a:rPr>
                        <a:t>
Willkommen im Docks, @jameshersey! Relaxte Singer-Songwriter-Sounds - auch im Livestream auf n-joy.de. #njoyfestival #njoy #live #rfb16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78614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njoyde (N-JOY) - 2016-12-14 11:27:26</a:t>
                      </a:r>
                      <a:r>
                        <a:rPr kumimoji="0" lang="de-DE" sz="1000" b="0" i="0" u="none" strike="noStrike" kern="1200" cap="none" spc="0" normalizeH="0" baseline="0" noProof="0">
                          <a:ln>
                            <a:noFill/>
                          </a:ln>
                          <a:solidFill>
                            <a:prstClr val="black"/>
                          </a:solidFill>
                          <a:effectLst/>
                          <a:uLnTx/>
                          <a:uFillTx/>
                          <a:latin typeface="+mn-lt"/>
                          <a:ea typeface="+mn-ea"/>
                          <a:cs typeface="+mn-cs"/>
                        </a:rPr>
                        <a:t>
Wir haben Iggy von @lionsheadmusic auf dem Weihnachtskonzert im Rahmen der NDR Benefizaktion „Hand in Hand für Norddeutschland“ getroffen! Auf Snapchat verrät er euch heute, wie er sich auf einen Auftritt vorbereitet oder wo er gerne Urlaub macht - ein exklusives Snapogramm gibt’s obendrauf. ➡️Snapchat: n-joyde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45298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njoyde (N-JOY) - 2016-09-24 18:11:52</a:t>
                      </a:r>
                      <a:r>
                        <a:rPr kumimoji="0" lang="en-US" sz="1000" b="0" i="0" u="none" strike="noStrike" kern="1200" cap="none" spc="0" normalizeH="0" baseline="0" noProof="0">
                          <a:ln>
                            <a:noFill/>
                          </a:ln>
                          <a:solidFill>
                            <a:prstClr val="black"/>
                          </a:solidFill>
                          <a:effectLst/>
                          <a:uLnTx/>
                          <a:uFillTx/>
                          <a:latin typeface="+mn-lt"/>
                          <a:ea typeface="+mn-ea"/>
                          <a:cs typeface="+mn-cs"/>
                        </a:rPr>
                        <a:t>
Die letzten Vorbereitungen laufen... nach dem Soundcheck gibt's am Reeperbus sanfte Popklänge von James Hersey auf die Ohren! #rbf16 #njoyfestival #hamburg #goodmusic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98800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njoyde (N-JOY) - 2016-09-24 19:19:35</a:t>
                      </a:r>
                      <a:r>
                        <a:rPr kumimoji="0" lang="en-US" sz="1000" b="0" i="0" u="none" strike="noStrike" kern="1200" cap="none" spc="0" normalizeH="0" baseline="0" noProof="0">
                          <a:ln>
                            <a:noFill/>
                          </a:ln>
                          <a:solidFill>
                            <a:prstClr val="black"/>
                          </a:solidFill>
                          <a:effectLst/>
                          <a:uLnTx/>
                          <a:uFillTx/>
                          <a:latin typeface="+mn-lt"/>
                          <a:ea typeface="+mn-ea"/>
                          <a:cs typeface="+mn-cs"/>
                        </a:rPr>
                        <a:t>
Mit den schönsten Badelatschen des Abends verzaubert @AnneMarieIAm das Publikum auf der kleinsten Bühne des Festivals. 💕#rbf16 #njoyfestival #hamburg #goodmusic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45824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njoyde (N-JOY) - 2016-09-22 16:54:00</a:t>
                      </a:r>
                      <a:r>
                        <a:rPr kumimoji="0" lang="en-US" sz="1000" b="0" i="0" u="none" strike="noStrike" kern="1200" cap="none" spc="0" normalizeH="0" baseline="0" noProof="0">
                          <a:ln>
                            <a:noFill/>
                          </a:ln>
                          <a:solidFill>
                            <a:prstClr val="black"/>
                          </a:solidFill>
                          <a:effectLst/>
                          <a:uLnTx/>
                          <a:uFillTx/>
                          <a:latin typeface="+mn-lt"/>
                          <a:ea typeface="+mn-ea"/>
                          <a:cs typeface="+mn-cs"/>
                        </a:rPr>
                        <a:t>
Wir bringen euch in die erste Reihe der legendären Reeperbahn Revue von MTV-Legende Ray Cokes. Klickt euch in den Livestream auf n-joy.de. #rbf16 #festival #njoy #live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42625992"/>
                  </a:ext>
                </a:extLst>
              </a:tr>
            </a:tbl>
          </a:graphicData>
        </a:graphic>
      </p:graphicFrame>
      <p:sp>
        <p:nvSpPr>
          <p:cNvPr id="4" name="Text Placeholder 3"/>
          <p:cNvSpPr>
            <a:spLocks noGrp="1"/>
          </p:cNvSpPr>
          <p:nvPr>
            <p:ph type="body" sz="quarter" idx="14"/>
          </p:nvPr>
        </p:nvSpPr>
        <p:spPr/>
        <p:txBody>
          <a:bodyPr/>
          <a:lstStyle/>
          <a:p>
            <a:r>
              <a:rPr lang="en-US"/>
              <a:t>01.06.2016 - 31.05.2017</a:t>
            </a:r>
          </a:p>
        </p:txBody>
      </p:sp>
    </p:spTree>
    <p:extLst>
      <p:ext uri="{BB962C8B-B14F-4D97-AF65-F5344CB8AC3E}">
        <p14:creationId xmlns:p14="http://schemas.microsoft.com/office/powerpoint/2010/main" val="1799542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- 3 of 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37955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31839609"/>
                    </a:ext>
                  </a:extLst>
                </a:gridCol>
                <a:gridCol w="987552">
                  <a:extLst>
                    <a:ext uri="{9D8B030D-6E8A-4147-A177-3AD203B41FA5}">
                      <a16:colId xmlns:a16="http://schemas.microsoft.com/office/drawing/2014/main" val="4015867452"/>
                    </a:ext>
                  </a:extLst>
                </a:gridCol>
                <a:gridCol w="987552">
                  <a:extLst>
                    <a:ext uri="{9D8B030D-6E8A-4147-A177-3AD203B41FA5}">
                      <a16:colId xmlns:a16="http://schemas.microsoft.com/office/drawing/2014/main" val="39723846"/>
                    </a:ext>
                  </a:extLst>
                </a:gridCol>
                <a:gridCol w="987552">
                  <a:extLst>
                    <a:ext uri="{9D8B030D-6E8A-4147-A177-3AD203B41FA5}">
                      <a16:colId xmlns:a16="http://schemas.microsoft.com/office/drawing/2014/main" val="4220479610"/>
                    </a:ext>
                  </a:extLst>
                </a:gridCol>
                <a:gridCol w="987552">
                  <a:extLst>
                    <a:ext uri="{9D8B030D-6E8A-4147-A177-3AD203B41FA5}">
                      <a16:colId xmlns:a16="http://schemas.microsoft.com/office/drawing/2014/main" val="3709131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15360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njoyde (N-JOY) - 2016-09-24 17:06:54</a:t>
                      </a:r>
                      <a:r>
                        <a:rPr kumimoji="0" lang="en-US" sz="1000" b="0" i="0" u="none" strike="noStrike" kern="1200" cap="none" spc="0" normalizeH="0" baseline="0" noProof="0">
                          <a:ln>
                            <a:noFill/>
                          </a:ln>
                          <a:solidFill>
                            <a:prstClr val="black"/>
                          </a:solidFill>
                          <a:effectLst/>
                          <a:uLnTx/>
                          <a:uFillTx/>
                          <a:latin typeface="+mn-lt"/>
                          <a:ea typeface="+mn-ea"/>
                          <a:cs typeface="+mn-cs"/>
                        </a:rPr>
                        <a:t>
Hier am Reeperbus geht's gerade so richtig ab! Die Indie-Rock-Truppe @schmutzki_ aus Stuttgart sorgt für Stimmung. 🙌 Seid im Livestream auf  https://www.facebook.com/NJOY.de/ dabei! #rbf16 #njoyfestival #hamburg #goodmusic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53200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njoyde (N-JOY) - 2016-09-29 11:24:30</a:t>
                      </a:r>
                      <a:r>
                        <a:rPr kumimoji="0" lang="en-US" sz="1000" b="0" i="0" u="none" strike="noStrike" kern="1200" cap="none" spc="0" normalizeH="0" baseline="0" noProof="0">
                          <a:ln>
                            <a:noFill/>
                          </a:ln>
                          <a:solidFill>
                            <a:prstClr val="black"/>
                          </a:solidFill>
                          <a:effectLst/>
                          <a:uLnTx/>
                          <a:uFillTx/>
                          <a:latin typeface="+mn-lt"/>
                          <a:ea typeface="+mn-ea"/>
                          <a:cs typeface="+mn-cs"/>
                        </a:rPr>
                        <a:t>
Partystimmung bei N-JOY!!! Warum? Um 14 Uhr verraten wir es euch. #konfettiregen #partytime #stimmung #wasfürsauge #wasfürsherz #wermachtsauber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48920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njoyde (N-JOY) - 2016-10-14 11:27:07</a:t>
                      </a:r>
                      <a:r>
                        <a:rPr kumimoji="0" lang="de-DE" sz="1000" b="0" i="0" u="none" strike="noStrike" kern="1200" cap="none" spc="0" normalizeH="0" baseline="0" noProof="0">
                          <a:ln>
                            <a:noFill/>
                          </a:ln>
                          <a:solidFill>
                            <a:prstClr val="black"/>
                          </a:solidFill>
                          <a:effectLst/>
                          <a:uLnTx/>
                          <a:uFillTx/>
                          <a:latin typeface="+mn-lt"/>
                          <a:ea typeface="+mn-ea"/>
                          <a:cs typeface="+mn-cs"/>
                        </a:rPr>
                        <a:t>
Heute startet unser Musikquiz #liederraten 🎧 auf Snapchat. Welchen Song suchen wir? Addet uns schnell auf Snapchat und ratet mit! #1emoji1song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749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njoyde (N-JOY) - 2016-09-22 22:32:41</a:t>
                      </a:r>
                      <a:r>
                        <a:rPr kumimoji="0" lang="en-US" sz="1000" b="0" i="0" u="none" strike="noStrike" kern="1200" cap="none" spc="0" normalizeH="0" baseline="0" noProof="0">
                          <a:ln>
                            <a:noFill/>
                          </a:ln>
                          <a:solidFill>
                            <a:prstClr val="black"/>
                          </a:solidFill>
                          <a:effectLst/>
                          <a:uLnTx/>
                          <a:uFillTx/>
                          <a:latin typeface="+mn-lt"/>
                          <a:ea typeface="+mn-ea"/>
                          <a:cs typeface="+mn-cs"/>
                        </a:rPr>
                        <a:t>
Starke Show! Fette Party! 🎉@jainmusic auf dem @reeperbahn_festival seht ihr auf n-joy.de als Video. #rbf16 #njoyfestival #njoy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71072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njoyde (N-JOY) - 2016-09-22 23:36:59</a:t>
                      </a:r>
                      <a:r>
                        <a:rPr kumimoji="0" lang="en-US" sz="1000" b="0" i="0" u="none" strike="noStrike" kern="1200" cap="none" spc="0" normalizeH="0" baseline="0" noProof="0">
                          <a:ln>
                            <a:noFill/>
                          </a:ln>
                          <a:solidFill>
                            <a:prstClr val="black"/>
                          </a:solidFill>
                          <a:effectLst/>
                          <a:uLnTx/>
                          <a:uFillTx/>
                          <a:latin typeface="+mn-lt"/>
                          <a:ea typeface="+mn-ea"/>
                          <a:cs typeface="+mn-cs"/>
                        </a:rPr>
                        <a:t>
Bei @louane trägt ein Bandmitglied #StPauli. We like! Das Konzert jetzt im Livestream auf n-joy.de. #njoyfestival #rbf16 #live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88774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njoyde (N-JOY) - 2017-05-24 08:38:18</a:t>
                      </a:r>
                      <a:r>
                        <a:rPr kumimoji="0" lang="en-US" sz="1000" b="0" i="0" u="none" strike="noStrike" kern="1200" cap="none" spc="0" normalizeH="0" baseline="0" noProof="0">
                          <a:ln>
                            <a:noFill/>
                          </a:ln>
                          <a:solidFill>
                            <a:prstClr val="black"/>
                          </a:solidFill>
                          <a:effectLst/>
                          <a:uLnTx/>
                          <a:uFillTx/>
                          <a:latin typeface="+mn-lt"/>
                          <a:ea typeface="+mn-ea"/>
                          <a:cs typeface="+mn-cs"/>
                        </a:rPr>
                        <a:t>
Dreht noch bis 9 Uhr auf: @wankelmut.berlin beim frühesten DJ-Set des Nordens. 🙌🎉⭐️🚀 #radio #morningshow #djset #njoy #wankelmut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33198343"/>
                  </a:ext>
                </a:extLst>
              </a:tr>
            </a:tbl>
          </a:graphicData>
        </a:graphic>
      </p:graphicFrame>
      <p:sp>
        <p:nvSpPr>
          <p:cNvPr id="4" name="Text Placeholder 3"/>
          <p:cNvSpPr>
            <a:spLocks noGrp="1"/>
          </p:cNvSpPr>
          <p:nvPr>
            <p:ph type="body" sz="quarter" idx="14"/>
          </p:nvPr>
        </p:nvSpPr>
        <p:spPr/>
        <p:txBody>
          <a:bodyPr/>
          <a:lstStyle/>
          <a:p>
            <a:r>
              <a:rPr lang="en-US"/>
              <a:t>01.06.2016 - 31.05.2017</a:t>
            </a:r>
          </a:p>
        </p:txBody>
      </p:sp>
    </p:spTree>
    <p:extLst>
      <p:ext uri="{BB962C8B-B14F-4D97-AF65-F5344CB8AC3E}">
        <p14:creationId xmlns:p14="http://schemas.microsoft.com/office/powerpoint/2010/main" val="27079536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- 4 of 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37300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48842351"/>
                    </a:ext>
                  </a:extLst>
                </a:gridCol>
                <a:gridCol w="987552">
                  <a:extLst>
                    <a:ext uri="{9D8B030D-6E8A-4147-A177-3AD203B41FA5}">
                      <a16:colId xmlns:a16="http://schemas.microsoft.com/office/drawing/2014/main" val="336890020"/>
                    </a:ext>
                  </a:extLst>
                </a:gridCol>
                <a:gridCol w="987552">
                  <a:extLst>
                    <a:ext uri="{9D8B030D-6E8A-4147-A177-3AD203B41FA5}">
                      <a16:colId xmlns:a16="http://schemas.microsoft.com/office/drawing/2014/main" val="2653839622"/>
                    </a:ext>
                  </a:extLst>
                </a:gridCol>
                <a:gridCol w="987552">
                  <a:extLst>
                    <a:ext uri="{9D8B030D-6E8A-4147-A177-3AD203B41FA5}">
                      <a16:colId xmlns:a16="http://schemas.microsoft.com/office/drawing/2014/main" val="3050286887"/>
                    </a:ext>
                  </a:extLst>
                </a:gridCol>
                <a:gridCol w="987552">
                  <a:extLst>
                    <a:ext uri="{9D8B030D-6E8A-4147-A177-3AD203B41FA5}">
                      <a16:colId xmlns:a16="http://schemas.microsoft.com/office/drawing/2014/main" val="3242103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7714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njoyde (N-JOY) - 2016-09-23 21:01:14</a:t>
                      </a:r>
                      <a:r>
                        <a:rPr kumimoji="0" lang="en-US" sz="1000" b="0" i="0" u="none" strike="noStrike" kern="1200" cap="none" spc="0" normalizeH="0" baseline="0" noProof="0">
                          <a:ln>
                            <a:noFill/>
                          </a:ln>
                          <a:solidFill>
                            <a:prstClr val="black"/>
                          </a:solidFill>
                          <a:effectLst/>
                          <a:uLnTx/>
                          <a:uFillTx/>
                          <a:latin typeface="+mn-lt"/>
                          <a:ea typeface="+mn-ea"/>
                          <a:cs typeface="+mn-cs"/>
                        </a:rPr>
                        <a:t>
Im Moondoo spittet Jez Dior gerade ein paar Bars! #rbf16 #njoyfestival #hamburg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09729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njoyde (N-JOY) - 2016-09-23 17:57:12</a:t>
                      </a:r>
                      <a:r>
                        <a:rPr kumimoji="0" lang="en-US" sz="1000" b="0" i="0" u="none" strike="noStrike" kern="1200" cap="none" spc="0" normalizeH="0" baseline="0" noProof="0">
                          <a:ln>
                            <a:noFill/>
                          </a:ln>
                          <a:solidFill>
                            <a:prstClr val="black"/>
                          </a:solidFill>
                          <a:effectLst/>
                          <a:uLnTx/>
                          <a:uFillTx/>
                          <a:latin typeface="+mn-lt"/>
                          <a:ea typeface="+mn-ea"/>
                          <a:cs typeface="+mn-cs"/>
                        </a:rPr>
                        <a:t>
Die Bazzookas aus den Niederlanden sind jetzt am Reeperbus. Seid im Livestream auf Njoy.de dabei! 🙌 #rbf16 #njoyfestival #hamburg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31244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njoyde (N-JOY) - 2016-09-24 19:49:35</a:t>
                      </a:r>
                      <a:r>
                        <a:rPr kumimoji="0" lang="de-DE" sz="1000" b="0" i="0" u="none" strike="noStrike" kern="1200" cap="none" spc="0" normalizeH="0" baseline="0" noProof="0">
                          <a:ln>
                            <a:noFill/>
                          </a:ln>
                          <a:solidFill>
                            <a:prstClr val="black"/>
                          </a:solidFill>
                          <a:effectLst/>
                          <a:uLnTx/>
                          <a:uFillTx/>
                          <a:latin typeface="+mn-lt"/>
                          <a:ea typeface="+mn-ea"/>
                          <a:cs typeface="+mn-cs"/>
                        </a:rPr>
                        <a:t>
@iseeJONES gibt gerade ihr Clubkonzert im Docks. Seid im Livestream auf njoy.de dabei! #rbf16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27355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njoyde (N-JOY) - 2016-09-24 18:41:40</a:t>
                      </a:r>
                      <a:r>
                        <a:rPr kumimoji="0" lang="de-DE" sz="1000" b="0" i="0" u="none" strike="noStrike" kern="1200" cap="none" spc="0" normalizeH="0" baseline="0" noProof="0">
                          <a:ln>
                            <a:noFill/>
                          </a:ln>
                          <a:solidFill>
                            <a:prstClr val="black"/>
                          </a:solidFill>
                          <a:effectLst/>
                          <a:uLnTx/>
                          <a:uFillTx/>
                          <a:latin typeface="+mn-lt"/>
                          <a:ea typeface="+mn-ea"/>
                          <a:cs typeface="+mn-cs"/>
                        </a:rPr>
                        <a:t>
Max Frost ist heute der erste Solo-Artist am Reeperbus. Trotzdem überzeugt er das Publikum und alle wippen fleißig mit! #rbf16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01905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njoyde (N-JOY) - 2016-09-22 22:34:57</a:t>
                      </a:r>
                      <a:r>
                        <a:rPr kumimoji="0" lang="en-US" sz="1000" b="0" i="0" u="none" strike="noStrike" kern="1200" cap="none" spc="0" normalizeH="0" baseline="0" noProof="0">
                          <a:ln>
                            <a:noFill/>
                          </a:ln>
                          <a:solidFill>
                            <a:prstClr val="black"/>
                          </a:solidFill>
                          <a:effectLst/>
                          <a:uLnTx/>
                          <a:uFillTx/>
                          <a:latin typeface="+mn-lt"/>
                          <a:ea typeface="+mn-ea"/>
                          <a:cs typeface="+mn-cs"/>
                        </a:rPr>
                        <a:t>
Der Brite Jake Isaac überraschte das Publikum am Reeperbus heute mit seiner gewaltigen Stimme. Auftritt verpasst? Kein Problem, denn um 0.00 Uhr gibt's heute im Terrace Hill die Zugabe! #rbf16 #njoyfestival #goodmusic #hamburg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1394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njoyde (N-JOY) - 2016-09-22 20:58:31</a:t>
                      </a:r>
                      <a:r>
                        <a:rPr kumimoji="0" lang="de-DE" sz="1000" b="0" i="0" u="none" strike="noStrike" kern="1200" cap="none" spc="0" normalizeH="0" baseline="0" noProof="0">
                          <a:ln>
                            <a:noFill/>
                          </a:ln>
                          <a:solidFill>
                            <a:prstClr val="black"/>
                          </a:solidFill>
                          <a:effectLst/>
                          <a:uLnTx/>
                          <a:uFillTx/>
                          <a:latin typeface="+mn-lt"/>
                          <a:ea typeface="+mn-ea"/>
                          <a:cs typeface="+mn-cs"/>
                        </a:rPr>
                        <a:t>
Um den heutigen Abend auch angemessen ausklingen zu lassen, gibt es noch einmal ganz großes Kino auf der kleinsten Bühne des Reeperbahn Festivals: Das Duo Lola Marsh singt sich in die Herzen des Publikums. ❤️#rbf16 #njoyfestival #goodmusic #hamburg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26233259"/>
                  </a:ext>
                </a:extLst>
              </a:tr>
            </a:tbl>
          </a:graphicData>
        </a:graphic>
      </p:graphicFrame>
      <p:sp>
        <p:nvSpPr>
          <p:cNvPr id="4" name="Text Placeholder 3"/>
          <p:cNvSpPr>
            <a:spLocks noGrp="1"/>
          </p:cNvSpPr>
          <p:nvPr>
            <p:ph type="body" sz="quarter" idx="14"/>
          </p:nvPr>
        </p:nvSpPr>
        <p:spPr/>
        <p:txBody>
          <a:bodyPr/>
          <a:lstStyle/>
          <a:p>
            <a:r>
              <a:rPr lang="en-US"/>
              <a:t>01.06.2016 - 31.05.2017</a:t>
            </a:r>
          </a:p>
        </p:txBody>
      </p:sp>
    </p:spTree>
    <p:extLst>
      <p:ext uri="{BB962C8B-B14F-4D97-AF65-F5344CB8AC3E}">
        <p14:creationId xmlns:p14="http://schemas.microsoft.com/office/powerpoint/2010/main" val="34287545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- 5 of 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2450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78430851"/>
                    </a:ext>
                  </a:extLst>
                </a:gridCol>
                <a:gridCol w="987552">
                  <a:extLst>
                    <a:ext uri="{9D8B030D-6E8A-4147-A177-3AD203B41FA5}">
                      <a16:colId xmlns:a16="http://schemas.microsoft.com/office/drawing/2014/main" val="191083878"/>
                    </a:ext>
                  </a:extLst>
                </a:gridCol>
                <a:gridCol w="987552">
                  <a:extLst>
                    <a:ext uri="{9D8B030D-6E8A-4147-A177-3AD203B41FA5}">
                      <a16:colId xmlns:a16="http://schemas.microsoft.com/office/drawing/2014/main" val="1887277035"/>
                    </a:ext>
                  </a:extLst>
                </a:gridCol>
                <a:gridCol w="987552">
                  <a:extLst>
                    <a:ext uri="{9D8B030D-6E8A-4147-A177-3AD203B41FA5}">
                      <a16:colId xmlns:a16="http://schemas.microsoft.com/office/drawing/2014/main" val="2622595078"/>
                    </a:ext>
                  </a:extLst>
                </a:gridCol>
                <a:gridCol w="987552">
                  <a:extLst>
                    <a:ext uri="{9D8B030D-6E8A-4147-A177-3AD203B41FA5}">
                      <a16:colId xmlns:a16="http://schemas.microsoft.com/office/drawing/2014/main" val="2304841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6357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njoyde (N-JOY) - 2016-09-22 20:26:37</a:t>
                      </a:r>
                      <a:r>
                        <a:rPr kumimoji="0" lang="en-US" sz="1000" b="0" i="0" u="none" strike="noStrike" kern="1200" cap="none" spc="0" normalizeH="0" baseline="0" noProof="0">
                          <a:ln>
                            <a:noFill/>
                          </a:ln>
                          <a:solidFill>
                            <a:prstClr val="black"/>
                          </a:solidFill>
                          <a:effectLst/>
                          <a:uLnTx/>
                          <a:uFillTx/>
                          <a:latin typeface="+mn-lt"/>
                          <a:ea typeface="+mn-ea"/>
                          <a:cs typeface="+mn-cs"/>
                        </a:rPr>
                        <a:t>
Alles springt! @jainmusic auf dem @reeperbahn_festival - auch im Livestream auf n-joy.de. #rbf16 #njoyfestival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06758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njoyde (N-JOY) - 2016-09-23 19:41:17</a:t>
                      </a:r>
                      <a:r>
                        <a:rPr kumimoji="0" lang="en-US" sz="1000" b="0" i="0" u="none" strike="noStrike" kern="1200" cap="none" spc="0" normalizeH="0" baseline="0" noProof="0">
                          <a:ln>
                            <a:noFill/>
                          </a:ln>
                          <a:solidFill>
                            <a:prstClr val="black"/>
                          </a:solidFill>
                          <a:effectLst/>
                          <a:uLnTx/>
                          <a:uFillTx/>
                          <a:latin typeface="+mn-lt"/>
                          <a:ea typeface="+mn-ea"/>
                          <a:cs typeface="+mn-cs"/>
                        </a:rPr>
                        <a:t>
Von den Färöer-Inseln auf's Reeperbahn Festival: Die zauberhafte Konni Kass ist gerade live bei uns am Reeperbus! #rbf16 #njoyfestival #hamburg #goodmusic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7676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njoyde (N-JOY) - 2016-12-15 13:27:53</a:t>
                      </a:r>
                      <a:r>
                        <a:rPr kumimoji="0" lang="en-US" sz="1000" b="0" i="0" u="none" strike="noStrike" kern="1200" cap="none" spc="0" normalizeH="0" baseline="0" noProof="0">
                          <a:ln>
                            <a:noFill/>
                          </a:ln>
                          <a:solidFill>
                            <a:prstClr val="black"/>
                          </a:solidFill>
                          <a:effectLst/>
                          <a:uLnTx/>
                          <a:uFillTx/>
                          <a:latin typeface="+mn-lt"/>
                          <a:ea typeface="+mn-ea"/>
                          <a:cs typeface="+mn-cs"/>
                        </a:rPr>
                        <a:t>
Alle anderen haben nur Kaffeemaschinen!
#Dualcorepower #kaffeedestodes #coffeetime #büro #Radio #live #behindthescenes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85536312"/>
                  </a:ext>
                </a:extLst>
              </a:tr>
            </a:tbl>
          </a:graphicData>
        </a:graphic>
      </p:graphicFrame>
      <p:sp>
        <p:nvSpPr>
          <p:cNvPr id="4" name="Text Placeholder 3"/>
          <p:cNvSpPr>
            <a:spLocks noGrp="1"/>
          </p:cNvSpPr>
          <p:nvPr>
            <p:ph type="body" sz="quarter" idx="14"/>
          </p:nvPr>
        </p:nvSpPr>
        <p:spPr/>
        <p:txBody>
          <a:bodyPr/>
          <a:lstStyle/>
          <a:p>
            <a:r>
              <a:rPr lang="en-US"/>
              <a:t>01.06.2016 - 31.05.2017</a:t>
            </a:r>
          </a:p>
        </p:txBody>
      </p:sp>
    </p:spTree>
    <p:extLst>
      <p:ext uri="{BB962C8B-B14F-4D97-AF65-F5344CB8AC3E}">
        <p14:creationId xmlns:p14="http://schemas.microsoft.com/office/powerpoint/2010/main" val="318040792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375</Words>
  <Application>Microsoft Office PowerPoint</Application>
  <PresentationFormat>On-screen Show (4:3)</PresentationFormat>
  <Paragraphs>160</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quintly_template</vt:lpstr>
      <vt:lpstr>Instagram Posts Table - 1 of 5</vt:lpstr>
      <vt:lpstr>Instagram Posts Table - 2 of 5</vt:lpstr>
      <vt:lpstr>Instagram Posts Table - 3 of 5</vt:lpstr>
      <vt:lpstr>Instagram Posts Table - 4 of 5</vt:lpstr>
      <vt:lpstr>Instagram Posts Table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- 1 of 5</dc:title>
  <dc:creator>Administrator</dc:creator>
  <cp:lastModifiedBy>Administrator</cp:lastModifiedBy>
  <cp:revision>1</cp:revision>
  <dcterms:created xsi:type="dcterms:W3CDTF">2017-06-06T11:32:35Z</dcterms:created>
  <dcterms:modified xsi:type="dcterms:W3CDTF">2017-06-06T11:34:08Z</dcterms:modified>
</cp:coreProperties>
</file>