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1" r:id="rId15"/>
    <p:sldId id="273" r:id="rId16"/>
    <p:sldId id="274" r:id="rId17"/>
    <p:sldId id="275" r:id="rId18"/>
    <p:sldId id="277" r:id="rId19"/>
    <p:sldId id="278" r:id="rId20"/>
    <p:sldId id="280" r:id="rId21"/>
    <p:sldId id="281" r:id="rId22"/>
    <p:sldId id="282" r:id="rId23"/>
    <p:sldId id="283" r:id="rId24"/>
    <p:sldId id="284" r:id="rId25"/>
    <p:sldId id="285" r:id="rId26"/>
    <p:sldId id="286" r:id="rId27"/>
    <p:sldId id="287"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Sheet1!$A$2:$A$106</c:f>
              <c:strCache>
                <c:ptCount val="105"/>
                <c:pt idx="0">
                  <c:v>01.02.2016</c:v>
                </c:pt>
                <c:pt idx="1">
                  <c:v>02.02.2016</c:v>
                </c:pt>
                <c:pt idx="2">
                  <c:v>03.02.2016</c:v>
                </c:pt>
                <c:pt idx="3">
                  <c:v>04.02.2016</c:v>
                </c:pt>
                <c:pt idx="4">
                  <c:v>05.02.2016</c:v>
                </c:pt>
                <c:pt idx="5">
                  <c:v>06.02.2016</c:v>
                </c:pt>
                <c:pt idx="6">
                  <c:v>07.02.2016</c:v>
                </c:pt>
                <c:pt idx="7">
                  <c:v>08.02.2016</c:v>
                </c:pt>
                <c:pt idx="8">
                  <c:v>09.02.2016</c:v>
                </c:pt>
                <c:pt idx="9">
                  <c:v>10.02.2016</c:v>
                </c:pt>
                <c:pt idx="10">
                  <c:v>11.02.2016</c:v>
                </c:pt>
                <c:pt idx="11">
                  <c:v>12.02.2016</c:v>
                </c:pt>
                <c:pt idx="12">
                  <c:v>13.02.2016</c:v>
                </c:pt>
                <c:pt idx="13">
                  <c:v>14.02.2016</c:v>
                </c:pt>
                <c:pt idx="14">
                  <c:v>15.02.2016</c:v>
                </c:pt>
                <c:pt idx="15">
                  <c:v>16.02.2016</c:v>
                </c:pt>
                <c:pt idx="16">
                  <c:v>17.02.2016</c:v>
                </c:pt>
                <c:pt idx="17">
                  <c:v>18.02.2016</c:v>
                </c:pt>
                <c:pt idx="18">
                  <c:v>19.02.2016</c:v>
                </c:pt>
                <c:pt idx="19">
                  <c:v>20.02.2016</c:v>
                </c:pt>
                <c:pt idx="20">
                  <c:v>21.02.2016</c:v>
                </c:pt>
                <c:pt idx="21">
                  <c:v>22.02.2016</c:v>
                </c:pt>
                <c:pt idx="22">
                  <c:v>23.02.2016</c:v>
                </c:pt>
                <c:pt idx="23">
                  <c:v>24.02.2016</c:v>
                </c:pt>
                <c:pt idx="24">
                  <c:v>25.02.2016</c:v>
                </c:pt>
                <c:pt idx="25">
                  <c:v>26.02.2016</c:v>
                </c:pt>
                <c:pt idx="26">
                  <c:v>27.02.2016</c:v>
                </c:pt>
                <c:pt idx="27">
                  <c:v>28.02.2016</c:v>
                </c:pt>
                <c:pt idx="28">
                  <c:v>29.02.2016</c:v>
                </c:pt>
                <c:pt idx="29">
                  <c:v>01.03.2016</c:v>
                </c:pt>
                <c:pt idx="30">
                  <c:v>02.03.2016</c:v>
                </c:pt>
                <c:pt idx="31">
                  <c:v>03.03.2016</c:v>
                </c:pt>
                <c:pt idx="32">
                  <c:v>04.03.2016</c:v>
                </c:pt>
                <c:pt idx="33">
                  <c:v>05.03.2016</c:v>
                </c:pt>
                <c:pt idx="34">
                  <c:v>06.03.2016</c:v>
                </c:pt>
                <c:pt idx="35">
                  <c:v>07.03.2016</c:v>
                </c:pt>
                <c:pt idx="36">
                  <c:v>08.03.2016</c:v>
                </c:pt>
                <c:pt idx="37">
                  <c:v>09.03.2016</c:v>
                </c:pt>
                <c:pt idx="38">
                  <c:v>10.03.2016</c:v>
                </c:pt>
                <c:pt idx="39">
                  <c:v>11.03.2016</c:v>
                </c:pt>
                <c:pt idx="40">
                  <c:v>12.03.2016</c:v>
                </c:pt>
                <c:pt idx="41">
                  <c:v>13.03.2016</c:v>
                </c:pt>
                <c:pt idx="42">
                  <c:v>14.03.2016</c:v>
                </c:pt>
                <c:pt idx="43">
                  <c:v>15.03.2016</c:v>
                </c:pt>
                <c:pt idx="44">
                  <c:v>16.03.2016</c:v>
                </c:pt>
                <c:pt idx="45">
                  <c:v>17.03.2016</c:v>
                </c:pt>
                <c:pt idx="46">
                  <c:v>18.03.2016</c:v>
                </c:pt>
                <c:pt idx="47">
                  <c:v>19.03.2016</c:v>
                </c:pt>
                <c:pt idx="48">
                  <c:v>20.03.2016</c:v>
                </c:pt>
                <c:pt idx="49">
                  <c:v>21.03.2016</c:v>
                </c:pt>
                <c:pt idx="50">
                  <c:v>22.03.2016</c:v>
                </c:pt>
                <c:pt idx="51">
                  <c:v>23.03.2016</c:v>
                </c:pt>
                <c:pt idx="52">
                  <c:v>24.03.2016</c:v>
                </c:pt>
                <c:pt idx="53">
                  <c:v>25.03.2016</c:v>
                </c:pt>
                <c:pt idx="54">
                  <c:v>26.03.2016</c:v>
                </c:pt>
                <c:pt idx="55">
                  <c:v>27.03.2016</c:v>
                </c:pt>
                <c:pt idx="56">
                  <c:v>28.03.2016</c:v>
                </c:pt>
                <c:pt idx="57">
                  <c:v>29.03.2016</c:v>
                </c:pt>
                <c:pt idx="58">
                  <c:v>30.03.2016</c:v>
                </c:pt>
                <c:pt idx="59">
                  <c:v>31.03.2016</c:v>
                </c:pt>
                <c:pt idx="60">
                  <c:v>01.04.2016</c:v>
                </c:pt>
                <c:pt idx="61">
                  <c:v>02.04.2016</c:v>
                </c:pt>
                <c:pt idx="62">
                  <c:v>03.04.2016</c:v>
                </c:pt>
                <c:pt idx="63">
                  <c:v>04.04.2016</c:v>
                </c:pt>
                <c:pt idx="64">
                  <c:v>05.04.2016</c:v>
                </c:pt>
                <c:pt idx="65">
                  <c:v>06.04.2016</c:v>
                </c:pt>
                <c:pt idx="66">
                  <c:v>07.04.2016</c:v>
                </c:pt>
                <c:pt idx="67">
                  <c:v>08.04.2016</c:v>
                </c:pt>
                <c:pt idx="68">
                  <c:v>09.04.2016</c:v>
                </c:pt>
                <c:pt idx="69">
                  <c:v>10.04.2016</c:v>
                </c:pt>
                <c:pt idx="70">
                  <c:v>11.04.2016</c:v>
                </c:pt>
                <c:pt idx="71">
                  <c:v>12.04.2016</c:v>
                </c:pt>
                <c:pt idx="72">
                  <c:v>13.04.2016</c:v>
                </c:pt>
                <c:pt idx="73">
                  <c:v>14.04.2016</c:v>
                </c:pt>
                <c:pt idx="74">
                  <c:v>15.04.2016</c:v>
                </c:pt>
                <c:pt idx="75">
                  <c:v>16.04.2016</c:v>
                </c:pt>
                <c:pt idx="76">
                  <c:v>17.04.2016</c:v>
                </c:pt>
                <c:pt idx="77">
                  <c:v>18.04.2016</c:v>
                </c:pt>
                <c:pt idx="78">
                  <c:v>19.04.2016</c:v>
                </c:pt>
                <c:pt idx="79">
                  <c:v>20.04.2016</c:v>
                </c:pt>
                <c:pt idx="80">
                  <c:v>21.04.2016</c:v>
                </c:pt>
                <c:pt idx="81">
                  <c:v>22.04.2016</c:v>
                </c:pt>
                <c:pt idx="82">
                  <c:v>23.04.2016</c:v>
                </c:pt>
                <c:pt idx="83">
                  <c:v>24.04.2016</c:v>
                </c:pt>
                <c:pt idx="84">
                  <c:v>25.04.2016</c:v>
                </c:pt>
                <c:pt idx="85">
                  <c:v>26.04.2016</c:v>
                </c:pt>
                <c:pt idx="86">
                  <c:v>27.04.2016</c:v>
                </c:pt>
                <c:pt idx="87">
                  <c:v>28.04.2016</c:v>
                </c:pt>
                <c:pt idx="88">
                  <c:v>29.04.2016</c:v>
                </c:pt>
                <c:pt idx="89">
                  <c:v>30.04.2016</c:v>
                </c:pt>
                <c:pt idx="90">
                  <c:v>01.05.2016</c:v>
                </c:pt>
                <c:pt idx="91">
                  <c:v>02.05.2016</c:v>
                </c:pt>
                <c:pt idx="92">
                  <c:v>03.05.2016</c:v>
                </c:pt>
                <c:pt idx="93">
                  <c:v>04.05.2016</c:v>
                </c:pt>
                <c:pt idx="94">
                  <c:v>05.05.2016</c:v>
                </c:pt>
                <c:pt idx="95">
                  <c:v>06.05.2016</c:v>
                </c:pt>
                <c:pt idx="96">
                  <c:v>07.05.2016</c:v>
                </c:pt>
                <c:pt idx="97">
                  <c:v>08.05.2016</c:v>
                </c:pt>
                <c:pt idx="98">
                  <c:v>09.05.2016</c:v>
                </c:pt>
                <c:pt idx="99">
                  <c:v>10.05.2016</c:v>
                </c:pt>
                <c:pt idx="100">
                  <c:v>11.05.2016</c:v>
                </c:pt>
                <c:pt idx="101">
                  <c:v>12.05.2016</c:v>
                </c:pt>
                <c:pt idx="102">
                  <c:v>13.05.2016</c:v>
                </c:pt>
                <c:pt idx="103">
                  <c:v>14.05.2016</c:v>
                </c:pt>
                <c:pt idx="104">
                  <c:v>15.05.2016</c:v>
                </c:pt>
              </c:strCache>
            </c:strRef>
          </c:cat>
          <c:val>
            <c:numRef>
              <c:f>Sheet1!$B$2:$B$106</c:f>
              <c:numCache>
                <c:formatCode>General</c:formatCode>
                <c:ptCount val="105"/>
                <c:pt idx="0">
                  <c:v>51637</c:v>
                </c:pt>
                <c:pt idx="1">
                  <c:v>51638</c:v>
                </c:pt>
                <c:pt idx="2">
                  <c:v>51634</c:v>
                </c:pt>
                <c:pt idx="3">
                  <c:v>51647</c:v>
                </c:pt>
                <c:pt idx="4">
                  <c:v>51648</c:v>
                </c:pt>
                <c:pt idx="5">
                  <c:v>51652</c:v>
                </c:pt>
                <c:pt idx="6">
                  <c:v>51661</c:v>
                </c:pt>
                <c:pt idx="7">
                  <c:v>51665</c:v>
                </c:pt>
                <c:pt idx="8">
                  <c:v>51674</c:v>
                </c:pt>
                <c:pt idx="9">
                  <c:v>51670</c:v>
                </c:pt>
                <c:pt idx="10">
                  <c:v>51686</c:v>
                </c:pt>
                <c:pt idx="11">
                  <c:v>51755</c:v>
                </c:pt>
                <c:pt idx="12">
                  <c:v>51786</c:v>
                </c:pt>
                <c:pt idx="13">
                  <c:v>51847</c:v>
                </c:pt>
                <c:pt idx="14">
                  <c:v>51880</c:v>
                </c:pt>
                <c:pt idx="15">
                  <c:v>51908</c:v>
                </c:pt>
                <c:pt idx="16">
                  <c:v>51921</c:v>
                </c:pt>
                <c:pt idx="17">
                  <c:v>51984</c:v>
                </c:pt>
                <c:pt idx="18">
                  <c:v>52011</c:v>
                </c:pt>
                <c:pt idx="19">
                  <c:v>52036</c:v>
                </c:pt>
                <c:pt idx="20">
                  <c:v>52055</c:v>
                </c:pt>
                <c:pt idx="21">
                  <c:v>52291</c:v>
                </c:pt>
                <c:pt idx="22">
                  <c:v>52579</c:v>
                </c:pt>
                <c:pt idx="23">
                  <c:v>52798</c:v>
                </c:pt>
                <c:pt idx="24">
                  <c:v>54646</c:v>
                </c:pt>
                <c:pt idx="25">
                  <c:v>54991</c:v>
                </c:pt>
                <c:pt idx="26">
                  <c:v>55115</c:v>
                </c:pt>
                <c:pt idx="27">
                  <c:v>55173</c:v>
                </c:pt>
                <c:pt idx="28">
                  <c:v>55201</c:v>
                </c:pt>
                <c:pt idx="29">
                  <c:v>55229</c:v>
                </c:pt>
                <c:pt idx="30">
                  <c:v>55262</c:v>
                </c:pt>
                <c:pt idx="31">
                  <c:v>55315</c:v>
                </c:pt>
                <c:pt idx="32">
                  <c:v>55353</c:v>
                </c:pt>
                <c:pt idx="33">
                  <c:v>55399</c:v>
                </c:pt>
                <c:pt idx="34">
                  <c:v>55453</c:v>
                </c:pt>
                <c:pt idx="35">
                  <c:v>55476</c:v>
                </c:pt>
                <c:pt idx="36">
                  <c:v>55491</c:v>
                </c:pt>
                <c:pt idx="37">
                  <c:v>55505</c:v>
                </c:pt>
                <c:pt idx="38">
                  <c:v>55510</c:v>
                </c:pt>
                <c:pt idx="39">
                  <c:v>55534</c:v>
                </c:pt>
                <c:pt idx="40">
                  <c:v>55600</c:v>
                </c:pt>
                <c:pt idx="41">
                  <c:v>55639</c:v>
                </c:pt>
                <c:pt idx="42">
                  <c:v>55660</c:v>
                </c:pt>
                <c:pt idx="43">
                  <c:v>55673</c:v>
                </c:pt>
                <c:pt idx="44">
                  <c:v>55683</c:v>
                </c:pt>
                <c:pt idx="45">
                  <c:v>55707</c:v>
                </c:pt>
                <c:pt idx="46">
                  <c:v>55768</c:v>
                </c:pt>
                <c:pt idx="47">
                  <c:v>55783</c:v>
                </c:pt>
                <c:pt idx="48">
                  <c:v>55810</c:v>
                </c:pt>
                <c:pt idx="49">
                  <c:v>55833</c:v>
                </c:pt>
                <c:pt idx="50">
                  <c:v>55841</c:v>
                </c:pt>
                <c:pt idx="51">
                  <c:v>55853</c:v>
                </c:pt>
                <c:pt idx="52">
                  <c:v>55850</c:v>
                </c:pt>
                <c:pt idx="53">
                  <c:v>55856</c:v>
                </c:pt>
                <c:pt idx="54">
                  <c:v>55862</c:v>
                </c:pt>
                <c:pt idx="55">
                  <c:v>55865</c:v>
                </c:pt>
                <c:pt idx="56">
                  <c:v>55879</c:v>
                </c:pt>
                <c:pt idx="57">
                  <c:v>55889</c:v>
                </c:pt>
                <c:pt idx="58">
                  <c:v>55890</c:v>
                </c:pt>
                <c:pt idx="59">
                  <c:v>55903</c:v>
                </c:pt>
                <c:pt idx="60">
                  <c:v>55915</c:v>
                </c:pt>
                <c:pt idx="61">
                  <c:v>55914</c:v>
                </c:pt>
                <c:pt idx="62">
                  <c:v>55914</c:v>
                </c:pt>
                <c:pt idx="63">
                  <c:v>55931</c:v>
                </c:pt>
                <c:pt idx="64">
                  <c:v>55934</c:v>
                </c:pt>
                <c:pt idx="65">
                  <c:v>55952</c:v>
                </c:pt>
                <c:pt idx="66">
                  <c:v>55984</c:v>
                </c:pt>
                <c:pt idx="67">
                  <c:v>55995</c:v>
                </c:pt>
                <c:pt idx="68">
                  <c:v>56008</c:v>
                </c:pt>
                <c:pt idx="69">
                  <c:v>56025</c:v>
                </c:pt>
                <c:pt idx="70">
                  <c:v>56028</c:v>
                </c:pt>
                <c:pt idx="71">
                  <c:v>56043</c:v>
                </c:pt>
                <c:pt idx="72">
                  <c:v>56060</c:v>
                </c:pt>
                <c:pt idx="73">
                  <c:v>56066</c:v>
                </c:pt>
                <c:pt idx="74">
                  <c:v>56075</c:v>
                </c:pt>
                <c:pt idx="75">
                  <c:v>56090</c:v>
                </c:pt>
                <c:pt idx="76">
                  <c:v>56096</c:v>
                </c:pt>
                <c:pt idx="77">
                  <c:v>56099</c:v>
                </c:pt>
                <c:pt idx="78">
                  <c:v>56115</c:v>
                </c:pt>
                <c:pt idx="79">
                  <c:v>56119</c:v>
                </c:pt>
                <c:pt idx="80">
                  <c:v>56135</c:v>
                </c:pt>
                <c:pt idx="81">
                  <c:v>56164</c:v>
                </c:pt>
                <c:pt idx="82">
                  <c:v>56161</c:v>
                </c:pt>
                <c:pt idx="83">
                  <c:v>56368</c:v>
                </c:pt>
                <c:pt idx="84">
                  <c:v>56409</c:v>
                </c:pt>
                <c:pt idx="85">
                  <c:v>56413</c:v>
                </c:pt>
                <c:pt idx="86">
                  <c:v>56432</c:v>
                </c:pt>
                <c:pt idx="87">
                  <c:v>56455</c:v>
                </c:pt>
                <c:pt idx="88">
                  <c:v>56491</c:v>
                </c:pt>
                <c:pt idx="89">
                  <c:v>56508</c:v>
                </c:pt>
                <c:pt idx="90">
                  <c:v>56539</c:v>
                </c:pt>
                <c:pt idx="91">
                  <c:v>56565</c:v>
                </c:pt>
                <c:pt idx="92">
                  <c:v>56645</c:v>
                </c:pt>
                <c:pt idx="93">
                  <c:v>56686</c:v>
                </c:pt>
                <c:pt idx="94">
                  <c:v>56713</c:v>
                </c:pt>
                <c:pt idx="95">
                  <c:v>56768</c:v>
                </c:pt>
                <c:pt idx="96">
                  <c:v>56827</c:v>
                </c:pt>
                <c:pt idx="97">
                  <c:v>56893</c:v>
                </c:pt>
                <c:pt idx="98">
                  <c:v>57019</c:v>
                </c:pt>
                <c:pt idx="99">
                  <c:v>57478</c:v>
                </c:pt>
                <c:pt idx="100">
                  <c:v>57813</c:v>
                </c:pt>
                <c:pt idx="101">
                  <c:v>58131</c:v>
                </c:pt>
                <c:pt idx="102">
                  <c:v>58479</c:v>
                </c:pt>
                <c:pt idx="103">
                  <c:v>61917</c:v>
                </c:pt>
                <c:pt idx="104">
                  <c:v>63048</c:v>
                </c:pt>
              </c:numCache>
            </c:numRef>
          </c:val>
          <c:smooth val="0"/>
          <c:extLst>
            <c:ext xmlns:c16="http://schemas.microsoft.com/office/drawing/2014/chart" uri="{C3380CC4-5D6E-409C-BE32-E72D297353CC}">
              <c16:uniqueId val="{00000000-3A93-4436-9DC5-FDFAB9DE816F}"/>
            </c:ext>
          </c:extLst>
        </c:ser>
        <c:dLbls>
          <c:showLegendKey val="0"/>
          <c:showVal val="0"/>
          <c:showCatName val="0"/>
          <c:showSerName val="0"/>
          <c:showPercent val="0"/>
          <c:showBubbleSize val="0"/>
        </c:dLbls>
        <c:smooth val="0"/>
        <c:axId val="276935872"/>
        <c:axId val="276936200"/>
      </c:lineChart>
      <c:catAx>
        <c:axId val="27693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36200"/>
        <c:crosses val="autoZero"/>
        <c:auto val="1"/>
        <c:lblAlgn val="ctr"/>
        <c:lblOffset val="100"/>
        <c:noMultiLvlLbl val="0"/>
      </c:catAx>
      <c:valAx>
        <c:axId val="27693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3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Sheet1!$A$2:$A$106</c:f>
              <c:strCache>
                <c:ptCount val="105"/>
                <c:pt idx="0">
                  <c:v>01.02.2016</c:v>
                </c:pt>
                <c:pt idx="1">
                  <c:v>02.02.2016</c:v>
                </c:pt>
                <c:pt idx="2">
                  <c:v>03.02.2016</c:v>
                </c:pt>
                <c:pt idx="3">
                  <c:v>04.02.2016</c:v>
                </c:pt>
                <c:pt idx="4">
                  <c:v>05.02.2016</c:v>
                </c:pt>
                <c:pt idx="5">
                  <c:v>06.02.2016</c:v>
                </c:pt>
                <c:pt idx="6">
                  <c:v>07.02.2016</c:v>
                </c:pt>
                <c:pt idx="7">
                  <c:v>08.02.2016</c:v>
                </c:pt>
                <c:pt idx="8">
                  <c:v>09.02.2016</c:v>
                </c:pt>
                <c:pt idx="9">
                  <c:v>10.02.2016</c:v>
                </c:pt>
                <c:pt idx="10">
                  <c:v>11.02.2016</c:v>
                </c:pt>
                <c:pt idx="11">
                  <c:v>12.02.2016</c:v>
                </c:pt>
                <c:pt idx="12">
                  <c:v>13.02.2016</c:v>
                </c:pt>
                <c:pt idx="13">
                  <c:v>14.02.2016</c:v>
                </c:pt>
                <c:pt idx="14">
                  <c:v>15.02.2016</c:v>
                </c:pt>
                <c:pt idx="15">
                  <c:v>16.02.2016</c:v>
                </c:pt>
                <c:pt idx="16">
                  <c:v>17.02.2016</c:v>
                </c:pt>
                <c:pt idx="17">
                  <c:v>18.02.2016</c:v>
                </c:pt>
                <c:pt idx="18">
                  <c:v>19.02.2016</c:v>
                </c:pt>
                <c:pt idx="19">
                  <c:v>20.02.2016</c:v>
                </c:pt>
                <c:pt idx="20">
                  <c:v>21.02.2016</c:v>
                </c:pt>
                <c:pt idx="21">
                  <c:v>22.02.2016</c:v>
                </c:pt>
                <c:pt idx="22">
                  <c:v>23.02.2016</c:v>
                </c:pt>
                <c:pt idx="23">
                  <c:v>24.02.2016</c:v>
                </c:pt>
                <c:pt idx="24">
                  <c:v>25.02.2016</c:v>
                </c:pt>
                <c:pt idx="25">
                  <c:v>26.02.2016</c:v>
                </c:pt>
                <c:pt idx="26">
                  <c:v>27.02.2016</c:v>
                </c:pt>
                <c:pt idx="27">
                  <c:v>28.02.2016</c:v>
                </c:pt>
                <c:pt idx="28">
                  <c:v>29.02.2016</c:v>
                </c:pt>
                <c:pt idx="29">
                  <c:v>01.03.2016</c:v>
                </c:pt>
                <c:pt idx="30">
                  <c:v>02.03.2016</c:v>
                </c:pt>
                <c:pt idx="31">
                  <c:v>03.03.2016</c:v>
                </c:pt>
                <c:pt idx="32">
                  <c:v>04.03.2016</c:v>
                </c:pt>
                <c:pt idx="33">
                  <c:v>05.03.2016</c:v>
                </c:pt>
                <c:pt idx="34">
                  <c:v>06.03.2016</c:v>
                </c:pt>
                <c:pt idx="35">
                  <c:v>07.03.2016</c:v>
                </c:pt>
                <c:pt idx="36">
                  <c:v>08.03.2016</c:v>
                </c:pt>
                <c:pt idx="37">
                  <c:v>09.03.2016</c:v>
                </c:pt>
                <c:pt idx="38">
                  <c:v>10.03.2016</c:v>
                </c:pt>
                <c:pt idx="39">
                  <c:v>11.03.2016</c:v>
                </c:pt>
                <c:pt idx="40">
                  <c:v>12.03.2016</c:v>
                </c:pt>
                <c:pt idx="41">
                  <c:v>13.03.2016</c:v>
                </c:pt>
                <c:pt idx="42">
                  <c:v>14.03.2016</c:v>
                </c:pt>
                <c:pt idx="43">
                  <c:v>15.03.2016</c:v>
                </c:pt>
                <c:pt idx="44">
                  <c:v>16.03.2016</c:v>
                </c:pt>
                <c:pt idx="45">
                  <c:v>17.03.2016</c:v>
                </c:pt>
                <c:pt idx="46">
                  <c:v>18.03.2016</c:v>
                </c:pt>
                <c:pt idx="47">
                  <c:v>19.03.2016</c:v>
                </c:pt>
                <c:pt idx="48">
                  <c:v>20.03.2016</c:v>
                </c:pt>
                <c:pt idx="49">
                  <c:v>21.03.2016</c:v>
                </c:pt>
                <c:pt idx="50">
                  <c:v>22.03.2016</c:v>
                </c:pt>
                <c:pt idx="51">
                  <c:v>23.03.2016</c:v>
                </c:pt>
                <c:pt idx="52">
                  <c:v>24.03.2016</c:v>
                </c:pt>
                <c:pt idx="53">
                  <c:v>25.03.2016</c:v>
                </c:pt>
                <c:pt idx="54">
                  <c:v>26.03.2016</c:v>
                </c:pt>
                <c:pt idx="55">
                  <c:v>27.03.2016</c:v>
                </c:pt>
                <c:pt idx="56">
                  <c:v>28.03.2016</c:v>
                </c:pt>
                <c:pt idx="57">
                  <c:v>29.03.2016</c:v>
                </c:pt>
                <c:pt idx="58">
                  <c:v>30.03.2016</c:v>
                </c:pt>
                <c:pt idx="59">
                  <c:v>31.03.2016</c:v>
                </c:pt>
                <c:pt idx="60">
                  <c:v>01.04.2016</c:v>
                </c:pt>
                <c:pt idx="61">
                  <c:v>02.04.2016</c:v>
                </c:pt>
                <c:pt idx="62">
                  <c:v>03.04.2016</c:v>
                </c:pt>
                <c:pt idx="63">
                  <c:v>04.04.2016</c:v>
                </c:pt>
                <c:pt idx="64">
                  <c:v>05.04.2016</c:v>
                </c:pt>
                <c:pt idx="65">
                  <c:v>06.04.2016</c:v>
                </c:pt>
                <c:pt idx="66">
                  <c:v>07.04.2016</c:v>
                </c:pt>
                <c:pt idx="67">
                  <c:v>08.04.2016</c:v>
                </c:pt>
                <c:pt idx="68">
                  <c:v>09.04.2016</c:v>
                </c:pt>
                <c:pt idx="69">
                  <c:v>10.04.2016</c:v>
                </c:pt>
                <c:pt idx="70">
                  <c:v>11.04.2016</c:v>
                </c:pt>
                <c:pt idx="71">
                  <c:v>12.04.2016</c:v>
                </c:pt>
                <c:pt idx="72">
                  <c:v>13.04.2016</c:v>
                </c:pt>
                <c:pt idx="73">
                  <c:v>14.04.2016</c:v>
                </c:pt>
                <c:pt idx="74">
                  <c:v>15.04.2016</c:v>
                </c:pt>
                <c:pt idx="75">
                  <c:v>16.04.2016</c:v>
                </c:pt>
                <c:pt idx="76">
                  <c:v>17.04.2016</c:v>
                </c:pt>
                <c:pt idx="77">
                  <c:v>18.04.2016</c:v>
                </c:pt>
                <c:pt idx="78">
                  <c:v>19.04.2016</c:v>
                </c:pt>
                <c:pt idx="79">
                  <c:v>20.04.2016</c:v>
                </c:pt>
                <c:pt idx="80">
                  <c:v>21.04.2016</c:v>
                </c:pt>
                <c:pt idx="81">
                  <c:v>22.04.2016</c:v>
                </c:pt>
                <c:pt idx="82">
                  <c:v>23.04.2016</c:v>
                </c:pt>
                <c:pt idx="83">
                  <c:v>24.04.2016</c:v>
                </c:pt>
                <c:pt idx="84">
                  <c:v>25.04.2016</c:v>
                </c:pt>
                <c:pt idx="85">
                  <c:v>26.04.2016</c:v>
                </c:pt>
                <c:pt idx="86">
                  <c:v>27.04.2016</c:v>
                </c:pt>
                <c:pt idx="87">
                  <c:v>28.04.2016</c:v>
                </c:pt>
                <c:pt idx="88">
                  <c:v>29.04.2016</c:v>
                </c:pt>
                <c:pt idx="89">
                  <c:v>30.04.2016</c:v>
                </c:pt>
                <c:pt idx="90">
                  <c:v>01.05.2016</c:v>
                </c:pt>
                <c:pt idx="91">
                  <c:v>02.05.2016</c:v>
                </c:pt>
                <c:pt idx="92">
                  <c:v>03.05.2016</c:v>
                </c:pt>
                <c:pt idx="93">
                  <c:v>04.05.2016</c:v>
                </c:pt>
                <c:pt idx="94">
                  <c:v>05.05.2016</c:v>
                </c:pt>
                <c:pt idx="95">
                  <c:v>06.05.2016</c:v>
                </c:pt>
                <c:pt idx="96">
                  <c:v>07.05.2016</c:v>
                </c:pt>
                <c:pt idx="97">
                  <c:v>08.05.2016</c:v>
                </c:pt>
                <c:pt idx="98">
                  <c:v>09.05.2016</c:v>
                </c:pt>
                <c:pt idx="99">
                  <c:v>10.05.2016</c:v>
                </c:pt>
                <c:pt idx="100">
                  <c:v>11.05.2016</c:v>
                </c:pt>
                <c:pt idx="101">
                  <c:v>12.05.2016</c:v>
                </c:pt>
                <c:pt idx="102">
                  <c:v>13.05.2016</c:v>
                </c:pt>
                <c:pt idx="103">
                  <c:v>14.05.2016</c:v>
                </c:pt>
                <c:pt idx="104">
                  <c:v>15.05.2016</c:v>
                </c:pt>
              </c:strCache>
            </c:strRef>
          </c:cat>
          <c:val>
            <c:numRef>
              <c:f>Sheet1!$B$2:$B$106</c:f>
              <c:numCache>
                <c:formatCode>General</c:formatCode>
                <c:ptCount val="105"/>
                <c:pt idx="0">
                  <c:v>19993</c:v>
                </c:pt>
                <c:pt idx="1">
                  <c:v>26227</c:v>
                </c:pt>
                <c:pt idx="2">
                  <c:v>16106</c:v>
                </c:pt>
                <c:pt idx="3">
                  <c:v>19809</c:v>
                </c:pt>
                <c:pt idx="4">
                  <c:v>11431</c:v>
                </c:pt>
                <c:pt idx="5">
                  <c:v>3108</c:v>
                </c:pt>
                <c:pt idx="6">
                  <c:v>721</c:v>
                </c:pt>
                <c:pt idx="7">
                  <c:v>425</c:v>
                </c:pt>
                <c:pt idx="8">
                  <c:v>10419</c:v>
                </c:pt>
                <c:pt idx="9">
                  <c:v>2726</c:v>
                </c:pt>
                <c:pt idx="10">
                  <c:v>69557</c:v>
                </c:pt>
                <c:pt idx="11">
                  <c:v>48205</c:v>
                </c:pt>
                <c:pt idx="12">
                  <c:v>22808</c:v>
                </c:pt>
                <c:pt idx="13">
                  <c:v>36921</c:v>
                </c:pt>
                <c:pt idx="14">
                  <c:v>35451</c:v>
                </c:pt>
                <c:pt idx="15">
                  <c:v>48227</c:v>
                </c:pt>
                <c:pt idx="16">
                  <c:v>10849</c:v>
                </c:pt>
                <c:pt idx="17">
                  <c:v>99994</c:v>
                </c:pt>
                <c:pt idx="18">
                  <c:v>49845</c:v>
                </c:pt>
                <c:pt idx="19">
                  <c:v>16689</c:v>
                </c:pt>
                <c:pt idx="20">
                  <c:v>6330</c:v>
                </c:pt>
                <c:pt idx="21">
                  <c:v>141926</c:v>
                </c:pt>
                <c:pt idx="22">
                  <c:v>341839</c:v>
                </c:pt>
                <c:pt idx="23">
                  <c:v>345683</c:v>
                </c:pt>
                <c:pt idx="24">
                  <c:v>622991</c:v>
                </c:pt>
                <c:pt idx="25">
                  <c:v>634318</c:v>
                </c:pt>
                <c:pt idx="26">
                  <c:v>179369</c:v>
                </c:pt>
                <c:pt idx="27">
                  <c:v>90657</c:v>
                </c:pt>
                <c:pt idx="28">
                  <c:v>72710</c:v>
                </c:pt>
                <c:pt idx="29">
                  <c:v>29075</c:v>
                </c:pt>
                <c:pt idx="30">
                  <c:v>23103</c:v>
                </c:pt>
                <c:pt idx="31">
                  <c:v>24010</c:v>
                </c:pt>
                <c:pt idx="32">
                  <c:v>18245</c:v>
                </c:pt>
                <c:pt idx="33">
                  <c:v>8914</c:v>
                </c:pt>
                <c:pt idx="34">
                  <c:v>27422</c:v>
                </c:pt>
                <c:pt idx="35">
                  <c:v>15964</c:v>
                </c:pt>
                <c:pt idx="36">
                  <c:v>19540</c:v>
                </c:pt>
                <c:pt idx="37">
                  <c:v>28799</c:v>
                </c:pt>
                <c:pt idx="38">
                  <c:v>13826</c:v>
                </c:pt>
                <c:pt idx="39">
                  <c:v>16302</c:v>
                </c:pt>
                <c:pt idx="40">
                  <c:v>7624</c:v>
                </c:pt>
                <c:pt idx="41">
                  <c:v>24494</c:v>
                </c:pt>
                <c:pt idx="42">
                  <c:v>5386</c:v>
                </c:pt>
                <c:pt idx="43">
                  <c:v>10177</c:v>
                </c:pt>
                <c:pt idx="44">
                  <c:v>10862</c:v>
                </c:pt>
                <c:pt idx="45">
                  <c:v>10408</c:v>
                </c:pt>
                <c:pt idx="46">
                  <c:v>62796</c:v>
                </c:pt>
                <c:pt idx="47">
                  <c:v>20659</c:v>
                </c:pt>
                <c:pt idx="48">
                  <c:v>5628</c:v>
                </c:pt>
                <c:pt idx="49">
                  <c:v>17312</c:v>
                </c:pt>
                <c:pt idx="50">
                  <c:v>15837</c:v>
                </c:pt>
                <c:pt idx="51">
                  <c:v>26945</c:v>
                </c:pt>
                <c:pt idx="52">
                  <c:v>21342</c:v>
                </c:pt>
                <c:pt idx="53">
                  <c:v>6322</c:v>
                </c:pt>
                <c:pt idx="54">
                  <c:v>8336</c:v>
                </c:pt>
                <c:pt idx="55">
                  <c:v>30967</c:v>
                </c:pt>
                <c:pt idx="56">
                  <c:v>44039</c:v>
                </c:pt>
                <c:pt idx="57">
                  <c:v>53871</c:v>
                </c:pt>
                <c:pt idx="58">
                  <c:v>22983</c:v>
                </c:pt>
                <c:pt idx="59">
                  <c:v>27676</c:v>
                </c:pt>
                <c:pt idx="60">
                  <c:v>21549</c:v>
                </c:pt>
                <c:pt idx="61">
                  <c:v>6736</c:v>
                </c:pt>
                <c:pt idx="62">
                  <c:v>1095</c:v>
                </c:pt>
                <c:pt idx="63">
                  <c:v>653</c:v>
                </c:pt>
                <c:pt idx="64">
                  <c:v>12271</c:v>
                </c:pt>
                <c:pt idx="65">
                  <c:v>25848</c:v>
                </c:pt>
                <c:pt idx="66">
                  <c:v>39967</c:v>
                </c:pt>
                <c:pt idx="67">
                  <c:v>31563</c:v>
                </c:pt>
                <c:pt idx="68">
                  <c:v>9048</c:v>
                </c:pt>
                <c:pt idx="69">
                  <c:v>23357</c:v>
                </c:pt>
                <c:pt idx="70">
                  <c:v>27736</c:v>
                </c:pt>
                <c:pt idx="71">
                  <c:v>14123</c:v>
                </c:pt>
                <c:pt idx="72">
                  <c:v>26375</c:v>
                </c:pt>
                <c:pt idx="73">
                  <c:v>46051</c:v>
                </c:pt>
                <c:pt idx="74">
                  <c:v>37554</c:v>
                </c:pt>
                <c:pt idx="75">
                  <c:v>32465</c:v>
                </c:pt>
                <c:pt idx="76">
                  <c:v>37986</c:v>
                </c:pt>
                <c:pt idx="77">
                  <c:v>34656</c:v>
                </c:pt>
                <c:pt idx="78">
                  <c:v>34971</c:v>
                </c:pt>
                <c:pt idx="79">
                  <c:v>45176</c:v>
                </c:pt>
                <c:pt idx="80">
                  <c:v>63757</c:v>
                </c:pt>
                <c:pt idx="81">
                  <c:v>59583</c:v>
                </c:pt>
                <c:pt idx="82">
                  <c:v>25185</c:v>
                </c:pt>
                <c:pt idx="83">
                  <c:v>108821</c:v>
                </c:pt>
                <c:pt idx="84">
                  <c:v>39434</c:v>
                </c:pt>
                <c:pt idx="85">
                  <c:v>39986</c:v>
                </c:pt>
                <c:pt idx="86">
                  <c:v>35368</c:v>
                </c:pt>
                <c:pt idx="87">
                  <c:v>42911</c:v>
                </c:pt>
                <c:pt idx="88">
                  <c:v>42815</c:v>
                </c:pt>
                <c:pt idx="89">
                  <c:v>43637</c:v>
                </c:pt>
                <c:pt idx="90">
                  <c:v>27154</c:v>
                </c:pt>
                <c:pt idx="91">
                  <c:v>43187</c:v>
                </c:pt>
                <c:pt idx="92">
                  <c:v>31684</c:v>
                </c:pt>
                <c:pt idx="93">
                  <c:v>24479</c:v>
                </c:pt>
                <c:pt idx="94">
                  <c:v>23862</c:v>
                </c:pt>
                <c:pt idx="95">
                  <c:v>46567</c:v>
                </c:pt>
                <c:pt idx="96">
                  <c:v>57827</c:v>
                </c:pt>
                <c:pt idx="97">
                  <c:v>79295</c:v>
                </c:pt>
                <c:pt idx="98">
                  <c:v>137589</c:v>
                </c:pt>
                <c:pt idx="99">
                  <c:v>332093</c:v>
                </c:pt>
                <c:pt idx="100">
                  <c:v>495153</c:v>
                </c:pt>
                <c:pt idx="101">
                  <c:v>384551</c:v>
                </c:pt>
                <c:pt idx="102">
                  <c:v>357839</c:v>
                </c:pt>
                <c:pt idx="103">
                  <c:v>1373571</c:v>
                </c:pt>
                <c:pt idx="104">
                  <c:v>2658124</c:v>
                </c:pt>
              </c:numCache>
            </c:numRef>
          </c:val>
          <c:smooth val="0"/>
          <c:extLst>
            <c:ext xmlns:c16="http://schemas.microsoft.com/office/drawing/2014/chart" uri="{C3380CC4-5D6E-409C-BE32-E72D297353CC}">
              <c16:uniqueId val="{00000000-185D-4843-AF9A-BB298BD7A5FA}"/>
            </c:ext>
          </c:extLst>
        </c:ser>
        <c:dLbls>
          <c:showLegendKey val="0"/>
          <c:showVal val="0"/>
          <c:showCatName val="0"/>
          <c:showSerName val="0"/>
          <c:showPercent val="0"/>
          <c:showBubbleSize val="0"/>
        </c:dLbls>
        <c:smooth val="0"/>
        <c:axId val="276853232"/>
        <c:axId val="276853560"/>
      </c:lineChart>
      <c:catAx>
        <c:axId val="27685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53560"/>
        <c:crosses val="autoZero"/>
        <c:auto val="1"/>
        <c:lblAlgn val="ctr"/>
        <c:lblOffset val="100"/>
        <c:noMultiLvlLbl val="0"/>
      </c:catAx>
      <c:valAx>
        <c:axId val="27685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5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Sheet1!$A$2:$A$106</c:f>
              <c:strCache>
                <c:ptCount val="105"/>
                <c:pt idx="0">
                  <c:v>01.02.2016</c:v>
                </c:pt>
                <c:pt idx="1">
                  <c:v>02.02.2016</c:v>
                </c:pt>
                <c:pt idx="2">
                  <c:v>03.02.2016</c:v>
                </c:pt>
                <c:pt idx="3">
                  <c:v>04.02.2016</c:v>
                </c:pt>
                <c:pt idx="4">
                  <c:v>05.02.2016</c:v>
                </c:pt>
                <c:pt idx="5">
                  <c:v>06.02.2016</c:v>
                </c:pt>
                <c:pt idx="6">
                  <c:v>07.02.2016</c:v>
                </c:pt>
                <c:pt idx="7">
                  <c:v>08.02.2016</c:v>
                </c:pt>
                <c:pt idx="8">
                  <c:v>09.02.2016</c:v>
                </c:pt>
                <c:pt idx="9">
                  <c:v>10.02.2016</c:v>
                </c:pt>
                <c:pt idx="10">
                  <c:v>11.02.2016</c:v>
                </c:pt>
                <c:pt idx="11">
                  <c:v>12.02.2016</c:v>
                </c:pt>
                <c:pt idx="12">
                  <c:v>13.02.2016</c:v>
                </c:pt>
                <c:pt idx="13">
                  <c:v>14.02.2016</c:v>
                </c:pt>
                <c:pt idx="14">
                  <c:v>15.02.2016</c:v>
                </c:pt>
                <c:pt idx="15">
                  <c:v>16.02.2016</c:v>
                </c:pt>
                <c:pt idx="16">
                  <c:v>17.02.2016</c:v>
                </c:pt>
                <c:pt idx="17">
                  <c:v>18.02.2016</c:v>
                </c:pt>
                <c:pt idx="18">
                  <c:v>19.02.2016</c:v>
                </c:pt>
                <c:pt idx="19">
                  <c:v>20.02.2016</c:v>
                </c:pt>
                <c:pt idx="20">
                  <c:v>21.02.2016</c:v>
                </c:pt>
                <c:pt idx="21">
                  <c:v>22.02.2016</c:v>
                </c:pt>
                <c:pt idx="22">
                  <c:v>23.02.2016</c:v>
                </c:pt>
                <c:pt idx="23">
                  <c:v>24.02.2016</c:v>
                </c:pt>
                <c:pt idx="24">
                  <c:v>25.02.2016</c:v>
                </c:pt>
                <c:pt idx="25">
                  <c:v>26.02.2016</c:v>
                </c:pt>
                <c:pt idx="26">
                  <c:v>27.02.2016</c:v>
                </c:pt>
                <c:pt idx="27">
                  <c:v>28.02.2016</c:v>
                </c:pt>
                <c:pt idx="28">
                  <c:v>29.02.2016</c:v>
                </c:pt>
                <c:pt idx="29">
                  <c:v>01.03.2016</c:v>
                </c:pt>
                <c:pt idx="30">
                  <c:v>02.03.2016</c:v>
                </c:pt>
                <c:pt idx="31">
                  <c:v>03.03.2016</c:v>
                </c:pt>
                <c:pt idx="32">
                  <c:v>04.03.2016</c:v>
                </c:pt>
                <c:pt idx="33">
                  <c:v>05.03.2016</c:v>
                </c:pt>
                <c:pt idx="34">
                  <c:v>06.03.2016</c:v>
                </c:pt>
                <c:pt idx="35">
                  <c:v>07.03.2016</c:v>
                </c:pt>
                <c:pt idx="36">
                  <c:v>08.03.2016</c:v>
                </c:pt>
                <c:pt idx="37">
                  <c:v>09.03.2016</c:v>
                </c:pt>
                <c:pt idx="38">
                  <c:v>10.03.2016</c:v>
                </c:pt>
                <c:pt idx="39">
                  <c:v>11.03.2016</c:v>
                </c:pt>
                <c:pt idx="40">
                  <c:v>12.03.2016</c:v>
                </c:pt>
                <c:pt idx="41">
                  <c:v>13.03.2016</c:v>
                </c:pt>
                <c:pt idx="42">
                  <c:v>14.03.2016</c:v>
                </c:pt>
                <c:pt idx="43">
                  <c:v>15.03.2016</c:v>
                </c:pt>
                <c:pt idx="44">
                  <c:v>16.03.2016</c:v>
                </c:pt>
                <c:pt idx="45">
                  <c:v>17.03.2016</c:v>
                </c:pt>
                <c:pt idx="46">
                  <c:v>18.03.2016</c:v>
                </c:pt>
                <c:pt idx="47">
                  <c:v>19.03.2016</c:v>
                </c:pt>
                <c:pt idx="48">
                  <c:v>20.03.2016</c:v>
                </c:pt>
                <c:pt idx="49">
                  <c:v>21.03.2016</c:v>
                </c:pt>
                <c:pt idx="50">
                  <c:v>22.03.2016</c:v>
                </c:pt>
                <c:pt idx="51">
                  <c:v>23.03.2016</c:v>
                </c:pt>
                <c:pt idx="52">
                  <c:v>24.03.2016</c:v>
                </c:pt>
                <c:pt idx="53">
                  <c:v>25.03.2016</c:v>
                </c:pt>
                <c:pt idx="54">
                  <c:v>26.03.2016</c:v>
                </c:pt>
                <c:pt idx="55">
                  <c:v>27.03.2016</c:v>
                </c:pt>
                <c:pt idx="56">
                  <c:v>28.03.2016</c:v>
                </c:pt>
                <c:pt idx="57">
                  <c:v>29.03.2016</c:v>
                </c:pt>
                <c:pt idx="58">
                  <c:v>30.03.2016</c:v>
                </c:pt>
                <c:pt idx="59">
                  <c:v>31.03.2016</c:v>
                </c:pt>
                <c:pt idx="60">
                  <c:v>01.04.2016</c:v>
                </c:pt>
                <c:pt idx="61">
                  <c:v>02.04.2016</c:v>
                </c:pt>
                <c:pt idx="62">
                  <c:v>03.04.2016</c:v>
                </c:pt>
                <c:pt idx="63">
                  <c:v>04.04.2016</c:v>
                </c:pt>
                <c:pt idx="64">
                  <c:v>05.04.2016</c:v>
                </c:pt>
                <c:pt idx="65">
                  <c:v>06.04.2016</c:v>
                </c:pt>
                <c:pt idx="66">
                  <c:v>07.04.2016</c:v>
                </c:pt>
                <c:pt idx="67">
                  <c:v>08.04.2016</c:v>
                </c:pt>
                <c:pt idx="68">
                  <c:v>09.04.2016</c:v>
                </c:pt>
                <c:pt idx="69">
                  <c:v>10.04.2016</c:v>
                </c:pt>
                <c:pt idx="70">
                  <c:v>11.04.2016</c:v>
                </c:pt>
                <c:pt idx="71">
                  <c:v>12.04.2016</c:v>
                </c:pt>
                <c:pt idx="72">
                  <c:v>13.04.2016</c:v>
                </c:pt>
                <c:pt idx="73">
                  <c:v>14.04.2016</c:v>
                </c:pt>
                <c:pt idx="74">
                  <c:v>15.04.2016</c:v>
                </c:pt>
                <c:pt idx="75">
                  <c:v>16.04.2016</c:v>
                </c:pt>
                <c:pt idx="76">
                  <c:v>17.04.2016</c:v>
                </c:pt>
                <c:pt idx="77">
                  <c:v>18.04.2016</c:v>
                </c:pt>
                <c:pt idx="78">
                  <c:v>19.04.2016</c:v>
                </c:pt>
                <c:pt idx="79">
                  <c:v>20.04.2016</c:v>
                </c:pt>
                <c:pt idx="80">
                  <c:v>21.04.2016</c:v>
                </c:pt>
                <c:pt idx="81">
                  <c:v>22.04.2016</c:v>
                </c:pt>
                <c:pt idx="82">
                  <c:v>23.04.2016</c:v>
                </c:pt>
                <c:pt idx="83">
                  <c:v>24.04.2016</c:v>
                </c:pt>
                <c:pt idx="84">
                  <c:v>25.04.2016</c:v>
                </c:pt>
                <c:pt idx="85">
                  <c:v>26.04.2016</c:v>
                </c:pt>
                <c:pt idx="86">
                  <c:v>27.04.2016</c:v>
                </c:pt>
                <c:pt idx="87">
                  <c:v>28.04.2016</c:v>
                </c:pt>
                <c:pt idx="88">
                  <c:v>29.04.2016</c:v>
                </c:pt>
                <c:pt idx="89">
                  <c:v>30.04.2016</c:v>
                </c:pt>
                <c:pt idx="90">
                  <c:v>01.05.2016</c:v>
                </c:pt>
                <c:pt idx="91">
                  <c:v>02.05.2016</c:v>
                </c:pt>
                <c:pt idx="92">
                  <c:v>03.05.2016</c:v>
                </c:pt>
                <c:pt idx="93">
                  <c:v>04.05.2016</c:v>
                </c:pt>
                <c:pt idx="94">
                  <c:v>05.05.2016</c:v>
                </c:pt>
                <c:pt idx="95">
                  <c:v>06.05.2016</c:v>
                </c:pt>
                <c:pt idx="96">
                  <c:v>07.05.2016</c:v>
                </c:pt>
                <c:pt idx="97">
                  <c:v>08.05.2016</c:v>
                </c:pt>
                <c:pt idx="98">
                  <c:v>09.05.2016</c:v>
                </c:pt>
                <c:pt idx="99">
                  <c:v>10.05.2016</c:v>
                </c:pt>
                <c:pt idx="100">
                  <c:v>11.05.2016</c:v>
                </c:pt>
                <c:pt idx="101">
                  <c:v>12.05.2016</c:v>
                </c:pt>
                <c:pt idx="102">
                  <c:v>13.05.2016</c:v>
                </c:pt>
                <c:pt idx="103">
                  <c:v>14.05.2016</c:v>
                </c:pt>
                <c:pt idx="104">
                  <c:v>15.05.2016</c:v>
                </c:pt>
              </c:strCache>
            </c:strRef>
          </c:cat>
          <c:val>
            <c:numRef>
              <c:f>Sheet1!$B$2:$B$106</c:f>
              <c:numCache>
                <c:formatCode>General</c:formatCode>
                <c:ptCount val="105"/>
                <c:pt idx="0">
                  <c:v>1362</c:v>
                </c:pt>
                <c:pt idx="1">
                  <c:v>1938</c:v>
                </c:pt>
                <c:pt idx="2">
                  <c:v>828</c:v>
                </c:pt>
                <c:pt idx="3">
                  <c:v>892</c:v>
                </c:pt>
                <c:pt idx="4">
                  <c:v>560</c:v>
                </c:pt>
                <c:pt idx="5">
                  <c:v>129</c:v>
                </c:pt>
                <c:pt idx="6">
                  <c:v>63</c:v>
                </c:pt>
                <c:pt idx="7">
                  <c:v>58</c:v>
                </c:pt>
                <c:pt idx="8">
                  <c:v>411</c:v>
                </c:pt>
                <c:pt idx="9">
                  <c:v>112</c:v>
                </c:pt>
                <c:pt idx="10">
                  <c:v>2354</c:v>
                </c:pt>
                <c:pt idx="11">
                  <c:v>1615</c:v>
                </c:pt>
                <c:pt idx="12">
                  <c:v>1231</c:v>
                </c:pt>
                <c:pt idx="13">
                  <c:v>2707</c:v>
                </c:pt>
                <c:pt idx="14">
                  <c:v>1967</c:v>
                </c:pt>
                <c:pt idx="15">
                  <c:v>1698</c:v>
                </c:pt>
                <c:pt idx="16">
                  <c:v>379</c:v>
                </c:pt>
                <c:pt idx="17">
                  <c:v>4775</c:v>
                </c:pt>
                <c:pt idx="18">
                  <c:v>3014</c:v>
                </c:pt>
                <c:pt idx="19">
                  <c:v>846</c:v>
                </c:pt>
                <c:pt idx="20">
                  <c:v>323</c:v>
                </c:pt>
                <c:pt idx="21">
                  <c:v>12662</c:v>
                </c:pt>
                <c:pt idx="22">
                  <c:v>20969</c:v>
                </c:pt>
                <c:pt idx="23">
                  <c:v>17116</c:v>
                </c:pt>
                <c:pt idx="24">
                  <c:v>60733</c:v>
                </c:pt>
                <c:pt idx="25">
                  <c:v>55665</c:v>
                </c:pt>
                <c:pt idx="26">
                  <c:v>12412</c:v>
                </c:pt>
                <c:pt idx="27">
                  <c:v>4283</c:v>
                </c:pt>
                <c:pt idx="28">
                  <c:v>4408</c:v>
                </c:pt>
                <c:pt idx="29">
                  <c:v>1522</c:v>
                </c:pt>
                <c:pt idx="30">
                  <c:v>1328</c:v>
                </c:pt>
                <c:pt idx="31">
                  <c:v>1450</c:v>
                </c:pt>
                <c:pt idx="32">
                  <c:v>955</c:v>
                </c:pt>
                <c:pt idx="33">
                  <c:v>336</c:v>
                </c:pt>
                <c:pt idx="34">
                  <c:v>1266</c:v>
                </c:pt>
                <c:pt idx="35">
                  <c:v>791</c:v>
                </c:pt>
                <c:pt idx="36">
                  <c:v>925</c:v>
                </c:pt>
                <c:pt idx="37">
                  <c:v>2776</c:v>
                </c:pt>
                <c:pt idx="38">
                  <c:v>661</c:v>
                </c:pt>
                <c:pt idx="39">
                  <c:v>1141</c:v>
                </c:pt>
                <c:pt idx="40">
                  <c:v>411</c:v>
                </c:pt>
                <c:pt idx="41">
                  <c:v>1619</c:v>
                </c:pt>
                <c:pt idx="42">
                  <c:v>292</c:v>
                </c:pt>
                <c:pt idx="43">
                  <c:v>454</c:v>
                </c:pt>
                <c:pt idx="44">
                  <c:v>511</c:v>
                </c:pt>
                <c:pt idx="45">
                  <c:v>450</c:v>
                </c:pt>
                <c:pt idx="46">
                  <c:v>3122</c:v>
                </c:pt>
                <c:pt idx="47">
                  <c:v>724</c:v>
                </c:pt>
                <c:pt idx="48">
                  <c:v>167</c:v>
                </c:pt>
                <c:pt idx="49">
                  <c:v>988</c:v>
                </c:pt>
                <c:pt idx="50">
                  <c:v>604</c:v>
                </c:pt>
                <c:pt idx="51">
                  <c:v>2234</c:v>
                </c:pt>
                <c:pt idx="52">
                  <c:v>1127</c:v>
                </c:pt>
                <c:pt idx="53">
                  <c:v>154</c:v>
                </c:pt>
                <c:pt idx="54">
                  <c:v>78</c:v>
                </c:pt>
                <c:pt idx="55">
                  <c:v>1806</c:v>
                </c:pt>
                <c:pt idx="56">
                  <c:v>1842</c:v>
                </c:pt>
                <c:pt idx="57">
                  <c:v>3006</c:v>
                </c:pt>
                <c:pt idx="58">
                  <c:v>1021</c:v>
                </c:pt>
                <c:pt idx="59">
                  <c:v>1606</c:v>
                </c:pt>
                <c:pt idx="60">
                  <c:v>547</c:v>
                </c:pt>
                <c:pt idx="61">
                  <c:v>138</c:v>
                </c:pt>
                <c:pt idx="62">
                  <c:v>56</c:v>
                </c:pt>
                <c:pt idx="63">
                  <c:v>60</c:v>
                </c:pt>
                <c:pt idx="64">
                  <c:v>407</c:v>
                </c:pt>
                <c:pt idx="65">
                  <c:v>1820</c:v>
                </c:pt>
                <c:pt idx="66">
                  <c:v>3206</c:v>
                </c:pt>
                <c:pt idx="67">
                  <c:v>2450</c:v>
                </c:pt>
                <c:pt idx="68">
                  <c:v>531</c:v>
                </c:pt>
                <c:pt idx="69">
                  <c:v>1277</c:v>
                </c:pt>
                <c:pt idx="70">
                  <c:v>1353</c:v>
                </c:pt>
                <c:pt idx="71">
                  <c:v>556</c:v>
                </c:pt>
                <c:pt idx="72">
                  <c:v>1887</c:v>
                </c:pt>
                <c:pt idx="73">
                  <c:v>3654</c:v>
                </c:pt>
                <c:pt idx="74">
                  <c:v>1928</c:v>
                </c:pt>
                <c:pt idx="75">
                  <c:v>1353</c:v>
                </c:pt>
                <c:pt idx="76">
                  <c:v>2118</c:v>
                </c:pt>
                <c:pt idx="77">
                  <c:v>2282</c:v>
                </c:pt>
                <c:pt idx="78">
                  <c:v>1372</c:v>
                </c:pt>
                <c:pt idx="79">
                  <c:v>3122</c:v>
                </c:pt>
                <c:pt idx="80">
                  <c:v>3678</c:v>
                </c:pt>
                <c:pt idx="81">
                  <c:v>3304</c:v>
                </c:pt>
                <c:pt idx="82">
                  <c:v>1006</c:v>
                </c:pt>
                <c:pt idx="83">
                  <c:v>10942</c:v>
                </c:pt>
                <c:pt idx="84">
                  <c:v>2382</c:v>
                </c:pt>
                <c:pt idx="85">
                  <c:v>2859</c:v>
                </c:pt>
                <c:pt idx="86">
                  <c:v>2138</c:v>
                </c:pt>
                <c:pt idx="87">
                  <c:v>2839</c:v>
                </c:pt>
                <c:pt idx="88">
                  <c:v>3250</c:v>
                </c:pt>
                <c:pt idx="89">
                  <c:v>3434</c:v>
                </c:pt>
                <c:pt idx="90">
                  <c:v>1364</c:v>
                </c:pt>
                <c:pt idx="91">
                  <c:v>3230</c:v>
                </c:pt>
                <c:pt idx="92">
                  <c:v>2113</c:v>
                </c:pt>
                <c:pt idx="93">
                  <c:v>1412</c:v>
                </c:pt>
                <c:pt idx="94">
                  <c:v>1280</c:v>
                </c:pt>
                <c:pt idx="95">
                  <c:v>3159</c:v>
                </c:pt>
                <c:pt idx="96">
                  <c:v>5568</c:v>
                </c:pt>
                <c:pt idx="97">
                  <c:v>7616</c:v>
                </c:pt>
                <c:pt idx="98">
                  <c:v>8807</c:v>
                </c:pt>
                <c:pt idx="99">
                  <c:v>19408</c:v>
                </c:pt>
                <c:pt idx="100">
                  <c:v>28032</c:v>
                </c:pt>
                <c:pt idx="101">
                  <c:v>25014</c:v>
                </c:pt>
                <c:pt idx="102">
                  <c:v>23311</c:v>
                </c:pt>
                <c:pt idx="103">
                  <c:v>155498</c:v>
                </c:pt>
                <c:pt idx="104">
                  <c:v>213490</c:v>
                </c:pt>
              </c:numCache>
            </c:numRef>
          </c:val>
          <c:smooth val="0"/>
          <c:extLst>
            <c:ext xmlns:c16="http://schemas.microsoft.com/office/drawing/2014/chart" uri="{C3380CC4-5D6E-409C-BE32-E72D297353CC}">
              <c16:uniqueId val="{00000000-36DD-404A-AE6D-5812107C3CC7}"/>
            </c:ext>
          </c:extLst>
        </c:ser>
        <c:dLbls>
          <c:showLegendKey val="0"/>
          <c:showVal val="0"/>
          <c:showCatName val="0"/>
          <c:showSerName val="0"/>
          <c:showPercent val="0"/>
          <c:showBubbleSize val="0"/>
        </c:dLbls>
        <c:smooth val="0"/>
        <c:axId val="278535224"/>
        <c:axId val="278536864"/>
      </c:lineChart>
      <c:catAx>
        <c:axId val="27853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36864"/>
        <c:crosses val="autoZero"/>
        <c:auto val="1"/>
        <c:lblAlgn val="ctr"/>
        <c:lblOffset val="100"/>
        <c:noMultiLvlLbl val="0"/>
      </c:catAx>
      <c:valAx>
        <c:axId val="27853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3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Sheet1!$A$2:$A$106</c:f>
              <c:strCache>
                <c:ptCount val="105"/>
                <c:pt idx="0">
                  <c:v>01.02.2016</c:v>
                </c:pt>
                <c:pt idx="1">
                  <c:v>02.02.2016</c:v>
                </c:pt>
                <c:pt idx="2">
                  <c:v>03.02.2016</c:v>
                </c:pt>
                <c:pt idx="3">
                  <c:v>04.02.2016</c:v>
                </c:pt>
                <c:pt idx="4">
                  <c:v>05.02.2016</c:v>
                </c:pt>
                <c:pt idx="5">
                  <c:v>06.02.2016</c:v>
                </c:pt>
                <c:pt idx="6">
                  <c:v>07.02.2016</c:v>
                </c:pt>
                <c:pt idx="7">
                  <c:v>08.02.2016</c:v>
                </c:pt>
                <c:pt idx="8">
                  <c:v>09.02.2016</c:v>
                </c:pt>
                <c:pt idx="9">
                  <c:v>10.02.2016</c:v>
                </c:pt>
                <c:pt idx="10">
                  <c:v>11.02.2016</c:v>
                </c:pt>
                <c:pt idx="11">
                  <c:v>12.02.2016</c:v>
                </c:pt>
                <c:pt idx="12">
                  <c:v>13.02.2016</c:v>
                </c:pt>
                <c:pt idx="13">
                  <c:v>14.02.2016</c:v>
                </c:pt>
                <c:pt idx="14">
                  <c:v>15.02.2016</c:v>
                </c:pt>
                <c:pt idx="15">
                  <c:v>16.02.2016</c:v>
                </c:pt>
                <c:pt idx="16">
                  <c:v>17.02.2016</c:v>
                </c:pt>
                <c:pt idx="17">
                  <c:v>18.02.2016</c:v>
                </c:pt>
                <c:pt idx="18">
                  <c:v>19.02.2016</c:v>
                </c:pt>
                <c:pt idx="19">
                  <c:v>20.02.2016</c:v>
                </c:pt>
                <c:pt idx="20">
                  <c:v>21.02.2016</c:v>
                </c:pt>
                <c:pt idx="21">
                  <c:v>22.02.2016</c:v>
                </c:pt>
                <c:pt idx="22">
                  <c:v>23.02.2016</c:v>
                </c:pt>
                <c:pt idx="23">
                  <c:v>24.02.2016</c:v>
                </c:pt>
                <c:pt idx="24">
                  <c:v>25.02.2016</c:v>
                </c:pt>
                <c:pt idx="25">
                  <c:v>26.02.2016</c:v>
                </c:pt>
                <c:pt idx="26">
                  <c:v>27.02.2016</c:v>
                </c:pt>
                <c:pt idx="27">
                  <c:v>28.02.2016</c:v>
                </c:pt>
                <c:pt idx="28">
                  <c:v>29.02.2016</c:v>
                </c:pt>
                <c:pt idx="29">
                  <c:v>01.03.2016</c:v>
                </c:pt>
                <c:pt idx="30">
                  <c:v>02.03.2016</c:v>
                </c:pt>
                <c:pt idx="31">
                  <c:v>03.03.2016</c:v>
                </c:pt>
                <c:pt idx="32">
                  <c:v>04.03.2016</c:v>
                </c:pt>
                <c:pt idx="33">
                  <c:v>05.03.2016</c:v>
                </c:pt>
                <c:pt idx="34">
                  <c:v>06.03.2016</c:v>
                </c:pt>
                <c:pt idx="35">
                  <c:v>07.03.2016</c:v>
                </c:pt>
                <c:pt idx="36">
                  <c:v>08.03.2016</c:v>
                </c:pt>
                <c:pt idx="37">
                  <c:v>09.03.2016</c:v>
                </c:pt>
                <c:pt idx="38">
                  <c:v>10.03.2016</c:v>
                </c:pt>
                <c:pt idx="39">
                  <c:v>11.03.2016</c:v>
                </c:pt>
                <c:pt idx="40">
                  <c:v>12.03.2016</c:v>
                </c:pt>
                <c:pt idx="41">
                  <c:v>13.03.2016</c:v>
                </c:pt>
                <c:pt idx="42">
                  <c:v>14.03.2016</c:v>
                </c:pt>
                <c:pt idx="43">
                  <c:v>15.03.2016</c:v>
                </c:pt>
                <c:pt idx="44">
                  <c:v>16.03.2016</c:v>
                </c:pt>
                <c:pt idx="45">
                  <c:v>17.03.2016</c:v>
                </c:pt>
                <c:pt idx="46">
                  <c:v>18.03.2016</c:v>
                </c:pt>
                <c:pt idx="47">
                  <c:v>19.03.2016</c:v>
                </c:pt>
                <c:pt idx="48">
                  <c:v>20.03.2016</c:v>
                </c:pt>
                <c:pt idx="49">
                  <c:v>21.03.2016</c:v>
                </c:pt>
                <c:pt idx="50">
                  <c:v>22.03.2016</c:v>
                </c:pt>
                <c:pt idx="51">
                  <c:v>23.03.2016</c:v>
                </c:pt>
                <c:pt idx="52">
                  <c:v>24.03.2016</c:v>
                </c:pt>
                <c:pt idx="53">
                  <c:v>25.03.2016</c:v>
                </c:pt>
                <c:pt idx="54">
                  <c:v>26.03.2016</c:v>
                </c:pt>
                <c:pt idx="55">
                  <c:v>27.03.2016</c:v>
                </c:pt>
                <c:pt idx="56">
                  <c:v>28.03.2016</c:v>
                </c:pt>
                <c:pt idx="57">
                  <c:v>29.03.2016</c:v>
                </c:pt>
                <c:pt idx="58">
                  <c:v>30.03.2016</c:v>
                </c:pt>
                <c:pt idx="59">
                  <c:v>31.03.2016</c:v>
                </c:pt>
                <c:pt idx="60">
                  <c:v>01.04.2016</c:v>
                </c:pt>
                <c:pt idx="61">
                  <c:v>02.04.2016</c:v>
                </c:pt>
                <c:pt idx="62">
                  <c:v>03.04.2016</c:v>
                </c:pt>
                <c:pt idx="63">
                  <c:v>04.04.2016</c:v>
                </c:pt>
                <c:pt idx="64">
                  <c:v>05.04.2016</c:v>
                </c:pt>
                <c:pt idx="65">
                  <c:v>06.04.2016</c:v>
                </c:pt>
                <c:pt idx="66">
                  <c:v>07.04.2016</c:v>
                </c:pt>
                <c:pt idx="67">
                  <c:v>08.04.2016</c:v>
                </c:pt>
                <c:pt idx="68">
                  <c:v>09.04.2016</c:v>
                </c:pt>
                <c:pt idx="69">
                  <c:v>10.04.2016</c:v>
                </c:pt>
                <c:pt idx="70">
                  <c:v>11.04.2016</c:v>
                </c:pt>
                <c:pt idx="71">
                  <c:v>12.04.2016</c:v>
                </c:pt>
                <c:pt idx="72">
                  <c:v>13.04.2016</c:v>
                </c:pt>
                <c:pt idx="73">
                  <c:v>14.04.2016</c:v>
                </c:pt>
                <c:pt idx="74">
                  <c:v>15.04.2016</c:v>
                </c:pt>
                <c:pt idx="75">
                  <c:v>16.04.2016</c:v>
                </c:pt>
                <c:pt idx="76">
                  <c:v>17.04.2016</c:v>
                </c:pt>
                <c:pt idx="77">
                  <c:v>18.04.2016</c:v>
                </c:pt>
                <c:pt idx="78">
                  <c:v>19.04.2016</c:v>
                </c:pt>
                <c:pt idx="79">
                  <c:v>20.04.2016</c:v>
                </c:pt>
                <c:pt idx="80">
                  <c:v>21.04.2016</c:v>
                </c:pt>
                <c:pt idx="81">
                  <c:v>22.04.2016</c:v>
                </c:pt>
                <c:pt idx="82">
                  <c:v>23.04.2016</c:v>
                </c:pt>
                <c:pt idx="83">
                  <c:v>24.04.2016</c:v>
                </c:pt>
                <c:pt idx="84">
                  <c:v>25.04.2016</c:v>
                </c:pt>
                <c:pt idx="85">
                  <c:v>26.04.2016</c:v>
                </c:pt>
                <c:pt idx="86">
                  <c:v>27.04.2016</c:v>
                </c:pt>
                <c:pt idx="87">
                  <c:v>28.04.2016</c:v>
                </c:pt>
                <c:pt idx="88">
                  <c:v>29.04.2016</c:v>
                </c:pt>
                <c:pt idx="89">
                  <c:v>30.04.2016</c:v>
                </c:pt>
                <c:pt idx="90">
                  <c:v>01.05.2016</c:v>
                </c:pt>
                <c:pt idx="91">
                  <c:v>02.05.2016</c:v>
                </c:pt>
                <c:pt idx="92">
                  <c:v>03.05.2016</c:v>
                </c:pt>
                <c:pt idx="93">
                  <c:v>04.05.2016</c:v>
                </c:pt>
                <c:pt idx="94">
                  <c:v>05.05.2016</c:v>
                </c:pt>
                <c:pt idx="95">
                  <c:v>06.05.2016</c:v>
                </c:pt>
                <c:pt idx="96">
                  <c:v>07.05.2016</c:v>
                </c:pt>
                <c:pt idx="97">
                  <c:v>08.05.2016</c:v>
                </c:pt>
                <c:pt idx="98">
                  <c:v>09.05.2016</c:v>
                </c:pt>
                <c:pt idx="99">
                  <c:v>10.05.2016</c:v>
                </c:pt>
                <c:pt idx="100">
                  <c:v>11.05.2016</c:v>
                </c:pt>
                <c:pt idx="101">
                  <c:v>12.05.2016</c:v>
                </c:pt>
                <c:pt idx="102">
                  <c:v>13.05.2016</c:v>
                </c:pt>
                <c:pt idx="103">
                  <c:v>14.05.2016</c:v>
                </c:pt>
                <c:pt idx="104">
                  <c:v>15.05.2016</c:v>
                </c:pt>
              </c:strCache>
            </c:strRef>
          </c:cat>
          <c:val>
            <c:numRef>
              <c:f>Sheet1!$B$2:$B$106</c:f>
              <c:numCache>
                <c:formatCode>General</c:formatCode>
                <c:ptCount val="105"/>
                <c:pt idx="0">
                  <c:v>54</c:v>
                </c:pt>
                <c:pt idx="1">
                  <c:v>45</c:v>
                </c:pt>
                <c:pt idx="2">
                  <c:v>27</c:v>
                </c:pt>
                <c:pt idx="3">
                  <c:v>26</c:v>
                </c:pt>
                <c:pt idx="4">
                  <c:v>11</c:v>
                </c:pt>
                <c:pt idx="5">
                  <c:v>10</c:v>
                </c:pt>
                <c:pt idx="6">
                  <c:v>6</c:v>
                </c:pt>
                <c:pt idx="7">
                  <c:v>8</c:v>
                </c:pt>
                <c:pt idx="8">
                  <c:v>9</c:v>
                </c:pt>
                <c:pt idx="9">
                  <c:v>4</c:v>
                </c:pt>
                <c:pt idx="10">
                  <c:v>13</c:v>
                </c:pt>
                <c:pt idx="11">
                  <c:v>43</c:v>
                </c:pt>
                <c:pt idx="12">
                  <c:v>36</c:v>
                </c:pt>
                <c:pt idx="13">
                  <c:v>31</c:v>
                </c:pt>
                <c:pt idx="14">
                  <c:v>15</c:v>
                </c:pt>
                <c:pt idx="15">
                  <c:v>22</c:v>
                </c:pt>
                <c:pt idx="16">
                  <c:v>22</c:v>
                </c:pt>
                <c:pt idx="17">
                  <c:v>34</c:v>
                </c:pt>
                <c:pt idx="18">
                  <c:v>2595</c:v>
                </c:pt>
                <c:pt idx="19">
                  <c:v>880</c:v>
                </c:pt>
                <c:pt idx="20">
                  <c:v>214</c:v>
                </c:pt>
                <c:pt idx="21">
                  <c:v>21786</c:v>
                </c:pt>
                <c:pt idx="22">
                  <c:v>41542</c:v>
                </c:pt>
                <c:pt idx="23">
                  <c:v>30067</c:v>
                </c:pt>
                <c:pt idx="24">
                  <c:v>87727</c:v>
                </c:pt>
                <c:pt idx="25">
                  <c:v>83498</c:v>
                </c:pt>
                <c:pt idx="26">
                  <c:v>15757</c:v>
                </c:pt>
                <c:pt idx="27">
                  <c:v>5426</c:v>
                </c:pt>
                <c:pt idx="28">
                  <c:v>1541</c:v>
                </c:pt>
                <c:pt idx="29">
                  <c:v>566</c:v>
                </c:pt>
                <c:pt idx="30">
                  <c:v>384</c:v>
                </c:pt>
                <c:pt idx="31">
                  <c:v>448</c:v>
                </c:pt>
                <c:pt idx="32">
                  <c:v>263</c:v>
                </c:pt>
                <c:pt idx="33">
                  <c:v>286</c:v>
                </c:pt>
                <c:pt idx="34">
                  <c:v>475</c:v>
                </c:pt>
                <c:pt idx="35">
                  <c:v>110</c:v>
                </c:pt>
                <c:pt idx="36">
                  <c:v>76</c:v>
                </c:pt>
                <c:pt idx="37">
                  <c:v>43</c:v>
                </c:pt>
                <c:pt idx="38">
                  <c:v>72</c:v>
                </c:pt>
                <c:pt idx="39">
                  <c:v>72</c:v>
                </c:pt>
                <c:pt idx="40">
                  <c:v>116</c:v>
                </c:pt>
                <c:pt idx="41">
                  <c:v>73</c:v>
                </c:pt>
                <c:pt idx="42">
                  <c:v>54</c:v>
                </c:pt>
                <c:pt idx="43">
                  <c:v>43</c:v>
                </c:pt>
                <c:pt idx="44">
                  <c:v>38</c:v>
                </c:pt>
                <c:pt idx="45">
                  <c:v>51</c:v>
                </c:pt>
                <c:pt idx="46">
                  <c:v>2763</c:v>
                </c:pt>
                <c:pt idx="47">
                  <c:v>826</c:v>
                </c:pt>
                <c:pt idx="48">
                  <c:v>174</c:v>
                </c:pt>
                <c:pt idx="49">
                  <c:v>88</c:v>
                </c:pt>
                <c:pt idx="50">
                  <c:v>70</c:v>
                </c:pt>
                <c:pt idx="51">
                  <c:v>1539</c:v>
                </c:pt>
                <c:pt idx="52">
                  <c:v>821</c:v>
                </c:pt>
                <c:pt idx="53">
                  <c:v>152</c:v>
                </c:pt>
                <c:pt idx="54">
                  <c:v>76</c:v>
                </c:pt>
                <c:pt idx="55">
                  <c:v>4126</c:v>
                </c:pt>
                <c:pt idx="56">
                  <c:v>5169</c:v>
                </c:pt>
                <c:pt idx="57">
                  <c:v>768</c:v>
                </c:pt>
                <c:pt idx="58">
                  <c:v>140</c:v>
                </c:pt>
                <c:pt idx="59">
                  <c:v>80</c:v>
                </c:pt>
                <c:pt idx="60">
                  <c:v>50</c:v>
                </c:pt>
                <c:pt idx="61">
                  <c:v>40</c:v>
                </c:pt>
                <c:pt idx="62">
                  <c:v>38</c:v>
                </c:pt>
                <c:pt idx="63">
                  <c:v>33</c:v>
                </c:pt>
                <c:pt idx="64">
                  <c:v>29</c:v>
                </c:pt>
                <c:pt idx="65">
                  <c:v>33</c:v>
                </c:pt>
                <c:pt idx="66">
                  <c:v>39</c:v>
                </c:pt>
                <c:pt idx="67">
                  <c:v>39</c:v>
                </c:pt>
                <c:pt idx="68">
                  <c:v>279</c:v>
                </c:pt>
                <c:pt idx="69">
                  <c:v>87</c:v>
                </c:pt>
                <c:pt idx="70">
                  <c:v>40</c:v>
                </c:pt>
                <c:pt idx="71">
                  <c:v>620</c:v>
                </c:pt>
                <c:pt idx="72">
                  <c:v>2013</c:v>
                </c:pt>
                <c:pt idx="73">
                  <c:v>2407</c:v>
                </c:pt>
                <c:pt idx="74">
                  <c:v>2694</c:v>
                </c:pt>
                <c:pt idx="75">
                  <c:v>3871</c:v>
                </c:pt>
                <c:pt idx="76">
                  <c:v>4820</c:v>
                </c:pt>
                <c:pt idx="77">
                  <c:v>1334</c:v>
                </c:pt>
                <c:pt idx="78">
                  <c:v>647</c:v>
                </c:pt>
                <c:pt idx="79">
                  <c:v>4555</c:v>
                </c:pt>
                <c:pt idx="80">
                  <c:v>6846</c:v>
                </c:pt>
                <c:pt idx="81">
                  <c:v>3569</c:v>
                </c:pt>
                <c:pt idx="82">
                  <c:v>1545</c:v>
                </c:pt>
                <c:pt idx="83">
                  <c:v>18093</c:v>
                </c:pt>
                <c:pt idx="84">
                  <c:v>4029</c:v>
                </c:pt>
                <c:pt idx="85">
                  <c:v>1526</c:v>
                </c:pt>
                <c:pt idx="86">
                  <c:v>647</c:v>
                </c:pt>
                <c:pt idx="87">
                  <c:v>3856</c:v>
                </c:pt>
                <c:pt idx="88">
                  <c:v>2794</c:v>
                </c:pt>
                <c:pt idx="89">
                  <c:v>2571</c:v>
                </c:pt>
                <c:pt idx="90">
                  <c:v>923</c:v>
                </c:pt>
                <c:pt idx="91">
                  <c:v>1102</c:v>
                </c:pt>
                <c:pt idx="92">
                  <c:v>1156</c:v>
                </c:pt>
                <c:pt idx="93">
                  <c:v>1507</c:v>
                </c:pt>
                <c:pt idx="94">
                  <c:v>584</c:v>
                </c:pt>
                <c:pt idx="95">
                  <c:v>1778</c:v>
                </c:pt>
                <c:pt idx="96">
                  <c:v>4087</c:v>
                </c:pt>
                <c:pt idx="97">
                  <c:v>11690</c:v>
                </c:pt>
                <c:pt idx="98">
                  <c:v>9783</c:v>
                </c:pt>
                <c:pt idx="99">
                  <c:v>23002</c:v>
                </c:pt>
                <c:pt idx="100">
                  <c:v>46068</c:v>
                </c:pt>
                <c:pt idx="101">
                  <c:v>39026</c:v>
                </c:pt>
                <c:pt idx="102">
                  <c:v>34108</c:v>
                </c:pt>
                <c:pt idx="103">
                  <c:v>229242</c:v>
                </c:pt>
                <c:pt idx="104">
                  <c:v>341587</c:v>
                </c:pt>
              </c:numCache>
            </c:numRef>
          </c:val>
          <c:smooth val="0"/>
          <c:extLst>
            <c:ext xmlns:c16="http://schemas.microsoft.com/office/drawing/2014/chart" uri="{C3380CC4-5D6E-409C-BE32-E72D297353CC}">
              <c16:uniqueId val="{00000000-CBF3-43F2-AAFD-ADF75828730B}"/>
            </c:ext>
          </c:extLst>
        </c:ser>
        <c:dLbls>
          <c:showLegendKey val="0"/>
          <c:showVal val="0"/>
          <c:showCatName val="0"/>
          <c:showSerName val="0"/>
          <c:showPercent val="0"/>
          <c:showBubbleSize val="0"/>
        </c:dLbls>
        <c:smooth val="0"/>
        <c:axId val="238860688"/>
        <c:axId val="156245568"/>
      </c:lineChart>
      <c:catAx>
        <c:axId val="23886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245568"/>
        <c:crosses val="autoZero"/>
        <c:auto val="1"/>
        <c:lblAlgn val="ctr"/>
        <c:lblOffset val="100"/>
        <c:noMultiLvlLbl val="0"/>
      </c:catAx>
      <c:valAx>
        <c:axId val="15624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86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Eurovision Song Contest Deutschland</c:v>
                </c:pt>
              </c:strCache>
            </c:strRef>
          </c:cat>
          <c:val>
            <c:numRef>
              <c:f>Sheet1!$B$2</c:f>
              <c:numCache>
                <c:formatCode>General</c:formatCode>
                <c:ptCount val="1"/>
                <c:pt idx="0">
                  <c:v>312</c:v>
                </c:pt>
              </c:numCache>
            </c:numRef>
          </c:val>
          <c:extLst>
            <c:ext xmlns:c16="http://schemas.microsoft.com/office/drawing/2014/chart" uri="{C3380CC4-5D6E-409C-BE32-E72D297353CC}">
              <c16:uniqueId val="{00000000-423C-4C93-9602-A98A8D6A83A1}"/>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Eurovision Song Contest Deutschland</c:v>
                </c:pt>
              </c:strCache>
            </c:strRef>
          </c:cat>
          <c:val>
            <c:numRef>
              <c:f>Sheet1!$C$2</c:f>
              <c:numCache>
                <c:formatCode>General</c:formatCode>
                <c:ptCount val="1"/>
                <c:pt idx="0">
                  <c:v>3</c:v>
                </c:pt>
              </c:numCache>
            </c:numRef>
          </c:val>
          <c:extLst>
            <c:ext xmlns:c16="http://schemas.microsoft.com/office/drawing/2014/chart" uri="{C3380CC4-5D6E-409C-BE32-E72D297353CC}">
              <c16:uniqueId val="{00000001-423C-4C93-9602-A98A8D6A83A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Eurovision Song Contest Deutschland</c:v>
                </c:pt>
              </c:strCache>
            </c:strRef>
          </c:cat>
          <c:val>
            <c:numRef>
              <c:f>Sheet1!$D$2</c:f>
              <c:numCache>
                <c:formatCode>General</c:formatCode>
                <c:ptCount val="1"/>
                <c:pt idx="0">
                  <c:v>44</c:v>
                </c:pt>
              </c:numCache>
            </c:numRef>
          </c:val>
          <c:extLst>
            <c:ext xmlns:c16="http://schemas.microsoft.com/office/drawing/2014/chart" uri="{C3380CC4-5D6E-409C-BE32-E72D297353CC}">
              <c16:uniqueId val="{00000002-423C-4C93-9602-A98A8D6A83A1}"/>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Eurovision Song Contest Deutschland</c:v>
                </c:pt>
              </c:strCache>
            </c:strRef>
          </c:cat>
          <c:val>
            <c:numRef>
              <c:f>Sheet1!$E$2</c:f>
              <c:numCache>
                <c:formatCode>General</c:formatCode>
                <c:ptCount val="1"/>
                <c:pt idx="0">
                  <c:v>5</c:v>
                </c:pt>
              </c:numCache>
            </c:numRef>
          </c:val>
          <c:extLst>
            <c:ext xmlns:c16="http://schemas.microsoft.com/office/drawing/2014/chart" uri="{C3380CC4-5D6E-409C-BE32-E72D297353CC}">
              <c16:uniqueId val="{00000003-423C-4C93-9602-A98A8D6A83A1}"/>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Eurovision Song Contest Deutschland</c:v>
                </c:pt>
              </c:strCache>
            </c:strRef>
          </c:cat>
          <c:val>
            <c:numRef>
              <c:f>Sheet1!$F$2</c:f>
              <c:numCache>
                <c:formatCode>General</c:formatCode>
                <c:ptCount val="1"/>
                <c:pt idx="0">
                  <c:v>138</c:v>
                </c:pt>
              </c:numCache>
            </c:numRef>
          </c:val>
          <c:extLst>
            <c:ext xmlns:c16="http://schemas.microsoft.com/office/drawing/2014/chart" uri="{C3380CC4-5D6E-409C-BE32-E72D297353CC}">
              <c16:uniqueId val="{00000004-423C-4C93-9602-A98A8D6A83A1}"/>
            </c:ext>
          </c:extLst>
        </c:ser>
        <c:dLbls>
          <c:showLegendKey val="0"/>
          <c:showVal val="0"/>
          <c:showCatName val="0"/>
          <c:showSerName val="0"/>
          <c:showPercent val="0"/>
          <c:showBubbleSize val="0"/>
        </c:dLbls>
        <c:gapWidth val="150"/>
        <c:overlap val="100"/>
        <c:axId val="280519248"/>
        <c:axId val="280523512"/>
      </c:barChart>
      <c:catAx>
        <c:axId val="28051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23512"/>
        <c:crosses val="autoZero"/>
        <c:auto val="1"/>
        <c:lblAlgn val="ctr"/>
        <c:lblOffset val="100"/>
        <c:noMultiLvlLbl val="0"/>
      </c:catAx>
      <c:valAx>
        <c:axId val="280523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1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717194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5824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77738583"/>
                    </a:ext>
                  </a:extLst>
                </a:gridCol>
                <a:gridCol w="1645920">
                  <a:extLst>
                    <a:ext uri="{9D8B030D-6E8A-4147-A177-3AD203B41FA5}">
                      <a16:colId xmlns:a16="http://schemas.microsoft.com/office/drawing/2014/main" val="2880929552"/>
                    </a:ext>
                  </a:extLst>
                </a:gridCol>
                <a:gridCol w="1645920">
                  <a:extLst>
                    <a:ext uri="{9D8B030D-6E8A-4147-A177-3AD203B41FA5}">
                      <a16:colId xmlns:a16="http://schemas.microsoft.com/office/drawing/2014/main" val="2320683871"/>
                    </a:ext>
                  </a:extLst>
                </a:gridCol>
                <a:gridCol w="1234440">
                  <a:extLst>
                    <a:ext uri="{9D8B030D-6E8A-4147-A177-3AD203B41FA5}">
                      <a16:colId xmlns:a16="http://schemas.microsoft.com/office/drawing/2014/main" val="3460278974"/>
                    </a:ext>
                  </a:extLst>
                </a:gridCol>
                <a:gridCol w="1234440">
                  <a:extLst>
                    <a:ext uri="{9D8B030D-6E8A-4147-A177-3AD203B41FA5}">
                      <a16:colId xmlns:a16="http://schemas.microsoft.com/office/drawing/2014/main" val="1596362915"/>
                    </a:ext>
                  </a:extLst>
                </a:gridCol>
                <a:gridCol w="822960">
                  <a:extLst>
                    <a:ext uri="{9D8B030D-6E8A-4147-A177-3AD203B41FA5}">
                      <a16:colId xmlns:a16="http://schemas.microsoft.com/office/drawing/2014/main" val="47590016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432786251"/>
                  </a:ext>
                </a:extLst>
              </a:tr>
              <a:tr h="370840">
                <a:tc>
                  <a:txBody>
                    <a:bodyPr/>
                    <a:lstStyle/>
                    <a:p>
                      <a:r>
                        <a:rPr lang="en-US" sz="1000"/>
                        <a:t>Eurovision Song Contest Deutschland</a:t>
                      </a:r>
                    </a:p>
                  </a:txBody>
                  <a:tcPr/>
                </a:tc>
                <a:tc>
                  <a:txBody>
                    <a:bodyPr/>
                    <a:lstStyle/>
                    <a:p>
                      <a:r>
                        <a:rPr lang="en-US" sz="1000"/>
                        <a:t>102170</a:t>
                      </a:r>
                    </a:p>
                  </a:txBody>
                  <a:tcPr/>
                </a:tc>
                <a:tc>
                  <a:txBody>
                    <a:bodyPr/>
                    <a:lstStyle/>
                    <a:p>
                      <a:r>
                        <a:rPr lang="en-US" sz="1000"/>
                        <a:t>0</a:t>
                      </a:r>
                    </a:p>
                  </a:txBody>
                  <a:tcPr/>
                </a:tc>
                <a:tc>
                  <a:txBody>
                    <a:bodyPr/>
                    <a:lstStyle/>
                    <a:p>
                      <a:r>
                        <a:rPr lang="en-US" sz="1000"/>
                        <a:t>7773</a:t>
                      </a:r>
                    </a:p>
                  </a:txBody>
                  <a:tcPr/>
                </a:tc>
                <a:tc>
                  <a:txBody>
                    <a:bodyPr/>
                    <a:lstStyle/>
                    <a:p>
                      <a:r>
                        <a:rPr lang="en-US" sz="1000"/>
                        <a:t>5.9%</a:t>
                      </a:r>
                    </a:p>
                  </a:txBody>
                  <a:tcPr/>
                </a:tc>
                <a:tc>
                  <a:txBody>
                    <a:bodyPr/>
                    <a:lstStyle/>
                    <a:p>
                      <a:r>
                        <a:rPr lang="en-US" sz="1000"/>
                        <a:t>63048</a:t>
                      </a:r>
                    </a:p>
                  </a:txBody>
                  <a:tcPr/>
                </a:tc>
                <a:extLst>
                  <a:ext uri="{0D108BD9-81ED-4DB2-BD59-A6C34878D82A}">
                    <a16:rowId xmlns:a16="http://schemas.microsoft.com/office/drawing/2014/main" val="1848848030"/>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40293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04230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01.02.2016 - 15.05.2016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9346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51224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01.02.2016 - 15.05.2016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168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2308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01.02.2016 - 15.05.2016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490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94604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01.02.2016 - 15.05.2016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091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6357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0009401"/>
                    </a:ext>
                  </a:extLst>
                </a:gridCol>
                <a:gridCol w="1645920">
                  <a:extLst>
                    <a:ext uri="{9D8B030D-6E8A-4147-A177-3AD203B41FA5}">
                      <a16:colId xmlns:a16="http://schemas.microsoft.com/office/drawing/2014/main" val="1722177873"/>
                    </a:ext>
                  </a:extLst>
                </a:gridCol>
                <a:gridCol w="1234440">
                  <a:extLst>
                    <a:ext uri="{9D8B030D-6E8A-4147-A177-3AD203B41FA5}">
                      <a16:colId xmlns:a16="http://schemas.microsoft.com/office/drawing/2014/main" val="848464371"/>
                    </a:ext>
                  </a:extLst>
                </a:gridCol>
                <a:gridCol w="1234440">
                  <a:extLst>
                    <a:ext uri="{9D8B030D-6E8A-4147-A177-3AD203B41FA5}">
                      <a16:colId xmlns:a16="http://schemas.microsoft.com/office/drawing/2014/main" val="1880672356"/>
                    </a:ext>
                  </a:extLst>
                </a:gridCol>
                <a:gridCol w="1234440">
                  <a:extLst>
                    <a:ext uri="{9D8B030D-6E8A-4147-A177-3AD203B41FA5}">
                      <a16:colId xmlns:a16="http://schemas.microsoft.com/office/drawing/2014/main" val="2458535083"/>
                    </a:ext>
                  </a:extLst>
                </a:gridCol>
                <a:gridCol w="1234440">
                  <a:extLst>
                    <a:ext uri="{9D8B030D-6E8A-4147-A177-3AD203B41FA5}">
                      <a16:colId xmlns:a16="http://schemas.microsoft.com/office/drawing/2014/main" val="144932734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059224469"/>
                  </a:ext>
                </a:extLst>
              </a:tr>
              <a:tr h="370840">
                <a:tc>
                  <a:txBody>
                    <a:bodyPr/>
                    <a:lstStyle/>
                    <a:p>
                      <a:r>
                        <a:rPr lang="en-US" sz="1000"/>
                        <a:t>Eurovision Song Contest Deutschland</a:t>
                      </a:r>
                    </a:p>
                  </a:txBody>
                  <a:tcPr/>
                </a:tc>
                <a:tc>
                  <a:txBody>
                    <a:bodyPr/>
                    <a:lstStyle/>
                    <a:p>
                      <a:r>
                        <a:rPr lang="en-US" sz="1000"/>
                        <a:t>102170</a:t>
                      </a:r>
                    </a:p>
                  </a:txBody>
                  <a:tcPr/>
                </a:tc>
                <a:tc>
                  <a:txBody>
                    <a:bodyPr/>
                    <a:lstStyle/>
                    <a:p>
                      <a:r>
                        <a:rPr lang="en-US" sz="1000"/>
                        <a:t>68201</a:t>
                      </a:r>
                    </a:p>
                  </a:txBody>
                  <a:tcPr/>
                </a:tc>
                <a:tc>
                  <a:txBody>
                    <a:bodyPr/>
                    <a:lstStyle/>
                    <a:p>
                      <a:r>
                        <a:rPr lang="en-US" sz="1000"/>
                        <a:t>0</a:t>
                      </a:r>
                    </a:p>
                  </a:txBody>
                  <a:tcPr/>
                </a:tc>
                <a:tc>
                  <a:txBody>
                    <a:bodyPr/>
                    <a:lstStyle/>
                    <a:p>
                      <a:r>
                        <a:rPr lang="en-US" sz="1000"/>
                        <a:t>37716</a:t>
                      </a:r>
                    </a:p>
                  </a:txBody>
                  <a:tcPr/>
                </a:tc>
                <a:tc>
                  <a:txBody>
                    <a:bodyPr/>
                    <a:lstStyle/>
                    <a:p>
                      <a:r>
                        <a:rPr lang="en-US" sz="1000"/>
                        <a:t>102170</a:t>
                      </a:r>
                    </a:p>
                  </a:txBody>
                  <a:tcPr/>
                </a:tc>
                <a:extLst>
                  <a:ext uri="{0D108BD9-81ED-4DB2-BD59-A6C34878D82A}">
                    <a16:rowId xmlns:a16="http://schemas.microsoft.com/office/drawing/2014/main" val="397481779"/>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97688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4927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01.02.2016 - 15.05.2016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29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7467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2540673"/>
                    </a:ext>
                  </a:extLst>
                </a:gridCol>
                <a:gridCol w="1234440">
                  <a:extLst>
                    <a:ext uri="{9D8B030D-6E8A-4147-A177-3AD203B41FA5}">
                      <a16:colId xmlns:a16="http://schemas.microsoft.com/office/drawing/2014/main" val="3634989399"/>
                    </a:ext>
                  </a:extLst>
                </a:gridCol>
                <a:gridCol w="822960">
                  <a:extLst>
                    <a:ext uri="{9D8B030D-6E8A-4147-A177-3AD203B41FA5}">
                      <a16:colId xmlns:a16="http://schemas.microsoft.com/office/drawing/2014/main" val="1502187833"/>
                    </a:ext>
                  </a:extLst>
                </a:gridCol>
                <a:gridCol w="822960">
                  <a:extLst>
                    <a:ext uri="{9D8B030D-6E8A-4147-A177-3AD203B41FA5}">
                      <a16:colId xmlns:a16="http://schemas.microsoft.com/office/drawing/2014/main" val="1004735122"/>
                    </a:ext>
                  </a:extLst>
                </a:gridCol>
                <a:gridCol w="822960">
                  <a:extLst>
                    <a:ext uri="{9D8B030D-6E8A-4147-A177-3AD203B41FA5}">
                      <a16:colId xmlns:a16="http://schemas.microsoft.com/office/drawing/2014/main" val="2446377421"/>
                    </a:ext>
                  </a:extLst>
                </a:gridCol>
                <a:gridCol w="822960">
                  <a:extLst>
                    <a:ext uri="{9D8B030D-6E8A-4147-A177-3AD203B41FA5}">
                      <a16:colId xmlns:a16="http://schemas.microsoft.com/office/drawing/2014/main" val="3279127868"/>
                    </a:ext>
                  </a:extLst>
                </a:gridCol>
                <a:gridCol w="822960">
                  <a:extLst>
                    <a:ext uri="{9D8B030D-6E8A-4147-A177-3AD203B41FA5}">
                      <a16:colId xmlns:a16="http://schemas.microsoft.com/office/drawing/2014/main" val="3224404032"/>
                    </a:ext>
                  </a:extLst>
                </a:gridCol>
                <a:gridCol w="822960">
                  <a:extLst>
                    <a:ext uri="{9D8B030D-6E8A-4147-A177-3AD203B41FA5}">
                      <a16:colId xmlns:a16="http://schemas.microsoft.com/office/drawing/2014/main" val="11602991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275307686"/>
                  </a:ext>
                </a:extLst>
              </a:tr>
              <a:tr h="370840">
                <a:tc>
                  <a:txBody>
                    <a:bodyPr/>
                    <a:lstStyle/>
                    <a:p>
                      <a:r>
                        <a:rPr lang="en-US" sz="1000"/>
                        <a:t>Eurovision Song Contest Deutschland</a:t>
                      </a:r>
                    </a:p>
                  </a:txBody>
                  <a:tcPr/>
                </a:tc>
                <a:tc>
                  <a:txBody>
                    <a:bodyPr/>
                    <a:lstStyle/>
                    <a:p>
                      <a:r>
                        <a:rPr lang="en-US" sz="1000"/>
                        <a:t>502</a:t>
                      </a:r>
                    </a:p>
                  </a:txBody>
                  <a:tcPr/>
                </a:tc>
                <a:tc>
                  <a:txBody>
                    <a:bodyPr/>
                    <a:lstStyle/>
                    <a:p>
                      <a:r>
                        <a:rPr lang="en-US" sz="1000"/>
                        <a:t>44</a:t>
                      </a:r>
                    </a:p>
                  </a:txBody>
                  <a:tcPr/>
                </a:tc>
                <a:tc>
                  <a:txBody>
                    <a:bodyPr/>
                    <a:lstStyle/>
                    <a:p>
                      <a:r>
                        <a:rPr lang="en-US" sz="1000"/>
                        <a:t>138</a:t>
                      </a:r>
                    </a:p>
                  </a:txBody>
                  <a:tcPr/>
                </a:tc>
                <a:tc>
                  <a:txBody>
                    <a:bodyPr/>
                    <a:lstStyle/>
                    <a:p>
                      <a:r>
                        <a:rPr lang="en-US" sz="1000"/>
                        <a:t>5</a:t>
                      </a:r>
                    </a:p>
                  </a:txBody>
                  <a:tcPr/>
                </a:tc>
                <a:tc>
                  <a:txBody>
                    <a:bodyPr/>
                    <a:lstStyle/>
                    <a:p>
                      <a:r>
                        <a:rPr lang="en-US" sz="1000"/>
                        <a:t>312</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2641610750"/>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376547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3951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0620199"/>
                    </a:ext>
                  </a:extLst>
                </a:gridCol>
                <a:gridCol w="1234440">
                  <a:extLst>
                    <a:ext uri="{9D8B030D-6E8A-4147-A177-3AD203B41FA5}">
                      <a16:colId xmlns:a16="http://schemas.microsoft.com/office/drawing/2014/main" val="1100468468"/>
                    </a:ext>
                  </a:extLst>
                </a:gridCol>
                <a:gridCol w="1234440">
                  <a:extLst>
                    <a:ext uri="{9D8B030D-6E8A-4147-A177-3AD203B41FA5}">
                      <a16:colId xmlns:a16="http://schemas.microsoft.com/office/drawing/2014/main" val="4061262645"/>
                    </a:ext>
                  </a:extLst>
                </a:gridCol>
                <a:gridCol w="1234440">
                  <a:extLst>
                    <a:ext uri="{9D8B030D-6E8A-4147-A177-3AD203B41FA5}">
                      <a16:colId xmlns:a16="http://schemas.microsoft.com/office/drawing/2014/main" val="2796698545"/>
                    </a:ext>
                  </a:extLst>
                </a:gridCol>
                <a:gridCol w="1645920">
                  <a:extLst>
                    <a:ext uri="{9D8B030D-6E8A-4147-A177-3AD203B41FA5}">
                      <a16:colId xmlns:a16="http://schemas.microsoft.com/office/drawing/2014/main" val="3566113690"/>
                    </a:ext>
                  </a:extLst>
                </a:gridCol>
                <a:gridCol w="822960">
                  <a:extLst>
                    <a:ext uri="{9D8B030D-6E8A-4147-A177-3AD203B41FA5}">
                      <a16:colId xmlns:a16="http://schemas.microsoft.com/office/drawing/2014/main" val="4114696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30722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- 2016-05-11 12:59:56</a:t>
                      </a:r>
                      <a:r>
                        <a:rPr kumimoji="0" lang="en-US" sz="1000" b="0" i="0" u="none" strike="noStrike" kern="1200" cap="none" spc="0" normalizeH="0" baseline="0" noProof="0">
                          <a:ln>
                            <a:noFill/>
                          </a:ln>
                          <a:solidFill>
                            <a:prstClr val="black"/>
                          </a:solidFill>
                          <a:effectLst/>
                          <a:uLnTx/>
                          <a:uFillTx/>
                          <a:latin typeface="+mn-lt"/>
                          <a:ea typeface="+mn-ea"/>
                          <a:cs typeface="+mn-cs"/>
                        </a:rPr>
                        <a:t>
Refugees Welcome! Mit ihrer eindrucksvollen Choreo haben Johan Liljedahl und Calle Rasmusson beim Eurovision Song Contest ein Zeichen gesetzt.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336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- 2016-05-14 22:21:12</a:t>
                      </a:r>
                      <a:r>
                        <a:rPr kumimoji="0" lang="de-DE" sz="1000" b="0" i="0" u="none" strike="noStrike" kern="1200" cap="none" spc="0" normalizeH="0" baseline="0" noProof="0">
                          <a:ln>
                            <a:noFill/>
                          </a:ln>
                          <a:solidFill>
                            <a:prstClr val="black"/>
                          </a:solidFill>
                          <a:effectLst/>
                          <a:uLnTx/>
                          <a:uFillTx/>
                          <a:latin typeface="+mn-lt"/>
                          <a:ea typeface="+mn-ea"/>
                          <a:cs typeface="+mn-cs"/>
                        </a:rPr>
                        <a:t>
Schließlich ist es doch der große Mond geworden: Durch den Märchenwald schreitend, gibt unsere Jamie-Lee auch im Finale alles, um den Sieg nach Deutschland zu 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905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- 2016-05-15 00:22:31</a:t>
                      </a:r>
                      <a:r>
                        <a:rPr kumimoji="0" lang="de-DE" sz="1000" b="0" i="0" u="none" strike="noStrike" kern="1200" cap="none" spc="0" normalizeH="0" baseline="0" noProof="0">
                          <a:ln>
                            <a:noFill/>
                          </a:ln>
                          <a:solidFill>
                            <a:prstClr val="black"/>
                          </a:solidFill>
                          <a:effectLst/>
                          <a:uLnTx/>
                          <a:uFillTx/>
                          <a:latin typeface="+mn-lt"/>
                          <a:ea typeface="+mn-ea"/>
                          <a:cs typeface="+mn-cs"/>
                        </a:rPr>
                        <a:t>
Eine Friedensbotschaft, ein Trickkleid und irgendein altes folkloristisches Instrument -  das braucht man für die perfekte ESC-Performance. Måns Zelmerlöw und Petra Mede geben eine Schritt-für-Schritt-Anleitung.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79699887"/>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869338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7175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173901"/>
                    </a:ext>
                  </a:extLst>
                </a:gridCol>
                <a:gridCol w="1234440">
                  <a:extLst>
                    <a:ext uri="{9D8B030D-6E8A-4147-A177-3AD203B41FA5}">
                      <a16:colId xmlns:a16="http://schemas.microsoft.com/office/drawing/2014/main" val="2392602409"/>
                    </a:ext>
                  </a:extLst>
                </a:gridCol>
                <a:gridCol w="1234440">
                  <a:extLst>
                    <a:ext uri="{9D8B030D-6E8A-4147-A177-3AD203B41FA5}">
                      <a16:colId xmlns:a16="http://schemas.microsoft.com/office/drawing/2014/main" val="727777785"/>
                    </a:ext>
                  </a:extLst>
                </a:gridCol>
                <a:gridCol w="1234440">
                  <a:extLst>
                    <a:ext uri="{9D8B030D-6E8A-4147-A177-3AD203B41FA5}">
                      <a16:colId xmlns:a16="http://schemas.microsoft.com/office/drawing/2014/main" val="3232717841"/>
                    </a:ext>
                  </a:extLst>
                </a:gridCol>
                <a:gridCol w="1645920">
                  <a:extLst>
                    <a:ext uri="{9D8B030D-6E8A-4147-A177-3AD203B41FA5}">
                      <a16:colId xmlns:a16="http://schemas.microsoft.com/office/drawing/2014/main" val="1004747053"/>
                    </a:ext>
                  </a:extLst>
                </a:gridCol>
                <a:gridCol w="822960">
                  <a:extLst>
                    <a:ext uri="{9D8B030D-6E8A-4147-A177-3AD203B41FA5}">
                      <a16:colId xmlns:a16="http://schemas.microsoft.com/office/drawing/2014/main" val="2627143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68360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- 2016-02-23 20:21:00</a:t>
                      </a:r>
                      <a:r>
                        <a:rPr kumimoji="0" lang="de-DE" sz="1000" b="0" i="0" u="none" strike="noStrike" kern="1200" cap="none" spc="0" normalizeH="0" baseline="0" noProof="0">
                          <a:ln>
                            <a:noFill/>
                          </a:ln>
                          <a:solidFill>
                            <a:prstClr val="black"/>
                          </a:solidFill>
                          <a:effectLst/>
                          <a:uLnTx/>
                          <a:uFillTx/>
                          <a:latin typeface="+mn-lt"/>
                          <a:ea typeface="+mn-ea"/>
                          <a:cs typeface="+mn-cs"/>
                        </a:rPr>
                        <a:t>
Auch Avantasia möchte bei "dieser ESC-Kiste" dabei sein. Lead-Sänger Tobias Sammet rechnet sich dabei gute Chancen aus, denn "unsere Fans sind nicht zu unterschätzen".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0457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- 2016-05-10 22:02:16</a:t>
                      </a:r>
                      <a:r>
                        <a:rPr kumimoji="0" lang="de-DE" sz="1000" b="0" i="0" u="none" strike="noStrike" kern="1200" cap="none" spc="0" normalizeH="0" baseline="0" noProof="0">
                          <a:ln>
                            <a:noFill/>
                          </a:ln>
                          <a:solidFill>
                            <a:prstClr val="black"/>
                          </a:solidFill>
                          <a:effectLst/>
                          <a:uLnTx/>
                          <a:uFillTx/>
                          <a:latin typeface="+mn-lt"/>
                          <a:ea typeface="+mn-ea"/>
                          <a:cs typeface="+mn-cs"/>
                        </a:rPr>
                        <a:t>
Måns Zelmerlöw hat in seiner Akustik-Version von "Heros" diesmal tatsächlich echte Menschen statt eines Strichmännchens auftreten lassen. #ESC2016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8602995"/>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3984810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3060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5646392"/>
                    </a:ext>
                  </a:extLst>
                </a:gridCol>
                <a:gridCol w="1234440">
                  <a:extLst>
                    <a:ext uri="{9D8B030D-6E8A-4147-A177-3AD203B41FA5}">
                      <a16:colId xmlns:a16="http://schemas.microsoft.com/office/drawing/2014/main" val="3851410050"/>
                    </a:ext>
                  </a:extLst>
                </a:gridCol>
                <a:gridCol w="1234440">
                  <a:extLst>
                    <a:ext uri="{9D8B030D-6E8A-4147-A177-3AD203B41FA5}">
                      <a16:colId xmlns:a16="http://schemas.microsoft.com/office/drawing/2014/main" val="3902941188"/>
                    </a:ext>
                  </a:extLst>
                </a:gridCol>
                <a:gridCol w="1234440">
                  <a:extLst>
                    <a:ext uri="{9D8B030D-6E8A-4147-A177-3AD203B41FA5}">
                      <a16:colId xmlns:a16="http://schemas.microsoft.com/office/drawing/2014/main" val="2540509970"/>
                    </a:ext>
                  </a:extLst>
                </a:gridCol>
                <a:gridCol w="1645920">
                  <a:extLst>
                    <a:ext uri="{9D8B030D-6E8A-4147-A177-3AD203B41FA5}">
                      <a16:colId xmlns:a16="http://schemas.microsoft.com/office/drawing/2014/main" val="592614837"/>
                    </a:ext>
                  </a:extLst>
                </a:gridCol>
                <a:gridCol w="822960">
                  <a:extLst>
                    <a:ext uri="{9D8B030D-6E8A-4147-A177-3AD203B41FA5}">
                      <a16:colId xmlns:a16="http://schemas.microsoft.com/office/drawing/2014/main" val="562314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0344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- 2016-05-15 00:39:18</a:t>
                      </a:r>
                      <a:r>
                        <a:rPr kumimoji="0" lang="de-DE" sz="1000" b="0" i="0" u="none" strike="noStrike" kern="1200" cap="none" spc="0" normalizeH="0" baseline="0" noProof="0">
                          <a:ln>
                            <a:noFill/>
                          </a:ln>
                          <a:solidFill>
                            <a:prstClr val="black"/>
                          </a:solidFill>
                          <a:effectLst/>
                          <a:uLnTx/>
                          <a:uFillTx/>
                          <a:latin typeface="+mn-lt"/>
                          <a:ea typeface="+mn-ea"/>
                          <a:cs typeface="+mn-cs"/>
                        </a:rPr>
                        <a:t>
Die Siegerin des 61. Song Contest ist ....
Jamala | Джамала  aus der Ukraine. Herzlichen Glückwunsch!
"Ich will Frieden und Liebe für jeden", sagt die gerührte Siegerin.
Dami Im aus Australien ist zweite, der Russe Сергей Лазарев ist dritter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216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- 2016-05-14 22:21:12</a:t>
                      </a:r>
                      <a:r>
                        <a:rPr kumimoji="0" lang="de-DE" sz="1000" b="0" i="0" u="none" strike="noStrike" kern="1200" cap="none" spc="0" normalizeH="0" baseline="0" noProof="0">
                          <a:ln>
                            <a:noFill/>
                          </a:ln>
                          <a:solidFill>
                            <a:prstClr val="black"/>
                          </a:solidFill>
                          <a:effectLst/>
                          <a:uLnTx/>
                          <a:uFillTx/>
                          <a:latin typeface="+mn-lt"/>
                          <a:ea typeface="+mn-ea"/>
                          <a:cs typeface="+mn-cs"/>
                        </a:rPr>
                        <a:t>
Schließlich ist es doch der große Mond geworden: Durch den Märchenwald schreitend, gibt unsere Jamie-Lee auch im Finale alles, um den Sieg nach Deutschland zu 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85354180"/>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46988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80851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2052610"/>
                    </a:ext>
                  </a:extLst>
                </a:gridCol>
                <a:gridCol w="1234440">
                  <a:extLst>
                    <a:ext uri="{9D8B030D-6E8A-4147-A177-3AD203B41FA5}">
                      <a16:colId xmlns:a16="http://schemas.microsoft.com/office/drawing/2014/main" val="3665099011"/>
                    </a:ext>
                  </a:extLst>
                </a:gridCol>
                <a:gridCol w="1234440">
                  <a:extLst>
                    <a:ext uri="{9D8B030D-6E8A-4147-A177-3AD203B41FA5}">
                      <a16:colId xmlns:a16="http://schemas.microsoft.com/office/drawing/2014/main" val="2403751132"/>
                    </a:ext>
                  </a:extLst>
                </a:gridCol>
                <a:gridCol w="1234440">
                  <a:extLst>
                    <a:ext uri="{9D8B030D-6E8A-4147-A177-3AD203B41FA5}">
                      <a16:colId xmlns:a16="http://schemas.microsoft.com/office/drawing/2014/main" val="2614130818"/>
                    </a:ext>
                  </a:extLst>
                </a:gridCol>
                <a:gridCol w="1645920">
                  <a:extLst>
                    <a:ext uri="{9D8B030D-6E8A-4147-A177-3AD203B41FA5}">
                      <a16:colId xmlns:a16="http://schemas.microsoft.com/office/drawing/2014/main" val="279875884"/>
                    </a:ext>
                  </a:extLst>
                </a:gridCol>
                <a:gridCol w="822960">
                  <a:extLst>
                    <a:ext uri="{9D8B030D-6E8A-4147-A177-3AD203B41FA5}">
                      <a16:colId xmlns:a16="http://schemas.microsoft.com/office/drawing/2014/main" val="4123196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6375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- 2016-05-15 00:11:49</a:t>
                      </a:r>
                      <a:r>
                        <a:rPr kumimoji="0" lang="de-DE" sz="1000" b="0" i="0" u="none" strike="noStrike" kern="1200" cap="none" spc="0" normalizeH="0" baseline="0" noProof="0">
                          <a:ln>
                            <a:noFill/>
                          </a:ln>
                          <a:solidFill>
                            <a:prstClr val="black"/>
                          </a:solidFill>
                          <a:effectLst/>
                          <a:uLnTx/>
                          <a:uFillTx/>
                          <a:latin typeface="+mn-lt"/>
                          <a:ea typeface="+mn-ea"/>
                          <a:cs typeface="+mn-cs"/>
                        </a:rPr>
                        <a:t>
Beim aktuellen Stand nach der Hälfte des Juryvotings liegt 
1. Dami Im aus Australien vor 
2. Jamala aus der Ukraine und 
3. dem Schweden Frans
Die deutsche Jury hat den Beitrag des Israelis Hovi Star mit der höchsten Punktzahl bedacht.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246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- 2016-02-25 21:52:07</a:t>
                      </a:r>
                      <a:r>
                        <a:rPr kumimoji="0" lang="de-DE" sz="1000" b="0" i="0" u="none" strike="noStrike" kern="1200" cap="none" spc="0" normalizeH="0" baseline="0" noProof="0">
                          <a:ln>
                            <a:noFill/>
                          </a:ln>
                          <a:solidFill>
                            <a:prstClr val="black"/>
                          </a:solidFill>
                          <a:effectLst/>
                          <a:uLnTx/>
                          <a:uFillTx/>
                          <a:latin typeface="+mn-lt"/>
                          <a:ea typeface="+mn-ea"/>
                          <a:cs typeface="+mn-cs"/>
                        </a:rPr>
                        <a:t>
Die drei Finalisten stehen fest, das sind ihre Durchwahlen zum Voten
Avantasia  - 01371-  2001-07
Alex Diehl - 01371-  2001-08
Jamie-Lee Kriewitz - 01371-2001-09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676683396"/>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381307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4093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9277414"/>
                    </a:ext>
                  </a:extLst>
                </a:gridCol>
                <a:gridCol w="1234440">
                  <a:extLst>
                    <a:ext uri="{9D8B030D-6E8A-4147-A177-3AD203B41FA5}">
                      <a16:colId xmlns:a16="http://schemas.microsoft.com/office/drawing/2014/main" val="3499273765"/>
                    </a:ext>
                  </a:extLst>
                </a:gridCol>
                <a:gridCol w="1234440">
                  <a:extLst>
                    <a:ext uri="{9D8B030D-6E8A-4147-A177-3AD203B41FA5}">
                      <a16:colId xmlns:a16="http://schemas.microsoft.com/office/drawing/2014/main" val="1105521207"/>
                    </a:ext>
                  </a:extLst>
                </a:gridCol>
                <a:gridCol w="1234440">
                  <a:extLst>
                    <a:ext uri="{9D8B030D-6E8A-4147-A177-3AD203B41FA5}">
                      <a16:colId xmlns:a16="http://schemas.microsoft.com/office/drawing/2014/main" val="2196446821"/>
                    </a:ext>
                  </a:extLst>
                </a:gridCol>
                <a:gridCol w="1645920">
                  <a:extLst>
                    <a:ext uri="{9D8B030D-6E8A-4147-A177-3AD203B41FA5}">
                      <a16:colId xmlns:a16="http://schemas.microsoft.com/office/drawing/2014/main" val="4155740552"/>
                    </a:ext>
                  </a:extLst>
                </a:gridCol>
                <a:gridCol w="822960">
                  <a:extLst>
                    <a:ext uri="{9D8B030D-6E8A-4147-A177-3AD203B41FA5}">
                      <a16:colId xmlns:a16="http://schemas.microsoft.com/office/drawing/2014/main" val="665342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2707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- 2016-05-15 03:43:56</a:t>
                      </a:r>
                      <a:r>
                        <a:rPr kumimoji="0" lang="de-DE" sz="1000" b="0" i="0" u="none" strike="noStrike" kern="1200" cap="none" spc="0" normalizeH="0" baseline="0" noProof="0">
                          <a:ln>
                            <a:noFill/>
                          </a:ln>
                          <a:solidFill>
                            <a:prstClr val="black"/>
                          </a:solidFill>
                          <a:effectLst/>
                          <a:uLnTx/>
                          <a:uFillTx/>
                          <a:latin typeface="+mn-lt"/>
                          <a:ea typeface="+mn-ea"/>
                          <a:cs typeface="+mn-cs"/>
                        </a:rPr>
                        <a:t>
Schon wieder letzter Platz für Deutschland. Jamie-Lee ist Schlussslicht, wie Ann Sophie im vergangenen Jahr.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45979201"/>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506804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5081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1226282"/>
                    </a:ext>
                  </a:extLst>
                </a:gridCol>
                <a:gridCol w="987552">
                  <a:extLst>
                    <a:ext uri="{9D8B030D-6E8A-4147-A177-3AD203B41FA5}">
                      <a16:colId xmlns:a16="http://schemas.microsoft.com/office/drawing/2014/main" val="1334457453"/>
                    </a:ext>
                  </a:extLst>
                </a:gridCol>
                <a:gridCol w="822960">
                  <a:extLst>
                    <a:ext uri="{9D8B030D-6E8A-4147-A177-3AD203B41FA5}">
                      <a16:colId xmlns:a16="http://schemas.microsoft.com/office/drawing/2014/main" val="571881958"/>
                    </a:ext>
                  </a:extLst>
                </a:gridCol>
                <a:gridCol w="987552">
                  <a:extLst>
                    <a:ext uri="{9D8B030D-6E8A-4147-A177-3AD203B41FA5}">
                      <a16:colId xmlns:a16="http://schemas.microsoft.com/office/drawing/2014/main" val="819459321"/>
                    </a:ext>
                  </a:extLst>
                </a:gridCol>
                <a:gridCol w="822960">
                  <a:extLst>
                    <a:ext uri="{9D8B030D-6E8A-4147-A177-3AD203B41FA5}">
                      <a16:colId xmlns:a16="http://schemas.microsoft.com/office/drawing/2014/main" val="2295078153"/>
                    </a:ext>
                  </a:extLst>
                </a:gridCol>
                <a:gridCol w="905256">
                  <a:extLst>
                    <a:ext uri="{9D8B030D-6E8A-4147-A177-3AD203B41FA5}">
                      <a16:colId xmlns:a16="http://schemas.microsoft.com/office/drawing/2014/main" val="3316150180"/>
                    </a:ext>
                  </a:extLst>
                </a:gridCol>
                <a:gridCol w="822960">
                  <a:extLst>
                    <a:ext uri="{9D8B030D-6E8A-4147-A177-3AD203B41FA5}">
                      <a16:colId xmlns:a16="http://schemas.microsoft.com/office/drawing/2014/main" val="1235309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5712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- 2016-05-13 13:49:31</a:t>
                      </a:r>
                      <a:r>
                        <a:rPr kumimoji="0" lang="de-DE" sz="1000" b="0" i="0" u="none" strike="noStrike" kern="1200" cap="none" spc="0" normalizeH="0" baseline="0" noProof="0">
                          <a:ln>
                            <a:noFill/>
                          </a:ln>
                          <a:solidFill>
                            <a:prstClr val="black"/>
                          </a:solidFill>
                          <a:effectLst/>
                          <a:uLnTx/>
                          <a:uFillTx/>
                          <a:latin typeface="+mn-lt"/>
                          <a:ea typeface="+mn-ea"/>
                          <a:cs typeface="+mn-cs"/>
                        </a:rPr>
                        <a:t>
Wer gewinnt den ESC? Die eurovision.de-Experten wagen eine Prognose.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3130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- 2016-05-14 01:48:32</a:t>
                      </a:r>
                      <a:r>
                        <a:rPr kumimoji="0" lang="de-DE" sz="1000" b="0" i="0" u="none" strike="noStrike" kern="1200" cap="none" spc="0" normalizeH="0" baseline="0" noProof="0">
                          <a:ln>
                            <a:noFill/>
                          </a:ln>
                          <a:solidFill>
                            <a:prstClr val="black"/>
                          </a:solidFill>
                          <a:effectLst/>
                          <a:uLnTx/>
                          <a:uFillTx/>
                          <a:latin typeface="+mn-lt"/>
                          <a:ea typeface="+mn-ea"/>
                          <a:cs typeface="+mn-cs"/>
                        </a:rPr>
                        <a:t>
Top oder Flop: Wer macht das Rennen im #ESC-Finale am Samstagabend in Stockholm. Jan Feddersen persönliche Prognose fürs Grand Final. Was meint ihr dazu?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47509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- 2016-02-24 22:20:13</a:t>
                      </a:r>
                      <a:r>
                        <a:rPr kumimoji="0" lang="de-DE" sz="1000" b="0" i="0" u="none" strike="noStrike" kern="1200" cap="none" spc="0" normalizeH="0" baseline="0" noProof="0">
                          <a:ln>
                            <a:noFill/>
                          </a:ln>
                          <a:solidFill>
                            <a:prstClr val="black"/>
                          </a:solidFill>
                          <a:effectLst/>
                          <a:uLnTx/>
                          <a:uFillTx/>
                          <a:latin typeface="+mn-lt"/>
                          <a:ea typeface="+mn-ea"/>
                          <a:cs typeface="+mn-cs"/>
                        </a:rPr>
                        <a:t>
Unsere Experten, darunter Dr. Eurovision und Jan Feddersen haben heute aufmerksam die Vorentscheid-Proben in Köln verfolgt. Kein Detail ist ihnen entgangen. Sie sagen voraus, wer Deutschland im ESC-Finale in Stockholm vertritt. Wer wohl richtig liegt?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76748192"/>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466499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92019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83875675"/>
                    </a:ext>
                  </a:extLst>
                </a:gridCol>
                <a:gridCol w="987552">
                  <a:extLst>
                    <a:ext uri="{9D8B030D-6E8A-4147-A177-3AD203B41FA5}">
                      <a16:colId xmlns:a16="http://schemas.microsoft.com/office/drawing/2014/main" val="2802626584"/>
                    </a:ext>
                  </a:extLst>
                </a:gridCol>
                <a:gridCol w="822960">
                  <a:extLst>
                    <a:ext uri="{9D8B030D-6E8A-4147-A177-3AD203B41FA5}">
                      <a16:colId xmlns:a16="http://schemas.microsoft.com/office/drawing/2014/main" val="3583425446"/>
                    </a:ext>
                  </a:extLst>
                </a:gridCol>
                <a:gridCol w="987552">
                  <a:extLst>
                    <a:ext uri="{9D8B030D-6E8A-4147-A177-3AD203B41FA5}">
                      <a16:colId xmlns:a16="http://schemas.microsoft.com/office/drawing/2014/main" val="2756280457"/>
                    </a:ext>
                  </a:extLst>
                </a:gridCol>
                <a:gridCol w="822960">
                  <a:extLst>
                    <a:ext uri="{9D8B030D-6E8A-4147-A177-3AD203B41FA5}">
                      <a16:colId xmlns:a16="http://schemas.microsoft.com/office/drawing/2014/main" val="3830367457"/>
                    </a:ext>
                  </a:extLst>
                </a:gridCol>
                <a:gridCol w="905256">
                  <a:extLst>
                    <a:ext uri="{9D8B030D-6E8A-4147-A177-3AD203B41FA5}">
                      <a16:colId xmlns:a16="http://schemas.microsoft.com/office/drawing/2014/main" val="837766792"/>
                    </a:ext>
                  </a:extLst>
                </a:gridCol>
                <a:gridCol w="822960">
                  <a:extLst>
                    <a:ext uri="{9D8B030D-6E8A-4147-A177-3AD203B41FA5}">
                      <a16:colId xmlns:a16="http://schemas.microsoft.com/office/drawing/2014/main" val="190448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6791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- 2016-03-09 17:48:24</a:t>
                      </a:r>
                      <a:r>
                        <a:rPr kumimoji="0" lang="de-DE" sz="1000" b="0" i="0" u="none" strike="noStrike" kern="1200" cap="none" spc="0" normalizeH="0" baseline="0" noProof="0">
                          <a:ln>
                            <a:noFill/>
                          </a:ln>
                          <a:solidFill>
                            <a:prstClr val="black"/>
                          </a:solidFill>
                          <a:effectLst/>
                          <a:uLnTx/>
                          <a:uFillTx/>
                          <a:latin typeface="+mn-lt"/>
                          <a:ea typeface="+mn-ea"/>
                          <a:cs typeface="+mn-cs"/>
                        </a:rPr>
                        <a:t>
Noch gut in Erinnerung bei den Fans: Vor einem Jahr sorgte Andreas Kümmert beim ESC-Vorentscheid für einen Eklat. Er gewann das Ticket nach Wien, lehnte die Wahl aber noch während der Live-Show ab. Jetzt erklärte er in einem Magazin- Interview die Gründe für seine Entscheidung. Jan Feddersen kommentiert.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3716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- 2016-05-09 17:10:54</a:t>
                      </a:r>
                      <a:r>
                        <a:rPr kumimoji="0" lang="de-DE" sz="1000" b="0" i="0" u="none" strike="noStrike" kern="1200" cap="none" spc="0" normalizeH="0" baseline="0" noProof="0">
                          <a:ln>
                            <a:noFill/>
                          </a:ln>
                          <a:solidFill>
                            <a:prstClr val="black"/>
                          </a:solidFill>
                          <a:effectLst/>
                          <a:uLnTx/>
                          <a:uFillTx/>
                          <a:latin typeface="+mn-lt"/>
                          <a:ea typeface="+mn-ea"/>
                          <a:cs typeface="+mn-cs"/>
                        </a:rPr>
                        <a:t>
Klare Ansagen: Unsere ESC-Experten haben die Songs aus dem ersten Halbfinale unter die Lupe genommen. Wer wird es nicht ins Finale schaffen?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8806521"/>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994991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14915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981658520"/>
                    </a:ext>
                  </a:extLst>
                </a:gridCol>
                <a:gridCol w="1152144">
                  <a:extLst>
                    <a:ext uri="{9D8B030D-6E8A-4147-A177-3AD203B41FA5}">
                      <a16:colId xmlns:a16="http://schemas.microsoft.com/office/drawing/2014/main" val="1463031702"/>
                    </a:ext>
                  </a:extLst>
                </a:gridCol>
                <a:gridCol w="1152144">
                  <a:extLst>
                    <a:ext uri="{9D8B030D-6E8A-4147-A177-3AD203B41FA5}">
                      <a16:colId xmlns:a16="http://schemas.microsoft.com/office/drawing/2014/main" val="647152039"/>
                    </a:ext>
                  </a:extLst>
                </a:gridCol>
                <a:gridCol w="1152144">
                  <a:extLst>
                    <a:ext uri="{9D8B030D-6E8A-4147-A177-3AD203B41FA5}">
                      <a16:colId xmlns:a16="http://schemas.microsoft.com/office/drawing/2014/main" val="2307063484"/>
                    </a:ext>
                  </a:extLst>
                </a:gridCol>
                <a:gridCol w="822960">
                  <a:extLst>
                    <a:ext uri="{9D8B030D-6E8A-4147-A177-3AD203B41FA5}">
                      <a16:colId xmlns:a16="http://schemas.microsoft.com/office/drawing/2014/main" val="4161943375"/>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2948201352"/>
                  </a:ext>
                </a:extLst>
              </a:tr>
              <a:tr h="370840">
                <a:tc>
                  <a:txBody>
                    <a:bodyPr/>
                    <a:lstStyle/>
                    <a:p>
                      <a:r>
                        <a:rPr lang="de-DE" sz="1000" b="1"/>
                        <a:t>Eurovision Song Contest Deutschland - 2016-05-14 22:21:12</a:t>
                      </a:r>
                      <a:r>
                        <a:rPr lang="de-DE" sz="1000"/>
                        <a:t>
Schließlich ist es doch der große Mond geworden: Durch den Märchenwald schreitend, gibt unsere Jamie-Lee auch im Finale alles, um den Sieg nach Deutschland zu holen.</a:t>
                      </a:r>
                      <a:endParaRPr lang="en-US" sz="1000"/>
                    </a:p>
                  </a:txBody>
                  <a:tcPr/>
                </a:tc>
                <a:tc>
                  <a:txBody>
                    <a:bodyPr/>
                    <a:lstStyle/>
                    <a:p>
                      <a:r>
                        <a:rPr lang="en-US" sz="1000"/>
                        <a:t>266845</a:t>
                      </a:r>
                    </a:p>
                  </a:txBody>
                  <a:tcPr/>
                </a:tc>
                <a:tc>
                  <a:txBody>
                    <a:bodyPr/>
                    <a:lstStyle/>
                    <a:p>
                      <a:r>
                        <a:rPr lang="en-US" sz="1000"/>
                        <a:t>532225</a:t>
                      </a:r>
                    </a:p>
                  </a:txBody>
                  <a:tcPr/>
                </a:tc>
                <a:tc>
                  <a:txBody>
                    <a:bodyPr/>
                    <a:lstStyle/>
                    <a:p>
                      <a:r>
                        <a:rPr lang="en-US" sz="1000"/>
                        <a:t>16%</a:t>
                      </a:r>
                    </a:p>
                  </a:txBody>
                  <a:tcPr/>
                </a:tc>
                <a:tc>
                  <a:txBody>
                    <a:bodyPr/>
                    <a:lstStyle/>
                    <a:p>
                      <a:r>
                        <a:rPr lang="en-US" sz="1000"/>
                        <a:t>3:03</a:t>
                      </a:r>
                    </a:p>
                  </a:txBody>
                  <a:tcPr/>
                </a:tc>
                <a:extLst>
                  <a:ext uri="{0D108BD9-81ED-4DB2-BD59-A6C34878D82A}">
                    <a16:rowId xmlns:a16="http://schemas.microsoft.com/office/drawing/2014/main" val="1438299542"/>
                  </a:ext>
                </a:extLst>
              </a:tr>
              <a:tr h="370840">
                <a:tc>
                  <a:txBody>
                    <a:bodyPr/>
                    <a:lstStyle/>
                    <a:p>
                      <a:r>
                        <a:rPr lang="de-DE" sz="1000" b="1"/>
                        <a:t>Eurovision Song Contest Deutschland - 2016-05-15 00:22:31</a:t>
                      </a:r>
                      <a:r>
                        <a:rPr lang="de-DE" sz="1000"/>
                        <a:t>
Eine Friedensbotschaft, ein Trickkleid und irgendein altes folkloristisches Instrument -  das braucht man für die perfekte ESC-Performance. Måns Zelmerlöw und Petra Mede geben eine Schritt-für-Schritt-Anleitung.</a:t>
                      </a:r>
                      <a:endParaRPr lang="en-US" sz="1000"/>
                    </a:p>
                  </a:txBody>
                  <a:tcPr/>
                </a:tc>
                <a:tc>
                  <a:txBody>
                    <a:bodyPr/>
                    <a:lstStyle/>
                    <a:p>
                      <a:r>
                        <a:rPr lang="en-US" sz="1000"/>
                        <a:t>119477</a:t>
                      </a:r>
                    </a:p>
                  </a:txBody>
                  <a:tcPr/>
                </a:tc>
                <a:tc>
                  <a:txBody>
                    <a:bodyPr/>
                    <a:lstStyle/>
                    <a:p>
                      <a:r>
                        <a:rPr lang="en-US" sz="1000"/>
                        <a:t>231353</a:t>
                      </a:r>
                    </a:p>
                  </a:txBody>
                  <a:tcPr/>
                </a:tc>
                <a:tc>
                  <a:txBody>
                    <a:bodyPr/>
                    <a:lstStyle/>
                    <a:p>
                      <a:r>
                        <a:rPr lang="en-US" sz="1000"/>
                        <a:t>14%</a:t>
                      </a:r>
                    </a:p>
                  </a:txBody>
                  <a:tcPr/>
                </a:tc>
                <a:tc>
                  <a:txBody>
                    <a:bodyPr/>
                    <a:lstStyle/>
                    <a:p>
                      <a:r>
                        <a:rPr lang="en-US" sz="1000"/>
                        <a:t>4:37</a:t>
                      </a:r>
                    </a:p>
                  </a:txBody>
                  <a:tcPr/>
                </a:tc>
                <a:extLst>
                  <a:ext uri="{0D108BD9-81ED-4DB2-BD59-A6C34878D82A}">
                    <a16:rowId xmlns:a16="http://schemas.microsoft.com/office/drawing/2014/main" val="1379401950"/>
                  </a:ext>
                </a:extLst>
              </a:tr>
              <a:tr h="370840">
                <a:tc>
                  <a:txBody>
                    <a:bodyPr/>
                    <a:lstStyle/>
                    <a:p>
                      <a:r>
                        <a:rPr lang="en-US" sz="1000" b="1"/>
                        <a:t>Eurovision Song Contest Deutschland - 2016-05-11 12:59:56</a:t>
                      </a:r>
                      <a:r>
                        <a:rPr lang="en-US" sz="1000"/>
                        <a:t>
Refugees Welcome! Mit ihrer eindrucksvollen Choreo haben Johan Liljedahl und Calle Rasmusson beim Eurovision Song Contest ein Zeichen gesetzt.</a:t>
                      </a:r>
                    </a:p>
                  </a:txBody>
                  <a:tcPr/>
                </a:tc>
                <a:tc>
                  <a:txBody>
                    <a:bodyPr/>
                    <a:lstStyle/>
                    <a:p>
                      <a:r>
                        <a:rPr lang="en-US" sz="1000"/>
                        <a:t>99388</a:t>
                      </a:r>
                    </a:p>
                  </a:txBody>
                  <a:tcPr/>
                </a:tc>
                <a:tc>
                  <a:txBody>
                    <a:bodyPr/>
                    <a:lstStyle/>
                    <a:p>
                      <a:r>
                        <a:rPr lang="en-US" sz="1000"/>
                        <a:t>219693</a:t>
                      </a:r>
                    </a:p>
                  </a:txBody>
                  <a:tcPr/>
                </a:tc>
                <a:tc>
                  <a:txBody>
                    <a:bodyPr/>
                    <a:lstStyle/>
                    <a:p>
                      <a:r>
                        <a:rPr lang="en-US" sz="1000"/>
                        <a:t>12%</a:t>
                      </a:r>
                    </a:p>
                  </a:txBody>
                  <a:tcPr/>
                </a:tc>
                <a:tc>
                  <a:txBody>
                    <a:bodyPr/>
                    <a:lstStyle/>
                    <a:p>
                      <a:r>
                        <a:rPr lang="en-US" sz="1000"/>
                        <a:t>6:43</a:t>
                      </a:r>
                    </a:p>
                  </a:txBody>
                  <a:tcPr/>
                </a:tc>
                <a:extLst>
                  <a:ext uri="{0D108BD9-81ED-4DB2-BD59-A6C34878D82A}">
                    <a16:rowId xmlns:a16="http://schemas.microsoft.com/office/drawing/2014/main" val="101878249"/>
                  </a:ext>
                </a:extLst>
              </a:tr>
              <a:tr h="370840">
                <a:tc>
                  <a:txBody>
                    <a:bodyPr/>
                    <a:lstStyle/>
                    <a:p>
                      <a:r>
                        <a:rPr lang="de-DE" sz="1000" b="1"/>
                        <a:t>Eurovision Song Contest Deutschland - 2016-05-15 07:04:00</a:t>
                      </a:r>
                      <a:r>
                        <a:rPr lang="de-DE" sz="1000"/>
                        <a:t>
Jamie-Lee redet nicht lange um den heißen Brei: "Ich bin natürlich ein bisschen traurig, aber ich glaube, ich habe mir nichts vorzuwerfen."</a:t>
                      </a:r>
                      <a:endParaRPr lang="en-US" sz="1000"/>
                    </a:p>
                  </a:txBody>
                  <a:tcPr/>
                </a:tc>
                <a:tc>
                  <a:txBody>
                    <a:bodyPr/>
                    <a:lstStyle/>
                    <a:p>
                      <a:r>
                        <a:rPr lang="en-US" sz="1000"/>
                        <a:t>55594</a:t>
                      </a:r>
                    </a:p>
                  </a:txBody>
                  <a:tcPr/>
                </a:tc>
                <a:tc>
                  <a:txBody>
                    <a:bodyPr/>
                    <a:lstStyle/>
                    <a:p>
                      <a:r>
                        <a:rPr lang="en-US" sz="1000"/>
                        <a:t>109828</a:t>
                      </a:r>
                    </a:p>
                  </a:txBody>
                  <a:tcPr/>
                </a:tc>
                <a:tc>
                  <a:txBody>
                    <a:bodyPr/>
                    <a:lstStyle/>
                    <a:p>
                      <a:r>
                        <a:rPr lang="en-US" sz="1000"/>
                        <a:t>23%</a:t>
                      </a:r>
                    </a:p>
                  </a:txBody>
                  <a:tcPr/>
                </a:tc>
                <a:tc>
                  <a:txBody>
                    <a:bodyPr/>
                    <a:lstStyle/>
                    <a:p>
                      <a:r>
                        <a:rPr lang="en-US" sz="1000"/>
                        <a:t>2:16</a:t>
                      </a:r>
                    </a:p>
                  </a:txBody>
                  <a:tcPr/>
                </a:tc>
                <a:extLst>
                  <a:ext uri="{0D108BD9-81ED-4DB2-BD59-A6C34878D82A}">
                    <a16:rowId xmlns:a16="http://schemas.microsoft.com/office/drawing/2014/main" val="3461451221"/>
                  </a:ext>
                </a:extLst>
              </a:tr>
              <a:tr h="370840">
                <a:tc>
                  <a:txBody>
                    <a:bodyPr/>
                    <a:lstStyle/>
                    <a:p>
                      <a:r>
                        <a:rPr lang="de-DE" sz="1000" b="1"/>
                        <a:t>Eurovision Song Contest Deutschland - 2016-05-10 22:02:16</a:t>
                      </a:r>
                      <a:r>
                        <a:rPr lang="de-DE" sz="1000"/>
                        <a:t>
Måns Zelmerlöw hat in seiner Akustik-Version von "Heros" diesmal tatsächlich echte Menschen statt eines Strichmännchens auftreten lassen. #ESC2016</a:t>
                      </a:r>
                      <a:endParaRPr lang="en-US" sz="1000"/>
                    </a:p>
                  </a:txBody>
                  <a:tcPr/>
                </a:tc>
                <a:tc>
                  <a:txBody>
                    <a:bodyPr/>
                    <a:lstStyle/>
                    <a:p>
                      <a:r>
                        <a:rPr lang="en-US" sz="1000"/>
                        <a:t>41966</a:t>
                      </a:r>
                    </a:p>
                  </a:txBody>
                  <a:tcPr/>
                </a:tc>
                <a:tc>
                  <a:txBody>
                    <a:bodyPr/>
                    <a:lstStyle/>
                    <a:p>
                      <a:r>
                        <a:rPr lang="en-US" sz="1000"/>
                        <a:t>83914</a:t>
                      </a:r>
                    </a:p>
                  </a:txBody>
                  <a:tcPr/>
                </a:tc>
                <a:tc>
                  <a:txBody>
                    <a:bodyPr/>
                    <a:lstStyle/>
                    <a:p>
                      <a:r>
                        <a:rPr lang="en-US" sz="1000"/>
                        <a:t>22%</a:t>
                      </a:r>
                    </a:p>
                  </a:txBody>
                  <a:tcPr/>
                </a:tc>
                <a:tc>
                  <a:txBody>
                    <a:bodyPr/>
                    <a:lstStyle/>
                    <a:p>
                      <a:r>
                        <a:rPr lang="en-US" sz="1000"/>
                        <a:t>3:19</a:t>
                      </a:r>
                    </a:p>
                  </a:txBody>
                  <a:tcPr/>
                </a:tc>
                <a:extLst>
                  <a:ext uri="{0D108BD9-81ED-4DB2-BD59-A6C34878D82A}">
                    <a16:rowId xmlns:a16="http://schemas.microsoft.com/office/drawing/2014/main" val="1419730520"/>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14785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157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9534933"/>
                    </a:ext>
                  </a:extLst>
                </a:gridCol>
                <a:gridCol w="1316736">
                  <a:extLst>
                    <a:ext uri="{9D8B030D-6E8A-4147-A177-3AD203B41FA5}">
                      <a16:colId xmlns:a16="http://schemas.microsoft.com/office/drawing/2014/main" val="2309948693"/>
                    </a:ext>
                  </a:extLst>
                </a:gridCol>
                <a:gridCol w="1481328">
                  <a:extLst>
                    <a:ext uri="{9D8B030D-6E8A-4147-A177-3AD203B41FA5}">
                      <a16:colId xmlns:a16="http://schemas.microsoft.com/office/drawing/2014/main" val="3992811955"/>
                    </a:ext>
                  </a:extLst>
                </a:gridCol>
                <a:gridCol w="1481328">
                  <a:extLst>
                    <a:ext uri="{9D8B030D-6E8A-4147-A177-3AD203B41FA5}">
                      <a16:colId xmlns:a16="http://schemas.microsoft.com/office/drawing/2014/main" val="870755647"/>
                    </a:ext>
                  </a:extLst>
                </a:gridCol>
                <a:gridCol w="1481328">
                  <a:extLst>
                    <a:ext uri="{9D8B030D-6E8A-4147-A177-3AD203B41FA5}">
                      <a16:colId xmlns:a16="http://schemas.microsoft.com/office/drawing/2014/main" val="2677347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576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- 2016-05-11 20:10:22</a:t>
                      </a:r>
                      <a:r>
                        <a:rPr kumimoji="0" lang="de-DE" sz="1000" b="0" i="0" u="none" strike="noStrike" kern="1200" cap="none" spc="0" normalizeH="0" baseline="0" noProof="0">
                          <a:ln>
                            <a:noFill/>
                          </a:ln>
                          <a:solidFill>
                            <a:prstClr val="black"/>
                          </a:solidFill>
                          <a:effectLst/>
                          <a:uLnTx/>
                          <a:uFillTx/>
                          <a:latin typeface="+mn-lt"/>
                          <a:ea typeface="+mn-ea"/>
                          <a:cs typeface="+mn-cs"/>
                        </a:rPr>
                        <a:t>
Könnte Jamie-Lee das nächste Bond-Girl werden? Auf jeden Fall versetzt sie Bürger Lars Dietrich kurz vor ihrer Probe in Angst und Schrecken.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14870</a:t>
                      </a:r>
                    </a:p>
                  </a:txBody>
                  <a:tcPr/>
                </a:tc>
                <a:extLst>
                  <a:ext uri="{0D108BD9-81ED-4DB2-BD59-A6C34878D82A}">
                    <a16:rowId xmlns:a16="http://schemas.microsoft.com/office/drawing/2014/main" val="334426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- 2016-05-15 06:28:01</a:t>
                      </a:r>
                      <a:r>
                        <a:rPr kumimoji="0" lang="de-DE" sz="1000" b="0" i="0" u="none" strike="noStrike" kern="1200" cap="none" spc="0" normalizeH="0" baseline="0" noProof="0">
                          <a:ln>
                            <a:noFill/>
                          </a:ln>
                          <a:solidFill>
                            <a:prstClr val="black"/>
                          </a:solidFill>
                          <a:effectLst/>
                          <a:uLnTx/>
                          <a:uFillTx/>
                          <a:latin typeface="+mn-lt"/>
                          <a:ea typeface="+mn-ea"/>
                          <a:cs typeface="+mn-cs"/>
                        </a:rPr>
                        <a:t>
Jamalas Lied "1944" handelt von ihrer Urgroßmutter. Was würde sie ihr nach ihrem Sieg beim ESC gerne sagen, fragt eine Journalistin.
Hier ist die komplette Pressekonferenz: https://youtu.be/K6CibaN0rEw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57176</a:t>
                      </a:r>
                    </a:p>
                  </a:txBody>
                  <a:tcPr/>
                </a:tc>
                <a:extLst>
                  <a:ext uri="{0D108BD9-81ED-4DB2-BD59-A6C34878D82A}">
                    <a16:rowId xmlns:a16="http://schemas.microsoft.com/office/drawing/2014/main" val="39514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- 2016-05-15 06:04:00</a:t>
                      </a:r>
                      <a:r>
                        <a:rPr kumimoji="0" lang="de-DE" sz="1000" b="0" i="0" u="none" strike="noStrike" kern="1200" cap="none" spc="0" normalizeH="0" baseline="0" noProof="0">
                          <a:ln>
                            <a:noFill/>
                          </a:ln>
                          <a:solidFill>
                            <a:prstClr val="black"/>
                          </a:solidFill>
                          <a:effectLst/>
                          <a:uLnTx/>
                          <a:uFillTx/>
                          <a:latin typeface="+mn-lt"/>
                          <a:ea typeface="+mn-ea"/>
                          <a:cs typeface="+mn-cs"/>
                        </a:rPr>
                        <a:t>
Dami Im aus Australien führte souverän in der Bewertung der Jury, rutschte dann aber auf den zweiten Platz mit dem Publikums-Voting. Wie geht es ihr damit?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34438</a:t>
                      </a:r>
                    </a:p>
                  </a:txBody>
                  <a:tcPr/>
                </a:tc>
                <a:extLst>
                  <a:ext uri="{0D108BD9-81ED-4DB2-BD59-A6C34878D82A}">
                    <a16:rowId xmlns:a16="http://schemas.microsoft.com/office/drawing/2014/main" val="3276535796"/>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182386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381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7285738"/>
                    </a:ext>
                  </a:extLst>
                </a:gridCol>
                <a:gridCol w="1316736">
                  <a:extLst>
                    <a:ext uri="{9D8B030D-6E8A-4147-A177-3AD203B41FA5}">
                      <a16:colId xmlns:a16="http://schemas.microsoft.com/office/drawing/2014/main" val="2907753519"/>
                    </a:ext>
                  </a:extLst>
                </a:gridCol>
                <a:gridCol w="1481328">
                  <a:extLst>
                    <a:ext uri="{9D8B030D-6E8A-4147-A177-3AD203B41FA5}">
                      <a16:colId xmlns:a16="http://schemas.microsoft.com/office/drawing/2014/main" val="3291029349"/>
                    </a:ext>
                  </a:extLst>
                </a:gridCol>
                <a:gridCol w="1481328">
                  <a:extLst>
                    <a:ext uri="{9D8B030D-6E8A-4147-A177-3AD203B41FA5}">
                      <a16:colId xmlns:a16="http://schemas.microsoft.com/office/drawing/2014/main" val="2073084926"/>
                    </a:ext>
                  </a:extLst>
                </a:gridCol>
                <a:gridCol w="1481328">
                  <a:extLst>
                    <a:ext uri="{9D8B030D-6E8A-4147-A177-3AD203B41FA5}">
                      <a16:colId xmlns:a16="http://schemas.microsoft.com/office/drawing/2014/main" val="203129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81023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- 2016-05-15 07:04:00</a:t>
                      </a:r>
                      <a:r>
                        <a:rPr kumimoji="0" lang="de-DE" sz="1000" b="0" i="0" u="none" strike="noStrike" kern="1200" cap="none" spc="0" normalizeH="0" baseline="0" noProof="0">
                          <a:ln>
                            <a:noFill/>
                          </a:ln>
                          <a:solidFill>
                            <a:prstClr val="black"/>
                          </a:solidFill>
                          <a:effectLst/>
                          <a:uLnTx/>
                          <a:uFillTx/>
                          <a:latin typeface="+mn-lt"/>
                          <a:ea typeface="+mn-ea"/>
                          <a:cs typeface="+mn-cs"/>
                        </a:rPr>
                        <a:t>
Jamie-Lee redet nicht lange um den heißen Brei: "Ich bin natürlich ein bisschen traurig, aber ich glaube, ich habe mir nichts vorzuwerfen."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334881</a:t>
                      </a:r>
                    </a:p>
                  </a:txBody>
                  <a:tcPr/>
                </a:tc>
                <a:extLst>
                  <a:ext uri="{0D108BD9-81ED-4DB2-BD59-A6C34878D82A}">
                    <a16:rowId xmlns:a16="http://schemas.microsoft.com/office/drawing/2014/main" val="2839165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- 2016-05-14 09:28:00</a:t>
                      </a:r>
                      <a:r>
                        <a:rPr kumimoji="0" lang="de-DE" sz="1000" b="0" i="0" u="none" strike="noStrike" kern="1200" cap="none" spc="0" normalizeH="0" baseline="0" noProof="0">
                          <a:ln>
                            <a:noFill/>
                          </a:ln>
                          <a:solidFill>
                            <a:prstClr val="black"/>
                          </a:solidFill>
                          <a:effectLst/>
                          <a:uLnTx/>
                          <a:uFillTx/>
                          <a:latin typeface="+mn-lt"/>
                          <a:ea typeface="+mn-ea"/>
                          <a:cs typeface="+mn-cs"/>
                        </a:rPr>
                        <a:t>
Fan-Gesang aus Stockholm: Julia, Linda, Jessi, Alice und Monse sind absolut textsicher - und haben sogar ihren eigenen Tänzer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34239</a:t>
                      </a:r>
                    </a:p>
                  </a:txBody>
                  <a:tcPr/>
                </a:tc>
                <a:extLst>
                  <a:ext uri="{0D108BD9-81ED-4DB2-BD59-A6C34878D82A}">
                    <a16:rowId xmlns:a16="http://schemas.microsoft.com/office/drawing/2014/main" val="699585165"/>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962307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384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1234198"/>
                    </a:ext>
                  </a:extLst>
                </a:gridCol>
                <a:gridCol w="1316736">
                  <a:extLst>
                    <a:ext uri="{9D8B030D-6E8A-4147-A177-3AD203B41FA5}">
                      <a16:colId xmlns:a16="http://schemas.microsoft.com/office/drawing/2014/main" val="2284227230"/>
                    </a:ext>
                  </a:extLst>
                </a:gridCol>
                <a:gridCol w="1481328">
                  <a:extLst>
                    <a:ext uri="{9D8B030D-6E8A-4147-A177-3AD203B41FA5}">
                      <a16:colId xmlns:a16="http://schemas.microsoft.com/office/drawing/2014/main" val="483773621"/>
                    </a:ext>
                  </a:extLst>
                </a:gridCol>
                <a:gridCol w="1481328">
                  <a:extLst>
                    <a:ext uri="{9D8B030D-6E8A-4147-A177-3AD203B41FA5}">
                      <a16:colId xmlns:a16="http://schemas.microsoft.com/office/drawing/2014/main" val="4193153695"/>
                    </a:ext>
                  </a:extLst>
                </a:gridCol>
                <a:gridCol w="1481328">
                  <a:extLst>
                    <a:ext uri="{9D8B030D-6E8A-4147-A177-3AD203B41FA5}">
                      <a16:colId xmlns:a16="http://schemas.microsoft.com/office/drawing/2014/main" val="4154970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63216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- 2016-05-09 10:01:00</a:t>
                      </a:r>
                      <a:r>
                        <a:rPr kumimoji="0" lang="de-DE" sz="1000" b="0" i="0" u="none" strike="noStrike" kern="1200" cap="none" spc="0" normalizeH="0" baseline="0" noProof="0">
                          <a:ln>
                            <a:noFill/>
                          </a:ln>
                          <a:solidFill>
                            <a:prstClr val="black"/>
                          </a:solidFill>
                          <a:effectLst/>
                          <a:uLnTx/>
                          <a:uFillTx/>
                          <a:latin typeface="+mn-lt"/>
                          <a:ea typeface="+mn-ea"/>
                          <a:cs typeface="+mn-cs"/>
                        </a:rPr>
                        <a:t>
Mit der albanische Version ihres Songs hat Eneda Tarifa das Ticket nach Stockholm gewonnen. Ist bei der englischen Variante der Zauber 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19440</a:t>
                      </a:r>
                    </a:p>
                  </a:txBody>
                  <a:tcPr/>
                </a:tc>
                <a:extLst>
                  <a:ext uri="{0D108BD9-81ED-4DB2-BD59-A6C34878D82A}">
                    <a16:rowId xmlns:a16="http://schemas.microsoft.com/office/drawing/2014/main" val="201783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- 2016-04-19 13:18:01</a:t>
                      </a:r>
                      <a:r>
                        <a:rPr kumimoji="0" lang="de-DE" sz="1000" b="0" i="0" u="none" strike="noStrike" kern="1200" cap="none" spc="0" normalizeH="0" baseline="0" noProof="0">
                          <a:ln>
                            <a:noFill/>
                          </a:ln>
                          <a:solidFill>
                            <a:prstClr val="black"/>
                          </a:solidFill>
                          <a:effectLst/>
                          <a:uLnTx/>
                          <a:uFillTx/>
                          <a:latin typeface="+mn-lt"/>
                          <a:ea typeface="+mn-ea"/>
                          <a:cs typeface="+mn-cs"/>
                        </a:rPr>
                        <a:t>
"Sing It Away" ist absolut tanzbar, kann man laut Anke Harnack jederzeit im Radio spielen und - stört nicht weiter. Fehlt dem Song von Sandhja aus Finnland der richtige ESC-Moment?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26332</a:t>
                      </a:r>
                    </a:p>
                  </a:txBody>
                  <a:tcPr/>
                </a:tc>
                <a:extLst>
                  <a:ext uri="{0D108BD9-81ED-4DB2-BD59-A6C34878D82A}">
                    <a16:rowId xmlns:a16="http://schemas.microsoft.com/office/drawing/2014/main" val="169278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- 2016-04-15 10:30:30</a:t>
                      </a:r>
                      <a:r>
                        <a:rPr kumimoji="0" lang="de-DE" sz="1000" b="0" i="0" u="none" strike="noStrike" kern="1200" cap="none" spc="0" normalizeH="0" baseline="0" noProof="0">
                          <a:ln>
                            <a:noFill/>
                          </a:ln>
                          <a:solidFill>
                            <a:prstClr val="black"/>
                          </a:solidFill>
                          <a:effectLst/>
                          <a:uLnTx/>
                          <a:uFillTx/>
                          <a:latin typeface="+mn-lt"/>
                          <a:ea typeface="+mn-ea"/>
                          <a:cs typeface="+mn-cs"/>
                        </a:rPr>
                        <a:t>
"Sie ist ein bisschen wie ein zu heißes Zimmer", meint Jan Feddersen zum Song "Love Wave". Weniger wäre mehr gewesen. Iveta Mukuchyan aus Armenien im ESC-Songcheck.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33999</a:t>
                      </a:r>
                    </a:p>
                  </a:txBody>
                  <a:tcPr/>
                </a:tc>
                <a:extLst>
                  <a:ext uri="{0D108BD9-81ED-4DB2-BD59-A6C34878D82A}">
                    <a16:rowId xmlns:a16="http://schemas.microsoft.com/office/drawing/2014/main" val="914886445"/>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846001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8058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111180"/>
                    </a:ext>
                  </a:extLst>
                </a:gridCol>
                <a:gridCol w="1316736">
                  <a:extLst>
                    <a:ext uri="{9D8B030D-6E8A-4147-A177-3AD203B41FA5}">
                      <a16:colId xmlns:a16="http://schemas.microsoft.com/office/drawing/2014/main" val="2578239734"/>
                    </a:ext>
                  </a:extLst>
                </a:gridCol>
                <a:gridCol w="1481328">
                  <a:extLst>
                    <a:ext uri="{9D8B030D-6E8A-4147-A177-3AD203B41FA5}">
                      <a16:colId xmlns:a16="http://schemas.microsoft.com/office/drawing/2014/main" val="925404520"/>
                    </a:ext>
                  </a:extLst>
                </a:gridCol>
                <a:gridCol w="1481328">
                  <a:extLst>
                    <a:ext uri="{9D8B030D-6E8A-4147-A177-3AD203B41FA5}">
                      <a16:colId xmlns:a16="http://schemas.microsoft.com/office/drawing/2014/main" val="81664753"/>
                    </a:ext>
                  </a:extLst>
                </a:gridCol>
                <a:gridCol w="1481328">
                  <a:extLst>
                    <a:ext uri="{9D8B030D-6E8A-4147-A177-3AD203B41FA5}">
                      <a16:colId xmlns:a16="http://schemas.microsoft.com/office/drawing/2014/main" val="2269533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55058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- 2016-05-06 18:41:00</a:t>
                      </a:r>
                      <a:r>
                        <a:rPr kumimoji="0" lang="de-DE" sz="1000" b="0" i="0" u="none" strike="noStrike" kern="1200" cap="none" spc="0" normalizeH="0" baseline="0" noProof="0">
                          <a:ln>
                            <a:noFill/>
                          </a:ln>
                          <a:solidFill>
                            <a:prstClr val="black"/>
                          </a:solidFill>
                          <a:effectLst/>
                          <a:uLnTx/>
                          <a:uFillTx/>
                          <a:latin typeface="+mn-lt"/>
                          <a:ea typeface="+mn-ea"/>
                          <a:cs typeface="+mn-cs"/>
                        </a:rPr>
                        <a:t>
Pathos-Pop mit ernstem Anliegen: Im serbischen Beitrag "Goodbye (Shelter)" geht es um psychische und physische Gewalt in Beziehungen.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7194</a:t>
                      </a:r>
                    </a:p>
                  </a:txBody>
                  <a:tcPr/>
                </a:tc>
                <a:extLst>
                  <a:ext uri="{0D108BD9-81ED-4DB2-BD59-A6C34878D82A}">
                    <a16:rowId xmlns:a16="http://schemas.microsoft.com/office/drawing/2014/main" val="133674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- 2016-04-21 18:50:59</a:t>
                      </a:r>
                      <a:r>
                        <a:rPr kumimoji="0" lang="de-DE" sz="1000" b="0" i="0" u="none" strike="noStrike" kern="1200" cap="none" spc="0" normalizeH="0" baseline="0" noProof="0">
                          <a:ln>
                            <a:noFill/>
                          </a:ln>
                          <a:solidFill>
                            <a:prstClr val="black"/>
                          </a:solidFill>
                          <a:effectLst/>
                          <a:uLnTx/>
                          <a:uFillTx/>
                          <a:latin typeface="+mn-lt"/>
                          <a:ea typeface="+mn-ea"/>
                          <a:cs typeface="+mn-cs"/>
                        </a:rPr>
                        <a:t>
Leslie Clio hat den ESC von Anfang an mit Stil genossen. Ihre erste Erinnerung: Mit der Familie vor dem Fernseher...mit einem Gläschen Champagner?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9059</a:t>
                      </a:r>
                    </a:p>
                  </a:txBody>
                  <a:tcPr/>
                </a:tc>
                <a:extLst>
                  <a:ext uri="{0D108BD9-81ED-4DB2-BD59-A6C34878D82A}">
                    <a16:rowId xmlns:a16="http://schemas.microsoft.com/office/drawing/2014/main" val="2201120701"/>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3106073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0343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7022125"/>
                    </a:ext>
                  </a:extLst>
                </a:gridCol>
                <a:gridCol w="1234440">
                  <a:extLst>
                    <a:ext uri="{9D8B030D-6E8A-4147-A177-3AD203B41FA5}">
                      <a16:colId xmlns:a16="http://schemas.microsoft.com/office/drawing/2014/main" val="2149823485"/>
                    </a:ext>
                  </a:extLst>
                </a:gridCol>
                <a:gridCol w="822960">
                  <a:extLst>
                    <a:ext uri="{9D8B030D-6E8A-4147-A177-3AD203B41FA5}">
                      <a16:colId xmlns:a16="http://schemas.microsoft.com/office/drawing/2014/main" val="901784577"/>
                    </a:ext>
                  </a:extLst>
                </a:gridCol>
                <a:gridCol w="822960">
                  <a:extLst>
                    <a:ext uri="{9D8B030D-6E8A-4147-A177-3AD203B41FA5}">
                      <a16:colId xmlns:a16="http://schemas.microsoft.com/office/drawing/2014/main" val="3230339045"/>
                    </a:ext>
                  </a:extLst>
                </a:gridCol>
                <a:gridCol w="822960">
                  <a:extLst>
                    <a:ext uri="{9D8B030D-6E8A-4147-A177-3AD203B41FA5}">
                      <a16:colId xmlns:a16="http://schemas.microsoft.com/office/drawing/2014/main" val="1703083299"/>
                    </a:ext>
                  </a:extLst>
                </a:gridCol>
                <a:gridCol w="822960">
                  <a:extLst>
                    <a:ext uri="{9D8B030D-6E8A-4147-A177-3AD203B41FA5}">
                      <a16:colId xmlns:a16="http://schemas.microsoft.com/office/drawing/2014/main" val="2210061183"/>
                    </a:ext>
                  </a:extLst>
                </a:gridCol>
                <a:gridCol w="411480">
                  <a:extLst>
                    <a:ext uri="{9D8B030D-6E8A-4147-A177-3AD203B41FA5}">
                      <a16:colId xmlns:a16="http://schemas.microsoft.com/office/drawing/2014/main" val="3258179310"/>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112903618"/>
                  </a:ext>
                </a:extLst>
              </a:tr>
              <a:tr h="370840">
                <a:tc>
                  <a:txBody>
                    <a:bodyPr/>
                    <a:lstStyle/>
                    <a:p>
                      <a:r>
                        <a:rPr lang="de-DE" sz="1000" b="1"/>
                        <a:t>Eurovision Song Contest Deutschland - 2016-05-14 22:21:12</a:t>
                      </a:r>
                      <a:r>
                        <a:rPr lang="de-DE" sz="1000"/>
                        <a:t>
Schließlich ist es doch der große Mond geworden: Durch den Märchenwald schreitend, gibt unsere Jamie-Lee auch im Finale alles, um den Sieg nach Deutschland zu holen.</a:t>
                      </a:r>
                      <a:endParaRPr lang="en-US" sz="1000"/>
                    </a:p>
                  </a:txBody>
                  <a:tcPr/>
                </a:tc>
                <a:tc>
                  <a:txBody>
                    <a:bodyPr/>
                    <a:lstStyle/>
                    <a:p>
                      <a:r>
                        <a:rPr lang="en-US" sz="1000"/>
                        <a:t>2083961</a:t>
                      </a:r>
                    </a:p>
                  </a:txBody>
                  <a:tcPr/>
                </a:tc>
                <a:tc>
                  <a:txBody>
                    <a:bodyPr/>
                    <a:lstStyle/>
                    <a:p>
                      <a:r>
                        <a:rPr lang="en-US" sz="1000"/>
                        <a:t>0</a:t>
                      </a:r>
                    </a:p>
                  </a:txBody>
                  <a:tcPr/>
                </a:tc>
                <a:tc>
                  <a:txBody>
                    <a:bodyPr/>
                    <a:lstStyle/>
                    <a:p>
                      <a:r>
                        <a:rPr lang="en-US" sz="1000"/>
                        <a:t>1340965</a:t>
                      </a:r>
                    </a:p>
                  </a:txBody>
                  <a:tcPr/>
                </a:tc>
                <a:tc>
                  <a:txBody>
                    <a:bodyPr/>
                    <a:lstStyle/>
                    <a:p>
                      <a:r>
                        <a:rPr lang="en-US" sz="1000"/>
                        <a:t>823820</a:t>
                      </a:r>
                    </a:p>
                  </a:txBody>
                  <a:tcPr/>
                </a:tc>
                <a:tc>
                  <a:txBody>
                    <a:bodyPr/>
                    <a:lstStyle/>
                    <a:p>
                      <a:r>
                        <a:rPr lang="en-US" sz="1000"/>
                        <a:t>2083961</a:t>
                      </a:r>
                    </a:p>
                  </a:txBody>
                  <a:tcPr/>
                </a:tc>
                <a:tc>
                  <a:txBody>
                    <a:bodyPr/>
                    <a:lstStyle/>
                    <a:p>
                      <a:r>
                        <a:rPr lang="en-US" sz="1000"/>
                        <a:t>Video</a:t>
                      </a:r>
                    </a:p>
                  </a:txBody>
                  <a:tcPr/>
                </a:tc>
                <a:extLst>
                  <a:ext uri="{0D108BD9-81ED-4DB2-BD59-A6C34878D82A}">
                    <a16:rowId xmlns:a16="http://schemas.microsoft.com/office/drawing/2014/main" val="3321914692"/>
                  </a:ext>
                </a:extLst>
              </a:tr>
              <a:tr h="370840">
                <a:tc>
                  <a:txBody>
                    <a:bodyPr/>
                    <a:lstStyle/>
                    <a:p>
                      <a:r>
                        <a:rPr lang="en-US" sz="1000" b="1"/>
                        <a:t>Eurovision Song Contest Deutschland - 2016-05-11 12:59:56</a:t>
                      </a:r>
                      <a:r>
                        <a:rPr lang="en-US" sz="1000"/>
                        <a:t>
Refugees Welcome! Mit ihrer eindrucksvollen Choreo haben Johan Liljedahl und Calle Rasmusson beim Eurovision Song Contest ein Zeichen gesetzt.</a:t>
                      </a:r>
                    </a:p>
                  </a:txBody>
                  <a:tcPr/>
                </a:tc>
                <a:tc>
                  <a:txBody>
                    <a:bodyPr/>
                    <a:lstStyle/>
                    <a:p>
                      <a:r>
                        <a:rPr lang="en-US" sz="1000"/>
                        <a:t>885607</a:t>
                      </a:r>
                    </a:p>
                  </a:txBody>
                  <a:tcPr/>
                </a:tc>
                <a:tc>
                  <a:txBody>
                    <a:bodyPr/>
                    <a:lstStyle/>
                    <a:p>
                      <a:r>
                        <a:rPr lang="en-US" sz="1000"/>
                        <a:t>0</a:t>
                      </a:r>
                    </a:p>
                  </a:txBody>
                  <a:tcPr/>
                </a:tc>
                <a:tc>
                  <a:txBody>
                    <a:bodyPr/>
                    <a:lstStyle/>
                    <a:p>
                      <a:r>
                        <a:rPr lang="en-US" sz="1000"/>
                        <a:t>601547</a:t>
                      </a:r>
                    </a:p>
                  </a:txBody>
                  <a:tcPr/>
                </a:tc>
                <a:tc>
                  <a:txBody>
                    <a:bodyPr/>
                    <a:lstStyle/>
                    <a:p>
                      <a:r>
                        <a:rPr lang="en-US" sz="1000"/>
                        <a:t>294759</a:t>
                      </a:r>
                    </a:p>
                  </a:txBody>
                  <a:tcPr/>
                </a:tc>
                <a:tc>
                  <a:txBody>
                    <a:bodyPr/>
                    <a:lstStyle/>
                    <a:p>
                      <a:r>
                        <a:rPr lang="en-US" sz="1000"/>
                        <a:t>885607</a:t>
                      </a:r>
                    </a:p>
                  </a:txBody>
                  <a:tcPr/>
                </a:tc>
                <a:tc>
                  <a:txBody>
                    <a:bodyPr/>
                    <a:lstStyle/>
                    <a:p>
                      <a:r>
                        <a:rPr lang="en-US" sz="1000"/>
                        <a:t>Video</a:t>
                      </a:r>
                    </a:p>
                  </a:txBody>
                  <a:tcPr/>
                </a:tc>
                <a:extLst>
                  <a:ext uri="{0D108BD9-81ED-4DB2-BD59-A6C34878D82A}">
                    <a16:rowId xmlns:a16="http://schemas.microsoft.com/office/drawing/2014/main" val="2379750826"/>
                  </a:ext>
                </a:extLst>
              </a:tr>
              <a:tr h="370840">
                <a:tc>
                  <a:txBody>
                    <a:bodyPr/>
                    <a:lstStyle/>
                    <a:p>
                      <a:r>
                        <a:rPr lang="de-DE" sz="1000" b="1"/>
                        <a:t>Eurovision Song Contest Deutschland - 2016-05-15 00:22:31</a:t>
                      </a:r>
                      <a:r>
                        <a:rPr lang="de-DE" sz="1000"/>
                        <a:t>
Eine Friedensbotschaft, ein Trickkleid und irgendein altes folkloristisches Instrument -  das braucht man für die perfekte ESC-Performance. Måns Zelmerlöw und Petra Mede geben eine Schritt-für-Schritt-Anleitung.</a:t>
                      </a:r>
                      <a:endParaRPr lang="en-US" sz="1000"/>
                    </a:p>
                  </a:txBody>
                  <a:tcPr/>
                </a:tc>
                <a:tc>
                  <a:txBody>
                    <a:bodyPr/>
                    <a:lstStyle/>
                    <a:p>
                      <a:r>
                        <a:rPr lang="en-US" sz="1000"/>
                        <a:t>877202</a:t>
                      </a:r>
                    </a:p>
                  </a:txBody>
                  <a:tcPr/>
                </a:tc>
                <a:tc>
                  <a:txBody>
                    <a:bodyPr/>
                    <a:lstStyle/>
                    <a:p>
                      <a:r>
                        <a:rPr lang="en-US" sz="1000"/>
                        <a:t>0</a:t>
                      </a:r>
                    </a:p>
                  </a:txBody>
                  <a:tcPr/>
                </a:tc>
                <a:tc>
                  <a:txBody>
                    <a:bodyPr/>
                    <a:lstStyle/>
                    <a:p>
                      <a:r>
                        <a:rPr lang="en-US" sz="1000"/>
                        <a:t>579790</a:t>
                      </a:r>
                    </a:p>
                  </a:txBody>
                  <a:tcPr/>
                </a:tc>
                <a:tc>
                  <a:txBody>
                    <a:bodyPr/>
                    <a:lstStyle/>
                    <a:p>
                      <a:r>
                        <a:rPr lang="en-US" sz="1000"/>
                        <a:t>312513</a:t>
                      </a:r>
                    </a:p>
                  </a:txBody>
                  <a:tcPr/>
                </a:tc>
                <a:tc>
                  <a:txBody>
                    <a:bodyPr/>
                    <a:lstStyle/>
                    <a:p>
                      <a:r>
                        <a:rPr lang="en-US" sz="1000"/>
                        <a:t>877202</a:t>
                      </a:r>
                    </a:p>
                  </a:txBody>
                  <a:tcPr/>
                </a:tc>
                <a:tc>
                  <a:txBody>
                    <a:bodyPr/>
                    <a:lstStyle/>
                    <a:p>
                      <a:r>
                        <a:rPr lang="en-US" sz="1000"/>
                        <a:t>Video</a:t>
                      </a:r>
                    </a:p>
                  </a:txBody>
                  <a:tcPr/>
                </a:tc>
                <a:extLst>
                  <a:ext uri="{0D108BD9-81ED-4DB2-BD59-A6C34878D82A}">
                    <a16:rowId xmlns:a16="http://schemas.microsoft.com/office/drawing/2014/main" val="259770022"/>
                  </a:ext>
                </a:extLst>
              </a:tr>
              <a:tr h="370840">
                <a:tc>
                  <a:txBody>
                    <a:bodyPr/>
                    <a:lstStyle/>
                    <a:p>
                      <a:r>
                        <a:rPr lang="de-DE" sz="1000" b="1"/>
                        <a:t>Eurovision Song Contest Deutschland - 2016-05-10 22:02:16</a:t>
                      </a:r>
                      <a:r>
                        <a:rPr lang="de-DE" sz="1000"/>
                        <a:t>
Måns Zelmerlöw hat in seiner Akustik-Version von "Heros" diesmal tatsächlich echte Menschen statt eines Strichmännchens auftreten lassen. #ESC2016</a:t>
                      </a:r>
                      <a:endParaRPr lang="en-US" sz="1000"/>
                    </a:p>
                  </a:txBody>
                  <a:tcPr/>
                </a:tc>
                <a:tc>
                  <a:txBody>
                    <a:bodyPr/>
                    <a:lstStyle/>
                    <a:p>
                      <a:r>
                        <a:rPr lang="en-US" sz="1000"/>
                        <a:t>509422</a:t>
                      </a:r>
                    </a:p>
                  </a:txBody>
                  <a:tcPr/>
                </a:tc>
                <a:tc>
                  <a:txBody>
                    <a:bodyPr/>
                    <a:lstStyle/>
                    <a:p>
                      <a:r>
                        <a:rPr lang="en-US" sz="1000"/>
                        <a:t>0</a:t>
                      </a:r>
                    </a:p>
                  </a:txBody>
                  <a:tcPr/>
                </a:tc>
                <a:tc>
                  <a:txBody>
                    <a:bodyPr/>
                    <a:lstStyle/>
                    <a:p>
                      <a:r>
                        <a:rPr lang="en-US" sz="1000"/>
                        <a:t>345862</a:t>
                      </a:r>
                    </a:p>
                  </a:txBody>
                  <a:tcPr/>
                </a:tc>
                <a:tc>
                  <a:txBody>
                    <a:bodyPr/>
                    <a:lstStyle/>
                    <a:p>
                      <a:r>
                        <a:rPr lang="en-US" sz="1000"/>
                        <a:t>176994</a:t>
                      </a:r>
                    </a:p>
                  </a:txBody>
                  <a:tcPr/>
                </a:tc>
                <a:tc>
                  <a:txBody>
                    <a:bodyPr/>
                    <a:lstStyle/>
                    <a:p>
                      <a:r>
                        <a:rPr lang="en-US" sz="1000"/>
                        <a:t>509422</a:t>
                      </a:r>
                    </a:p>
                  </a:txBody>
                  <a:tcPr/>
                </a:tc>
                <a:tc>
                  <a:txBody>
                    <a:bodyPr/>
                    <a:lstStyle/>
                    <a:p>
                      <a:r>
                        <a:rPr lang="en-US" sz="1000"/>
                        <a:t>Video</a:t>
                      </a:r>
                    </a:p>
                  </a:txBody>
                  <a:tcPr/>
                </a:tc>
                <a:extLst>
                  <a:ext uri="{0D108BD9-81ED-4DB2-BD59-A6C34878D82A}">
                    <a16:rowId xmlns:a16="http://schemas.microsoft.com/office/drawing/2014/main" val="2462295902"/>
                  </a:ext>
                </a:extLst>
              </a:tr>
              <a:tr h="370840">
                <a:tc>
                  <a:txBody>
                    <a:bodyPr/>
                    <a:lstStyle/>
                    <a:p>
                      <a:r>
                        <a:rPr lang="de-DE" sz="1000" b="1"/>
                        <a:t>Eurovision Song Contest Deutschland - 2016-05-14 22:59:24</a:t>
                      </a:r>
                      <a:r>
                        <a:rPr lang="de-DE" sz="1000"/>
                        <a:t>
Der Song polarisiert: Für die einen ist es Kunst, für andere übertreibt Krimtatarin Jamala mit ihrer Stimmakrobatik.
http://www.eurovision.de/videos/2016/Ukraine-Jamala-1944,ukraine728.html</a:t>
                      </a:r>
                      <a:endParaRPr lang="en-US" sz="1000"/>
                    </a:p>
                  </a:txBody>
                  <a:tcPr/>
                </a:tc>
                <a:tc>
                  <a:txBody>
                    <a:bodyPr/>
                    <a:lstStyle/>
                    <a:p>
                      <a:r>
                        <a:rPr lang="en-US" sz="1000"/>
                        <a:t>430486</a:t>
                      </a:r>
                    </a:p>
                  </a:txBody>
                  <a:tcPr/>
                </a:tc>
                <a:tc>
                  <a:txBody>
                    <a:bodyPr/>
                    <a:lstStyle/>
                    <a:p>
                      <a:r>
                        <a:rPr lang="en-US" sz="1000"/>
                        <a:t>0</a:t>
                      </a:r>
                    </a:p>
                  </a:txBody>
                  <a:tcPr/>
                </a:tc>
                <a:tc>
                  <a:txBody>
                    <a:bodyPr/>
                    <a:lstStyle/>
                    <a:p>
                      <a:r>
                        <a:rPr lang="en-US" sz="1000"/>
                        <a:t>417198</a:t>
                      </a:r>
                    </a:p>
                  </a:txBody>
                  <a:tcPr/>
                </a:tc>
                <a:tc>
                  <a:txBody>
                    <a:bodyPr/>
                    <a:lstStyle/>
                    <a:p>
                      <a:r>
                        <a:rPr lang="en-US" sz="1000"/>
                        <a:t>15817</a:t>
                      </a:r>
                    </a:p>
                  </a:txBody>
                  <a:tcPr/>
                </a:tc>
                <a:tc>
                  <a:txBody>
                    <a:bodyPr/>
                    <a:lstStyle/>
                    <a:p>
                      <a:r>
                        <a:rPr lang="en-US" sz="1000"/>
                        <a:t>430486</a:t>
                      </a:r>
                    </a:p>
                  </a:txBody>
                  <a:tcPr/>
                </a:tc>
                <a:tc>
                  <a:txBody>
                    <a:bodyPr/>
                    <a:lstStyle/>
                    <a:p>
                      <a:r>
                        <a:rPr lang="en-US" sz="1000"/>
                        <a:t>Link</a:t>
                      </a:r>
                    </a:p>
                  </a:txBody>
                  <a:tcPr/>
                </a:tc>
                <a:extLst>
                  <a:ext uri="{0D108BD9-81ED-4DB2-BD59-A6C34878D82A}">
                    <a16:rowId xmlns:a16="http://schemas.microsoft.com/office/drawing/2014/main" val="1484955246"/>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3031134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0823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3362119"/>
                    </a:ext>
                  </a:extLst>
                </a:gridCol>
                <a:gridCol w="1234440">
                  <a:extLst>
                    <a:ext uri="{9D8B030D-6E8A-4147-A177-3AD203B41FA5}">
                      <a16:colId xmlns:a16="http://schemas.microsoft.com/office/drawing/2014/main" val="1685633907"/>
                    </a:ext>
                  </a:extLst>
                </a:gridCol>
                <a:gridCol w="1234440">
                  <a:extLst>
                    <a:ext uri="{9D8B030D-6E8A-4147-A177-3AD203B41FA5}">
                      <a16:colId xmlns:a16="http://schemas.microsoft.com/office/drawing/2014/main" val="1168310487"/>
                    </a:ext>
                  </a:extLst>
                </a:gridCol>
                <a:gridCol w="1234440">
                  <a:extLst>
                    <a:ext uri="{9D8B030D-6E8A-4147-A177-3AD203B41FA5}">
                      <a16:colId xmlns:a16="http://schemas.microsoft.com/office/drawing/2014/main" val="2901599522"/>
                    </a:ext>
                  </a:extLst>
                </a:gridCol>
                <a:gridCol w="822960">
                  <a:extLst>
                    <a:ext uri="{9D8B030D-6E8A-4147-A177-3AD203B41FA5}">
                      <a16:colId xmlns:a16="http://schemas.microsoft.com/office/drawing/2014/main" val="2342264239"/>
                    </a:ext>
                  </a:extLst>
                </a:gridCol>
                <a:gridCol w="411480">
                  <a:extLst>
                    <a:ext uri="{9D8B030D-6E8A-4147-A177-3AD203B41FA5}">
                      <a16:colId xmlns:a16="http://schemas.microsoft.com/office/drawing/2014/main" val="109961631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511984237"/>
                  </a:ext>
                </a:extLst>
              </a:tr>
              <a:tr h="370840">
                <a:tc>
                  <a:txBody>
                    <a:bodyPr/>
                    <a:lstStyle/>
                    <a:p>
                      <a:r>
                        <a:rPr lang="de-DE" sz="1000" b="1"/>
                        <a:t>Eurovision Song Contest Deutschland - 2016-05-14 22:21:12</a:t>
                      </a:r>
                      <a:r>
                        <a:rPr lang="de-DE" sz="1000"/>
                        <a:t>
Schließlich ist es doch der große Mond geworden: Durch den Märchenwald schreitend, gibt unsere Jamie-Lee auch im Finale alles, um den Sieg nach Deutschland zu holen.</a:t>
                      </a:r>
                      <a:endParaRPr lang="en-US" sz="1000"/>
                    </a:p>
                  </a:txBody>
                  <a:tcPr/>
                </a:tc>
                <a:tc>
                  <a:txBody>
                    <a:bodyPr/>
                    <a:lstStyle/>
                    <a:p>
                      <a:r>
                        <a:rPr lang="en-US" sz="1000"/>
                        <a:t>187797</a:t>
                      </a:r>
                    </a:p>
                  </a:txBody>
                  <a:tcPr/>
                </a:tc>
                <a:tc>
                  <a:txBody>
                    <a:bodyPr/>
                    <a:lstStyle/>
                    <a:p>
                      <a:r>
                        <a:rPr lang="en-US" sz="1000"/>
                        <a:t>2083961</a:t>
                      </a:r>
                    </a:p>
                  </a:txBody>
                  <a:tcPr/>
                </a:tc>
                <a:tc>
                  <a:txBody>
                    <a:bodyPr/>
                    <a:lstStyle/>
                    <a:p>
                      <a:r>
                        <a:rPr lang="en-US" sz="1000"/>
                        <a:t>9.0%</a:t>
                      </a:r>
                    </a:p>
                  </a:txBody>
                  <a:tcPr/>
                </a:tc>
                <a:tc>
                  <a:txBody>
                    <a:bodyPr/>
                    <a:lstStyle/>
                    <a:p>
                      <a:r>
                        <a:rPr lang="en-US" sz="1000"/>
                        <a:t>16574</a:t>
                      </a:r>
                    </a:p>
                  </a:txBody>
                  <a:tcPr/>
                </a:tc>
                <a:tc>
                  <a:txBody>
                    <a:bodyPr/>
                    <a:lstStyle/>
                    <a:p>
                      <a:r>
                        <a:rPr lang="en-US" sz="1000"/>
                        <a:t>Video</a:t>
                      </a:r>
                    </a:p>
                  </a:txBody>
                  <a:tcPr/>
                </a:tc>
                <a:extLst>
                  <a:ext uri="{0D108BD9-81ED-4DB2-BD59-A6C34878D82A}">
                    <a16:rowId xmlns:a16="http://schemas.microsoft.com/office/drawing/2014/main" val="2505258161"/>
                  </a:ext>
                </a:extLst>
              </a:tr>
              <a:tr h="370840">
                <a:tc>
                  <a:txBody>
                    <a:bodyPr/>
                    <a:lstStyle/>
                    <a:p>
                      <a:r>
                        <a:rPr lang="de-DE" sz="1000" b="1"/>
                        <a:t>Eurovision Song Contest Deutschland - 2016-05-15 00:22:31</a:t>
                      </a:r>
                      <a:r>
                        <a:rPr lang="de-DE" sz="1000"/>
                        <a:t>
Eine Friedensbotschaft, ein Trickkleid und irgendein altes folkloristisches Instrument -  das braucht man für die perfekte ESC-Performance. Måns Zelmerlöw und Petra Mede geben eine Schritt-für-Schritt-Anleitung.</a:t>
                      </a:r>
                      <a:endParaRPr lang="en-US" sz="1000"/>
                    </a:p>
                  </a:txBody>
                  <a:tcPr/>
                </a:tc>
                <a:tc>
                  <a:txBody>
                    <a:bodyPr/>
                    <a:lstStyle/>
                    <a:p>
                      <a:r>
                        <a:rPr lang="en-US" sz="1000"/>
                        <a:t>68266</a:t>
                      </a:r>
                    </a:p>
                  </a:txBody>
                  <a:tcPr/>
                </a:tc>
                <a:tc>
                  <a:txBody>
                    <a:bodyPr/>
                    <a:lstStyle/>
                    <a:p>
                      <a:r>
                        <a:rPr lang="en-US" sz="1000"/>
                        <a:t>877202</a:t>
                      </a:r>
                    </a:p>
                  </a:txBody>
                  <a:tcPr/>
                </a:tc>
                <a:tc>
                  <a:txBody>
                    <a:bodyPr/>
                    <a:lstStyle/>
                    <a:p>
                      <a:r>
                        <a:rPr lang="en-US" sz="1000"/>
                        <a:t>7.8%</a:t>
                      </a:r>
                    </a:p>
                  </a:txBody>
                  <a:tcPr/>
                </a:tc>
                <a:tc>
                  <a:txBody>
                    <a:bodyPr/>
                    <a:lstStyle/>
                    <a:p>
                      <a:r>
                        <a:rPr lang="en-US" sz="1000"/>
                        <a:t>5675</a:t>
                      </a:r>
                    </a:p>
                  </a:txBody>
                  <a:tcPr/>
                </a:tc>
                <a:tc>
                  <a:txBody>
                    <a:bodyPr/>
                    <a:lstStyle/>
                    <a:p>
                      <a:r>
                        <a:rPr lang="en-US" sz="1000"/>
                        <a:t>Video</a:t>
                      </a:r>
                    </a:p>
                  </a:txBody>
                  <a:tcPr/>
                </a:tc>
                <a:extLst>
                  <a:ext uri="{0D108BD9-81ED-4DB2-BD59-A6C34878D82A}">
                    <a16:rowId xmlns:a16="http://schemas.microsoft.com/office/drawing/2014/main" val="2658721124"/>
                  </a:ext>
                </a:extLst>
              </a:tr>
              <a:tr h="370840">
                <a:tc>
                  <a:txBody>
                    <a:bodyPr/>
                    <a:lstStyle/>
                    <a:p>
                      <a:r>
                        <a:rPr lang="en-US" sz="1000" b="1"/>
                        <a:t>Eurovision Song Contest Deutschland - 2016-05-11 12:59:56</a:t>
                      </a:r>
                      <a:r>
                        <a:rPr lang="en-US" sz="1000"/>
                        <a:t>
Refugees Welcome! Mit ihrer eindrucksvollen Choreo haben Johan Liljedahl und Calle Rasmusson beim Eurovision Song Contest ein Zeichen gesetzt.</a:t>
                      </a:r>
                    </a:p>
                  </a:txBody>
                  <a:tcPr/>
                </a:tc>
                <a:tc>
                  <a:txBody>
                    <a:bodyPr/>
                    <a:lstStyle/>
                    <a:p>
                      <a:r>
                        <a:rPr lang="en-US" sz="1000"/>
                        <a:t>55958</a:t>
                      </a:r>
                    </a:p>
                  </a:txBody>
                  <a:tcPr/>
                </a:tc>
                <a:tc>
                  <a:txBody>
                    <a:bodyPr/>
                    <a:lstStyle/>
                    <a:p>
                      <a:r>
                        <a:rPr lang="en-US" sz="1000"/>
                        <a:t>885607</a:t>
                      </a:r>
                    </a:p>
                  </a:txBody>
                  <a:tcPr/>
                </a:tc>
                <a:tc>
                  <a:txBody>
                    <a:bodyPr/>
                    <a:lstStyle/>
                    <a:p>
                      <a:r>
                        <a:rPr lang="en-US" sz="1000"/>
                        <a:t>6.3%</a:t>
                      </a:r>
                    </a:p>
                  </a:txBody>
                  <a:tcPr/>
                </a:tc>
                <a:tc>
                  <a:txBody>
                    <a:bodyPr/>
                    <a:lstStyle/>
                    <a:p>
                      <a:r>
                        <a:rPr lang="en-US" sz="1000"/>
                        <a:t>9626</a:t>
                      </a:r>
                    </a:p>
                  </a:txBody>
                  <a:tcPr/>
                </a:tc>
                <a:tc>
                  <a:txBody>
                    <a:bodyPr/>
                    <a:lstStyle/>
                    <a:p>
                      <a:r>
                        <a:rPr lang="en-US" sz="1000"/>
                        <a:t>Video</a:t>
                      </a:r>
                    </a:p>
                  </a:txBody>
                  <a:tcPr/>
                </a:tc>
                <a:extLst>
                  <a:ext uri="{0D108BD9-81ED-4DB2-BD59-A6C34878D82A}">
                    <a16:rowId xmlns:a16="http://schemas.microsoft.com/office/drawing/2014/main" val="3139409607"/>
                  </a:ext>
                </a:extLst>
              </a:tr>
              <a:tr h="370840">
                <a:tc>
                  <a:txBody>
                    <a:bodyPr/>
                    <a:lstStyle/>
                    <a:p>
                      <a:r>
                        <a:rPr lang="de-DE" sz="1000" b="1"/>
                        <a:t>Eurovision Song Contest Deutschland - 2016-05-15 07:04:00</a:t>
                      </a:r>
                      <a:r>
                        <a:rPr lang="de-DE" sz="1000"/>
                        <a:t>
Jamie-Lee redet nicht lange um den heißen Brei: "Ich bin natürlich ein bisschen traurig, aber ich glaube, ich habe mir nichts vorzuwerfen."</a:t>
                      </a:r>
                      <a:endParaRPr lang="en-US" sz="1000"/>
                    </a:p>
                  </a:txBody>
                  <a:tcPr/>
                </a:tc>
                <a:tc>
                  <a:txBody>
                    <a:bodyPr/>
                    <a:lstStyle/>
                    <a:p>
                      <a:r>
                        <a:rPr lang="en-US" sz="1000"/>
                        <a:t>34881</a:t>
                      </a:r>
                    </a:p>
                  </a:txBody>
                  <a:tcPr/>
                </a:tc>
                <a:tc>
                  <a:txBody>
                    <a:bodyPr/>
                    <a:lstStyle/>
                    <a:p>
                      <a:r>
                        <a:rPr lang="en-US" sz="1000"/>
                        <a:t>334881</a:t>
                      </a:r>
                    </a:p>
                  </a:txBody>
                  <a:tcPr/>
                </a:tc>
                <a:tc>
                  <a:txBody>
                    <a:bodyPr/>
                    <a:lstStyle/>
                    <a:p>
                      <a:r>
                        <a:rPr lang="en-US" sz="1000"/>
                        <a:t>10.4%</a:t>
                      </a:r>
                    </a:p>
                  </a:txBody>
                  <a:tcPr/>
                </a:tc>
                <a:tc>
                  <a:txBody>
                    <a:bodyPr/>
                    <a:lstStyle/>
                    <a:p>
                      <a:r>
                        <a:rPr lang="en-US" sz="1000"/>
                        <a:t>1380</a:t>
                      </a:r>
                    </a:p>
                  </a:txBody>
                  <a:tcPr/>
                </a:tc>
                <a:tc>
                  <a:txBody>
                    <a:bodyPr/>
                    <a:lstStyle/>
                    <a:p>
                      <a:r>
                        <a:rPr lang="en-US" sz="1000"/>
                        <a:t>Video</a:t>
                      </a:r>
                    </a:p>
                  </a:txBody>
                  <a:tcPr/>
                </a:tc>
                <a:extLst>
                  <a:ext uri="{0D108BD9-81ED-4DB2-BD59-A6C34878D82A}">
                    <a16:rowId xmlns:a16="http://schemas.microsoft.com/office/drawing/2014/main" val="3302501865"/>
                  </a:ext>
                </a:extLst>
              </a:tr>
              <a:tr h="370840">
                <a:tc>
                  <a:txBody>
                    <a:bodyPr/>
                    <a:lstStyle/>
                    <a:p>
                      <a:r>
                        <a:rPr lang="de-DE" sz="1000" b="1"/>
                        <a:t>Eurovision Song Contest Deutschland - 2016-05-10 22:02:16</a:t>
                      </a:r>
                      <a:r>
                        <a:rPr lang="de-DE" sz="1000"/>
                        <a:t>
Måns Zelmerlöw hat in seiner Akustik-Version von "Heros" diesmal tatsächlich echte Menschen statt eines Strichmännchens auftreten lassen. #ESC2016</a:t>
                      </a:r>
                      <a:endParaRPr lang="en-US" sz="1000"/>
                    </a:p>
                  </a:txBody>
                  <a:tcPr/>
                </a:tc>
                <a:tc>
                  <a:txBody>
                    <a:bodyPr/>
                    <a:lstStyle/>
                    <a:p>
                      <a:r>
                        <a:rPr lang="en-US" sz="1000"/>
                        <a:t>26234</a:t>
                      </a:r>
                    </a:p>
                  </a:txBody>
                  <a:tcPr/>
                </a:tc>
                <a:tc>
                  <a:txBody>
                    <a:bodyPr/>
                    <a:lstStyle/>
                    <a:p>
                      <a:r>
                        <a:rPr lang="en-US" sz="1000"/>
                        <a:t>509422</a:t>
                      </a:r>
                    </a:p>
                  </a:txBody>
                  <a:tcPr/>
                </a:tc>
                <a:tc>
                  <a:txBody>
                    <a:bodyPr/>
                    <a:lstStyle/>
                    <a:p>
                      <a:r>
                        <a:rPr lang="en-US" sz="1000"/>
                        <a:t>5.1%</a:t>
                      </a:r>
                    </a:p>
                  </a:txBody>
                  <a:tcPr/>
                </a:tc>
                <a:tc>
                  <a:txBody>
                    <a:bodyPr/>
                    <a:lstStyle/>
                    <a:p>
                      <a:r>
                        <a:rPr lang="en-US" sz="1000"/>
                        <a:t>3408</a:t>
                      </a:r>
                    </a:p>
                  </a:txBody>
                  <a:tcPr/>
                </a:tc>
                <a:tc>
                  <a:txBody>
                    <a:bodyPr/>
                    <a:lstStyle/>
                    <a:p>
                      <a:r>
                        <a:rPr lang="en-US" sz="1000"/>
                        <a:t>Video</a:t>
                      </a:r>
                    </a:p>
                  </a:txBody>
                  <a:tcPr/>
                </a:tc>
                <a:extLst>
                  <a:ext uri="{0D108BD9-81ED-4DB2-BD59-A6C34878D82A}">
                    <a16:rowId xmlns:a16="http://schemas.microsoft.com/office/drawing/2014/main" val="221989739"/>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535642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2635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2067156"/>
                    </a:ext>
                  </a:extLst>
                </a:gridCol>
                <a:gridCol w="1234440">
                  <a:extLst>
                    <a:ext uri="{9D8B030D-6E8A-4147-A177-3AD203B41FA5}">
                      <a16:colId xmlns:a16="http://schemas.microsoft.com/office/drawing/2014/main" val="3184763730"/>
                    </a:ext>
                  </a:extLst>
                </a:gridCol>
                <a:gridCol w="1234440">
                  <a:extLst>
                    <a:ext uri="{9D8B030D-6E8A-4147-A177-3AD203B41FA5}">
                      <a16:colId xmlns:a16="http://schemas.microsoft.com/office/drawing/2014/main" val="3568364884"/>
                    </a:ext>
                  </a:extLst>
                </a:gridCol>
                <a:gridCol w="1234440">
                  <a:extLst>
                    <a:ext uri="{9D8B030D-6E8A-4147-A177-3AD203B41FA5}">
                      <a16:colId xmlns:a16="http://schemas.microsoft.com/office/drawing/2014/main" val="1098609630"/>
                    </a:ext>
                  </a:extLst>
                </a:gridCol>
                <a:gridCol w="822960">
                  <a:extLst>
                    <a:ext uri="{9D8B030D-6E8A-4147-A177-3AD203B41FA5}">
                      <a16:colId xmlns:a16="http://schemas.microsoft.com/office/drawing/2014/main" val="3831988429"/>
                    </a:ext>
                  </a:extLst>
                </a:gridCol>
                <a:gridCol w="411480">
                  <a:extLst>
                    <a:ext uri="{9D8B030D-6E8A-4147-A177-3AD203B41FA5}">
                      <a16:colId xmlns:a16="http://schemas.microsoft.com/office/drawing/2014/main" val="70065151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881248058"/>
                  </a:ext>
                </a:extLst>
              </a:tr>
              <a:tr h="370840">
                <a:tc>
                  <a:txBody>
                    <a:bodyPr/>
                    <a:lstStyle/>
                    <a:p>
                      <a:r>
                        <a:rPr lang="de-DE" sz="1000" b="1"/>
                        <a:t>Eurovision Song Contest Deutschland - 2016-02-26 12:00:06</a:t>
                      </a:r>
                      <a:r>
                        <a:rPr lang="de-DE" sz="1000"/>
                        <a:t>
</a:t>
                      </a:r>
                      <a:endParaRPr lang="en-US" sz="1000"/>
                    </a:p>
                  </a:txBody>
                  <a:tcPr/>
                </a:tc>
                <a:tc>
                  <a:txBody>
                    <a:bodyPr/>
                    <a:lstStyle/>
                    <a:p>
                      <a:r>
                        <a:rPr lang="en-US" sz="1000"/>
                        <a:t>34150.0%</a:t>
                      </a:r>
                    </a:p>
                  </a:txBody>
                  <a:tcPr/>
                </a:tc>
                <a:tc>
                  <a:txBody>
                    <a:bodyPr/>
                    <a:lstStyle/>
                    <a:p>
                      <a:r>
                        <a:rPr lang="en-US" sz="1000"/>
                        <a:t>683</a:t>
                      </a:r>
                    </a:p>
                  </a:txBody>
                  <a:tcPr/>
                </a:tc>
                <a:tc>
                  <a:txBody>
                    <a:bodyPr/>
                    <a:lstStyle/>
                    <a:p>
                      <a:r>
                        <a:rPr lang="en-US" sz="1000"/>
                        <a:t>2</a:t>
                      </a:r>
                    </a:p>
                  </a:txBody>
                  <a:tcPr/>
                </a:tc>
                <a:tc>
                  <a:txBody>
                    <a:bodyPr/>
                    <a:lstStyle/>
                    <a:p>
                      <a:r>
                        <a:rPr lang="en-US" sz="1000"/>
                        <a:t>261</a:t>
                      </a:r>
                    </a:p>
                  </a:txBody>
                  <a:tcPr/>
                </a:tc>
                <a:tc>
                  <a:txBody>
                    <a:bodyPr/>
                    <a:lstStyle/>
                    <a:p>
                      <a:r>
                        <a:rPr lang="en-US" sz="1000"/>
                        <a:t>Photo</a:t>
                      </a:r>
                    </a:p>
                  </a:txBody>
                  <a:tcPr/>
                </a:tc>
                <a:extLst>
                  <a:ext uri="{0D108BD9-81ED-4DB2-BD59-A6C34878D82A}">
                    <a16:rowId xmlns:a16="http://schemas.microsoft.com/office/drawing/2014/main" val="2890420132"/>
                  </a:ext>
                </a:extLst>
              </a:tr>
              <a:tr h="370840">
                <a:tc>
                  <a:txBody>
                    <a:bodyPr/>
                    <a:lstStyle/>
                    <a:p>
                      <a:r>
                        <a:rPr lang="de-DE" sz="1000" b="1"/>
                        <a:t>Eurovision Song Contest Deutschland - 2016-05-15 14:31:32</a:t>
                      </a:r>
                      <a:r>
                        <a:rPr lang="de-DE" sz="1000"/>
                        <a:t>
Auch wenn der #ESC aus deutscher Sicht enttäuschend verlaufen ist, bei den Zuschauern hat das Finale in Stockholm gepunktet - sowohl im Fernsehen als auch online.</a:t>
                      </a:r>
                      <a:endParaRPr lang="en-US" sz="1000"/>
                    </a:p>
                  </a:txBody>
                  <a:tcPr/>
                </a:tc>
                <a:tc>
                  <a:txBody>
                    <a:bodyPr/>
                    <a:lstStyle/>
                    <a:p>
                      <a:r>
                        <a:rPr lang="en-US" sz="1000"/>
                        <a:t>19.3%</a:t>
                      </a:r>
                    </a:p>
                  </a:txBody>
                  <a:tcPr/>
                </a:tc>
                <a:tc>
                  <a:txBody>
                    <a:bodyPr/>
                    <a:lstStyle/>
                    <a:p>
                      <a:r>
                        <a:rPr lang="en-US" sz="1000"/>
                        <a:t>6991</a:t>
                      </a:r>
                    </a:p>
                  </a:txBody>
                  <a:tcPr/>
                </a:tc>
                <a:tc>
                  <a:txBody>
                    <a:bodyPr/>
                    <a:lstStyle/>
                    <a:p>
                      <a:r>
                        <a:rPr lang="en-US" sz="1000"/>
                        <a:t>36216</a:t>
                      </a:r>
                    </a:p>
                  </a:txBody>
                  <a:tcPr/>
                </a:tc>
                <a:tc>
                  <a:txBody>
                    <a:bodyPr/>
                    <a:lstStyle/>
                    <a:p>
                      <a:r>
                        <a:rPr lang="en-US" sz="1000"/>
                        <a:t>85</a:t>
                      </a:r>
                    </a:p>
                  </a:txBody>
                  <a:tcPr/>
                </a:tc>
                <a:tc>
                  <a:txBody>
                    <a:bodyPr/>
                    <a:lstStyle/>
                    <a:p>
                      <a:r>
                        <a:rPr lang="en-US" sz="1000"/>
                        <a:t>Link</a:t>
                      </a:r>
                    </a:p>
                  </a:txBody>
                  <a:tcPr/>
                </a:tc>
                <a:extLst>
                  <a:ext uri="{0D108BD9-81ED-4DB2-BD59-A6C34878D82A}">
                    <a16:rowId xmlns:a16="http://schemas.microsoft.com/office/drawing/2014/main" val="1009288"/>
                  </a:ext>
                </a:extLst>
              </a:tr>
              <a:tr h="370840">
                <a:tc>
                  <a:txBody>
                    <a:bodyPr/>
                    <a:lstStyle/>
                    <a:p>
                      <a:r>
                        <a:rPr lang="de-DE" sz="1000" b="1"/>
                        <a:t>Eurovision Song Contest Deutschland - 2016-05-15 14:45:48</a:t>
                      </a:r>
                      <a:r>
                        <a:rPr lang="de-DE" sz="1000"/>
                        <a:t>
Der #ESC-Sieg von Jamala | Джамала und Jamie-Lees Niederlage sorgen für ein starkes Echo bei Teilnehmern, Verantwortlichen, Politikern, Medien und Fans.</a:t>
                      </a:r>
                      <a:endParaRPr lang="en-US" sz="1000"/>
                    </a:p>
                  </a:txBody>
                  <a:tcPr/>
                </a:tc>
                <a:tc>
                  <a:txBody>
                    <a:bodyPr/>
                    <a:lstStyle/>
                    <a:p>
                      <a:r>
                        <a:rPr lang="en-US" sz="1000"/>
                        <a:t>18.5%</a:t>
                      </a:r>
                    </a:p>
                  </a:txBody>
                  <a:tcPr/>
                </a:tc>
                <a:tc>
                  <a:txBody>
                    <a:bodyPr/>
                    <a:lstStyle/>
                    <a:p>
                      <a:r>
                        <a:rPr lang="en-US" sz="1000"/>
                        <a:t>8690</a:t>
                      </a:r>
                    </a:p>
                  </a:txBody>
                  <a:tcPr/>
                </a:tc>
                <a:tc>
                  <a:txBody>
                    <a:bodyPr/>
                    <a:lstStyle/>
                    <a:p>
                      <a:r>
                        <a:rPr lang="en-US" sz="1000"/>
                        <a:t>46894</a:t>
                      </a:r>
                    </a:p>
                  </a:txBody>
                  <a:tcPr/>
                </a:tc>
                <a:tc>
                  <a:txBody>
                    <a:bodyPr/>
                    <a:lstStyle/>
                    <a:p>
                      <a:r>
                        <a:rPr lang="en-US" sz="1000"/>
                        <a:t>343</a:t>
                      </a:r>
                    </a:p>
                  </a:txBody>
                  <a:tcPr/>
                </a:tc>
                <a:tc>
                  <a:txBody>
                    <a:bodyPr/>
                    <a:lstStyle/>
                    <a:p>
                      <a:r>
                        <a:rPr lang="en-US" sz="1000"/>
                        <a:t>Link</a:t>
                      </a:r>
                    </a:p>
                  </a:txBody>
                  <a:tcPr/>
                </a:tc>
                <a:extLst>
                  <a:ext uri="{0D108BD9-81ED-4DB2-BD59-A6C34878D82A}">
                    <a16:rowId xmlns:a16="http://schemas.microsoft.com/office/drawing/2014/main" val="851184711"/>
                  </a:ext>
                </a:extLst>
              </a:tr>
              <a:tr h="370840">
                <a:tc>
                  <a:txBody>
                    <a:bodyPr/>
                    <a:lstStyle/>
                    <a:p>
                      <a:r>
                        <a:rPr lang="de-DE" sz="1000" b="1"/>
                        <a:t>Eurovision Song Contest Deutschland - 2016-05-15 15:24:49</a:t>
                      </a:r>
                      <a:r>
                        <a:rPr lang="de-DE" sz="1000"/>
                        <a:t>
Wäre es nur nach den #ESC-Zuschauern gegangen, hätte der russische Kandidat Сергей Лазарев gewonnen. Bei der Jury lag Dami Im vorn. Hier könnt ihr die Jury- und Zuschauervotings genauer unter die Lupe nehmen. Findet ihr das neue Abstimmverfahren besser als das alte?</a:t>
                      </a:r>
                      <a:endParaRPr lang="en-US" sz="1000"/>
                    </a:p>
                  </a:txBody>
                  <a:tcPr/>
                </a:tc>
                <a:tc>
                  <a:txBody>
                    <a:bodyPr/>
                    <a:lstStyle/>
                    <a:p>
                      <a:r>
                        <a:rPr lang="en-US" sz="1000"/>
                        <a:t>16.9%</a:t>
                      </a:r>
                    </a:p>
                  </a:txBody>
                  <a:tcPr/>
                </a:tc>
                <a:tc>
                  <a:txBody>
                    <a:bodyPr/>
                    <a:lstStyle/>
                    <a:p>
                      <a:r>
                        <a:rPr lang="en-US" sz="1000"/>
                        <a:t>10825</a:t>
                      </a:r>
                    </a:p>
                  </a:txBody>
                  <a:tcPr/>
                </a:tc>
                <a:tc>
                  <a:txBody>
                    <a:bodyPr/>
                    <a:lstStyle/>
                    <a:p>
                      <a:r>
                        <a:rPr lang="en-US" sz="1000"/>
                        <a:t>64138</a:t>
                      </a:r>
                    </a:p>
                  </a:txBody>
                  <a:tcPr/>
                </a:tc>
                <a:tc>
                  <a:txBody>
                    <a:bodyPr/>
                    <a:lstStyle/>
                    <a:p>
                      <a:r>
                        <a:rPr lang="en-US" sz="1000"/>
                        <a:t>761</a:t>
                      </a:r>
                    </a:p>
                  </a:txBody>
                  <a:tcPr/>
                </a:tc>
                <a:tc>
                  <a:txBody>
                    <a:bodyPr/>
                    <a:lstStyle/>
                    <a:p>
                      <a:r>
                        <a:rPr lang="en-US" sz="1000"/>
                        <a:t>Photo</a:t>
                      </a:r>
                    </a:p>
                  </a:txBody>
                  <a:tcPr/>
                </a:tc>
                <a:extLst>
                  <a:ext uri="{0D108BD9-81ED-4DB2-BD59-A6C34878D82A}">
                    <a16:rowId xmlns:a16="http://schemas.microsoft.com/office/drawing/2014/main" val="1871422875"/>
                  </a:ext>
                </a:extLst>
              </a:tr>
              <a:tr h="370840">
                <a:tc>
                  <a:txBody>
                    <a:bodyPr/>
                    <a:lstStyle/>
                    <a:p>
                      <a:r>
                        <a:rPr lang="de-DE" sz="1000" b="1"/>
                        <a:t>Eurovision Song Contest Deutschland - 2016-05-15 03:43:56</a:t>
                      </a:r>
                      <a:r>
                        <a:rPr lang="de-DE" sz="1000"/>
                        <a:t>
Schon wieder letzter Platz für Deutschland. Jamie-Lee ist Schlussslicht, wie Ann Sophie im vergangenen Jahr.</a:t>
                      </a:r>
                      <a:endParaRPr lang="en-US" sz="1000"/>
                    </a:p>
                  </a:txBody>
                  <a:tcPr/>
                </a:tc>
                <a:tc>
                  <a:txBody>
                    <a:bodyPr/>
                    <a:lstStyle/>
                    <a:p>
                      <a:r>
                        <a:rPr lang="en-US" sz="1000"/>
                        <a:t>13.2%</a:t>
                      </a:r>
                    </a:p>
                  </a:txBody>
                  <a:tcPr/>
                </a:tc>
                <a:tc>
                  <a:txBody>
                    <a:bodyPr/>
                    <a:lstStyle/>
                    <a:p>
                      <a:r>
                        <a:rPr lang="en-US" sz="1000"/>
                        <a:t>13213</a:t>
                      </a:r>
                    </a:p>
                  </a:txBody>
                  <a:tcPr/>
                </a:tc>
                <a:tc>
                  <a:txBody>
                    <a:bodyPr/>
                    <a:lstStyle/>
                    <a:p>
                      <a:r>
                        <a:rPr lang="en-US" sz="1000"/>
                        <a:t>100244</a:t>
                      </a:r>
                    </a:p>
                  </a:txBody>
                  <a:tcPr/>
                </a:tc>
                <a:tc>
                  <a:txBody>
                    <a:bodyPr/>
                    <a:lstStyle/>
                    <a:p>
                      <a:r>
                        <a:rPr lang="en-US" sz="1000"/>
                        <a:t>1239</a:t>
                      </a:r>
                    </a:p>
                  </a:txBody>
                  <a:tcPr/>
                </a:tc>
                <a:tc>
                  <a:txBody>
                    <a:bodyPr/>
                    <a:lstStyle/>
                    <a:p>
                      <a:r>
                        <a:rPr lang="en-US" sz="1000"/>
                        <a:t>Link</a:t>
                      </a:r>
                    </a:p>
                  </a:txBody>
                  <a:tcPr/>
                </a:tc>
                <a:extLst>
                  <a:ext uri="{0D108BD9-81ED-4DB2-BD59-A6C34878D82A}">
                    <a16:rowId xmlns:a16="http://schemas.microsoft.com/office/drawing/2014/main" val="2592644807"/>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846772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3988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51432713"/>
                    </a:ext>
                  </a:extLst>
                </a:gridCol>
                <a:gridCol w="1234440">
                  <a:extLst>
                    <a:ext uri="{9D8B030D-6E8A-4147-A177-3AD203B41FA5}">
                      <a16:colId xmlns:a16="http://schemas.microsoft.com/office/drawing/2014/main" val="3606396346"/>
                    </a:ext>
                  </a:extLst>
                </a:gridCol>
                <a:gridCol w="1234440">
                  <a:extLst>
                    <a:ext uri="{9D8B030D-6E8A-4147-A177-3AD203B41FA5}">
                      <a16:colId xmlns:a16="http://schemas.microsoft.com/office/drawing/2014/main" val="3968721733"/>
                    </a:ext>
                  </a:extLst>
                </a:gridCol>
                <a:gridCol w="1234440">
                  <a:extLst>
                    <a:ext uri="{9D8B030D-6E8A-4147-A177-3AD203B41FA5}">
                      <a16:colId xmlns:a16="http://schemas.microsoft.com/office/drawing/2014/main" val="536017473"/>
                    </a:ext>
                  </a:extLst>
                </a:gridCol>
                <a:gridCol w="822960">
                  <a:extLst>
                    <a:ext uri="{9D8B030D-6E8A-4147-A177-3AD203B41FA5}">
                      <a16:colId xmlns:a16="http://schemas.microsoft.com/office/drawing/2014/main" val="1464459005"/>
                    </a:ext>
                  </a:extLst>
                </a:gridCol>
                <a:gridCol w="411480">
                  <a:extLst>
                    <a:ext uri="{9D8B030D-6E8A-4147-A177-3AD203B41FA5}">
                      <a16:colId xmlns:a16="http://schemas.microsoft.com/office/drawing/2014/main" val="73775692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33319205"/>
                  </a:ext>
                </a:extLst>
              </a:tr>
              <a:tr h="370840">
                <a:tc>
                  <a:txBody>
                    <a:bodyPr/>
                    <a:lstStyle/>
                    <a:p>
                      <a:r>
                        <a:rPr lang="de-DE" sz="1000" b="1"/>
                        <a:t>Eurovision Song Contest Deutschland - 2016-02-25 16:03:09</a:t>
                      </a:r>
                      <a:r>
                        <a:rPr lang="de-DE" sz="1000"/>
                        <a:t>
Die Generalprobe hat begonnen. Wir freuen uns auf eure Kommentare!</a:t>
                      </a:r>
                      <a:endParaRPr lang="en-US" sz="1000"/>
                    </a:p>
                  </a:txBody>
                  <a:tcPr/>
                </a:tc>
                <a:tc>
                  <a:txBody>
                    <a:bodyPr/>
                    <a:lstStyle/>
                    <a:p>
                      <a:r>
                        <a:rPr lang="en-US" sz="1000"/>
                        <a:t>0.8%</a:t>
                      </a:r>
                    </a:p>
                  </a:txBody>
                  <a:tcPr/>
                </a:tc>
                <a:tc>
                  <a:txBody>
                    <a:bodyPr/>
                    <a:lstStyle/>
                    <a:p>
                      <a:r>
                        <a:rPr lang="en-US" sz="1000"/>
                        <a:t>61</a:t>
                      </a:r>
                    </a:p>
                  </a:txBody>
                  <a:tcPr/>
                </a:tc>
                <a:tc>
                  <a:txBody>
                    <a:bodyPr/>
                    <a:lstStyle/>
                    <a:p>
                      <a:r>
                        <a:rPr lang="en-US" sz="1000"/>
                        <a:t>7373</a:t>
                      </a:r>
                    </a:p>
                  </a:txBody>
                  <a:tcPr/>
                </a:tc>
                <a:tc>
                  <a:txBody>
                    <a:bodyPr/>
                    <a:lstStyle/>
                    <a:p>
                      <a:r>
                        <a:rPr lang="en-US" sz="1000"/>
                        <a:t>29</a:t>
                      </a:r>
                    </a:p>
                  </a:txBody>
                  <a:tcPr/>
                </a:tc>
                <a:tc>
                  <a:txBody>
                    <a:bodyPr/>
                    <a:lstStyle/>
                    <a:p>
                      <a:r>
                        <a:rPr lang="en-US" sz="1000"/>
                        <a:t>Link</a:t>
                      </a:r>
                    </a:p>
                  </a:txBody>
                  <a:tcPr/>
                </a:tc>
                <a:extLst>
                  <a:ext uri="{0D108BD9-81ED-4DB2-BD59-A6C34878D82A}">
                    <a16:rowId xmlns:a16="http://schemas.microsoft.com/office/drawing/2014/main" val="1496221103"/>
                  </a:ext>
                </a:extLst>
              </a:tr>
              <a:tr h="370840">
                <a:tc>
                  <a:txBody>
                    <a:bodyPr/>
                    <a:lstStyle/>
                    <a:p>
                      <a:r>
                        <a:rPr lang="de-DE" sz="1000" b="1"/>
                        <a:t>Eurovision Song Contest Deutschland - 2016-04-19 13:18:01</a:t>
                      </a:r>
                      <a:r>
                        <a:rPr lang="de-DE" sz="1000"/>
                        <a:t>
"Sing It Away" ist absolut tanzbar, kann man laut Anke Harnack jederzeit im Radio spielen und - stört nicht weiter. Fehlt dem Song von Sandhja aus Finnland der richtige ESC-Moment? Was meint ihr?</a:t>
                      </a:r>
                      <a:endParaRPr lang="en-US" sz="1000"/>
                    </a:p>
                  </a:txBody>
                  <a:tcPr/>
                </a:tc>
                <a:tc>
                  <a:txBody>
                    <a:bodyPr/>
                    <a:lstStyle/>
                    <a:p>
                      <a:r>
                        <a:rPr lang="en-US" sz="1000"/>
                        <a:t>0.8%</a:t>
                      </a:r>
                    </a:p>
                  </a:txBody>
                  <a:tcPr/>
                </a:tc>
                <a:tc>
                  <a:txBody>
                    <a:bodyPr/>
                    <a:lstStyle/>
                    <a:p>
                      <a:r>
                        <a:rPr lang="en-US" sz="1000"/>
                        <a:t>216</a:t>
                      </a:r>
                    </a:p>
                  </a:txBody>
                  <a:tcPr/>
                </a:tc>
                <a:tc>
                  <a:txBody>
                    <a:bodyPr/>
                    <a:lstStyle/>
                    <a:p>
                      <a:r>
                        <a:rPr lang="en-US" sz="1000"/>
                        <a:t>26332</a:t>
                      </a:r>
                    </a:p>
                  </a:txBody>
                  <a:tcPr/>
                </a:tc>
                <a:tc>
                  <a:txBody>
                    <a:bodyPr/>
                    <a:lstStyle/>
                    <a:p>
                      <a:r>
                        <a:rPr lang="en-US" sz="1000"/>
                        <a:t>21</a:t>
                      </a:r>
                    </a:p>
                  </a:txBody>
                  <a:tcPr/>
                </a:tc>
                <a:tc>
                  <a:txBody>
                    <a:bodyPr/>
                    <a:lstStyle/>
                    <a:p>
                      <a:r>
                        <a:rPr lang="en-US" sz="1000"/>
                        <a:t>Video</a:t>
                      </a:r>
                    </a:p>
                  </a:txBody>
                  <a:tcPr/>
                </a:tc>
                <a:extLst>
                  <a:ext uri="{0D108BD9-81ED-4DB2-BD59-A6C34878D82A}">
                    <a16:rowId xmlns:a16="http://schemas.microsoft.com/office/drawing/2014/main" val="2797343040"/>
                  </a:ext>
                </a:extLst>
              </a:tr>
              <a:tr h="370840">
                <a:tc>
                  <a:txBody>
                    <a:bodyPr/>
                    <a:lstStyle/>
                    <a:p>
                      <a:r>
                        <a:rPr lang="de-DE" sz="1000" b="1"/>
                        <a:t>Eurovision Song Contest Deutschland - 2016-04-18 20:15:00</a:t>
                      </a:r>
                      <a:r>
                        <a:rPr lang="de-DE" sz="1000"/>
                        <a:t>
So eine Stimme findet man auch in einer Karaoke-Bar, stellt Anke Harnack nüchtern fest. Die Stimme von Moldaus Kandidatin Lidia Isac sei einfach zu beliebig.</a:t>
                      </a:r>
                      <a:endParaRPr lang="en-US" sz="1000"/>
                    </a:p>
                  </a:txBody>
                  <a:tcPr/>
                </a:tc>
                <a:tc>
                  <a:txBody>
                    <a:bodyPr/>
                    <a:lstStyle/>
                    <a:p>
                      <a:r>
                        <a:rPr lang="en-US" sz="1000"/>
                        <a:t>1.0%</a:t>
                      </a:r>
                    </a:p>
                  </a:txBody>
                  <a:tcPr/>
                </a:tc>
                <a:tc>
                  <a:txBody>
                    <a:bodyPr/>
                    <a:lstStyle/>
                    <a:p>
                      <a:r>
                        <a:rPr lang="en-US" sz="1000"/>
                        <a:t>213</a:t>
                      </a:r>
                    </a:p>
                  </a:txBody>
                  <a:tcPr/>
                </a:tc>
                <a:tc>
                  <a:txBody>
                    <a:bodyPr/>
                    <a:lstStyle/>
                    <a:p>
                      <a:r>
                        <a:rPr lang="en-US" sz="1000"/>
                        <a:t>20821</a:t>
                      </a:r>
                    </a:p>
                  </a:txBody>
                  <a:tcPr/>
                </a:tc>
                <a:tc>
                  <a:txBody>
                    <a:bodyPr/>
                    <a:lstStyle/>
                    <a:p>
                      <a:r>
                        <a:rPr lang="en-US" sz="1000"/>
                        <a:t>20</a:t>
                      </a:r>
                    </a:p>
                  </a:txBody>
                  <a:tcPr/>
                </a:tc>
                <a:tc>
                  <a:txBody>
                    <a:bodyPr/>
                    <a:lstStyle/>
                    <a:p>
                      <a:r>
                        <a:rPr lang="en-US" sz="1000"/>
                        <a:t>Video</a:t>
                      </a:r>
                    </a:p>
                  </a:txBody>
                  <a:tcPr/>
                </a:tc>
                <a:extLst>
                  <a:ext uri="{0D108BD9-81ED-4DB2-BD59-A6C34878D82A}">
                    <a16:rowId xmlns:a16="http://schemas.microsoft.com/office/drawing/2014/main" val="3003651459"/>
                  </a:ext>
                </a:extLst>
              </a:tr>
              <a:tr h="370840">
                <a:tc>
                  <a:txBody>
                    <a:bodyPr/>
                    <a:lstStyle/>
                    <a:p>
                      <a:r>
                        <a:rPr lang="de-DE" sz="1000" b="1"/>
                        <a:t>Eurovision Song Contest Deutschland - 2016-04-15 10:30:30</a:t>
                      </a:r>
                      <a:r>
                        <a:rPr lang="de-DE" sz="1000"/>
                        <a:t>
"Sie ist ein bisschen wie ein zu heißes Zimmer", meint Jan Feddersen zum Song "Love Wave". Weniger wäre mehr gewesen. Iveta Mukuchyan aus Armenien im ESC-Songcheck.</a:t>
                      </a:r>
                      <a:endParaRPr lang="en-US" sz="1000"/>
                    </a:p>
                  </a:txBody>
                  <a:tcPr/>
                </a:tc>
                <a:tc>
                  <a:txBody>
                    <a:bodyPr/>
                    <a:lstStyle/>
                    <a:p>
                      <a:r>
                        <a:rPr lang="en-US" sz="1000"/>
                        <a:t>1.0%</a:t>
                      </a:r>
                    </a:p>
                  </a:txBody>
                  <a:tcPr/>
                </a:tc>
                <a:tc>
                  <a:txBody>
                    <a:bodyPr/>
                    <a:lstStyle/>
                    <a:p>
                      <a:r>
                        <a:rPr lang="en-US" sz="1000"/>
                        <a:t>330</a:t>
                      </a:r>
                    </a:p>
                  </a:txBody>
                  <a:tcPr/>
                </a:tc>
                <a:tc>
                  <a:txBody>
                    <a:bodyPr/>
                    <a:lstStyle/>
                    <a:p>
                      <a:r>
                        <a:rPr lang="en-US" sz="1000"/>
                        <a:t>33999</a:t>
                      </a:r>
                    </a:p>
                  </a:txBody>
                  <a:tcPr/>
                </a:tc>
                <a:tc>
                  <a:txBody>
                    <a:bodyPr/>
                    <a:lstStyle/>
                    <a:p>
                      <a:r>
                        <a:rPr lang="en-US" sz="1000"/>
                        <a:t>23</a:t>
                      </a:r>
                    </a:p>
                  </a:txBody>
                  <a:tcPr/>
                </a:tc>
                <a:tc>
                  <a:txBody>
                    <a:bodyPr/>
                    <a:lstStyle/>
                    <a:p>
                      <a:r>
                        <a:rPr lang="en-US" sz="1000"/>
                        <a:t>Video</a:t>
                      </a:r>
                    </a:p>
                  </a:txBody>
                  <a:tcPr/>
                </a:tc>
                <a:extLst>
                  <a:ext uri="{0D108BD9-81ED-4DB2-BD59-A6C34878D82A}">
                    <a16:rowId xmlns:a16="http://schemas.microsoft.com/office/drawing/2014/main" val="414226662"/>
                  </a:ext>
                </a:extLst>
              </a:tr>
              <a:tr h="370840">
                <a:tc>
                  <a:txBody>
                    <a:bodyPr/>
                    <a:lstStyle/>
                    <a:p>
                      <a:r>
                        <a:rPr lang="de-DE" sz="1000" b="1"/>
                        <a:t>Eurovision Song Contest Deutschland - 2016-05-09 10:01:00</a:t>
                      </a:r>
                      <a:r>
                        <a:rPr lang="de-DE" sz="1000"/>
                        <a:t>
Mit der albanische Version ihres Songs hat Eneda Tarifa das Ticket nach Stockholm gewonnen. Ist bei der englischen Variante der Zauber raus?</a:t>
                      </a:r>
                      <a:endParaRPr lang="en-US" sz="1000"/>
                    </a:p>
                  </a:txBody>
                  <a:tcPr/>
                </a:tc>
                <a:tc>
                  <a:txBody>
                    <a:bodyPr/>
                    <a:lstStyle/>
                    <a:p>
                      <a:r>
                        <a:rPr lang="en-US" sz="1000"/>
                        <a:t>1.0%</a:t>
                      </a:r>
                    </a:p>
                  </a:txBody>
                  <a:tcPr/>
                </a:tc>
                <a:tc>
                  <a:txBody>
                    <a:bodyPr/>
                    <a:lstStyle/>
                    <a:p>
                      <a:r>
                        <a:rPr lang="en-US" sz="1000"/>
                        <a:t>201</a:t>
                      </a:r>
                    </a:p>
                  </a:txBody>
                  <a:tcPr/>
                </a:tc>
                <a:tc>
                  <a:txBody>
                    <a:bodyPr/>
                    <a:lstStyle/>
                    <a:p>
                      <a:r>
                        <a:rPr lang="en-US" sz="1000"/>
                        <a:t>19440</a:t>
                      </a:r>
                    </a:p>
                  </a:txBody>
                  <a:tcPr/>
                </a:tc>
                <a:tc>
                  <a:txBody>
                    <a:bodyPr/>
                    <a:lstStyle/>
                    <a:p>
                      <a:r>
                        <a:rPr lang="en-US" sz="1000"/>
                        <a:t>19</a:t>
                      </a:r>
                    </a:p>
                  </a:txBody>
                  <a:tcPr/>
                </a:tc>
                <a:tc>
                  <a:txBody>
                    <a:bodyPr/>
                    <a:lstStyle/>
                    <a:p>
                      <a:r>
                        <a:rPr lang="en-US" sz="1000"/>
                        <a:t>Video</a:t>
                      </a:r>
                    </a:p>
                  </a:txBody>
                  <a:tcPr/>
                </a:tc>
                <a:extLst>
                  <a:ext uri="{0D108BD9-81ED-4DB2-BD59-A6C34878D82A}">
                    <a16:rowId xmlns:a16="http://schemas.microsoft.com/office/drawing/2014/main" val="1656728251"/>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112233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042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15043912"/>
                    </a:ext>
                  </a:extLst>
                </a:gridCol>
                <a:gridCol w="822960">
                  <a:extLst>
                    <a:ext uri="{9D8B030D-6E8A-4147-A177-3AD203B41FA5}">
                      <a16:colId xmlns:a16="http://schemas.microsoft.com/office/drawing/2014/main" val="4088688493"/>
                    </a:ext>
                  </a:extLst>
                </a:gridCol>
                <a:gridCol w="822960">
                  <a:extLst>
                    <a:ext uri="{9D8B030D-6E8A-4147-A177-3AD203B41FA5}">
                      <a16:colId xmlns:a16="http://schemas.microsoft.com/office/drawing/2014/main" val="1744857984"/>
                    </a:ext>
                  </a:extLst>
                </a:gridCol>
                <a:gridCol w="822960">
                  <a:extLst>
                    <a:ext uri="{9D8B030D-6E8A-4147-A177-3AD203B41FA5}">
                      <a16:colId xmlns:a16="http://schemas.microsoft.com/office/drawing/2014/main" val="3206692244"/>
                    </a:ext>
                  </a:extLst>
                </a:gridCol>
                <a:gridCol w="822960">
                  <a:extLst>
                    <a:ext uri="{9D8B030D-6E8A-4147-A177-3AD203B41FA5}">
                      <a16:colId xmlns:a16="http://schemas.microsoft.com/office/drawing/2014/main" val="1877653963"/>
                    </a:ext>
                  </a:extLst>
                </a:gridCol>
                <a:gridCol w="822960">
                  <a:extLst>
                    <a:ext uri="{9D8B030D-6E8A-4147-A177-3AD203B41FA5}">
                      <a16:colId xmlns:a16="http://schemas.microsoft.com/office/drawing/2014/main" val="225421308"/>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2130309165"/>
                  </a:ext>
                </a:extLst>
              </a:tr>
              <a:tr h="370840">
                <a:tc>
                  <a:txBody>
                    <a:bodyPr/>
                    <a:lstStyle/>
                    <a:p>
                      <a:r>
                        <a:rPr lang="de-DE" sz="1000" b="1"/>
                        <a:t>Eurovision Song Contest Deutschland - 2016-05-14 22:21:12</a:t>
                      </a:r>
                      <a:r>
                        <a:rPr lang="de-DE" sz="1000"/>
                        <a:t>
Schließlich ist es doch der große Mond geworden: Durch den Märchenwald schreitend, gibt unsere Jamie-Lee auch im Finale alles, um den Sieg nach Deutschland zu holen.</a:t>
                      </a:r>
                      <a:endParaRPr lang="en-US" sz="1000"/>
                    </a:p>
                  </a:txBody>
                  <a:tcPr/>
                </a:tc>
                <a:tc>
                  <a:txBody>
                    <a:bodyPr/>
                    <a:lstStyle/>
                    <a:p>
                      <a:r>
                        <a:rPr lang="en-US" sz="1000"/>
                        <a:t>18218</a:t>
                      </a:r>
                    </a:p>
                  </a:txBody>
                  <a:tcPr/>
                </a:tc>
                <a:tc>
                  <a:txBody>
                    <a:bodyPr/>
                    <a:lstStyle/>
                    <a:p>
                      <a:r>
                        <a:rPr lang="en-US" sz="1000"/>
                        <a:t>16574</a:t>
                      </a:r>
                    </a:p>
                  </a:txBody>
                  <a:tcPr/>
                </a:tc>
                <a:tc>
                  <a:txBody>
                    <a:bodyPr/>
                    <a:lstStyle/>
                    <a:p>
                      <a:r>
                        <a:rPr lang="en-US" sz="1000"/>
                        <a:t>604</a:t>
                      </a:r>
                    </a:p>
                  </a:txBody>
                  <a:tcPr/>
                </a:tc>
                <a:tc>
                  <a:txBody>
                    <a:bodyPr/>
                    <a:lstStyle/>
                    <a:p>
                      <a:r>
                        <a:rPr lang="en-US" sz="1000"/>
                        <a:t>1040</a:t>
                      </a:r>
                    </a:p>
                  </a:txBody>
                  <a:tcPr/>
                </a:tc>
                <a:tc>
                  <a:txBody>
                    <a:bodyPr/>
                    <a:lstStyle/>
                    <a:p>
                      <a:r>
                        <a:rPr lang="en-US" sz="1000"/>
                        <a:t>Video</a:t>
                      </a:r>
                    </a:p>
                  </a:txBody>
                  <a:tcPr/>
                </a:tc>
                <a:extLst>
                  <a:ext uri="{0D108BD9-81ED-4DB2-BD59-A6C34878D82A}">
                    <a16:rowId xmlns:a16="http://schemas.microsoft.com/office/drawing/2014/main" val="1819906048"/>
                  </a:ext>
                </a:extLst>
              </a:tr>
              <a:tr h="370840">
                <a:tc>
                  <a:txBody>
                    <a:bodyPr/>
                    <a:lstStyle/>
                    <a:p>
                      <a:r>
                        <a:rPr lang="en-US" sz="1000" b="1"/>
                        <a:t>Eurovision Song Contest Deutschland - 2016-05-11 12:59:56</a:t>
                      </a:r>
                      <a:r>
                        <a:rPr lang="en-US" sz="1000"/>
                        <a:t>
Refugees Welcome! Mit ihrer eindrucksvollen Choreo haben Johan Liljedahl und Calle Rasmusson beim Eurovision Song Contest ein Zeichen gesetzt.</a:t>
                      </a:r>
                    </a:p>
                  </a:txBody>
                  <a:tcPr/>
                </a:tc>
                <a:tc>
                  <a:txBody>
                    <a:bodyPr/>
                    <a:lstStyle/>
                    <a:p>
                      <a:r>
                        <a:rPr lang="en-US" sz="1000"/>
                        <a:t>12589</a:t>
                      </a:r>
                    </a:p>
                  </a:txBody>
                  <a:tcPr/>
                </a:tc>
                <a:tc>
                  <a:txBody>
                    <a:bodyPr/>
                    <a:lstStyle/>
                    <a:p>
                      <a:r>
                        <a:rPr lang="en-US" sz="1000"/>
                        <a:t>9626</a:t>
                      </a:r>
                    </a:p>
                  </a:txBody>
                  <a:tcPr/>
                </a:tc>
                <a:tc>
                  <a:txBody>
                    <a:bodyPr/>
                    <a:lstStyle/>
                    <a:p>
                      <a:r>
                        <a:rPr lang="en-US" sz="1000"/>
                        <a:t>240</a:t>
                      </a:r>
                    </a:p>
                  </a:txBody>
                  <a:tcPr/>
                </a:tc>
                <a:tc>
                  <a:txBody>
                    <a:bodyPr/>
                    <a:lstStyle/>
                    <a:p>
                      <a:r>
                        <a:rPr lang="en-US" sz="1000"/>
                        <a:t>2723</a:t>
                      </a:r>
                    </a:p>
                  </a:txBody>
                  <a:tcPr/>
                </a:tc>
                <a:tc>
                  <a:txBody>
                    <a:bodyPr/>
                    <a:lstStyle/>
                    <a:p>
                      <a:r>
                        <a:rPr lang="en-US" sz="1000"/>
                        <a:t>Video</a:t>
                      </a:r>
                    </a:p>
                  </a:txBody>
                  <a:tcPr/>
                </a:tc>
                <a:extLst>
                  <a:ext uri="{0D108BD9-81ED-4DB2-BD59-A6C34878D82A}">
                    <a16:rowId xmlns:a16="http://schemas.microsoft.com/office/drawing/2014/main" val="2032084208"/>
                  </a:ext>
                </a:extLst>
              </a:tr>
              <a:tr h="370840">
                <a:tc>
                  <a:txBody>
                    <a:bodyPr/>
                    <a:lstStyle/>
                    <a:p>
                      <a:r>
                        <a:rPr lang="de-DE" sz="1000" b="1"/>
                        <a:t>Eurovision Song Contest Deutschland - 2016-05-15 00:22:31</a:t>
                      </a:r>
                      <a:r>
                        <a:rPr lang="de-DE" sz="1000"/>
                        <a:t>
Eine Friedensbotschaft, ein Trickkleid und irgendein altes folkloristisches Instrument -  das braucht man für die perfekte ESC-Performance. Måns Zelmerlöw und Petra Mede geben eine Schritt-für-Schritt-Anleitung.</a:t>
                      </a:r>
                      <a:endParaRPr lang="en-US" sz="1000"/>
                    </a:p>
                  </a:txBody>
                  <a:tcPr/>
                </a:tc>
                <a:tc>
                  <a:txBody>
                    <a:bodyPr/>
                    <a:lstStyle/>
                    <a:p>
                      <a:r>
                        <a:rPr lang="en-US" sz="1000"/>
                        <a:t>7038</a:t>
                      </a:r>
                    </a:p>
                  </a:txBody>
                  <a:tcPr/>
                </a:tc>
                <a:tc>
                  <a:txBody>
                    <a:bodyPr/>
                    <a:lstStyle/>
                    <a:p>
                      <a:r>
                        <a:rPr lang="en-US" sz="1000"/>
                        <a:t>5675</a:t>
                      </a:r>
                    </a:p>
                  </a:txBody>
                  <a:tcPr/>
                </a:tc>
                <a:tc>
                  <a:txBody>
                    <a:bodyPr/>
                    <a:lstStyle/>
                    <a:p>
                      <a:r>
                        <a:rPr lang="en-US" sz="1000"/>
                        <a:t>500</a:t>
                      </a:r>
                    </a:p>
                  </a:txBody>
                  <a:tcPr/>
                </a:tc>
                <a:tc>
                  <a:txBody>
                    <a:bodyPr/>
                    <a:lstStyle/>
                    <a:p>
                      <a:r>
                        <a:rPr lang="en-US" sz="1000"/>
                        <a:t>863</a:t>
                      </a:r>
                    </a:p>
                  </a:txBody>
                  <a:tcPr/>
                </a:tc>
                <a:tc>
                  <a:txBody>
                    <a:bodyPr/>
                    <a:lstStyle/>
                    <a:p>
                      <a:r>
                        <a:rPr lang="en-US" sz="1000"/>
                        <a:t>Video</a:t>
                      </a:r>
                    </a:p>
                  </a:txBody>
                  <a:tcPr/>
                </a:tc>
                <a:extLst>
                  <a:ext uri="{0D108BD9-81ED-4DB2-BD59-A6C34878D82A}">
                    <a16:rowId xmlns:a16="http://schemas.microsoft.com/office/drawing/2014/main" val="827229779"/>
                  </a:ext>
                </a:extLst>
              </a:tr>
              <a:tr h="370840">
                <a:tc>
                  <a:txBody>
                    <a:bodyPr/>
                    <a:lstStyle/>
                    <a:p>
                      <a:r>
                        <a:rPr lang="de-DE" sz="1000" b="1"/>
                        <a:t>Eurovision Song Contest Deutschland - 2016-02-25 22:30:33</a:t>
                      </a:r>
                      <a:r>
                        <a:rPr lang="de-DE" sz="1000"/>
                        <a:t>
Jamie-Lee Kriewitz hat es geschafft! Sie hat das Ticket nach Stockholm gelöst. Gratulation! Wir berichten gleich noch von der Pressekonferenz.</a:t>
                      </a:r>
                      <a:endParaRPr lang="en-US" sz="1000"/>
                    </a:p>
                  </a:txBody>
                  <a:tcPr/>
                </a:tc>
                <a:tc>
                  <a:txBody>
                    <a:bodyPr/>
                    <a:lstStyle/>
                    <a:p>
                      <a:r>
                        <a:rPr lang="en-US" sz="1000"/>
                        <a:t>5391</a:t>
                      </a:r>
                    </a:p>
                  </a:txBody>
                  <a:tcPr/>
                </a:tc>
                <a:tc>
                  <a:txBody>
                    <a:bodyPr/>
                    <a:lstStyle/>
                    <a:p>
                      <a:r>
                        <a:rPr lang="en-US" sz="1000"/>
                        <a:t>4511</a:t>
                      </a:r>
                    </a:p>
                  </a:txBody>
                  <a:tcPr/>
                </a:tc>
                <a:tc>
                  <a:txBody>
                    <a:bodyPr/>
                    <a:lstStyle/>
                    <a:p>
                      <a:r>
                        <a:rPr lang="en-US" sz="1000"/>
                        <a:t>544</a:t>
                      </a:r>
                    </a:p>
                  </a:txBody>
                  <a:tcPr/>
                </a:tc>
                <a:tc>
                  <a:txBody>
                    <a:bodyPr/>
                    <a:lstStyle/>
                    <a:p>
                      <a:r>
                        <a:rPr lang="en-US" sz="1000"/>
                        <a:t>336</a:t>
                      </a:r>
                    </a:p>
                  </a:txBody>
                  <a:tcPr/>
                </a:tc>
                <a:tc>
                  <a:txBody>
                    <a:bodyPr/>
                    <a:lstStyle/>
                    <a:p>
                      <a:r>
                        <a:rPr lang="en-US" sz="1000"/>
                        <a:t>Link</a:t>
                      </a:r>
                    </a:p>
                  </a:txBody>
                  <a:tcPr/>
                </a:tc>
                <a:extLst>
                  <a:ext uri="{0D108BD9-81ED-4DB2-BD59-A6C34878D82A}">
                    <a16:rowId xmlns:a16="http://schemas.microsoft.com/office/drawing/2014/main" val="3687845352"/>
                  </a:ext>
                </a:extLst>
              </a:tr>
              <a:tr h="370840">
                <a:tc>
                  <a:txBody>
                    <a:bodyPr/>
                    <a:lstStyle/>
                    <a:p>
                      <a:r>
                        <a:rPr lang="de-DE" sz="1000" b="1"/>
                        <a:t>Eurovision Song Contest Deutschland - 2016-05-10 22:02:16</a:t>
                      </a:r>
                      <a:r>
                        <a:rPr lang="de-DE" sz="1000"/>
                        <a:t>
Måns Zelmerlöw hat in seiner Akustik-Version von "Heros" diesmal tatsächlich echte Menschen statt eines Strichmännchens auftreten lassen. #ESC2016</a:t>
                      </a:r>
                      <a:endParaRPr lang="en-US" sz="1000"/>
                    </a:p>
                  </a:txBody>
                  <a:tcPr/>
                </a:tc>
                <a:tc>
                  <a:txBody>
                    <a:bodyPr/>
                    <a:lstStyle/>
                    <a:p>
                      <a:r>
                        <a:rPr lang="en-US" sz="1000"/>
                        <a:t>3981</a:t>
                      </a:r>
                    </a:p>
                  </a:txBody>
                  <a:tcPr/>
                </a:tc>
                <a:tc>
                  <a:txBody>
                    <a:bodyPr/>
                    <a:lstStyle/>
                    <a:p>
                      <a:r>
                        <a:rPr lang="en-US" sz="1000"/>
                        <a:t>3408</a:t>
                      </a:r>
                    </a:p>
                  </a:txBody>
                  <a:tcPr/>
                </a:tc>
                <a:tc>
                  <a:txBody>
                    <a:bodyPr/>
                    <a:lstStyle/>
                    <a:p>
                      <a:r>
                        <a:rPr lang="en-US" sz="1000"/>
                        <a:t>154</a:t>
                      </a:r>
                    </a:p>
                  </a:txBody>
                  <a:tcPr/>
                </a:tc>
                <a:tc>
                  <a:txBody>
                    <a:bodyPr/>
                    <a:lstStyle/>
                    <a:p>
                      <a:r>
                        <a:rPr lang="en-US" sz="1000"/>
                        <a:t>419</a:t>
                      </a:r>
                    </a:p>
                  </a:txBody>
                  <a:tcPr/>
                </a:tc>
                <a:tc>
                  <a:txBody>
                    <a:bodyPr/>
                    <a:lstStyle/>
                    <a:p>
                      <a:r>
                        <a:rPr lang="en-US" sz="1000"/>
                        <a:t>Video</a:t>
                      </a:r>
                    </a:p>
                  </a:txBody>
                  <a:tcPr/>
                </a:tc>
                <a:extLst>
                  <a:ext uri="{0D108BD9-81ED-4DB2-BD59-A6C34878D82A}">
                    <a16:rowId xmlns:a16="http://schemas.microsoft.com/office/drawing/2014/main" val="1834800827"/>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1382174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98470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50507499"/>
                    </a:ext>
                  </a:extLst>
                </a:gridCol>
                <a:gridCol w="493776">
                  <a:extLst>
                    <a:ext uri="{9D8B030D-6E8A-4147-A177-3AD203B41FA5}">
                      <a16:colId xmlns:a16="http://schemas.microsoft.com/office/drawing/2014/main" val="2572312834"/>
                    </a:ext>
                  </a:extLst>
                </a:gridCol>
                <a:gridCol w="411480">
                  <a:extLst>
                    <a:ext uri="{9D8B030D-6E8A-4147-A177-3AD203B41FA5}">
                      <a16:colId xmlns:a16="http://schemas.microsoft.com/office/drawing/2014/main" val="1531293362"/>
                    </a:ext>
                  </a:extLst>
                </a:gridCol>
                <a:gridCol w="411480">
                  <a:extLst>
                    <a:ext uri="{9D8B030D-6E8A-4147-A177-3AD203B41FA5}">
                      <a16:colId xmlns:a16="http://schemas.microsoft.com/office/drawing/2014/main" val="510324471"/>
                    </a:ext>
                  </a:extLst>
                </a:gridCol>
                <a:gridCol w="246888">
                  <a:extLst>
                    <a:ext uri="{9D8B030D-6E8A-4147-A177-3AD203B41FA5}">
                      <a16:colId xmlns:a16="http://schemas.microsoft.com/office/drawing/2014/main" val="2489891180"/>
                    </a:ext>
                  </a:extLst>
                </a:gridCol>
                <a:gridCol w="658368">
                  <a:extLst>
                    <a:ext uri="{9D8B030D-6E8A-4147-A177-3AD203B41FA5}">
                      <a16:colId xmlns:a16="http://schemas.microsoft.com/office/drawing/2014/main" val="123665936"/>
                    </a:ext>
                  </a:extLst>
                </a:gridCol>
                <a:gridCol w="576072">
                  <a:extLst>
                    <a:ext uri="{9D8B030D-6E8A-4147-A177-3AD203B41FA5}">
                      <a16:colId xmlns:a16="http://schemas.microsoft.com/office/drawing/2014/main" val="3456295884"/>
                    </a:ext>
                  </a:extLst>
                </a:gridCol>
                <a:gridCol w="576072">
                  <a:extLst>
                    <a:ext uri="{9D8B030D-6E8A-4147-A177-3AD203B41FA5}">
                      <a16:colId xmlns:a16="http://schemas.microsoft.com/office/drawing/2014/main" val="1706133664"/>
                    </a:ext>
                  </a:extLst>
                </a:gridCol>
                <a:gridCol w="411480">
                  <a:extLst>
                    <a:ext uri="{9D8B030D-6E8A-4147-A177-3AD203B41FA5}">
                      <a16:colId xmlns:a16="http://schemas.microsoft.com/office/drawing/2014/main" val="2444531880"/>
                    </a:ext>
                  </a:extLst>
                </a:gridCol>
                <a:gridCol w="658368">
                  <a:extLst>
                    <a:ext uri="{9D8B030D-6E8A-4147-A177-3AD203B41FA5}">
                      <a16:colId xmlns:a16="http://schemas.microsoft.com/office/drawing/2014/main" val="1006987312"/>
                    </a:ext>
                  </a:extLst>
                </a:gridCol>
                <a:gridCol w="329184">
                  <a:extLst>
                    <a:ext uri="{9D8B030D-6E8A-4147-A177-3AD203B41FA5}">
                      <a16:colId xmlns:a16="http://schemas.microsoft.com/office/drawing/2014/main" val="3650734187"/>
                    </a:ext>
                  </a:extLst>
                </a:gridCol>
                <a:gridCol w="493776">
                  <a:extLst>
                    <a:ext uri="{9D8B030D-6E8A-4147-A177-3AD203B41FA5}">
                      <a16:colId xmlns:a16="http://schemas.microsoft.com/office/drawing/2014/main" val="1052861131"/>
                    </a:ext>
                  </a:extLst>
                </a:gridCol>
                <a:gridCol w="329184">
                  <a:extLst>
                    <a:ext uri="{9D8B030D-6E8A-4147-A177-3AD203B41FA5}">
                      <a16:colId xmlns:a16="http://schemas.microsoft.com/office/drawing/2014/main" val="2019908296"/>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767475535"/>
                  </a:ext>
                </a:extLst>
              </a:tr>
              <a:tr h="370840">
                <a:tc>
                  <a:txBody>
                    <a:bodyPr/>
                    <a:lstStyle/>
                    <a:p>
                      <a:r>
                        <a:rPr lang="en-US" sz="1000"/>
                        <a:t>14.05.2016 22:21:12</a:t>
                      </a:r>
                    </a:p>
                  </a:txBody>
                  <a:tcPr/>
                </a:tc>
                <a:tc>
                  <a:txBody>
                    <a:bodyPr/>
                    <a:lstStyle/>
                    <a:p>
                      <a:r>
                        <a:rPr lang="en-US" sz="1000"/>
                        <a:t>266845</a:t>
                      </a:r>
                    </a:p>
                  </a:txBody>
                  <a:tcPr/>
                </a:tc>
                <a:tc>
                  <a:txBody>
                    <a:bodyPr/>
                    <a:lstStyle/>
                    <a:p>
                      <a:r>
                        <a:rPr lang="en-US" sz="1000"/>
                        <a:t>0</a:t>
                      </a:r>
                    </a:p>
                  </a:txBody>
                  <a:tcPr/>
                </a:tc>
                <a:tc>
                  <a:txBody>
                    <a:bodyPr/>
                    <a:lstStyle/>
                    <a:p>
                      <a:r>
                        <a:rPr lang="en-US" sz="1000"/>
                        <a:t>532225</a:t>
                      </a:r>
                    </a:p>
                  </a:txBody>
                  <a:tcPr/>
                </a:tc>
                <a:tc>
                  <a:txBody>
                    <a:bodyPr/>
                    <a:lstStyle/>
                    <a:p>
                      <a:r>
                        <a:rPr lang="en-US" sz="1000"/>
                        <a:t>03:03</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2074388</a:t>
                      </a:r>
                    </a:p>
                  </a:txBody>
                  <a:tcPr/>
                </a:tc>
                <a:tc>
                  <a:txBody>
                    <a:bodyPr/>
                    <a:lstStyle/>
                    <a:p>
                      <a:r>
                        <a:rPr lang="en-US" sz="1000"/>
                        <a:t>14606</a:t>
                      </a:r>
                    </a:p>
                  </a:txBody>
                  <a:tcPr/>
                </a:tc>
                <a:tc>
                  <a:txBody>
                    <a:bodyPr/>
                    <a:lstStyle/>
                    <a:p>
                      <a:r>
                        <a:rPr lang="en-US" sz="1000"/>
                        <a:t>3182</a:t>
                      </a:r>
                    </a:p>
                  </a:txBody>
                  <a:tcPr/>
                </a:tc>
                <a:tc>
                  <a:txBody>
                    <a:bodyPr/>
                    <a:lstStyle/>
                    <a:p>
                      <a:r>
                        <a:rPr lang="en-US" sz="1000"/>
                        <a:t>1167</a:t>
                      </a:r>
                    </a:p>
                  </a:txBody>
                  <a:tcPr/>
                </a:tc>
                <a:extLst>
                  <a:ext uri="{0D108BD9-81ED-4DB2-BD59-A6C34878D82A}">
                    <a16:rowId xmlns:a16="http://schemas.microsoft.com/office/drawing/2014/main" val="2329502993"/>
                  </a:ext>
                </a:extLst>
              </a:tr>
              <a:tr h="370840">
                <a:tc>
                  <a:txBody>
                    <a:bodyPr/>
                    <a:lstStyle/>
                    <a:p>
                      <a:r>
                        <a:rPr lang="en-US" sz="1000"/>
                        <a:t>15.05.2016 00:22:31</a:t>
                      </a:r>
                    </a:p>
                  </a:txBody>
                  <a:tcPr/>
                </a:tc>
                <a:tc>
                  <a:txBody>
                    <a:bodyPr/>
                    <a:lstStyle/>
                    <a:p>
                      <a:r>
                        <a:rPr lang="en-US" sz="1000"/>
                        <a:t>152455</a:t>
                      </a:r>
                    </a:p>
                  </a:txBody>
                  <a:tcPr/>
                </a:tc>
                <a:tc>
                  <a:txBody>
                    <a:bodyPr/>
                    <a:lstStyle/>
                    <a:p>
                      <a:r>
                        <a:rPr lang="en-US" sz="1000"/>
                        <a:t>0</a:t>
                      </a:r>
                    </a:p>
                  </a:txBody>
                  <a:tcPr/>
                </a:tc>
                <a:tc>
                  <a:txBody>
                    <a:bodyPr/>
                    <a:lstStyle/>
                    <a:p>
                      <a:r>
                        <a:rPr lang="en-US" sz="1000"/>
                        <a:t>309114</a:t>
                      </a:r>
                    </a:p>
                  </a:txBody>
                  <a:tcPr/>
                </a:tc>
                <a:tc>
                  <a:txBody>
                    <a:bodyPr/>
                    <a:lstStyle/>
                    <a:p>
                      <a:r>
                        <a:rPr lang="en-US" sz="1000"/>
                        <a:t>04:37</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990289</a:t>
                      </a:r>
                    </a:p>
                  </a:txBody>
                  <a:tcPr/>
                </a:tc>
                <a:tc>
                  <a:txBody>
                    <a:bodyPr/>
                    <a:lstStyle/>
                    <a:p>
                      <a:r>
                        <a:rPr lang="en-US" sz="1000"/>
                        <a:t>5647</a:t>
                      </a:r>
                    </a:p>
                  </a:txBody>
                  <a:tcPr/>
                </a:tc>
                <a:tc>
                  <a:txBody>
                    <a:bodyPr/>
                    <a:lstStyle/>
                    <a:p>
                      <a:r>
                        <a:rPr lang="en-US" sz="1000"/>
                        <a:t>1468</a:t>
                      </a:r>
                    </a:p>
                  </a:txBody>
                  <a:tcPr/>
                </a:tc>
                <a:tc>
                  <a:txBody>
                    <a:bodyPr/>
                    <a:lstStyle/>
                    <a:p>
                      <a:r>
                        <a:rPr lang="en-US" sz="1000"/>
                        <a:t>1044</a:t>
                      </a:r>
                    </a:p>
                  </a:txBody>
                  <a:tcPr/>
                </a:tc>
                <a:extLst>
                  <a:ext uri="{0D108BD9-81ED-4DB2-BD59-A6C34878D82A}">
                    <a16:rowId xmlns:a16="http://schemas.microsoft.com/office/drawing/2014/main" val="11795905"/>
                  </a:ext>
                </a:extLst>
              </a:tr>
              <a:tr h="370840">
                <a:tc>
                  <a:txBody>
                    <a:bodyPr/>
                    <a:lstStyle/>
                    <a:p>
                      <a:r>
                        <a:rPr lang="en-US" sz="1000"/>
                        <a:t>11.05.2016 12:59:56</a:t>
                      </a:r>
                    </a:p>
                  </a:txBody>
                  <a:tcPr/>
                </a:tc>
                <a:tc>
                  <a:txBody>
                    <a:bodyPr/>
                    <a:lstStyle/>
                    <a:p>
                      <a:r>
                        <a:rPr lang="en-US" sz="1000"/>
                        <a:t>99388</a:t>
                      </a:r>
                    </a:p>
                  </a:txBody>
                  <a:tcPr/>
                </a:tc>
                <a:tc>
                  <a:txBody>
                    <a:bodyPr/>
                    <a:lstStyle/>
                    <a:p>
                      <a:r>
                        <a:rPr lang="en-US" sz="1000"/>
                        <a:t>0</a:t>
                      </a:r>
                    </a:p>
                  </a:txBody>
                  <a:tcPr/>
                </a:tc>
                <a:tc>
                  <a:txBody>
                    <a:bodyPr/>
                    <a:lstStyle/>
                    <a:p>
                      <a:r>
                        <a:rPr lang="en-US" sz="1000"/>
                        <a:t>219693</a:t>
                      </a:r>
                    </a:p>
                  </a:txBody>
                  <a:tcPr/>
                </a:tc>
                <a:tc>
                  <a:txBody>
                    <a:bodyPr/>
                    <a:lstStyle/>
                    <a:p>
                      <a:r>
                        <a:rPr lang="en-US" sz="1000"/>
                        <a:t>06:44</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900748</a:t>
                      </a:r>
                    </a:p>
                  </a:txBody>
                  <a:tcPr/>
                </a:tc>
                <a:tc>
                  <a:txBody>
                    <a:bodyPr/>
                    <a:lstStyle/>
                    <a:p>
                      <a:r>
                        <a:rPr lang="en-US" sz="1000"/>
                        <a:t>8729</a:t>
                      </a:r>
                    </a:p>
                  </a:txBody>
                  <a:tcPr/>
                </a:tc>
                <a:tc>
                  <a:txBody>
                    <a:bodyPr/>
                    <a:lstStyle/>
                    <a:p>
                      <a:r>
                        <a:rPr lang="en-US" sz="1000"/>
                        <a:t>1080</a:t>
                      </a:r>
                    </a:p>
                  </a:txBody>
                  <a:tcPr/>
                </a:tc>
                <a:tc>
                  <a:txBody>
                    <a:bodyPr/>
                    <a:lstStyle/>
                    <a:p>
                      <a:r>
                        <a:rPr lang="en-US" sz="1000"/>
                        <a:t>2879</a:t>
                      </a:r>
                    </a:p>
                  </a:txBody>
                  <a:tcPr/>
                </a:tc>
                <a:extLst>
                  <a:ext uri="{0D108BD9-81ED-4DB2-BD59-A6C34878D82A}">
                    <a16:rowId xmlns:a16="http://schemas.microsoft.com/office/drawing/2014/main" val="2147447998"/>
                  </a:ext>
                </a:extLst>
              </a:tr>
              <a:tr h="370840">
                <a:tc>
                  <a:txBody>
                    <a:bodyPr/>
                    <a:lstStyle/>
                    <a:p>
                      <a:r>
                        <a:rPr lang="en-US" sz="1000"/>
                        <a:t>15.05.2016 07:04:00</a:t>
                      </a:r>
                    </a:p>
                  </a:txBody>
                  <a:tcPr/>
                </a:tc>
                <a:tc>
                  <a:txBody>
                    <a:bodyPr/>
                    <a:lstStyle/>
                    <a:p>
                      <a:r>
                        <a:rPr lang="en-US" sz="1000"/>
                        <a:t>55593</a:t>
                      </a:r>
                    </a:p>
                  </a:txBody>
                  <a:tcPr/>
                </a:tc>
                <a:tc>
                  <a:txBody>
                    <a:bodyPr/>
                    <a:lstStyle/>
                    <a:p>
                      <a:r>
                        <a:rPr lang="en-US" sz="1000"/>
                        <a:t>0</a:t>
                      </a:r>
                    </a:p>
                  </a:txBody>
                  <a:tcPr/>
                </a:tc>
                <a:tc>
                  <a:txBody>
                    <a:bodyPr/>
                    <a:lstStyle/>
                    <a:p>
                      <a:r>
                        <a:rPr lang="en-US" sz="1000"/>
                        <a:t>109827</a:t>
                      </a:r>
                    </a:p>
                  </a:txBody>
                  <a:tcPr/>
                </a:tc>
                <a:tc>
                  <a:txBody>
                    <a:bodyPr/>
                    <a:lstStyle/>
                    <a:p>
                      <a:r>
                        <a:rPr lang="en-US" sz="1000"/>
                        <a:t>02:16</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330496</a:t>
                      </a:r>
                    </a:p>
                  </a:txBody>
                  <a:tcPr/>
                </a:tc>
                <a:tc>
                  <a:txBody>
                    <a:bodyPr/>
                    <a:lstStyle/>
                    <a:p>
                      <a:r>
                        <a:rPr lang="en-US" sz="1000"/>
                        <a:t>1164</a:t>
                      </a:r>
                    </a:p>
                  </a:txBody>
                  <a:tcPr/>
                </a:tc>
                <a:tc>
                  <a:txBody>
                    <a:bodyPr/>
                    <a:lstStyle/>
                    <a:p>
                      <a:r>
                        <a:rPr lang="en-US" sz="1000"/>
                        <a:t>433</a:t>
                      </a:r>
                    </a:p>
                  </a:txBody>
                  <a:tcPr/>
                </a:tc>
                <a:tc>
                  <a:txBody>
                    <a:bodyPr/>
                    <a:lstStyle/>
                    <a:p>
                      <a:r>
                        <a:rPr lang="en-US" sz="1000"/>
                        <a:t>81</a:t>
                      </a:r>
                    </a:p>
                  </a:txBody>
                  <a:tcPr/>
                </a:tc>
                <a:extLst>
                  <a:ext uri="{0D108BD9-81ED-4DB2-BD59-A6C34878D82A}">
                    <a16:rowId xmlns:a16="http://schemas.microsoft.com/office/drawing/2014/main" val="3030042523"/>
                  </a:ext>
                </a:extLst>
              </a:tr>
              <a:tr h="370840">
                <a:tc>
                  <a:txBody>
                    <a:bodyPr/>
                    <a:lstStyle/>
                    <a:p>
                      <a:r>
                        <a:rPr lang="en-US" sz="1000"/>
                        <a:t>10.05.2016 22:02:16</a:t>
                      </a:r>
                    </a:p>
                  </a:txBody>
                  <a:tcPr/>
                </a:tc>
                <a:tc>
                  <a:txBody>
                    <a:bodyPr/>
                    <a:lstStyle/>
                    <a:p>
                      <a:r>
                        <a:rPr lang="en-US" sz="1000"/>
                        <a:t>41966</a:t>
                      </a:r>
                    </a:p>
                  </a:txBody>
                  <a:tcPr/>
                </a:tc>
                <a:tc>
                  <a:txBody>
                    <a:bodyPr/>
                    <a:lstStyle/>
                    <a:p>
                      <a:r>
                        <a:rPr lang="en-US" sz="1000"/>
                        <a:t>0</a:t>
                      </a:r>
                    </a:p>
                  </a:txBody>
                  <a:tcPr/>
                </a:tc>
                <a:tc>
                  <a:txBody>
                    <a:bodyPr/>
                    <a:lstStyle/>
                    <a:p>
                      <a:r>
                        <a:rPr lang="en-US" sz="1000"/>
                        <a:t>83914</a:t>
                      </a:r>
                    </a:p>
                  </a:txBody>
                  <a:tcPr/>
                </a:tc>
                <a:tc>
                  <a:txBody>
                    <a:bodyPr/>
                    <a:lstStyle/>
                    <a:p>
                      <a:r>
                        <a:rPr lang="en-US" sz="1000"/>
                        <a:t>03:19</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518234</a:t>
                      </a:r>
                    </a:p>
                  </a:txBody>
                  <a:tcPr/>
                </a:tc>
                <a:tc>
                  <a:txBody>
                    <a:bodyPr/>
                    <a:lstStyle/>
                    <a:p>
                      <a:r>
                        <a:rPr lang="en-US" sz="1000"/>
                        <a:t>3002</a:t>
                      </a:r>
                    </a:p>
                  </a:txBody>
                  <a:tcPr/>
                </a:tc>
                <a:tc>
                  <a:txBody>
                    <a:bodyPr/>
                    <a:lstStyle/>
                    <a:p>
                      <a:r>
                        <a:rPr lang="en-US" sz="1000"/>
                        <a:t>362</a:t>
                      </a:r>
                    </a:p>
                  </a:txBody>
                  <a:tcPr/>
                </a:tc>
                <a:tc>
                  <a:txBody>
                    <a:bodyPr/>
                    <a:lstStyle/>
                    <a:p>
                      <a:r>
                        <a:rPr lang="en-US" sz="1000"/>
                        <a:t>449</a:t>
                      </a:r>
                    </a:p>
                  </a:txBody>
                  <a:tcPr/>
                </a:tc>
                <a:extLst>
                  <a:ext uri="{0D108BD9-81ED-4DB2-BD59-A6C34878D82A}">
                    <a16:rowId xmlns:a16="http://schemas.microsoft.com/office/drawing/2014/main" val="1884082705"/>
                  </a:ext>
                </a:extLst>
              </a:tr>
            </a:tbl>
          </a:graphicData>
        </a:graphic>
      </p:graphicFrame>
      <p:sp>
        <p:nvSpPr>
          <p:cNvPr id="4" name="Text Placeholder 3"/>
          <p:cNvSpPr>
            <a:spLocks noGrp="1"/>
          </p:cNvSpPr>
          <p:nvPr>
            <p:ph type="body" sz="quarter" idx="14"/>
          </p:nvPr>
        </p:nvSpPr>
        <p:spPr/>
        <p:txBody>
          <a:bodyPr/>
          <a:lstStyle/>
          <a:p>
            <a:r>
              <a:rPr lang="en-US"/>
              <a:t>01.02.2016 - 15.05.2016</a:t>
            </a:r>
          </a:p>
        </p:txBody>
      </p:sp>
    </p:spTree>
    <p:extLst>
      <p:ext uri="{BB962C8B-B14F-4D97-AF65-F5344CB8AC3E}">
        <p14:creationId xmlns:p14="http://schemas.microsoft.com/office/powerpoint/2010/main" val="20299422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1387</Words>
  <Application>Microsoft Office PowerPoint</Application>
  <PresentationFormat>On-screen Show (4:3)</PresentationFormat>
  <Paragraphs>600</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3</vt:lpstr>
      <vt:lpstr>Eigene Posts - Kommentare - Export - 2 of 3</vt:lpstr>
      <vt:lpstr>Eigene Posts - Kommentare - Export - 3 of 3</vt:lpstr>
      <vt:lpstr>Eigene Posts - Links - Export - 1 of 2</vt:lpstr>
      <vt:lpstr>Eigene Posts - Links - Export - 2 of 2</vt:lpstr>
      <vt:lpstr>Facebook - Videostarts - Export</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2017-05-18T08:53:00Z</dcterms:created>
  <dcterms:modified xsi:type="dcterms:W3CDTF">2017-05-18T08:53:45Z</dcterms:modified>
</cp:coreProperties>
</file>