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63291</c:v>
                </c:pt>
                <c:pt idx="1">
                  <c:v>63288</c:v>
                </c:pt>
                <c:pt idx="2">
                  <c:v>63297</c:v>
                </c:pt>
                <c:pt idx="3">
                  <c:v>63299</c:v>
                </c:pt>
                <c:pt idx="4">
                  <c:v>63307</c:v>
                </c:pt>
                <c:pt idx="5">
                  <c:v>63314</c:v>
                </c:pt>
                <c:pt idx="6">
                  <c:v>63782</c:v>
                </c:pt>
                <c:pt idx="7">
                  <c:v>66690</c:v>
                </c:pt>
                <c:pt idx="8">
                  <c:v>69286</c:v>
                </c:pt>
                <c:pt idx="9">
                  <c:v>69542</c:v>
                </c:pt>
                <c:pt idx="10">
                  <c:v>69605</c:v>
                </c:pt>
                <c:pt idx="11">
                  <c:v>69635</c:v>
                </c:pt>
                <c:pt idx="12">
                  <c:v>69634</c:v>
                </c:pt>
                <c:pt idx="13">
                  <c:v>69639</c:v>
                </c:pt>
                <c:pt idx="14">
                  <c:v>69655</c:v>
                </c:pt>
                <c:pt idx="15">
                  <c:v>69684</c:v>
                </c:pt>
                <c:pt idx="16">
                  <c:v>69693</c:v>
                </c:pt>
                <c:pt idx="17">
                  <c:v>69713</c:v>
                </c:pt>
                <c:pt idx="18">
                  <c:v>69715</c:v>
                </c:pt>
                <c:pt idx="19">
                  <c:v>69716</c:v>
                </c:pt>
                <c:pt idx="20">
                  <c:v>69711</c:v>
                </c:pt>
                <c:pt idx="21">
                  <c:v>69707</c:v>
                </c:pt>
                <c:pt idx="22">
                  <c:v>69696</c:v>
                </c:pt>
                <c:pt idx="23">
                  <c:v>69697</c:v>
                </c:pt>
                <c:pt idx="24">
                  <c:v>69692</c:v>
                </c:pt>
                <c:pt idx="25">
                  <c:v>69679</c:v>
                </c:pt>
                <c:pt idx="26">
                  <c:v>69677</c:v>
                </c:pt>
                <c:pt idx="27">
                  <c:v>69681</c:v>
                </c:pt>
                <c:pt idx="28">
                  <c:v>69679</c:v>
                </c:pt>
                <c:pt idx="29">
                  <c:v>69689</c:v>
                </c:pt>
                <c:pt idx="30">
                  <c:v>69697</c:v>
                </c:pt>
                <c:pt idx="31">
                  <c:v>69699</c:v>
                </c:pt>
                <c:pt idx="32">
                  <c:v>69707</c:v>
                </c:pt>
                <c:pt idx="33">
                  <c:v>69712</c:v>
                </c:pt>
                <c:pt idx="34">
                  <c:v>69716</c:v>
                </c:pt>
                <c:pt idx="35">
                  <c:v>69715</c:v>
                </c:pt>
                <c:pt idx="36">
                  <c:v>69715</c:v>
                </c:pt>
                <c:pt idx="37">
                  <c:v>69717</c:v>
                </c:pt>
                <c:pt idx="38">
                  <c:v>69725</c:v>
                </c:pt>
                <c:pt idx="39">
                  <c:v>69707</c:v>
                </c:pt>
                <c:pt idx="40">
                  <c:v>69710</c:v>
                </c:pt>
                <c:pt idx="41">
                  <c:v>69703</c:v>
                </c:pt>
                <c:pt idx="42">
                  <c:v>69703</c:v>
                </c:pt>
                <c:pt idx="43">
                  <c:v>69705</c:v>
                </c:pt>
                <c:pt idx="44">
                  <c:v>69703</c:v>
                </c:pt>
                <c:pt idx="45">
                  <c:v>69697</c:v>
                </c:pt>
                <c:pt idx="46">
                  <c:v>69698</c:v>
                </c:pt>
                <c:pt idx="47">
                  <c:v>69695</c:v>
                </c:pt>
                <c:pt idx="48">
                  <c:v>69695</c:v>
                </c:pt>
                <c:pt idx="49">
                  <c:v>69687</c:v>
                </c:pt>
                <c:pt idx="50">
                  <c:v>69696</c:v>
                </c:pt>
                <c:pt idx="51">
                  <c:v>69690</c:v>
                </c:pt>
                <c:pt idx="52">
                  <c:v>69687</c:v>
                </c:pt>
                <c:pt idx="53">
                  <c:v>69691</c:v>
                </c:pt>
                <c:pt idx="54">
                  <c:v>69681</c:v>
                </c:pt>
                <c:pt idx="55">
                  <c:v>69676</c:v>
                </c:pt>
                <c:pt idx="56">
                  <c:v>69674</c:v>
                </c:pt>
                <c:pt idx="57">
                  <c:v>69681</c:v>
                </c:pt>
                <c:pt idx="58">
                  <c:v>69678</c:v>
                </c:pt>
                <c:pt idx="59">
                  <c:v>69674</c:v>
                </c:pt>
                <c:pt idx="60">
                  <c:v>69671</c:v>
                </c:pt>
                <c:pt idx="61">
                  <c:v>69668</c:v>
                </c:pt>
                <c:pt idx="62">
                  <c:v>69665</c:v>
                </c:pt>
                <c:pt idx="63">
                  <c:v>69664</c:v>
                </c:pt>
                <c:pt idx="64">
                  <c:v>69660</c:v>
                </c:pt>
                <c:pt idx="65">
                  <c:v>69664</c:v>
                </c:pt>
                <c:pt idx="66">
                  <c:v>69667</c:v>
                </c:pt>
                <c:pt idx="67">
                  <c:v>69662</c:v>
                </c:pt>
                <c:pt idx="68">
                  <c:v>69661</c:v>
                </c:pt>
                <c:pt idx="69">
                  <c:v>69664</c:v>
                </c:pt>
                <c:pt idx="70">
                  <c:v>69675</c:v>
                </c:pt>
                <c:pt idx="71">
                  <c:v>69677</c:v>
                </c:pt>
                <c:pt idx="72">
                  <c:v>69677</c:v>
                </c:pt>
                <c:pt idx="73">
                  <c:v>69687</c:v>
                </c:pt>
                <c:pt idx="74">
                  <c:v>69693</c:v>
                </c:pt>
                <c:pt idx="75">
                  <c:v>69699</c:v>
                </c:pt>
                <c:pt idx="76">
                  <c:v>69712</c:v>
                </c:pt>
                <c:pt idx="77">
                  <c:v>69724</c:v>
                </c:pt>
                <c:pt idx="78">
                  <c:v>69738</c:v>
                </c:pt>
                <c:pt idx="79">
                  <c:v>69742</c:v>
                </c:pt>
                <c:pt idx="80">
                  <c:v>69747</c:v>
                </c:pt>
                <c:pt idx="81">
                  <c:v>69744</c:v>
                </c:pt>
                <c:pt idx="82">
                  <c:v>69771</c:v>
                </c:pt>
                <c:pt idx="83">
                  <c:v>69791</c:v>
                </c:pt>
                <c:pt idx="84">
                  <c:v>69789</c:v>
                </c:pt>
                <c:pt idx="85">
                  <c:v>69819</c:v>
                </c:pt>
                <c:pt idx="86">
                  <c:v>69839</c:v>
                </c:pt>
                <c:pt idx="87">
                  <c:v>69850</c:v>
                </c:pt>
                <c:pt idx="88">
                  <c:v>69863</c:v>
                </c:pt>
                <c:pt idx="89">
                  <c:v>69870</c:v>
                </c:pt>
                <c:pt idx="90">
                  <c:v>69892</c:v>
                </c:pt>
                <c:pt idx="91">
                  <c:v>69910</c:v>
                </c:pt>
                <c:pt idx="92">
                  <c:v>69929</c:v>
                </c:pt>
                <c:pt idx="93">
                  <c:v>69943</c:v>
                </c:pt>
                <c:pt idx="94">
                  <c:v>69983</c:v>
                </c:pt>
                <c:pt idx="95">
                  <c:v>70045</c:v>
                </c:pt>
                <c:pt idx="96">
                  <c:v>70086</c:v>
                </c:pt>
                <c:pt idx="97">
                  <c:v>70310</c:v>
                </c:pt>
                <c:pt idx="98">
                  <c:v>70404</c:v>
                </c:pt>
                <c:pt idx="99">
                  <c:v>70534</c:v>
                </c:pt>
                <c:pt idx="100">
                  <c:v>71082</c:v>
                </c:pt>
                <c:pt idx="101">
                  <c:v>72699</c:v>
                </c:pt>
                <c:pt idx="102">
                  <c:v>72755</c:v>
                </c:pt>
              </c:numCache>
            </c:numRef>
          </c:val>
          <c:smooth val="0"/>
          <c:extLst>
            <c:ext xmlns:c16="http://schemas.microsoft.com/office/drawing/2014/chart" uri="{C3380CC4-5D6E-409C-BE32-E72D297353CC}">
              <c16:uniqueId val="{00000000-5050-41CB-AB6B-7CB43040ED8F}"/>
            </c:ext>
          </c:extLst>
        </c:ser>
        <c:dLbls>
          <c:showLegendKey val="0"/>
          <c:showVal val="0"/>
          <c:showCatName val="0"/>
          <c:showSerName val="0"/>
          <c:showPercent val="0"/>
          <c:showBubbleSize val="0"/>
        </c:dLbls>
        <c:smooth val="0"/>
        <c:axId val="230793208"/>
        <c:axId val="265652072"/>
      </c:lineChart>
      <c:catAx>
        <c:axId val="23079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652072"/>
        <c:crosses val="autoZero"/>
        <c:auto val="1"/>
        <c:lblAlgn val="ctr"/>
        <c:lblOffset val="100"/>
        <c:noMultiLvlLbl val="0"/>
      </c:catAx>
      <c:valAx>
        <c:axId val="26565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79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72770</c:v>
                </c:pt>
                <c:pt idx="1">
                  <c:v>40211</c:v>
                </c:pt>
                <c:pt idx="2">
                  <c:v>45620</c:v>
                </c:pt>
                <c:pt idx="3">
                  <c:v>15884</c:v>
                </c:pt>
                <c:pt idx="4">
                  <c:v>29272</c:v>
                </c:pt>
                <c:pt idx="5">
                  <c:v>34243</c:v>
                </c:pt>
                <c:pt idx="6">
                  <c:v>625999</c:v>
                </c:pt>
                <c:pt idx="7">
                  <c:v>5152130</c:v>
                </c:pt>
                <c:pt idx="8">
                  <c:v>6946954</c:v>
                </c:pt>
                <c:pt idx="9">
                  <c:v>512261</c:v>
                </c:pt>
                <c:pt idx="10">
                  <c:v>128164</c:v>
                </c:pt>
                <c:pt idx="11">
                  <c:v>64822</c:v>
                </c:pt>
                <c:pt idx="12">
                  <c:v>56262</c:v>
                </c:pt>
                <c:pt idx="13">
                  <c:v>41124</c:v>
                </c:pt>
                <c:pt idx="14">
                  <c:v>25019</c:v>
                </c:pt>
                <c:pt idx="15">
                  <c:v>81711</c:v>
                </c:pt>
                <c:pt idx="16">
                  <c:v>49480</c:v>
                </c:pt>
                <c:pt idx="17">
                  <c:v>14657</c:v>
                </c:pt>
                <c:pt idx="18">
                  <c:v>21209</c:v>
                </c:pt>
                <c:pt idx="19">
                  <c:v>6584</c:v>
                </c:pt>
                <c:pt idx="20">
                  <c:v>14573</c:v>
                </c:pt>
                <c:pt idx="21">
                  <c:v>13685</c:v>
                </c:pt>
                <c:pt idx="22">
                  <c:v>30420</c:v>
                </c:pt>
                <c:pt idx="23">
                  <c:v>7047</c:v>
                </c:pt>
                <c:pt idx="24">
                  <c:v>12658</c:v>
                </c:pt>
                <c:pt idx="25">
                  <c:v>18114</c:v>
                </c:pt>
                <c:pt idx="26">
                  <c:v>18764</c:v>
                </c:pt>
                <c:pt idx="27">
                  <c:v>25704</c:v>
                </c:pt>
                <c:pt idx="28">
                  <c:v>16321</c:v>
                </c:pt>
                <c:pt idx="29">
                  <c:v>12706</c:v>
                </c:pt>
                <c:pt idx="30">
                  <c:v>17788</c:v>
                </c:pt>
                <c:pt idx="31">
                  <c:v>7236</c:v>
                </c:pt>
                <c:pt idx="32">
                  <c:v>33030</c:v>
                </c:pt>
                <c:pt idx="33">
                  <c:v>22267</c:v>
                </c:pt>
                <c:pt idx="34">
                  <c:v>22914</c:v>
                </c:pt>
                <c:pt idx="35">
                  <c:v>13342</c:v>
                </c:pt>
                <c:pt idx="36">
                  <c:v>11900</c:v>
                </c:pt>
                <c:pt idx="37">
                  <c:v>8229</c:v>
                </c:pt>
                <c:pt idx="38">
                  <c:v>4969</c:v>
                </c:pt>
                <c:pt idx="39">
                  <c:v>20166</c:v>
                </c:pt>
                <c:pt idx="40">
                  <c:v>28238</c:v>
                </c:pt>
                <c:pt idx="41">
                  <c:v>17312</c:v>
                </c:pt>
                <c:pt idx="42">
                  <c:v>21443</c:v>
                </c:pt>
                <c:pt idx="43">
                  <c:v>21989</c:v>
                </c:pt>
                <c:pt idx="44">
                  <c:v>18470</c:v>
                </c:pt>
                <c:pt idx="45">
                  <c:v>5998</c:v>
                </c:pt>
                <c:pt idx="46">
                  <c:v>1753</c:v>
                </c:pt>
                <c:pt idx="47">
                  <c:v>550</c:v>
                </c:pt>
                <c:pt idx="48">
                  <c:v>734</c:v>
                </c:pt>
                <c:pt idx="49">
                  <c:v>40124</c:v>
                </c:pt>
                <c:pt idx="50">
                  <c:v>34690</c:v>
                </c:pt>
                <c:pt idx="51">
                  <c:v>34732</c:v>
                </c:pt>
                <c:pt idx="52">
                  <c:v>9349</c:v>
                </c:pt>
                <c:pt idx="53">
                  <c:v>14125</c:v>
                </c:pt>
                <c:pt idx="54">
                  <c:v>13832</c:v>
                </c:pt>
                <c:pt idx="55">
                  <c:v>14382</c:v>
                </c:pt>
                <c:pt idx="56">
                  <c:v>58537</c:v>
                </c:pt>
                <c:pt idx="57">
                  <c:v>15785</c:v>
                </c:pt>
                <c:pt idx="58">
                  <c:v>18396</c:v>
                </c:pt>
                <c:pt idx="59">
                  <c:v>8295</c:v>
                </c:pt>
                <c:pt idx="60">
                  <c:v>14165</c:v>
                </c:pt>
                <c:pt idx="61">
                  <c:v>62163</c:v>
                </c:pt>
                <c:pt idx="62">
                  <c:v>30978</c:v>
                </c:pt>
                <c:pt idx="63">
                  <c:v>12071</c:v>
                </c:pt>
                <c:pt idx="64">
                  <c:v>8982</c:v>
                </c:pt>
                <c:pt idx="65">
                  <c:v>20936</c:v>
                </c:pt>
                <c:pt idx="66">
                  <c:v>17602</c:v>
                </c:pt>
                <c:pt idx="67">
                  <c:v>13314</c:v>
                </c:pt>
                <c:pt idx="68">
                  <c:v>23545</c:v>
                </c:pt>
                <c:pt idx="69">
                  <c:v>17886</c:v>
                </c:pt>
                <c:pt idx="70">
                  <c:v>13304</c:v>
                </c:pt>
                <c:pt idx="71">
                  <c:v>33384</c:v>
                </c:pt>
                <c:pt idx="72">
                  <c:v>34972</c:v>
                </c:pt>
                <c:pt idx="73">
                  <c:v>16997</c:v>
                </c:pt>
                <c:pt idx="74">
                  <c:v>7187</c:v>
                </c:pt>
                <c:pt idx="75">
                  <c:v>5973</c:v>
                </c:pt>
                <c:pt idx="76">
                  <c:v>74740</c:v>
                </c:pt>
                <c:pt idx="77">
                  <c:v>32220</c:v>
                </c:pt>
                <c:pt idx="78">
                  <c:v>72278</c:v>
                </c:pt>
                <c:pt idx="79">
                  <c:v>25249</c:v>
                </c:pt>
                <c:pt idx="80">
                  <c:v>22668</c:v>
                </c:pt>
                <c:pt idx="81">
                  <c:v>14481</c:v>
                </c:pt>
                <c:pt idx="82">
                  <c:v>46222</c:v>
                </c:pt>
                <c:pt idx="83">
                  <c:v>47483</c:v>
                </c:pt>
                <c:pt idx="84">
                  <c:v>15689</c:v>
                </c:pt>
                <c:pt idx="85">
                  <c:v>73848</c:v>
                </c:pt>
                <c:pt idx="86">
                  <c:v>27183</c:v>
                </c:pt>
                <c:pt idx="87">
                  <c:v>40557</c:v>
                </c:pt>
                <c:pt idx="88">
                  <c:v>25746</c:v>
                </c:pt>
                <c:pt idx="89">
                  <c:v>25210</c:v>
                </c:pt>
                <c:pt idx="90">
                  <c:v>21965</c:v>
                </c:pt>
                <c:pt idx="91">
                  <c:v>34800</c:v>
                </c:pt>
                <c:pt idx="92">
                  <c:v>38544</c:v>
                </c:pt>
                <c:pt idx="93">
                  <c:v>32555</c:v>
                </c:pt>
                <c:pt idx="94">
                  <c:v>34781</c:v>
                </c:pt>
                <c:pt idx="95">
                  <c:v>74732</c:v>
                </c:pt>
                <c:pt idx="96">
                  <c:v>56962</c:v>
                </c:pt>
                <c:pt idx="97">
                  <c:v>90051</c:v>
                </c:pt>
                <c:pt idx="98">
                  <c:v>75411</c:v>
                </c:pt>
                <c:pt idx="99">
                  <c:v>114233</c:v>
                </c:pt>
                <c:pt idx="100">
                  <c:v>542789</c:v>
                </c:pt>
                <c:pt idx="101">
                  <c:v>1090184</c:v>
                </c:pt>
                <c:pt idx="102">
                  <c:v>677167</c:v>
                </c:pt>
              </c:numCache>
            </c:numRef>
          </c:val>
          <c:smooth val="0"/>
          <c:extLst>
            <c:ext xmlns:c16="http://schemas.microsoft.com/office/drawing/2014/chart" uri="{C3380CC4-5D6E-409C-BE32-E72D297353CC}">
              <c16:uniqueId val="{00000000-025A-4B01-83EF-5A89CB4F517F}"/>
            </c:ext>
          </c:extLst>
        </c:ser>
        <c:dLbls>
          <c:showLegendKey val="0"/>
          <c:showVal val="0"/>
          <c:showCatName val="0"/>
          <c:showSerName val="0"/>
          <c:showPercent val="0"/>
          <c:showBubbleSize val="0"/>
        </c:dLbls>
        <c:smooth val="0"/>
        <c:axId val="265651416"/>
        <c:axId val="267535800"/>
      </c:lineChart>
      <c:catAx>
        <c:axId val="265651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5800"/>
        <c:crosses val="autoZero"/>
        <c:auto val="1"/>
        <c:lblAlgn val="ctr"/>
        <c:lblOffset val="100"/>
        <c:noMultiLvlLbl val="0"/>
      </c:catAx>
      <c:valAx>
        <c:axId val="26753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65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4053</c:v>
                </c:pt>
                <c:pt idx="1">
                  <c:v>1977</c:v>
                </c:pt>
                <c:pt idx="2">
                  <c:v>2726</c:v>
                </c:pt>
                <c:pt idx="3">
                  <c:v>819</c:v>
                </c:pt>
                <c:pt idx="4">
                  <c:v>1860</c:v>
                </c:pt>
                <c:pt idx="5">
                  <c:v>1725</c:v>
                </c:pt>
                <c:pt idx="6">
                  <c:v>8753</c:v>
                </c:pt>
                <c:pt idx="7">
                  <c:v>210252</c:v>
                </c:pt>
                <c:pt idx="8">
                  <c:v>248759</c:v>
                </c:pt>
                <c:pt idx="9">
                  <c:v>42261</c:v>
                </c:pt>
                <c:pt idx="10">
                  <c:v>8779</c:v>
                </c:pt>
                <c:pt idx="11">
                  <c:v>5535</c:v>
                </c:pt>
                <c:pt idx="12">
                  <c:v>4532</c:v>
                </c:pt>
                <c:pt idx="13">
                  <c:v>3108</c:v>
                </c:pt>
                <c:pt idx="14">
                  <c:v>2144</c:v>
                </c:pt>
                <c:pt idx="15">
                  <c:v>5388</c:v>
                </c:pt>
                <c:pt idx="16">
                  <c:v>2623</c:v>
                </c:pt>
                <c:pt idx="17">
                  <c:v>615</c:v>
                </c:pt>
                <c:pt idx="18">
                  <c:v>1468</c:v>
                </c:pt>
                <c:pt idx="19">
                  <c:v>320</c:v>
                </c:pt>
                <c:pt idx="20">
                  <c:v>724</c:v>
                </c:pt>
                <c:pt idx="21">
                  <c:v>901</c:v>
                </c:pt>
                <c:pt idx="22">
                  <c:v>1784</c:v>
                </c:pt>
                <c:pt idx="23">
                  <c:v>256</c:v>
                </c:pt>
                <c:pt idx="24">
                  <c:v>540</c:v>
                </c:pt>
                <c:pt idx="25">
                  <c:v>1145</c:v>
                </c:pt>
                <c:pt idx="26">
                  <c:v>988</c:v>
                </c:pt>
                <c:pt idx="27">
                  <c:v>1394</c:v>
                </c:pt>
                <c:pt idx="28">
                  <c:v>473</c:v>
                </c:pt>
                <c:pt idx="29">
                  <c:v>904</c:v>
                </c:pt>
                <c:pt idx="30">
                  <c:v>553</c:v>
                </c:pt>
                <c:pt idx="31">
                  <c:v>186</c:v>
                </c:pt>
                <c:pt idx="32">
                  <c:v>2225</c:v>
                </c:pt>
                <c:pt idx="33">
                  <c:v>1073</c:v>
                </c:pt>
                <c:pt idx="34">
                  <c:v>1258</c:v>
                </c:pt>
                <c:pt idx="35">
                  <c:v>671</c:v>
                </c:pt>
                <c:pt idx="36">
                  <c:v>478</c:v>
                </c:pt>
                <c:pt idx="37">
                  <c:v>192</c:v>
                </c:pt>
                <c:pt idx="38">
                  <c:v>142</c:v>
                </c:pt>
                <c:pt idx="39">
                  <c:v>1331</c:v>
                </c:pt>
                <c:pt idx="40">
                  <c:v>2187</c:v>
                </c:pt>
                <c:pt idx="41">
                  <c:v>929</c:v>
                </c:pt>
                <c:pt idx="42">
                  <c:v>1225</c:v>
                </c:pt>
                <c:pt idx="43">
                  <c:v>1623</c:v>
                </c:pt>
                <c:pt idx="44">
                  <c:v>1554</c:v>
                </c:pt>
                <c:pt idx="45">
                  <c:v>239</c:v>
                </c:pt>
                <c:pt idx="46">
                  <c:v>116</c:v>
                </c:pt>
                <c:pt idx="47">
                  <c:v>53</c:v>
                </c:pt>
                <c:pt idx="48">
                  <c:v>51</c:v>
                </c:pt>
                <c:pt idx="49">
                  <c:v>3601</c:v>
                </c:pt>
                <c:pt idx="50">
                  <c:v>3340</c:v>
                </c:pt>
                <c:pt idx="51">
                  <c:v>2984</c:v>
                </c:pt>
                <c:pt idx="52">
                  <c:v>445</c:v>
                </c:pt>
                <c:pt idx="53">
                  <c:v>642</c:v>
                </c:pt>
                <c:pt idx="54">
                  <c:v>767</c:v>
                </c:pt>
                <c:pt idx="55">
                  <c:v>940</c:v>
                </c:pt>
                <c:pt idx="56">
                  <c:v>2474</c:v>
                </c:pt>
                <c:pt idx="57">
                  <c:v>781</c:v>
                </c:pt>
                <c:pt idx="58">
                  <c:v>1478</c:v>
                </c:pt>
                <c:pt idx="59">
                  <c:v>504</c:v>
                </c:pt>
                <c:pt idx="60">
                  <c:v>819</c:v>
                </c:pt>
                <c:pt idx="61">
                  <c:v>3131</c:v>
                </c:pt>
                <c:pt idx="62">
                  <c:v>1510</c:v>
                </c:pt>
                <c:pt idx="63">
                  <c:v>605</c:v>
                </c:pt>
                <c:pt idx="64">
                  <c:v>292</c:v>
                </c:pt>
                <c:pt idx="65">
                  <c:v>1478</c:v>
                </c:pt>
                <c:pt idx="66">
                  <c:v>1083</c:v>
                </c:pt>
                <c:pt idx="67">
                  <c:v>730</c:v>
                </c:pt>
                <c:pt idx="68">
                  <c:v>2240</c:v>
                </c:pt>
                <c:pt idx="69">
                  <c:v>1088</c:v>
                </c:pt>
                <c:pt idx="70">
                  <c:v>762</c:v>
                </c:pt>
                <c:pt idx="71">
                  <c:v>3010</c:v>
                </c:pt>
                <c:pt idx="72">
                  <c:v>3113</c:v>
                </c:pt>
                <c:pt idx="73">
                  <c:v>1003</c:v>
                </c:pt>
                <c:pt idx="74">
                  <c:v>341</c:v>
                </c:pt>
                <c:pt idx="75">
                  <c:v>290</c:v>
                </c:pt>
                <c:pt idx="76">
                  <c:v>4607</c:v>
                </c:pt>
                <c:pt idx="77">
                  <c:v>2681</c:v>
                </c:pt>
                <c:pt idx="78">
                  <c:v>4541</c:v>
                </c:pt>
                <c:pt idx="79">
                  <c:v>1732</c:v>
                </c:pt>
                <c:pt idx="80">
                  <c:v>1066</c:v>
                </c:pt>
                <c:pt idx="81">
                  <c:v>734</c:v>
                </c:pt>
                <c:pt idx="82">
                  <c:v>2963</c:v>
                </c:pt>
                <c:pt idx="83">
                  <c:v>2749</c:v>
                </c:pt>
                <c:pt idx="84">
                  <c:v>838</c:v>
                </c:pt>
                <c:pt idx="85">
                  <c:v>4578</c:v>
                </c:pt>
                <c:pt idx="86">
                  <c:v>1444</c:v>
                </c:pt>
                <c:pt idx="87">
                  <c:v>1552</c:v>
                </c:pt>
                <c:pt idx="88">
                  <c:v>1288</c:v>
                </c:pt>
                <c:pt idx="89">
                  <c:v>2424</c:v>
                </c:pt>
                <c:pt idx="90">
                  <c:v>2141</c:v>
                </c:pt>
                <c:pt idx="91">
                  <c:v>2871</c:v>
                </c:pt>
                <c:pt idx="92">
                  <c:v>3045</c:v>
                </c:pt>
                <c:pt idx="93">
                  <c:v>2937</c:v>
                </c:pt>
                <c:pt idx="94">
                  <c:v>2950</c:v>
                </c:pt>
                <c:pt idx="95">
                  <c:v>5314</c:v>
                </c:pt>
                <c:pt idx="96">
                  <c:v>4460</c:v>
                </c:pt>
                <c:pt idx="97">
                  <c:v>8471</c:v>
                </c:pt>
                <c:pt idx="98">
                  <c:v>8671</c:v>
                </c:pt>
                <c:pt idx="99">
                  <c:v>12750</c:v>
                </c:pt>
                <c:pt idx="100">
                  <c:v>19713</c:v>
                </c:pt>
                <c:pt idx="101">
                  <c:v>62894</c:v>
                </c:pt>
                <c:pt idx="102">
                  <c:v>51386</c:v>
                </c:pt>
              </c:numCache>
            </c:numRef>
          </c:val>
          <c:smooth val="0"/>
          <c:extLst>
            <c:ext xmlns:c16="http://schemas.microsoft.com/office/drawing/2014/chart" uri="{C3380CC4-5D6E-409C-BE32-E72D297353CC}">
              <c16:uniqueId val="{00000000-EB46-4D4C-8F30-683D1B287310}"/>
            </c:ext>
          </c:extLst>
        </c:ser>
        <c:dLbls>
          <c:showLegendKey val="0"/>
          <c:showVal val="0"/>
          <c:showCatName val="0"/>
          <c:showSerName val="0"/>
          <c:showPercent val="0"/>
          <c:showBubbleSize val="0"/>
        </c:dLbls>
        <c:smooth val="0"/>
        <c:axId val="267538752"/>
        <c:axId val="267539080"/>
      </c:lineChart>
      <c:catAx>
        <c:axId val="26753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9080"/>
        <c:crosses val="autoZero"/>
        <c:auto val="1"/>
        <c:lblAlgn val="ctr"/>
        <c:lblOffset val="100"/>
        <c:noMultiLvlLbl val="0"/>
      </c:catAx>
      <c:valAx>
        <c:axId val="26753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53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318</c:v>
                </c:pt>
                <c:pt idx="1">
                  <c:v>3186</c:v>
                </c:pt>
                <c:pt idx="2">
                  <c:v>1361</c:v>
                </c:pt>
                <c:pt idx="3">
                  <c:v>451</c:v>
                </c:pt>
                <c:pt idx="4">
                  <c:v>465</c:v>
                </c:pt>
                <c:pt idx="5">
                  <c:v>875</c:v>
                </c:pt>
                <c:pt idx="6">
                  <c:v>5963</c:v>
                </c:pt>
                <c:pt idx="7">
                  <c:v>1080789</c:v>
                </c:pt>
                <c:pt idx="8">
                  <c:v>1361324</c:v>
                </c:pt>
                <c:pt idx="9">
                  <c:v>45231</c:v>
                </c:pt>
                <c:pt idx="10">
                  <c:v>9928</c:v>
                </c:pt>
                <c:pt idx="11">
                  <c:v>4315</c:v>
                </c:pt>
                <c:pt idx="12">
                  <c:v>1858</c:v>
                </c:pt>
                <c:pt idx="13">
                  <c:v>1020</c:v>
                </c:pt>
                <c:pt idx="14">
                  <c:v>667</c:v>
                </c:pt>
                <c:pt idx="15">
                  <c:v>407</c:v>
                </c:pt>
                <c:pt idx="16">
                  <c:v>582</c:v>
                </c:pt>
                <c:pt idx="17">
                  <c:v>348</c:v>
                </c:pt>
                <c:pt idx="18">
                  <c:v>350</c:v>
                </c:pt>
                <c:pt idx="19">
                  <c:v>240</c:v>
                </c:pt>
                <c:pt idx="20">
                  <c:v>203</c:v>
                </c:pt>
                <c:pt idx="21">
                  <c:v>312</c:v>
                </c:pt>
                <c:pt idx="22">
                  <c:v>406</c:v>
                </c:pt>
                <c:pt idx="23">
                  <c:v>198</c:v>
                </c:pt>
                <c:pt idx="24">
                  <c:v>187</c:v>
                </c:pt>
                <c:pt idx="25">
                  <c:v>173</c:v>
                </c:pt>
                <c:pt idx="26">
                  <c:v>148</c:v>
                </c:pt>
                <c:pt idx="27">
                  <c:v>238</c:v>
                </c:pt>
                <c:pt idx="28">
                  <c:v>188</c:v>
                </c:pt>
                <c:pt idx="29">
                  <c:v>150</c:v>
                </c:pt>
                <c:pt idx="30">
                  <c:v>172</c:v>
                </c:pt>
                <c:pt idx="31">
                  <c:v>134</c:v>
                </c:pt>
                <c:pt idx="32">
                  <c:v>200</c:v>
                </c:pt>
                <c:pt idx="33">
                  <c:v>165</c:v>
                </c:pt>
                <c:pt idx="34">
                  <c:v>161</c:v>
                </c:pt>
                <c:pt idx="35">
                  <c:v>154</c:v>
                </c:pt>
                <c:pt idx="36">
                  <c:v>108</c:v>
                </c:pt>
                <c:pt idx="37">
                  <c:v>234</c:v>
                </c:pt>
                <c:pt idx="38">
                  <c:v>222</c:v>
                </c:pt>
                <c:pt idx="39">
                  <c:v>148</c:v>
                </c:pt>
                <c:pt idx="40">
                  <c:v>189</c:v>
                </c:pt>
                <c:pt idx="41">
                  <c:v>107</c:v>
                </c:pt>
                <c:pt idx="42">
                  <c:v>78</c:v>
                </c:pt>
                <c:pt idx="43">
                  <c:v>67</c:v>
                </c:pt>
                <c:pt idx="44">
                  <c:v>101</c:v>
                </c:pt>
                <c:pt idx="45">
                  <c:v>96</c:v>
                </c:pt>
                <c:pt idx="46">
                  <c:v>91</c:v>
                </c:pt>
                <c:pt idx="47">
                  <c:v>61</c:v>
                </c:pt>
                <c:pt idx="48">
                  <c:v>59</c:v>
                </c:pt>
                <c:pt idx="49">
                  <c:v>2479</c:v>
                </c:pt>
                <c:pt idx="50">
                  <c:v>599</c:v>
                </c:pt>
                <c:pt idx="51">
                  <c:v>174</c:v>
                </c:pt>
                <c:pt idx="52">
                  <c:v>109</c:v>
                </c:pt>
                <c:pt idx="53">
                  <c:v>95</c:v>
                </c:pt>
                <c:pt idx="54">
                  <c:v>55</c:v>
                </c:pt>
                <c:pt idx="55">
                  <c:v>837</c:v>
                </c:pt>
                <c:pt idx="56">
                  <c:v>3473</c:v>
                </c:pt>
                <c:pt idx="57">
                  <c:v>1105</c:v>
                </c:pt>
                <c:pt idx="58">
                  <c:v>285</c:v>
                </c:pt>
                <c:pt idx="59">
                  <c:v>160</c:v>
                </c:pt>
                <c:pt idx="60">
                  <c:v>141</c:v>
                </c:pt>
                <c:pt idx="61">
                  <c:v>146</c:v>
                </c:pt>
                <c:pt idx="62">
                  <c:v>153</c:v>
                </c:pt>
                <c:pt idx="63">
                  <c:v>118</c:v>
                </c:pt>
                <c:pt idx="64">
                  <c:v>189</c:v>
                </c:pt>
                <c:pt idx="65">
                  <c:v>1337</c:v>
                </c:pt>
                <c:pt idx="66">
                  <c:v>1005</c:v>
                </c:pt>
                <c:pt idx="67">
                  <c:v>1100</c:v>
                </c:pt>
                <c:pt idx="68">
                  <c:v>2879</c:v>
                </c:pt>
                <c:pt idx="69">
                  <c:v>1221</c:v>
                </c:pt>
                <c:pt idx="70">
                  <c:v>325</c:v>
                </c:pt>
                <c:pt idx="71">
                  <c:v>954</c:v>
                </c:pt>
                <c:pt idx="72">
                  <c:v>2106</c:v>
                </c:pt>
                <c:pt idx="73">
                  <c:v>1255</c:v>
                </c:pt>
                <c:pt idx="74">
                  <c:v>629</c:v>
                </c:pt>
                <c:pt idx="75">
                  <c:v>330</c:v>
                </c:pt>
                <c:pt idx="76">
                  <c:v>8134</c:v>
                </c:pt>
                <c:pt idx="77">
                  <c:v>4010</c:v>
                </c:pt>
                <c:pt idx="78">
                  <c:v>7679</c:v>
                </c:pt>
                <c:pt idx="79">
                  <c:v>2880</c:v>
                </c:pt>
                <c:pt idx="80">
                  <c:v>1701</c:v>
                </c:pt>
                <c:pt idx="81">
                  <c:v>1274</c:v>
                </c:pt>
                <c:pt idx="82">
                  <c:v>3458</c:v>
                </c:pt>
                <c:pt idx="83">
                  <c:v>5654</c:v>
                </c:pt>
                <c:pt idx="84">
                  <c:v>1502</c:v>
                </c:pt>
                <c:pt idx="85">
                  <c:v>9051</c:v>
                </c:pt>
                <c:pt idx="86">
                  <c:v>1978</c:v>
                </c:pt>
                <c:pt idx="87">
                  <c:v>1216</c:v>
                </c:pt>
                <c:pt idx="88">
                  <c:v>854</c:v>
                </c:pt>
                <c:pt idx="89">
                  <c:v>6805</c:v>
                </c:pt>
                <c:pt idx="90">
                  <c:v>2631</c:v>
                </c:pt>
                <c:pt idx="91">
                  <c:v>2001</c:v>
                </c:pt>
                <c:pt idx="92">
                  <c:v>1391</c:v>
                </c:pt>
                <c:pt idx="93">
                  <c:v>577</c:v>
                </c:pt>
                <c:pt idx="94">
                  <c:v>2280</c:v>
                </c:pt>
                <c:pt idx="95">
                  <c:v>8872</c:v>
                </c:pt>
                <c:pt idx="96">
                  <c:v>4774</c:v>
                </c:pt>
                <c:pt idx="97">
                  <c:v>10762</c:v>
                </c:pt>
                <c:pt idx="98">
                  <c:v>15620</c:v>
                </c:pt>
                <c:pt idx="99">
                  <c:v>15392</c:v>
                </c:pt>
                <c:pt idx="100">
                  <c:v>63894</c:v>
                </c:pt>
                <c:pt idx="101">
                  <c:v>132062</c:v>
                </c:pt>
                <c:pt idx="102">
                  <c:v>59382</c:v>
                </c:pt>
              </c:numCache>
            </c:numRef>
          </c:val>
          <c:smooth val="0"/>
          <c:extLst>
            <c:ext xmlns:c16="http://schemas.microsoft.com/office/drawing/2014/chart" uri="{C3380CC4-5D6E-409C-BE32-E72D297353CC}">
              <c16:uniqueId val="{00000000-1B64-44AE-9EBD-154F20AAF399}"/>
            </c:ext>
          </c:extLst>
        </c:ser>
        <c:dLbls>
          <c:showLegendKey val="0"/>
          <c:showVal val="0"/>
          <c:showCatName val="0"/>
          <c:showSerName val="0"/>
          <c:showPercent val="0"/>
          <c:showBubbleSize val="0"/>
        </c:dLbls>
        <c:smooth val="0"/>
        <c:axId val="270303736"/>
        <c:axId val="270302424"/>
      </c:lineChart>
      <c:catAx>
        <c:axId val="27030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02424"/>
        <c:crosses val="autoZero"/>
        <c:auto val="1"/>
        <c:lblAlgn val="ctr"/>
        <c:lblOffset val="100"/>
        <c:noMultiLvlLbl val="0"/>
      </c:catAx>
      <c:valAx>
        <c:axId val="27030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0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Eurovision Song Contest Deutschland</c:v>
                </c:pt>
              </c:strCache>
            </c:strRef>
          </c:cat>
          <c:val>
            <c:numRef>
              <c:f>Sheet1!$B$2</c:f>
              <c:numCache>
                <c:formatCode>General</c:formatCode>
                <c:ptCount val="1"/>
                <c:pt idx="0">
                  <c:v>220</c:v>
                </c:pt>
              </c:numCache>
            </c:numRef>
          </c:val>
          <c:extLst>
            <c:ext xmlns:c16="http://schemas.microsoft.com/office/drawing/2014/chart" uri="{C3380CC4-5D6E-409C-BE32-E72D297353CC}">
              <c16:uniqueId val="{00000000-1032-462B-B2A1-C8B2A1DE3F9E}"/>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Eurovision Song Contest Deutschland</c:v>
                </c:pt>
              </c:strCache>
            </c:strRef>
          </c:cat>
          <c:val>
            <c:numRef>
              <c:f>Sheet1!$C$2</c:f>
              <c:numCache>
                <c:formatCode>General</c:formatCode>
                <c:ptCount val="1"/>
                <c:pt idx="0">
                  <c:v>1</c:v>
                </c:pt>
              </c:numCache>
            </c:numRef>
          </c:val>
          <c:extLst>
            <c:ext xmlns:c16="http://schemas.microsoft.com/office/drawing/2014/chart" uri="{C3380CC4-5D6E-409C-BE32-E72D297353CC}">
              <c16:uniqueId val="{00000001-1032-462B-B2A1-C8B2A1DE3F9E}"/>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Eurovision Song Contest Deutschland</c:v>
                </c:pt>
              </c:strCache>
            </c:strRef>
          </c:cat>
          <c:val>
            <c:numRef>
              <c:f>Sheet1!$D$2</c:f>
              <c:numCache>
                <c:formatCode>General</c:formatCode>
                <c:ptCount val="1"/>
                <c:pt idx="0">
                  <c:v>61</c:v>
                </c:pt>
              </c:numCache>
            </c:numRef>
          </c:val>
          <c:extLst>
            <c:ext xmlns:c16="http://schemas.microsoft.com/office/drawing/2014/chart" uri="{C3380CC4-5D6E-409C-BE32-E72D297353CC}">
              <c16:uniqueId val="{00000002-1032-462B-B2A1-C8B2A1DE3F9E}"/>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Eurovision Song Contest Deutschland</c:v>
                </c:pt>
              </c:strCache>
            </c:strRef>
          </c:cat>
          <c:val>
            <c:numRef>
              <c:f>Sheet1!$E$2</c:f>
              <c:numCache>
                <c:formatCode>General</c:formatCode>
                <c:ptCount val="1"/>
                <c:pt idx="0">
                  <c:v>6</c:v>
                </c:pt>
              </c:numCache>
            </c:numRef>
          </c:val>
          <c:extLst>
            <c:ext xmlns:c16="http://schemas.microsoft.com/office/drawing/2014/chart" uri="{C3380CC4-5D6E-409C-BE32-E72D297353CC}">
              <c16:uniqueId val="{00000003-1032-462B-B2A1-C8B2A1DE3F9E}"/>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Eurovision Song Contest Deutschland</c:v>
                </c:pt>
              </c:strCache>
            </c:strRef>
          </c:cat>
          <c:val>
            <c:numRef>
              <c:f>Sheet1!$F$2</c:f>
              <c:numCache>
                <c:formatCode>General</c:formatCode>
                <c:ptCount val="1"/>
                <c:pt idx="0">
                  <c:v>106</c:v>
                </c:pt>
              </c:numCache>
            </c:numRef>
          </c:val>
          <c:extLst>
            <c:ext xmlns:c16="http://schemas.microsoft.com/office/drawing/2014/chart" uri="{C3380CC4-5D6E-409C-BE32-E72D297353CC}">
              <c16:uniqueId val="{00000004-1032-462B-B2A1-C8B2A1DE3F9E}"/>
            </c:ext>
          </c:extLst>
        </c:ser>
        <c:dLbls>
          <c:showLegendKey val="0"/>
          <c:showVal val="0"/>
          <c:showCatName val="0"/>
          <c:showSerName val="0"/>
          <c:showPercent val="0"/>
          <c:showBubbleSize val="0"/>
        </c:dLbls>
        <c:gapWidth val="150"/>
        <c:overlap val="100"/>
        <c:axId val="271437376"/>
        <c:axId val="271438360"/>
      </c:barChart>
      <c:catAx>
        <c:axId val="27143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38360"/>
        <c:crosses val="autoZero"/>
        <c:auto val="1"/>
        <c:lblAlgn val="ctr"/>
        <c:lblOffset val="100"/>
        <c:noMultiLvlLbl val="0"/>
      </c:catAx>
      <c:valAx>
        <c:axId val="271438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43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249324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4629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4608293"/>
                    </a:ext>
                  </a:extLst>
                </a:gridCol>
                <a:gridCol w="1645920">
                  <a:extLst>
                    <a:ext uri="{9D8B030D-6E8A-4147-A177-3AD203B41FA5}">
                      <a16:colId xmlns:a16="http://schemas.microsoft.com/office/drawing/2014/main" val="695624609"/>
                    </a:ext>
                  </a:extLst>
                </a:gridCol>
                <a:gridCol w="1645920">
                  <a:extLst>
                    <a:ext uri="{9D8B030D-6E8A-4147-A177-3AD203B41FA5}">
                      <a16:colId xmlns:a16="http://schemas.microsoft.com/office/drawing/2014/main" val="927600823"/>
                    </a:ext>
                  </a:extLst>
                </a:gridCol>
                <a:gridCol w="1234440">
                  <a:extLst>
                    <a:ext uri="{9D8B030D-6E8A-4147-A177-3AD203B41FA5}">
                      <a16:colId xmlns:a16="http://schemas.microsoft.com/office/drawing/2014/main" val="2266832244"/>
                    </a:ext>
                  </a:extLst>
                </a:gridCol>
                <a:gridCol w="1234440">
                  <a:extLst>
                    <a:ext uri="{9D8B030D-6E8A-4147-A177-3AD203B41FA5}">
                      <a16:colId xmlns:a16="http://schemas.microsoft.com/office/drawing/2014/main" val="1242336181"/>
                    </a:ext>
                  </a:extLst>
                </a:gridCol>
                <a:gridCol w="822960">
                  <a:extLst>
                    <a:ext uri="{9D8B030D-6E8A-4147-A177-3AD203B41FA5}">
                      <a16:colId xmlns:a16="http://schemas.microsoft.com/office/drawing/2014/main" val="72394404"/>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035624656"/>
                  </a:ext>
                </a:extLst>
              </a:tr>
              <a:tr h="370840">
                <a:tc>
                  <a:txBody>
                    <a:bodyPr/>
                    <a:lstStyle/>
                    <a:p>
                      <a:r>
                        <a:rPr lang="en-US" sz="1000"/>
                        <a:t>Eurovision Song Contest Deutschland</a:t>
                      </a:r>
                    </a:p>
                  </a:txBody>
                  <a:tcPr/>
                </a:tc>
                <a:tc>
                  <a:txBody>
                    <a:bodyPr/>
                    <a:lstStyle/>
                    <a:p>
                      <a:r>
                        <a:rPr lang="en-US" sz="1000"/>
                        <a:t>178992</a:t>
                      </a:r>
                    </a:p>
                  </a:txBody>
                  <a:tcPr/>
                </a:tc>
                <a:tc>
                  <a:txBody>
                    <a:bodyPr/>
                    <a:lstStyle/>
                    <a:p>
                      <a:r>
                        <a:rPr lang="en-US" sz="1000"/>
                        <a:t>120619</a:t>
                      </a:r>
                    </a:p>
                  </a:txBody>
                  <a:tcPr/>
                </a:tc>
                <a:tc>
                  <a:txBody>
                    <a:bodyPr/>
                    <a:lstStyle/>
                    <a:p>
                      <a:r>
                        <a:rPr lang="en-US" sz="1000"/>
                        <a:t>8186</a:t>
                      </a:r>
                    </a:p>
                  </a:txBody>
                  <a:tcPr/>
                </a:tc>
                <a:tc>
                  <a:txBody>
                    <a:bodyPr/>
                    <a:lstStyle/>
                    <a:p>
                      <a:r>
                        <a:rPr lang="en-US" sz="1000"/>
                        <a:t>6.2%</a:t>
                      </a:r>
                    </a:p>
                  </a:txBody>
                  <a:tcPr/>
                </a:tc>
                <a:tc>
                  <a:txBody>
                    <a:bodyPr/>
                    <a:lstStyle/>
                    <a:p>
                      <a:r>
                        <a:rPr lang="en-US" sz="1000"/>
                        <a:t>72755</a:t>
                      </a:r>
                    </a:p>
                  </a:txBody>
                  <a:tcPr/>
                </a:tc>
                <a:extLst>
                  <a:ext uri="{0D108BD9-81ED-4DB2-BD59-A6C34878D82A}">
                    <a16:rowId xmlns:a16="http://schemas.microsoft.com/office/drawing/2014/main" val="202274608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120634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91352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0537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4202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2370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90314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9634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95313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993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9234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75323275"/>
                    </a:ext>
                  </a:extLst>
                </a:gridCol>
                <a:gridCol w="1645920">
                  <a:extLst>
                    <a:ext uri="{9D8B030D-6E8A-4147-A177-3AD203B41FA5}">
                      <a16:colId xmlns:a16="http://schemas.microsoft.com/office/drawing/2014/main" val="3277083611"/>
                    </a:ext>
                  </a:extLst>
                </a:gridCol>
                <a:gridCol w="1234440">
                  <a:extLst>
                    <a:ext uri="{9D8B030D-6E8A-4147-A177-3AD203B41FA5}">
                      <a16:colId xmlns:a16="http://schemas.microsoft.com/office/drawing/2014/main" val="3706072709"/>
                    </a:ext>
                  </a:extLst>
                </a:gridCol>
                <a:gridCol w="1234440">
                  <a:extLst>
                    <a:ext uri="{9D8B030D-6E8A-4147-A177-3AD203B41FA5}">
                      <a16:colId xmlns:a16="http://schemas.microsoft.com/office/drawing/2014/main" val="1377977313"/>
                    </a:ext>
                  </a:extLst>
                </a:gridCol>
                <a:gridCol w="1234440">
                  <a:extLst>
                    <a:ext uri="{9D8B030D-6E8A-4147-A177-3AD203B41FA5}">
                      <a16:colId xmlns:a16="http://schemas.microsoft.com/office/drawing/2014/main" val="1767316713"/>
                    </a:ext>
                  </a:extLst>
                </a:gridCol>
                <a:gridCol w="1234440">
                  <a:extLst>
                    <a:ext uri="{9D8B030D-6E8A-4147-A177-3AD203B41FA5}">
                      <a16:colId xmlns:a16="http://schemas.microsoft.com/office/drawing/2014/main" val="3775387044"/>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123165472"/>
                  </a:ext>
                </a:extLst>
              </a:tr>
              <a:tr h="370840">
                <a:tc>
                  <a:txBody>
                    <a:bodyPr/>
                    <a:lstStyle/>
                    <a:p>
                      <a:r>
                        <a:rPr lang="en-US" sz="1000"/>
                        <a:t>Eurovision Song Contest Deutschland</a:t>
                      </a:r>
                    </a:p>
                  </a:txBody>
                  <a:tcPr/>
                </a:tc>
                <a:tc>
                  <a:txBody>
                    <a:bodyPr/>
                    <a:lstStyle/>
                    <a:p>
                      <a:r>
                        <a:rPr lang="en-US" sz="1000"/>
                        <a:t>178992</a:t>
                      </a:r>
                    </a:p>
                  </a:txBody>
                  <a:tcPr/>
                </a:tc>
                <a:tc>
                  <a:txBody>
                    <a:bodyPr/>
                    <a:lstStyle/>
                    <a:p>
                      <a:r>
                        <a:rPr lang="en-US" sz="1000"/>
                        <a:t>40787</a:t>
                      </a:r>
                    </a:p>
                  </a:txBody>
                  <a:tcPr/>
                </a:tc>
                <a:tc>
                  <a:txBody>
                    <a:bodyPr/>
                    <a:lstStyle/>
                    <a:p>
                      <a:r>
                        <a:rPr lang="en-US" sz="1000"/>
                        <a:t>120619</a:t>
                      </a:r>
                    </a:p>
                  </a:txBody>
                  <a:tcPr/>
                </a:tc>
                <a:tc>
                  <a:txBody>
                    <a:bodyPr/>
                    <a:lstStyle/>
                    <a:p>
                      <a:r>
                        <a:rPr lang="en-US" sz="1000"/>
                        <a:t>19460</a:t>
                      </a:r>
                    </a:p>
                  </a:txBody>
                  <a:tcPr/>
                </a:tc>
                <a:tc>
                  <a:txBody>
                    <a:bodyPr/>
                    <a:lstStyle/>
                    <a:p>
                      <a:r>
                        <a:rPr lang="en-US" sz="1000"/>
                        <a:t>58373</a:t>
                      </a:r>
                    </a:p>
                  </a:txBody>
                  <a:tcPr/>
                </a:tc>
                <a:extLst>
                  <a:ext uri="{0D108BD9-81ED-4DB2-BD59-A6C34878D82A}">
                    <a16:rowId xmlns:a16="http://schemas.microsoft.com/office/drawing/2014/main" val="381342209"/>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429024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4811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2016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2306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4039064"/>
                    </a:ext>
                  </a:extLst>
                </a:gridCol>
                <a:gridCol w="1234440">
                  <a:extLst>
                    <a:ext uri="{9D8B030D-6E8A-4147-A177-3AD203B41FA5}">
                      <a16:colId xmlns:a16="http://schemas.microsoft.com/office/drawing/2014/main" val="3336779181"/>
                    </a:ext>
                  </a:extLst>
                </a:gridCol>
                <a:gridCol w="822960">
                  <a:extLst>
                    <a:ext uri="{9D8B030D-6E8A-4147-A177-3AD203B41FA5}">
                      <a16:colId xmlns:a16="http://schemas.microsoft.com/office/drawing/2014/main" val="1230199929"/>
                    </a:ext>
                  </a:extLst>
                </a:gridCol>
                <a:gridCol w="822960">
                  <a:extLst>
                    <a:ext uri="{9D8B030D-6E8A-4147-A177-3AD203B41FA5}">
                      <a16:colId xmlns:a16="http://schemas.microsoft.com/office/drawing/2014/main" val="3545328488"/>
                    </a:ext>
                  </a:extLst>
                </a:gridCol>
                <a:gridCol w="822960">
                  <a:extLst>
                    <a:ext uri="{9D8B030D-6E8A-4147-A177-3AD203B41FA5}">
                      <a16:colId xmlns:a16="http://schemas.microsoft.com/office/drawing/2014/main" val="260421582"/>
                    </a:ext>
                  </a:extLst>
                </a:gridCol>
                <a:gridCol w="822960">
                  <a:extLst>
                    <a:ext uri="{9D8B030D-6E8A-4147-A177-3AD203B41FA5}">
                      <a16:colId xmlns:a16="http://schemas.microsoft.com/office/drawing/2014/main" val="4276242240"/>
                    </a:ext>
                  </a:extLst>
                </a:gridCol>
                <a:gridCol w="822960">
                  <a:extLst>
                    <a:ext uri="{9D8B030D-6E8A-4147-A177-3AD203B41FA5}">
                      <a16:colId xmlns:a16="http://schemas.microsoft.com/office/drawing/2014/main" val="539411159"/>
                    </a:ext>
                  </a:extLst>
                </a:gridCol>
                <a:gridCol w="822960">
                  <a:extLst>
                    <a:ext uri="{9D8B030D-6E8A-4147-A177-3AD203B41FA5}">
                      <a16:colId xmlns:a16="http://schemas.microsoft.com/office/drawing/2014/main" val="5876233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653234012"/>
                  </a:ext>
                </a:extLst>
              </a:tr>
              <a:tr h="370840">
                <a:tc>
                  <a:txBody>
                    <a:bodyPr/>
                    <a:lstStyle/>
                    <a:p>
                      <a:r>
                        <a:rPr lang="en-US" sz="1000"/>
                        <a:t>Eurovision Song Contest Deutschland</a:t>
                      </a:r>
                    </a:p>
                  </a:txBody>
                  <a:tcPr/>
                </a:tc>
                <a:tc>
                  <a:txBody>
                    <a:bodyPr/>
                    <a:lstStyle/>
                    <a:p>
                      <a:r>
                        <a:rPr lang="en-US" sz="1000"/>
                        <a:t>394</a:t>
                      </a:r>
                    </a:p>
                  </a:txBody>
                  <a:tcPr/>
                </a:tc>
                <a:tc>
                  <a:txBody>
                    <a:bodyPr/>
                    <a:lstStyle/>
                    <a:p>
                      <a:r>
                        <a:rPr lang="en-US" sz="1000"/>
                        <a:t>61</a:t>
                      </a:r>
                    </a:p>
                  </a:txBody>
                  <a:tcPr/>
                </a:tc>
                <a:tc>
                  <a:txBody>
                    <a:bodyPr/>
                    <a:lstStyle/>
                    <a:p>
                      <a:r>
                        <a:rPr lang="en-US" sz="1000"/>
                        <a:t>106</a:t>
                      </a:r>
                    </a:p>
                  </a:txBody>
                  <a:tcPr/>
                </a:tc>
                <a:tc>
                  <a:txBody>
                    <a:bodyPr/>
                    <a:lstStyle/>
                    <a:p>
                      <a:r>
                        <a:rPr lang="en-US" sz="1000"/>
                        <a:t>6</a:t>
                      </a:r>
                    </a:p>
                  </a:txBody>
                  <a:tcPr/>
                </a:tc>
                <a:tc>
                  <a:txBody>
                    <a:bodyPr/>
                    <a:lstStyle/>
                    <a:p>
                      <a:r>
                        <a:rPr lang="en-US" sz="1000"/>
                        <a:t>220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731610439"/>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41441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2808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5565694"/>
                    </a:ext>
                  </a:extLst>
                </a:gridCol>
                <a:gridCol w="1234440">
                  <a:extLst>
                    <a:ext uri="{9D8B030D-6E8A-4147-A177-3AD203B41FA5}">
                      <a16:colId xmlns:a16="http://schemas.microsoft.com/office/drawing/2014/main" val="1878841036"/>
                    </a:ext>
                  </a:extLst>
                </a:gridCol>
                <a:gridCol w="1234440">
                  <a:extLst>
                    <a:ext uri="{9D8B030D-6E8A-4147-A177-3AD203B41FA5}">
                      <a16:colId xmlns:a16="http://schemas.microsoft.com/office/drawing/2014/main" val="790255449"/>
                    </a:ext>
                  </a:extLst>
                </a:gridCol>
                <a:gridCol w="1234440">
                  <a:extLst>
                    <a:ext uri="{9D8B030D-6E8A-4147-A177-3AD203B41FA5}">
                      <a16:colId xmlns:a16="http://schemas.microsoft.com/office/drawing/2014/main" val="2481449267"/>
                    </a:ext>
                  </a:extLst>
                </a:gridCol>
                <a:gridCol w="1645920">
                  <a:extLst>
                    <a:ext uri="{9D8B030D-6E8A-4147-A177-3AD203B41FA5}">
                      <a16:colId xmlns:a16="http://schemas.microsoft.com/office/drawing/2014/main" val="3721291271"/>
                    </a:ext>
                  </a:extLst>
                </a:gridCol>
                <a:gridCol w="822960">
                  <a:extLst>
                    <a:ext uri="{9D8B030D-6E8A-4147-A177-3AD203B41FA5}">
                      <a16:colId xmlns:a16="http://schemas.microsoft.com/office/drawing/2014/main" val="198501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24831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- 2017-02-09 22:58:20</a:t>
                      </a:r>
                      <a:r>
                        <a:rPr kumimoji="0" lang="de-DE" sz="1000" b="0" i="0" u="none" strike="noStrike" kern="1200" cap="none" spc="0" normalizeH="0" baseline="0" noProof="0">
                          <a:ln>
                            <a:noFill/>
                          </a:ln>
                          <a:solidFill>
                            <a:prstClr val="black"/>
                          </a:solidFill>
                          <a:effectLst/>
                          <a:uLnTx/>
                          <a:uFillTx/>
                          <a:latin typeface="+mn-lt"/>
                          <a:ea typeface="+mn-ea"/>
                          <a:cs typeface="+mn-cs"/>
                        </a:rPr>
                        <a:t>
Levina gewinnt den deutschen ESC-Vorentscheid!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9273080"/>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770758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2505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2461705"/>
                    </a:ext>
                  </a:extLst>
                </a:gridCol>
                <a:gridCol w="1234440">
                  <a:extLst>
                    <a:ext uri="{9D8B030D-6E8A-4147-A177-3AD203B41FA5}">
                      <a16:colId xmlns:a16="http://schemas.microsoft.com/office/drawing/2014/main" val="328812235"/>
                    </a:ext>
                  </a:extLst>
                </a:gridCol>
                <a:gridCol w="1234440">
                  <a:extLst>
                    <a:ext uri="{9D8B030D-6E8A-4147-A177-3AD203B41FA5}">
                      <a16:colId xmlns:a16="http://schemas.microsoft.com/office/drawing/2014/main" val="1012968283"/>
                    </a:ext>
                  </a:extLst>
                </a:gridCol>
                <a:gridCol w="1234440">
                  <a:extLst>
                    <a:ext uri="{9D8B030D-6E8A-4147-A177-3AD203B41FA5}">
                      <a16:colId xmlns:a16="http://schemas.microsoft.com/office/drawing/2014/main" val="540757175"/>
                    </a:ext>
                  </a:extLst>
                </a:gridCol>
                <a:gridCol w="1645920">
                  <a:extLst>
                    <a:ext uri="{9D8B030D-6E8A-4147-A177-3AD203B41FA5}">
                      <a16:colId xmlns:a16="http://schemas.microsoft.com/office/drawing/2014/main" val="4151751118"/>
                    </a:ext>
                  </a:extLst>
                </a:gridCol>
                <a:gridCol w="822960">
                  <a:extLst>
                    <a:ext uri="{9D8B030D-6E8A-4147-A177-3AD203B41FA5}">
                      <a16:colId xmlns:a16="http://schemas.microsoft.com/office/drawing/2014/main" val="3598763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838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- 2017-02-07 20:14:00</a:t>
                      </a:r>
                      <a:r>
                        <a:rPr kumimoji="0" lang="de-DE" sz="1000" b="0" i="0" u="none" strike="noStrike" kern="1200" cap="none" spc="0" normalizeH="0" baseline="0" noProof="0">
                          <a:ln>
                            <a:noFill/>
                          </a:ln>
                          <a:solidFill>
                            <a:prstClr val="black"/>
                          </a:solidFill>
                          <a:effectLst/>
                          <a:uLnTx/>
                          <a:uFillTx/>
                          <a:latin typeface="+mn-lt"/>
                          <a:ea typeface="+mn-ea"/>
                          <a:cs typeface="+mn-cs"/>
                        </a:rPr>
                        <a:t>
Vor Lachen nicht mehr singen können: unbezahlbar. 
Barbara Schöneberger und Bettina Tietjen bei DAS! im NDR Fernsehen
Anmerkung der Redaktion:
Wir können eure Bedenken gut nachvollziehen, doch ist die Verkleidung von Bettina und Barbara keine Werbung für die Pelzindustrie.
Wir bedauern allerdings, dass uns ein Echtpelz-Stück durchgerutscht ist, welches Bettina Tietjen auf dem Kopf getragen hat. Das Pelzstück ist der abgeknöpfte Besatz einer Jacke. Bei allen anderen Kleidungsstücken, die in der Sendung getragen wurden: Mantel, Weste etc. handelt es sich tatsächlich um Kunst- bzw. Webpelze. 
Ihr könnt aber sicher sein, dass der NDR keine Pelze oder Jacken mit Pelzbesatz für Sendungen kauft. Dennoch befinden sich in unserem Fundus ein paar historische Pelze, die wir geerbt haben, sowie ein paar kleinere Pelz-Teile, da diese für einen kritischen Bericht über Pelze benötigt wurden. 
Wir achten normalerweise darauf, dass diese nicht unbedacht im Bild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1433050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973829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1602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5378747"/>
                    </a:ext>
                  </a:extLst>
                </a:gridCol>
                <a:gridCol w="1234440">
                  <a:extLst>
                    <a:ext uri="{9D8B030D-6E8A-4147-A177-3AD203B41FA5}">
                      <a16:colId xmlns:a16="http://schemas.microsoft.com/office/drawing/2014/main" val="1678316446"/>
                    </a:ext>
                  </a:extLst>
                </a:gridCol>
                <a:gridCol w="1234440">
                  <a:extLst>
                    <a:ext uri="{9D8B030D-6E8A-4147-A177-3AD203B41FA5}">
                      <a16:colId xmlns:a16="http://schemas.microsoft.com/office/drawing/2014/main" val="2193243961"/>
                    </a:ext>
                  </a:extLst>
                </a:gridCol>
                <a:gridCol w="1234440">
                  <a:extLst>
                    <a:ext uri="{9D8B030D-6E8A-4147-A177-3AD203B41FA5}">
                      <a16:colId xmlns:a16="http://schemas.microsoft.com/office/drawing/2014/main" val="1658987333"/>
                    </a:ext>
                  </a:extLst>
                </a:gridCol>
                <a:gridCol w="1645920">
                  <a:extLst>
                    <a:ext uri="{9D8B030D-6E8A-4147-A177-3AD203B41FA5}">
                      <a16:colId xmlns:a16="http://schemas.microsoft.com/office/drawing/2014/main" val="3403415951"/>
                    </a:ext>
                  </a:extLst>
                </a:gridCol>
                <a:gridCol w="822960">
                  <a:extLst>
                    <a:ext uri="{9D8B030D-6E8A-4147-A177-3AD203B41FA5}">
                      <a16:colId xmlns:a16="http://schemas.microsoft.com/office/drawing/2014/main" val="9655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1881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- 2017-02-09 21:50:01</a:t>
                      </a:r>
                      <a:r>
                        <a:rPr kumimoji="0" lang="de-DE" sz="1000" b="0" i="0" u="none" strike="noStrike" kern="1200" cap="none" spc="0" normalizeH="0" baseline="0" noProof="0">
                          <a:ln>
                            <a:noFill/>
                          </a:ln>
                          <a:solidFill>
                            <a:prstClr val="black"/>
                          </a:solidFill>
                          <a:effectLst/>
                          <a:uLnTx/>
                          <a:uFillTx/>
                          <a:latin typeface="+mn-lt"/>
                          <a:ea typeface="+mn-ea"/>
                          <a:cs typeface="+mn-cs"/>
                        </a:rPr>
                        <a:t>
Levina fährt für uns nach Kiew  zum ESC 2017 mit dem Song "Perfect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330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- 2017-05-12 13:38:02</a:t>
                      </a:r>
                      <a:r>
                        <a:rPr kumimoji="0" lang="en-US" sz="1000" b="0" i="0" u="none" strike="noStrike" kern="1200" cap="none" spc="0" normalizeH="0" baseline="0" noProof="0">
                          <a:ln>
                            <a:noFill/>
                          </a:ln>
                          <a:solidFill>
                            <a:prstClr val="black"/>
                          </a:solidFill>
                          <a:effectLst/>
                          <a:uLnTx/>
                          <a:uFillTx/>
                          <a:latin typeface="+mn-lt"/>
                          <a:ea typeface="+mn-ea"/>
                          <a:cs typeface="+mn-cs"/>
                        </a:rPr>
                        <a:t>
Levina is incredibly grateful for the awesome experience she had with the Eurovision Family so far. She would like to share some moments with you and wishes you all a perfect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146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- 2017-05-13 06:26:00</a:t>
                      </a:r>
                      <a:r>
                        <a:rPr kumimoji="0" lang="en-US" sz="1000" b="0" i="0" u="none" strike="noStrike" kern="1200" cap="none" spc="0" normalizeH="0" baseline="0" noProof="0">
                          <a:ln>
                            <a:noFill/>
                          </a:ln>
                          <a:solidFill>
                            <a:prstClr val="black"/>
                          </a:solidFill>
                          <a:effectLst/>
                          <a:uLnTx/>
                          <a:uFillTx/>
                          <a:latin typeface="+mn-lt"/>
                          <a:ea typeface="+mn-ea"/>
                          <a:cs typeface="+mn-cs"/>
                        </a:rPr>
                        <a:t>
Love is love.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0391998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371464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89513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8356754"/>
                    </a:ext>
                  </a:extLst>
                </a:gridCol>
                <a:gridCol w="1234440">
                  <a:extLst>
                    <a:ext uri="{9D8B030D-6E8A-4147-A177-3AD203B41FA5}">
                      <a16:colId xmlns:a16="http://schemas.microsoft.com/office/drawing/2014/main" val="3667297869"/>
                    </a:ext>
                  </a:extLst>
                </a:gridCol>
                <a:gridCol w="1234440">
                  <a:extLst>
                    <a:ext uri="{9D8B030D-6E8A-4147-A177-3AD203B41FA5}">
                      <a16:colId xmlns:a16="http://schemas.microsoft.com/office/drawing/2014/main" val="3717221283"/>
                    </a:ext>
                  </a:extLst>
                </a:gridCol>
                <a:gridCol w="1234440">
                  <a:extLst>
                    <a:ext uri="{9D8B030D-6E8A-4147-A177-3AD203B41FA5}">
                      <a16:colId xmlns:a16="http://schemas.microsoft.com/office/drawing/2014/main" val="3580156083"/>
                    </a:ext>
                  </a:extLst>
                </a:gridCol>
                <a:gridCol w="1645920">
                  <a:extLst>
                    <a:ext uri="{9D8B030D-6E8A-4147-A177-3AD203B41FA5}">
                      <a16:colId xmlns:a16="http://schemas.microsoft.com/office/drawing/2014/main" val="1367376383"/>
                    </a:ext>
                  </a:extLst>
                </a:gridCol>
                <a:gridCol w="822960">
                  <a:extLst>
                    <a:ext uri="{9D8B030D-6E8A-4147-A177-3AD203B41FA5}">
                      <a16:colId xmlns:a16="http://schemas.microsoft.com/office/drawing/2014/main" val="488350349"/>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495302411"/>
                  </a:ext>
                </a:extLst>
              </a:tr>
              <a:tr h="370840">
                <a:tc>
                  <a:txBody>
                    <a:bodyPr/>
                    <a:lstStyle/>
                    <a:p>
                      <a:r>
                        <a:rPr lang="de-DE" sz="1000" b="1"/>
                        <a:t>Eurovision Song Contest Deutschland - 2017-05-13 22:43:52</a:t>
                      </a:r>
                      <a:r>
                        <a:rPr lang="de-DE" sz="1000"/>
                        <a:t>
Er hat es doch tatsächlich geschafft Wir gratulieren Salvador Sobral zum ersten ESC-Sieg Portugals! &lt;3</a:t>
                      </a:r>
                      <a:endParaRPr lang="en-US" sz="1000"/>
                    </a:p>
                  </a:txBody>
                  <a:tcPr/>
                </a:tc>
                <a:tc>
                  <a:txBody>
                    <a:bodyPr/>
                    <a:lstStyle/>
                    <a:p>
                      <a:r>
                        <a:rPr lang="en-US" sz="1000"/>
                        <a:t>884</a:t>
                      </a:r>
                    </a:p>
                  </a:txBody>
                  <a:tcPr/>
                </a:tc>
                <a:tc>
                  <a:txBody>
                    <a:bodyPr/>
                    <a:lstStyle/>
                    <a:p>
                      <a:r>
                        <a:rPr lang="en-US" sz="1000"/>
                        <a:t>1110</a:t>
                      </a:r>
                    </a:p>
                  </a:txBody>
                  <a:tcPr/>
                </a:tc>
                <a:tc>
                  <a:txBody>
                    <a:bodyPr/>
                    <a:lstStyle/>
                    <a:p>
                      <a:r>
                        <a:rPr lang="en-US" sz="1000"/>
                        <a:t>99</a:t>
                      </a:r>
                    </a:p>
                  </a:txBody>
                  <a:tcPr/>
                </a:tc>
                <a:tc>
                  <a:txBody>
                    <a:bodyPr/>
                    <a:lstStyle/>
                    <a:p>
                      <a:r>
                        <a:rPr lang="en-US" sz="1000"/>
                        <a:t>2093</a:t>
                      </a:r>
                    </a:p>
                  </a:txBody>
                  <a:tcPr/>
                </a:tc>
                <a:tc>
                  <a:txBody>
                    <a:bodyPr/>
                    <a:lstStyle/>
                    <a:p>
                      <a:r>
                        <a:rPr lang="en-US" sz="1000"/>
                        <a:t>Link</a:t>
                      </a:r>
                    </a:p>
                  </a:txBody>
                  <a:tcPr/>
                </a:tc>
                <a:extLst>
                  <a:ext uri="{0D108BD9-81ED-4DB2-BD59-A6C34878D82A}">
                    <a16:rowId xmlns:a16="http://schemas.microsoft.com/office/drawing/2014/main" val="4106497005"/>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746</a:t>
                      </a:r>
                    </a:p>
                  </a:txBody>
                  <a:tcPr/>
                </a:tc>
                <a:tc>
                  <a:txBody>
                    <a:bodyPr/>
                    <a:lstStyle/>
                    <a:p>
                      <a:r>
                        <a:rPr lang="en-US" sz="1000"/>
                        <a:t>988</a:t>
                      </a:r>
                    </a:p>
                  </a:txBody>
                  <a:tcPr/>
                </a:tc>
                <a:tc>
                  <a:txBody>
                    <a:bodyPr/>
                    <a:lstStyle/>
                    <a:p>
                      <a:r>
                        <a:rPr lang="en-US" sz="1000"/>
                        <a:t>266</a:t>
                      </a:r>
                    </a:p>
                  </a:txBody>
                  <a:tcPr/>
                </a:tc>
                <a:tc>
                  <a:txBody>
                    <a:bodyPr/>
                    <a:lstStyle/>
                    <a:p>
                      <a:r>
                        <a:rPr lang="en-US" sz="1000"/>
                        <a:t>2000</a:t>
                      </a:r>
                    </a:p>
                  </a:txBody>
                  <a:tcPr/>
                </a:tc>
                <a:tc>
                  <a:txBody>
                    <a:bodyPr/>
                    <a:lstStyle/>
                    <a:p>
                      <a:r>
                        <a:rPr lang="en-US" sz="1000"/>
                        <a:t>Link</a:t>
                      </a:r>
                    </a:p>
                  </a:txBody>
                  <a:tcPr/>
                </a:tc>
                <a:extLst>
                  <a:ext uri="{0D108BD9-81ED-4DB2-BD59-A6C34878D82A}">
                    <a16:rowId xmlns:a16="http://schemas.microsoft.com/office/drawing/2014/main" val="750176298"/>
                  </a:ext>
                </a:extLst>
              </a:tr>
              <a:tr h="370840">
                <a:tc>
                  <a:txBody>
                    <a:bodyPr/>
                    <a:lstStyle/>
                    <a:p>
                      <a:r>
                        <a:rPr lang="de-DE" sz="1000" b="1"/>
                        <a:t>Eurovision Song Contest Deutschland - 2017-05-13 21:40:14</a:t>
                      </a:r>
                      <a:r>
                        <a:rPr lang="de-DE" sz="1000"/>
                        <a:t>
Für alle unsere Fans im Ausland ein Gruß aus dem Greenroom</a:t>
                      </a:r>
                      <a:endParaRPr lang="en-US" sz="1000"/>
                    </a:p>
                  </a:txBody>
                  <a:tcPr/>
                </a:tc>
                <a:tc>
                  <a:txBody>
                    <a:bodyPr/>
                    <a:lstStyle/>
                    <a:p>
                      <a:r>
                        <a:rPr lang="en-US" sz="1000"/>
                        <a:t>672</a:t>
                      </a:r>
                    </a:p>
                  </a:txBody>
                  <a:tcPr/>
                </a:tc>
                <a:tc>
                  <a:txBody>
                    <a:bodyPr/>
                    <a:lstStyle/>
                    <a:p>
                      <a:r>
                        <a:rPr lang="en-US" sz="1000"/>
                        <a:t>341</a:t>
                      </a:r>
                    </a:p>
                  </a:txBody>
                  <a:tcPr/>
                </a:tc>
                <a:tc>
                  <a:txBody>
                    <a:bodyPr/>
                    <a:lstStyle/>
                    <a:p>
                      <a:r>
                        <a:rPr lang="en-US" sz="1000"/>
                        <a:t>0</a:t>
                      </a:r>
                    </a:p>
                  </a:txBody>
                  <a:tcPr/>
                </a:tc>
                <a:tc>
                  <a:txBody>
                    <a:bodyPr/>
                    <a:lstStyle/>
                    <a:p>
                      <a:r>
                        <a:rPr lang="en-US" sz="1000"/>
                        <a:t>1013</a:t>
                      </a:r>
                    </a:p>
                  </a:txBody>
                  <a:tcPr/>
                </a:tc>
                <a:tc>
                  <a:txBody>
                    <a:bodyPr/>
                    <a:lstStyle/>
                    <a:p>
                      <a:r>
                        <a:rPr lang="en-US" sz="1000"/>
                        <a:t>Video</a:t>
                      </a:r>
                    </a:p>
                  </a:txBody>
                  <a:tcPr/>
                </a:tc>
                <a:extLst>
                  <a:ext uri="{0D108BD9-81ED-4DB2-BD59-A6C34878D82A}">
                    <a16:rowId xmlns:a16="http://schemas.microsoft.com/office/drawing/2014/main" val="3019552981"/>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623</a:t>
                      </a:r>
                    </a:p>
                  </a:txBody>
                  <a:tcPr/>
                </a:tc>
                <a:tc>
                  <a:txBody>
                    <a:bodyPr/>
                    <a:lstStyle/>
                    <a:p>
                      <a:r>
                        <a:rPr lang="en-US" sz="1000"/>
                        <a:t>993</a:t>
                      </a:r>
                    </a:p>
                  </a:txBody>
                  <a:tcPr/>
                </a:tc>
                <a:tc>
                  <a:txBody>
                    <a:bodyPr/>
                    <a:lstStyle/>
                    <a:p>
                      <a:r>
                        <a:rPr lang="en-US" sz="1000"/>
                        <a:t>398</a:t>
                      </a:r>
                    </a:p>
                  </a:txBody>
                  <a:tcPr/>
                </a:tc>
                <a:tc>
                  <a:txBody>
                    <a:bodyPr/>
                    <a:lstStyle/>
                    <a:p>
                      <a:r>
                        <a:rPr lang="en-US" sz="1000"/>
                        <a:t>2014</a:t>
                      </a:r>
                    </a:p>
                  </a:txBody>
                  <a:tcPr/>
                </a:tc>
                <a:tc>
                  <a:txBody>
                    <a:bodyPr/>
                    <a:lstStyle/>
                    <a:p>
                      <a:r>
                        <a:rPr lang="en-US" sz="1000"/>
                        <a:t>Video</a:t>
                      </a:r>
                    </a:p>
                  </a:txBody>
                  <a:tcPr/>
                </a:tc>
                <a:extLst>
                  <a:ext uri="{0D108BD9-81ED-4DB2-BD59-A6C34878D82A}">
                    <a16:rowId xmlns:a16="http://schemas.microsoft.com/office/drawing/2014/main" val="3410519500"/>
                  </a:ext>
                </a:extLst>
              </a:tr>
              <a:tr h="370840">
                <a:tc>
                  <a:txBody>
                    <a:bodyPr/>
                    <a:lstStyle/>
                    <a:p>
                      <a:r>
                        <a:rPr lang="de-DE" sz="1000" b="1"/>
                        <a:t>Eurovision Song Contest Deutschland - 2017-05-14 08:49:56</a:t>
                      </a:r>
                      <a:r>
                        <a:rPr lang="de-DE" sz="1000"/>
                        <a:t>
Wunden lecken oder den vorletzten Platz sportlich nehmen? Alina spricht mit ihren Gästen über den Finalabend.</a:t>
                      </a:r>
                      <a:endParaRPr lang="en-US" sz="1000"/>
                    </a:p>
                  </a:txBody>
                  <a:tcPr/>
                </a:tc>
                <a:tc>
                  <a:txBody>
                    <a:bodyPr/>
                    <a:lstStyle/>
                    <a:p>
                      <a:r>
                        <a:rPr lang="en-US" sz="1000"/>
                        <a:t>584</a:t>
                      </a:r>
                    </a:p>
                  </a:txBody>
                  <a:tcPr/>
                </a:tc>
                <a:tc>
                  <a:txBody>
                    <a:bodyPr/>
                    <a:lstStyle/>
                    <a:p>
                      <a:r>
                        <a:rPr lang="en-US" sz="1000"/>
                        <a:t>148</a:t>
                      </a:r>
                    </a:p>
                  </a:txBody>
                  <a:tcPr/>
                </a:tc>
                <a:tc>
                  <a:txBody>
                    <a:bodyPr/>
                    <a:lstStyle/>
                    <a:p>
                      <a:r>
                        <a:rPr lang="en-US" sz="1000"/>
                        <a:t>14</a:t>
                      </a:r>
                    </a:p>
                  </a:txBody>
                  <a:tcPr/>
                </a:tc>
                <a:tc>
                  <a:txBody>
                    <a:bodyPr/>
                    <a:lstStyle/>
                    <a:p>
                      <a:r>
                        <a:rPr lang="en-US" sz="1000"/>
                        <a:t>746</a:t>
                      </a:r>
                    </a:p>
                  </a:txBody>
                  <a:tcPr/>
                </a:tc>
                <a:tc>
                  <a:txBody>
                    <a:bodyPr/>
                    <a:lstStyle/>
                    <a:p>
                      <a:r>
                        <a:rPr lang="en-US" sz="1000"/>
                        <a:t>Video</a:t>
                      </a:r>
                    </a:p>
                  </a:txBody>
                  <a:tcPr/>
                </a:tc>
                <a:extLst>
                  <a:ext uri="{0D108BD9-81ED-4DB2-BD59-A6C34878D82A}">
                    <a16:rowId xmlns:a16="http://schemas.microsoft.com/office/drawing/2014/main" val="253699540"/>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278454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6667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30435062"/>
                    </a:ext>
                  </a:extLst>
                </a:gridCol>
                <a:gridCol w="987552">
                  <a:extLst>
                    <a:ext uri="{9D8B030D-6E8A-4147-A177-3AD203B41FA5}">
                      <a16:colId xmlns:a16="http://schemas.microsoft.com/office/drawing/2014/main" val="2510368025"/>
                    </a:ext>
                  </a:extLst>
                </a:gridCol>
                <a:gridCol w="822960">
                  <a:extLst>
                    <a:ext uri="{9D8B030D-6E8A-4147-A177-3AD203B41FA5}">
                      <a16:colId xmlns:a16="http://schemas.microsoft.com/office/drawing/2014/main" val="2749147604"/>
                    </a:ext>
                  </a:extLst>
                </a:gridCol>
                <a:gridCol w="987552">
                  <a:extLst>
                    <a:ext uri="{9D8B030D-6E8A-4147-A177-3AD203B41FA5}">
                      <a16:colId xmlns:a16="http://schemas.microsoft.com/office/drawing/2014/main" val="3555715197"/>
                    </a:ext>
                  </a:extLst>
                </a:gridCol>
                <a:gridCol w="822960">
                  <a:extLst>
                    <a:ext uri="{9D8B030D-6E8A-4147-A177-3AD203B41FA5}">
                      <a16:colId xmlns:a16="http://schemas.microsoft.com/office/drawing/2014/main" val="979558816"/>
                    </a:ext>
                  </a:extLst>
                </a:gridCol>
                <a:gridCol w="905256">
                  <a:extLst>
                    <a:ext uri="{9D8B030D-6E8A-4147-A177-3AD203B41FA5}">
                      <a16:colId xmlns:a16="http://schemas.microsoft.com/office/drawing/2014/main" val="2407712559"/>
                    </a:ext>
                  </a:extLst>
                </a:gridCol>
                <a:gridCol w="822960">
                  <a:extLst>
                    <a:ext uri="{9D8B030D-6E8A-4147-A177-3AD203B41FA5}">
                      <a16:colId xmlns:a16="http://schemas.microsoft.com/office/drawing/2014/main" val="138721431"/>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990016645"/>
                  </a:ext>
                </a:extLst>
              </a:tr>
              <a:tr h="370840">
                <a:tc>
                  <a:txBody>
                    <a:bodyPr/>
                    <a:lstStyle/>
                    <a:p>
                      <a:r>
                        <a:rPr lang="de-DE" sz="1000" b="1"/>
                        <a:t>Eurovision Song Contest Deutschland - 2017-05-14 16:26:13</a:t>
                      </a:r>
                      <a:r>
                        <a:rPr lang="de-DE" sz="1000"/>
                        <a:t>
Wer hat wie abgestimmt? Und wie sehr ähnelten sich die Jury- und Televoting-Ergebnisse? Hier unsere Übersicht ⬇️💡</a:t>
                      </a:r>
                      <a:endParaRPr lang="en-US" sz="1000"/>
                    </a:p>
                  </a:txBody>
                  <a:tcPr/>
                </a:tc>
                <a:tc>
                  <a:txBody>
                    <a:bodyPr/>
                    <a:lstStyle/>
                    <a:p>
                      <a:r>
                        <a:rPr lang="en-US" sz="1000"/>
                        <a:t>9.3%</a:t>
                      </a:r>
                    </a:p>
                  </a:txBody>
                  <a:tcPr/>
                </a:tc>
                <a:tc>
                  <a:txBody>
                    <a:bodyPr/>
                    <a:lstStyle/>
                    <a:p>
                      <a:r>
                        <a:rPr lang="en-US" sz="1000"/>
                        <a:t>2757</a:t>
                      </a:r>
                    </a:p>
                  </a:txBody>
                  <a:tcPr/>
                </a:tc>
                <a:tc>
                  <a:txBody>
                    <a:bodyPr/>
                    <a:lstStyle/>
                    <a:p>
                      <a:r>
                        <a:rPr lang="en-US" sz="1000"/>
                        <a:t>29538</a:t>
                      </a:r>
                    </a:p>
                  </a:txBody>
                  <a:tcPr/>
                </a:tc>
                <a:tc>
                  <a:txBody>
                    <a:bodyPr/>
                    <a:lstStyle/>
                    <a:p>
                      <a:r>
                        <a:rPr lang="en-US" sz="1000"/>
                        <a:t>3488</a:t>
                      </a:r>
                    </a:p>
                  </a:txBody>
                  <a:tcPr/>
                </a:tc>
                <a:tc>
                  <a:txBody>
                    <a:bodyPr/>
                    <a:lstStyle/>
                    <a:p>
                      <a:r>
                        <a:rPr lang="en-US" sz="1000"/>
                        <a:t>11.8%</a:t>
                      </a:r>
                    </a:p>
                  </a:txBody>
                  <a:tcPr/>
                </a:tc>
                <a:tc>
                  <a:txBody>
                    <a:bodyPr/>
                    <a:lstStyle/>
                    <a:p>
                      <a:r>
                        <a:rPr lang="en-US" sz="1000"/>
                        <a:t>Link</a:t>
                      </a:r>
                    </a:p>
                  </a:txBody>
                  <a:tcPr/>
                </a:tc>
                <a:extLst>
                  <a:ext uri="{0D108BD9-81ED-4DB2-BD59-A6C34878D82A}">
                    <a16:rowId xmlns:a16="http://schemas.microsoft.com/office/drawing/2014/main" val="3863637937"/>
                  </a:ext>
                </a:extLst>
              </a:tr>
              <a:tr h="370840">
                <a:tc>
                  <a:txBody>
                    <a:bodyPr/>
                    <a:lstStyle/>
                    <a:p>
                      <a:r>
                        <a:rPr lang="de-DE" sz="1000" b="1"/>
                        <a:t>Eurovision Song Contest Deutschland - 2017-05-12 19:36:41</a:t>
                      </a:r>
                      <a:r>
                        <a:rPr lang="de-DE" sz="1000"/>
                        <a:t>
Pünktlich zum Finale heißt es wieder: Wir wissen, wer den ESC 2017 gewinnt! Wem würdet ihr zustimmen? &lt;3</a:t>
                      </a:r>
                      <a:endParaRPr lang="en-US" sz="1000"/>
                    </a:p>
                  </a:txBody>
                  <a:tcPr/>
                </a:tc>
                <a:tc>
                  <a:txBody>
                    <a:bodyPr/>
                    <a:lstStyle/>
                    <a:p>
                      <a:r>
                        <a:rPr lang="en-US" sz="1000"/>
                        <a:t>7.3%</a:t>
                      </a:r>
                    </a:p>
                  </a:txBody>
                  <a:tcPr/>
                </a:tc>
                <a:tc>
                  <a:txBody>
                    <a:bodyPr/>
                    <a:lstStyle/>
                    <a:p>
                      <a:r>
                        <a:rPr lang="en-US" sz="1000"/>
                        <a:t>1299</a:t>
                      </a:r>
                    </a:p>
                  </a:txBody>
                  <a:tcPr/>
                </a:tc>
                <a:tc>
                  <a:txBody>
                    <a:bodyPr/>
                    <a:lstStyle/>
                    <a:p>
                      <a:r>
                        <a:rPr lang="en-US" sz="1000"/>
                        <a:t>17787</a:t>
                      </a:r>
                    </a:p>
                  </a:txBody>
                  <a:tcPr/>
                </a:tc>
                <a:tc>
                  <a:txBody>
                    <a:bodyPr/>
                    <a:lstStyle/>
                    <a:p>
                      <a:r>
                        <a:rPr lang="en-US" sz="1000"/>
                        <a:t>1867</a:t>
                      </a:r>
                    </a:p>
                  </a:txBody>
                  <a:tcPr/>
                </a:tc>
                <a:tc>
                  <a:txBody>
                    <a:bodyPr/>
                    <a:lstStyle/>
                    <a:p>
                      <a:r>
                        <a:rPr lang="en-US" sz="1000"/>
                        <a:t>10.5%</a:t>
                      </a:r>
                    </a:p>
                  </a:txBody>
                  <a:tcPr/>
                </a:tc>
                <a:tc>
                  <a:txBody>
                    <a:bodyPr/>
                    <a:lstStyle/>
                    <a:p>
                      <a:r>
                        <a:rPr lang="en-US" sz="1000"/>
                        <a:t>Link</a:t>
                      </a:r>
                    </a:p>
                  </a:txBody>
                  <a:tcPr/>
                </a:tc>
                <a:extLst>
                  <a:ext uri="{0D108BD9-81ED-4DB2-BD59-A6C34878D82A}">
                    <a16:rowId xmlns:a16="http://schemas.microsoft.com/office/drawing/2014/main" val="771308838"/>
                  </a:ext>
                </a:extLst>
              </a:tr>
              <a:tr h="370840">
                <a:tc>
                  <a:txBody>
                    <a:bodyPr/>
                    <a:lstStyle/>
                    <a:p>
                      <a:r>
                        <a:rPr lang="de-DE" sz="1000" b="1"/>
                        <a:t>Eurovision Song Contest Deutschland - 2017-05-14 16:01:19</a:t>
                      </a:r>
                      <a:r>
                        <a:rPr lang="de-DE" sz="1000"/>
                        <a:t>
Scheidet Israel tatsächlich aus dem ESC aus? Nach dem Schock-Moment des Abends folgt heute das vorläufige Dementi &lt;3</a:t>
                      </a:r>
                      <a:endParaRPr lang="en-US" sz="1000"/>
                    </a:p>
                  </a:txBody>
                  <a:tcPr/>
                </a:tc>
                <a:tc>
                  <a:txBody>
                    <a:bodyPr/>
                    <a:lstStyle/>
                    <a:p>
                      <a:r>
                        <a:rPr lang="en-US" sz="1000"/>
                        <a:t>6.8%</a:t>
                      </a:r>
                    </a:p>
                  </a:txBody>
                  <a:tcPr/>
                </a:tc>
                <a:tc>
                  <a:txBody>
                    <a:bodyPr/>
                    <a:lstStyle/>
                    <a:p>
                      <a:r>
                        <a:rPr lang="en-US" sz="1000"/>
                        <a:t>2014</a:t>
                      </a:r>
                    </a:p>
                  </a:txBody>
                  <a:tcPr/>
                </a:tc>
                <a:tc>
                  <a:txBody>
                    <a:bodyPr/>
                    <a:lstStyle/>
                    <a:p>
                      <a:r>
                        <a:rPr lang="en-US" sz="1000"/>
                        <a:t>29543</a:t>
                      </a:r>
                    </a:p>
                  </a:txBody>
                  <a:tcPr/>
                </a:tc>
                <a:tc>
                  <a:txBody>
                    <a:bodyPr/>
                    <a:lstStyle/>
                    <a:p>
                      <a:r>
                        <a:rPr lang="en-US" sz="1000"/>
                        <a:t>3216</a:t>
                      </a:r>
                    </a:p>
                  </a:txBody>
                  <a:tcPr/>
                </a:tc>
                <a:tc>
                  <a:txBody>
                    <a:bodyPr/>
                    <a:lstStyle/>
                    <a:p>
                      <a:r>
                        <a:rPr lang="en-US" sz="1000"/>
                        <a:t>10.9%</a:t>
                      </a:r>
                    </a:p>
                  </a:txBody>
                  <a:tcPr/>
                </a:tc>
                <a:tc>
                  <a:txBody>
                    <a:bodyPr/>
                    <a:lstStyle/>
                    <a:p>
                      <a:r>
                        <a:rPr lang="en-US" sz="1000"/>
                        <a:t>Link</a:t>
                      </a:r>
                    </a:p>
                  </a:txBody>
                  <a:tcPr/>
                </a:tc>
                <a:extLst>
                  <a:ext uri="{0D108BD9-81ED-4DB2-BD59-A6C34878D82A}">
                    <a16:rowId xmlns:a16="http://schemas.microsoft.com/office/drawing/2014/main" val="1612162026"/>
                  </a:ext>
                </a:extLst>
              </a:tr>
              <a:tr h="370840">
                <a:tc>
                  <a:txBody>
                    <a:bodyPr/>
                    <a:lstStyle/>
                    <a:p>
                      <a:r>
                        <a:rPr lang="de-DE" sz="1000" b="1"/>
                        <a:t>Eurovision Song Contest Deutschland - 2017-05-08 20:21:43</a:t>
                      </a:r>
                      <a:r>
                        <a:rPr lang="de-DE" sz="1000"/>
                        <a:t>
Jan Feddersen wagt eine Prognose für das erste ESC-Halbfinale: Wer sind die Favoriten, wer die Außenseiter?</a:t>
                      </a:r>
                      <a:endParaRPr lang="en-US" sz="1000"/>
                    </a:p>
                  </a:txBody>
                  <a:tcPr/>
                </a:tc>
                <a:tc>
                  <a:txBody>
                    <a:bodyPr/>
                    <a:lstStyle/>
                    <a:p>
                      <a:r>
                        <a:rPr lang="en-US" sz="1000"/>
                        <a:t>6.7%</a:t>
                      </a:r>
                    </a:p>
                  </a:txBody>
                  <a:tcPr/>
                </a:tc>
                <a:tc>
                  <a:txBody>
                    <a:bodyPr/>
                    <a:lstStyle/>
                    <a:p>
                      <a:r>
                        <a:rPr lang="en-US" sz="1000"/>
                        <a:t>1386</a:t>
                      </a:r>
                    </a:p>
                  </a:txBody>
                  <a:tcPr/>
                </a:tc>
                <a:tc>
                  <a:txBody>
                    <a:bodyPr/>
                    <a:lstStyle/>
                    <a:p>
                      <a:r>
                        <a:rPr lang="en-US" sz="1000"/>
                        <a:t>20794</a:t>
                      </a:r>
                    </a:p>
                  </a:txBody>
                  <a:tcPr/>
                </a:tc>
                <a:tc>
                  <a:txBody>
                    <a:bodyPr/>
                    <a:lstStyle/>
                    <a:p>
                      <a:r>
                        <a:rPr lang="en-US" sz="1000"/>
                        <a:t>1867</a:t>
                      </a:r>
                    </a:p>
                  </a:txBody>
                  <a:tcPr/>
                </a:tc>
                <a:tc>
                  <a:txBody>
                    <a:bodyPr/>
                    <a:lstStyle/>
                    <a:p>
                      <a:r>
                        <a:rPr lang="en-US" sz="1000"/>
                        <a:t>9.0%</a:t>
                      </a:r>
                    </a:p>
                  </a:txBody>
                  <a:tcPr/>
                </a:tc>
                <a:tc>
                  <a:txBody>
                    <a:bodyPr/>
                    <a:lstStyle/>
                    <a:p>
                      <a:r>
                        <a:rPr lang="en-US" sz="1000"/>
                        <a:t>Link</a:t>
                      </a:r>
                    </a:p>
                  </a:txBody>
                  <a:tcPr/>
                </a:tc>
                <a:extLst>
                  <a:ext uri="{0D108BD9-81ED-4DB2-BD59-A6C34878D82A}">
                    <a16:rowId xmlns:a16="http://schemas.microsoft.com/office/drawing/2014/main" val="3515761850"/>
                  </a:ext>
                </a:extLst>
              </a:tr>
              <a:tr h="370840">
                <a:tc>
                  <a:txBody>
                    <a:bodyPr/>
                    <a:lstStyle/>
                    <a:p>
                      <a:r>
                        <a:rPr lang="de-DE" sz="1000" b="1"/>
                        <a:t>Eurovision Song Contest Deutschland - 2017-05-04 19:29:18</a:t>
                      </a:r>
                      <a:r>
                        <a:rPr lang="de-DE" sz="1000"/>
                        <a:t>
Unser ESC-Experte Jan Feddersen schaut vor Ort in Kiew noch einmal ganz genau hin: Welche Teilnehmer stechen besonders hervor? Wer sind die spannendsten Acts? Angefangen hat er mit Robin Bengtsson aus Schweden und den Finnen Norma John.</a:t>
                      </a:r>
                      <a:endParaRPr lang="en-US" sz="1000"/>
                    </a:p>
                  </a:txBody>
                  <a:tcPr/>
                </a:tc>
                <a:tc>
                  <a:txBody>
                    <a:bodyPr/>
                    <a:lstStyle/>
                    <a:p>
                      <a:r>
                        <a:rPr lang="en-US" sz="1000"/>
                        <a:t>6.7%</a:t>
                      </a:r>
                    </a:p>
                  </a:txBody>
                  <a:tcPr/>
                </a:tc>
                <a:tc>
                  <a:txBody>
                    <a:bodyPr/>
                    <a:lstStyle/>
                    <a:p>
                      <a:r>
                        <a:rPr lang="en-US" sz="1000"/>
                        <a:t>855</a:t>
                      </a:r>
                    </a:p>
                  </a:txBody>
                  <a:tcPr/>
                </a:tc>
                <a:tc>
                  <a:txBody>
                    <a:bodyPr/>
                    <a:lstStyle/>
                    <a:p>
                      <a:r>
                        <a:rPr lang="en-US" sz="1000"/>
                        <a:t>12839</a:t>
                      </a:r>
                    </a:p>
                  </a:txBody>
                  <a:tcPr/>
                </a:tc>
                <a:tc>
                  <a:txBody>
                    <a:bodyPr/>
                    <a:lstStyle/>
                    <a:p>
                      <a:r>
                        <a:rPr lang="en-US" sz="1000"/>
                        <a:t>1164</a:t>
                      </a:r>
                    </a:p>
                  </a:txBody>
                  <a:tcPr/>
                </a:tc>
                <a:tc>
                  <a:txBody>
                    <a:bodyPr/>
                    <a:lstStyle/>
                    <a:p>
                      <a:r>
                        <a:rPr lang="en-US" sz="1000"/>
                        <a:t>9.1%</a:t>
                      </a:r>
                    </a:p>
                  </a:txBody>
                  <a:tcPr/>
                </a:tc>
                <a:tc>
                  <a:txBody>
                    <a:bodyPr/>
                    <a:lstStyle/>
                    <a:p>
                      <a:r>
                        <a:rPr lang="en-US" sz="1000"/>
                        <a:t>Link</a:t>
                      </a:r>
                    </a:p>
                  </a:txBody>
                  <a:tcPr/>
                </a:tc>
                <a:extLst>
                  <a:ext uri="{0D108BD9-81ED-4DB2-BD59-A6C34878D82A}">
                    <a16:rowId xmlns:a16="http://schemas.microsoft.com/office/drawing/2014/main" val="260620465"/>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113162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68047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706099601"/>
                    </a:ext>
                  </a:extLst>
                </a:gridCol>
                <a:gridCol w="1152144">
                  <a:extLst>
                    <a:ext uri="{9D8B030D-6E8A-4147-A177-3AD203B41FA5}">
                      <a16:colId xmlns:a16="http://schemas.microsoft.com/office/drawing/2014/main" val="4107200005"/>
                    </a:ext>
                  </a:extLst>
                </a:gridCol>
                <a:gridCol w="1152144">
                  <a:extLst>
                    <a:ext uri="{9D8B030D-6E8A-4147-A177-3AD203B41FA5}">
                      <a16:colId xmlns:a16="http://schemas.microsoft.com/office/drawing/2014/main" val="3609726178"/>
                    </a:ext>
                  </a:extLst>
                </a:gridCol>
                <a:gridCol w="1152144">
                  <a:extLst>
                    <a:ext uri="{9D8B030D-6E8A-4147-A177-3AD203B41FA5}">
                      <a16:colId xmlns:a16="http://schemas.microsoft.com/office/drawing/2014/main" val="3571303608"/>
                    </a:ext>
                  </a:extLst>
                </a:gridCol>
                <a:gridCol w="822960">
                  <a:extLst>
                    <a:ext uri="{9D8B030D-6E8A-4147-A177-3AD203B41FA5}">
                      <a16:colId xmlns:a16="http://schemas.microsoft.com/office/drawing/2014/main" val="1431231941"/>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396611506"/>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113061</a:t>
                      </a:r>
                    </a:p>
                  </a:txBody>
                  <a:tcPr/>
                </a:tc>
                <a:tc>
                  <a:txBody>
                    <a:bodyPr/>
                    <a:lstStyle/>
                    <a:p>
                      <a:r>
                        <a:rPr lang="en-US" sz="1000"/>
                        <a:t>385945</a:t>
                      </a:r>
                    </a:p>
                  </a:txBody>
                  <a:tcPr/>
                </a:tc>
                <a:tc>
                  <a:txBody>
                    <a:bodyPr/>
                    <a:lstStyle/>
                    <a:p>
                      <a:r>
                        <a:rPr lang="en-US" sz="1000"/>
                        <a:t>8%</a:t>
                      </a:r>
                    </a:p>
                  </a:txBody>
                  <a:tcPr/>
                </a:tc>
                <a:tc>
                  <a:txBody>
                    <a:bodyPr/>
                    <a:lstStyle/>
                    <a:p>
                      <a:r>
                        <a:rPr lang="en-US" sz="1000"/>
                        <a:t>1:01</a:t>
                      </a:r>
                    </a:p>
                  </a:txBody>
                  <a:tcPr/>
                </a:tc>
                <a:extLst>
                  <a:ext uri="{0D108BD9-81ED-4DB2-BD59-A6C34878D82A}">
                    <a16:rowId xmlns:a16="http://schemas.microsoft.com/office/drawing/2014/main" val="3658790838"/>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55134</a:t>
                      </a:r>
                    </a:p>
                  </a:txBody>
                  <a:tcPr/>
                </a:tc>
                <a:tc>
                  <a:txBody>
                    <a:bodyPr/>
                    <a:lstStyle/>
                    <a:p>
                      <a:r>
                        <a:rPr lang="en-US" sz="1000"/>
                        <a:t>111792</a:t>
                      </a:r>
                    </a:p>
                  </a:txBody>
                  <a:tcPr/>
                </a:tc>
                <a:tc>
                  <a:txBody>
                    <a:bodyPr/>
                    <a:lstStyle/>
                    <a:p>
                      <a:r>
                        <a:rPr lang="en-US" sz="1000"/>
                        <a:t>8%</a:t>
                      </a:r>
                    </a:p>
                  </a:txBody>
                  <a:tcPr/>
                </a:tc>
                <a:tc>
                  <a:txBody>
                    <a:bodyPr/>
                    <a:lstStyle/>
                    <a:p>
                      <a:r>
                        <a:rPr lang="en-US" sz="1000"/>
                        <a:t>3:06</a:t>
                      </a:r>
                    </a:p>
                  </a:txBody>
                  <a:tcPr/>
                </a:tc>
                <a:extLst>
                  <a:ext uri="{0D108BD9-81ED-4DB2-BD59-A6C34878D82A}">
                    <a16:rowId xmlns:a16="http://schemas.microsoft.com/office/drawing/2014/main" val="3972203293"/>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31924</a:t>
                      </a:r>
                    </a:p>
                  </a:txBody>
                  <a:tcPr/>
                </a:tc>
                <a:tc>
                  <a:txBody>
                    <a:bodyPr/>
                    <a:lstStyle/>
                    <a:p>
                      <a:r>
                        <a:rPr lang="en-US" sz="1000"/>
                        <a:t>75308</a:t>
                      </a:r>
                    </a:p>
                  </a:txBody>
                  <a:tcPr/>
                </a:tc>
                <a:tc>
                  <a:txBody>
                    <a:bodyPr/>
                    <a:lstStyle/>
                    <a:p>
                      <a:r>
                        <a:rPr lang="en-US" sz="1000"/>
                        <a:t>10%</a:t>
                      </a:r>
                    </a:p>
                  </a:txBody>
                  <a:tcPr/>
                </a:tc>
                <a:tc>
                  <a:txBody>
                    <a:bodyPr/>
                    <a:lstStyle/>
                    <a:p>
                      <a:r>
                        <a:rPr lang="en-US" sz="1000"/>
                        <a:t>4:37</a:t>
                      </a:r>
                    </a:p>
                  </a:txBody>
                  <a:tcPr/>
                </a:tc>
                <a:extLst>
                  <a:ext uri="{0D108BD9-81ED-4DB2-BD59-A6C34878D82A}">
                    <a16:rowId xmlns:a16="http://schemas.microsoft.com/office/drawing/2014/main" val="522355913"/>
                  </a:ext>
                </a:extLst>
              </a:tr>
              <a:tr h="370840">
                <a:tc>
                  <a:txBody>
                    <a:bodyPr/>
                    <a:lstStyle/>
                    <a:p>
                      <a:r>
                        <a:rPr lang="en-US" sz="1000" b="1"/>
                        <a:t>Eurovision Song Contest Deutschland - 2017-05-13 06:26:00</a:t>
                      </a:r>
                      <a:r>
                        <a:rPr lang="en-US" sz="1000"/>
                        <a:t>
Love is love. ❤🏳️‍🌈</a:t>
                      </a:r>
                    </a:p>
                  </a:txBody>
                  <a:tcPr/>
                </a:tc>
                <a:tc>
                  <a:txBody>
                    <a:bodyPr/>
                    <a:lstStyle/>
                    <a:p>
                      <a:r>
                        <a:rPr lang="en-US" sz="1000"/>
                        <a:t>29100</a:t>
                      </a:r>
                    </a:p>
                  </a:txBody>
                  <a:tcPr/>
                </a:tc>
                <a:tc>
                  <a:txBody>
                    <a:bodyPr/>
                    <a:lstStyle/>
                    <a:p>
                      <a:r>
                        <a:rPr lang="en-US" sz="1000"/>
                        <a:t>48504</a:t>
                      </a:r>
                    </a:p>
                  </a:txBody>
                  <a:tcPr/>
                </a:tc>
                <a:tc>
                  <a:txBody>
                    <a:bodyPr/>
                    <a:lstStyle/>
                    <a:p>
                      <a:r>
                        <a:rPr lang="en-US" sz="1000"/>
                        <a:t>26%</a:t>
                      </a:r>
                    </a:p>
                  </a:txBody>
                  <a:tcPr/>
                </a:tc>
                <a:tc>
                  <a:txBody>
                    <a:bodyPr/>
                    <a:lstStyle/>
                    <a:p>
                      <a:r>
                        <a:rPr lang="en-US" sz="1000"/>
                        <a:t>1:09</a:t>
                      </a:r>
                    </a:p>
                  </a:txBody>
                  <a:tcPr/>
                </a:tc>
                <a:extLst>
                  <a:ext uri="{0D108BD9-81ED-4DB2-BD59-A6C34878D82A}">
                    <a16:rowId xmlns:a16="http://schemas.microsoft.com/office/drawing/2014/main" val="3279438665"/>
                  </a:ext>
                </a:extLst>
              </a:tr>
              <a:tr h="370840">
                <a:tc>
                  <a:txBody>
                    <a:bodyPr/>
                    <a:lstStyle/>
                    <a:p>
                      <a:r>
                        <a:rPr lang="de-DE" sz="1000" b="1"/>
                        <a:t>Eurovision Song Contest Deutschland - 2017-02-07 20:14:00</a:t>
                      </a:r>
                      <a:r>
                        <a:rPr lang="de-DE" sz="1000"/>
                        <a:t>
Vor Lachen nicht mehr singen können: unbezahlbar. 
Barbara Schöneberger und Bettina Tietjen bei DAS! im NDR Fernsehen
Anmerkung der Redaktion:
Wir können eure Bedenken gut nachvollziehen, doch ist die Verkleidung von Bettina und Barbara keine Werbung für die Pelzindustrie.
Wir bedauern allerdings, dass uns ein Echtpelz-Stück durchgerutscht ist, welches Bettina Tietjen auf dem Kopf getragen hat. Das Pelzstück ist der abgeknöpfte Besatz einer Jacke. Bei allen anderen Kleidungsstücken, die in der Sendung getragen wurden: Mantel, Weste etc. handelt es sich tatsächlich um Kunst- bzw. Webpelze. 
Ihr könnt aber sicher sein, dass der NDR keine Pelze oder Jacken mit Pelzbesatz für Sendungen kauft. Dennoch befinden sich in unserem Fundus ein paar historische Pelze, die wir geerbt haben, sowie ein paar kleinere Pelz-Teile, da diese für einen kritischen Bericht über Pelze benötigt wurden. 
Wir achten normalerweise darauf, dass diese nicht unbedacht im Bild sind.</a:t>
                      </a:r>
                      <a:endParaRPr lang="en-US" sz="1000"/>
                    </a:p>
                  </a:txBody>
                  <a:tcPr/>
                </a:tc>
                <a:tc>
                  <a:txBody>
                    <a:bodyPr/>
                    <a:lstStyle/>
                    <a:p>
                      <a:r>
                        <a:rPr lang="en-US" sz="1000"/>
                        <a:t>18672</a:t>
                      </a:r>
                    </a:p>
                  </a:txBody>
                  <a:tcPr/>
                </a:tc>
                <a:tc>
                  <a:txBody>
                    <a:bodyPr/>
                    <a:lstStyle/>
                    <a:p>
                      <a:r>
                        <a:rPr lang="en-US" sz="1000"/>
                        <a:t>34930</a:t>
                      </a:r>
                    </a:p>
                  </a:txBody>
                  <a:tcPr/>
                </a:tc>
                <a:tc>
                  <a:txBody>
                    <a:bodyPr/>
                    <a:lstStyle/>
                    <a:p>
                      <a:r>
                        <a:rPr lang="en-US" sz="1000"/>
                        <a:t>11%</a:t>
                      </a:r>
                    </a:p>
                  </a:txBody>
                  <a:tcPr/>
                </a:tc>
                <a:tc>
                  <a:txBody>
                    <a:bodyPr/>
                    <a:lstStyle/>
                    <a:p>
                      <a:r>
                        <a:rPr lang="en-US" sz="1000"/>
                        <a:t>1:57</a:t>
                      </a:r>
                    </a:p>
                  </a:txBody>
                  <a:tcPr/>
                </a:tc>
                <a:extLst>
                  <a:ext uri="{0D108BD9-81ED-4DB2-BD59-A6C34878D82A}">
                    <a16:rowId xmlns:a16="http://schemas.microsoft.com/office/drawing/2014/main" val="2883774593"/>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359507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846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6820106"/>
                    </a:ext>
                  </a:extLst>
                </a:gridCol>
                <a:gridCol w="1316736">
                  <a:extLst>
                    <a:ext uri="{9D8B030D-6E8A-4147-A177-3AD203B41FA5}">
                      <a16:colId xmlns:a16="http://schemas.microsoft.com/office/drawing/2014/main" val="332880106"/>
                    </a:ext>
                  </a:extLst>
                </a:gridCol>
                <a:gridCol w="1481328">
                  <a:extLst>
                    <a:ext uri="{9D8B030D-6E8A-4147-A177-3AD203B41FA5}">
                      <a16:colId xmlns:a16="http://schemas.microsoft.com/office/drawing/2014/main" val="4186068923"/>
                    </a:ext>
                  </a:extLst>
                </a:gridCol>
                <a:gridCol w="1481328">
                  <a:extLst>
                    <a:ext uri="{9D8B030D-6E8A-4147-A177-3AD203B41FA5}">
                      <a16:colId xmlns:a16="http://schemas.microsoft.com/office/drawing/2014/main" val="1288299016"/>
                    </a:ext>
                  </a:extLst>
                </a:gridCol>
                <a:gridCol w="1481328">
                  <a:extLst>
                    <a:ext uri="{9D8B030D-6E8A-4147-A177-3AD203B41FA5}">
                      <a16:colId xmlns:a16="http://schemas.microsoft.com/office/drawing/2014/main" val="175885405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776166504"/>
                  </a:ext>
                </a:extLst>
              </a:tr>
              <a:tr h="370840">
                <a:tc>
                  <a:txBody>
                    <a:bodyPr/>
                    <a:lstStyle/>
                    <a:p>
                      <a:r>
                        <a:rPr lang="de-DE" sz="1000" b="1"/>
                        <a:t>Eurovision Song Contest Deutschland - 2017-05-10 18:24:00</a:t>
                      </a:r>
                      <a:r>
                        <a:rPr lang="de-DE" sz="1000"/>
                        <a:t>
Außer nackt, geht alles: Sechs ESC-Outfits, die man nicht vergisst.</a:t>
                      </a:r>
                      <a:endParaRPr lang="en-US" sz="1000"/>
                    </a:p>
                  </a:txBody>
                  <a:tcPr/>
                </a:tc>
                <a:tc>
                  <a:txBody>
                    <a:bodyPr/>
                    <a:lstStyle/>
                    <a:p>
                      <a:r>
                        <a:rPr lang="en-US" sz="1000"/>
                        <a:t>27.45%</a:t>
                      </a:r>
                    </a:p>
                  </a:txBody>
                  <a:tcPr/>
                </a:tc>
                <a:tc>
                  <a:txBody>
                    <a:bodyPr/>
                    <a:lstStyle/>
                    <a:p>
                      <a:r>
                        <a:rPr lang="en-US" sz="1000"/>
                        <a:t>42.04%</a:t>
                      </a:r>
                    </a:p>
                  </a:txBody>
                  <a:tcPr/>
                </a:tc>
                <a:tc>
                  <a:txBody>
                    <a:bodyPr/>
                    <a:lstStyle/>
                    <a:p>
                      <a:r>
                        <a:rPr lang="en-US" sz="1000"/>
                        <a:t>13285</a:t>
                      </a:r>
                    </a:p>
                  </a:txBody>
                  <a:tcPr/>
                </a:tc>
                <a:tc>
                  <a:txBody>
                    <a:bodyPr/>
                    <a:lstStyle/>
                    <a:p>
                      <a:r>
                        <a:rPr lang="en-US" sz="1000"/>
                        <a:t>48046</a:t>
                      </a:r>
                    </a:p>
                  </a:txBody>
                  <a:tcPr/>
                </a:tc>
                <a:extLst>
                  <a:ext uri="{0D108BD9-81ED-4DB2-BD59-A6C34878D82A}">
                    <a16:rowId xmlns:a16="http://schemas.microsoft.com/office/drawing/2014/main" val="3751338952"/>
                  </a:ext>
                </a:extLst>
              </a:tr>
              <a:tr h="370840">
                <a:tc>
                  <a:txBody>
                    <a:bodyPr/>
                    <a:lstStyle/>
                    <a:p>
                      <a:r>
                        <a:rPr lang="en-US" sz="1000" b="1"/>
                        <a:t>Eurovision Song Contest Deutschland - 2017-05-13 06:26:00</a:t>
                      </a:r>
                      <a:r>
                        <a:rPr lang="en-US" sz="1000"/>
                        <a:t>
Love is love. ❤🏳️‍🌈</a:t>
                      </a:r>
                    </a:p>
                  </a:txBody>
                  <a:tcPr/>
                </a:tc>
                <a:tc>
                  <a:txBody>
                    <a:bodyPr/>
                    <a:lstStyle/>
                    <a:p>
                      <a:r>
                        <a:rPr lang="en-US" sz="1000"/>
                        <a:t>23.97%</a:t>
                      </a:r>
                    </a:p>
                  </a:txBody>
                  <a:tcPr/>
                </a:tc>
                <a:tc>
                  <a:txBody>
                    <a:bodyPr/>
                    <a:lstStyle/>
                    <a:p>
                      <a:r>
                        <a:rPr lang="en-US" sz="1000"/>
                        <a:t>39.73%</a:t>
                      </a:r>
                    </a:p>
                  </a:txBody>
                  <a:tcPr/>
                </a:tc>
                <a:tc>
                  <a:txBody>
                    <a:bodyPr/>
                    <a:lstStyle/>
                    <a:p>
                      <a:r>
                        <a:rPr lang="en-US" sz="1000"/>
                        <a:t>29100</a:t>
                      </a:r>
                    </a:p>
                  </a:txBody>
                  <a:tcPr/>
                </a:tc>
                <a:tc>
                  <a:txBody>
                    <a:bodyPr/>
                    <a:lstStyle/>
                    <a:p>
                      <a:r>
                        <a:rPr lang="en-US" sz="1000"/>
                        <a:t>121398</a:t>
                      </a:r>
                    </a:p>
                  </a:txBody>
                  <a:tcPr/>
                </a:tc>
                <a:extLst>
                  <a:ext uri="{0D108BD9-81ED-4DB2-BD59-A6C34878D82A}">
                    <a16:rowId xmlns:a16="http://schemas.microsoft.com/office/drawing/2014/main" val="1168365082"/>
                  </a:ext>
                </a:extLst>
              </a:tr>
              <a:tr h="370840">
                <a:tc>
                  <a:txBody>
                    <a:bodyPr/>
                    <a:lstStyle/>
                    <a:p>
                      <a:r>
                        <a:rPr lang="de-DE" sz="1000" b="1"/>
                        <a:t>Eurovision Song Contest Deutschland - 2017-05-13 23:57:35</a:t>
                      </a:r>
                      <a:r>
                        <a:rPr lang="de-DE" sz="1000"/>
                        <a:t>
Levina nimmt es mit Humor: "Wir sind ja schon Vorletzter geworden. Wenn das jetzt 25 Jahre so weiter geht, dann sind wir auf Platz 1."</a:t>
                      </a:r>
                      <a:endParaRPr lang="en-US" sz="1000"/>
                    </a:p>
                  </a:txBody>
                  <a:tcPr/>
                </a:tc>
                <a:tc>
                  <a:txBody>
                    <a:bodyPr/>
                    <a:lstStyle/>
                    <a:p>
                      <a:r>
                        <a:rPr lang="en-US" sz="1000"/>
                        <a:t>21.70%</a:t>
                      </a:r>
                    </a:p>
                  </a:txBody>
                  <a:tcPr/>
                </a:tc>
                <a:tc>
                  <a:txBody>
                    <a:bodyPr/>
                    <a:lstStyle/>
                    <a:p>
                      <a:r>
                        <a:rPr lang="en-US" sz="1000"/>
                        <a:t>33.41%</a:t>
                      </a:r>
                    </a:p>
                  </a:txBody>
                  <a:tcPr/>
                </a:tc>
                <a:tc>
                  <a:txBody>
                    <a:bodyPr/>
                    <a:lstStyle/>
                    <a:p>
                      <a:r>
                        <a:rPr lang="en-US" sz="1000"/>
                        <a:t>17231</a:t>
                      </a:r>
                    </a:p>
                  </a:txBody>
                  <a:tcPr/>
                </a:tc>
                <a:tc>
                  <a:txBody>
                    <a:bodyPr/>
                    <a:lstStyle/>
                    <a:p>
                      <a:r>
                        <a:rPr lang="en-US" sz="1000"/>
                        <a:t>78639</a:t>
                      </a:r>
                    </a:p>
                  </a:txBody>
                  <a:tcPr/>
                </a:tc>
                <a:extLst>
                  <a:ext uri="{0D108BD9-81ED-4DB2-BD59-A6C34878D82A}">
                    <a16:rowId xmlns:a16="http://schemas.microsoft.com/office/drawing/2014/main" val="3994504591"/>
                  </a:ext>
                </a:extLst>
              </a:tr>
              <a:tr h="370840">
                <a:tc>
                  <a:txBody>
                    <a:bodyPr/>
                    <a:lstStyle/>
                    <a:p>
                      <a:r>
                        <a:rPr lang="de-DE" sz="1000" b="1"/>
                        <a:t>Eurovision Song Contest Deutschland - 2017-05-13 15:41:21</a:t>
                      </a:r>
                      <a:r>
                        <a:rPr lang="de-DE" sz="1000"/>
                        <a:t>
Nach der Generalprobe gibt es eine Welle für Levina.</a:t>
                      </a:r>
                      <a:endParaRPr lang="en-US" sz="1000"/>
                    </a:p>
                  </a:txBody>
                  <a:tcPr/>
                </a:tc>
                <a:tc>
                  <a:txBody>
                    <a:bodyPr/>
                    <a:lstStyle/>
                    <a:p>
                      <a:r>
                        <a:rPr lang="en-US" sz="1000"/>
                        <a:t>19.17%</a:t>
                      </a:r>
                    </a:p>
                  </a:txBody>
                  <a:tcPr/>
                </a:tc>
                <a:tc>
                  <a:txBody>
                    <a:bodyPr/>
                    <a:lstStyle/>
                    <a:p>
                      <a:r>
                        <a:rPr lang="en-US" sz="1000"/>
                        <a:t>40.57%</a:t>
                      </a:r>
                    </a:p>
                  </a:txBody>
                  <a:tcPr/>
                </a:tc>
                <a:tc>
                  <a:txBody>
                    <a:bodyPr/>
                    <a:lstStyle/>
                    <a:p>
                      <a:r>
                        <a:rPr lang="en-US" sz="1000"/>
                        <a:t>4499</a:t>
                      </a:r>
                    </a:p>
                  </a:txBody>
                  <a:tcPr/>
                </a:tc>
                <a:tc>
                  <a:txBody>
                    <a:bodyPr/>
                    <a:lstStyle/>
                    <a:p>
                      <a:r>
                        <a:rPr lang="en-US" sz="1000"/>
                        <a:t>23473</a:t>
                      </a:r>
                    </a:p>
                  </a:txBody>
                  <a:tcPr/>
                </a:tc>
                <a:extLst>
                  <a:ext uri="{0D108BD9-81ED-4DB2-BD59-A6C34878D82A}">
                    <a16:rowId xmlns:a16="http://schemas.microsoft.com/office/drawing/2014/main" val="3990647347"/>
                  </a:ext>
                </a:extLst>
              </a:tr>
              <a:tr h="370840">
                <a:tc>
                  <a:txBody>
                    <a:bodyPr/>
                    <a:lstStyle/>
                    <a:p>
                      <a:r>
                        <a:rPr lang="de-DE" sz="1000" b="1"/>
                        <a:t>Eurovision Song Contest Deutschland - 2017-05-12 06:14:00</a:t>
                      </a:r>
                      <a:r>
                        <a:rPr lang="de-DE" sz="1000"/>
                        <a:t>
Nur einen Tag nach dem Terroranschlag in Stockholm war Robin Bengtsson noch sichtlich aufgewühlt: "Vom perfekten Leben sind wir noch weit entfernt."</a:t>
                      </a:r>
                      <a:endParaRPr lang="en-US" sz="1000"/>
                    </a:p>
                  </a:txBody>
                  <a:tcPr/>
                </a:tc>
                <a:tc>
                  <a:txBody>
                    <a:bodyPr/>
                    <a:lstStyle/>
                    <a:p>
                      <a:r>
                        <a:rPr lang="en-US" sz="1000"/>
                        <a:t>17.62%</a:t>
                      </a:r>
                    </a:p>
                  </a:txBody>
                  <a:tcPr/>
                </a:tc>
                <a:tc>
                  <a:txBody>
                    <a:bodyPr/>
                    <a:lstStyle/>
                    <a:p>
                      <a:r>
                        <a:rPr lang="en-US" sz="1000"/>
                        <a:t>42.09%</a:t>
                      </a:r>
                    </a:p>
                  </a:txBody>
                  <a:tcPr/>
                </a:tc>
                <a:tc>
                  <a:txBody>
                    <a:bodyPr/>
                    <a:lstStyle/>
                    <a:p>
                      <a:r>
                        <a:rPr lang="en-US" sz="1000"/>
                        <a:t>1495</a:t>
                      </a:r>
                    </a:p>
                  </a:txBody>
                  <a:tcPr/>
                </a:tc>
                <a:tc>
                  <a:txBody>
                    <a:bodyPr/>
                    <a:lstStyle/>
                    <a:p>
                      <a:r>
                        <a:rPr lang="en-US" sz="1000"/>
                        <a:t>8171</a:t>
                      </a:r>
                    </a:p>
                  </a:txBody>
                  <a:tcPr/>
                </a:tc>
                <a:extLst>
                  <a:ext uri="{0D108BD9-81ED-4DB2-BD59-A6C34878D82A}">
                    <a16:rowId xmlns:a16="http://schemas.microsoft.com/office/drawing/2014/main" val="2126842800"/>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670258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74694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85095182"/>
                    </a:ext>
                  </a:extLst>
                </a:gridCol>
                <a:gridCol w="1316736">
                  <a:extLst>
                    <a:ext uri="{9D8B030D-6E8A-4147-A177-3AD203B41FA5}">
                      <a16:colId xmlns:a16="http://schemas.microsoft.com/office/drawing/2014/main" val="3042748077"/>
                    </a:ext>
                  </a:extLst>
                </a:gridCol>
                <a:gridCol w="1481328">
                  <a:extLst>
                    <a:ext uri="{9D8B030D-6E8A-4147-A177-3AD203B41FA5}">
                      <a16:colId xmlns:a16="http://schemas.microsoft.com/office/drawing/2014/main" val="887534174"/>
                    </a:ext>
                  </a:extLst>
                </a:gridCol>
                <a:gridCol w="1481328">
                  <a:extLst>
                    <a:ext uri="{9D8B030D-6E8A-4147-A177-3AD203B41FA5}">
                      <a16:colId xmlns:a16="http://schemas.microsoft.com/office/drawing/2014/main" val="4116546196"/>
                    </a:ext>
                  </a:extLst>
                </a:gridCol>
                <a:gridCol w="1481328">
                  <a:extLst>
                    <a:ext uri="{9D8B030D-6E8A-4147-A177-3AD203B41FA5}">
                      <a16:colId xmlns:a16="http://schemas.microsoft.com/office/drawing/2014/main" val="23473611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510982581"/>
                  </a:ext>
                </a:extLst>
              </a:tr>
              <a:tr h="370840">
                <a:tc>
                  <a:txBody>
                    <a:bodyPr/>
                    <a:lstStyle/>
                    <a:p>
                      <a:r>
                        <a:rPr lang="de-DE" sz="1000" b="1"/>
                        <a:t>Eurovision Song Contest Deutschland - 2017-04-27 05:34:00</a:t>
                      </a:r>
                      <a:r>
                        <a:rPr lang="de-DE" sz="1000"/>
                        <a:t>
Ihr habt eine Frage an Kasia? Stellt sie einfach auf englisch unter diesem Video und ihr bekommt sie beantwortet.</a:t>
                      </a:r>
                      <a:endParaRPr lang="en-US" sz="1000"/>
                    </a:p>
                  </a:txBody>
                  <a:tcPr/>
                </a:tc>
                <a:tc>
                  <a:txBody>
                    <a:bodyPr/>
                    <a:lstStyle/>
                    <a:p>
                      <a:r>
                        <a:rPr lang="en-US" sz="1000"/>
                        <a:t>4.9%</a:t>
                      </a:r>
                    </a:p>
                  </a:txBody>
                  <a:tcPr/>
                </a:tc>
                <a:tc>
                  <a:txBody>
                    <a:bodyPr/>
                    <a:lstStyle/>
                    <a:p>
                      <a:r>
                        <a:rPr lang="en-US" sz="1000"/>
                        <a:t>23.1%</a:t>
                      </a:r>
                    </a:p>
                  </a:txBody>
                  <a:tcPr/>
                </a:tc>
                <a:tc>
                  <a:txBody>
                    <a:bodyPr/>
                    <a:lstStyle/>
                    <a:p>
                      <a:r>
                        <a:rPr lang="en-US" sz="1000"/>
                        <a:t>137</a:t>
                      </a:r>
                    </a:p>
                  </a:txBody>
                  <a:tcPr/>
                </a:tc>
                <a:tc>
                  <a:txBody>
                    <a:bodyPr/>
                    <a:lstStyle/>
                    <a:p>
                      <a:r>
                        <a:rPr lang="en-US" sz="1000"/>
                        <a:t>2811</a:t>
                      </a:r>
                    </a:p>
                  </a:txBody>
                  <a:tcPr/>
                </a:tc>
                <a:extLst>
                  <a:ext uri="{0D108BD9-81ED-4DB2-BD59-A6C34878D82A}">
                    <a16:rowId xmlns:a16="http://schemas.microsoft.com/office/drawing/2014/main" val="872491625"/>
                  </a:ext>
                </a:extLst>
              </a:tr>
              <a:tr h="370840">
                <a:tc>
                  <a:txBody>
                    <a:bodyPr/>
                    <a:lstStyle/>
                    <a:p>
                      <a:r>
                        <a:rPr lang="de-DE" sz="1000" b="1"/>
                        <a:t>Eurovision Song Contest Deutschland - 2017-05-12 14:50:53</a:t>
                      </a:r>
                      <a:r>
                        <a:rPr lang="de-DE" sz="1000"/>
                        <a:t>
Auch Musik kann man in Gebärden übersetzen. Wir übertragen das ESC-Finale in Gebärdensprache am 13.05.2017 ab 21.00 Uhr auf www.eurovision.de.</a:t>
                      </a:r>
                      <a:endParaRPr lang="en-US" sz="1000"/>
                    </a:p>
                  </a:txBody>
                  <a:tcPr/>
                </a:tc>
                <a:tc>
                  <a:txBody>
                    <a:bodyPr/>
                    <a:lstStyle/>
                    <a:p>
                      <a:r>
                        <a:rPr lang="en-US" sz="1000"/>
                        <a:t>7.2%</a:t>
                      </a:r>
                    </a:p>
                  </a:txBody>
                  <a:tcPr/>
                </a:tc>
                <a:tc>
                  <a:txBody>
                    <a:bodyPr/>
                    <a:lstStyle/>
                    <a:p>
                      <a:r>
                        <a:rPr lang="en-US" sz="1000"/>
                        <a:t>24.5%</a:t>
                      </a:r>
                    </a:p>
                  </a:txBody>
                  <a:tcPr/>
                </a:tc>
                <a:tc>
                  <a:txBody>
                    <a:bodyPr/>
                    <a:lstStyle/>
                    <a:p>
                      <a:r>
                        <a:rPr lang="en-US" sz="1000"/>
                        <a:t>631</a:t>
                      </a:r>
                    </a:p>
                  </a:txBody>
                  <a:tcPr/>
                </a:tc>
                <a:tc>
                  <a:txBody>
                    <a:bodyPr/>
                    <a:lstStyle/>
                    <a:p>
                      <a:r>
                        <a:rPr lang="en-US" sz="1000"/>
                        <a:t>8830</a:t>
                      </a:r>
                    </a:p>
                  </a:txBody>
                  <a:tcPr/>
                </a:tc>
                <a:extLst>
                  <a:ext uri="{0D108BD9-81ED-4DB2-BD59-A6C34878D82A}">
                    <a16:rowId xmlns:a16="http://schemas.microsoft.com/office/drawing/2014/main" val="1599427400"/>
                  </a:ext>
                </a:extLst>
              </a:tr>
              <a:tr h="370840">
                <a:tc>
                  <a:txBody>
                    <a:bodyPr/>
                    <a:lstStyle/>
                    <a:p>
                      <a:r>
                        <a:rPr lang="de-DE" sz="1000" b="1"/>
                        <a:t>Eurovision Song Contest Deutschland - 2017-05-01 20:04:00</a:t>
                      </a:r>
                      <a:r>
                        <a:rPr lang="de-DE" sz="1000"/>
                        <a:t>
Bei dem Geburtstagsständchen für Levina stimmen O.Torvald mal ganz sanfte Töne an.</a:t>
                      </a:r>
                      <a:endParaRPr lang="en-US" sz="1000"/>
                    </a:p>
                  </a:txBody>
                  <a:tcPr/>
                </a:tc>
                <a:tc>
                  <a:txBody>
                    <a:bodyPr/>
                    <a:lstStyle/>
                    <a:p>
                      <a:r>
                        <a:rPr lang="en-US" sz="1000"/>
                        <a:t>7.5%</a:t>
                      </a:r>
                    </a:p>
                  </a:txBody>
                  <a:tcPr/>
                </a:tc>
                <a:tc>
                  <a:txBody>
                    <a:bodyPr/>
                    <a:lstStyle/>
                    <a:p>
                      <a:r>
                        <a:rPr lang="en-US" sz="1000"/>
                        <a:t>28.0%</a:t>
                      </a:r>
                    </a:p>
                  </a:txBody>
                  <a:tcPr/>
                </a:tc>
                <a:tc>
                  <a:txBody>
                    <a:bodyPr/>
                    <a:lstStyle/>
                    <a:p>
                      <a:r>
                        <a:rPr lang="en-US" sz="1000"/>
                        <a:t>187</a:t>
                      </a:r>
                    </a:p>
                  </a:txBody>
                  <a:tcPr/>
                </a:tc>
                <a:tc>
                  <a:txBody>
                    <a:bodyPr/>
                    <a:lstStyle/>
                    <a:p>
                      <a:r>
                        <a:rPr lang="en-US" sz="1000"/>
                        <a:t>2507</a:t>
                      </a:r>
                    </a:p>
                  </a:txBody>
                  <a:tcPr/>
                </a:tc>
                <a:extLst>
                  <a:ext uri="{0D108BD9-81ED-4DB2-BD59-A6C34878D82A}">
                    <a16:rowId xmlns:a16="http://schemas.microsoft.com/office/drawing/2014/main" val="3446096623"/>
                  </a:ext>
                </a:extLst>
              </a:tr>
              <a:tr h="370840">
                <a:tc>
                  <a:txBody>
                    <a:bodyPr/>
                    <a:lstStyle/>
                    <a:p>
                      <a:r>
                        <a:rPr lang="de-DE" sz="1000" b="1"/>
                        <a:t>Eurovision Song Contest Deutschland - 2017-03-28 19:56:50</a:t>
                      </a:r>
                      <a:r>
                        <a:rPr lang="de-DE" sz="1000"/>
                        <a:t>
"Unexpected" heißt Levinas erstes Ablum. Wir waren bei den Aufnahmen dabei.</a:t>
                      </a:r>
                      <a:endParaRPr lang="en-US" sz="1000"/>
                    </a:p>
                  </a:txBody>
                  <a:tcPr/>
                </a:tc>
                <a:tc>
                  <a:txBody>
                    <a:bodyPr/>
                    <a:lstStyle/>
                    <a:p>
                      <a:r>
                        <a:rPr lang="en-US" sz="1000"/>
                        <a:t>7.9%</a:t>
                      </a:r>
                    </a:p>
                  </a:txBody>
                  <a:tcPr/>
                </a:tc>
                <a:tc>
                  <a:txBody>
                    <a:bodyPr/>
                    <a:lstStyle/>
                    <a:p>
                      <a:r>
                        <a:rPr lang="en-US" sz="1000"/>
                        <a:t>21.9%</a:t>
                      </a:r>
                    </a:p>
                  </a:txBody>
                  <a:tcPr/>
                </a:tc>
                <a:tc>
                  <a:txBody>
                    <a:bodyPr/>
                    <a:lstStyle/>
                    <a:p>
                      <a:r>
                        <a:rPr lang="en-US" sz="1000"/>
                        <a:t>5969</a:t>
                      </a:r>
                    </a:p>
                  </a:txBody>
                  <a:tcPr/>
                </a:tc>
                <a:tc>
                  <a:txBody>
                    <a:bodyPr/>
                    <a:lstStyle/>
                    <a:p>
                      <a:r>
                        <a:rPr lang="en-US" sz="1000"/>
                        <a:t>75526</a:t>
                      </a:r>
                    </a:p>
                  </a:txBody>
                  <a:tcPr/>
                </a:tc>
                <a:extLst>
                  <a:ext uri="{0D108BD9-81ED-4DB2-BD59-A6C34878D82A}">
                    <a16:rowId xmlns:a16="http://schemas.microsoft.com/office/drawing/2014/main" val="1147539970"/>
                  </a:ext>
                </a:extLst>
              </a:tr>
              <a:tr h="370840">
                <a:tc>
                  <a:txBody>
                    <a:bodyPr/>
                    <a:lstStyle/>
                    <a:p>
                      <a:r>
                        <a:rPr lang="de-DE" sz="1000" b="1"/>
                        <a:t>Eurovision Song Contest Deutschland - 2017-04-10 17:50:00</a:t>
                      </a:r>
                      <a:r>
                        <a:rPr lang="de-DE" sz="1000"/>
                        <a:t>
Die äußerst sympathische Martina vertritt Tschechien beim ESC, lebt aber in Berlin. Während ihres Studiums hat sie sich in die Stadt verliebt.</a:t>
                      </a:r>
                      <a:endParaRPr lang="en-US" sz="1000"/>
                    </a:p>
                  </a:txBody>
                  <a:tcPr/>
                </a:tc>
                <a:tc>
                  <a:txBody>
                    <a:bodyPr/>
                    <a:lstStyle/>
                    <a:p>
                      <a:r>
                        <a:rPr lang="en-US" sz="1000"/>
                        <a:t>7.9%</a:t>
                      </a:r>
                    </a:p>
                  </a:txBody>
                  <a:tcPr/>
                </a:tc>
                <a:tc>
                  <a:txBody>
                    <a:bodyPr/>
                    <a:lstStyle/>
                    <a:p>
                      <a:r>
                        <a:rPr lang="en-US" sz="1000"/>
                        <a:t>28.6%</a:t>
                      </a:r>
                    </a:p>
                  </a:txBody>
                  <a:tcPr/>
                </a:tc>
                <a:tc>
                  <a:txBody>
                    <a:bodyPr/>
                    <a:lstStyle/>
                    <a:p>
                      <a:r>
                        <a:rPr lang="en-US" sz="1000"/>
                        <a:t>731</a:t>
                      </a:r>
                    </a:p>
                  </a:txBody>
                  <a:tcPr/>
                </a:tc>
                <a:tc>
                  <a:txBody>
                    <a:bodyPr/>
                    <a:lstStyle/>
                    <a:p>
                      <a:r>
                        <a:rPr lang="en-US" sz="1000"/>
                        <a:t>9203</a:t>
                      </a:r>
                    </a:p>
                  </a:txBody>
                  <a:tcPr/>
                </a:tc>
                <a:extLst>
                  <a:ext uri="{0D108BD9-81ED-4DB2-BD59-A6C34878D82A}">
                    <a16:rowId xmlns:a16="http://schemas.microsoft.com/office/drawing/2014/main" val="71732821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426981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6636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8422424"/>
                    </a:ext>
                  </a:extLst>
                </a:gridCol>
                <a:gridCol w="1234440">
                  <a:extLst>
                    <a:ext uri="{9D8B030D-6E8A-4147-A177-3AD203B41FA5}">
                      <a16:colId xmlns:a16="http://schemas.microsoft.com/office/drawing/2014/main" val="2003664491"/>
                    </a:ext>
                  </a:extLst>
                </a:gridCol>
                <a:gridCol w="822960">
                  <a:extLst>
                    <a:ext uri="{9D8B030D-6E8A-4147-A177-3AD203B41FA5}">
                      <a16:colId xmlns:a16="http://schemas.microsoft.com/office/drawing/2014/main" val="2268945911"/>
                    </a:ext>
                  </a:extLst>
                </a:gridCol>
                <a:gridCol w="822960">
                  <a:extLst>
                    <a:ext uri="{9D8B030D-6E8A-4147-A177-3AD203B41FA5}">
                      <a16:colId xmlns:a16="http://schemas.microsoft.com/office/drawing/2014/main" val="3813596125"/>
                    </a:ext>
                  </a:extLst>
                </a:gridCol>
                <a:gridCol w="822960">
                  <a:extLst>
                    <a:ext uri="{9D8B030D-6E8A-4147-A177-3AD203B41FA5}">
                      <a16:colId xmlns:a16="http://schemas.microsoft.com/office/drawing/2014/main" val="902886426"/>
                    </a:ext>
                  </a:extLst>
                </a:gridCol>
                <a:gridCol w="822960">
                  <a:extLst>
                    <a:ext uri="{9D8B030D-6E8A-4147-A177-3AD203B41FA5}">
                      <a16:colId xmlns:a16="http://schemas.microsoft.com/office/drawing/2014/main" val="1888680702"/>
                    </a:ext>
                  </a:extLst>
                </a:gridCol>
                <a:gridCol w="411480">
                  <a:extLst>
                    <a:ext uri="{9D8B030D-6E8A-4147-A177-3AD203B41FA5}">
                      <a16:colId xmlns:a16="http://schemas.microsoft.com/office/drawing/2014/main" val="843122313"/>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1591693213"/>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688348</a:t>
                      </a:r>
                    </a:p>
                  </a:txBody>
                  <a:tcPr/>
                </a:tc>
                <a:tc>
                  <a:txBody>
                    <a:bodyPr/>
                    <a:lstStyle/>
                    <a:p>
                      <a:r>
                        <a:rPr lang="en-US" sz="1000"/>
                        <a:t>663041</a:t>
                      </a:r>
                    </a:p>
                  </a:txBody>
                  <a:tcPr/>
                </a:tc>
                <a:tc>
                  <a:txBody>
                    <a:bodyPr/>
                    <a:lstStyle/>
                    <a:p>
                      <a:r>
                        <a:rPr lang="en-US" sz="1000"/>
                        <a:t>15227</a:t>
                      </a:r>
                    </a:p>
                  </a:txBody>
                  <a:tcPr/>
                </a:tc>
                <a:tc>
                  <a:txBody>
                    <a:bodyPr/>
                    <a:lstStyle/>
                    <a:p>
                      <a:r>
                        <a:rPr lang="en-US" sz="1000"/>
                        <a:t>16817</a:t>
                      </a:r>
                    </a:p>
                  </a:txBody>
                  <a:tcPr/>
                </a:tc>
                <a:tc>
                  <a:txBody>
                    <a:bodyPr/>
                    <a:lstStyle/>
                    <a:p>
                      <a:r>
                        <a:rPr lang="en-US" sz="1000"/>
                        <a:t>25307</a:t>
                      </a:r>
                    </a:p>
                  </a:txBody>
                  <a:tcPr/>
                </a:tc>
                <a:tc>
                  <a:txBody>
                    <a:bodyPr/>
                    <a:lstStyle/>
                    <a:p>
                      <a:r>
                        <a:rPr lang="en-US" sz="1000"/>
                        <a:t>Video</a:t>
                      </a:r>
                    </a:p>
                  </a:txBody>
                  <a:tcPr/>
                </a:tc>
                <a:extLst>
                  <a:ext uri="{0D108BD9-81ED-4DB2-BD59-A6C34878D82A}">
                    <a16:rowId xmlns:a16="http://schemas.microsoft.com/office/drawing/2014/main" val="3414892717"/>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421526</a:t>
                      </a:r>
                    </a:p>
                  </a:txBody>
                  <a:tcPr/>
                </a:tc>
                <a:tc>
                  <a:txBody>
                    <a:bodyPr/>
                    <a:lstStyle/>
                    <a:p>
                      <a:r>
                        <a:rPr lang="en-US" sz="1000"/>
                        <a:t>0</a:t>
                      </a:r>
                    </a:p>
                  </a:txBody>
                  <a:tcPr/>
                </a:tc>
                <a:tc>
                  <a:txBody>
                    <a:bodyPr/>
                    <a:lstStyle/>
                    <a:p>
                      <a:r>
                        <a:rPr lang="en-US" sz="1000"/>
                        <a:t>315960</a:t>
                      </a:r>
                    </a:p>
                  </a:txBody>
                  <a:tcPr/>
                </a:tc>
                <a:tc>
                  <a:txBody>
                    <a:bodyPr/>
                    <a:lstStyle/>
                    <a:p>
                      <a:r>
                        <a:rPr lang="en-US" sz="1000"/>
                        <a:t>111089</a:t>
                      </a:r>
                    </a:p>
                  </a:txBody>
                  <a:tcPr/>
                </a:tc>
                <a:tc>
                  <a:txBody>
                    <a:bodyPr/>
                    <a:lstStyle/>
                    <a:p>
                      <a:r>
                        <a:rPr lang="en-US" sz="1000"/>
                        <a:t>421526</a:t>
                      </a:r>
                    </a:p>
                  </a:txBody>
                  <a:tcPr/>
                </a:tc>
                <a:tc>
                  <a:txBody>
                    <a:bodyPr/>
                    <a:lstStyle/>
                    <a:p>
                      <a:r>
                        <a:rPr lang="en-US" sz="1000"/>
                        <a:t>Video</a:t>
                      </a:r>
                    </a:p>
                  </a:txBody>
                  <a:tcPr/>
                </a:tc>
                <a:extLst>
                  <a:ext uri="{0D108BD9-81ED-4DB2-BD59-A6C34878D82A}">
                    <a16:rowId xmlns:a16="http://schemas.microsoft.com/office/drawing/2014/main" val="2054794319"/>
                  </a:ext>
                </a:extLst>
              </a:tr>
              <a:tr h="370840">
                <a:tc>
                  <a:txBody>
                    <a:bodyPr/>
                    <a:lstStyle/>
                    <a:p>
                      <a:r>
                        <a:rPr lang="de-DE" sz="1000" b="1"/>
                        <a:t>Eurovision Song Contest Deutschland - 2017-05-13 20:54:06</a:t>
                      </a:r>
                      <a:r>
                        <a:rPr lang="de-DE" sz="1000"/>
                        <a:t>
Pssst...</a:t>
                      </a:r>
                      <a:endParaRPr lang="en-US" sz="1000"/>
                    </a:p>
                  </a:txBody>
                  <a:tcPr/>
                </a:tc>
                <a:tc>
                  <a:txBody>
                    <a:bodyPr/>
                    <a:lstStyle/>
                    <a:p>
                      <a:r>
                        <a:rPr lang="en-US" sz="1000"/>
                        <a:t>381367</a:t>
                      </a:r>
                    </a:p>
                  </a:txBody>
                  <a:tcPr/>
                </a:tc>
                <a:tc>
                  <a:txBody>
                    <a:bodyPr/>
                    <a:lstStyle/>
                    <a:p>
                      <a:r>
                        <a:rPr lang="en-US" sz="1000"/>
                        <a:t>0</a:t>
                      </a:r>
                    </a:p>
                  </a:txBody>
                  <a:tcPr/>
                </a:tc>
                <a:tc>
                  <a:txBody>
                    <a:bodyPr/>
                    <a:lstStyle/>
                    <a:p>
                      <a:r>
                        <a:rPr lang="en-US" sz="1000"/>
                        <a:t>362063</a:t>
                      </a:r>
                    </a:p>
                  </a:txBody>
                  <a:tcPr/>
                </a:tc>
                <a:tc>
                  <a:txBody>
                    <a:bodyPr/>
                    <a:lstStyle/>
                    <a:p>
                      <a:r>
                        <a:rPr lang="en-US" sz="1000"/>
                        <a:t>19614</a:t>
                      </a:r>
                    </a:p>
                  </a:txBody>
                  <a:tcPr/>
                </a:tc>
                <a:tc>
                  <a:txBody>
                    <a:bodyPr/>
                    <a:lstStyle/>
                    <a:p>
                      <a:r>
                        <a:rPr lang="en-US" sz="1000"/>
                        <a:t>381367</a:t>
                      </a:r>
                    </a:p>
                  </a:txBody>
                  <a:tcPr/>
                </a:tc>
                <a:tc>
                  <a:txBody>
                    <a:bodyPr/>
                    <a:lstStyle/>
                    <a:p>
                      <a:r>
                        <a:rPr lang="en-US" sz="1000"/>
                        <a:t>Link</a:t>
                      </a:r>
                    </a:p>
                  </a:txBody>
                  <a:tcPr/>
                </a:tc>
                <a:extLst>
                  <a:ext uri="{0D108BD9-81ED-4DB2-BD59-A6C34878D82A}">
                    <a16:rowId xmlns:a16="http://schemas.microsoft.com/office/drawing/2014/main" val="3874629834"/>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254095</a:t>
                      </a:r>
                    </a:p>
                  </a:txBody>
                  <a:tcPr/>
                </a:tc>
                <a:tc>
                  <a:txBody>
                    <a:bodyPr/>
                    <a:lstStyle/>
                    <a:p>
                      <a:r>
                        <a:rPr lang="en-US" sz="1000"/>
                        <a:t>0</a:t>
                      </a:r>
                    </a:p>
                  </a:txBody>
                  <a:tcPr/>
                </a:tc>
                <a:tc>
                  <a:txBody>
                    <a:bodyPr/>
                    <a:lstStyle/>
                    <a:p>
                      <a:r>
                        <a:rPr lang="en-US" sz="1000"/>
                        <a:t>234597</a:t>
                      </a:r>
                    </a:p>
                  </a:txBody>
                  <a:tcPr/>
                </a:tc>
                <a:tc>
                  <a:txBody>
                    <a:bodyPr/>
                    <a:lstStyle/>
                    <a:p>
                      <a:r>
                        <a:rPr lang="en-US" sz="1000"/>
                        <a:t>22654</a:t>
                      </a:r>
                    </a:p>
                  </a:txBody>
                  <a:tcPr/>
                </a:tc>
                <a:tc>
                  <a:txBody>
                    <a:bodyPr/>
                    <a:lstStyle/>
                    <a:p>
                      <a:r>
                        <a:rPr lang="en-US" sz="1000"/>
                        <a:t>254095</a:t>
                      </a:r>
                    </a:p>
                  </a:txBody>
                  <a:tcPr/>
                </a:tc>
                <a:tc>
                  <a:txBody>
                    <a:bodyPr/>
                    <a:lstStyle/>
                    <a:p>
                      <a:r>
                        <a:rPr lang="en-US" sz="1000"/>
                        <a:t>Video</a:t>
                      </a:r>
                    </a:p>
                  </a:txBody>
                  <a:tcPr/>
                </a:tc>
                <a:extLst>
                  <a:ext uri="{0D108BD9-81ED-4DB2-BD59-A6C34878D82A}">
                    <a16:rowId xmlns:a16="http://schemas.microsoft.com/office/drawing/2014/main" val="3941529773"/>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243643</a:t>
                      </a:r>
                    </a:p>
                  </a:txBody>
                  <a:tcPr/>
                </a:tc>
                <a:tc>
                  <a:txBody>
                    <a:bodyPr/>
                    <a:lstStyle/>
                    <a:p>
                      <a:r>
                        <a:rPr lang="en-US" sz="1000"/>
                        <a:t>0</a:t>
                      </a:r>
                    </a:p>
                  </a:txBody>
                  <a:tcPr/>
                </a:tc>
                <a:tc>
                  <a:txBody>
                    <a:bodyPr/>
                    <a:lstStyle/>
                    <a:p>
                      <a:r>
                        <a:rPr lang="en-US" sz="1000"/>
                        <a:t>221183</a:t>
                      </a:r>
                    </a:p>
                  </a:txBody>
                  <a:tcPr/>
                </a:tc>
                <a:tc>
                  <a:txBody>
                    <a:bodyPr/>
                    <a:lstStyle/>
                    <a:p>
                      <a:r>
                        <a:rPr lang="en-US" sz="1000"/>
                        <a:t>26984</a:t>
                      </a:r>
                    </a:p>
                  </a:txBody>
                  <a:tcPr/>
                </a:tc>
                <a:tc>
                  <a:txBody>
                    <a:bodyPr/>
                    <a:lstStyle/>
                    <a:p>
                      <a:r>
                        <a:rPr lang="en-US" sz="1000"/>
                        <a:t>243643</a:t>
                      </a:r>
                    </a:p>
                  </a:txBody>
                  <a:tcPr/>
                </a:tc>
                <a:tc>
                  <a:txBody>
                    <a:bodyPr/>
                    <a:lstStyle/>
                    <a:p>
                      <a:r>
                        <a:rPr lang="en-US" sz="1000"/>
                        <a:t>Link</a:t>
                      </a:r>
                    </a:p>
                  </a:txBody>
                  <a:tcPr/>
                </a:tc>
                <a:extLst>
                  <a:ext uri="{0D108BD9-81ED-4DB2-BD59-A6C34878D82A}">
                    <a16:rowId xmlns:a16="http://schemas.microsoft.com/office/drawing/2014/main" val="87023116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008352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04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66538840"/>
                    </a:ext>
                  </a:extLst>
                </a:gridCol>
                <a:gridCol w="1234440">
                  <a:extLst>
                    <a:ext uri="{9D8B030D-6E8A-4147-A177-3AD203B41FA5}">
                      <a16:colId xmlns:a16="http://schemas.microsoft.com/office/drawing/2014/main" val="4083471653"/>
                    </a:ext>
                  </a:extLst>
                </a:gridCol>
                <a:gridCol w="1234440">
                  <a:extLst>
                    <a:ext uri="{9D8B030D-6E8A-4147-A177-3AD203B41FA5}">
                      <a16:colId xmlns:a16="http://schemas.microsoft.com/office/drawing/2014/main" val="1241742462"/>
                    </a:ext>
                  </a:extLst>
                </a:gridCol>
                <a:gridCol w="1234440">
                  <a:extLst>
                    <a:ext uri="{9D8B030D-6E8A-4147-A177-3AD203B41FA5}">
                      <a16:colId xmlns:a16="http://schemas.microsoft.com/office/drawing/2014/main" val="2690717751"/>
                    </a:ext>
                  </a:extLst>
                </a:gridCol>
                <a:gridCol w="822960">
                  <a:extLst>
                    <a:ext uri="{9D8B030D-6E8A-4147-A177-3AD203B41FA5}">
                      <a16:colId xmlns:a16="http://schemas.microsoft.com/office/drawing/2014/main" val="1475107155"/>
                    </a:ext>
                  </a:extLst>
                </a:gridCol>
                <a:gridCol w="411480">
                  <a:extLst>
                    <a:ext uri="{9D8B030D-6E8A-4147-A177-3AD203B41FA5}">
                      <a16:colId xmlns:a16="http://schemas.microsoft.com/office/drawing/2014/main" val="281658122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636282974"/>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42511</a:t>
                      </a:r>
                    </a:p>
                  </a:txBody>
                  <a:tcPr/>
                </a:tc>
                <a:tc>
                  <a:txBody>
                    <a:bodyPr/>
                    <a:lstStyle/>
                    <a:p>
                      <a:r>
                        <a:rPr lang="en-US" sz="1000"/>
                        <a:t>421526</a:t>
                      </a:r>
                    </a:p>
                  </a:txBody>
                  <a:tcPr/>
                </a:tc>
                <a:tc>
                  <a:txBody>
                    <a:bodyPr/>
                    <a:lstStyle/>
                    <a:p>
                      <a:r>
                        <a:rPr lang="en-US" sz="1000"/>
                        <a:t>10.1%</a:t>
                      </a:r>
                    </a:p>
                  </a:txBody>
                  <a:tcPr/>
                </a:tc>
                <a:tc>
                  <a:txBody>
                    <a:bodyPr/>
                    <a:lstStyle/>
                    <a:p>
                      <a:r>
                        <a:rPr lang="en-US" sz="1000"/>
                        <a:t>2922</a:t>
                      </a:r>
                    </a:p>
                  </a:txBody>
                  <a:tcPr/>
                </a:tc>
                <a:tc>
                  <a:txBody>
                    <a:bodyPr/>
                    <a:lstStyle/>
                    <a:p>
                      <a:r>
                        <a:rPr lang="en-US" sz="1000"/>
                        <a:t>Video</a:t>
                      </a:r>
                    </a:p>
                  </a:txBody>
                  <a:tcPr/>
                </a:tc>
                <a:extLst>
                  <a:ext uri="{0D108BD9-81ED-4DB2-BD59-A6C34878D82A}">
                    <a16:rowId xmlns:a16="http://schemas.microsoft.com/office/drawing/2014/main" val="1720637589"/>
                  </a:ext>
                </a:extLst>
              </a:tr>
              <a:tr h="370840">
                <a:tc>
                  <a:txBody>
                    <a:bodyPr/>
                    <a:lstStyle/>
                    <a:p>
                      <a:r>
                        <a:rPr lang="de-DE" sz="1000" b="1"/>
                        <a:t>Eurovision Song Contest Deutschland - 2017-05-13 20:54:06</a:t>
                      </a:r>
                      <a:r>
                        <a:rPr lang="de-DE" sz="1000"/>
                        <a:t>
Pssst...</a:t>
                      </a:r>
                      <a:endParaRPr lang="en-US" sz="1000"/>
                    </a:p>
                  </a:txBody>
                  <a:tcPr/>
                </a:tc>
                <a:tc>
                  <a:txBody>
                    <a:bodyPr/>
                    <a:lstStyle/>
                    <a:p>
                      <a:r>
                        <a:rPr lang="en-US" sz="1000"/>
                        <a:t>22600</a:t>
                      </a:r>
                    </a:p>
                  </a:txBody>
                  <a:tcPr/>
                </a:tc>
                <a:tc>
                  <a:txBody>
                    <a:bodyPr/>
                    <a:lstStyle/>
                    <a:p>
                      <a:r>
                        <a:rPr lang="en-US" sz="1000"/>
                        <a:t>381367</a:t>
                      </a:r>
                    </a:p>
                  </a:txBody>
                  <a:tcPr/>
                </a:tc>
                <a:tc>
                  <a:txBody>
                    <a:bodyPr/>
                    <a:lstStyle/>
                    <a:p>
                      <a:r>
                        <a:rPr lang="en-US" sz="1000"/>
                        <a:t>5.9%</a:t>
                      </a:r>
                    </a:p>
                  </a:txBody>
                  <a:tcPr/>
                </a:tc>
                <a:tc>
                  <a:txBody>
                    <a:bodyPr/>
                    <a:lstStyle/>
                    <a:p>
                      <a:r>
                        <a:rPr lang="en-US" sz="1000"/>
                        <a:t>2309</a:t>
                      </a:r>
                    </a:p>
                  </a:txBody>
                  <a:tcPr/>
                </a:tc>
                <a:tc>
                  <a:txBody>
                    <a:bodyPr/>
                    <a:lstStyle/>
                    <a:p>
                      <a:r>
                        <a:rPr lang="en-US" sz="1000"/>
                        <a:t>Link</a:t>
                      </a:r>
                    </a:p>
                  </a:txBody>
                  <a:tcPr/>
                </a:tc>
                <a:extLst>
                  <a:ext uri="{0D108BD9-81ED-4DB2-BD59-A6C34878D82A}">
                    <a16:rowId xmlns:a16="http://schemas.microsoft.com/office/drawing/2014/main" val="607491574"/>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19249</a:t>
                      </a:r>
                    </a:p>
                  </a:txBody>
                  <a:tcPr/>
                </a:tc>
                <a:tc>
                  <a:txBody>
                    <a:bodyPr/>
                    <a:lstStyle/>
                    <a:p>
                      <a:r>
                        <a:rPr lang="en-US" sz="1000"/>
                        <a:t>243643</a:t>
                      </a:r>
                    </a:p>
                  </a:txBody>
                  <a:tcPr/>
                </a:tc>
                <a:tc>
                  <a:txBody>
                    <a:bodyPr/>
                    <a:lstStyle/>
                    <a:p>
                      <a:r>
                        <a:rPr lang="en-US" sz="1000"/>
                        <a:t>7.9%</a:t>
                      </a:r>
                    </a:p>
                  </a:txBody>
                  <a:tcPr/>
                </a:tc>
                <a:tc>
                  <a:txBody>
                    <a:bodyPr/>
                    <a:lstStyle/>
                    <a:p>
                      <a:r>
                        <a:rPr lang="en-US" sz="1000"/>
                        <a:t>2589</a:t>
                      </a:r>
                    </a:p>
                  </a:txBody>
                  <a:tcPr/>
                </a:tc>
                <a:tc>
                  <a:txBody>
                    <a:bodyPr/>
                    <a:lstStyle/>
                    <a:p>
                      <a:r>
                        <a:rPr lang="en-US" sz="1000"/>
                        <a:t>Link</a:t>
                      </a:r>
                    </a:p>
                  </a:txBody>
                  <a:tcPr/>
                </a:tc>
                <a:extLst>
                  <a:ext uri="{0D108BD9-81ED-4DB2-BD59-A6C34878D82A}">
                    <a16:rowId xmlns:a16="http://schemas.microsoft.com/office/drawing/2014/main" val="1258753002"/>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18254</a:t>
                      </a:r>
                    </a:p>
                  </a:txBody>
                  <a:tcPr/>
                </a:tc>
                <a:tc>
                  <a:txBody>
                    <a:bodyPr/>
                    <a:lstStyle/>
                    <a:p>
                      <a:r>
                        <a:rPr lang="en-US" sz="1000"/>
                        <a:t>688348</a:t>
                      </a:r>
                    </a:p>
                  </a:txBody>
                  <a:tcPr/>
                </a:tc>
                <a:tc>
                  <a:txBody>
                    <a:bodyPr/>
                    <a:lstStyle/>
                    <a:p>
                      <a:r>
                        <a:rPr lang="en-US" sz="1000"/>
                        <a:t>2.7%</a:t>
                      </a:r>
                    </a:p>
                  </a:txBody>
                  <a:tcPr/>
                </a:tc>
                <a:tc>
                  <a:txBody>
                    <a:bodyPr/>
                    <a:lstStyle/>
                    <a:p>
                      <a:r>
                        <a:rPr lang="en-US" sz="1000"/>
                        <a:t>5055</a:t>
                      </a:r>
                    </a:p>
                  </a:txBody>
                  <a:tcPr/>
                </a:tc>
                <a:tc>
                  <a:txBody>
                    <a:bodyPr/>
                    <a:lstStyle/>
                    <a:p>
                      <a:r>
                        <a:rPr lang="en-US" sz="1000"/>
                        <a:t>Video</a:t>
                      </a:r>
                    </a:p>
                  </a:txBody>
                  <a:tcPr/>
                </a:tc>
                <a:extLst>
                  <a:ext uri="{0D108BD9-81ED-4DB2-BD59-A6C34878D82A}">
                    <a16:rowId xmlns:a16="http://schemas.microsoft.com/office/drawing/2014/main" val="2584259239"/>
                  </a:ext>
                </a:extLst>
              </a:tr>
              <a:tr h="370840">
                <a:tc>
                  <a:txBody>
                    <a:bodyPr/>
                    <a:lstStyle/>
                    <a:p>
                      <a:r>
                        <a:rPr lang="de-DE" sz="1000" b="1"/>
                        <a:t>Eurovision Song Contest Deutschland - 2017-05-13 17:14:00</a:t>
                      </a:r>
                      <a:r>
                        <a:rPr lang="de-DE" sz="1000"/>
                        <a:t>
So, dann wollen wir mal gucken, was die diesjährigen Teilnehmer so aus dem ESC-Tutorial gelernt haben.</a:t>
                      </a:r>
                      <a:endParaRPr lang="en-US" sz="1000"/>
                    </a:p>
                  </a:txBody>
                  <a:tcPr/>
                </a:tc>
                <a:tc>
                  <a:txBody>
                    <a:bodyPr/>
                    <a:lstStyle/>
                    <a:p>
                      <a:r>
                        <a:rPr lang="en-US" sz="1000"/>
                        <a:t>17015</a:t>
                      </a:r>
                    </a:p>
                  </a:txBody>
                  <a:tcPr/>
                </a:tc>
                <a:tc>
                  <a:txBody>
                    <a:bodyPr/>
                    <a:lstStyle/>
                    <a:p>
                      <a:r>
                        <a:rPr lang="en-US" sz="1000"/>
                        <a:t>254095</a:t>
                      </a:r>
                    </a:p>
                  </a:txBody>
                  <a:tcPr/>
                </a:tc>
                <a:tc>
                  <a:txBody>
                    <a:bodyPr/>
                    <a:lstStyle/>
                    <a:p>
                      <a:r>
                        <a:rPr lang="en-US" sz="1000"/>
                        <a:t>6.7%</a:t>
                      </a:r>
                    </a:p>
                  </a:txBody>
                  <a:tcPr/>
                </a:tc>
                <a:tc>
                  <a:txBody>
                    <a:bodyPr/>
                    <a:lstStyle/>
                    <a:p>
                      <a:r>
                        <a:rPr lang="en-US" sz="1000"/>
                        <a:t>971</a:t>
                      </a:r>
                    </a:p>
                  </a:txBody>
                  <a:tcPr/>
                </a:tc>
                <a:tc>
                  <a:txBody>
                    <a:bodyPr/>
                    <a:lstStyle/>
                    <a:p>
                      <a:r>
                        <a:rPr lang="en-US" sz="1000"/>
                        <a:t>Video</a:t>
                      </a:r>
                    </a:p>
                  </a:txBody>
                  <a:tcPr/>
                </a:tc>
                <a:extLst>
                  <a:ext uri="{0D108BD9-81ED-4DB2-BD59-A6C34878D82A}">
                    <a16:rowId xmlns:a16="http://schemas.microsoft.com/office/drawing/2014/main" val="3762780123"/>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727182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7023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0997087"/>
                    </a:ext>
                  </a:extLst>
                </a:gridCol>
                <a:gridCol w="1234440">
                  <a:extLst>
                    <a:ext uri="{9D8B030D-6E8A-4147-A177-3AD203B41FA5}">
                      <a16:colId xmlns:a16="http://schemas.microsoft.com/office/drawing/2014/main" val="1279415392"/>
                    </a:ext>
                  </a:extLst>
                </a:gridCol>
                <a:gridCol w="1234440">
                  <a:extLst>
                    <a:ext uri="{9D8B030D-6E8A-4147-A177-3AD203B41FA5}">
                      <a16:colId xmlns:a16="http://schemas.microsoft.com/office/drawing/2014/main" val="193828748"/>
                    </a:ext>
                  </a:extLst>
                </a:gridCol>
                <a:gridCol w="1234440">
                  <a:extLst>
                    <a:ext uri="{9D8B030D-6E8A-4147-A177-3AD203B41FA5}">
                      <a16:colId xmlns:a16="http://schemas.microsoft.com/office/drawing/2014/main" val="2613628282"/>
                    </a:ext>
                  </a:extLst>
                </a:gridCol>
                <a:gridCol w="822960">
                  <a:extLst>
                    <a:ext uri="{9D8B030D-6E8A-4147-A177-3AD203B41FA5}">
                      <a16:colId xmlns:a16="http://schemas.microsoft.com/office/drawing/2014/main" val="781907783"/>
                    </a:ext>
                  </a:extLst>
                </a:gridCol>
                <a:gridCol w="411480">
                  <a:extLst>
                    <a:ext uri="{9D8B030D-6E8A-4147-A177-3AD203B41FA5}">
                      <a16:colId xmlns:a16="http://schemas.microsoft.com/office/drawing/2014/main" val="257444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61110932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7903486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32509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6938974"/>
                    </a:ext>
                  </a:extLst>
                </a:gridCol>
                <a:gridCol w="1234440">
                  <a:extLst>
                    <a:ext uri="{9D8B030D-6E8A-4147-A177-3AD203B41FA5}">
                      <a16:colId xmlns:a16="http://schemas.microsoft.com/office/drawing/2014/main" val="467120944"/>
                    </a:ext>
                  </a:extLst>
                </a:gridCol>
                <a:gridCol w="1234440">
                  <a:extLst>
                    <a:ext uri="{9D8B030D-6E8A-4147-A177-3AD203B41FA5}">
                      <a16:colId xmlns:a16="http://schemas.microsoft.com/office/drawing/2014/main" val="96516238"/>
                    </a:ext>
                  </a:extLst>
                </a:gridCol>
                <a:gridCol w="1234440">
                  <a:extLst>
                    <a:ext uri="{9D8B030D-6E8A-4147-A177-3AD203B41FA5}">
                      <a16:colId xmlns:a16="http://schemas.microsoft.com/office/drawing/2014/main" val="4166362602"/>
                    </a:ext>
                  </a:extLst>
                </a:gridCol>
                <a:gridCol w="822960">
                  <a:extLst>
                    <a:ext uri="{9D8B030D-6E8A-4147-A177-3AD203B41FA5}">
                      <a16:colId xmlns:a16="http://schemas.microsoft.com/office/drawing/2014/main" val="1290880883"/>
                    </a:ext>
                  </a:extLst>
                </a:gridCol>
                <a:gridCol w="411480">
                  <a:extLst>
                    <a:ext uri="{9D8B030D-6E8A-4147-A177-3AD203B41FA5}">
                      <a16:colId xmlns:a16="http://schemas.microsoft.com/office/drawing/2014/main" val="3563022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21193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- 2017-05-12 00:26:23</a:t>
                      </a:r>
                      <a:r>
                        <a:rPr kumimoji="0" lang="en-US" sz="1000" b="0" i="0" u="none" strike="noStrike" kern="1200" cap="none" spc="0" normalizeH="0" baseline="0" noProof="0">
                          <a:ln>
                            <a:noFill/>
                          </a:ln>
                          <a:solidFill>
                            <a:prstClr val="black"/>
                          </a:solidFill>
                          <a:effectLst/>
                          <a:uLnTx/>
                          <a:uFillTx/>
                          <a:latin typeface="+mn-lt"/>
                          <a:ea typeface="+mn-ea"/>
                          <a:cs typeface="+mn-cs"/>
                        </a:rPr>
                        <a:t>
Das ist die Startreihenfolge:
1. Israel
2. Poland
3. Belarus
4. Austria
5. Armenia
6. The Netherlands
7. Moldovia
8. Hungary
9. Italy
10. Denmark
11. Portugal
12. Azerbaijan
13. Croatia
14. Australia
15. Greece
16. Spain
17. Norway
18. United Kingdom
19. Cyprus
20. Romania
21. Germany
22. Ukraine
23. Belgium
24. Sweden
25. Bulgaria
26. France
Ein guter Startplatz für Levina. Und wir freuen uns auf ein Battle Italien Portugal. Dazu mehr von uns im Laufe des 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137456577"/>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221527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08521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8688795"/>
                    </a:ext>
                  </a:extLst>
                </a:gridCol>
                <a:gridCol w="1234440">
                  <a:extLst>
                    <a:ext uri="{9D8B030D-6E8A-4147-A177-3AD203B41FA5}">
                      <a16:colId xmlns:a16="http://schemas.microsoft.com/office/drawing/2014/main" val="1859026354"/>
                    </a:ext>
                  </a:extLst>
                </a:gridCol>
                <a:gridCol w="1234440">
                  <a:extLst>
                    <a:ext uri="{9D8B030D-6E8A-4147-A177-3AD203B41FA5}">
                      <a16:colId xmlns:a16="http://schemas.microsoft.com/office/drawing/2014/main" val="1662265236"/>
                    </a:ext>
                  </a:extLst>
                </a:gridCol>
                <a:gridCol w="1234440">
                  <a:extLst>
                    <a:ext uri="{9D8B030D-6E8A-4147-A177-3AD203B41FA5}">
                      <a16:colId xmlns:a16="http://schemas.microsoft.com/office/drawing/2014/main" val="3392497292"/>
                    </a:ext>
                  </a:extLst>
                </a:gridCol>
                <a:gridCol w="822960">
                  <a:extLst>
                    <a:ext uri="{9D8B030D-6E8A-4147-A177-3AD203B41FA5}">
                      <a16:colId xmlns:a16="http://schemas.microsoft.com/office/drawing/2014/main" val="754578340"/>
                    </a:ext>
                  </a:extLst>
                </a:gridCol>
                <a:gridCol w="411480">
                  <a:extLst>
                    <a:ext uri="{9D8B030D-6E8A-4147-A177-3AD203B41FA5}">
                      <a16:colId xmlns:a16="http://schemas.microsoft.com/office/drawing/2014/main" val="2884631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9275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- 2017-05-13 21:40:14</a:t>
                      </a:r>
                      <a:r>
                        <a:rPr kumimoji="0" lang="de-DE" sz="1000" b="0" i="0" u="none" strike="noStrike" kern="1200" cap="none" spc="0" normalizeH="0" baseline="0" noProof="0">
                          <a:ln>
                            <a:noFill/>
                          </a:ln>
                          <a:solidFill>
                            <a:prstClr val="black"/>
                          </a:solidFill>
                          <a:effectLst/>
                          <a:uLnTx/>
                          <a:uFillTx/>
                          <a:latin typeface="+mn-lt"/>
                          <a:ea typeface="+mn-ea"/>
                          <a:cs typeface="+mn-cs"/>
                        </a:rPr>
                        <a:t>
Für alle unsere Fans im Ausland ein Gruß aus dem Greenroom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0259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- 2017-05-14 16:26:13</a:t>
                      </a:r>
                      <a:r>
                        <a:rPr kumimoji="0" lang="de-DE" sz="1000" b="0" i="0" u="none" strike="noStrike" kern="1200" cap="none" spc="0" normalizeH="0" baseline="0" noProof="0">
                          <a:ln>
                            <a:noFill/>
                          </a:ln>
                          <a:solidFill>
                            <a:prstClr val="black"/>
                          </a:solidFill>
                          <a:effectLst/>
                          <a:uLnTx/>
                          <a:uFillTx/>
                          <a:latin typeface="+mn-lt"/>
                          <a:ea typeface="+mn-ea"/>
                          <a:cs typeface="+mn-cs"/>
                        </a:rPr>
                        <a:t>
Wer hat wie abgestimmt? Und wie sehr ähnelten sich die Jury- und Televoting-Ergebnisse? Hier unsere Übersicht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6316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- 2017-05-09 22:30:07</a:t>
                      </a:r>
                      <a:r>
                        <a:rPr kumimoji="0" lang="de-DE" sz="1000" b="0" i="0" u="none" strike="noStrike" kern="1200" cap="none" spc="0" normalizeH="0" baseline="0" noProof="0">
                          <a:ln>
                            <a:noFill/>
                          </a:ln>
                          <a:solidFill>
                            <a:prstClr val="black"/>
                          </a:solidFill>
                          <a:effectLst/>
                          <a:uLnTx/>
                          <a:uFillTx/>
                          <a:latin typeface="+mn-lt"/>
                          <a:ea typeface="+mn-ea"/>
                          <a:cs typeface="+mn-cs"/>
                        </a:rPr>
                        <a:t>
Traurige Verlierer und strahlende Gewinner: das Ergebnis des ersten ESC-Halbfinals.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9016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- 2017-05-14 16:01:19</a:t>
                      </a:r>
                      <a:r>
                        <a:rPr kumimoji="0" lang="de-DE" sz="1000" b="0" i="0" u="none" strike="noStrike" kern="1200" cap="none" spc="0" normalizeH="0" baseline="0" noProof="0">
                          <a:ln>
                            <a:noFill/>
                          </a:ln>
                          <a:solidFill>
                            <a:prstClr val="black"/>
                          </a:solidFill>
                          <a:effectLst/>
                          <a:uLnTx/>
                          <a:uFillTx/>
                          <a:latin typeface="+mn-lt"/>
                          <a:ea typeface="+mn-ea"/>
                          <a:cs typeface="+mn-cs"/>
                        </a:rPr>
                        <a:t>
Scheidet Israel tatsächlich aus dem ESC aus? Nach dem Schock-Moment des Abends folgt heute das vorläufige Dementi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37222937"/>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641274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27127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88243340"/>
                    </a:ext>
                  </a:extLst>
                </a:gridCol>
                <a:gridCol w="1234440">
                  <a:extLst>
                    <a:ext uri="{9D8B030D-6E8A-4147-A177-3AD203B41FA5}">
                      <a16:colId xmlns:a16="http://schemas.microsoft.com/office/drawing/2014/main" val="4135481859"/>
                    </a:ext>
                  </a:extLst>
                </a:gridCol>
                <a:gridCol w="1234440">
                  <a:extLst>
                    <a:ext uri="{9D8B030D-6E8A-4147-A177-3AD203B41FA5}">
                      <a16:colId xmlns:a16="http://schemas.microsoft.com/office/drawing/2014/main" val="278589852"/>
                    </a:ext>
                  </a:extLst>
                </a:gridCol>
                <a:gridCol w="1234440">
                  <a:extLst>
                    <a:ext uri="{9D8B030D-6E8A-4147-A177-3AD203B41FA5}">
                      <a16:colId xmlns:a16="http://schemas.microsoft.com/office/drawing/2014/main" val="3114159677"/>
                    </a:ext>
                  </a:extLst>
                </a:gridCol>
                <a:gridCol w="822960">
                  <a:extLst>
                    <a:ext uri="{9D8B030D-6E8A-4147-A177-3AD203B41FA5}">
                      <a16:colId xmlns:a16="http://schemas.microsoft.com/office/drawing/2014/main" val="884407040"/>
                    </a:ext>
                  </a:extLst>
                </a:gridCol>
                <a:gridCol w="411480">
                  <a:extLst>
                    <a:ext uri="{9D8B030D-6E8A-4147-A177-3AD203B41FA5}">
                      <a16:colId xmlns:a16="http://schemas.microsoft.com/office/drawing/2014/main" val="301851521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047592767"/>
                  </a:ext>
                </a:extLst>
              </a:tr>
              <a:tr h="370840">
                <a:tc>
                  <a:txBody>
                    <a:bodyPr/>
                    <a:lstStyle/>
                    <a:p>
                      <a:r>
                        <a:rPr lang="de-DE" sz="1000" b="1"/>
                        <a:t>Eurovision Song Contest Deutschland - 2017-04-27 17:19:10</a:t>
                      </a:r>
                      <a:r>
                        <a:rPr lang="de-DE" sz="1000"/>
                        <a:t>
Wie findet ihr das Duo aus Estland? Welche Chancen hat Imri aus Israel? Und was sagt ihr zu der ukrainischen Rockband? Die Diskussion zum vierten Songcheck ist jetzt schon eröffnet. Viel Spaß!</a:t>
                      </a:r>
                      <a:endParaRPr lang="en-US" sz="1000"/>
                    </a:p>
                  </a:txBody>
                  <a:tcPr/>
                </a:tc>
                <a:tc>
                  <a:txBody>
                    <a:bodyPr/>
                    <a:lstStyle/>
                    <a:p>
                      <a:r>
                        <a:rPr lang="en-US" sz="1000"/>
                        <a:t>1.5%</a:t>
                      </a:r>
                    </a:p>
                  </a:txBody>
                  <a:tcPr/>
                </a:tc>
                <a:tc>
                  <a:txBody>
                    <a:bodyPr/>
                    <a:lstStyle/>
                    <a:p>
                      <a:r>
                        <a:rPr lang="en-US" sz="1000"/>
                        <a:t>179</a:t>
                      </a:r>
                    </a:p>
                  </a:txBody>
                  <a:tcPr/>
                </a:tc>
                <a:tc>
                  <a:txBody>
                    <a:bodyPr/>
                    <a:lstStyle/>
                    <a:p>
                      <a:r>
                        <a:rPr lang="en-US" sz="1000"/>
                        <a:t>11864</a:t>
                      </a:r>
                    </a:p>
                  </a:txBody>
                  <a:tcPr/>
                </a:tc>
                <a:tc>
                  <a:txBody>
                    <a:bodyPr/>
                    <a:lstStyle/>
                    <a:p>
                      <a:r>
                        <a:rPr lang="en-US" sz="1000"/>
                        <a:t>24</a:t>
                      </a:r>
                    </a:p>
                  </a:txBody>
                  <a:tcPr/>
                </a:tc>
                <a:tc>
                  <a:txBody>
                    <a:bodyPr/>
                    <a:lstStyle/>
                    <a:p>
                      <a:r>
                        <a:rPr lang="en-US" sz="1000"/>
                        <a:t>Link</a:t>
                      </a:r>
                    </a:p>
                  </a:txBody>
                  <a:tcPr/>
                </a:tc>
                <a:extLst>
                  <a:ext uri="{0D108BD9-81ED-4DB2-BD59-A6C34878D82A}">
                    <a16:rowId xmlns:a16="http://schemas.microsoft.com/office/drawing/2014/main" val="2511656753"/>
                  </a:ext>
                </a:extLst>
              </a:tr>
              <a:tr h="370840">
                <a:tc>
                  <a:txBody>
                    <a:bodyPr/>
                    <a:lstStyle/>
                    <a:p>
                      <a:r>
                        <a:rPr lang="de-DE" sz="1000" b="1"/>
                        <a:t>Eurovision Song Contest Deutschland - 2017-04-25 17:18:04</a:t>
                      </a:r>
                      <a:r>
                        <a:rPr lang="de-DE" sz="1000"/>
                        <a:t>
Wir erklären die Diskussion für eröffnet! Ihr könnt euch jetzt schon mal über die Songs und Kandidaten austauschen, bevor die dritte Songcheck-Sendung um 20.15 Uhr startet.</a:t>
                      </a:r>
                      <a:endParaRPr lang="en-US" sz="1000"/>
                    </a:p>
                  </a:txBody>
                  <a:tcPr/>
                </a:tc>
                <a:tc>
                  <a:txBody>
                    <a:bodyPr/>
                    <a:lstStyle/>
                    <a:p>
                      <a:r>
                        <a:rPr lang="en-US" sz="1000"/>
                        <a:t>1.7%</a:t>
                      </a:r>
                    </a:p>
                  </a:txBody>
                  <a:tcPr/>
                </a:tc>
                <a:tc>
                  <a:txBody>
                    <a:bodyPr/>
                    <a:lstStyle/>
                    <a:p>
                      <a:r>
                        <a:rPr lang="en-US" sz="1000"/>
                        <a:t>62</a:t>
                      </a:r>
                    </a:p>
                  </a:txBody>
                  <a:tcPr/>
                </a:tc>
                <a:tc>
                  <a:txBody>
                    <a:bodyPr/>
                    <a:lstStyle/>
                    <a:p>
                      <a:r>
                        <a:rPr lang="en-US" sz="1000"/>
                        <a:t>3660</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1815124501"/>
                  </a:ext>
                </a:extLst>
              </a:tr>
              <a:tr h="370840">
                <a:tc>
                  <a:txBody>
                    <a:bodyPr/>
                    <a:lstStyle/>
                    <a:p>
                      <a:r>
                        <a:rPr lang="en-US" sz="1000" b="1"/>
                        <a:t>Eurovision Song Contest Deutschland - 2017-04-25 17:24:08</a:t>
                      </a:r>
                      <a:r>
                        <a:rPr lang="en-US" sz="1000"/>
                        <a:t>
It's Selfie-Time 🤳🏼 Wie ihr seht, es sind alle da 💛 #Songcheck #esc2017 #eurovision</a:t>
                      </a:r>
                    </a:p>
                  </a:txBody>
                  <a:tcPr/>
                </a:tc>
                <a:tc>
                  <a:txBody>
                    <a:bodyPr/>
                    <a:lstStyle/>
                    <a:p>
                      <a:r>
                        <a:rPr lang="en-US" sz="1000"/>
                        <a:t>2.0%</a:t>
                      </a:r>
                    </a:p>
                  </a:txBody>
                  <a:tcPr/>
                </a:tc>
                <a:tc>
                  <a:txBody>
                    <a:bodyPr/>
                    <a:lstStyle/>
                    <a:p>
                      <a:r>
                        <a:rPr lang="en-US" sz="1000"/>
                        <a:t>88</a:t>
                      </a:r>
                    </a:p>
                  </a:txBody>
                  <a:tcPr/>
                </a:tc>
                <a:tc>
                  <a:txBody>
                    <a:bodyPr/>
                    <a:lstStyle/>
                    <a:p>
                      <a:r>
                        <a:rPr lang="en-US" sz="1000"/>
                        <a:t>4374</a:t>
                      </a:r>
                    </a:p>
                  </a:txBody>
                  <a:tcPr/>
                </a:tc>
                <a:tc>
                  <a:txBody>
                    <a:bodyPr/>
                    <a:lstStyle/>
                    <a:p>
                      <a:r>
                        <a:rPr lang="en-US" sz="1000"/>
                        <a:t>34</a:t>
                      </a:r>
                    </a:p>
                  </a:txBody>
                  <a:tcPr/>
                </a:tc>
                <a:tc>
                  <a:txBody>
                    <a:bodyPr/>
                    <a:lstStyle/>
                    <a:p>
                      <a:r>
                        <a:rPr lang="en-US" sz="1000"/>
                        <a:t>Photo</a:t>
                      </a:r>
                    </a:p>
                  </a:txBody>
                  <a:tcPr/>
                </a:tc>
                <a:extLst>
                  <a:ext uri="{0D108BD9-81ED-4DB2-BD59-A6C34878D82A}">
                    <a16:rowId xmlns:a16="http://schemas.microsoft.com/office/drawing/2014/main" val="3320822024"/>
                  </a:ext>
                </a:extLst>
              </a:tr>
              <a:tr h="370840">
                <a:tc>
                  <a:txBody>
                    <a:bodyPr/>
                    <a:lstStyle/>
                    <a:p>
                      <a:r>
                        <a:rPr lang="de-DE" sz="1000" b="1"/>
                        <a:t>Eurovision Song Contest Deutschland - 2017-02-26 10:16:51</a:t>
                      </a:r>
                      <a:r>
                        <a:rPr lang="de-DE" sz="1000"/>
                        <a:t>
Barfuß und im Minikleid verzauberte sie vor 50 Jahren das ESC-Publikum. Heute feiert sie ihren 70. Geburtstag. Herzlichen Glückwunsch, Sandie Shaw!</a:t>
                      </a:r>
                      <a:endParaRPr lang="en-US" sz="1000"/>
                    </a:p>
                  </a:txBody>
                  <a:tcPr/>
                </a:tc>
                <a:tc>
                  <a:txBody>
                    <a:bodyPr/>
                    <a:lstStyle/>
                    <a:p>
                      <a:r>
                        <a:rPr lang="en-US" sz="1000"/>
                        <a:t>2.1%</a:t>
                      </a:r>
                    </a:p>
                  </a:txBody>
                  <a:tcPr/>
                </a:tc>
                <a:tc>
                  <a:txBody>
                    <a:bodyPr/>
                    <a:lstStyle/>
                    <a:p>
                      <a:r>
                        <a:rPr lang="en-US" sz="1000"/>
                        <a:t>193</a:t>
                      </a:r>
                    </a:p>
                  </a:txBody>
                  <a:tcPr/>
                </a:tc>
                <a:tc>
                  <a:txBody>
                    <a:bodyPr/>
                    <a:lstStyle/>
                    <a:p>
                      <a:r>
                        <a:rPr lang="en-US" sz="1000"/>
                        <a:t>9383</a:t>
                      </a:r>
                    </a:p>
                  </a:txBody>
                  <a:tcPr/>
                </a:tc>
                <a:tc>
                  <a:txBody>
                    <a:bodyPr/>
                    <a:lstStyle/>
                    <a:p>
                      <a:r>
                        <a:rPr lang="en-US" sz="1000"/>
                        <a:t>80</a:t>
                      </a:r>
                    </a:p>
                  </a:txBody>
                  <a:tcPr/>
                </a:tc>
                <a:tc>
                  <a:txBody>
                    <a:bodyPr/>
                    <a:lstStyle/>
                    <a:p>
                      <a:r>
                        <a:rPr lang="en-US" sz="1000"/>
                        <a:t>Link</a:t>
                      </a:r>
                    </a:p>
                  </a:txBody>
                  <a:tcPr/>
                </a:tc>
                <a:extLst>
                  <a:ext uri="{0D108BD9-81ED-4DB2-BD59-A6C34878D82A}">
                    <a16:rowId xmlns:a16="http://schemas.microsoft.com/office/drawing/2014/main" val="663521852"/>
                  </a:ext>
                </a:extLst>
              </a:tr>
              <a:tr h="370840">
                <a:tc>
                  <a:txBody>
                    <a:bodyPr/>
                    <a:lstStyle/>
                    <a:p>
                      <a:r>
                        <a:rPr lang="de-DE" sz="1000" b="1"/>
                        <a:t>Eurovision Song Contest Deutschland - 2017-05-03 15:04:49</a:t>
                      </a:r>
                      <a:r>
                        <a:rPr lang="de-DE" sz="1000"/>
                        <a:t>
Die Bilder von den Proben des norwegischen Teinehmers Jowst feat. Aleksander Walmann deuten auf eine sehr ähnliche Bühnenshow wie beim nationalen Vorentscheid hin.</a:t>
                      </a:r>
                      <a:endParaRPr lang="en-US" sz="1000"/>
                    </a:p>
                  </a:txBody>
                  <a:tcPr/>
                </a:tc>
                <a:tc>
                  <a:txBody>
                    <a:bodyPr/>
                    <a:lstStyle/>
                    <a:p>
                      <a:r>
                        <a:rPr lang="en-US" sz="1000"/>
                        <a:t>2.1%</a:t>
                      </a:r>
                    </a:p>
                  </a:txBody>
                  <a:tcPr/>
                </a:tc>
                <a:tc>
                  <a:txBody>
                    <a:bodyPr/>
                    <a:lstStyle/>
                    <a:p>
                      <a:r>
                        <a:rPr lang="en-US" sz="1000"/>
                        <a:t>80</a:t>
                      </a:r>
                    </a:p>
                  </a:txBody>
                  <a:tcPr/>
                </a:tc>
                <a:tc>
                  <a:txBody>
                    <a:bodyPr/>
                    <a:lstStyle/>
                    <a:p>
                      <a:r>
                        <a:rPr lang="en-US" sz="1000"/>
                        <a:t>3887</a:t>
                      </a:r>
                    </a:p>
                  </a:txBody>
                  <a:tcPr/>
                </a:tc>
                <a:tc>
                  <a:txBody>
                    <a:bodyPr/>
                    <a:lstStyle/>
                    <a:p>
                      <a:r>
                        <a:rPr lang="en-US" sz="1000"/>
                        <a:t>19</a:t>
                      </a:r>
                    </a:p>
                  </a:txBody>
                  <a:tcPr/>
                </a:tc>
                <a:tc>
                  <a:txBody>
                    <a:bodyPr/>
                    <a:lstStyle/>
                    <a:p>
                      <a:r>
                        <a:rPr lang="en-US" sz="1000"/>
                        <a:t>Photo</a:t>
                      </a:r>
                    </a:p>
                  </a:txBody>
                  <a:tcPr/>
                </a:tc>
                <a:extLst>
                  <a:ext uri="{0D108BD9-81ED-4DB2-BD59-A6C34878D82A}">
                    <a16:rowId xmlns:a16="http://schemas.microsoft.com/office/drawing/2014/main" val="386953416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512614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8644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81161310"/>
                    </a:ext>
                  </a:extLst>
                </a:gridCol>
                <a:gridCol w="822960">
                  <a:extLst>
                    <a:ext uri="{9D8B030D-6E8A-4147-A177-3AD203B41FA5}">
                      <a16:colId xmlns:a16="http://schemas.microsoft.com/office/drawing/2014/main" val="4094552776"/>
                    </a:ext>
                  </a:extLst>
                </a:gridCol>
                <a:gridCol w="822960">
                  <a:extLst>
                    <a:ext uri="{9D8B030D-6E8A-4147-A177-3AD203B41FA5}">
                      <a16:colId xmlns:a16="http://schemas.microsoft.com/office/drawing/2014/main" val="1246079515"/>
                    </a:ext>
                  </a:extLst>
                </a:gridCol>
                <a:gridCol w="822960">
                  <a:extLst>
                    <a:ext uri="{9D8B030D-6E8A-4147-A177-3AD203B41FA5}">
                      <a16:colId xmlns:a16="http://schemas.microsoft.com/office/drawing/2014/main" val="2098647613"/>
                    </a:ext>
                  </a:extLst>
                </a:gridCol>
                <a:gridCol w="822960">
                  <a:extLst>
                    <a:ext uri="{9D8B030D-6E8A-4147-A177-3AD203B41FA5}">
                      <a16:colId xmlns:a16="http://schemas.microsoft.com/office/drawing/2014/main" val="2426603746"/>
                    </a:ext>
                  </a:extLst>
                </a:gridCol>
                <a:gridCol w="822960">
                  <a:extLst>
                    <a:ext uri="{9D8B030D-6E8A-4147-A177-3AD203B41FA5}">
                      <a16:colId xmlns:a16="http://schemas.microsoft.com/office/drawing/2014/main" val="705011930"/>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862063090"/>
                  </a:ext>
                </a:extLst>
              </a:tr>
              <a:tr h="370840">
                <a:tc>
                  <a:txBody>
                    <a:bodyPr/>
                    <a:lstStyle/>
                    <a:p>
                      <a:r>
                        <a:rPr lang="en-US" sz="1000" b="1"/>
                        <a:t>Eurovision Song Contest Deutschland - 2017-05-12 13:38:02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5366</a:t>
                      </a:r>
                    </a:p>
                  </a:txBody>
                  <a:tcPr/>
                </a:tc>
                <a:tc>
                  <a:txBody>
                    <a:bodyPr/>
                    <a:lstStyle/>
                    <a:p>
                      <a:r>
                        <a:rPr lang="en-US" sz="1000"/>
                        <a:t>5055</a:t>
                      </a:r>
                    </a:p>
                  </a:txBody>
                  <a:tcPr/>
                </a:tc>
                <a:tc>
                  <a:txBody>
                    <a:bodyPr/>
                    <a:lstStyle/>
                    <a:p>
                      <a:r>
                        <a:rPr lang="en-US" sz="1000"/>
                        <a:t>97</a:t>
                      </a:r>
                    </a:p>
                  </a:txBody>
                  <a:tcPr/>
                </a:tc>
                <a:tc>
                  <a:txBody>
                    <a:bodyPr/>
                    <a:lstStyle/>
                    <a:p>
                      <a:r>
                        <a:rPr lang="en-US" sz="1000"/>
                        <a:t>214</a:t>
                      </a:r>
                    </a:p>
                  </a:txBody>
                  <a:tcPr/>
                </a:tc>
                <a:tc>
                  <a:txBody>
                    <a:bodyPr/>
                    <a:lstStyle/>
                    <a:p>
                      <a:r>
                        <a:rPr lang="en-US" sz="1000"/>
                        <a:t>Video</a:t>
                      </a:r>
                    </a:p>
                  </a:txBody>
                  <a:tcPr/>
                </a:tc>
                <a:extLst>
                  <a:ext uri="{0D108BD9-81ED-4DB2-BD59-A6C34878D82A}">
                    <a16:rowId xmlns:a16="http://schemas.microsoft.com/office/drawing/2014/main" val="1313358122"/>
                  </a:ext>
                </a:extLst>
              </a:tr>
              <a:tr h="370840">
                <a:tc>
                  <a:txBody>
                    <a:bodyPr/>
                    <a:lstStyle/>
                    <a:p>
                      <a:r>
                        <a:rPr lang="de-DE" sz="1000" b="1"/>
                        <a:t>Eurovision Song Contest Deutschland - 2017-02-09 22:58:20</a:t>
                      </a:r>
                      <a:r>
                        <a:rPr lang="de-DE" sz="1000"/>
                        <a:t>
Levina gewinnt den deutschen ESC-Vorentscheid!</a:t>
                      </a:r>
                      <a:endParaRPr lang="en-US" sz="1000"/>
                    </a:p>
                  </a:txBody>
                  <a:tcPr/>
                </a:tc>
                <a:tc>
                  <a:txBody>
                    <a:bodyPr/>
                    <a:lstStyle/>
                    <a:p>
                      <a:r>
                        <a:rPr lang="en-US" sz="1000"/>
                        <a:t>3943</a:t>
                      </a:r>
                    </a:p>
                  </a:txBody>
                  <a:tcPr/>
                </a:tc>
                <a:tc>
                  <a:txBody>
                    <a:bodyPr/>
                    <a:lstStyle/>
                    <a:p>
                      <a:r>
                        <a:rPr lang="en-US" sz="1000"/>
                        <a:t>2922</a:t>
                      </a:r>
                    </a:p>
                  </a:txBody>
                  <a:tcPr/>
                </a:tc>
                <a:tc>
                  <a:txBody>
                    <a:bodyPr/>
                    <a:lstStyle/>
                    <a:p>
                      <a:r>
                        <a:rPr lang="en-US" sz="1000"/>
                        <a:t>623</a:t>
                      </a:r>
                    </a:p>
                  </a:txBody>
                  <a:tcPr/>
                </a:tc>
                <a:tc>
                  <a:txBody>
                    <a:bodyPr/>
                    <a:lstStyle/>
                    <a:p>
                      <a:r>
                        <a:rPr lang="en-US" sz="1000"/>
                        <a:t>398</a:t>
                      </a:r>
                    </a:p>
                  </a:txBody>
                  <a:tcPr/>
                </a:tc>
                <a:tc>
                  <a:txBody>
                    <a:bodyPr/>
                    <a:lstStyle/>
                    <a:p>
                      <a:r>
                        <a:rPr lang="en-US" sz="1000"/>
                        <a:t>Video</a:t>
                      </a:r>
                    </a:p>
                  </a:txBody>
                  <a:tcPr/>
                </a:tc>
                <a:extLst>
                  <a:ext uri="{0D108BD9-81ED-4DB2-BD59-A6C34878D82A}">
                    <a16:rowId xmlns:a16="http://schemas.microsoft.com/office/drawing/2014/main" val="2584429422"/>
                  </a:ext>
                </a:extLst>
              </a:tr>
              <a:tr h="370840">
                <a:tc>
                  <a:txBody>
                    <a:bodyPr/>
                    <a:lstStyle/>
                    <a:p>
                      <a:r>
                        <a:rPr lang="de-DE" sz="1000" b="1"/>
                        <a:t>Eurovision Song Contest Deutschland - 2017-02-09 21:50:01</a:t>
                      </a:r>
                      <a:r>
                        <a:rPr lang="de-DE" sz="1000"/>
                        <a:t>
Levina fährt für uns nach Kiew  zum ESC 2017 mit dem Song "Perfect Life"!</a:t>
                      </a:r>
                      <a:endParaRPr lang="en-US" sz="1000"/>
                    </a:p>
                  </a:txBody>
                  <a:tcPr/>
                </a:tc>
                <a:tc>
                  <a:txBody>
                    <a:bodyPr/>
                    <a:lstStyle/>
                    <a:p>
                      <a:r>
                        <a:rPr lang="en-US" sz="1000"/>
                        <a:t>3601</a:t>
                      </a:r>
                    </a:p>
                  </a:txBody>
                  <a:tcPr/>
                </a:tc>
                <a:tc>
                  <a:txBody>
                    <a:bodyPr/>
                    <a:lstStyle/>
                    <a:p>
                      <a:r>
                        <a:rPr lang="en-US" sz="1000"/>
                        <a:t>2589</a:t>
                      </a:r>
                    </a:p>
                  </a:txBody>
                  <a:tcPr/>
                </a:tc>
                <a:tc>
                  <a:txBody>
                    <a:bodyPr/>
                    <a:lstStyle/>
                    <a:p>
                      <a:r>
                        <a:rPr lang="en-US" sz="1000"/>
                        <a:t>746</a:t>
                      </a:r>
                    </a:p>
                  </a:txBody>
                  <a:tcPr/>
                </a:tc>
                <a:tc>
                  <a:txBody>
                    <a:bodyPr/>
                    <a:lstStyle/>
                    <a:p>
                      <a:r>
                        <a:rPr lang="en-US" sz="1000"/>
                        <a:t>266</a:t>
                      </a:r>
                    </a:p>
                  </a:txBody>
                  <a:tcPr/>
                </a:tc>
                <a:tc>
                  <a:txBody>
                    <a:bodyPr/>
                    <a:lstStyle/>
                    <a:p>
                      <a:r>
                        <a:rPr lang="en-US" sz="1000"/>
                        <a:t>Video</a:t>
                      </a:r>
                    </a:p>
                  </a:txBody>
                  <a:tcPr/>
                </a:tc>
                <a:extLst>
                  <a:ext uri="{0D108BD9-81ED-4DB2-BD59-A6C34878D82A}">
                    <a16:rowId xmlns:a16="http://schemas.microsoft.com/office/drawing/2014/main" val="2355198185"/>
                  </a:ext>
                </a:extLst>
              </a:tr>
              <a:tr h="370840">
                <a:tc>
                  <a:txBody>
                    <a:bodyPr/>
                    <a:lstStyle/>
                    <a:p>
                      <a:r>
                        <a:rPr lang="en-US" sz="1000" b="1"/>
                        <a:t>Eurovision Song Contest Deutschland - 2017-05-13 22:44:36</a:t>
                      </a:r>
                      <a:r>
                        <a:rPr lang="en-US" sz="1000"/>
                        <a:t>
Salvador Sobral aus Portugal gewinnt den Eurovision Song Contest! Wie ist die Stimmung hinter den Kulissen? Alina und Stefan berichten live auch Kiew.</a:t>
                      </a:r>
                    </a:p>
                  </a:txBody>
                  <a:tcPr/>
                </a:tc>
                <a:tc>
                  <a:txBody>
                    <a:bodyPr/>
                    <a:lstStyle/>
                    <a:p>
                      <a:r>
                        <a:rPr lang="en-US" sz="1000"/>
                        <a:t>3387</a:t>
                      </a:r>
                    </a:p>
                  </a:txBody>
                  <a:tcPr/>
                </a:tc>
                <a:tc>
                  <a:txBody>
                    <a:bodyPr/>
                    <a:lstStyle/>
                    <a:p>
                      <a:r>
                        <a:rPr lang="en-US" sz="1000"/>
                        <a:t>2953</a:t>
                      </a:r>
                    </a:p>
                  </a:txBody>
                  <a:tcPr/>
                </a:tc>
                <a:tc>
                  <a:txBody>
                    <a:bodyPr/>
                    <a:lstStyle/>
                    <a:p>
                      <a:r>
                        <a:rPr lang="en-US" sz="1000"/>
                        <a:t>417</a:t>
                      </a:r>
                    </a:p>
                  </a:txBody>
                  <a:tcPr/>
                </a:tc>
                <a:tc>
                  <a:txBody>
                    <a:bodyPr/>
                    <a:lstStyle/>
                    <a:p>
                      <a:r>
                        <a:rPr lang="en-US" sz="1000"/>
                        <a:t>17</a:t>
                      </a:r>
                    </a:p>
                  </a:txBody>
                  <a:tcPr/>
                </a:tc>
                <a:tc>
                  <a:txBody>
                    <a:bodyPr/>
                    <a:lstStyle/>
                    <a:p>
                      <a:r>
                        <a:rPr lang="en-US" sz="1000"/>
                        <a:t>Video</a:t>
                      </a:r>
                    </a:p>
                  </a:txBody>
                  <a:tcPr/>
                </a:tc>
                <a:extLst>
                  <a:ext uri="{0D108BD9-81ED-4DB2-BD59-A6C34878D82A}">
                    <a16:rowId xmlns:a16="http://schemas.microsoft.com/office/drawing/2014/main" val="1259289705"/>
                  </a:ext>
                </a:extLst>
              </a:tr>
              <a:tr h="370840">
                <a:tc>
                  <a:txBody>
                    <a:bodyPr/>
                    <a:lstStyle/>
                    <a:p>
                      <a:r>
                        <a:rPr lang="de-DE" sz="1000" b="1"/>
                        <a:t>Eurovision Song Contest Deutschland - 2017-05-13 22:43:52</a:t>
                      </a:r>
                      <a:r>
                        <a:rPr lang="de-DE" sz="1000"/>
                        <a:t>
Er hat es doch tatsächlich geschafft Wir gratulieren Salvador Sobral zum ersten ESC-Sieg Portugals! &lt;3</a:t>
                      </a:r>
                      <a:endParaRPr lang="en-US" sz="1000"/>
                    </a:p>
                  </a:txBody>
                  <a:tcPr/>
                </a:tc>
                <a:tc>
                  <a:txBody>
                    <a:bodyPr/>
                    <a:lstStyle/>
                    <a:p>
                      <a:r>
                        <a:rPr lang="en-US" sz="1000"/>
                        <a:t>3195</a:t>
                      </a:r>
                    </a:p>
                  </a:txBody>
                  <a:tcPr/>
                </a:tc>
                <a:tc>
                  <a:txBody>
                    <a:bodyPr/>
                    <a:lstStyle/>
                    <a:p>
                      <a:r>
                        <a:rPr lang="en-US" sz="1000"/>
                        <a:t>2212</a:t>
                      </a:r>
                    </a:p>
                  </a:txBody>
                  <a:tcPr/>
                </a:tc>
                <a:tc>
                  <a:txBody>
                    <a:bodyPr/>
                    <a:lstStyle/>
                    <a:p>
                      <a:r>
                        <a:rPr lang="en-US" sz="1000"/>
                        <a:t>884</a:t>
                      </a:r>
                    </a:p>
                  </a:txBody>
                  <a:tcPr/>
                </a:tc>
                <a:tc>
                  <a:txBody>
                    <a:bodyPr/>
                    <a:lstStyle/>
                    <a:p>
                      <a:r>
                        <a:rPr lang="en-US" sz="1000"/>
                        <a:t>99</a:t>
                      </a:r>
                    </a:p>
                  </a:txBody>
                  <a:tcPr/>
                </a:tc>
                <a:tc>
                  <a:txBody>
                    <a:bodyPr/>
                    <a:lstStyle/>
                    <a:p>
                      <a:r>
                        <a:rPr lang="en-US" sz="1000"/>
                        <a:t>Link</a:t>
                      </a:r>
                    </a:p>
                  </a:txBody>
                  <a:tcPr/>
                </a:tc>
                <a:extLst>
                  <a:ext uri="{0D108BD9-81ED-4DB2-BD59-A6C34878D82A}">
                    <a16:rowId xmlns:a16="http://schemas.microsoft.com/office/drawing/2014/main" val="87640973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290518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17079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8985368"/>
                    </a:ext>
                  </a:extLst>
                </a:gridCol>
                <a:gridCol w="493776">
                  <a:extLst>
                    <a:ext uri="{9D8B030D-6E8A-4147-A177-3AD203B41FA5}">
                      <a16:colId xmlns:a16="http://schemas.microsoft.com/office/drawing/2014/main" val="187945001"/>
                    </a:ext>
                  </a:extLst>
                </a:gridCol>
                <a:gridCol w="411480">
                  <a:extLst>
                    <a:ext uri="{9D8B030D-6E8A-4147-A177-3AD203B41FA5}">
                      <a16:colId xmlns:a16="http://schemas.microsoft.com/office/drawing/2014/main" val="1787334790"/>
                    </a:ext>
                  </a:extLst>
                </a:gridCol>
                <a:gridCol w="411480">
                  <a:extLst>
                    <a:ext uri="{9D8B030D-6E8A-4147-A177-3AD203B41FA5}">
                      <a16:colId xmlns:a16="http://schemas.microsoft.com/office/drawing/2014/main" val="1791614363"/>
                    </a:ext>
                  </a:extLst>
                </a:gridCol>
                <a:gridCol w="246888">
                  <a:extLst>
                    <a:ext uri="{9D8B030D-6E8A-4147-A177-3AD203B41FA5}">
                      <a16:colId xmlns:a16="http://schemas.microsoft.com/office/drawing/2014/main" val="1215213051"/>
                    </a:ext>
                  </a:extLst>
                </a:gridCol>
                <a:gridCol w="658368">
                  <a:extLst>
                    <a:ext uri="{9D8B030D-6E8A-4147-A177-3AD203B41FA5}">
                      <a16:colId xmlns:a16="http://schemas.microsoft.com/office/drawing/2014/main" val="504642871"/>
                    </a:ext>
                  </a:extLst>
                </a:gridCol>
                <a:gridCol w="576072">
                  <a:extLst>
                    <a:ext uri="{9D8B030D-6E8A-4147-A177-3AD203B41FA5}">
                      <a16:colId xmlns:a16="http://schemas.microsoft.com/office/drawing/2014/main" val="353656241"/>
                    </a:ext>
                  </a:extLst>
                </a:gridCol>
                <a:gridCol w="576072">
                  <a:extLst>
                    <a:ext uri="{9D8B030D-6E8A-4147-A177-3AD203B41FA5}">
                      <a16:colId xmlns:a16="http://schemas.microsoft.com/office/drawing/2014/main" val="2828892131"/>
                    </a:ext>
                  </a:extLst>
                </a:gridCol>
                <a:gridCol w="411480">
                  <a:extLst>
                    <a:ext uri="{9D8B030D-6E8A-4147-A177-3AD203B41FA5}">
                      <a16:colId xmlns:a16="http://schemas.microsoft.com/office/drawing/2014/main" val="1432457083"/>
                    </a:ext>
                  </a:extLst>
                </a:gridCol>
                <a:gridCol w="658368">
                  <a:extLst>
                    <a:ext uri="{9D8B030D-6E8A-4147-A177-3AD203B41FA5}">
                      <a16:colId xmlns:a16="http://schemas.microsoft.com/office/drawing/2014/main" val="3379412864"/>
                    </a:ext>
                  </a:extLst>
                </a:gridCol>
                <a:gridCol w="329184">
                  <a:extLst>
                    <a:ext uri="{9D8B030D-6E8A-4147-A177-3AD203B41FA5}">
                      <a16:colId xmlns:a16="http://schemas.microsoft.com/office/drawing/2014/main" val="63141382"/>
                    </a:ext>
                  </a:extLst>
                </a:gridCol>
                <a:gridCol w="493776">
                  <a:extLst>
                    <a:ext uri="{9D8B030D-6E8A-4147-A177-3AD203B41FA5}">
                      <a16:colId xmlns:a16="http://schemas.microsoft.com/office/drawing/2014/main" val="3887144870"/>
                    </a:ext>
                  </a:extLst>
                </a:gridCol>
                <a:gridCol w="329184">
                  <a:extLst>
                    <a:ext uri="{9D8B030D-6E8A-4147-A177-3AD203B41FA5}">
                      <a16:colId xmlns:a16="http://schemas.microsoft.com/office/drawing/2014/main" val="371841058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584297963"/>
                  </a:ext>
                </a:extLst>
              </a:tr>
              <a:tr h="370840">
                <a:tc>
                  <a:txBody>
                    <a:bodyPr/>
                    <a:lstStyle/>
                    <a:p>
                      <a:r>
                        <a:rPr lang="en-US" sz="1000"/>
                        <a:t>08.02.2017 20:10:17</a:t>
                      </a:r>
                    </a:p>
                  </a:txBody>
                  <a:tcPr/>
                </a:tc>
                <a:tc>
                  <a:txBody>
                    <a:bodyPr/>
                    <a:lstStyle/>
                    <a:p>
                      <a:r>
                        <a:rPr lang="en-US" sz="1000"/>
                        <a:t>2503765</a:t>
                      </a:r>
                    </a:p>
                  </a:txBody>
                  <a:tcPr/>
                </a:tc>
                <a:tc>
                  <a:txBody>
                    <a:bodyPr/>
                    <a:lstStyle/>
                    <a:p>
                      <a:r>
                        <a:rPr lang="en-US" sz="1000"/>
                        <a:t>2285961</a:t>
                      </a:r>
                    </a:p>
                  </a:txBody>
                  <a:tcPr/>
                </a:tc>
                <a:tc>
                  <a:txBody>
                    <a:bodyPr/>
                    <a:lstStyle/>
                    <a:p>
                      <a:r>
                        <a:rPr lang="en-US" sz="1000"/>
                        <a:t>4581448</a:t>
                      </a:r>
                    </a:p>
                  </a:txBody>
                  <a:tcPr/>
                </a:tc>
                <a:tc>
                  <a:txBody>
                    <a:bodyPr/>
                    <a:lstStyle/>
                    <a:p>
                      <a:r>
                        <a:rPr lang="en-US" sz="1000"/>
                        <a:t>00:35</a:t>
                      </a:r>
                    </a:p>
                  </a:txBody>
                  <a:tcPr/>
                </a:tc>
                <a:tc>
                  <a:txBody>
                    <a:bodyPr/>
                    <a:lstStyle/>
                    <a:p>
                      <a:r>
                        <a:rPr lang="en-US" sz="1000"/>
                        <a:t>25%</a:t>
                      </a:r>
                    </a:p>
                  </a:txBody>
                  <a:tcPr/>
                </a:tc>
                <a:tc>
                  <a:txBody>
                    <a:bodyPr/>
                    <a:lstStyle/>
                    <a:p>
                      <a:r>
                        <a:rPr lang="en-US" sz="1000"/>
                        <a:t>227839</a:t>
                      </a:r>
                    </a:p>
                  </a:txBody>
                  <a:tcPr/>
                </a:tc>
                <a:tc>
                  <a:txBody>
                    <a:bodyPr/>
                    <a:lstStyle/>
                    <a:p>
                      <a:r>
                        <a:rPr lang="en-US" sz="1000"/>
                        <a:t>4253211</a:t>
                      </a:r>
                    </a:p>
                  </a:txBody>
                  <a:tcPr/>
                </a:tc>
                <a:tc>
                  <a:txBody>
                    <a:bodyPr/>
                    <a:lstStyle/>
                    <a:p>
                      <a:r>
                        <a:rPr lang="en-US" sz="1000"/>
                        <a:t>100398</a:t>
                      </a:r>
                    </a:p>
                  </a:txBody>
                  <a:tcPr/>
                </a:tc>
                <a:tc>
                  <a:txBody>
                    <a:bodyPr/>
                    <a:lstStyle/>
                    <a:p>
                      <a:r>
                        <a:rPr lang="en-US" sz="1000"/>
                        <a:t>9284072</a:t>
                      </a:r>
                    </a:p>
                  </a:txBody>
                  <a:tcPr/>
                </a:tc>
                <a:tc>
                  <a:txBody>
                    <a:bodyPr/>
                    <a:lstStyle/>
                    <a:p>
                      <a:r>
                        <a:rPr lang="en-US" sz="1000"/>
                        <a:t>13927</a:t>
                      </a:r>
                    </a:p>
                  </a:txBody>
                  <a:tcPr/>
                </a:tc>
                <a:tc>
                  <a:txBody>
                    <a:bodyPr/>
                    <a:lstStyle/>
                    <a:p>
                      <a:r>
                        <a:rPr lang="en-US" sz="1000"/>
                        <a:t>14741</a:t>
                      </a:r>
                    </a:p>
                  </a:txBody>
                  <a:tcPr/>
                </a:tc>
                <a:tc>
                  <a:txBody>
                    <a:bodyPr/>
                    <a:lstStyle/>
                    <a:p>
                      <a:r>
                        <a:rPr lang="en-US" sz="1000"/>
                        <a:t>2451</a:t>
                      </a:r>
                    </a:p>
                  </a:txBody>
                  <a:tcPr/>
                </a:tc>
                <a:extLst>
                  <a:ext uri="{0D108BD9-81ED-4DB2-BD59-A6C34878D82A}">
                    <a16:rowId xmlns:a16="http://schemas.microsoft.com/office/drawing/2014/main" val="155039138"/>
                  </a:ext>
                </a:extLst>
              </a:tr>
              <a:tr h="370840">
                <a:tc>
                  <a:txBody>
                    <a:bodyPr/>
                    <a:lstStyle/>
                    <a:p>
                      <a:r>
                        <a:rPr lang="en-US" sz="1000"/>
                        <a:t>13.05.2017 17:14:00</a:t>
                      </a:r>
                    </a:p>
                  </a:txBody>
                  <a:tcPr/>
                </a:tc>
                <a:tc>
                  <a:txBody>
                    <a:bodyPr/>
                    <a:lstStyle/>
                    <a:p>
                      <a:r>
                        <a:rPr lang="en-US" sz="1000"/>
                        <a:t>151344</a:t>
                      </a:r>
                    </a:p>
                  </a:txBody>
                  <a:tcPr/>
                </a:tc>
                <a:tc>
                  <a:txBody>
                    <a:bodyPr/>
                    <a:lstStyle/>
                    <a:p>
                      <a:r>
                        <a:rPr lang="en-US" sz="1000"/>
                        <a:t>0</a:t>
                      </a:r>
                    </a:p>
                  </a:txBody>
                  <a:tcPr/>
                </a:tc>
                <a:tc>
                  <a:txBody>
                    <a:bodyPr/>
                    <a:lstStyle/>
                    <a:p>
                      <a:r>
                        <a:rPr lang="en-US" sz="1000"/>
                        <a:t>306527</a:t>
                      </a:r>
                    </a:p>
                  </a:txBody>
                  <a:tcPr/>
                </a:tc>
                <a:tc>
                  <a:txBody>
                    <a:bodyPr/>
                    <a:lstStyle/>
                    <a:p>
                      <a:r>
                        <a:rPr lang="en-US" sz="1000"/>
                        <a:t>04:37</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982551</a:t>
                      </a:r>
                    </a:p>
                  </a:txBody>
                  <a:tcPr/>
                </a:tc>
                <a:tc>
                  <a:txBody>
                    <a:bodyPr/>
                    <a:lstStyle/>
                    <a:p>
                      <a:r>
                        <a:rPr lang="en-US" sz="1000"/>
                        <a:t>5614</a:t>
                      </a:r>
                    </a:p>
                  </a:txBody>
                  <a:tcPr/>
                </a:tc>
                <a:tc>
                  <a:txBody>
                    <a:bodyPr/>
                    <a:lstStyle/>
                    <a:p>
                      <a:r>
                        <a:rPr lang="en-US" sz="1000"/>
                        <a:t>1466</a:t>
                      </a:r>
                    </a:p>
                  </a:txBody>
                  <a:tcPr/>
                </a:tc>
                <a:tc>
                  <a:txBody>
                    <a:bodyPr/>
                    <a:lstStyle/>
                    <a:p>
                      <a:r>
                        <a:rPr lang="en-US" sz="1000"/>
                        <a:t>1037</a:t>
                      </a:r>
                    </a:p>
                  </a:txBody>
                  <a:tcPr/>
                </a:tc>
                <a:extLst>
                  <a:ext uri="{0D108BD9-81ED-4DB2-BD59-A6C34878D82A}">
                    <a16:rowId xmlns:a16="http://schemas.microsoft.com/office/drawing/2014/main" val="1473461379"/>
                  </a:ext>
                </a:extLst>
              </a:tr>
              <a:tr h="370840">
                <a:tc>
                  <a:txBody>
                    <a:bodyPr/>
                    <a:lstStyle/>
                    <a:p>
                      <a:r>
                        <a:rPr lang="en-US" sz="1000"/>
                        <a:t>12.05.2017 13:38:02</a:t>
                      </a:r>
                    </a:p>
                  </a:txBody>
                  <a:tcPr/>
                </a:tc>
                <a:tc>
                  <a:txBody>
                    <a:bodyPr/>
                    <a:lstStyle/>
                    <a:p>
                      <a:r>
                        <a:rPr lang="en-US" sz="1000"/>
                        <a:t>113061</a:t>
                      </a:r>
                    </a:p>
                  </a:txBody>
                  <a:tcPr/>
                </a:tc>
                <a:tc>
                  <a:txBody>
                    <a:bodyPr/>
                    <a:lstStyle/>
                    <a:p>
                      <a:r>
                        <a:rPr lang="en-US" sz="1000"/>
                        <a:t>110279</a:t>
                      </a:r>
                    </a:p>
                  </a:txBody>
                  <a:tcPr/>
                </a:tc>
                <a:tc>
                  <a:txBody>
                    <a:bodyPr/>
                    <a:lstStyle/>
                    <a:p>
                      <a:r>
                        <a:rPr lang="en-US" sz="1000"/>
                        <a:t>385944</a:t>
                      </a:r>
                    </a:p>
                  </a:txBody>
                  <a:tcPr/>
                </a:tc>
                <a:tc>
                  <a:txBody>
                    <a:bodyPr/>
                    <a:lstStyle/>
                    <a:p>
                      <a:r>
                        <a:rPr lang="en-US" sz="1000"/>
                        <a:t>01:01</a:t>
                      </a:r>
                    </a:p>
                  </a:txBody>
                  <a:tcPr/>
                </a:tc>
                <a:tc>
                  <a:txBody>
                    <a:bodyPr/>
                    <a:lstStyle/>
                    <a:p>
                      <a:r>
                        <a:rPr lang="en-US" sz="1000"/>
                        <a:t>7%</a:t>
                      </a:r>
                    </a:p>
                  </a:txBody>
                  <a:tcPr/>
                </a:tc>
                <a:tc>
                  <a:txBody>
                    <a:bodyPr/>
                    <a:lstStyle/>
                    <a:p>
                      <a:r>
                        <a:rPr lang="en-US" sz="1000"/>
                        <a:t>0</a:t>
                      </a:r>
                    </a:p>
                  </a:txBody>
                  <a:tcPr/>
                </a:tc>
                <a:tc>
                  <a:txBody>
                    <a:bodyPr/>
                    <a:lstStyle/>
                    <a:p>
                      <a:r>
                        <a:rPr lang="en-US" sz="1000"/>
                        <a:t>384135</a:t>
                      </a:r>
                    </a:p>
                  </a:txBody>
                  <a:tcPr/>
                </a:tc>
                <a:tc>
                  <a:txBody>
                    <a:bodyPr/>
                    <a:lstStyle/>
                    <a:p>
                      <a:r>
                        <a:rPr lang="en-US" sz="1000"/>
                        <a:t>1809</a:t>
                      </a:r>
                    </a:p>
                  </a:txBody>
                  <a:tcPr/>
                </a:tc>
                <a:tc>
                  <a:txBody>
                    <a:bodyPr/>
                    <a:lstStyle/>
                    <a:p>
                      <a:r>
                        <a:rPr lang="en-US" sz="1000"/>
                        <a:t>724619</a:t>
                      </a:r>
                    </a:p>
                  </a:txBody>
                  <a:tcPr/>
                </a:tc>
                <a:tc>
                  <a:txBody>
                    <a:bodyPr/>
                    <a:lstStyle/>
                    <a:p>
                      <a:r>
                        <a:rPr lang="en-US" sz="1000"/>
                        <a:t>4796</a:t>
                      </a:r>
                    </a:p>
                  </a:txBody>
                  <a:tcPr/>
                </a:tc>
                <a:tc>
                  <a:txBody>
                    <a:bodyPr/>
                    <a:lstStyle/>
                    <a:p>
                      <a:r>
                        <a:rPr lang="en-US" sz="1000"/>
                        <a:t>113</a:t>
                      </a:r>
                    </a:p>
                  </a:txBody>
                  <a:tcPr/>
                </a:tc>
                <a:tc>
                  <a:txBody>
                    <a:bodyPr/>
                    <a:lstStyle/>
                    <a:p>
                      <a:r>
                        <a:rPr lang="en-US" sz="1000"/>
                        <a:t>220</a:t>
                      </a:r>
                    </a:p>
                  </a:txBody>
                  <a:tcPr/>
                </a:tc>
                <a:extLst>
                  <a:ext uri="{0D108BD9-81ED-4DB2-BD59-A6C34878D82A}">
                    <a16:rowId xmlns:a16="http://schemas.microsoft.com/office/drawing/2014/main" val="223824752"/>
                  </a:ext>
                </a:extLst>
              </a:tr>
              <a:tr h="370840">
                <a:tc>
                  <a:txBody>
                    <a:bodyPr/>
                    <a:lstStyle/>
                    <a:p>
                      <a:r>
                        <a:rPr lang="en-US" sz="1000"/>
                        <a:t>09.02.2017 22:58:20</a:t>
                      </a:r>
                    </a:p>
                  </a:txBody>
                  <a:tcPr/>
                </a:tc>
                <a:tc>
                  <a:txBody>
                    <a:bodyPr/>
                    <a:lstStyle/>
                    <a:p>
                      <a:r>
                        <a:rPr lang="en-US" sz="1000"/>
                        <a:t>56754</a:t>
                      </a:r>
                    </a:p>
                  </a:txBody>
                  <a:tcPr/>
                </a:tc>
                <a:tc>
                  <a:txBody>
                    <a:bodyPr/>
                    <a:lstStyle/>
                    <a:p>
                      <a:r>
                        <a:rPr lang="en-US" sz="1000"/>
                        <a:t>75</a:t>
                      </a:r>
                    </a:p>
                  </a:txBody>
                  <a:tcPr/>
                </a:tc>
                <a:tc>
                  <a:txBody>
                    <a:bodyPr/>
                    <a:lstStyle/>
                    <a:p>
                      <a:r>
                        <a:rPr lang="en-US" sz="1000"/>
                        <a:t>115386</a:t>
                      </a:r>
                    </a:p>
                  </a:txBody>
                  <a:tcPr/>
                </a:tc>
                <a:tc>
                  <a:txBody>
                    <a:bodyPr/>
                    <a:lstStyle/>
                    <a:p>
                      <a:r>
                        <a:rPr lang="en-US" sz="1000"/>
                        <a:t>03:06</a:t>
                      </a:r>
                    </a:p>
                  </a:txBody>
                  <a:tcPr/>
                </a:tc>
                <a:tc>
                  <a:txBody>
                    <a:bodyPr/>
                    <a:lstStyle/>
                    <a:p>
                      <a:r>
                        <a:rPr lang="en-US" sz="1000"/>
                        <a:t>8%</a:t>
                      </a:r>
                    </a:p>
                  </a:txBody>
                  <a:tcPr/>
                </a:tc>
                <a:tc>
                  <a:txBody>
                    <a:bodyPr/>
                    <a:lstStyle/>
                    <a:p>
                      <a:r>
                        <a:rPr lang="en-US" sz="1000"/>
                        <a:t>3512</a:t>
                      </a:r>
                    </a:p>
                  </a:txBody>
                  <a:tcPr/>
                </a:tc>
                <a:tc>
                  <a:txBody>
                    <a:bodyPr/>
                    <a:lstStyle/>
                    <a:p>
                      <a:r>
                        <a:rPr lang="en-US" sz="1000"/>
                        <a:t>33740</a:t>
                      </a:r>
                    </a:p>
                  </a:txBody>
                  <a:tcPr/>
                </a:tc>
                <a:tc>
                  <a:txBody>
                    <a:bodyPr/>
                    <a:lstStyle/>
                    <a:p>
                      <a:r>
                        <a:rPr lang="en-US" sz="1000"/>
                        <a:t>78134</a:t>
                      </a:r>
                    </a:p>
                  </a:txBody>
                  <a:tcPr/>
                </a:tc>
                <a:tc>
                  <a:txBody>
                    <a:bodyPr/>
                    <a:lstStyle/>
                    <a:p>
                      <a:r>
                        <a:rPr lang="en-US" sz="1000"/>
                        <a:t>427690</a:t>
                      </a:r>
                    </a:p>
                  </a:txBody>
                  <a:tcPr/>
                </a:tc>
                <a:tc>
                  <a:txBody>
                    <a:bodyPr/>
                    <a:lstStyle/>
                    <a:p>
                      <a:r>
                        <a:rPr lang="en-US" sz="1000"/>
                        <a:t>2384</a:t>
                      </a:r>
                    </a:p>
                  </a:txBody>
                  <a:tcPr/>
                </a:tc>
                <a:tc>
                  <a:txBody>
                    <a:bodyPr/>
                    <a:lstStyle/>
                    <a:p>
                      <a:r>
                        <a:rPr lang="en-US" sz="1000"/>
                        <a:t>2381</a:t>
                      </a:r>
                    </a:p>
                  </a:txBody>
                  <a:tcPr/>
                </a:tc>
                <a:tc>
                  <a:txBody>
                    <a:bodyPr/>
                    <a:lstStyle/>
                    <a:p>
                      <a:r>
                        <a:rPr lang="en-US" sz="1000"/>
                        <a:t>450</a:t>
                      </a:r>
                    </a:p>
                  </a:txBody>
                  <a:tcPr/>
                </a:tc>
                <a:extLst>
                  <a:ext uri="{0D108BD9-81ED-4DB2-BD59-A6C34878D82A}">
                    <a16:rowId xmlns:a16="http://schemas.microsoft.com/office/drawing/2014/main" val="4094642571"/>
                  </a:ext>
                </a:extLst>
              </a:tr>
              <a:tr h="370840">
                <a:tc>
                  <a:txBody>
                    <a:bodyPr/>
                    <a:lstStyle/>
                    <a:p>
                      <a:r>
                        <a:rPr lang="en-US" sz="1000"/>
                        <a:t>13.05.2017 06:26:00</a:t>
                      </a:r>
                    </a:p>
                  </a:txBody>
                  <a:tcPr/>
                </a:tc>
                <a:tc>
                  <a:txBody>
                    <a:bodyPr/>
                    <a:lstStyle/>
                    <a:p>
                      <a:r>
                        <a:rPr lang="en-US" sz="1000"/>
                        <a:t>42195</a:t>
                      </a:r>
                    </a:p>
                  </a:txBody>
                  <a:tcPr/>
                </a:tc>
                <a:tc>
                  <a:txBody>
                    <a:bodyPr/>
                    <a:lstStyle/>
                    <a:p>
                      <a:r>
                        <a:rPr lang="en-US" sz="1000"/>
                        <a:t>0</a:t>
                      </a:r>
                    </a:p>
                  </a:txBody>
                  <a:tcPr/>
                </a:tc>
                <a:tc>
                  <a:txBody>
                    <a:bodyPr/>
                    <a:lstStyle/>
                    <a:p>
                      <a:r>
                        <a:rPr lang="en-US" sz="1000"/>
                        <a:t>75342</a:t>
                      </a:r>
                    </a:p>
                  </a:txBody>
                  <a:tcPr/>
                </a:tc>
                <a:tc>
                  <a:txBody>
                    <a:bodyPr/>
                    <a:lstStyle/>
                    <a:p>
                      <a:r>
                        <a:rPr lang="en-US" sz="1000"/>
                        <a:t>01:09</a:t>
                      </a:r>
                    </a:p>
                  </a:txBody>
                  <a:tcPr/>
                </a:tc>
                <a:tc>
                  <a:txBody>
                    <a:bodyPr/>
                    <a:lstStyle/>
                    <a:p>
                      <a:r>
                        <a:rPr lang="en-US" sz="1000"/>
                        <a:t>22%</a:t>
                      </a:r>
                    </a:p>
                  </a:txBody>
                  <a:tcPr/>
                </a:tc>
                <a:tc>
                  <a:txBody>
                    <a:bodyPr/>
                    <a:lstStyle/>
                    <a:p>
                      <a:r>
                        <a:rPr lang="en-US" sz="1000"/>
                        <a:t>26510</a:t>
                      </a:r>
                    </a:p>
                  </a:txBody>
                  <a:tcPr/>
                </a:tc>
                <a:tc>
                  <a:txBody>
                    <a:bodyPr/>
                    <a:lstStyle/>
                    <a:p>
                      <a:r>
                        <a:rPr lang="en-US" sz="1000"/>
                        <a:t>39438</a:t>
                      </a:r>
                    </a:p>
                  </a:txBody>
                  <a:tcPr/>
                </a:tc>
                <a:tc>
                  <a:txBody>
                    <a:bodyPr/>
                    <a:lstStyle/>
                    <a:p>
                      <a:r>
                        <a:rPr lang="en-US" sz="1000"/>
                        <a:t>9394</a:t>
                      </a:r>
                    </a:p>
                  </a:txBody>
                  <a:tcPr/>
                </a:tc>
                <a:tc>
                  <a:txBody>
                    <a:bodyPr/>
                    <a:lstStyle/>
                    <a:p>
                      <a:r>
                        <a:rPr lang="en-US" sz="1000"/>
                        <a:t>172346</a:t>
                      </a:r>
                    </a:p>
                  </a:txBody>
                  <a:tcPr/>
                </a:tc>
                <a:tc>
                  <a:txBody>
                    <a:bodyPr/>
                    <a:lstStyle/>
                    <a:p>
                      <a:r>
                        <a:rPr lang="en-US" sz="1000"/>
                        <a:t>1207</a:t>
                      </a:r>
                    </a:p>
                  </a:txBody>
                  <a:tcPr/>
                </a:tc>
                <a:tc>
                  <a:txBody>
                    <a:bodyPr/>
                    <a:lstStyle/>
                    <a:p>
                      <a:r>
                        <a:rPr lang="en-US" sz="1000"/>
                        <a:t>280</a:t>
                      </a:r>
                    </a:p>
                  </a:txBody>
                  <a:tcPr/>
                </a:tc>
                <a:tc>
                  <a:txBody>
                    <a:bodyPr/>
                    <a:lstStyle/>
                    <a:p>
                      <a:r>
                        <a:rPr lang="en-US" sz="1000"/>
                        <a:t>148</a:t>
                      </a:r>
                    </a:p>
                  </a:txBody>
                  <a:tcPr/>
                </a:tc>
                <a:extLst>
                  <a:ext uri="{0D108BD9-81ED-4DB2-BD59-A6C34878D82A}">
                    <a16:rowId xmlns:a16="http://schemas.microsoft.com/office/drawing/2014/main" val="322414409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9543265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1306</Words>
  <Application>Microsoft Office PowerPoint</Application>
  <PresentationFormat>On-screen Show (4:3)</PresentationFormat>
  <Paragraphs>585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 - 1 of 3</vt:lpstr>
      <vt:lpstr>Eigene Posts - I-Rate Aktive Nutzer - Export - 2 of 3</vt:lpstr>
      <vt:lpstr>Eigene Posts - I-Rate Aktive Nutzer - Export - 3 of 3</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2017-05-16T14:48:32Z</dcterms:created>
  <dcterms:modified xsi:type="dcterms:W3CDTF">2017-05-16T14:49:15Z</dcterms:modified>
</cp:coreProperties>
</file>