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63291</c:v>
                </c:pt>
                <c:pt idx="1">
                  <c:v>63288</c:v>
                </c:pt>
                <c:pt idx="2">
                  <c:v>63297</c:v>
                </c:pt>
                <c:pt idx="3">
                  <c:v>63299</c:v>
                </c:pt>
                <c:pt idx="4">
                  <c:v>63307</c:v>
                </c:pt>
                <c:pt idx="5">
                  <c:v>63314</c:v>
                </c:pt>
                <c:pt idx="6">
                  <c:v>63782</c:v>
                </c:pt>
                <c:pt idx="7">
                  <c:v>66690</c:v>
                </c:pt>
                <c:pt idx="8">
                  <c:v>69286</c:v>
                </c:pt>
                <c:pt idx="9">
                  <c:v>69542</c:v>
                </c:pt>
                <c:pt idx="10">
                  <c:v>69605</c:v>
                </c:pt>
                <c:pt idx="11">
                  <c:v>69635</c:v>
                </c:pt>
                <c:pt idx="12">
                  <c:v>69634</c:v>
                </c:pt>
                <c:pt idx="13">
                  <c:v>69639</c:v>
                </c:pt>
                <c:pt idx="14">
                  <c:v>69655</c:v>
                </c:pt>
                <c:pt idx="15">
                  <c:v>69684</c:v>
                </c:pt>
                <c:pt idx="16">
                  <c:v>69693</c:v>
                </c:pt>
                <c:pt idx="17">
                  <c:v>69713</c:v>
                </c:pt>
                <c:pt idx="18">
                  <c:v>69715</c:v>
                </c:pt>
                <c:pt idx="19">
                  <c:v>69716</c:v>
                </c:pt>
                <c:pt idx="20">
                  <c:v>69711</c:v>
                </c:pt>
                <c:pt idx="21">
                  <c:v>69707</c:v>
                </c:pt>
                <c:pt idx="22">
                  <c:v>69696</c:v>
                </c:pt>
                <c:pt idx="23">
                  <c:v>69697</c:v>
                </c:pt>
                <c:pt idx="24">
                  <c:v>69692</c:v>
                </c:pt>
                <c:pt idx="25">
                  <c:v>69679</c:v>
                </c:pt>
                <c:pt idx="26">
                  <c:v>69677</c:v>
                </c:pt>
                <c:pt idx="27">
                  <c:v>69681</c:v>
                </c:pt>
                <c:pt idx="28">
                  <c:v>69679</c:v>
                </c:pt>
                <c:pt idx="29">
                  <c:v>69689</c:v>
                </c:pt>
                <c:pt idx="30">
                  <c:v>69697</c:v>
                </c:pt>
                <c:pt idx="31">
                  <c:v>69699</c:v>
                </c:pt>
                <c:pt idx="32">
                  <c:v>69707</c:v>
                </c:pt>
                <c:pt idx="33">
                  <c:v>69712</c:v>
                </c:pt>
                <c:pt idx="34">
                  <c:v>69716</c:v>
                </c:pt>
                <c:pt idx="35">
                  <c:v>69715</c:v>
                </c:pt>
                <c:pt idx="36">
                  <c:v>69715</c:v>
                </c:pt>
                <c:pt idx="37">
                  <c:v>69717</c:v>
                </c:pt>
                <c:pt idx="38">
                  <c:v>69725</c:v>
                </c:pt>
                <c:pt idx="39">
                  <c:v>69707</c:v>
                </c:pt>
                <c:pt idx="40">
                  <c:v>69710</c:v>
                </c:pt>
                <c:pt idx="41">
                  <c:v>69703</c:v>
                </c:pt>
                <c:pt idx="42">
                  <c:v>69703</c:v>
                </c:pt>
                <c:pt idx="43">
                  <c:v>69705</c:v>
                </c:pt>
                <c:pt idx="44">
                  <c:v>69703</c:v>
                </c:pt>
                <c:pt idx="45">
                  <c:v>69697</c:v>
                </c:pt>
                <c:pt idx="46">
                  <c:v>69698</c:v>
                </c:pt>
                <c:pt idx="47">
                  <c:v>69695</c:v>
                </c:pt>
                <c:pt idx="48">
                  <c:v>69695</c:v>
                </c:pt>
                <c:pt idx="49">
                  <c:v>69687</c:v>
                </c:pt>
                <c:pt idx="50">
                  <c:v>69696</c:v>
                </c:pt>
                <c:pt idx="51">
                  <c:v>69690</c:v>
                </c:pt>
                <c:pt idx="52">
                  <c:v>69687</c:v>
                </c:pt>
                <c:pt idx="53">
                  <c:v>69691</c:v>
                </c:pt>
                <c:pt idx="54">
                  <c:v>69681</c:v>
                </c:pt>
                <c:pt idx="55">
                  <c:v>69676</c:v>
                </c:pt>
                <c:pt idx="56">
                  <c:v>69674</c:v>
                </c:pt>
                <c:pt idx="57">
                  <c:v>69681</c:v>
                </c:pt>
                <c:pt idx="58">
                  <c:v>69678</c:v>
                </c:pt>
                <c:pt idx="59">
                  <c:v>69674</c:v>
                </c:pt>
                <c:pt idx="60">
                  <c:v>69671</c:v>
                </c:pt>
                <c:pt idx="61">
                  <c:v>69668</c:v>
                </c:pt>
                <c:pt idx="62">
                  <c:v>69665</c:v>
                </c:pt>
                <c:pt idx="63">
                  <c:v>69664</c:v>
                </c:pt>
                <c:pt idx="64">
                  <c:v>69660</c:v>
                </c:pt>
                <c:pt idx="65">
                  <c:v>69664</c:v>
                </c:pt>
                <c:pt idx="66">
                  <c:v>69667</c:v>
                </c:pt>
                <c:pt idx="67">
                  <c:v>69662</c:v>
                </c:pt>
                <c:pt idx="68">
                  <c:v>69661</c:v>
                </c:pt>
                <c:pt idx="69">
                  <c:v>69664</c:v>
                </c:pt>
                <c:pt idx="70">
                  <c:v>69675</c:v>
                </c:pt>
                <c:pt idx="71">
                  <c:v>69677</c:v>
                </c:pt>
                <c:pt idx="72">
                  <c:v>69677</c:v>
                </c:pt>
                <c:pt idx="73">
                  <c:v>69687</c:v>
                </c:pt>
                <c:pt idx="74">
                  <c:v>69693</c:v>
                </c:pt>
                <c:pt idx="75">
                  <c:v>69699</c:v>
                </c:pt>
                <c:pt idx="76">
                  <c:v>69712</c:v>
                </c:pt>
                <c:pt idx="77">
                  <c:v>69724</c:v>
                </c:pt>
                <c:pt idx="78">
                  <c:v>69738</c:v>
                </c:pt>
                <c:pt idx="79">
                  <c:v>69742</c:v>
                </c:pt>
                <c:pt idx="80">
                  <c:v>69747</c:v>
                </c:pt>
                <c:pt idx="81">
                  <c:v>69744</c:v>
                </c:pt>
                <c:pt idx="82">
                  <c:v>69771</c:v>
                </c:pt>
                <c:pt idx="83">
                  <c:v>69791</c:v>
                </c:pt>
                <c:pt idx="84">
                  <c:v>69789</c:v>
                </c:pt>
                <c:pt idx="85">
                  <c:v>69819</c:v>
                </c:pt>
                <c:pt idx="86">
                  <c:v>69839</c:v>
                </c:pt>
                <c:pt idx="87">
                  <c:v>69850</c:v>
                </c:pt>
                <c:pt idx="88">
                  <c:v>69863</c:v>
                </c:pt>
                <c:pt idx="89">
                  <c:v>69870</c:v>
                </c:pt>
                <c:pt idx="90">
                  <c:v>69892</c:v>
                </c:pt>
                <c:pt idx="91">
                  <c:v>69910</c:v>
                </c:pt>
                <c:pt idx="92">
                  <c:v>69929</c:v>
                </c:pt>
                <c:pt idx="93">
                  <c:v>69943</c:v>
                </c:pt>
                <c:pt idx="94">
                  <c:v>69983</c:v>
                </c:pt>
                <c:pt idx="95">
                  <c:v>70045</c:v>
                </c:pt>
                <c:pt idx="96">
                  <c:v>70086</c:v>
                </c:pt>
                <c:pt idx="97">
                  <c:v>70310</c:v>
                </c:pt>
                <c:pt idx="98">
                  <c:v>70404</c:v>
                </c:pt>
                <c:pt idx="99">
                  <c:v>70534</c:v>
                </c:pt>
                <c:pt idx="100">
                  <c:v>71082</c:v>
                </c:pt>
                <c:pt idx="101">
                  <c:v>72699</c:v>
                </c:pt>
                <c:pt idx="102">
                  <c:v>72755</c:v>
                </c:pt>
              </c:numCache>
            </c:numRef>
          </c:val>
          <c:smooth val="0"/>
          <c:extLst>
            <c:ext xmlns:c16="http://schemas.microsoft.com/office/drawing/2014/chart" uri="{C3380CC4-5D6E-409C-BE32-E72D297353CC}">
              <c16:uniqueId val="{00000000-26F6-4347-B626-2F41DCEFBA7A}"/>
            </c:ext>
          </c:extLst>
        </c:ser>
        <c:dLbls>
          <c:showLegendKey val="0"/>
          <c:showVal val="0"/>
          <c:showCatName val="0"/>
          <c:showSerName val="0"/>
          <c:showPercent val="0"/>
          <c:showBubbleSize val="0"/>
        </c:dLbls>
        <c:smooth val="0"/>
        <c:axId val="241373088"/>
        <c:axId val="241371448"/>
      </c:lineChart>
      <c:catAx>
        <c:axId val="24137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71448"/>
        <c:crosses val="autoZero"/>
        <c:auto val="1"/>
        <c:lblAlgn val="ctr"/>
        <c:lblOffset val="100"/>
        <c:noMultiLvlLbl val="0"/>
      </c:catAx>
      <c:valAx>
        <c:axId val="241371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37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72770</c:v>
                </c:pt>
                <c:pt idx="1">
                  <c:v>40211</c:v>
                </c:pt>
                <c:pt idx="2">
                  <c:v>45620</c:v>
                </c:pt>
                <c:pt idx="3">
                  <c:v>15884</c:v>
                </c:pt>
                <c:pt idx="4">
                  <c:v>29272</c:v>
                </c:pt>
                <c:pt idx="5">
                  <c:v>34243</c:v>
                </c:pt>
                <c:pt idx="6">
                  <c:v>625999</c:v>
                </c:pt>
                <c:pt idx="7">
                  <c:v>5152130</c:v>
                </c:pt>
                <c:pt idx="8">
                  <c:v>6946954</c:v>
                </c:pt>
                <c:pt idx="9">
                  <c:v>512261</c:v>
                </c:pt>
                <c:pt idx="10">
                  <c:v>128164</c:v>
                </c:pt>
                <c:pt idx="11">
                  <c:v>64822</c:v>
                </c:pt>
                <c:pt idx="12">
                  <c:v>56262</c:v>
                </c:pt>
                <c:pt idx="13">
                  <c:v>41124</c:v>
                </c:pt>
                <c:pt idx="14">
                  <c:v>25019</c:v>
                </c:pt>
                <c:pt idx="15">
                  <c:v>81711</c:v>
                </c:pt>
                <c:pt idx="16">
                  <c:v>49480</c:v>
                </c:pt>
                <c:pt idx="17">
                  <c:v>14657</c:v>
                </c:pt>
                <c:pt idx="18">
                  <c:v>21209</c:v>
                </c:pt>
                <c:pt idx="19">
                  <c:v>6584</c:v>
                </c:pt>
                <c:pt idx="20">
                  <c:v>14573</c:v>
                </c:pt>
                <c:pt idx="21">
                  <c:v>13685</c:v>
                </c:pt>
                <c:pt idx="22">
                  <c:v>30420</c:v>
                </c:pt>
                <c:pt idx="23">
                  <c:v>7047</c:v>
                </c:pt>
                <c:pt idx="24">
                  <c:v>12658</c:v>
                </c:pt>
                <c:pt idx="25">
                  <c:v>18114</c:v>
                </c:pt>
                <c:pt idx="26">
                  <c:v>18764</c:v>
                </c:pt>
                <c:pt idx="27">
                  <c:v>25704</c:v>
                </c:pt>
                <c:pt idx="28">
                  <c:v>16321</c:v>
                </c:pt>
                <c:pt idx="29">
                  <c:v>12706</c:v>
                </c:pt>
                <c:pt idx="30">
                  <c:v>17788</c:v>
                </c:pt>
                <c:pt idx="31">
                  <c:v>7236</c:v>
                </c:pt>
                <c:pt idx="32">
                  <c:v>33030</c:v>
                </c:pt>
                <c:pt idx="33">
                  <c:v>22267</c:v>
                </c:pt>
                <c:pt idx="34">
                  <c:v>22914</c:v>
                </c:pt>
                <c:pt idx="35">
                  <c:v>13342</c:v>
                </c:pt>
                <c:pt idx="36">
                  <c:v>11900</c:v>
                </c:pt>
                <c:pt idx="37">
                  <c:v>8229</c:v>
                </c:pt>
                <c:pt idx="38">
                  <c:v>4969</c:v>
                </c:pt>
                <c:pt idx="39">
                  <c:v>20166</c:v>
                </c:pt>
                <c:pt idx="40">
                  <c:v>28238</c:v>
                </c:pt>
                <c:pt idx="41">
                  <c:v>17312</c:v>
                </c:pt>
                <c:pt idx="42">
                  <c:v>21443</c:v>
                </c:pt>
                <c:pt idx="43">
                  <c:v>21989</c:v>
                </c:pt>
                <c:pt idx="44">
                  <c:v>18470</c:v>
                </c:pt>
                <c:pt idx="45">
                  <c:v>5998</c:v>
                </c:pt>
                <c:pt idx="46">
                  <c:v>1753</c:v>
                </c:pt>
                <c:pt idx="47">
                  <c:v>550</c:v>
                </c:pt>
                <c:pt idx="48">
                  <c:v>734</c:v>
                </c:pt>
                <c:pt idx="49">
                  <c:v>40124</c:v>
                </c:pt>
                <c:pt idx="50">
                  <c:v>34690</c:v>
                </c:pt>
                <c:pt idx="51">
                  <c:v>34732</c:v>
                </c:pt>
                <c:pt idx="52">
                  <c:v>9349</c:v>
                </c:pt>
                <c:pt idx="53">
                  <c:v>14125</c:v>
                </c:pt>
                <c:pt idx="54">
                  <c:v>13832</c:v>
                </c:pt>
                <c:pt idx="55">
                  <c:v>14382</c:v>
                </c:pt>
                <c:pt idx="56">
                  <c:v>58537</c:v>
                </c:pt>
                <c:pt idx="57">
                  <c:v>15785</c:v>
                </c:pt>
                <c:pt idx="58">
                  <c:v>18396</c:v>
                </c:pt>
                <c:pt idx="59">
                  <c:v>8295</c:v>
                </c:pt>
                <c:pt idx="60">
                  <c:v>14165</c:v>
                </c:pt>
                <c:pt idx="61">
                  <c:v>62163</c:v>
                </c:pt>
                <c:pt idx="62">
                  <c:v>30978</c:v>
                </c:pt>
                <c:pt idx="63">
                  <c:v>12071</c:v>
                </c:pt>
                <c:pt idx="64">
                  <c:v>8982</c:v>
                </c:pt>
                <c:pt idx="65">
                  <c:v>20936</c:v>
                </c:pt>
                <c:pt idx="66">
                  <c:v>17602</c:v>
                </c:pt>
                <c:pt idx="67">
                  <c:v>13314</c:v>
                </c:pt>
                <c:pt idx="68">
                  <c:v>23545</c:v>
                </c:pt>
                <c:pt idx="69">
                  <c:v>17886</c:v>
                </c:pt>
                <c:pt idx="70">
                  <c:v>13304</c:v>
                </c:pt>
                <c:pt idx="71">
                  <c:v>33384</c:v>
                </c:pt>
                <c:pt idx="72">
                  <c:v>34972</c:v>
                </c:pt>
                <c:pt idx="73">
                  <c:v>16997</c:v>
                </c:pt>
                <c:pt idx="74">
                  <c:v>7187</c:v>
                </c:pt>
                <c:pt idx="75">
                  <c:v>5973</c:v>
                </c:pt>
                <c:pt idx="76">
                  <c:v>74740</c:v>
                </c:pt>
                <c:pt idx="77">
                  <c:v>32220</c:v>
                </c:pt>
                <c:pt idx="78">
                  <c:v>72278</c:v>
                </c:pt>
                <c:pt idx="79">
                  <c:v>25249</c:v>
                </c:pt>
                <c:pt idx="80">
                  <c:v>22668</c:v>
                </c:pt>
                <c:pt idx="81">
                  <c:v>14481</c:v>
                </c:pt>
                <c:pt idx="82">
                  <c:v>46222</c:v>
                </c:pt>
                <c:pt idx="83">
                  <c:v>47483</c:v>
                </c:pt>
                <c:pt idx="84">
                  <c:v>15689</c:v>
                </c:pt>
                <c:pt idx="85">
                  <c:v>73848</c:v>
                </c:pt>
                <c:pt idx="86">
                  <c:v>27183</c:v>
                </c:pt>
                <c:pt idx="87">
                  <c:v>40557</c:v>
                </c:pt>
                <c:pt idx="88">
                  <c:v>25746</c:v>
                </c:pt>
                <c:pt idx="89">
                  <c:v>25210</c:v>
                </c:pt>
                <c:pt idx="90">
                  <c:v>21965</c:v>
                </c:pt>
                <c:pt idx="91">
                  <c:v>34800</c:v>
                </c:pt>
                <c:pt idx="92">
                  <c:v>38544</c:v>
                </c:pt>
                <c:pt idx="93">
                  <c:v>32555</c:v>
                </c:pt>
                <c:pt idx="94">
                  <c:v>34781</c:v>
                </c:pt>
                <c:pt idx="95">
                  <c:v>74732</c:v>
                </c:pt>
                <c:pt idx="96">
                  <c:v>56962</c:v>
                </c:pt>
                <c:pt idx="97">
                  <c:v>90051</c:v>
                </c:pt>
                <c:pt idx="98">
                  <c:v>75411</c:v>
                </c:pt>
                <c:pt idx="99">
                  <c:v>114233</c:v>
                </c:pt>
                <c:pt idx="100">
                  <c:v>542789</c:v>
                </c:pt>
                <c:pt idx="101">
                  <c:v>1090184</c:v>
                </c:pt>
                <c:pt idx="102">
                  <c:v>677167</c:v>
                </c:pt>
              </c:numCache>
            </c:numRef>
          </c:val>
          <c:smooth val="0"/>
          <c:extLst>
            <c:ext xmlns:c16="http://schemas.microsoft.com/office/drawing/2014/chart" uri="{C3380CC4-5D6E-409C-BE32-E72D297353CC}">
              <c16:uniqueId val="{00000000-E043-45DA-9E87-FF400EB9F032}"/>
            </c:ext>
          </c:extLst>
        </c:ser>
        <c:dLbls>
          <c:showLegendKey val="0"/>
          <c:showVal val="0"/>
          <c:showCatName val="0"/>
          <c:showSerName val="0"/>
          <c:showPercent val="0"/>
          <c:showBubbleSize val="0"/>
        </c:dLbls>
        <c:smooth val="0"/>
        <c:axId val="242746248"/>
        <c:axId val="242752152"/>
      </c:lineChart>
      <c:catAx>
        <c:axId val="24274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52152"/>
        <c:crosses val="autoZero"/>
        <c:auto val="1"/>
        <c:lblAlgn val="ctr"/>
        <c:lblOffset val="100"/>
        <c:noMultiLvlLbl val="0"/>
      </c:catAx>
      <c:valAx>
        <c:axId val="242752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4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4053</c:v>
                </c:pt>
                <c:pt idx="1">
                  <c:v>1977</c:v>
                </c:pt>
                <c:pt idx="2">
                  <c:v>2726</c:v>
                </c:pt>
                <c:pt idx="3">
                  <c:v>819</c:v>
                </c:pt>
                <c:pt idx="4">
                  <c:v>1860</c:v>
                </c:pt>
                <c:pt idx="5">
                  <c:v>1725</c:v>
                </c:pt>
                <c:pt idx="6">
                  <c:v>8753</c:v>
                </c:pt>
                <c:pt idx="7">
                  <c:v>210252</c:v>
                </c:pt>
                <c:pt idx="8">
                  <c:v>248759</c:v>
                </c:pt>
                <c:pt idx="9">
                  <c:v>42261</c:v>
                </c:pt>
                <c:pt idx="10">
                  <c:v>8779</c:v>
                </c:pt>
                <c:pt idx="11">
                  <c:v>5535</c:v>
                </c:pt>
                <c:pt idx="12">
                  <c:v>4532</c:v>
                </c:pt>
                <c:pt idx="13">
                  <c:v>3108</c:v>
                </c:pt>
                <c:pt idx="14">
                  <c:v>2144</c:v>
                </c:pt>
                <c:pt idx="15">
                  <c:v>5388</c:v>
                </c:pt>
                <c:pt idx="16">
                  <c:v>2623</c:v>
                </c:pt>
                <c:pt idx="17">
                  <c:v>615</c:v>
                </c:pt>
                <c:pt idx="18">
                  <c:v>1468</c:v>
                </c:pt>
                <c:pt idx="19">
                  <c:v>320</c:v>
                </c:pt>
                <c:pt idx="20">
                  <c:v>724</c:v>
                </c:pt>
                <c:pt idx="21">
                  <c:v>901</c:v>
                </c:pt>
                <c:pt idx="22">
                  <c:v>1784</c:v>
                </c:pt>
                <c:pt idx="23">
                  <c:v>256</c:v>
                </c:pt>
                <c:pt idx="24">
                  <c:v>540</c:v>
                </c:pt>
                <c:pt idx="25">
                  <c:v>1145</c:v>
                </c:pt>
                <c:pt idx="26">
                  <c:v>988</c:v>
                </c:pt>
                <c:pt idx="27">
                  <c:v>1394</c:v>
                </c:pt>
                <c:pt idx="28">
                  <c:v>473</c:v>
                </c:pt>
                <c:pt idx="29">
                  <c:v>904</c:v>
                </c:pt>
                <c:pt idx="30">
                  <c:v>553</c:v>
                </c:pt>
                <c:pt idx="31">
                  <c:v>186</c:v>
                </c:pt>
                <c:pt idx="32">
                  <c:v>2225</c:v>
                </c:pt>
                <c:pt idx="33">
                  <c:v>1073</c:v>
                </c:pt>
                <c:pt idx="34">
                  <c:v>1258</c:v>
                </c:pt>
                <c:pt idx="35">
                  <c:v>671</c:v>
                </c:pt>
                <c:pt idx="36">
                  <c:v>478</c:v>
                </c:pt>
                <c:pt idx="37">
                  <c:v>192</c:v>
                </c:pt>
                <c:pt idx="38">
                  <c:v>142</c:v>
                </c:pt>
                <c:pt idx="39">
                  <c:v>1331</c:v>
                </c:pt>
                <c:pt idx="40">
                  <c:v>2187</c:v>
                </c:pt>
                <c:pt idx="41">
                  <c:v>929</c:v>
                </c:pt>
                <c:pt idx="42">
                  <c:v>1225</c:v>
                </c:pt>
                <c:pt idx="43">
                  <c:v>1623</c:v>
                </c:pt>
                <c:pt idx="44">
                  <c:v>1554</c:v>
                </c:pt>
                <c:pt idx="45">
                  <c:v>239</c:v>
                </c:pt>
                <c:pt idx="46">
                  <c:v>116</c:v>
                </c:pt>
                <c:pt idx="47">
                  <c:v>53</c:v>
                </c:pt>
                <c:pt idx="48">
                  <c:v>51</c:v>
                </c:pt>
                <c:pt idx="49">
                  <c:v>3601</c:v>
                </c:pt>
                <c:pt idx="50">
                  <c:v>3340</c:v>
                </c:pt>
                <c:pt idx="51">
                  <c:v>2984</c:v>
                </c:pt>
                <c:pt idx="52">
                  <c:v>445</c:v>
                </c:pt>
                <c:pt idx="53">
                  <c:v>642</c:v>
                </c:pt>
                <c:pt idx="54">
                  <c:v>767</c:v>
                </c:pt>
                <c:pt idx="55">
                  <c:v>940</c:v>
                </c:pt>
                <c:pt idx="56">
                  <c:v>2474</c:v>
                </c:pt>
                <c:pt idx="57">
                  <c:v>781</c:v>
                </c:pt>
                <c:pt idx="58">
                  <c:v>1478</c:v>
                </c:pt>
                <c:pt idx="59">
                  <c:v>504</c:v>
                </c:pt>
                <c:pt idx="60">
                  <c:v>819</c:v>
                </c:pt>
                <c:pt idx="61">
                  <c:v>3131</c:v>
                </c:pt>
                <c:pt idx="62">
                  <c:v>1510</c:v>
                </c:pt>
                <c:pt idx="63">
                  <c:v>605</c:v>
                </c:pt>
                <c:pt idx="64">
                  <c:v>292</c:v>
                </c:pt>
                <c:pt idx="65">
                  <c:v>1478</c:v>
                </c:pt>
                <c:pt idx="66">
                  <c:v>1083</c:v>
                </c:pt>
                <c:pt idx="67">
                  <c:v>730</c:v>
                </c:pt>
                <c:pt idx="68">
                  <c:v>2240</c:v>
                </c:pt>
                <c:pt idx="69">
                  <c:v>1088</c:v>
                </c:pt>
                <c:pt idx="70">
                  <c:v>762</c:v>
                </c:pt>
                <c:pt idx="71">
                  <c:v>3010</c:v>
                </c:pt>
                <c:pt idx="72">
                  <c:v>3113</c:v>
                </c:pt>
                <c:pt idx="73">
                  <c:v>1003</c:v>
                </c:pt>
                <c:pt idx="74">
                  <c:v>341</c:v>
                </c:pt>
                <c:pt idx="75">
                  <c:v>290</c:v>
                </c:pt>
                <c:pt idx="76">
                  <c:v>4607</c:v>
                </c:pt>
                <c:pt idx="77">
                  <c:v>2681</c:v>
                </c:pt>
                <c:pt idx="78">
                  <c:v>4541</c:v>
                </c:pt>
                <c:pt idx="79">
                  <c:v>1732</c:v>
                </c:pt>
                <c:pt idx="80">
                  <c:v>1066</c:v>
                </c:pt>
                <c:pt idx="81">
                  <c:v>734</c:v>
                </c:pt>
                <c:pt idx="82">
                  <c:v>2963</c:v>
                </c:pt>
                <c:pt idx="83">
                  <c:v>2749</c:v>
                </c:pt>
                <c:pt idx="84">
                  <c:v>838</c:v>
                </c:pt>
                <c:pt idx="85">
                  <c:v>4578</c:v>
                </c:pt>
                <c:pt idx="86">
                  <c:v>1444</c:v>
                </c:pt>
                <c:pt idx="87">
                  <c:v>1552</c:v>
                </c:pt>
                <c:pt idx="88">
                  <c:v>1288</c:v>
                </c:pt>
                <c:pt idx="89">
                  <c:v>2424</c:v>
                </c:pt>
                <c:pt idx="90">
                  <c:v>2141</c:v>
                </c:pt>
                <c:pt idx="91">
                  <c:v>2871</c:v>
                </c:pt>
                <c:pt idx="92">
                  <c:v>3045</c:v>
                </c:pt>
                <c:pt idx="93">
                  <c:v>2937</c:v>
                </c:pt>
                <c:pt idx="94">
                  <c:v>2950</c:v>
                </c:pt>
                <c:pt idx="95">
                  <c:v>5314</c:v>
                </c:pt>
                <c:pt idx="96">
                  <c:v>4460</c:v>
                </c:pt>
                <c:pt idx="97">
                  <c:v>8471</c:v>
                </c:pt>
                <c:pt idx="98">
                  <c:v>8671</c:v>
                </c:pt>
                <c:pt idx="99">
                  <c:v>12750</c:v>
                </c:pt>
                <c:pt idx="100">
                  <c:v>19713</c:v>
                </c:pt>
                <c:pt idx="101">
                  <c:v>62894</c:v>
                </c:pt>
                <c:pt idx="102">
                  <c:v>51386</c:v>
                </c:pt>
              </c:numCache>
            </c:numRef>
          </c:val>
          <c:smooth val="0"/>
          <c:extLst>
            <c:ext xmlns:c16="http://schemas.microsoft.com/office/drawing/2014/chart" uri="{C3380CC4-5D6E-409C-BE32-E72D297353CC}">
              <c16:uniqueId val="{00000000-CCEE-4687-AD93-F286701152BB}"/>
            </c:ext>
          </c:extLst>
        </c:ser>
        <c:dLbls>
          <c:showLegendKey val="0"/>
          <c:showVal val="0"/>
          <c:showCatName val="0"/>
          <c:showSerName val="0"/>
          <c:showPercent val="0"/>
          <c:showBubbleSize val="0"/>
        </c:dLbls>
        <c:smooth val="0"/>
        <c:axId val="242750512"/>
        <c:axId val="242750840"/>
      </c:lineChart>
      <c:catAx>
        <c:axId val="24275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50840"/>
        <c:crosses val="autoZero"/>
        <c:auto val="1"/>
        <c:lblAlgn val="ctr"/>
        <c:lblOffset val="100"/>
        <c:noMultiLvlLbl val="0"/>
      </c:catAx>
      <c:valAx>
        <c:axId val="24275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75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Eurovision Song Contest Deutschland</c:v>
                </c:pt>
              </c:strCache>
            </c:strRef>
          </c:tx>
          <c:spPr>
            <a:ln w="28575" cap="rnd">
              <a:solidFill>
                <a:schemeClr val="accent1"/>
              </a:solidFill>
              <a:round/>
            </a:ln>
            <a:effectLst/>
          </c:spPr>
          <c:marker>
            <c:symbol val="none"/>
          </c:marker>
          <c:cat>
            <c:strRef>
              <c:f>Sheet1!$A$2:$A$104</c:f>
              <c:strCache>
                <c:ptCount val="103"/>
                <c:pt idx="0">
                  <c:v>01.02.2017</c:v>
                </c:pt>
                <c:pt idx="1">
                  <c:v>02.02.2017</c:v>
                </c:pt>
                <c:pt idx="2">
                  <c:v>03.02.2017</c:v>
                </c:pt>
                <c:pt idx="3">
                  <c:v>04.02.2017</c:v>
                </c:pt>
                <c:pt idx="4">
                  <c:v>05.02.2017</c:v>
                </c:pt>
                <c:pt idx="5">
                  <c:v>06.02.2017</c:v>
                </c:pt>
                <c:pt idx="6">
                  <c:v>07.02.2017</c:v>
                </c:pt>
                <c:pt idx="7">
                  <c:v>08.02.2017</c:v>
                </c:pt>
                <c:pt idx="8">
                  <c:v>09.02.2017</c:v>
                </c:pt>
                <c:pt idx="9">
                  <c:v>10.02.2017</c:v>
                </c:pt>
                <c:pt idx="10">
                  <c:v>11.02.2017</c:v>
                </c:pt>
                <c:pt idx="11">
                  <c:v>12.02.2017</c:v>
                </c:pt>
                <c:pt idx="12">
                  <c:v>13.02.2017</c:v>
                </c:pt>
                <c:pt idx="13">
                  <c:v>14.02.2017</c:v>
                </c:pt>
                <c:pt idx="14">
                  <c:v>15.02.2017</c:v>
                </c:pt>
                <c:pt idx="15">
                  <c:v>16.02.2017</c:v>
                </c:pt>
                <c:pt idx="16">
                  <c:v>17.02.2017</c:v>
                </c:pt>
                <c:pt idx="17">
                  <c:v>18.02.2017</c:v>
                </c:pt>
                <c:pt idx="18">
                  <c:v>19.02.2017</c:v>
                </c:pt>
                <c:pt idx="19">
                  <c:v>20.02.2017</c:v>
                </c:pt>
                <c:pt idx="20">
                  <c:v>21.02.2017</c:v>
                </c:pt>
                <c:pt idx="21">
                  <c:v>22.02.2017</c:v>
                </c:pt>
                <c:pt idx="22">
                  <c:v>23.02.2017</c:v>
                </c:pt>
                <c:pt idx="23">
                  <c:v>24.02.2017</c:v>
                </c:pt>
                <c:pt idx="24">
                  <c:v>25.02.2017</c:v>
                </c:pt>
                <c:pt idx="25">
                  <c:v>26.02.2017</c:v>
                </c:pt>
                <c:pt idx="26">
                  <c:v>27.02.2017</c:v>
                </c:pt>
                <c:pt idx="27">
                  <c:v>28.02.2017</c:v>
                </c:pt>
                <c:pt idx="28">
                  <c:v>01.03.2017</c:v>
                </c:pt>
                <c:pt idx="29">
                  <c:v>02.03.2017</c:v>
                </c:pt>
                <c:pt idx="30">
                  <c:v>03.03.2017</c:v>
                </c:pt>
                <c:pt idx="31">
                  <c:v>04.03.2017</c:v>
                </c:pt>
                <c:pt idx="32">
                  <c:v>05.03.2017</c:v>
                </c:pt>
                <c:pt idx="33">
                  <c:v>06.03.2017</c:v>
                </c:pt>
                <c:pt idx="34">
                  <c:v>07.03.2017</c:v>
                </c:pt>
                <c:pt idx="35">
                  <c:v>08.03.2017</c:v>
                </c:pt>
                <c:pt idx="36">
                  <c:v>09.03.2017</c:v>
                </c:pt>
                <c:pt idx="37">
                  <c:v>10.03.2017</c:v>
                </c:pt>
                <c:pt idx="38">
                  <c:v>11.03.2017</c:v>
                </c:pt>
                <c:pt idx="39">
                  <c:v>12.03.2017</c:v>
                </c:pt>
                <c:pt idx="40">
                  <c:v>13.03.2017</c:v>
                </c:pt>
                <c:pt idx="41">
                  <c:v>14.03.2017</c:v>
                </c:pt>
                <c:pt idx="42">
                  <c:v>15.03.2017</c:v>
                </c:pt>
                <c:pt idx="43">
                  <c:v>16.03.2017</c:v>
                </c:pt>
                <c:pt idx="44">
                  <c:v>17.03.2017</c:v>
                </c:pt>
                <c:pt idx="45">
                  <c:v>18.03.2017</c:v>
                </c:pt>
                <c:pt idx="46">
                  <c:v>19.03.2017</c:v>
                </c:pt>
                <c:pt idx="47">
                  <c:v>20.03.2017</c:v>
                </c:pt>
                <c:pt idx="48">
                  <c:v>21.03.2017</c:v>
                </c:pt>
                <c:pt idx="49">
                  <c:v>22.03.2017</c:v>
                </c:pt>
                <c:pt idx="50">
                  <c:v>23.03.2017</c:v>
                </c:pt>
                <c:pt idx="51">
                  <c:v>24.03.2017</c:v>
                </c:pt>
                <c:pt idx="52">
                  <c:v>25.03.2017</c:v>
                </c:pt>
                <c:pt idx="53">
                  <c:v>26.03.2017</c:v>
                </c:pt>
                <c:pt idx="54">
                  <c:v>27.03.2017</c:v>
                </c:pt>
                <c:pt idx="55">
                  <c:v>28.03.2017</c:v>
                </c:pt>
                <c:pt idx="56">
                  <c:v>29.03.2017</c:v>
                </c:pt>
                <c:pt idx="57">
                  <c:v>30.03.2017</c:v>
                </c:pt>
                <c:pt idx="58">
                  <c:v>31.03.2017</c:v>
                </c:pt>
                <c:pt idx="59">
                  <c:v>01.04.2017</c:v>
                </c:pt>
                <c:pt idx="60">
                  <c:v>02.04.2017</c:v>
                </c:pt>
                <c:pt idx="61">
                  <c:v>03.04.2017</c:v>
                </c:pt>
                <c:pt idx="62">
                  <c:v>04.04.2017</c:v>
                </c:pt>
                <c:pt idx="63">
                  <c:v>05.04.2017</c:v>
                </c:pt>
                <c:pt idx="64">
                  <c:v>06.04.2017</c:v>
                </c:pt>
                <c:pt idx="65">
                  <c:v>07.04.2017</c:v>
                </c:pt>
                <c:pt idx="66">
                  <c:v>08.04.2017</c:v>
                </c:pt>
                <c:pt idx="67">
                  <c:v>09.04.2017</c:v>
                </c:pt>
                <c:pt idx="68">
                  <c:v>10.04.2017</c:v>
                </c:pt>
                <c:pt idx="69">
                  <c:v>11.04.2017</c:v>
                </c:pt>
                <c:pt idx="70">
                  <c:v>12.04.2017</c:v>
                </c:pt>
                <c:pt idx="71">
                  <c:v>13.04.2017</c:v>
                </c:pt>
                <c:pt idx="72">
                  <c:v>14.04.2017</c:v>
                </c:pt>
                <c:pt idx="73">
                  <c:v>15.04.2017</c:v>
                </c:pt>
                <c:pt idx="74">
                  <c:v>16.04.2017</c:v>
                </c:pt>
                <c:pt idx="75">
                  <c:v>17.04.2017</c:v>
                </c:pt>
                <c:pt idx="76">
                  <c:v>18.04.2017</c:v>
                </c:pt>
                <c:pt idx="77">
                  <c:v>19.04.2017</c:v>
                </c:pt>
                <c:pt idx="78">
                  <c:v>20.04.2017</c:v>
                </c:pt>
                <c:pt idx="79">
                  <c:v>21.04.2017</c:v>
                </c:pt>
                <c:pt idx="80">
                  <c:v>22.04.2017</c:v>
                </c:pt>
                <c:pt idx="81">
                  <c:v>23.04.2017</c:v>
                </c:pt>
                <c:pt idx="82">
                  <c:v>24.04.2017</c:v>
                </c:pt>
                <c:pt idx="83">
                  <c:v>25.04.2017</c:v>
                </c:pt>
                <c:pt idx="84">
                  <c:v>26.04.2017</c:v>
                </c:pt>
                <c:pt idx="85">
                  <c:v>27.04.2017</c:v>
                </c:pt>
                <c:pt idx="86">
                  <c:v>28.04.2017</c:v>
                </c:pt>
                <c:pt idx="87">
                  <c:v>29.04.2017</c:v>
                </c:pt>
                <c:pt idx="88">
                  <c:v>30.04.2017</c:v>
                </c:pt>
                <c:pt idx="89">
                  <c:v>01.05.2017</c:v>
                </c:pt>
                <c:pt idx="90">
                  <c:v>02.05.2017</c:v>
                </c:pt>
                <c:pt idx="91">
                  <c:v>03.05.2017</c:v>
                </c:pt>
                <c:pt idx="92">
                  <c:v>04.05.2017</c:v>
                </c:pt>
                <c:pt idx="93">
                  <c:v>05.05.2017</c:v>
                </c:pt>
                <c:pt idx="94">
                  <c:v>06.05.2017</c:v>
                </c:pt>
                <c:pt idx="95">
                  <c:v>07.05.2017</c:v>
                </c:pt>
                <c:pt idx="96">
                  <c:v>08.05.2017</c:v>
                </c:pt>
                <c:pt idx="97">
                  <c:v>09.05.2017</c:v>
                </c:pt>
                <c:pt idx="98">
                  <c:v>10.05.2017</c:v>
                </c:pt>
                <c:pt idx="99">
                  <c:v>11.05.2017</c:v>
                </c:pt>
                <c:pt idx="100">
                  <c:v>12.05.2017</c:v>
                </c:pt>
                <c:pt idx="101">
                  <c:v>13.05.2017</c:v>
                </c:pt>
                <c:pt idx="102">
                  <c:v>14.05.2017</c:v>
                </c:pt>
              </c:strCache>
            </c:strRef>
          </c:cat>
          <c:val>
            <c:numRef>
              <c:f>Sheet1!$B$2:$B$104</c:f>
              <c:numCache>
                <c:formatCode>General</c:formatCode>
                <c:ptCount val="103"/>
                <c:pt idx="0">
                  <c:v>318</c:v>
                </c:pt>
                <c:pt idx="1">
                  <c:v>3186</c:v>
                </c:pt>
                <c:pt idx="2">
                  <c:v>1361</c:v>
                </c:pt>
                <c:pt idx="3">
                  <c:v>451</c:v>
                </c:pt>
                <c:pt idx="4">
                  <c:v>465</c:v>
                </c:pt>
                <c:pt idx="5">
                  <c:v>875</c:v>
                </c:pt>
                <c:pt idx="6">
                  <c:v>5963</c:v>
                </c:pt>
                <c:pt idx="7">
                  <c:v>1080789</c:v>
                </c:pt>
                <c:pt idx="8">
                  <c:v>1361324</c:v>
                </c:pt>
                <c:pt idx="9">
                  <c:v>45231</c:v>
                </c:pt>
                <c:pt idx="10">
                  <c:v>9928</c:v>
                </c:pt>
                <c:pt idx="11">
                  <c:v>4315</c:v>
                </c:pt>
                <c:pt idx="12">
                  <c:v>1858</c:v>
                </c:pt>
                <c:pt idx="13">
                  <c:v>1020</c:v>
                </c:pt>
                <c:pt idx="14">
                  <c:v>667</c:v>
                </c:pt>
                <c:pt idx="15">
                  <c:v>407</c:v>
                </c:pt>
                <c:pt idx="16">
                  <c:v>582</c:v>
                </c:pt>
                <c:pt idx="17">
                  <c:v>348</c:v>
                </c:pt>
                <c:pt idx="18">
                  <c:v>350</c:v>
                </c:pt>
                <c:pt idx="19">
                  <c:v>240</c:v>
                </c:pt>
                <c:pt idx="20">
                  <c:v>203</c:v>
                </c:pt>
                <c:pt idx="21">
                  <c:v>312</c:v>
                </c:pt>
                <c:pt idx="22">
                  <c:v>406</c:v>
                </c:pt>
                <c:pt idx="23">
                  <c:v>198</c:v>
                </c:pt>
                <c:pt idx="24">
                  <c:v>187</c:v>
                </c:pt>
                <c:pt idx="25">
                  <c:v>173</c:v>
                </c:pt>
                <c:pt idx="26">
                  <c:v>148</c:v>
                </c:pt>
                <c:pt idx="27">
                  <c:v>238</c:v>
                </c:pt>
                <c:pt idx="28">
                  <c:v>188</c:v>
                </c:pt>
                <c:pt idx="29">
                  <c:v>150</c:v>
                </c:pt>
                <c:pt idx="30">
                  <c:v>172</c:v>
                </c:pt>
                <c:pt idx="31">
                  <c:v>134</c:v>
                </c:pt>
                <c:pt idx="32">
                  <c:v>200</c:v>
                </c:pt>
                <c:pt idx="33">
                  <c:v>165</c:v>
                </c:pt>
                <c:pt idx="34">
                  <c:v>161</c:v>
                </c:pt>
                <c:pt idx="35">
                  <c:v>154</c:v>
                </c:pt>
                <c:pt idx="36">
                  <c:v>108</c:v>
                </c:pt>
                <c:pt idx="37">
                  <c:v>234</c:v>
                </c:pt>
                <c:pt idx="38">
                  <c:v>222</c:v>
                </c:pt>
                <c:pt idx="39">
                  <c:v>148</c:v>
                </c:pt>
                <c:pt idx="40">
                  <c:v>189</c:v>
                </c:pt>
                <c:pt idx="41">
                  <c:v>107</c:v>
                </c:pt>
                <c:pt idx="42">
                  <c:v>78</c:v>
                </c:pt>
                <c:pt idx="43">
                  <c:v>67</c:v>
                </c:pt>
                <c:pt idx="44">
                  <c:v>101</c:v>
                </c:pt>
                <c:pt idx="45">
                  <c:v>96</c:v>
                </c:pt>
                <c:pt idx="46">
                  <c:v>91</c:v>
                </c:pt>
                <c:pt idx="47">
                  <c:v>61</c:v>
                </c:pt>
                <c:pt idx="48">
                  <c:v>59</c:v>
                </c:pt>
                <c:pt idx="49">
                  <c:v>2479</c:v>
                </c:pt>
                <c:pt idx="50">
                  <c:v>599</c:v>
                </c:pt>
                <c:pt idx="51">
                  <c:v>174</c:v>
                </c:pt>
                <c:pt idx="52">
                  <c:v>109</c:v>
                </c:pt>
                <c:pt idx="53">
                  <c:v>95</c:v>
                </c:pt>
                <c:pt idx="54">
                  <c:v>55</c:v>
                </c:pt>
                <c:pt idx="55">
                  <c:v>837</c:v>
                </c:pt>
                <c:pt idx="56">
                  <c:v>3473</c:v>
                </c:pt>
                <c:pt idx="57">
                  <c:v>1105</c:v>
                </c:pt>
                <c:pt idx="58">
                  <c:v>285</c:v>
                </c:pt>
                <c:pt idx="59">
                  <c:v>160</c:v>
                </c:pt>
                <c:pt idx="60">
                  <c:v>141</c:v>
                </c:pt>
                <c:pt idx="61">
                  <c:v>146</c:v>
                </c:pt>
                <c:pt idx="62">
                  <c:v>153</c:v>
                </c:pt>
                <c:pt idx="63">
                  <c:v>118</c:v>
                </c:pt>
                <c:pt idx="64">
                  <c:v>189</c:v>
                </c:pt>
                <c:pt idx="65">
                  <c:v>1337</c:v>
                </c:pt>
                <c:pt idx="66">
                  <c:v>1005</c:v>
                </c:pt>
                <c:pt idx="67">
                  <c:v>1100</c:v>
                </c:pt>
                <c:pt idx="68">
                  <c:v>2879</c:v>
                </c:pt>
                <c:pt idx="69">
                  <c:v>1221</c:v>
                </c:pt>
                <c:pt idx="70">
                  <c:v>325</c:v>
                </c:pt>
                <c:pt idx="71">
                  <c:v>954</c:v>
                </c:pt>
                <c:pt idx="72">
                  <c:v>2106</c:v>
                </c:pt>
                <c:pt idx="73">
                  <c:v>1255</c:v>
                </c:pt>
                <c:pt idx="74">
                  <c:v>629</c:v>
                </c:pt>
                <c:pt idx="75">
                  <c:v>330</c:v>
                </c:pt>
                <c:pt idx="76">
                  <c:v>8134</c:v>
                </c:pt>
                <c:pt idx="77">
                  <c:v>4010</c:v>
                </c:pt>
                <c:pt idx="78">
                  <c:v>7679</c:v>
                </c:pt>
                <c:pt idx="79">
                  <c:v>2880</c:v>
                </c:pt>
                <c:pt idx="80">
                  <c:v>1701</c:v>
                </c:pt>
                <c:pt idx="81">
                  <c:v>1274</c:v>
                </c:pt>
                <c:pt idx="82">
                  <c:v>3458</c:v>
                </c:pt>
                <c:pt idx="83">
                  <c:v>5654</c:v>
                </c:pt>
                <c:pt idx="84">
                  <c:v>1502</c:v>
                </c:pt>
                <c:pt idx="85">
                  <c:v>9051</c:v>
                </c:pt>
                <c:pt idx="86">
                  <c:v>1978</c:v>
                </c:pt>
                <c:pt idx="87">
                  <c:v>1216</c:v>
                </c:pt>
                <c:pt idx="88">
                  <c:v>854</c:v>
                </c:pt>
                <c:pt idx="89">
                  <c:v>6805</c:v>
                </c:pt>
                <c:pt idx="90">
                  <c:v>2631</c:v>
                </c:pt>
                <c:pt idx="91">
                  <c:v>2001</c:v>
                </c:pt>
                <c:pt idx="92">
                  <c:v>1391</c:v>
                </c:pt>
                <c:pt idx="93">
                  <c:v>577</c:v>
                </c:pt>
                <c:pt idx="94">
                  <c:v>2280</c:v>
                </c:pt>
                <c:pt idx="95">
                  <c:v>8872</c:v>
                </c:pt>
                <c:pt idx="96">
                  <c:v>4774</c:v>
                </c:pt>
                <c:pt idx="97">
                  <c:v>10762</c:v>
                </c:pt>
                <c:pt idx="98">
                  <c:v>15620</c:v>
                </c:pt>
                <c:pt idx="99">
                  <c:v>15392</c:v>
                </c:pt>
                <c:pt idx="100">
                  <c:v>63894</c:v>
                </c:pt>
                <c:pt idx="101">
                  <c:v>132062</c:v>
                </c:pt>
                <c:pt idx="102">
                  <c:v>59383</c:v>
                </c:pt>
              </c:numCache>
            </c:numRef>
          </c:val>
          <c:smooth val="0"/>
          <c:extLst>
            <c:ext xmlns:c16="http://schemas.microsoft.com/office/drawing/2014/chart" uri="{C3380CC4-5D6E-409C-BE32-E72D297353CC}">
              <c16:uniqueId val="{00000000-C492-47A5-B6DE-13B627165D76}"/>
            </c:ext>
          </c:extLst>
        </c:ser>
        <c:dLbls>
          <c:showLegendKey val="0"/>
          <c:showVal val="0"/>
          <c:showCatName val="0"/>
          <c:showSerName val="0"/>
          <c:showPercent val="0"/>
          <c:showBubbleSize val="0"/>
        </c:dLbls>
        <c:smooth val="0"/>
        <c:axId val="272572304"/>
        <c:axId val="272572960"/>
      </c:lineChart>
      <c:catAx>
        <c:axId val="27257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72960"/>
        <c:crosses val="autoZero"/>
        <c:auto val="1"/>
        <c:lblAlgn val="ctr"/>
        <c:lblOffset val="100"/>
        <c:noMultiLvlLbl val="0"/>
      </c:catAx>
      <c:valAx>
        <c:axId val="27257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57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Eurovision Song Contest Deutschland</c:v>
                </c:pt>
              </c:strCache>
            </c:strRef>
          </c:cat>
          <c:val>
            <c:numRef>
              <c:f>Sheet1!$B$2</c:f>
              <c:numCache>
                <c:formatCode>General</c:formatCode>
                <c:ptCount val="1"/>
                <c:pt idx="0">
                  <c:v>220</c:v>
                </c:pt>
              </c:numCache>
            </c:numRef>
          </c:val>
          <c:extLst>
            <c:ext xmlns:c16="http://schemas.microsoft.com/office/drawing/2014/chart" uri="{C3380CC4-5D6E-409C-BE32-E72D297353CC}">
              <c16:uniqueId val="{00000000-0857-46BD-8E39-4547652C12FB}"/>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Eurovision Song Contest Deutschland</c:v>
                </c:pt>
              </c:strCache>
            </c:strRef>
          </c:cat>
          <c:val>
            <c:numRef>
              <c:f>Sheet1!$C$2</c:f>
              <c:numCache>
                <c:formatCode>General</c:formatCode>
                <c:ptCount val="1"/>
                <c:pt idx="0">
                  <c:v>1</c:v>
                </c:pt>
              </c:numCache>
            </c:numRef>
          </c:val>
          <c:extLst>
            <c:ext xmlns:c16="http://schemas.microsoft.com/office/drawing/2014/chart" uri="{C3380CC4-5D6E-409C-BE32-E72D297353CC}">
              <c16:uniqueId val="{00000001-0857-46BD-8E39-4547652C12FB}"/>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Eurovision Song Contest Deutschland</c:v>
                </c:pt>
              </c:strCache>
            </c:strRef>
          </c:cat>
          <c:val>
            <c:numRef>
              <c:f>Sheet1!$D$2</c:f>
              <c:numCache>
                <c:formatCode>General</c:formatCode>
                <c:ptCount val="1"/>
                <c:pt idx="0">
                  <c:v>61</c:v>
                </c:pt>
              </c:numCache>
            </c:numRef>
          </c:val>
          <c:extLst>
            <c:ext xmlns:c16="http://schemas.microsoft.com/office/drawing/2014/chart" uri="{C3380CC4-5D6E-409C-BE32-E72D297353CC}">
              <c16:uniqueId val="{00000002-0857-46BD-8E39-4547652C12FB}"/>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Eurovision Song Contest Deutschland</c:v>
                </c:pt>
              </c:strCache>
            </c:strRef>
          </c:cat>
          <c:val>
            <c:numRef>
              <c:f>Sheet1!$E$2</c:f>
              <c:numCache>
                <c:formatCode>General</c:formatCode>
                <c:ptCount val="1"/>
                <c:pt idx="0">
                  <c:v>6</c:v>
                </c:pt>
              </c:numCache>
            </c:numRef>
          </c:val>
          <c:extLst>
            <c:ext xmlns:c16="http://schemas.microsoft.com/office/drawing/2014/chart" uri="{C3380CC4-5D6E-409C-BE32-E72D297353CC}">
              <c16:uniqueId val="{00000003-0857-46BD-8E39-4547652C12FB}"/>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Eurovision Song Contest Deutschland</c:v>
                </c:pt>
              </c:strCache>
            </c:strRef>
          </c:cat>
          <c:val>
            <c:numRef>
              <c:f>Sheet1!$F$2</c:f>
              <c:numCache>
                <c:formatCode>General</c:formatCode>
                <c:ptCount val="1"/>
                <c:pt idx="0">
                  <c:v>106</c:v>
                </c:pt>
              </c:numCache>
            </c:numRef>
          </c:val>
          <c:extLst>
            <c:ext xmlns:c16="http://schemas.microsoft.com/office/drawing/2014/chart" uri="{C3380CC4-5D6E-409C-BE32-E72D297353CC}">
              <c16:uniqueId val="{00000004-0857-46BD-8E39-4547652C12FB}"/>
            </c:ext>
          </c:extLst>
        </c:ser>
        <c:dLbls>
          <c:showLegendKey val="0"/>
          <c:showVal val="0"/>
          <c:showCatName val="0"/>
          <c:showSerName val="0"/>
          <c:showPercent val="0"/>
          <c:showBubbleSize val="0"/>
        </c:dLbls>
        <c:gapWidth val="150"/>
        <c:overlap val="100"/>
        <c:axId val="273974344"/>
        <c:axId val="273972704"/>
      </c:barChart>
      <c:catAx>
        <c:axId val="273974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72704"/>
        <c:crosses val="autoZero"/>
        <c:auto val="1"/>
        <c:lblAlgn val="ctr"/>
        <c:lblOffset val="100"/>
        <c:noMultiLvlLbl val="0"/>
      </c:catAx>
      <c:valAx>
        <c:axId val="273972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974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74629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11054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93134534"/>
                    </a:ext>
                  </a:extLst>
                </a:gridCol>
                <a:gridCol w="1645920">
                  <a:extLst>
                    <a:ext uri="{9D8B030D-6E8A-4147-A177-3AD203B41FA5}">
                      <a16:colId xmlns:a16="http://schemas.microsoft.com/office/drawing/2014/main" val="760312134"/>
                    </a:ext>
                  </a:extLst>
                </a:gridCol>
                <a:gridCol w="1645920">
                  <a:extLst>
                    <a:ext uri="{9D8B030D-6E8A-4147-A177-3AD203B41FA5}">
                      <a16:colId xmlns:a16="http://schemas.microsoft.com/office/drawing/2014/main" val="853934819"/>
                    </a:ext>
                  </a:extLst>
                </a:gridCol>
                <a:gridCol w="1234440">
                  <a:extLst>
                    <a:ext uri="{9D8B030D-6E8A-4147-A177-3AD203B41FA5}">
                      <a16:colId xmlns:a16="http://schemas.microsoft.com/office/drawing/2014/main" val="4141531228"/>
                    </a:ext>
                  </a:extLst>
                </a:gridCol>
                <a:gridCol w="1234440">
                  <a:extLst>
                    <a:ext uri="{9D8B030D-6E8A-4147-A177-3AD203B41FA5}">
                      <a16:colId xmlns:a16="http://schemas.microsoft.com/office/drawing/2014/main" val="1947895857"/>
                    </a:ext>
                  </a:extLst>
                </a:gridCol>
                <a:gridCol w="822960">
                  <a:extLst>
                    <a:ext uri="{9D8B030D-6E8A-4147-A177-3AD203B41FA5}">
                      <a16:colId xmlns:a16="http://schemas.microsoft.com/office/drawing/2014/main" val="46122508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1129309183"/>
                  </a:ext>
                </a:extLst>
              </a:tr>
              <a:tr h="370840">
                <a:tc>
                  <a:txBody>
                    <a:bodyPr/>
                    <a:lstStyle/>
                    <a:p>
                      <a:r>
                        <a:rPr lang="en-US" sz="1000"/>
                        <a:t>Eurovision Song Contest Deutschland</a:t>
                      </a:r>
                    </a:p>
                  </a:txBody>
                  <a:tcPr/>
                </a:tc>
                <a:tc>
                  <a:txBody>
                    <a:bodyPr/>
                    <a:lstStyle/>
                    <a:p>
                      <a:r>
                        <a:rPr lang="en-US" sz="1000"/>
                        <a:t>178992</a:t>
                      </a:r>
                    </a:p>
                  </a:txBody>
                  <a:tcPr/>
                </a:tc>
                <a:tc>
                  <a:txBody>
                    <a:bodyPr/>
                    <a:lstStyle/>
                    <a:p>
                      <a:r>
                        <a:rPr lang="en-US" sz="1000"/>
                        <a:t>120619</a:t>
                      </a:r>
                    </a:p>
                  </a:txBody>
                  <a:tcPr/>
                </a:tc>
                <a:tc>
                  <a:txBody>
                    <a:bodyPr/>
                    <a:lstStyle/>
                    <a:p>
                      <a:r>
                        <a:rPr lang="en-US" sz="1000"/>
                        <a:t>8186</a:t>
                      </a:r>
                    </a:p>
                  </a:txBody>
                  <a:tcPr/>
                </a:tc>
                <a:tc>
                  <a:txBody>
                    <a:bodyPr/>
                    <a:lstStyle/>
                    <a:p>
                      <a:r>
                        <a:rPr lang="en-US" sz="1000"/>
                        <a:t>6.2%</a:t>
                      </a:r>
                    </a:p>
                  </a:txBody>
                  <a:tcPr/>
                </a:tc>
                <a:tc>
                  <a:txBody>
                    <a:bodyPr/>
                    <a:lstStyle/>
                    <a:p>
                      <a:r>
                        <a:rPr lang="en-US" sz="1000"/>
                        <a:t>72755</a:t>
                      </a:r>
                    </a:p>
                  </a:txBody>
                  <a:tcPr/>
                </a:tc>
                <a:extLst>
                  <a:ext uri="{0D108BD9-81ED-4DB2-BD59-A6C34878D82A}">
                    <a16:rowId xmlns:a16="http://schemas.microsoft.com/office/drawing/2014/main" val="3963002089"/>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859398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59254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6916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31687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9721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73760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7031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996659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848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3479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56101940"/>
                    </a:ext>
                  </a:extLst>
                </a:gridCol>
                <a:gridCol w="1645920">
                  <a:extLst>
                    <a:ext uri="{9D8B030D-6E8A-4147-A177-3AD203B41FA5}">
                      <a16:colId xmlns:a16="http://schemas.microsoft.com/office/drawing/2014/main" val="693665445"/>
                    </a:ext>
                  </a:extLst>
                </a:gridCol>
                <a:gridCol w="1234440">
                  <a:extLst>
                    <a:ext uri="{9D8B030D-6E8A-4147-A177-3AD203B41FA5}">
                      <a16:colId xmlns:a16="http://schemas.microsoft.com/office/drawing/2014/main" val="1623220567"/>
                    </a:ext>
                  </a:extLst>
                </a:gridCol>
                <a:gridCol w="1234440">
                  <a:extLst>
                    <a:ext uri="{9D8B030D-6E8A-4147-A177-3AD203B41FA5}">
                      <a16:colId xmlns:a16="http://schemas.microsoft.com/office/drawing/2014/main" val="878450586"/>
                    </a:ext>
                  </a:extLst>
                </a:gridCol>
                <a:gridCol w="1234440">
                  <a:extLst>
                    <a:ext uri="{9D8B030D-6E8A-4147-A177-3AD203B41FA5}">
                      <a16:colId xmlns:a16="http://schemas.microsoft.com/office/drawing/2014/main" val="1564235245"/>
                    </a:ext>
                  </a:extLst>
                </a:gridCol>
                <a:gridCol w="1234440">
                  <a:extLst>
                    <a:ext uri="{9D8B030D-6E8A-4147-A177-3AD203B41FA5}">
                      <a16:colId xmlns:a16="http://schemas.microsoft.com/office/drawing/2014/main" val="3041449229"/>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695209927"/>
                  </a:ext>
                </a:extLst>
              </a:tr>
              <a:tr h="370840">
                <a:tc>
                  <a:txBody>
                    <a:bodyPr/>
                    <a:lstStyle/>
                    <a:p>
                      <a:r>
                        <a:rPr lang="en-US" sz="1000"/>
                        <a:t>Eurovision Song Contest Deutschland</a:t>
                      </a:r>
                    </a:p>
                  </a:txBody>
                  <a:tcPr/>
                </a:tc>
                <a:tc>
                  <a:txBody>
                    <a:bodyPr/>
                    <a:lstStyle/>
                    <a:p>
                      <a:r>
                        <a:rPr lang="en-US" sz="1000"/>
                        <a:t>178992</a:t>
                      </a:r>
                    </a:p>
                  </a:txBody>
                  <a:tcPr/>
                </a:tc>
                <a:tc>
                  <a:txBody>
                    <a:bodyPr/>
                    <a:lstStyle/>
                    <a:p>
                      <a:r>
                        <a:rPr lang="en-US" sz="1000"/>
                        <a:t>40787</a:t>
                      </a:r>
                    </a:p>
                  </a:txBody>
                  <a:tcPr/>
                </a:tc>
                <a:tc>
                  <a:txBody>
                    <a:bodyPr/>
                    <a:lstStyle/>
                    <a:p>
                      <a:r>
                        <a:rPr lang="en-US" sz="1000"/>
                        <a:t>120619</a:t>
                      </a:r>
                    </a:p>
                  </a:txBody>
                  <a:tcPr/>
                </a:tc>
                <a:tc>
                  <a:txBody>
                    <a:bodyPr/>
                    <a:lstStyle/>
                    <a:p>
                      <a:r>
                        <a:rPr lang="en-US" sz="1000"/>
                        <a:t>19460</a:t>
                      </a:r>
                    </a:p>
                  </a:txBody>
                  <a:tcPr/>
                </a:tc>
                <a:tc>
                  <a:txBody>
                    <a:bodyPr/>
                    <a:lstStyle/>
                    <a:p>
                      <a:r>
                        <a:rPr lang="en-US" sz="1000"/>
                        <a:t>58373</a:t>
                      </a:r>
                    </a:p>
                  </a:txBody>
                  <a:tcPr/>
                </a:tc>
                <a:extLst>
                  <a:ext uri="{0D108BD9-81ED-4DB2-BD59-A6C34878D82A}">
                    <a16:rowId xmlns:a16="http://schemas.microsoft.com/office/drawing/2014/main" val="65393125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714420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1445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01.02.2017 - 14.05.2017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7344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83099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8690139"/>
                    </a:ext>
                  </a:extLst>
                </a:gridCol>
                <a:gridCol w="1234440">
                  <a:extLst>
                    <a:ext uri="{9D8B030D-6E8A-4147-A177-3AD203B41FA5}">
                      <a16:colId xmlns:a16="http://schemas.microsoft.com/office/drawing/2014/main" val="2742388468"/>
                    </a:ext>
                  </a:extLst>
                </a:gridCol>
                <a:gridCol w="822960">
                  <a:extLst>
                    <a:ext uri="{9D8B030D-6E8A-4147-A177-3AD203B41FA5}">
                      <a16:colId xmlns:a16="http://schemas.microsoft.com/office/drawing/2014/main" val="639301880"/>
                    </a:ext>
                  </a:extLst>
                </a:gridCol>
                <a:gridCol w="822960">
                  <a:extLst>
                    <a:ext uri="{9D8B030D-6E8A-4147-A177-3AD203B41FA5}">
                      <a16:colId xmlns:a16="http://schemas.microsoft.com/office/drawing/2014/main" val="2917663099"/>
                    </a:ext>
                  </a:extLst>
                </a:gridCol>
                <a:gridCol w="822960">
                  <a:extLst>
                    <a:ext uri="{9D8B030D-6E8A-4147-A177-3AD203B41FA5}">
                      <a16:colId xmlns:a16="http://schemas.microsoft.com/office/drawing/2014/main" val="829495867"/>
                    </a:ext>
                  </a:extLst>
                </a:gridCol>
                <a:gridCol w="822960">
                  <a:extLst>
                    <a:ext uri="{9D8B030D-6E8A-4147-A177-3AD203B41FA5}">
                      <a16:colId xmlns:a16="http://schemas.microsoft.com/office/drawing/2014/main" val="3910059587"/>
                    </a:ext>
                  </a:extLst>
                </a:gridCol>
                <a:gridCol w="822960">
                  <a:extLst>
                    <a:ext uri="{9D8B030D-6E8A-4147-A177-3AD203B41FA5}">
                      <a16:colId xmlns:a16="http://schemas.microsoft.com/office/drawing/2014/main" val="1182744619"/>
                    </a:ext>
                  </a:extLst>
                </a:gridCol>
                <a:gridCol w="822960">
                  <a:extLst>
                    <a:ext uri="{9D8B030D-6E8A-4147-A177-3AD203B41FA5}">
                      <a16:colId xmlns:a16="http://schemas.microsoft.com/office/drawing/2014/main" val="342838649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029057029"/>
                  </a:ext>
                </a:extLst>
              </a:tr>
              <a:tr h="370840">
                <a:tc>
                  <a:txBody>
                    <a:bodyPr/>
                    <a:lstStyle/>
                    <a:p>
                      <a:r>
                        <a:rPr lang="en-US" sz="1000"/>
                        <a:t>Eurovision Song Contest Deutschland</a:t>
                      </a:r>
                    </a:p>
                  </a:txBody>
                  <a:tcPr/>
                </a:tc>
                <a:tc>
                  <a:txBody>
                    <a:bodyPr/>
                    <a:lstStyle/>
                    <a:p>
                      <a:r>
                        <a:rPr lang="en-US" sz="1000"/>
                        <a:t>394</a:t>
                      </a:r>
                    </a:p>
                  </a:txBody>
                  <a:tcPr/>
                </a:tc>
                <a:tc>
                  <a:txBody>
                    <a:bodyPr/>
                    <a:lstStyle/>
                    <a:p>
                      <a:r>
                        <a:rPr lang="en-US" sz="1000"/>
                        <a:t>61</a:t>
                      </a:r>
                    </a:p>
                  </a:txBody>
                  <a:tcPr/>
                </a:tc>
                <a:tc>
                  <a:txBody>
                    <a:bodyPr/>
                    <a:lstStyle/>
                    <a:p>
                      <a:r>
                        <a:rPr lang="en-US" sz="1000"/>
                        <a:t>106</a:t>
                      </a:r>
                    </a:p>
                  </a:txBody>
                  <a:tcPr/>
                </a:tc>
                <a:tc>
                  <a:txBody>
                    <a:bodyPr/>
                    <a:lstStyle/>
                    <a:p>
                      <a:r>
                        <a:rPr lang="en-US" sz="1000"/>
                        <a:t>6</a:t>
                      </a:r>
                    </a:p>
                  </a:txBody>
                  <a:tcPr/>
                </a:tc>
                <a:tc>
                  <a:txBody>
                    <a:bodyPr/>
                    <a:lstStyle/>
                    <a:p>
                      <a:r>
                        <a:rPr lang="en-US" sz="1000"/>
                        <a:t>220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375084413"/>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95649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- 1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21201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5876872"/>
                    </a:ext>
                  </a:extLst>
                </a:gridCol>
                <a:gridCol w="1234440">
                  <a:extLst>
                    <a:ext uri="{9D8B030D-6E8A-4147-A177-3AD203B41FA5}">
                      <a16:colId xmlns:a16="http://schemas.microsoft.com/office/drawing/2014/main" val="514236883"/>
                    </a:ext>
                  </a:extLst>
                </a:gridCol>
                <a:gridCol w="1234440">
                  <a:extLst>
                    <a:ext uri="{9D8B030D-6E8A-4147-A177-3AD203B41FA5}">
                      <a16:colId xmlns:a16="http://schemas.microsoft.com/office/drawing/2014/main" val="4201314827"/>
                    </a:ext>
                  </a:extLst>
                </a:gridCol>
                <a:gridCol w="1234440">
                  <a:extLst>
                    <a:ext uri="{9D8B030D-6E8A-4147-A177-3AD203B41FA5}">
                      <a16:colId xmlns:a16="http://schemas.microsoft.com/office/drawing/2014/main" val="1769799351"/>
                    </a:ext>
                  </a:extLst>
                </a:gridCol>
                <a:gridCol w="1645920">
                  <a:extLst>
                    <a:ext uri="{9D8B030D-6E8A-4147-A177-3AD203B41FA5}">
                      <a16:colId xmlns:a16="http://schemas.microsoft.com/office/drawing/2014/main" val="3007676780"/>
                    </a:ext>
                  </a:extLst>
                </a:gridCol>
                <a:gridCol w="822960">
                  <a:extLst>
                    <a:ext uri="{9D8B030D-6E8A-4147-A177-3AD203B41FA5}">
                      <a16:colId xmlns:a16="http://schemas.microsoft.com/office/drawing/2014/main" val="4178857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0319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23:58:20</a:t>
                      </a:r>
                      <a:r>
                        <a:rPr kumimoji="0" lang="de-DE" sz="1000" b="0" i="0" u="none" strike="noStrike" kern="1200" cap="none" spc="0" normalizeH="0" baseline="0" noProof="0">
                          <a:ln>
                            <a:noFill/>
                          </a:ln>
                          <a:solidFill>
                            <a:prstClr val="black"/>
                          </a:solidFill>
                          <a:effectLst/>
                          <a:uLnTx/>
                          <a:uFillTx/>
                          <a:latin typeface="+mn-lt"/>
                          <a:ea typeface="+mn-ea"/>
                          <a:cs typeface="+mn-cs"/>
                        </a:rPr>
                        <a:t>
Levina gewinnt den deutschen ESC-Vorentscheid!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1602420"/>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5436900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- 2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1548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2712353"/>
                    </a:ext>
                  </a:extLst>
                </a:gridCol>
                <a:gridCol w="1234440">
                  <a:extLst>
                    <a:ext uri="{9D8B030D-6E8A-4147-A177-3AD203B41FA5}">
                      <a16:colId xmlns:a16="http://schemas.microsoft.com/office/drawing/2014/main" val="3487106093"/>
                    </a:ext>
                  </a:extLst>
                </a:gridCol>
                <a:gridCol w="1234440">
                  <a:extLst>
                    <a:ext uri="{9D8B030D-6E8A-4147-A177-3AD203B41FA5}">
                      <a16:colId xmlns:a16="http://schemas.microsoft.com/office/drawing/2014/main" val="2276142896"/>
                    </a:ext>
                  </a:extLst>
                </a:gridCol>
                <a:gridCol w="1234440">
                  <a:extLst>
                    <a:ext uri="{9D8B030D-6E8A-4147-A177-3AD203B41FA5}">
                      <a16:colId xmlns:a16="http://schemas.microsoft.com/office/drawing/2014/main" val="452757967"/>
                    </a:ext>
                  </a:extLst>
                </a:gridCol>
                <a:gridCol w="1645920">
                  <a:extLst>
                    <a:ext uri="{9D8B030D-6E8A-4147-A177-3AD203B41FA5}">
                      <a16:colId xmlns:a16="http://schemas.microsoft.com/office/drawing/2014/main" val="501358202"/>
                    </a:ext>
                  </a:extLst>
                </a:gridCol>
                <a:gridCol w="822960">
                  <a:extLst>
                    <a:ext uri="{9D8B030D-6E8A-4147-A177-3AD203B41FA5}">
                      <a16:colId xmlns:a16="http://schemas.microsoft.com/office/drawing/2014/main" val="530717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1219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- 2017-02-07 21:14:00</a:t>
                      </a:r>
                      <a:r>
                        <a:rPr kumimoji="0" lang="de-DE" sz="1000" b="0" i="0" u="none" strike="noStrike" kern="1200" cap="none" spc="0" normalizeH="0" baseline="0" noProof="0">
                          <a:ln>
                            <a:noFill/>
                          </a:ln>
                          <a:solidFill>
                            <a:prstClr val="black"/>
                          </a:solidFill>
                          <a:effectLst/>
                          <a:uLnTx/>
                          <a:uFillTx/>
                          <a:latin typeface="+mn-lt"/>
                          <a:ea typeface="+mn-ea"/>
                          <a:cs typeface="+mn-cs"/>
                        </a:rPr>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5230139"/>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640379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 - 3 of 3</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30173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7722214"/>
                    </a:ext>
                  </a:extLst>
                </a:gridCol>
                <a:gridCol w="1234440">
                  <a:extLst>
                    <a:ext uri="{9D8B030D-6E8A-4147-A177-3AD203B41FA5}">
                      <a16:colId xmlns:a16="http://schemas.microsoft.com/office/drawing/2014/main" val="607430899"/>
                    </a:ext>
                  </a:extLst>
                </a:gridCol>
                <a:gridCol w="1234440">
                  <a:extLst>
                    <a:ext uri="{9D8B030D-6E8A-4147-A177-3AD203B41FA5}">
                      <a16:colId xmlns:a16="http://schemas.microsoft.com/office/drawing/2014/main" val="2708595306"/>
                    </a:ext>
                  </a:extLst>
                </a:gridCol>
                <a:gridCol w="1234440">
                  <a:extLst>
                    <a:ext uri="{9D8B030D-6E8A-4147-A177-3AD203B41FA5}">
                      <a16:colId xmlns:a16="http://schemas.microsoft.com/office/drawing/2014/main" val="864392495"/>
                    </a:ext>
                  </a:extLst>
                </a:gridCol>
                <a:gridCol w="1645920">
                  <a:extLst>
                    <a:ext uri="{9D8B030D-6E8A-4147-A177-3AD203B41FA5}">
                      <a16:colId xmlns:a16="http://schemas.microsoft.com/office/drawing/2014/main" val="897059928"/>
                    </a:ext>
                  </a:extLst>
                </a:gridCol>
                <a:gridCol w="822960">
                  <a:extLst>
                    <a:ext uri="{9D8B030D-6E8A-4147-A177-3AD203B41FA5}">
                      <a16:colId xmlns:a16="http://schemas.microsoft.com/office/drawing/2014/main" val="3143140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0027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- 2017-02-09 22:50:01</a:t>
                      </a:r>
                      <a:r>
                        <a:rPr kumimoji="0" lang="de-DE" sz="1000" b="0" i="0" u="none" strike="noStrike" kern="1200" cap="none" spc="0" normalizeH="0" baseline="0" noProof="0">
                          <a:ln>
                            <a:noFill/>
                          </a:ln>
                          <a:solidFill>
                            <a:prstClr val="black"/>
                          </a:solidFill>
                          <a:effectLst/>
                          <a:uLnTx/>
                          <a:uFillTx/>
                          <a:latin typeface="+mn-lt"/>
                          <a:ea typeface="+mn-ea"/>
                          <a:cs typeface="+mn-cs"/>
                        </a:rPr>
                        <a:t>
Levina fährt für uns nach Kiew  zum ESC 2017 mit dem Song "Perfect 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9151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15:38:02</a:t>
                      </a:r>
                      <a:r>
                        <a:rPr kumimoji="0" lang="en-US" sz="1000" b="0" i="0" u="none" strike="noStrike" kern="1200" cap="none" spc="0" normalizeH="0" baseline="0" noProof="0">
                          <a:ln>
                            <a:noFill/>
                          </a:ln>
                          <a:solidFill>
                            <a:prstClr val="black"/>
                          </a:solidFill>
                          <a:effectLst/>
                          <a:uLnTx/>
                          <a:uFillTx/>
                          <a:latin typeface="+mn-lt"/>
                          <a:ea typeface="+mn-ea"/>
                          <a:cs typeface="+mn-cs"/>
                        </a:rPr>
                        <a:t>
Levina is incredibly grateful for the awesome experience she had with the Eurovision Family so far. She would like to share some moments with you and wishes you all a perfect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4791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- 2017-05-13 08:26:00</a:t>
                      </a:r>
                      <a:r>
                        <a:rPr kumimoji="0" lang="en-US" sz="1000" b="0" i="0" u="none" strike="noStrike" kern="1200" cap="none" spc="0" normalizeH="0" baseline="0" noProof="0">
                          <a:ln>
                            <a:noFill/>
                          </a:ln>
                          <a:solidFill>
                            <a:prstClr val="black"/>
                          </a:solidFill>
                          <a:effectLst/>
                          <a:uLnTx/>
                          <a:uFillTx/>
                          <a:latin typeface="+mn-lt"/>
                          <a:ea typeface="+mn-ea"/>
                          <a:cs typeface="+mn-cs"/>
                        </a:rPr>
                        <a:t>
Love is love.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03533331"/>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958364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6044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2564446"/>
                    </a:ext>
                  </a:extLst>
                </a:gridCol>
                <a:gridCol w="1234440">
                  <a:extLst>
                    <a:ext uri="{9D8B030D-6E8A-4147-A177-3AD203B41FA5}">
                      <a16:colId xmlns:a16="http://schemas.microsoft.com/office/drawing/2014/main" val="2294675196"/>
                    </a:ext>
                  </a:extLst>
                </a:gridCol>
                <a:gridCol w="1234440">
                  <a:extLst>
                    <a:ext uri="{9D8B030D-6E8A-4147-A177-3AD203B41FA5}">
                      <a16:colId xmlns:a16="http://schemas.microsoft.com/office/drawing/2014/main" val="2881031879"/>
                    </a:ext>
                  </a:extLst>
                </a:gridCol>
                <a:gridCol w="1234440">
                  <a:extLst>
                    <a:ext uri="{9D8B030D-6E8A-4147-A177-3AD203B41FA5}">
                      <a16:colId xmlns:a16="http://schemas.microsoft.com/office/drawing/2014/main" val="1099663699"/>
                    </a:ext>
                  </a:extLst>
                </a:gridCol>
                <a:gridCol w="1645920">
                  <a:extLst>
                    <a:ext uri="{9D8B030D-6E8A-4147-A177-3AD203B41FA5}">
                      <a16:colId xmlns:a16="http://schemas.microsoft.com/office/drawing/2014/main" val="1420879181"/>
                    </a:ext>
                  </a:extLst>
                </a:gridCol>
                <a:gridCol w="822960">
                  <a:extLst>
                    <a:ext uri="{9D8B030D-6E8A-4147-A177-3AD203B41FA5}">
                      <a16:colId xmlns:a16="http://schemas.microsoft.com/office/drawing/2014/main" val="3522387649"/>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725612115"/>
                  </a:ext>
                </a:extLst>
              </a:tr>
              <a:tr h="370840">
                <a:tc>
                  <a:txBody>
                    <a:bodyPr/>
                    <a:lstStyle/>
                    <a:p>
                      <a:r>
                        <a:rPr lang="de-DE" sz="1000" b="1"/>
                        <a:t>Eurovision Song Contest Deutschland - 2017-05-14 00:43:52</a:t>
                      </a:r>
                      <a:r>
                        <a:rPr lang="de-DE" sz="1000"/>
                        <a:t>
Er hat es doch tatsächlich geschafft Wir gratulieren Salvador Sobral zum ersten ESC-Sieg Portugals! &lt;3</a:t>
                      </a:r>
                      <a:endParaRPr lang="en-US" sz="1000"/>
                    </a:p>
                  </a:txBody>
                  <a:tcPr/>
                </a:tc>
                <a:tc>
                  <a:txBody>
                    <a:bodyPr/>
                    <a:lstStyle/>
                    <a:p>
                      <a:r>
                        <a:rPr lang="en-US" sz="1000"/>
                        <a:t>884</a:t>
                      </a:r>
                    </a:p>
                  </a:txBody>
                  <a:tcPr/>
                </a:tc>
                <a:tc>
                  <a:txBody>
                    <a:bodyPr/>
                    <a:lstStyle/>
                    <a:p>
                      <a:r>
                        <a:rPr lang="en-US" sz="1000"/>
                        <a:t>1110</a:t>
                      </a:r>
                    </a:p>
                  </a:txBody>
                  <a:tcPr/>
                </a:tc>
                <a:tc>
                  <a:txBody>
                    <a:bodyPr/>
                    <a:lstStyle/>
                    <a:p>
                      <a:r>
                        <a:rPr lang="en-US" sz="1000"/>
                        <a:t>99</a:t>
                      </a:r>
                    </a:p>
                  </a:txBody>
                  <a:tcPr/>
                </a:tc>
                <a:tc>
                  <a:txBody>
                    <a:bodyPr/>
                    <a:lstStyle/>
                    <a:p>
                      <a:r>
                        <a:rPr lang="en-US" sz="1000"/>
                        <a:t>2093</a:t>
                      </a:r>
                    </a:p>
                  </a:txBody>
                  <a:tcPr/>
                </a:tc>
                <a:tc>
                  <a:txBody>
                    <a:bodyPr/>
                    <a:lstStyle/>
                    <a:p>
                      <a:r>
                        <a:rPr lang="en-US" sz="1000"/>
                        <a:t>Link</a:t>
                      </a:r>
                    </a:p>
                  </a:txBody>
                  <a:tcPr/>
                </a:tc>
                <a:extLst>
                  <a:ext uri="{0D108BD9-81ED-4DB2-BD59-A6C34878D82A}">
                    <a16:rowId xmlns:a16="http://schemas.microsoft.com/office/drawing/2014/main" val="1759167696"/>
                  </a:ext>
                </a:extLst>
              </a:tr>
              <a:tr h="370840">
                <a:tc>
                  <a:txBody>
                    <a:bodyPr/>
                    <a:lstStyle/>
                    <a:p>
                      <a:r>
                        <a:rPr lang="de-DE" sz="1000" b="1"/>
                        <a:t>Eurovision Song Contest Deutschland - 2017-02-09 22:50:01</a:t>
                      </a:r>
                      <a:r>
                        <a:rPr lang="de-DE" sz="1000"/>
                        <a:t>
Levina fährt für uns nach Kiew  zum ESC 2017 mit dem Song "Perfect Life"!</a:t>
                      </a:r>
                      <a:endParaRPr lang="en-US" sz="1000"/>
                    </a:p>
                  </a:txBody>
                  <a:tcPr/>
                </a:tc>
                <a:tc>
                  <a:txBody>
                    <a:bodyPr/>
                    <a:lstStyle/>
                    <a:p>
                      <a:r>
                        <a:rPr lang="en-US" sz="1000"/>
                        <a:t>746</a:t>
                      </a:r>
                    </a:p>
                  </a:txBody>
                  <a:tcPr/>
                </a:tc>
                <a:tc>
                  <a:txBody>
                    <a:bodyPr/>
                    <a:lstStyle/>
                    <a:p>
                      <a:r>
                        <a:rPr lang="en-US" sz="1000"/>
                        <a:t>988</a:t>
                      </a:r>
                    </a:p>
                  </a:txBody>
                  <a:tcPr/>
                </a:tc>
                <a:tc>
                  <a:txBody>
                    <a:bodyPr/>
                    <a:lstStyle/>
                    <a:p>
                      <a:r>
                        <a:rPr lang="en-US" sz="1000"/>
                        <a:t>266</a:t>
                      </a:r>
                    </a:p>
                  </a:txBody>
                  <a:tcPr/>
                </a:tc>
                <a:tc>
                  <a:txBody>
                    <a:bodyPr/>
                    <a:lstStyle/>
                    <a:p>
                      <a:r>
                        <a:rPr lang="en-US" sz="1000"/>
                        <a:t>2000</a:t>
                      </a:r>
                    </a:p>
                  </a:txBody>
                  <a:tcPr/>
                </a:tc>
                <a:tc>
                  <a:txBody>
                    <a:bodyPr/>
                    <a:lstStyle/>
                    <a:p>
                      <a:r>
                        <a:rPr lang="en-US" sz="1000"/>
                        <a:t>Link</a:t>
                      </a:r>
                    </a:p>
                  </a:txBody>
                  <a:tcPr/>
                </a:tc>
                <a:extLst>
                  <a:ext uri="{0D108BD9-81ED-4DB2-BD59-A6C34878D82A}">
                    <a16:rowId xmlns:a16="http://schemas.microsoft.com/office/drawing/2014/main" val="1115731497"/>
                  </a:ext>
                </a:extLst>
              </a:tr>
              <a:tr h="370840">
                <a:tc>
                  <a:txBody>
                    <a:bodyPr/>
                    <a:lstStyle/>
                    <a:p>
                      <a:r>
                        <a:rPr lang="de-DE" sz="1000" b="1"/>
                        <a:t>Eurovision Song Contest Deutschland - 2017-05-13 23:40:14</a:t>
                      </a:r>
                      <a:r>
                        <a:rPr lang="de-DE" sz="1000"/>
                        <a:t>
Für alle unsere Fans im Ausland ein Gruß aus dem Greenroom</a:t>
                      </a:r>
                      <a:endParaRPr lang="en-US" sz="1000"/>
                    </a:p>
                  </a:txBody>
                  <a:tcPr/>
                </a:tc>
                <a:tc>
                  <a:txBody>
                    <a:bodyPr/>
                    <a:lstStyle/>
                    <a:p>
                      <a:r>
                        <a:rPr lang="en-US" sz="1000"/>
                        <a:t>672</a:t>
                      </a:r>
                    </a:p>
                  </a:txBody>
                  <a:tcPr/>
                </a:tc>
                <a:tc>
                  <a:txBody>
                    <a:bodyPr/>
                    <a:lstStyle/>
                    <a:p>
                      <a:r>
                        <a:rPr lang="en-US" sz="1000"/>
                        <a:t>341</a:t>
                      </a:r>
                    </a:p>
                  </a:txBody>
                  <a:tcPr/>
                </a:tc>
                <a:tc>
                  <a:txBody>
                    <a:bodyPr/>
                    <a:lstStyle/>
                    <a:p>
                      <a:r>
                        <a:rPr lang="en-US" sz="1000"/>
                        <a:t>0</a:t>
                      </a:r>
                    </a:p>
                  </a:txBody>
                  <a:tcPr/>
                </a:tc>
                <a:tc>
                  <a:txBody>
                    <a:bodyPr/>
                    <a:lstStyle/>
                    <a:p>
                      <a:r>
                        <a:rPr lang="en-US" sz="1000"/>
                        <a:t>1013</a:t>
                      </a:r>
                    </a:p>
                  </a:txBody>
                  <a:tcPr/>
                </a:tc>
                <a:tc>
                  <a:txBody>
                    <a:bodyPr/>
                    <a:lstStyle/>
                    <a:p>
                      <a:r>
                        <a:rPr lang="en-US" sz="1000"/>
                        <a:t>Video</a:t>
                      </a:r>
                    </a:p>
                  </a:txBody>
                  <a:tcPr/>
                </a:tc>
                <a:extLst>
                  <a:ext uri="{0D108BD9-81ED-4DB2-BD59-A6C34878D82A}">
                    <a16:rowId xmlns:a16="http://schemas.microsoft.com/office/drawing/2014/main" val="239365822"/>
                  </a:ext>
                </a:extLst>
              </a:tr>
              <a:tr h="370840">
                <a:tc>
                  <a:txBody>
                    <a:bodyPr/>
                    <a:lstStyle/>
                    <a:p>
                      <a:r>
                        <a:rPr lang="de-DE" sz="1000" b="1"/>
                        <a:t>Eurovision Song Contest Deutschland - 2017-02-09 23:58:20</a:t>
                      </a:r>
                      <a:r>
                        <a:rPr lang="de-DE" sz="1000"/>
                        <a:t>
Levina gewinnt den deutschen ESC-Vorentscheid!</a:t>
                      </a:r>
                      <a:endParaRPr lang="en-US" sz="1000"/>
                    </a:p>
                  </a:txBody>
                  <a:tcPr/>
                </a:tc>
                <a:tc>
                  <a:txBody>
                    <a:bodyPr/>
                    <a:lstStyle/>
                    <a:p>
                      <a:r>
                        <a:rPr lang="en-US" sz="1000"/>
                        <a:t>623</a:t>
                      </a:r>
                    </a:p>
                  </a:txBody>
                  <a:tcPr/>
                </a:tc>
                <a:tc>
                  <a:txBody>
                    <a:bodyPr/>
                    <a:lstStyle/>
                    <a:p>
                      <a:r>
                        <a:rPr lang="en-US" sz="1000"/>
                        <a:t>993</a:t>
                      </a:r>
                    </a:p>
                  </a:txBody>
                  <a:tcPr/>
                </a:tc>
                <a:tc>
                  <a:txBody>
                    <a:bodyPr/>
                    <a:lstStyle/>
                    <a:p>
                      <a:r>
                        <a:rPr lang="en-US" sz="1000"/>
                        <a:t>398</a:t>
                      </a:r>
                    </a:p>
                  </a:txBody>
                  <a:tcPr/>
                </a:tc>
                <a:tc>
                  <a:txBody>
                    <a:bodyPr/>
                    <a:lstStyle/>
                    <a:p>
                      <a:r>
                        <a:rPr lang="en-US" sz="1000"/>
                        <a:t>2014</a:t>
                      </a:r>
                    </a:p>
                  </a:txBody>
                  <a:tcPr/>
                </a:tc>
                <a:tc>
                  <a:txBody>
                    <a:bodyPr/>
                    <a:lstStyle/>
                    <a:p>
                      <a:r>
                        <a:rPr lang="en-US" sz="1000"/>
                        <a:t>Video</a:t>
                      </a:r>
                    </a:p>
                  </a:txBody>
                  <a:tcPr/>
                </a:tc>
                <a:extLst>
                  <a:ext uri="{0D108BD9-81ED-4DB2-BD59-A6C34878D82A}">
                    <a16:rowId xmlns:a16="http://schemas.microsoft.com/office/drawing/2014/main" val="958477100"/>
                  </a:ext>
                </a:extLst>
              </a:tr>
              <a:tr h="370840">
                <a:tc>
                  <a:txBody>
                    <a:bodyPr/>
                    <a:lstStyle/>
                    <a:p>
                      <a:r>
                        <a:rPr lang="de-DE" sz="1000" b="1"/>
                        <a:t>Eurovision Song Contest Deutschland - 2017-05-14 10:49:56</a:t>
                      </a:r>
                      <a:r>
                        <a:rPr lang="de-DE" sz="1000"/>
                        <a:t>
Wunden lecken oder den vorletzten Platz sportlich nehmen? Alina spricht mit ihren Gästen über den Finalabend.</a:t>
                      </a:r>
                      <a:endParaRPr lang="en-US" sz="1000"/>
                    </a:p>
                  </a:txBody>
                  <a:tcPr/>
                </a:tc>
                <a:tc>
                  <a:txBody>
                    <a:bodyPr/>
                    <a:lstStyle/>
                    <a:p>
                      <a:r>
                        <a:rPr lang="en-US" sz="1000"/>
                        <a:t>585</a:t>
                      </a:r>
                    </a:p>
                  </a:txBody>
                  <a:tcPr/>
                </a:tc>
                <a:tc>
                  <a:txBody>
                    <a:bodyPr/>
                    <a:lstStyle/>
                    <a:p>
                      <a:r>
                        <a:rPr lang="en-US" sz="1000"/>
                        <a:t>148</a:t>
                      </a:r>
                    </a:p>
                  </a:txBody>
                  <a:tcPr/>
                </a:tc>
                <a:tc>
                  <a:txBody>
                    <a:bodyPr/>
                    <a:lstStyle/>
                    <a:p>
                      <a:r>
                        <a:rPr lang="en-US" sz="1000"/>
                        <a:t>14</a:t>
                      </a:r>
                    </a:p>
                  </a:txBody>
                  <a:tcPr/>
                </a:tc>
                <a:tc>
                  <a:txBody>
                    <a:bodyPr/>
                    <a:lstStyle/>
                    <a:p>
                      <a:r>
                        <a:rPr lang="en-US" sz="1000"/>
                        <a:t>747</a:t>
                      </a:r>
                    </a:p>
                  </a:txBody>
                  <a:tcPr/>
                </a:tc>
                <a:tc>
                  <a:txBody>
                    <a:bodyPr/>
                    <a:lstStyle/>
                    <a:p>
                      <a:r>
                        <a:rPr lang="en-US" sz="1000"/>
                        <a:t>Video</a:t>
                      </a:r>
                    </a:p>
                  </a:txBody>
                  <a:tcPr/>
                </a:tc>
                <a:extLst>
                  <a:ext uri="{0D108BD9-81ED-4DB2-BD59-A6C34878D82A}">
                    <a16:rowId xmlns:a16="http://schemas.microsoft.com/office/drawing/2014/main" val="311849282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271518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62453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9078780"/>
                    </a:ext>
                  </a:extLst>
                </a:gridCol>
                <a:gridCol w="987552">
                  <a:extLst>
                    <a:ext uri="{9D8B030D-6E8A-4147-A177-3AD203B41FA5}">
                      <a16:colId xmlns:a16="http://schemas.microsoft.com/office/drawing/2014/main" val="3141358208"/>
                    </a:ext>
                  </a:extLst>
                </a:gridCol>
                <a:gridCol w="822960">
                  <a:extLst>
                    <a:ext uri="{9D8B030D-6E8A-4147-A177-3AD203B41FA5}">
                      <a16:colId xmlns:a16="http://schemas.microsoft.com/office/drawing/2014/main" val="2638581104"/>
                    </a:ext>
                  </a:extLst>
                </a:gridCol>
                <a:gridCol w="987552">
                  <a:extLst>
                    <a:ext uri="{9D8B030D-6E8A-4147-A177-3AD203B41FA5}">
                      <a16:colId xmlns:a16="http://schemas.microsoft.com/office/drawing/2014/main" val="1725987178"/>
                    </a:ext>
                  </a:extLst>
                </a:gridCol>
                <a:gridCol w="822960">
                  <a:extLst>
                    <a:ext uri="{9D8B030D-6E8A-4147-A177-3AD203B41FA5}">
                      <a16:colId xmlns:a16="http://schemas.microsoft.com/office/drawing/2014/main" val="3193180689"/>
                    </a:ext>
                  </a:extLst>
                </a:gridCol>
                <a:gridCol w="905256">
                  <a:extLst>
                    <a:ext uri="{9D8B030D-6E8A-4147-A177-3AD203B41FA5}">
                      <a16:colId xmlns:a16="http://schemas.microsoft.com/office/drawing/2014/main" val="2063759595"/>
                    </a:ext>
                  </a:extLst>
                </a:gridCol>
                <a:gridCol w="822960">
                  <a:extLst>
                    <a:ext uri="{9D8B030D-6E8A-4147-A177-3AD203B41FA5}">
                      <a16:colId xmlns:a16="http://schemas.microsoft.com/office/drawing/2014/main" val="2910586614"/>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436644601"/>
                  </a:ext>
                </a:extLst>
              </a:tr>
              <a:tr h="370840">
                <a:tc>
                  <a:txBody>
                    <a:bodyPr/>
                    <a:lstStyle/>
                    <a:p>
                      <a:r>
                        <a:rPr lang="de-DE" sz="1000" b="1"/>
                        <a:t>Eurovision Song Contest Deutschland - 2017-05-14 18:26:13</a:t>
                      </a:r>
                      <a:r>
                        <a:rPr lang="de-DE" sz="1000"/>
                        <a:t>
Wer hat wie abgestimmt? Und wie sehr ähnelten sich die Jury- und Televoting-Ergebnisse? Hier unsere Übersicht ⬇️💡</a:t>
                      </a:r>
                      <a:endParaRPr lang="en-US" sz="1000"/>
                    </a:p>
                  </a:txBody>
                  <a:tcPr/>
                </a:tc>
                <a:tc>
                  <a:txBody>
                    <a:bodyPr/>
                    <a:lstStyle/>
                    <a:p>
                      <a:r>
                        <a:rPr lang="en-US" sz="1000"/>
                        <a:t>9.3%</a:t>
                      </a:r>
                    </a:p>
                  </a:txBody>
                  <a:tcPr/>
                </a:tc>
                <a:tc>
                  <a:txBody>
                    <a:bodyPr/>
                    <a:lstStyle/>
                    <a:p>
                      <a:r>
                        <a:rPr lang="en-US" sz="1000"/>
                        <a:t>2757</a:t>
                      </a:r>
                    </a:p>
                  </a:txBody>
                  <a:tcPr/>
                </a:tc>
                <a:tc>
                  <a:txBody>
                    <a:bodyPr/>
                    <a:lstStyle/>
                    <a:p>
                      <a:r>
                        <a:rPr lang="en-US" sz="1000"/>
                        <a:t>29539</a:t>
                      </a:r>
                    </a:p>
                  </a:txBody>
                  <a:tcPr/>
                </a:tc>
                <a:tc>
                  <a:txBody>
                    <a:bodyPr/>
                    <a:lstStyle/>
                    <a:p>
                      <a:r>
                        <a:rPr lang="en-US" sz="1000"/>
                        <a:t>3510</a:t>
                      </a:r>
                    </a:p>
                  </a:txBody>
                  <a:tcPr/>
                </a:tc>
                <a:tc>
                  <a:txBody>
                    <a:bodyPr/>
                    <a:lstStyle/>
                    <a:p>
                      <a:r>
                        <a:rPr lang="en-US" sz="1000"/>
                        <a:t>11.9%</a:t>
                      </a:r>
                    </a:p>
                  </a:txBody>
                  <a:tcPr/>
                </a:tc>
                <a:tc>
                  <a:txBody>
                    <a:bodyPr/>
                    <a:lstStyle/>
                    <a:p>
                      <a:r>
                        <a:rPr lang="en-US" sz="1000"/>
                        <a:t>Link</a:t>
                      </a:r>
                    </a:p>
                  </a:txBody>
                  <a:tcPr/>
                </a:tc>
                <a:extLst>
                  <a:ext uri="{0D108BD9-81ED-4DB2-BD59-A6C34878D82A}">
                    <a16:rowId xmlns:a16="http://schemas.microsoft.com/office/drawing/2014/main" val="2617120330"/>
                  </a:ext>
                </a:extLst>
              </a:tr>
              <a:tr h="370840">
                <a:tc>
                  <a:txBody>
                    <a:bodyPr/>
                    <a:lstStyle/>
                    <a:p>
                      <a:r>
                        <a:rPr lang="de-DE" sz="1000" b="1"/>
                        <a:t>Eurovision Song Contest Deutschland - 2017-05-12 21:36:41</a:t>
                      </a:r>
                      <a:r>
                        <a:rPr lang="de-DE" sz="1000"/>
                        <a:t>
Pünktlich zum Finale heißt es wieder: Wir wissen, wer den ESC 2017 gewinnt! Wem würdet ihr zustimmen? &lt;3</a:t>
                      </a:r>
                      <a:endParaRPr lang="en-US" sz="1000"/>
                    </a:p>
                  </a:txBody>
                  <a:tcPr/>
                </a:tc>
                <a:tc>
                  <a:txBody>
                    <a:bodyPr/>
                    <a:lstStyle/>
                    <a:p>
                      <a:r>
                        <a:rPr lang="en-US" sz="1000"/>
                        <a:t>7.3%</a:t>
                      </a:r>
                    </a:p>
                  </a:txBody>
                  <a:tcPr/>
                </a:tc>
                <a:tc>
                  <a:txBody>
                    <a:bodyPr/>
                    <a:lstStyle/>
                    <a:p>
                      <a:r>
                        <a:rPr lang="en-US" sz="1000"/>
                        <a:t>1299</a:t>
                      </a:r>
                    </a:p>
                  </a:txBody>
                  <a:tcPr/>
                </a:tc>
                <a:tc>
                  <a:txBody>
                    <a:bodyPr/>
                    <a:lstStyle/>
                    <a:p>
                      <a:r>
                        <a:rPr lang="en-US" sz="1000"/>
                        <a:t>17796</a:t>
                      </a:r>
                    </a:p>
                  </a:txBody>
                  <a:tcPr/>
                </a:tc>
                <a:tc>
                  <a:txBody>
                    <a:bodyPr/>
                    <a:lstStyle/>
                    <a:p>
                      <a:r>
                        <a:rPr lang="en-US" sz="1000"/>
                        <a:t>1867</a:t>
                      </a:r>
                    </a:p>
                  </a:txBody>
                  <a:tcPr/>
                </a:tc>
                <a:tc>
                  <a:txBody>
                    <a:bodyPr/>
                    <a:lstStyle/>
                    <a:p>
                      <a:r>
                        <a:rPr lang="en-US" sz="1000"/>
                        <a:t>10.5%</a:t>
                      </a:r>
                    </a:p>
                  </a:txBody>
                  <a:tcPr/>
                </a:tc>
                <a:tc>
                  <a:txBody>
                    <a:bodyPr/>
                    <a:lstStyle/>
                    <a:p>
                      <a:r>
                        <a:rPr lang="en-US" sz="1000"/>
                        <a:t>Link</a:t>
                      </a:r>
                    </a:p>
                  </a:txBody>
                  <a:tcPr/>
                </a:tc>
                <a:extLst>
                  <a:ext uri="{0D108BD9-81ED-4DB2-BD59-A6C34878D82A}">
                    <a16:rowId xmlns:a16="http://schemas.microsoft.com/office/drawing/2014/main" val="923685927"/>
                  </a:ext>
                </a:extLst>
              </a:tr>
              <a:tr h="370840">
                <a:tc>
                  <a:txBody>
                    <a:bodyPr/>
                    <a:lstStyle/>
                    <a:p>
                      <a:r>
                        <a:rPr lang="de-DE" sz="1000" b="1"/>
                        <a:t>Eurovision Song Contest Deutschland - 2017-05-14 18:01:19</a:t>
                      </a:r>
                      <a:r>
                        <a:rPr lang="de-DE" sz="1000"/>
                        <a:t>
Scheidet Israel tatsächlich aus dem ESC aus? Nach dem Schock-Moment des Abends folgt heute das vorläufige Dementi &lt;3</a:t>
                      </a:r>
                      <a:endParaRPr lang="en-US" sz="1000"/>
                    </a:p>
                  </a:txBody>
                  <a:tcPr/>
                </a:tc>
                <a:tc>
                  <a:txBody>
                    <a:bodyPr/>
                    <a:lstStyle/>
                    <a:p>
                      <a:r>
                        <a:rPr lang="en-US" sz="1000"/>
                        <a:t>6.8%</a:t>
                      </a:r>
                    </a:p>
                  </a:txBody>
                  <a:tcPr/>
                </a:tc>
                <a:tc>
                  <a:txBody>
                    <a:bodyPr/>
                    <a:lstStyle/>
                    <a:p>
                      <a:r>
                        <a:rPr lang="en-US" sz="1000"/>
                        <a:t>2014</a:t>
                      </a:r>
                    </a:p>
                  </a:txBody>
                  <a:tcPr/>
                </a:tc>
                <a:tc>
                  <a:txBody>
                    <a:bodyPr/>
                    <a:lstStyle/>
                    <a:p>
                      <a:r>
                        <a:rPr lang="en-US" sz="1000"/>
                        <a:t>29672</a:t>
                      </a:r>
                    </a:p>
                  </a:txBody>
                  <a:tcPr/>
                </a:tc>
                <a:tc>
                  <a:txBody>
                    <a:bodyPr/>
                    <a:lstStyle/>
                    <a:p>
                      <a:r>
                        <a:rPr lang="en-US" sz="1000"/>
                        <a:t>3221</a:t>
                      </a:r>
                    </a:p>
                  </a:txBody>
                  <a:tcPr/>
                </a:tc>
                <a:tc>
                  <a:txBody>
                    <a:bodyPr/>
                    <a:lstStyle/>
                    <a:p>
                      <a:r>
                        <a:rPr lang="en-US" sz="1000"/>
                        <a:t>10.9%</a:t>
                      </a:r>
                    </a:p>
                  </a:txBody>
                  <a:tcPr/>
                </a:tc>
                <a:tc>
                  <a:txBody>
                    <a:bodyPr/>
                    <a:lstStyle/>
                    <a:p>
                      <a:r>
                        <a:rPr lang="en-US" sz="1000"/>
                        <a:t>Link</a:t>
                      </a:r>
                    </a:p>
                  </a:txBody>
                  <a:tcPr/>
                </a:tc>
                <a:extLst>
                  <a:ext uri="{0D108BD9-81ED-4DB2-BD59-A6C34878D82A}">
                    <a16:rowId xmlns:a16="http://schemas.microsoft.com/office/drawing/2014/main" val="937970306"/>
                  </a:ext>
                </a:extLst>
              </a:tr>
              <a:tr h="370840">
                <a:tc>
                  <a:txBody>
                    <a:bodyPr/>
                    <a:lstStyle/>
                    <a:p>
                      <a:r>
                        <a:rPr lang="de-DE" sz="1000" b="1"/>
                        <a:t>Eurovision Song Contest Deutschland - 2017-05-10 00:30:07</a:t>
                      </a:r>
                      <a:r>
                        <a:rPr lang="de-DE" sz="1000"/>
                        <a:t>
Traurige Verlierer und strahlende Gewinner: das Ergebnis des ersten ESC-Halbfinals.</a:t>
                      </a:r>
                      <a:endParaRPr lang="en-US" sz="1000"/>
                    </a:p>
                  </a:txBody>
                  <a:tcPr/>
                </a:tc>
                <a:tc>
                  <a:txBody>
                    <a:bodyPr/>
                    <a:lstStyle/>
                    <a:p>
                      <a:r>
                        <a:rPr lang="en-US" sz="1000"/>
                        <a:t>6.7%</a:t>
                      </a:r>
                    </a:p>
                  </a:txBody>
                  <a:tcPr/>
                </a:tc>
                <a:tc>
                  <a:txBody>
                    <a:bodyPr/>
                    <a:lstStyle/>
                    <a:p>
                      <a:r>
                        <a:rPr lang="en-US" sz="1000"/>
                        <a:t>2107</a:t>
                      </a:r>
                    </a:p>
                  </a:txBody>
                  <a:tcPr/>
                </a:tc>
                <a:tc>
                  <a:txBody>
                    <a:bodyPr/>
                    <a:lstStyle/>
                    <a:p>
                      <a:r>
                        <a:rPr lang="en-US" sz="1000"/>
                        <a:t>31513</a:t>
                      </a:r>
                    </a:p>
                  </a:txBody>
                  <a:tcPr/>
                </a:tc>
                <a:tc>
                  <a:txBody>
                    <a:bodyPr/>
                    <a:lstStyle/>
                    <a:p>
                      <a:r>
                        <a:rPr lang="en-US" sz="1000"/>
                        <a:t>3532</a:t>
                      </a:r>
                    </a:p>
                  </a:txBody>
                  <a:tcPr/>
                </a:tc>
                <a:tc>
                  <a:txBody>
                    <a:bodyPr/>
                    <a:lstStyle/>
                    <a:p>
                      <a:r>
                        <a:rPr lang="en-US" sz="1000"/>
                        <a:t>11.2%</a:t>
                      </a:r>
                    </a:p>
                  </a:txBody>
                  <a:tcPr/>
                </a:tc>
                <a:tc>
                  <a:txBody>
                    <a:bodyPr/>
                    <a:lstStyle/>
                    <a:p>
                      <a:r>
                        <a:rPr lang="en-US" sz="1000"/>
                        <a:t>Link</a:t>
                      </a:r>
                    </a:p>
                  </a:txBody>
                  <a:tcPr/>
                </a:tc>
                <a:extLst>
                  <a:ext uri="{0D108BD9-81ED-4DB2-BD59-A6C34878D82A}">
                    <a16:rowId xmlns:a16="http://schemas.microsoft.com/office/drawing/2014/main" val="3860011707"/>
                  </a:ext>
                </a:extLst>
              </a:tr>
              <a:tr h="370840">
                <a:tc>
                  <a:txBody>
                    <a:bodyPr/>
                    <a:lstStyle/>
                    <a:p>
                      <a:r>
                        <a:rPr lang="de-DE" sz="1000" b="1"/>
                        <a:t>Eurovision Song Contest Deutschland - 2017-05-08 22:21:43</a:t>
                      </a:r>
                      <a:r>
                        <a:rPr lang="de-DE" sz="1000"/>
                        <a:t>
Jan Feddersen wagt eine Prognose für das erste ESC-Halbfinale: Wer sind die Favoriten, wer die Außenseiter?</a:t>
                      </a:r>
                      <a:endParaRPr lang="en-US" sz="1000"/>
                    </a:p>
                  </a:txBody>
                  <a:tcPr/>
                </a:tc>
                <a:tc>
                  <a:txBody>
                    <a:bodyPr/>
                    <a:lstStyle/>
                    <a:p>
                      <a:r>
                        <a:rPr lang="en-US" sz="1000"/>
                        <a:t>6.7%</a:t>
                      </a:r>
                    </a:p>
                  </a:txBody>
                  <a:tcPr/>
                </a:tc>
                <a:tc>
                  <a:txBody>
                    <a:bodyPr/>
                    <a:lstStyle/>
                    <a:p>
                      <a:r>
                        <a:rPr lang="en-US" sz="1000"/>
                        <a:t>1386</a:t>
                      </a:r>
                    </a:p>
                  </a:txBody>
                  <a:tcPr/>
                </a:tc>
                <a:tc>
                  <a:txBody>
                    <a:bodyPr/>
                    <a:lstStyle/>
                    <a:p>
                      <a:r>
                        <a:rPr lang="en-US" sz="1000"/>
                        <a:t>20794</a:t>
                      </a:r>
                    </a:p>
                  </a:txBody>
                  <a:tcPr/>
                </a:tc>
                <a:tc>
                  <a:txBody>
                    <a:bodyPr/>
                    <a:lstStyle/>
                    <a:p>
                      <a:r>
                        <a:rPr lang="en-US" sz="1000"/>
                        <a:t>1867</a:t>
                      </a:r>
                    </a:p>
                  </a:txBody>
                  <a:tcPr/>
                </a:tc>
                <a:tc>
                  <a:txBody>
                    <a:bodyPr/>
                    <a:lstStyle/>
                    <a:p>
                      <a:r>
                        <a:rPr lang="en-US" sz="1000"/>
                        <a:t>9.0%</a:t>
                      </a:r>
                    </a:p>
                  </a:txBody>
                  <a:tcPr/>
                </a:tc>
                <a:tc>
                  <a:txBody>
                    <a:bodyPr/>
                    <a:lstStyle/>
                    <a:p>
                      <a:r>
                        <a:rPr lang="en-US" sz="1000"/>
                        <a:t>Link</a:t>
                      </a:r>
                    </a:p>
                  </a:txBody>
                  <a:tcPr/>
                </a:tc>
                <a:extLst>
                  <a:ext uri="{0D108BD9-81ED-4DB2-BD59-A6C34878D82A}">
                    <a16:rowId xmlns:a16="http://schemas.microsoft.com/office/drawing/2014/main" val="1280426692"/>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897864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61462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4224939240"/>
                    </a:ext>
                  </a:extLst>
                </a:gridCol>
                <a:gridCol w="1152144">
                  <a:extLst>
                    <a:ext uri="{9D8B030D-6E8A-4147-A177-3AD203B41FA5}">
                      <a16:colId xmlns:a16="http://schemas.microsoft.com/office/drawing/2014/main" val="261317530"/>
                    </a:ext>
                  </a:extLst>
                </a:gridCol>
                <a:gridCol w="1152144">
                  <a:extLst>
                    <a:ext uri="{9D8B030D-6E8A-4147-A177-3AD203B41FA5}">
                      <a16:colId xmlns:a16="http://schemas.microsoft.com/office/drawing/2014/main" val="3166558327"/>
                    </a:ext>
                  </a:extLst>
                </a:gridCol>
                <a:gridCol w="1152144">
                  <a:extLst>
                    <a:ext uri="{9D8B030D-6E8A-4147-A177-3AD203B41FA5}">
                      <a16:colId xmlns:a16="http://schemas.microsoft.com/office/drawing/2014/main" val="3498717525"/>
                    </a:ext>
                  </a:extLst>
                </a:gridCol>
                <a:gridCol w="822960">
                  <a:extLst>
                    <a:ext uri="{9D8B030D-6E8A-4147-A177-3AD203B41FA5}">
                      <a16:colId xmlns:a16="http://schemas.microsoft.com/office/drawing/2014/main" val="10821358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26289348"/>
                  </a:ext>
                </a:extLst>
              </a:tr>
              <a:tr h="370840">
                <a:tc>
                  <a:txBody>
                    <a:bodyPr/>
                    <a:lstStyle/>
                    <a:p>
                      <a:r>
                        <a:rPr lang="en-US" sz="1000" b="1"/>
                        <a:t>Eurovision Song Contest Deutschland - 2017-05-12 15:38:02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113093</a:t>
                      </a:r>
                    </a:p>
                  </a:txBody>
                  <a:tcPr/>
                </a:tc>
                <a:tc>
                  <a:txBody>
                    <a:bodyPr/>
                    <a:lstStyle/>
                    <a:p>
                      <a:r>
                        <a:rPr lang="en-US" sz="1000"/>
                        <a:t>386055</a:t>
                      </a:r>
                    </a:p>
                  </a:txBody>
                  <a:tcPr/>
                </a:tc>
                <a:tc>
                  <a:txBody>
                    <a:bodyPr/>
                    <a:lstStyle/>
                    <a:p>
                      <a:r>
                        <a:rPr lang="en-US" sz="1000"/>
                        <a:t>8%</a:t>
                      </a:r>
                    </a:p>
                  </a:txBody>
                  <a:tcPr/>
                </a:tc>
                <a:tc>
                  <a:txBody>
                    <a:bodyPr/>
                    <a:lstStyle/>
                    <a:p>
                      <a:r>
                        <a:rPr lang="en-US" sz="1000"/>
                        <a:t>1:01</a:t>
                      </a:r>
                    </a:p>
                  </a:txBody>
                  <a:tcPr/>
                </a:tc>
                <a:extLst>
                  <a:ext uri="{0D108BD9-81ED-4DB2-BD59-A6C34878D82A}">
                    <a16:rowId xmlns:a16="http://schemas.microsoft.com/office/drawing/2014/main" val="3527128198"/>
                  </a:ext>
                </a:extLst>
              </a:tr>
              <a:tr h="370840">
                <a:tc>
                  <a:txBody>
                    <a:bodyPr/>
                    <a:lstStyle/>
                    <a:p>
                      <a:r>
                        <a:rPr lang="de-DE" sz="1000" b="1"/>
                        <a:t>Eurovision Song Contest Deutschland - 2017-02-09 23:58:20</a:t>
                      </a:r>
                      <a:r>
                        <a:rPr lang="de-DE" sz="1000"/>
                        <a:t>
Levina gewinnt den deutschen ESC-Vorentscheid!</a:t>
                      </a:r>
                      <a:endParaRPr lang="en-US" sz="1000"/>
                    </a:p>
                  </a:txBody>
                  <a:tcPr/>
                </a:tc>
                <a:tc>
                  <a:txBody>
                    <a:bodyPr/>
                    <a:lstStyle/>
                    <a:p>
                      <a:r>
                        <a:rPr lang="en-US" sz="1000"/>
                        <a:t>55139</a:t>
                      </a:r>
                    </a:p>
                  </a:txBody>
                  <a:tcPr/>
                </a:tc>
                <a:tc>
                  <a:txBody>
                    <a:bodyPr/>
                    <a:lstStyle/>
                    <a:p>
                      <a:r>
                        <a:rPr lang="en-US" sz="1000"/>
                        <a:t>111800</a:t>
                      </a:r>
                    </a:p>
                  </a:txBody>
                  <a:tcPr/>
                </a:tc>
                <a:tc>
                  <a:txBody>
                    <a:bodyPr/>
                    <a:lstStyle/>
                    <a:p>
                      <a:r>
                        <a:rPr lang="en-US" sz="1000"/>
                        <a:t>8%</a:t>
                      </a:r>
                    </a:p>
                  </a:txBody>
                  <a:tcPr/>
                </a:tc>
                <a:tc>
                  <a:txBody>
                    <a:bodyPr/>
                    <a:lstStyle/>
                    <a:p>
                      <a:r>
                        <a:rPr lang="en-US" sz="1000"/>
                        <a:t>3:06</a:t>
                      </a:r>
                    </a:p>
                  </a:txBody>
                  <a:tcPr/>
                </a:tc>
                <a:extLst>
                  <a:ext uri="{0D108BD9-81ED-4DB2-BD59-A6C34878D82A}">
                    <a16:rowId xmlns:a16="http://schemas.microsoft.com/office/drawing/2014/main" val="2869960929"/>
                  </a:ext>
                </a:extLst>
              </a:tr>
              <a:tr h="370840">
                <a:tc>
                  <a:txBody>
                    <a:bodyPr/>
                    <a:lstStyle/>
                    <a:p>
                      <a:r>
                        <a:rPr lang="de-DE" sz="1000" b="1"/>
                        <a:t>Eurovision Song Contest Deutschland - 2017-05-13 19:14:00</a:t>
                      </a:r>
                      <a:r>
                        <a:rPr lang="de-DE" sz="1000"/>
                        <a:t>
So, dann wollen wir mal gucken, was die diesjährigen Teilnehmer so aus dem ESC-Tutorial gelernt haben.</a:t>
                      </a:r>
                      <a:endParaRPr lang="en-US" sz="1000"/>
                    </a:p>
                  </a:txBody>
                  <a:tcPr/>
                </a:tc>
                <a:tc>
                  <a:txBody>
                    <a:bodyPr/>
                    <a:lstStyle/>
                    <a:p>
                      <a:r>
                        <a:rPr lang="en-US" sz="1000"/>
                        <a:t>32183</a:t>
                      </a:r>
                    </a:p>
                  </a:txBody>
                  <a:tcPr/>
                </a:tc>
                <a:tc>
                  <a:txBody>
                    <a:bodyPr/>
                    <a:lstStyle/>
                    <a:p>
                      <a:r>
                        <a:rPr lang="en-US" sz="1000"/>
                        <a:t>75861</a:t>
                      </a:r>
                    </a:p>
                  </a:txBody>
                  <a:tcPr/>
                </a:tc>
                <a:tc>
                  <a:txBody>
                    <a:bodyPr/>
                    <a:lstStyle/>
                    <a:p>
                      <a:r>
                        <a:rPr lang="en-US" sz="1000"/>
                        <a:t>10%</a:t>
                      </a:r>
                    </a:p>
                  </a:txBody>
                  <a:tcPr/>
                </a:tc>
                <a:tc>
                  <a:txBody>
                    <a:bodyPr/>
                    <a:lstStyle/>
                    <a:p>
                      <a:r>
                        <a:rPr lang="en-US" sz="1000"/>
                        <a:t>4:37</a:t>
                      </a:r>
                    </a:p>
                  </a:txBody>
                  <a:tcPr/>
                </a:tc>
                <a:extLst>
                  <a:ext uri="{0D108BD9-81ED-4DB2-BD59-A6C34878D82A}">
                    <a16:rowId xmlns:a16="http://schemas.microsoft.com/office/drawing/2014/main" val="1076908428"/>
                  </a:ext>
                </a:extLst>
              </a:tr>
              <a:tr h="370840">
                <a:tc>
                  <a:txBody>
                    <a:bodyPr/>
                    <a:lstStyle/>
                    <a:p>
                      <a:r>
                        <a:rPr lang="en-US" sz="1000" b="1"/>
                        <a:t>Eurovision Song Contest Deutschland - 2017-05-13 08:26:00</a:t>
                      </a:r>
                      <a:r>
                        <a:rPr lang="en-US" sz="1000"/>
                        <a:t>
Love is love. ❤🏳️‍🌈</a:t>
                      </a:r>
                    </a:p>
                  </a:txBody>
                  <a:tcPr/>
                </a:tc>
                <a:tc>
                  <a:txBody>
                    <a:bodyPr/>
                    <a:lstStyle/>
                    <a:p>
                      <a:r>
                        <a:rPr lang="en-US" sz="1000"/>
                        <a:t>30140</a:t>
                      </a:r>
                    </a:p>
                  </a:txBody>
                  <a:tcPr/>
                </a:tc>
                <a:tc>
                  <a:txBody>
                    <a:bodyPr/>
                    <a:lstStyle/>
                    <a:p>
                      <a:r>
                        <a:rPr lang="en-US" sz="1000"/>
                        <a:t>49973</a:t>
                      </a:r>
                    </a:p>
                  </a:txBody>
                  <a:tcPr/>
                </a:tc>
                <a:tc>
                  <a:txBody>
                    <a:bodyPr/>
                    <a:lstStyle/>
                    <a:p>
                      <a:r>
                        <a:rPr lang="en-US" sz="1000"/>
                        <a:t>26%</a:t>
                      </a:r>
                    </a:p>
                  </a:txBody>
                  <a:tcPr/>
                </a:tc>
                <a:tc>
                  <a:txBody>
                    <a:bodyPr/>
                    <a:lstStyle/>
                    <a:p>
                      <a:r>
                        <a:rPr lang="en-US" sz="1000"/>
                        <a:t>1:09</a:t>
                      </a:r>
                    </a:p>
                  </a:txBody>
                  <a:tcPr/>
                </a:tc>
                <a:extLst>
                  <a:ext uri="{0D108BD9-81ED-4DB2-BD59-A6C34878D82A}">
                    <a16:rowId xmlns:a16="http://schemas.microsoft.com/office/drawing/2014/main" val="2891562912"/>
                  </a:ext>
                </a:extLst>
              </a:tr>
              <a:tr h="370840">
                <a:tc>
                  <a:txBody>
                    <a:bodyPr/>
                    <a:lstStyle/>
                    <a:p>
                      <a:r>
                        <a:rPr lang="de-DE" sz="1000" b="1"/>
                        <a:t>Eurovision Song Contest Deutschland - 2017-02-07 21:14:00</a:t>
                      </a:r>
                      <a:r>
                        <a:rPr lang="de-DE" sz="1000"/>
                        <a:t>
Vor Lachen nicht mehr singen können: unbezahlbar. 
Barbara Schöneberger und Bettina Tietjen bei DAS! im NDR Fernsehen
Anmerkung der Redaktion:
Wir können eure Bedenken gut nachvollziehen, doch ist die Verkleidung von Bettina und Barbara keine Werbung für die Pelzindustrie.
Wir bedauern allerdings, dass uns ein Echtpelz-Stück durchgerutscht ist, welches Bettina Tietjen auf dem Kopf getragen hat. Das Pelzstück ist der abgeknöpfte Besatz einer Jacke. Bei allen anderen Kleidungsstücken, die in der Sendung getragen wurden: Mantel, Weste etc. handelt es sich tatsächlich um Kunst- bzw. Webpelze. 
Ihr könnt aber sicher sein, dass der NDR keine Pelze oder Jacken mit Pelzbesatz für Sendungen kauft. Dennoch befinden sich in unserem Fundus ein paar historische Pelze, die wir geerbt haben, sowie ein paar kleinere Pelz-Teile, da diese für einen kritischen Bericht über Pelze benötigt wurden. 
Wir achten normalerweise darauf, dass diese nicht unbedacht im Bild sind.</a:t>
                      </a:r>
                      <a:endParaRPr lang="en-US" sz="1000"/>
                    </a:p>
                  </a:txBody>
                  <a:tcPr/>
                </a:tc>
                <a:tc>
                  <a:txBody>
                    <a:bodyPr/>
                    <a:lstStyle/>
                    <a:p>
                      <a:r>
                        <a:rPr lang="en-US" sz="1000"/>
                        <a:t>18672</a:t>
                      </a:r>
                    </a:p>
                  </a:txBody>
                  <a:tcPr/>
                </a:tc>
                <a:tc>
                  <a:txBody>
                    <a:bodyPr/>
                    <a:lstStyle/>
                    <a:p>
                      <a:r>
                        <a:rPr lang="en-US" sz="1000"/>
                        <a:t>34930</a:t>
                      </a:r>
                    </a:p>
                  </a:txBody>
                  <a:tcPr/>
                </a:tc>
                <a:tc>
                  <a:txBody>
                    <a:bodyPr/>
                    <a:lstStyle/>
                    <a:p>
                      <a:r>
                        <a:rPr lang="en-US" sz="1000"/>
                        <a:t>11%</a:t>
                      </a:r>
                    </a:p>
                  </a:txBody>
                  <a:tcPr/>
                </a:tc>
                <a:tc>
                  <a:txBody>
                    <a:bodyPr/>
                    <a:lstStyle/>
                    <a:p>
                      <a:r>
                        <a:rPr lang="en-US" sz="1000"/>
                        <a:t>1:57</a:t>
                      </a:r>
                    </a:p>
                  </a:txBody>
                  <a:tcPr/>
                </a:tc>
                <a:extLst>
                  <a:ext uri="{0D108BD9-81ED-4DB2-BD59-A6C34878D82A}">
                    <a16:rowId xmlns:a16="http://schemas.microsoft.com/office/drawing/2014/main" val="86981257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436542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8014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88120275"/>
                    </a:ext>
                  </a:extLst>
                </a:gridCol>
                <a:gridCol w="1316736">
                  <a:extLst>
                    <a:ext uri="{9D8B030D-6E8A-4147-A177-3AD203B41FA5}">
                      <a16:colId xmlns:a16="http://schemas.microsoft.com/office/drawing/2014/main" val="3245139566"/>
                    </a:ext>
                  </a:extLst>
                </a:gridCol>
                <a:gridCol w="1481328">
                  <a:extLst>
                    <a:ext uri="{9D8B030D-6E8A-4147-A177-3AD203B41FA5}">
                      <a16:colId xmlns:a16="http://schemas.microsoft.com/office/drawing/2014/main" val="2049263306"/>
                    </a:ext>
                  </a:extLst>
                </a:gridCol>
                <a:gridCol w="1481328">
                  <a:extLst>
                    <a:ext uri="{9D8B030D-6E8A-4147-A177-3AD203B41FA5}">
                      <a16:colId xmlns:a16="http://schemas.microsoft.com/office/drawing/2014/main" val="1460300609"/>
                    </a:ext>
                  </a:extLst>
                </a:gridCol>
                <a:gridCol w="1481328">
                  <a:extLst>
                    <a:ext uri="{9D8B030D-6E8A-4147-A177-3AD203B41FA5}">
                      <a16:colId xmlns:a16="http://schemas.microsoft.com/office/drawing/2014/main" val="10411157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1081275804"/>
                  </a:ext>
                </a:extLst>
              </a:tr>
              <a:tr h="370840">
                <a:tc>
                  <a:txBody>
                    <a:bodyPr/>
                    <a:lstStyle/>
                    <a:p>
                      <a:r>
                        <a:rPr lang="de-DE" sz="1000" b="1"/>
                        <a:t>Eurovision Song Contest Deutschland - 2017-05-10 20:24:00</a:t>
                      </a:r>
                      <a:r>
                        <a:rPr lang="de-DE" sz="1000"/>
                        <a:t>
Außer nackt, geht alles: Sechs ESC-Outfits, die man nicht vergisst.</a:t>
                      </a:r>
                      <a:endParaRPr lang="en-US" sz="1000"/>
                    </a:p>
                  </a:txBody>
                  <a:tcPr/>
                </a:tc>
                <a:tc>
                  <a:txBody>
                    <a:bodyPr/>
                    <a:lstStyle/>
                    <a:p>
                      <a:r>
                        <a:rPr lang="en-US" sz="1000"/>
                        <a:t>27.45%</a:t>
                      </a:r>
                    </a:p>
                  </a:txBody>
                  <a:tcPr/>
                </a:tc>
                <a:tc>
                  <a:txBody>
                    <a:bodyPr/>
                    <a:lstStyle/>
                    <a:p>
                      <a:r>
                        <a:rPr lang="en-US" sz="1000"/>
                        <a:t>42.03%</a:t>
                      </a:r>
                    </a:p>
                  </a:txBody>
                  <a:tcPr/>
                </a:tc>
                <a:tc>
                  <a:txBody>
                    <a:bodyPr/>
                    <a:lstStyle/>
                    <a:p>
                      <a:r>
                        <a:rPr lang="en-US" sz="1000"/>
                        <a:t>13290</a:t>
                      </a:r>
                    </a:p>
                  </a:txBody>
                  <a:tcPr/>
                </a:tc>
                <a:tc>
                  <a:txBody>
                    <a:bodyPr/>
                    <a:lstStyle/>
                    <a:p>
                      <a:r>
                        <a:rPr lang="en-US" sz="1000"/>
                        <a:t>48057</a:t>
                      </a:r>
                    </a:p>
                  </a:txBody>
                  <a:tcPr/>
                </a:tc>
                <a:extLst>
                  <a:ext uri="{0D108BD9-81ED-4DB2-BD59-A6C34878D82A}">
                    <a16:rowId xmlns:a16="http://schemas.microsoft.com/office/drawing/2014/main" val="2414364874"/>
                  </a:ext>
                </a:extLst>
              </a:tr>
              <a:tr h="370840">
                <a:tc>
                  <a:txBody>
                    <a:bodyPr/>
                    <a:lstStyle/>
                    <a:p>
                      <a:r>
                        <a:rPr lang="en-US" sz="1000" b="1"/>
                        <a:t>Eurovision Song Contest Deutschland - 2017-05-13 08:26:00</a:t>
                      </a:r>
                      <a:r>
                        <a:rPr lang="en-US" sz="1000"/>
                        <a:t>
Love is love. ❤🏳️‍🌈</a:t>
                      </a:r>
                    </a:p>
                  </a:txBody>
                  <a:tcPr/>
                </a:tc>
                <a:tc>
                  <a:txBody>
                    <a:bodyPr/>
                    <a:lstStyle/>
                    <a:p>
                      <a:r>
                        <a:rPr lang="en-US" sz="1000"/>
                        <a:t>23.45%</a:t>
                      </a:r>
                    </a:p>
                  </a:txBody>
                  <a:tcPr/>
                </a:tc>
                <a:tc>
                  <a:txBody>
                    <a:bodyPr/>
                    <a:lstStyle/>
                    <a:p>
                      <a:r>
                        <a:rPr lang="en-US" sz="1000"/>
                        <a:t>38.34%</a:t>
                      </a:r>
                    </a:p>
                  </a:txBody>
                  <a:tcPr/>
                </a:tc>
                <a:tc>
                  <a:txBody>
                    <a:bodyPr/>
                    <a:lstStyle/>
                    <a:p>
                      <a:r>
                        <a:rPr lang="en-US" sz="1000"/>
                        <a:t>30140</a:t>
                      </a:r>
                    </a:p>
                  </a:txBody>
                  <a:tcPr/>
                </a:tc>
                <a:tc>
                  <a:txBody>
                    <a:bodyPr/>
                    <a:lstStyle/>
                    <a:p>
                      <a:r>
                        <a:rPr lang="en-US" sz="1000"/>
                        <a:t>128537</a:t>
                      </a:r>
                    </a:p>
                  </a:txBody>
                  <a:tcPr/>
                </a:tc>
                <a:extLst>
                  <a:ext uri="{0D108BD9-81ED-4DB2-BD59-A6C34878D82A}">
                    <a16:rowId xmlns:a16="http://schemas.microsoft.com/office/drawing/2014/main" val="1169326565"/>
                  </a:ext>
                </a:extLst>
              </a:tr>
              <a:tr h="370840">
                <a:tc>
                  <a:txBody>
                    <a:bodyPr/>
                    <a:lstStyle/>
                    <a:p>
                      <a:r>
                        <a:rPr lang="de-DE" sz="1000" b="1"/>
                        <a:t>Eurovision Song Contest Deutschland - 2017-05-14 01:57:35</a:t>
                      </a:r>
                      <a:r>
                        <a:rPr lang="de-DE" sz="1000"/>
                        <a:t>
Levina nimmt es mit Humor: "Wir sind ja schon Vorletzter geworden. Wenn das jetzt 25 Jahre so weiter geht, dann sind wir auf Platz 1."</a:t>
                      </a:r>
                      <a:endParaRPr lang="en-US" sz="1000"/>
                    </a:p>
                  </a:txBody>
                  <a:tcPr/>
                </a:tc>
                <a:tc>
                  <a:txBody>
                    <a:bodyPr/>
                    <a:lstStyle/>
                    <a:p>
                      <a:r>
                        <a:rPr lang="en-US" sz="1000"/>
                        <a:t>21.49%</a:t>
                      </a:r>
                    </a:p>
                  </a:txBody>
                  <a:tcPr/>
                </a:tc>
                <a:tc>
                  <a:txBody>
                    <a:bodyPr/>
                    <a:lstStyle/>
                    <a:p>
                      <a:r>
                        <a:rPr lang="en-US" sz="1000"/>
                        <a:t>33.15%</a:t>
                      </a:r>
                    </a:p>
                  </a:txBody>
                  <a:tcPr/>
                </a:tc>
                <a:tc>
                  <a:txBody>
                    <a:bodyPr/>
                    <a:lstStyle/>
                    <a:p>
                      <a:r>
                        <a:rPr lang="en-US" sz="1000"/>
                        <a:t>17311</a:t>
                      </a:r>
                    </a:p>
                  </a:txBody>
                  <a:tcPr/>
                </a:tc>
                <a:tc>
                  <a:txBody>
                    <a:bodyPr/>
                    <a:lstStyle/>
                    <a:p>
                      <a:r>
                        <a:rPr lang="en-US" sz="1000"/>
                        <a:t>79526</a:t>
                      </a:r>
                    </a:p>
                  </a:txBody>
                  <a:tcPr/>
                </a:tc>
                <a:extLst>
                  <a:ext uri="{0D108BD9-81ED-4DB2-BD59-A6C34878D82A}">
                    <a16:rowId xmlns:a16="http://schemas.microsoft.com/office/drawing/2014/main" val="3820278438"/>
                  </a:ext>
                </a:extLst>
              </a:tr>
              <a:tr h="370840">
                <a:tc>
                  <a:txBody>
                    <a:bodyPr/>
                    <a:lstStyle/>
                    <a:p>
                      <a:r>
                        <a:rPr lang="de-DE" sz="1000" b="1"/>
                        <a:t>Eurovision Song Contest Deutschland - 2017-05-13 17:41:21</a:t>
                      </a:r>
                      <a:r>
                        <a:rPr lang="de-DE" sz="1000"/>
                        <a:t>
Nach der Generalprobe gibt es eine Welle für Levina.</a:t>
                      </a:r>
                      <a:endParaRPr lang="en-US" sz="1000"/>
                    </a:p>
                  </a:txBody>
                  <a:tcPr/>
                </a:tc>
                <a:tc>
                  <a:txBody>
                    <a:bodyPr/>
                    <a:lstStyle/>
                    <a:p>
                      <a:r>
                        <a:rPr lang="en-US" sz="1000"/>
                        <a:t>19.20%</a:t>
                      </a:r>
                    </a:p>
                  </a:txBody>
                  <a:tcPr/>
                </a:tc>
                <a:tc>
                  <a:txBody>
                    <a:bodyPr/>
                    <a:lstStyle/>
                    <a:p>
                      <a:r>
                        <a:rPr lang="en-US" sz="1000"/>
                        <a:t>40.64%</a:t>
                      </a:r>
                    </a:p>
                  </a:txBody>
                  <a:tcPr/>
                </a:tc>
                <a:tc>
                  <a:txBody>
                    <a:bodyPr/>
                    <a:lstStyle/>
                    <a:p>
                      <a:r>
                        <a:rPr lang="en-US" sz="1000"/>
                        <a:t>4519</a:t>
                      </a:r>
                    </a:p>
                  </a:txBody>
                  <a:tcPr/>
                </a:tc>
                <a:tc>
                  <a:txBody>
                    <a:bodyPr/>
                    <a:lstStyle/>
                    <a:p>
                      <a:r>
                        <a:rPr lang="en-US" sz="1000"/>
                        <a:t>23532</a:t>
                      </a:r>
                    </a:p>
                  </a:txBody>
                  <a:tcPr/>
                </a:tc>
                <a:extLst>
                  <a:ext uri="{0D108BD9-81ED-4DB2-BD59-A6C34878D82A}">
                    <a16:rowId xmlns:a16="http://schemas.microsoft.com/office/drawing/2014/main" val="1161351004"/>
                  </a:ext>
                </a:extLst>
              </a:tr>
              <a:tr h="370840">
                <a:tc>
                  <a:txBody>
                    <a:bodyPr/>
                    <a:lstStyle/>
                    <a:p>
                      <a:r>
                        <a:rPr lang="de-DE" sz="1000" b="1"/>
                        <a:t>Eurovision Song Contest Deutschland - 2017-05-12 08:14:00</a:t>
                      </a:r>
                      <a:r>
                        <a:rPr lang="de-DE" sz="1000"/>
                        <a:t>
Nur einen Tag nach dem Terroranschlag in Stockholm war Robin Bengtsson noch sichtlich aufgewühlt: "Vom perfekten Leben sind wir noch weit entfernt."</a:t>
                      </a:r>
                      <a:endParaRPr lang="en-US" sz="1000"/>
                    </a:p>
                  </a:txBody>
                  <a:tcPr/>
                </a:tc>
                <a:tc>
                  <a:txBody>
                    <a:bodyPr/>
                    <a:lstStyle/>
                    <a:p>
                      <a:r>
                        <a:rPr lang="en-US" sz="1000"/>
                        <a:t>17.62%</a:t>
                      </a:r>
                    </a:p>
                  </a:txBody>
                  <a:tcPr/>
                </a:tc>
                <a:tc>
                  <a:txBody>
                    <a:bodyPr/>
                    <a:lstStyle/>
                    <a:p>
                      <a:r>
                        <a:rPr lang="en-US" sz="1000"/>
                        <a:t>42.09%</a:t>
                      </a:r>
                    </a:p>
                  </a:txBody>
                  <a:tcPr/>
                </a:tc>
                <a:tc>
                  <a:txBody>
                    <a:bodyPr/>
                    <a:lstStyle/>
                    <a:p>
                      <a:r>
                        <a:rPr lang="en-US" sz="1000"/>
                        <a:t>1495</a:t>
                      </a:r>
                    </a:p>
                  </a:txBody>
                  <a:tcPr/>
                </a:tc>
                <a:tc>
                  <a:txBody>
                    <a:bodyPr/>
                    <a:lstStyle/>
                    <a:p>
                      <a:r>
                        <a:rPr lang="en-US" sz="1000"/>
                        <a:t>8171</a:t>
                      </a:r>
                    </a:p>
                  </a:txBody>
                  <a:tcPr/>
                </a:tc>
                <a:extLst>
                  <a:ext uri="{0D108BD9-81ED-4DB2-BD59-A6C34878D82A}">
                    <a16:rowId xmlns:a16="http://schemas.microsoft.com/office/drawing/2014/main" val="2357959005"/>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872420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93610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851622947"/>
                    </a:ext>
                  </a:extLst>
                </a:gridCol>
                <a:gridCol w="1316736">
                  <a:extLst>
                    <a:ext uri="{9D8B030D-6E8A-4147-A177-3AD203B41FA5}">
                      <a16:colId xmlns:a16="http://schemas.microsoft.com/office/drawing/2014/main" val="1331145377"/>
                    </a:ext>
                  </a:extLst>
                </a:gridCol>
                <a:gridCol w="1481328">
                  <a:extLst>
                    <a:ext uri="{9D8B030D-6E8A-4147-A177-3AD203B41FA5}">
                      <a16:colId xmlns:a16="http://schemas.microsoft.com/office/drawing/2014/main" val="2414371185"/>
                    </a:ext>
                  </a:extLst>
                </a:gridCol>
                <a:gridCol w="1481328">
                  <a:extLst>
                    <a:ext uri="{9D8B030D-6E8A-4147-A177-3AD203B41FA5}">
                      <a16:colId xmlns:a16="http://schemas.microsoft.com/office/drawing/2014/main" val="1328734028"/>
                    </a:ext>
                  </a:extLst>
                </a:gridCol>
                <a:gridCol w="1481328">
                  <a:extLst>
                    <a:ext uri="{9D8B030D-6E8A-4147-A177-3AD203B41FA5}">
                      <a16:colId xmlns:a16="http://schemas.microsoft.com/office/drawing/2014/main" val="272592381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4158615314"/>
                  </a:ext>
                </a:extLst>
              </a:tr>
              <a:tr h="370840">
                <a:tc>
                  <a:txBody>
                    <a:bodyPr/>
                    <a:lstStyle/>
                    <a:p>
                      <a:r>
                        <a:rPr lang="de-DE" sz="1000" b="1"/>
                        <a:t>Eurovision Song Contest Deutschland - 2017-04-27 07:34:00</a:t>
                      </a:r>
                      <a:r>
                        <a:rPr lang="de-DE" sz="1000"/>
                        <a:t>
Ihr habt eine Frage an Kasia? Stellt sie einfach auf englisch unter diesem Video und ihr bekommt sie beantwortet.</a:t>
                      </a:r>
                      <a:endParaRPr lang="en-US" sz="1000"/>
                    </a:p>
                  </a:txBody>
                  <a:tcPr/>
                </a:tc>
                <a:tc>
                  <a:txBody>
                    <a:bodyPr/>
                    <a:lstStyle/>
                    <a:p>
                      <a:r>
                        <a:rPr lang="en-US" sz="1000"/>
                        <a:t>4.9%</a:t>
                      </a:r>
                    </a:p>
                  </a:txBody>
                  <a:tcPr/>
                </a:tc>
                <a:tc>
                  <a:txBody>
                    <a:bodyPr/>
                    <a:lstStyle/>
                    <a:p>
                      <a:r>
                        <a:rPr lang="en-US" sz="1000"/>
                        <a:t>23.1%</a:t>
                      </a:r>
                    </a:p>
                  </a:txBody>
                  <a:tcPr/>
                </a:tc>
                <a:tc>
                  <a:txBody>
                    <a:bodyPr/>
                    <a:lstStyle/>
                    <a:p>
                      <a:r>
                        <a:rPr lang="en-US" sz="1000"/>
                        <a:t>137</a:t>
                      </a:r>
                    </a:p>
                  </a:txBody>
                  <a:tcPr/>
                </a:tc>
                <a:tc>
                  <a:txBody>
                    <a:bodyPr/>
                    <a:lstStyle/>
                    <a:p>
                      <a:r>
                        <a:rPr lang="en-US" sz="1000"/>
                        <a:t>2811</a:t>
                      </a:r>
                    </a:p>
                  </a:txBody>
                  <a:tcPr/>
                </a:tc>
                <a:extLst>
                  <a:ext uri="{0D108BD9-81ED-4DB2-BD59-A6C34878D82A}">
                    <a16:rowId xmlns:a16="http://schemas.microsoft.com/office/drawing/2014/main" val="3315986426"/>
                  </a:ext>
                </a:extLst>
              </a:tr>
              <a:tr h="370840">
                <a:tc>
                  <a:txBody>
                    <a:bodyPr/>
                    <a:lstStyle/>
                    <a:p>
                      <a:r>
                        <a:rPr lang="de-DE" sz="1000" b="1"/>
                        <a:t>Eurovision Song Contest Deutschland - 2017-05-12 16:50:53</a:t>
                      </a:r>
                      <a:r>
                        <a:rPr lang="de-DE" sz="1000"/>
                        <a:t>
Auch Musik kann man in Gebärden übersetzen. Wir übertragen das ESC-Finale in Gebärdensprache am 13.05.2017 ab 21.00 Uhr auf www.eurovision.de.</a:t>
                      </a:r>
                      <a:endParaRPr lang="en-US" sz="1000"/>
                    </a:p>
                  </a:txBody>
                  <a:tcPr/>
                </a:tc>
                <a:tc>
                  <a:txBody>
                    <a:bodyPr/>
                    <a:lstStyle/>
                    <a:p>
                      <a:r>
                        <a:rPr lang="en-US" sz="1000"/>
                        <a:t>7.2%</a:t>
                      </a:r>
                    </a:p>
                  </a:txBody>
                  <a:tcPr/>
                </a:tc>
                <a:tc>
                  <a:txBody>
                    <a:bodyPr/>
                    <a:lstStyle/>
                    <a:p>
                      <a:r>
                        <a:rPr lang="en-US" sz="1000"/>
                        <a:t>24.6%</a:t>
                      </a:r>
                    </a:p>
                  </a:txBody>
                  <a:tcPr/>
                </a:tc>
                <a:tc>
                  <a:txBody>
                    <a:bodyPr/>
                    <a:lstStyle/>
                    <a:p>
                      <a:r>
                        <a:rPr lang="en-US" sz="1000"/>
                        <a:t>636</a:t>
                      </a:r>
                    </a:p>
                  </a:txBody>
                  <a:tcPr/>
                </a:tc>
                <a:tc>
                  <a:txBody>
                    <a:bodyPr/>
                    <a:lstStyle/>
                    <a:p>
                      <a:r>
                        <a:rPr lang="en-US" sz="1000"/>
                        <a:t>8893</a:t>
                      </a:r>
                    </a:p>
                  </a:txBody>
                  <a:tcPr/>
                </a:tc>
                <a:extLst>
                  <a:ext uri="{0D108BD9-81ED-4DB2-BD59-A6C34878D82A}">
                    <a16:rowId xmlns:a16="http://schemas.microsoft.com/office/drawing/2014/main" val="351917863"/>
                  </a:ext>
                </a:extLst>
              </a:tr>
              <a:tr h="370840">
                <a:tc>
                  <a:txBody>
                    <a:bodyPr/>
                    <a:lstStyle/>
                    <a:p>
                      <a:r>
                        <a:rPr lang="de-DE" sz="1000" b="1"/>
                        <a:t>Eurovision Song Contest Deutschland - 2017-05-01 22:04:00</a:t>
                      </a:r>
                      <a:r>
                        <a:rPr lang="de-DE" sz="1000"/>
                        <a:t>
Bei dem Geburtstagsständchen für Levina stimmen O.Torvald mal ganz sanfte Töne an.</a:t>
                      </a:r>
                      <a:endParaRPr lang="en-US" sz="1000"/>
                    </a:p>
                  </a:txBody>
                  <a:tcPr/>
                </a:tc>
                <a:tc>
                  <a:txBody>
                    <a:bodyPr/>
                    <a:lstStyle/>
                    <a:p>
                      <a:r>
                        <a:rPr lang="en-US" sz="1000"/>
                        <a:t>7.5%</a:t>
                      </a:r>
                    </a:p>
                  </a:txBody>
                  <a:tcPr/>
                </a:tc>
                <a:tc>
                  <a:txBody>
                    <a:bodyPr/>
                    <a:lstStyle/>
                    <a:p>
                      <a:r>
                        <a:rPr lang="en-US" sz="1000"/>
                        <a:t>28.0%</a:t>
                      </a:r>
                    </a:p>
                  </a:txBody>
                  <a:tcPr/>
                </a:tc>
                <a:tc>
                  <a:txBody>
                    <a:bodyPr/>
                    <a:lstStyle/>
                    <a:p>
                      <a:r>
                        <a:rPr lang="en-US" sz="1000"/>
                        <a:t>188</a:t>
                      </a:r>
                    </a:p>
                  </a:txBody>
                  <a:tcPr/>
                </a:tc>
                <a:tc>
                  <a:txBody>
                    <a:bodyPr/>
                    <a:lstStyle/>
                    <a:p>
                      <a:r>
                        <a:rPr lang="en-US" sz="1000"/>
                        <a:t>2507</a:t>
                      </a:r>
                    </a:p>
                  </a:txBody>
                  <a:tcPr/>
                </a:tc>
                <a:extLst>
                  <a:ext uri="{0D108BD9-81ED-4DB2-BD59-A6C34878D82A}">
                    <a16:rowId xmlns:a16="http://schemas.microsoft.com/office/drawing/2014/main" val="415896500"/>
                  </a:ext>
                </a:extLst>
              </a:tr>
              <a:tr h="370840">
                <a:tc>
                  <a:txBody>
                    <a:bodyPr/>
                    <a:lstStyle/>
                    <a:p>
                      <a:r>
                        <a:rPr lang="de-DE" sz="1000" b="1"/>
                        <a:t>Eurovision Song Contest Deutschland - 2017-03-28 21:56:50</a:t>
                      </a:r>
                      <a:r>
                        <a:rPr lang="de-DE" sz="1000"/>
                        <a:t>
"Unexpected" heißt Levinas erstes Ablum. Wir waren bei den Aufnahmen dabei.</a:t>
                      </a:r>
                      <a:endParaRPr lang="en-US" sz="1000"/>
                    </a:p>
                  </a:txBody>
                  <a:tcPr/>
                </a:tc>
                <a:tc>
                  <a:txBody>
                    <a:bodyPr/>
                    <a:lstStyle/>
                    <a:p>
                      <a:r>
                        <a:rPr lang="en-US" sz="1000"/>
                        <a:t>7.9%</a:t>
                      </a:r>
                    </a:p>
                  </a:txBody>
                  <a:tcPr/>
                </a:tc>
                <a:tc>
                  <a:txBody>
                    <a:bodyPr/>
                    <a:lstStyle/>
                    <a:p>
                      <a:r>
                        <a:rPr lang="en-US" sz="1000"/>
                        <a:t>21.9%</a:t>
                      </a:r>
                    </a:p>
                  </a:txBody>
                  <a:tcPr/>
                </a:tc>
                <a:tc>
                  <a:txBody>
                    <a:bodyPr/>
                    <a:lstStyle/>
                    <a:p>
                      <a:r>
                        <a:rPr lang="en-US" sz="1000"/>
                        <a:t>5969</a:t>
                      </a:r>
                    </a:p>
                  </a:txBody>
                  <a:tcPr/>
                </a:tc>
                <a:tc>
                  <a:txBody>
                    <a:bodyPr/>
                    <a:lstStyle/>
                    <a:p>
                      <a:r>
                        <a:rPr lang="en-US" sz="1000"/>
                        <a:t>75526</a:t>
                      </a:r>
                    </a:p>
                  </a:txBody>
                  <a:tcPr/>
                </a:tc>
                <a:extLst>
                  <a:ext uri="{0D108BD9-81ED-4DB2-BD59-A6C34878D82A}">
                    <a16:rowId xmlns:a16="http://schemas.microsoft.com/office/drawing/2014/main" val="1413826523"/>
                  </a:ext>
                </a:extLst>
              </a:tr>
              <a:tr h="370840">
                <a:tc>
                  <a:txBody>
                    <a:bodyPr/>
                    <a:lstStyle/>
                    <a:p>
                      <a:r>
                        <a:rPr lang="de-DE" sz="1000" b="1"/>
                        <a:t>Eurovision Song Contest Deutschland - 2017-04-10 19:50:00</a:t>
                      </a:r>
                      <a:r>
                        <a:rPr lang="de-DE" sz="1000"/>
                        <a:t>
Die äußerst sympathische Martina vertritt Tschechien beim ESC, lebt aber in Berlin. Während ihres Studiums hat sie sich in die Stadt verliebt.</a:t>
                      </a:r>
                      <a:endParaRPr lang="en-US" sz="1000"/>
                    </a:p>
                  </a:txBody>
                  <a:tcPr/>
                </a:tc>
                <a:tc>
                  <a:txBody>
                    <a:bodyPr/>
                    <a:lstStyle/>
                    <a:p>
                      <a:r>
                        <a:rPr lang="en-US" sz="1000"/>
                        <a:t>7.9%</a:t>
                      </a:r>
                    </a:p>
                  </a:txBody>
                  <a:tcPr/>
                </a:tc>
                <a:tc>
                  <a:txBody>
                    <a:bodyPr/>
                    <a:lstStyle/>
                    <a:p>
                      <a:r>
                        <a:rPr lang="en-US" sz="1000"/>
                        <a:t>28.6%</a:t>
                      </a:r>
                    </a:p>
                  </a:txBody>
                  <a:tcPr/>
                </a:tc>
                <a:tc>
                  <a:txBody>
                    <a:bodyPr/>
                    <a:lstStyle/>
                    <a:p>
                      <a:r>
                        <a:rPr lang="en-US" sz="1000"/>
                        <a:t>731</a:t>
                      </a:r>
                    </a:p>
                  </a:txBody>
                  <a:tcPr/>
                </a:tc>
                <a:tc>
                  <a:txBody>
                    <a:bodyPr/>
                    <a:lstStyle/>
                    <a:p>
                      <a:r>
                        <a:rPr lang="en-US" sz="1000"/>
                        <a:t>9203</a:t>
                      </a:r>
                    </a:p>
                  </a:txBody>
                  <a:tcPr/>
                </a:tc>
                <a:extLst>
                  <a:ext uri="{0D108BD9-81ED-4DB2-BD59-A6C34878D82A}">
                    <a16:rowId xmlns:a16="http://schemas.microsoft.com/office/drawing/2014/main" val="973752641"/>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154761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3503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6737675"/>
                    </a:ext>
                  </a:extLst>
                </a:gridCol>
                <a:gridCol w="1234440">
                  <a:extLst>
                    <a:ext uri="{9D8B030D-6E8A-4147-A177-3AD203B41FA5}">
                      <a16:colId xmlns:a16="http://schemas.microsoft.com/office/drawing/2014/main" val="3771812660"/>
                    </a:ext>
                  </a:extLst>
                </a:gridCol>
                <a:gridCol w="822960">
                  <a:extLst>
                    <a:ext uri="{9D8B030D-6E8A-4147-A177-3AD203B41FA5}">
                      <a16:colId xmlns:a16="http://schemas.microsoft.com/office/drawing/2014/main" val="1874933317"/>
                    </a:ext>
                  </a:extLst>
                </a:gridCol>
                <a:gridCol w="822960">
                  <a:extLst>
                    <a:ext uri="{9D8B030D-6E8A-4147-A177-3AD203B41FA5}">
                      <a16:colId xmlns:a16="http://schemas.microsoft.com/office/drawing/2014/main" val="1737368368"/>
                    </a:ext>
                  </a:extLst>
                </a:gridCol>
                <a:gridCol w="822960">
                  <a:extLst>
                    <a:ext uri="{9D8B030D-6E8A-4147-A177-3AD203B41FA5}">
                      <a16:colId xmlns:a16="http://schemas.microsoft.com/office/drawing/2014/main" val="1030627901"/>
                    </a:ext>
                  </a:extLst>
                </a:gridCol>
                <a:gridCol w="822960">
                  <a:extLst>
                    <a:ext uri="{9D8B030D-6E8A-4147-A177-3AD203B41FA5}">
                      <a16:colId xmlns:a16="http://schemas.microsoft.com/office/drawing/2014/main" val="107921201"/>
                    </a:ext>
                  </a:extLst>
                </a:gridCol>
                <a:gridCol w="411480">
                  <a:extLst>
                    <a:ext uri="{9D8B030D-6E8A-4147-A177-3AD203B41FA5}">
                      <a16:colId xmlns:a16="http://schemas.microsoft.com/office/drawing/2014/main" val="1277781966"/>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3261459498"/>
                  </a:ext>
                </a:extLst>
              </a:tr>
              <a:tr h="370840">
                <a:tc>
                  <a:txBody>
                    <a:bodyPr/>
                    <a:lstStyle/>
                    <a:p>
                      <a:r>
                        <a:rPr lang="en-US" sz="1000" b="1"/>
                        <a:t>Eurovision Song Contest Deutschland - 2017-05-12 15:38:02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688348</a:t>
                      </a:r>
                    </a:p>
                  </a:txBody>
                  <a:tcPr/>
                </a:tc>
                <a:tc>
                  <a:txBody>
                    <a:bodyPr/>
                    <a:lstStyle/>
                    <a:p>
                      <a:r>
                        <a:rPr lang="en-US" sz="1000"/>
                        <a:t>663041</a:t>
                      </a:r>
                    </a:p>
                  </a:txBody>
                  <a:tcPr/>
                </a:tc>
                <a:tc>
                  <a:txBody>
                    <a:bodyPr/>
                    <a:lstStyle/>
                    <a:p>
                      <a:r>
                        <a:rPr lang="en-US" sz="1000"/>
                        <a:t>15227</a:t>
                      </a:r>
                    </a:p>
                  </a:txBody>
                  <a:tcPr/>
                </a:tc>
                <a:tc>
                  <a:txBody>
                    <a:bodyPr/>
                    <a:lstStyle/>
                    <a:p>
                      <a:r>
                        <a:rPr lang="en-US" sz="1000"/>
                        <a:t>16817</a:t>
                      </a:r>
                    </a:p>
                  </a:txBody>
                  <a:tcPr/>
                </a:tc>
                <a:tc>
                  <a:txBody>
                    <a:bodyPr/>
                    <a:lstStyle/>
                    <a:p>
                      <a:r>
                        <a:rPr lang="en-US" sz="1000"/>
                        <a:t>25307</a:t>
                      </a:r>
                    </a:p>
                  </a:txBody>
                  <a:tcPr/>
                </a:tc>
                <a:tc>
                  <a:txBody>
                    <a:bodyPr/>
                    <a:lstStyle/>
                    <a:p>
                      <a:r>
                        <a:rPr lang="en-US" sz="1000"/>
                        <a:t>Video</a:t>
                      </a:r>
                    </a:p>
                  </a:txBody>
                  <a:tcPr/>
                </a:tc>
                <a:extLst>
                  <a:ext uri="{0D108BD9-81ED-4DB2-BD59-A6C34878D82A}">
                    <a16:rowId xmlns:a16="http://schemas.microsoft.com/office/drawing/2014/main" val="1826864267"/>
                  </a:ext>
                </a:extLst>
              </a:tr>
              <a:tr h="370840">
                <a:tc>
                  <a:txBody>
                    <a:bodyPr/>
                    <a:lstStyle/>
                    <a:p>
                      <a:r>
                        <a:rPr lang="de-DE" sz="1000" b="1"/>
                        <a:t>Eurovision Song Contest Deutschland - 2017-02-09 23:58:20</a:t>
                      </a:r>
                      <a:r>
                        <a:rPr lang="de-DE" sz="1000"/>
                        <a:t>
Levina gewinnt den deutschen ESC-Vorentscheid!</a:t>
                      </a:r>
                      <a:endParaRPr lang="en-US" sz="1000"/>
                    </a:p>
                  </a:txBody>
                  <a:tcPr/>
                </a:tc>
                <a:tc>
                  <a:txBody>
                    <a:bodyPr/>
                    <a:lstStyle/>
                    <a:p>
                      <a:r>
                        <a:rPr lang="en-US" sz="1000"/>
                        <a:t>421526</a:t>
                      </a:r>
                    </a:p>
                  </a:txBody>
                  <a:tcPr/>
                </a:tc>
                <a:tc>
                  <a:txBody>
                    <a:bodyPr/>
                    <a:lstStyle/>
                    <a:p>
                      <a:r>
                        <a:rPr lang="en-US" sz="1000"/>
                        <a:t>0</a:t>
                      </a:r>
                    </a:p>
                  </a:txBody>
                  <a:tcPr/>
                </a:tc>
                <a:tc>
                  <a:txBody>
                    <a:bodyPr/>
                    <a:lstStyle/>
                    <a:p>
                      <a:r>
                        <a:rPr lang="en-US" sz="1000"/>
                        <a:t>315960</a:t>
                      </a:r>
                    </a:p>
                  </a:txBody>
                  <a:tcPr/>
                </a:tc>
                <a:tc>
                  <a:txBody>
                    <a:bodyPr/>
                    <a:lstStyle/>
                    <a:p>
                      <a:r>
                        <a:rPr lang="en-US" sz="1000"/>
                        <a:t>110962</a:t>
                      </a:r>
                    </a:p>
                  </a:txBody>
                  <a:tcPr/>
                </a:tc>
                <a:tc>
                  <a:txBody>
                    <a:bodyPr/>
                    <a:lstStyle/>
                    <a:p>
                      <a:r>
                        <a:rPr lang="en-US" sz="1000"/>
                        <a:t>421526</a:t>
                      </a:r>
                    </a:p>
                  </a:txBody>
                  <a:tcPr/>
                </a:tc>
                <a:tc>
                  <a:txBody>
                    <a:bodyPr/>
                    <a:lstStyle/>
                    <a:p>
                      <a:r>
                        <a:rPr lang="en-US" sz="1000"/>
                        <a:t>Video</a:t>
                      </a:r>
                    </a:p>
                  </a:txBody>
                  <a:tcPr/>
                </a:tc>
                <a:extLst>
                  <a:ext uri="{0D108BD9-81ED-4DB2-BD59-A6C34878D82A}">
                    <a16:rowId xmlns:a16="http://schemas.microsoft.com/office/drawing/2014/main" val="318312905"/>
                  </a:ext>
                </a:extLst>
              </a:tr>
              <a:tr h="370840">
                <a:tc>
                  <a:txBody>
                    <a:bodyPr/>
                    <a:lstStyle/>
                    <a:p>
                      <a:r>
                        <a:rPr lang="de-DE" sz="1000" b="1"/>
                        <a:t>Eurovision Song Contest Deutschland - 2017-05-13 22:54:06</a:t>
                      </a:r>
                      <a:r>
                        <a:rPr lang="de-DE" sz="1000"/>
                        <a:t>
Pssst...</a:t>
                      </a:r>
                      <a:endParaRPr lang="en-US" sz="1000"/>
                    </a:p>
                  </a:txBody>
                  <a:tcPr/>
                </a:tc>
                <a:tc>
                  <a:txBody>
                    <a:bodyPr/>
                    <a:lstStyle/>
                    <a:p>
                      <a:r>
                        <a:rPr lang="en-US" sz="1000"/>
                        <a:t>383445</a:t>
                      </a:r>
                    </a:p>
                  </a:txBody>
                  <a:tcPr/>
                </a:tc>
                <a:tc>
                  <a:txBody>
                    <a:bodyPr/>
                    <a:lstStyle/>
                    <a:p>
                      <a:r>
                        <a:rPr lang="en-US" sz="1000"/>
                        <a:t>0</a:t>
                      </a:r>
                    </a:p>
                  </a:txBody>
                  <a:tcPr/>
                </a:tc>
                <a:tc>
                  <a:txBody>
                    <a:bodyPr/>
                    <a:lstStyle/>
                    <a:p>
                      <a:r>
                        <a:rPr lang="en-US" sz="1000"/>
                        <a:t>362063</a:t>
                      </a:r>
                    </a:p>
                  </a:txBody>
                  <a:tcPr/>
                </a:tc>
                <a:tc>
                  <a:txBody>
                    <a:bodyPr/>
                    <a:lstStyle/>
                    <a:p>
                      <a:r>
                        <a:rPr lang="en-US" sz="1000"/>
                        <a:t>19614</a:t>
                      </a:r>
                    </a:p>
                  </a:txBody>
                  <a:tcPr/>
                </a:tc>
                <a:tc>
                  <a:txBody>
                    <a:bodyPr/>
                    <a:lstStyle/>
                    <a:p>
                      <a:r>
                        <a:rPr lang="en-US" sz="1000"/>
                        <a:t>381367</a:t>
                      </a:r>
                    </a:p>
                  </a:txBody>
                  <a:tcPr/>
                </a:tc>
                <a:tc>
                  <a:txBody>
                    <a:bodyPr/>
                    <a:lstStyle/>
                    <a:p>
                      <a:r>
                        <a:rPr lang="en-US" sz="1000"/>
                        <a:t>Link</a:t>
                      </a:r>
                    </a:p>
                  </a:txBody>
                  <a:tcPr/>
                </a:tc>
                <a:extLst>
                  <a:ext uri="{0D108BD9-81ED-4DB2-BD59-A6C34878D82A}">
                    <a16:rowId xmlns:a16="http://schemas.microsoft.com/office/drawing/2014/main" val="1541665297"/>
                  </a:ext>
                </a:extLst>
              </a:tr>
              <a:tr h="370840">
                <a:tc>
                  <a:txBody>
                    <a:bodyPr/>
                    <a:lstStyle/>
                    <a:p>
                      <a:r>
                        <a:rPr lang="de-DE" sz="1000" b="1"/>
                        <a:t>Eurovision Song Contest Deutschland - 2017-05-13 19:14:00</a:t>
                      </a:r>
                      <a:r>
                        <a:rPr lang="de-DE" sz="1000"/>
                        <a:t>
So, dann wollen wir mal gucken, was die diesjährigen Teilnehmer so aus dem ESC-Tutorial gelernt haben.</a:t>
                      </a:r>
                      <a:endParaRPr lang="en-US" sz="1000"/>
                    </a:p>
                  </a:txBody>
                  <a:tcPr/>
                </a:tc>
                <a:tc>
                  <a:txBody>
                    <a:bodyPr/>
                    <a:lstStyle/>
                    <a:p>
                      <a:r>
                        <a:rPr lang="en-US" sz="1000"/>
                        <a:t>255884</a:t>
                      </a:r>
                    </a:p>
                  </a:txBody>
                  <a:tcPr/>
                </a:tc>
                <a:tc>
                  <a:txBody>
                    <a:bodyPr/>
                    <a:lstStyle/>
                    <a:p>
                      <a:r>
                        <a:rPr lang="en-US" sz="1000"/>
                        <a:t>0</a:t>
                      </a:r>
                    </a:p>
                  </a:txBody>
                  <a:tcPr/>
                </a:tc>
                <a:tc>
                  <a:txBody>
                    <a:bodyPr/>
                    <a:lstStyle/>
                    <a:p>
                      <a:r>
                        <a:rPr lang="en-US" sz="1000"/>
                        <a:t>234827</a:t>
                      </a:r>
                    </a:p>
                  </a:txBody>
                  <a:tcPr/>
                </a:tc>
                <a:tc>
                  <a:txBody>
                    <a:bodyPr/>
                    <a:lstStyle/>
                    <a:p>
                      <a:r>
                        <a:rPr lang="en-US" sz="1000"/>
                        <a:t>22654</a:t>
                      </a:r>
                    </a:p>
                  </a:txBody>
                  <a:tcPr/>
                </a:tc>
                <a:tc>
                  <a:txBody>
                    <a:bodyPr/>
                    <a:lstStyle/>
                    <a:p>
                      <a:r>
                        <a:rPr lang="en-US" sz="1000"/>
                        <a:t>254365</a:t>
                      </a:r>
                    </a:p>
                  </a:txBody>
                  <a:tcPr/>
                </a:tc>
                <a:tc>
                  <a:txBody>
                    <a:bodyPr/>
                    <a:lstStyle/>
                    <a:p>
                      <a:r>
                        <a:rPr lang="en-US" sz="1000"/>
                        <a:t>Video</a:t>
                      </a:r>
                    </a:p>
                  </a:txBody>
                  <a:tcPr/>
                </a:tc>
                <a:extLst>
                  <a:ext uri="{0D108BD9-81ED-4DB2-BD59-A6C34878D82A}">
                    <a16:rowId xmlns:a16="http://schemas.microsoft.com/office/drawing/2014/main" val="787259687"/>
                  </a:ext>
                </a:extLst>
              </a:tr>
              <a:tr h="370840">
                <a:tc>
                  <a:txBody>
                    <a:bodyPr/>
                    <a:lstStyle/>
                    <a:p>
                      <a:r>
                        <a:rPr lang="de-DE" sz="1000" b="1"/>
                        <a:t>Eurovision Song Contest Deutschland - 2017-02-09 22:50:01</a:t>
                      </a:r>
                      <a:r>
                        <a:rPr lang="de-DE" sz="1000"/>
                        <a:t>
Levina fährt für uns nach Kiew  zum ESC 2017 mit dem Song "Perfect Life"!</a:t>
                      </a:r>
                      <a:endParaRPr lang="en-US" sz="1000"/>
                    </a:p>
                  </a:txBody>
                  <a:tcPr/>
                </a:tc>
                <a:tc>
                  <a:txBody>
                    <a:bodyPr/>
                    <a:lstStyle/>
                    <a:p>
                      <a:r>
                        <a:rPr lang="en-US" sz="1000"/>
                        <a:t>243643</a:t>
                      </a:r>
                    </a:p>
                  </a:txBody>
                  <a:tcPr/>
                </a:tc>
                <a:tc>
                  <a:txBody>
                    <a:bodyPr/>
                    <a:lstStyle/>
                    <a:p>
                      <a:r>
                        <a:rPr lang="en-US" sz="1000"/>
                        <a:t>0</a:t>
                      </a:r>
                    </a:p>
                  </a:txBody>
                  <a:tcPr/>
                </a:tc>
                <a:tc>
                  <a:txBody>
                    <a:bodyPr/>
                    <a:lstStyle/>
                    <a:p>
                      <a:r>
                        <a:rPr lang="en-US" sz="1000"/>
                        <a:t>221183</a:t>
                      </a:r>
                    </a:p>
                  </a:txBody>
                  <a:tcPr/>
                </a:tc>
                <a:tc>
                  <a:txBody>
                    <a:bodyPr/>
                    <a:lstStyle/>
                    <a:p>
                      <a:r>
                        <a:rPr lang="en-US" sz="1000"/>
                        <a:t>26984</a:t>
                      </a:r>
                    </a:p>
                  </a:txBody>
                  <a:tcPr/>
                </a:tc>
                <a:tc>
                  <a:txBody>
                    <a:bodyPr/>
                    <a:lstStyle/>
                    <a:p>
                      <a:r>
                        <a:rPr lang="en-US" sz="1000"/>
                        <a:t>243643</a:t>
                      </a:r>
                    </a:p>
                  </a:txBody>
                  <a:tcPr/>
                </a:tc>
                <a:tc>
                  <a:txBody>
                    <a:bodyPr/>
                    <a:lstStyle/>
                    <a:p>
                      <a:r>
                        <a:rPr lang="en-US" sz="1000"/>
                        <a:t>Link</a:t>
                      </a:r>
                    </a:p>
                  </a:txBody>
                  <a:tcPr/>
                </a:tc>
                <a:extLst>
                  <a:ext uri="{0D108BD9-81ED-4DB2-BD59-A6C34878D82A}">
                    <a16:rowId xmlns:a16="http://schemas.microsoft.com/office/drawing/2014/main" val="2730366558"/>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210358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588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2916409"/>
                    </a:ext>
                  </a:extLst>
                </a:gridCol>
                <a:gridCol w="1234440">
                  <a:extLst>
                    <a:ext uri="{9D8B030D-6E8A-4147-A177-3AD203B41FA5}">
                      <a16:colId xmlns:a16="http://schemas.microsoft.com/office/drawing/2014/main" val="1855112919"/>
                    </a:ext>
                  </a:extLst>
                </a:gridCol>
                <a:gridCol w="1234440">
                  <a:extLst>
                    <a:ext uri="{9D8B030D-6E8A-4147-A177-3AD203B41FA5}">
                      <a16:colId xmlns:a16="http://schemas.microsoft.com/office/drawing/2014/main" val="2144308658"/>
                    </a:ext>
                  </a:extLst>
                </a:gridCol>
                <a:gridCol w="1234440">
                  <a:extLst>
                    <a:ext uri="{9D8B030D-6E8A-4147-A177-3AD203B41FA5}">
                      <a16:colId xmlns:a16="http://schemas.microsoft.com/office/drawing/2014/main" val="337490892"/>
                    </a:ext>
                  </a:extLst>
                </a:gridCol>
                <a:gridCol w="822960">
                  <a:extLst>
                    <a:ext uri="{9D8B030D-6E8A-4147-A177-3AD203B41FA5}">
                      <a16:colId xmlns:a16="http://schemas.microsoft.com/office/drawing/2014/main" val="969446122"/>
                    </a:ext>
                  </a:extLst>
                </a:gridCol>
                <a:gridCol w="411480">
                  <a:extLst>
                    <a:ext uri="{9D8B030D-6E8A-4147-A177-3AD203B41FA5}">
                      <a16:colId xmlns:a16="http://schemas.microsoft.com/office/drawing/2014/main" val="97342301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542107893"/>
                  </a:ext>
                </a:extLst>
              </a:tr>
              <a:tr h="370840">
                <a:tc>
                  <a:txBody>
                    <a:bodyPr/>
                    <a:lstStyle/>
                    <a:p>
                      <a:r>
                        <a:rPr lang="de-DE" sz="1000" b="1"/>
                        <a:t>Eurovision Song Contest Deutschland - 2017-02-09 23:58:20</a:t>
                      </a:r>
                      <a:r>
                        <a:rPr lang="de-DE" sz="1000"/>
                        <a:t>
Levina gewinnt den deutschen ESC-Vorentscheid!</a:t>
                      </a:r>
                      <a:endParaRPr lang="en-US" sz="1000"/>
                    </a:p>
                  </a:txBody>
                  <a:tcPr/>
                </a:tc>
                <a:tc>
                  <a:txBody>
                    <a:bodyPr/>
                    <a:lstStyle/>
                    <a:p>
                      <a:r>
                        <a:rPr lang="en-US" sz="1000"/>
                        <a:t>42511</a:t>
                      </a:r>
                    </a:p>
                  </a:txBody>
                  <a:tcPr/>
                </a:tc>
                <a:tc>
                  <a:txBody>
                    <a:bodyPr/>
                    <a:lstStyle/>
                    <a:p>
                      <a:r>
                        <a:rPr lang="en-US" sz="1000"/>
                        <a:t>421526</a:t>
                      </a:r>
                    </a:p>
                  </a:txBody>
                  <a:tcPr/>
                </a:tc>
                <a:tc>
                  <a:txBody>
                    <a:bodyPr/>
                    <a:lstStyle/>
                    <a:p>
                      <a:r>
                        <a:rPr lang="en-US" sz="1000"/>
                        <a:t>10.1%</a:t>
                      </a:r>
                    </a:p>
                  </a:txBody>
                  <a:tcPr/>
                </a:tc>
                <a:tc>
                  <a:txBody>
                    <a:bodyPr/>
                    <a:lstStyle/>
                    <a:p>
                      <a:r>
                        <a:rPr lang="en-US" sz="1000"/>
                        <a:t>2922</a:t>
                      </a:r>
                    </a:p>
                  </a:txBody>
                  <a:tcPr/>
                </a:tc>
                <a:tc>
                  <a:txBody>
                    <a:bodyPr/>
                    <a:lstStyle/>
                    <a:p>
                      <a:r>
                        <a:rPr lang="en-US" sz="1000"/>
                        <a:t>Video</a:t>
                      </a:r>
                    </a:p>
                  </a:txBody>
                  <a:tcPr/>
                </a:tc>
                <a:extLst>
                  <a:ext uri="{0D108BD9-81ED-4DB2-BD59-A6C34878D82A}">
                    <a16:rowId xmlns:a16="http://schemas.microsoft.com/office/drawing/2014/main" val="3024512450"/>
                  </a:ext>
                </a:extLst>
              </a:tr>
              <a:tr h="370840">
                <a:tc>
                  <a:txBody>
                    <a:bodyPr/>
                    <a:lstStyle/>
                    <a:p>
                      <a:r>
                        <a:rPr lang="de-DE" sz="1000" b="1"/>
                        <a:t>Eurovision Song Contest Deutschland - 2017-05-13 22:54:06</a:t>
                      </a:r>
                      <a:r>
                        <a:rPr lang="de-DE" sz="1000"/>
                        <a:t>
Pssst...</a:t>
                      </a:r>
                      <a:endParaRPr lang="en-US" sz="1000"/>
                    </a:p>
                  </a:txBody>
                  <a:tcPr/>
                </a:tc>
                <a:tc>
                  <a:txBody>
                    <a:bodyPr/>
                    <a:lstStyle/>
                    <a:p>
                      <a:r>
                        <a:rPr lang="en-US" sz="1000"/>
                        <a:t>22606</a:t>
                      </a:r>
                    </a:p>
                  </a:txBody>
                  <a:tcPr/>
                </a:tc>
                <a:tc>
                  <a:txBody>
                    <a:bodyPr/>
                    <a:lstStyle/>
                    <a:p>
                      <a:r>
                        <a:rPr lang="en-US" sz="1000"/>
                        <a:t>383445</a:t>
                      </a:r>
                    </a:p>
                  </a:txBody>
                  <a:tcPr/>
                </a:tc>
                <a:tc>
                  <a:txBody>
                    <a:bodyPr/>
                    <a:lstStyle/>
                    <a:p>
                      <a:r>
                        <a:rPr lang="en-US" sz="1000"/>
                        <a:t>5.9%</a:t>
                      </a:r>
                    </a:p>
                  </a:txBody>
                  <a:tcPr/>
                </a:tc>
                <a:tc>
                  <a:txBody>
                    <a:bodyPr/>
                    <a:lstStyle/>
                    <a:p>
                      <a:r>
                        <a:rPr lang="en-US" sz="1000"/>
                        <a:t>2309</a:t>
                      </a:r>
                    </a:p>
                  </a:txBody>
                  <a:tcPr/>
                </a:tc>
                <a:tc>
                  <a:txBody>
                    <a:bodyPr/>
                    <a:lstStyle/>
                    <a:p>
                      <a:r>
                        <a:rPr lang="en-US" sz="1000"/>
                        <a:t>Link</a:t>
                      </a:r>
                    </a:p>
                  </a:txBody>
                  <a:tcPr/>
                </a:tc>
                <a:extLst>
                  <a:ext uri="{0D108BD9-81ED-4DB2-BD59-A6C34878D82A}">
                    <a16:rowId xmlns:a16="http://schemas.microsoft.com/office/drawing/2014/main" val="2429530633"/>
                  </a:ext>
                </a:extLst>
              </a:tr>
              <a:tr h="370840">
                <a:tc>
                  <a:txBody>
                    <a:bodyPr/>
                    <a:lstStyle/>
                    <a:p>
                      <a:r>
                        <a:rPr lang="de-DE" sz="1000" b="1"/>
                        <a:t>Eurovision Song Contest Deutschland - 2017-02-09 22:50:01</a:t>
                      </a:r>
                      <a:r>
                        <a:rPr lang="de-DE" sz="1000"/>
                        <a:t>
Levina fährt für uns nach Kiew  zum ESC 2017 mit dem Song "Perfect Life"!</a:t>
                      </a:r>
                      <a:endParaRPr lang="en-US" sz="1000"/>
                    </a:p>
                  </a:txBody>
                  <a:tcPr/>
                </a:tc>
                <a:tc>
                  <a:txBody>
                    <a:bodyPr/>
                    <a:lstStyle/>
                    <a:p>
                      <a:r>
                        <a:rPr lang="en-US" sz="1000"/>
                        <a:t>19249</a:t>
                      </a:r>
                    </a:p>
                  </a:txBody>
                  <a:tcPr/>
                </a:tc>
                <a:tc>
                  <a:txBody>
                    <a:bodyPr/>
                    <a:lstStyle/>
                    <a:p>
                      <a:r>
                        <a:rPr lang="en-US" sz="1000"/>
                        <a:t>243643</a:t>
                      </a:r>
                    </a:p>
                  </a:txBody>
                  <a:tcPr/>
                </a:tc>
                <a:tc>
                  <a:txBody>
                    <a:bodyPr/>
                    <a:lstStyle/>
                    <a:p>
                      <a:r>
                        <a:rPr lang="en-US" sz="1000"/>
                        <a:t>7.9%</a:t>
                      </a:r>
                    </a:p>
                  </a:txBody>
                  <a:tcPr/>
                </a:tc>
                <a:tc>
                  <a:txBody>
                    <a:bodyPr/>
                    <a:lstStyle/>
                    <a:p>
                      <a:r>
                        <a:rPr lang="en-US" sz="1000"/>
                        <a:t>2589</a:t>
                      </a:r>
                    </a:p>
                  </a:txBody>
                  <a:tcPr/>
                </a:tc>
                <a:tc>
                  <a:txBody>
                    <a:bodyPr/>
                    <a:lstStyle/>
                    <a:p>
                      <a:r>
                        <a:rPr lang="en-US" sz="1000"/>
                        <a:t>Link</a:t>
                      </a:r>
                    </a:p>
                  </a:txBody>
                  <a:tcPr/>
                </a:tc>
                <a:extLst>
                  <a:ext uri="{0D108BD9-81ED-4DB2-BD59-A6C34878D82A}">
                    <a16:rowId xmlns:a16="http://schemas.microsoft.com/office/drawing/2014/main" val="1118146957"/>
                  </a:ext>
                </a:extLst>
              </a:tr>
              <a:tr h="370840">
                <a:tc>
                  <a:txBody>
                    <a:bodyPr/>
                    <a:lstStyle/>
                    <a:p>
                      <a:r>
                        <a:rPr lang="en-US" sz="1000" b="1"/>
                        <a:t>Eurovision Song Contest Deutschland - 2017-05-12 15:38:02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18254</a:t>
                      </a:r>
                    </a:p>
                  </a:txBody>
                  <a:tcPr/>
                </a:tc>
                <a:tc>
                  <a:txBody>
                    <a:bodyPr/>
                    <a:lstStyle/>
                    <a:p>
                      <a:r>
                        <a:rPr lang="en-US" sz="1000"/>
                        <a:t>688348</a:t>
                      </a:r>
                    </a:p>
                  </a:txBody>
                  <a:tcPr/>
                </a:tc>
                <a:tc>
                  <a:txBody>
                    <a:bodyPr/>
                    <a:lstStyle/>
                    <a:p>
                      <a:r>
                        <a:rPr lang="en-US" sz="1000"/>
                        <a:t>2.7%</a:t>
                      </a:r>
                    </a:p>
                  </a:txBody>
                  <a:tcPr/>
                </a:tc>
                <a:tc>
                  <a:txBody>
                    <a:bodyPr/>
                    <a:lstStyle/>
                    <a:p>
                      <a:r>
                        <a:rPr lang="en-US" sz="1000"/>
                        <a:t>5055</a:t>
                      </a:r>
                    </a:p>
                  </a:txBody>
                  <a:tcPr/>
                </a:tc>
                <a:tc>
                  <a:txBody>
                    <a:bodyPr/>
                    <a:lstStyle/>
                    <a:p>
                      <a:r>
                        <a:rPr lang="en-US" sz="1000"/>
                        <a:t>Video</a:t>
                      </a:r>
                    </a:p>
                  </a:txBody>
                  <a:tcPr/>
                </a:tc>
                <a:extLst>
                  <a:ext uri="{0D108BD9-81ED-4DB2-BD59-A6C34878D82A}">
                    <a16:rowId xmlns:a16="http://schemas.microsoft.com/office/drawing/2014/main" val="4252265375"/>
                  </a:ext>
                </a:extLst>
              </a:tr>
              <a:tr h="370840">
                <a:tc>
                  <a:txBody>
                    <a:bodyPr/>
                    <a:lstStyle/>
                    <a:p>
                      <a:r>
                        <a:rPr lang="de-DE" sz="1000" b="1"/>
                        <a:t>Eurovision Song Contest Deutschland - 2017-05-13 19:14:00</a:t>
                      </a:r>
                      <a:r>
                        <a:rPr lang="de-DE" sz="1000"/>
                        <a:t>
So, dann wollen wir mal gucken, was die diesjährigen Teilnehmer so aus dem ESC-Tutorial gelernt haben.</a:t>
                      </a:r>
                      <a:endParaRPr lang="en-US" sz="1000"/>
                    </a:p>
                  </a:txBody>
                  <a:tcPr/>
                </a:tc>
                <a:tc>
                  <a:txBody>
                    <a:bodyPr/>
                    <a:lstStyle/>
                    <a:p>
                      <a:r>
                        <a:rPr lang="en-US" sz="1000"/>
                        <a:t>17168</a:t>
                      </a:r>
                    </a:p>
                  </a:txBody>
                  <a:tcPr/>
                </a:tc>
                <a:tc>
                  <a:txBody>
                    <a:bodyPr/>
                    <a:lstStyle/>
                    <a:p>
                      <a:r>
                        <a:rPr lang="en-US" sz="1000"/>
                        <a:t>255884</a:t>
                      </a:r>
                    </a:p>
                  </a:txBody>
                  <a:tcPr/>
                </a:tc>
                <a:tc>
                  <a:txBody>
                    <a:bodyPr/>
                    <a:lstStyle/>
                    <a:p>
                      <a:r>
                        <a:rPr lang="en-US" sz="1000"/>
                        <a:t>6.7%</a:t>
                      </a:r>
                    </a:p>
                  </a:txBody>
                  <a:tcPr/>
                </a:tc>
                <a:tc>
                  <a:txBody>
                    <a:bodyPr/>
                    <a:lstStyle/>
                    <a:p>
                      <a:r>
                        <a:rPr lang="en-US" sz="1000"/>
                        <a:t>982</a:t>
                      </a:r>
                    </a:p>
                  </a:txBody>
                  <a:tcPr/>
                </a:tc>
                <a:tc>
                  <a:txBody>
                    <a:bodyPr/>
                    <a:lstStyle/>
                    <a:p>
                      <a:r>
                        <a:rPr lang="en-US" sz="1000"/>
                        <a:t>Video</a:t>
                      </a:r>
                    </a:p>
                  </a:txBody>
                  <a:tcPr/>
                </a:tc>
                <a:extLst>
                  <a:ext uri="{0D108BD9-81ED-4DB2-BD59-A6C34878D82A}">
                    <a16:rowId xmlns:a16="http://schemas.microsoft.com/office/drawing/2014/main" val="667292427"/>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1607432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- 1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32562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16896368"/>
                    </a:ext>
                  </a:extLst>
                </a:gridCol>
                <a:gridCol w="1234440">
                  <a:extLst>
                    <a:ext uri="{9D8B030D-6E8A-4147-A177-3AD203B41FA5}">
                      <a16:colId xmlns:a16="http://schemas.microsoft.com/office/drawing/2014/main" val="1092689009"/>
                    </a:ext>
                  </a:extLst>
                </a:gridCol>
                <a:gridCol w="1234440">
                  <a:extLst>
                    <a:ext uri="{9D8B030D-6E8A-4147-A177-3AD203B41FA5}">
                      <a16:colId xmlns:a16="http://schemas.microsoft.com/office/drawing/2014/main" val="1904198938"/>
                    </a:ext>
                  </a:extLst>
                </a:gridCol>
                <a:gridCol w="1234440">
                  <a:extLst>
                    <a:ext uri="{9D8B030D-6E8A-4147-A177-3AD203B41FA5}">
                      <a16:colId xmlns:a16="http://schemas.microsoft.com/office/drawing/2014/main" val="1083334845"/>
                    </a:ext>
                  </a:extLst>
                </a:gridCol>
                <a:gridCol w="822960">
                  <a:extLst>
                    <a:ext uri="{9D8B030D-6E8A-4147-A177-3AD203B41FA5}">
                      <a16:colId xmlns:a16="http://schemas.microsoft.com/office/drawing/2014/main" val="4057263882"/>
                    </a:ext>
                  </a:extLst>
                </a:gridCol>
                <a:gridCol w="411480">
                  <a:extLst>
                    <a:ext uri="{9D8B030D-6E8A-4147-A177-3AD203B41FA5}">
                      <a16:colId xmlns:a16="http://schemas.microsoft.com/office/drawing/2014/main" val="2548139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024575637"/>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4910551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- 2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72352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7773405"/>
                    </a:ext>
                  </a:extLst>
                </a:gridCol>
                <a:gridCol w="1234440">
                  <a:extLst>
                    <a:ext uri="{9D8B030D-6E8A-4147-A177-3AD203B41FA5}">
                      <a16:colId xmlns:a16="http://schemas.microsoft.com/office/drawing/2014/main" val="3399263602"/>
                    </a:ext>
                  </a:extLst>
                </a:gridCol>
                <a:gridCol w="1234440">
                  <a:extLst>
                    <a:ext uri="{9D8B030D-6E8A-4147-A177-3AD203B41FA5}">
                      <a16:colId xmlns:a16="http://schemas.microsoft.com/office/drawing/2014/main" val="2918164831"/>
                    </a:ext>
                  </a:extLst>
                </a:gridCol>
                <a:gridCol w="1234440">
                  <a:extLst>
                    <a:ext uri="{9D8B030D-6E8A-4147-A177-3AD203B41FA5}">
                      <a16:colId xmlns:a16="http://schemas.microsoft.com/office/drawing/2014/main" val="1800028679"/>
                    </a:ext>
                  </a:extLst>
                </a:gridCol>
                <a:gridCol w="822960">
                  <a:extLst>
                    <a:ext uri="{9D8B030D-6E8A-4147-A177-3AD203B41FA5}">
                      <a16:colId xmlns:a16="http://schemas.microsoft.com/office/drawing/2014/main" val="1263501765"/>
                    </a:ext>
                  </a:extLst>
                </a:gridCol>
                <a:gridCol w="411480">
                  <a:extLst>
                    <a:ext uri="{9D8B030D-6E8A-4147-A177-3AD203B41FA5}">
                      <a16:colId xmlns:a16="http://schemas.microsoft.com/office/drawing/2014/main" val="1337649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67744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Eurovision Song Contest Deutschland - 2017-05-12 02:26:23</a:t>
                      </a:r>
                      <a:r>
                        <a:rPr kumimoji="0" lang="en-US" sz="1000" b="0" i="0" u="none" strike="noStrike" kern="1200" cap="none" spc="0" normalizeH="0" baseline="0" noProof="0">
                          <a:ln>
                            <a:noFill/>
                          </a:ln>
                          <a:solidFill>
                            <a:prstClr val="black"/>
                          </a:solidFill>
                          <a:effectLst/>
                          <a:uLnTx/>
                          <a:uFillTx/>
                          <a:latin typeface="+mn-lt"/>
                          <a:ea typeface="+mn-ea"/>
                          <a:cs typeface="+mn-cs"/>
                        </a:rPr>
                        <a:t>
Das ist die Startreihenfolge:
1. Israel
2. Poland
3. Belarus
4. Austria
5. Armenia
6. The Netherlands
7. Moldovia
8. Hungary
9. Italy
10. Denmark
11. Portugal
12. Azerbaijan
13. Croatia
14. Australia
15. Greece
16. Spain
17. Norway
18. United Kingdom
19. Cyprus
20. Romania
21. Germany
22. Ukraine
23. Belgium
24. Sweden
25. Bulgaria
26. France
Ein guter Startplatz für Levina. Und wir freuen uns auf ein Battle Italien Portugal. Dazu mehr von uns im Laufe des Tages...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14969152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28807742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 - 3 of 3</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507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0679705"/>
                    </a:ext>
                  </a:extLst>
                </a:gridCol>
                <a:gridCol w="1234440">
                  <a:extLst>
                    <a:ext uri="{9D8B030D-6E8A-4147-A177-3AD203B41FA5}">
                      <a16:colId xmlns:a16="http://schemas.microsoft.com/office/drawing/2014/main" val="2667309571"/>
                    </a:ext>
                  </a:extLst>
                </a:gridCol>
                <a:gridCol w="1234440">
                  <a:extLst>
                    <a:ext uri="{9D8B030D-6E8A-4147-A177-3AD203B41FA5}">
                      <a16:colId xmlns:a16="http://schemas.microsoft.com/office/drawing/2014/main" val="2149908761"/>
                    </a:ext>
                  </a:extLst>
                </a:gridCol>
                <a:gridCol w="1234440">
                  <a:extLst>
                    <a:ext uri="{9D8B030D-6E8A-4147-A177-3AD203B41FA5}">
                      <a16:colId xmlns:a16="http://schemas.microsoft.com/office/drawing/2014/main" val="2802931285"/>
                    </a:ext>
                  </a:extLst>
                </a:gridCol>
                <a:gridCol w="822960">
                  <a:extLst>
                    <a:ext uri="{9D8B030D-6E8A-4147-A177-3AD203B41FA5}">
                      <a16:colId xmlns:a16="http://schemas.microsoft.com/office/drawing/2014/main" val="1347948887"/>
                    </a:ext>
                  </a:extLst>
                </a:gridCol>
                <a:gridCol w="411480">
                  <a:extLst>
                    <a:ext uri="{9D8B030D-6E8A-4147-A177-3AD203B41FA5}">
                      <a16:colId xmlns:a16="http://schemas.microsoft.com/office/drawing/2014/main" val="1798749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51851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- 2017-05-13 23:40:14</a:t>
                      </a:r>
                      <a:r>
                        <a:rPr kumimoji="0" lang="de-DE" sz="1000" b="0" i="0" u="none" strike="noStrike" kern="1200" cap="none" spc="0" normalizeH="0" baseline="0" noProof="0">
                          <a:ln>
                            <a:noFill/>
                          </a:ln>
                          <a:solidFill>
                            <a:prstClr val="black"/>
                          </a:solidFill>
                          <a:effectLst/>
                          <a:uLnTx/>
                          <a:uFillTx/>
                          <a:latin typeface="+mn-lt"/>
                          <a:ea typeface="+mn-ea"/>
                          <a:cs typeface="+mn-cs"/>
                        </a:rPr>
                        <a:t>
Für alle unsere Fans im Ausland ein Gruß aus dem Greenroom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95808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18:26:13</a:t>
                      </a:r>
                      <a:r>
                        <a:rPr kumimoji="0" lang="de-DE" sz="1000" b="0" i="0" u="none" strike="noStrike" kern="1200" cap="none" spc="0" normalizeH="0" baseline="0" noProof="0">
                          <a:ln>
                            <a:noFill/>
                          </a:ln>
                          <a:solidFill>
                            <a:prstClr val="black"/>
                          </a:solidFill>
                          <a:effectLst/>
                          <a:uLnTx/>
                          <a:uFillTx/>
                          <a:latin typeface="+mn-lt"/>
                          <a:ea typeface="+mn-ea"/>
                          <a:cs typeface="+mn-cs"/>
                        </a:rPr>
                        <a:t>
Wer hat wie abgestimmt? Und wie sehr ähnelten sich die Jury- und Televoting-Ergebnisse? Hier unsere Übersicht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1177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- 2017-05-10 00:30:07</a:t>
                      </a:r>
                      <a:r>
                        <a:rPr kumimoji="0" lang="de-DE" sz="1000" b="0" i="0" u="none" strike="noStrike" kern="1200" cap="none" spc="0" normalizeH="0" baseline="0" noProof="0">
                          <a:ln>
                            <a:noFill/>
                          </a:ln>
                          <a:solidFill>
                            <a:prstClr val="black"/>
                          </a:solidFill>
                          <a:effectLst/>
                          <a:uLnTx/>
                          <a:uFillTx/>
                          <a:latin typeface="+mn-lt"/>
                          <a:ea typeface="+mn-ea"/>
                          <a:cs typeface="+mn-cs"/>
                        </a:rPr>
                        <a:t>
Traurige Verlierer und strahlende Gewinner: das Ergebnis des ersten ESC-Halbfinals.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0658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Eurovision Song Contest Deutschland - 2017-05-14 18:01:19</a:t>
                      </a:r>
                      <a:r>
                        <a:rPr kumimoji="0" lang="de-DE" sz="1000" b="0" i="0" u="none" strike="noStrike" kern="1200" cap="none" spc="0" normalizeH="0" baseline="0" noProof="0">
                          <a:ln>
                            <a:noFill/>
                          </a:ln>
                          <a:solidFill>
                            <a:prstClr val="black"/>
                          </a:solidFill>
                          <a:effectLst/>
                          <a:uLnTx/>
                          <a:uFillTx/>
                          <a:latin typeface="+mn-lt"/>
                          <a:ea typeface="+mn-ea"/>
                          <a:cs typeface="+mn-cs"/>
                        </a:rPr>
                        <a:t>
Scheidet Israel tatsächlich aus dem ESC aus? Nach dem Schock-Moment des Abends folgt heute das vorläufige Dementi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80382654"/>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264960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0559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8922326"/>
                    </a:ext>
                  </a:extLst>
                </a:gridCol>
                <a:gridCol w="1234440">
                  <a:extLst>
                    <a:ext uri="{9D8B030D-6E8A-4147-A177-3AD203B41FA5}">
                      <a16:colId xmlns:a16="http://schemas.microsoft.com/office/drawing/2014/main" val="921154285"/>
                    </a:ext>
                  </a:extLst>
                </a:gridCol>
                <a:gridCol w="1234440">
                  <a:extLst>
                    <a:ext uri="{9D8B030D-6E8A-4147-A177-3AD203B41FA5}">
                      <a16:colId xmlns:a16="http://schemas.microsoft.com/office/drawing/2014/main" val="282771862"/>
                    </a:ext>
                  </a:extLst>
                </a:gridCol>
                <a:gridCol w="1234440">
                  <a:extLst>
                    <a:ext uri="{9D8B030D-6E8A-4147-A177-3AD203B41FA5}">
                      <a16:colId xmlns:a16="http://schemas.microsoft.com/office/drawing/2014/main" val="1701558824"/>
                    </a:ext>
                  </a:extLst>
                </a:gridCol>
                <a:gridCol w="822960">
                  <a:extLst>
                    <a:ext uri="{9D8B030D-6E8A-4147-A177-3AD203B41FA5}">
                      <a16:colId xmlns:a16="http://schemas.microsoft.com/office/drawing/2014/main" val="1558382498"/>
                    </a:ext>
                  </a:extLst>
                </a:gridCol>
                <a:gridCol w="411480">
                  <a:extLst>
                    <a:ext uri="{9D8B030D-6E8A-4147-A177-3AD203B41FA5}">
                      <a16:colId xmlns:a16="http://schemas.microsoft.com/office/drawing/2014/main" val="399590745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1867798792"/>
                  </a:ext>
                </a:extLst>
              </a:tr>
              <a:tr h="370840">
                <a:tc>
                  <a:txBody>
                    <a:bodyPr/>
                    <a:lstStyle/>
                    <a:p>
                      <a:r>
                        <a:rPr lang="de-DE" sz="1000" b="1"/>
                        <a:t>Eurovision Song Contest Deutschland - 2017-04-27 19:19:10</a:t>
                      </a:r>
                      <a:r>
                        <a:rPr lang="de-DE" sz="1000"/>
                        <a:t>
Wie findet ihr das Duo aus Estland? Welche Chancen hat Imri aus Israel? Und was sagt ihr zu der ukrainischen Rockband? Die Diskussion zum vierten Songcheck ist jetzt schon eröffnet. Viel Spaß!</a:t>
                      </a:r>
                      <a:endParaRPr lang="en-US" sz="1000"/>
                    </a:p>
                  </a:txBody>
                  <a:tcPr/>
                </a:tc>
                <a:tc>
                  <a:txBody>
                    <a:bodyPr/>
                    <a:lstStyle/>
                    <a:p>
                      <a:r>
                        <a:rPr lang="en-US" sz="1000"/>
                        <a:t>1.5%</a:t>
                      </a:r>
                    </a:p>
                  </a:txBody>
                  <a:tcPr/>
                </a:tc>
                <a:tc>
                  <a:txBody>
                    <a:bodyPr/>
                    <a:lstStyle/>
                    <a:p>
                      <a:r>
                        <a:rPr lang="en-US" sz="1000"/>
                        <a:t>179</a:t>
                      </a:r>
                    </a:p>
                  </a:txBody>
                  <a:tcPr/>
                </a:tc>
                <a:tc>
                  <a:txBody>
                    <a:bodyPr/>
                    <a:lstStyle/>
                    <a:p>
                      <a:r>
                        <a:rPr lang="en-US" sz="1000"/>
                        <a:t>11864</a:t>
                      </a:r>
                    </a:p>
                  </a:txBody>
                  <a:tcPr/>
                </a:tc>
                <a:tc>
                  <a:txBody>
                    <a:bodyPr/>
                    <a:lstStyle/>
                    <a:p>
                      <a:r>
                        <a:rPr lang="en-US" sz="1000"/>
                        <a:t>24</a:t>
                      </a:r>
                    </a:p>
                  </a:txBody>
                  <a:tcPr/>
                </a:tc>
                <a:tc>
                  <a:txBody>
                    <a:bodyPr/>
                    <a:lstStyle/>
                    <a:p>
                      <a:r>
                        <a:rPr lang="en-US" sz="1000"/>
                        <a:t>Link</a:t>
                      </a:r>
                    </a:p>
                  </a:txBody>
                  <a:tcPr/>
                </a:tc>
                <a:extLst>
                  <a:ext uri="{0D108BD9-81ED-4DB2-BD59-A6C34878D82A}">
                    <a16:rowId xmlns:a16="http://schemas.microsoft.com/office/drawing/2014/main" val="4050567677"/>
                  </a:ext>
                </a:extLst>
              </a:tr>
              <a:tr h="370840">
                <a:tc>
                  <a:txBody>
                    <a:bodyPr/>
                    <a:lstStyle/>
                    <a:p>
                      <a:r>
                        <a:rPr lang="de-DE" sz="1000" b="1"/>
                        <a:t>Eurovision Song Contest Deutschland - 2017-04-25 19:18:04</a:t>
                      </a:r>
                      <a:r>
                        <a:rPr lang="de-DE" sz="1000"/>
                        <a:t>
Wir erklären die Diskussion für eröffnet! Ihr könnt euch jetzt schon mal über die Songs und Kandidaten austauschen, bevor die dritte Songcheck-Sendung um 20.15 Uhr startet.</a:t>
                      </a:r>
                      <a:endParaRPr lang="en-US" sz="1000"/>
                    </a:p>
                  </a:txBody>
                  <a:tcPr/>
                </a:tc>
                <a:tc>
                  <a:txBody>
                    <a:bodyPr/>
                    <a:lstStyle/>
                    <a:p>
                      <a:r>
                        <a:rPr lang="en-US" sz="1000"/>
                        <a:t>1.7%</a:t>
                      </a:r>
                    </a:p>
                  </a:txBody>
                  <a:tcPr/>
                </a:tc>
                <a:tc>
                  <a:txBody>
                    <a:bodyPr/>
                    <a:lstStyle/>
                    <a:p>
                      <a:r>
                        <a:rPr lang="en-US" sz="1000"/>
                        <a:t>62</a:t>
                      </a:r>
                    </a:p>
                  </a:txBody>
                  <a:tcPr/>
                </a:tc>
                <a:tc>
                  <a:txBody>
                    <a:bodyPr/>
                    <a:lstStyle/>
                    <a:p>
                      <a:r>
                        <a:rPr lang="en-US" sz="1000"/>
                        <a:t>3660</a:t>
                      </a:r>
                    </a:p>
                  </a:txBody>
                  <a:tcPr/>
                </a:tc>
                <a:tc>
                  <a:txBody>
                    <a:bodyPr/>
                    <a:lstStyle/>
                    <a:p>
                      <a:r>
                        <a:rPr lang="en-US" sz="1000"/>
                        <a:t>21</a:t>
                      </a:r>
                    </a:p>
                  </a:txBody>
                  <a:tcPr/>
                </a:tc>
                <a:tc>
                  <a:txBody>
                    <a:bodyPr/>
                    <a:lstStyle/>
                    <a:p>
                      <a:r>
                        <a:rPr lang="en-US" sz="1000"/>
                        <a:t>Link</a:t>
                      </a:r>
                    </a:p>
                  </a:txBody>
                  <a:tcPr/>
                </a:tc>
                <a:extLst>
                  <a:ext uri="{0D108BD9-81ED-4DB2-BD59-A6C34878D82A}">
                    <a16:rowId xmlns:a16="http://schemas.microsoft.com/office/drawing/2014/main" val="201771353"/>
                  </a:ext>
                </a:extLst>
              </a:tr>
              <a:tr h="370840">
                <a:tc>
                  <a:txBody>
                    <a:bodyPr/>
                    <a:lstStyle/>
                    <a:p>
                      <a:r>
                        <a:rPr lang="en-US" sz="1000" b="1"/>
                        <a:t>Eurovision Song Contest Deutschland - 2017-04-25 19:24:08</a:t>
                      </a:r>
                      <a:r>
                        <a:rPr lang="en-US" sz="1000"/>
                        <a:t>
It's Selfie-Time 🤳🏼 Wie ihr seht, es sind alle da 💛 #Songcheck #esc2017 #eurovision</a:t>
                      </a:r>
                    </a:p>
                  </a:txBody>
                  <a:tcPr/>
                </a:tc>
                <a:tc>
                  <a:txBody>
                    <a:bodyPr/>
                    <a:lstStyle/>
                    <a:p>
                      <a:r>
                        <a:rPr lang="en-US" sz="1000"/>
                        <a:t>2.0%</a:t>
                      </a:r>
                    </a:p>
                  </a:txBody>
                  <a:tcPr/>
                </a:tc>
                <a:tc>
                  <a:txBody>
                    <a:bodyPr/>
                    <a:lstStyle/>
                    <a:p>
                      <a:r>
                        <a:rPr lang="en-US" sz="1000"/>
                        <a:t>88</a:t>
                      </a:r>
                    </a:p>
                  </a:txBody>
                  <a:tcPr/>
                </a:tc>
                <a:tc>
                  <a:txBody>
                    <a:bodyPr/>
                    <a:lstStyle/>
                    <a:p>
                      <a:r>
                        <a:rPr lang="en-US" sz="1000"/>
                        <a:t>4374</a:t>
                      </a:r>
                    </a:p>
                  </a:txBody>
                  <a:tcPr/>
                </a:tc>
                <a:tc>
                  <a:txBody>
                    <a:bodyPr/>
                    <a:lstStyle/>
                    <a:p>
                      <a:r>
                        <a:rPr lang="en-US" sz="1000"/>
                        <a:t>34</a:t>
                      </a:r>
                    </a:p>
                  </a:txBody>
                  <a:tcPr/>
                </a:tc>
                <a:tc>
                  <a:txBody>
                    <a:bodyPr/>
                    <a:lstStyle/>
                    <a:p>
                      <a:r>
                        <a:rPr lang="en-US" sz="1000"/>
                        <a:t>Photo</a:t>
                      </a:r>
                    </a:p>
                  </a:txBody>
                  <a:tcPr/>
                </a:tc>
                <a:extLst>
                  <a:ext uri="{0D108BD9-81ED-4DB2-BD59-A6C34878D82A}">
                    <a16:rowId xmlns:a16="http://schemas.microsoft.com/office/drawing/2014/main" val="4050872679"/>
                  </a:ext>
                </a:extLst>
              </a:tr>
              <a:tr h="370840">
                <a:tc>
                  <a:txBody>
                    <a:bodyPr/>
                    <a:lstStyle/>
                    <a:p>
                      <a:r>
                        <a:rPr lang="de-DE" sz="1000" b="1"/>
                        <a:t>Eurovision Song Contest Deutschland - 2017-02-26 11:16:51</a:t>
                      </a:r>
                      <a:r>
                        <a:rPr lang="de-DE" sz="1000"/>
                        <a:t>
Barfuß und im Minikleid verzauberte sie vor 50 Jahren das ESC-Publikum. Heute feiert sie ihren 70. Geburtstag. Herzlichen Glückwunsch, Sandie Shaw!</a:t>
                      </a:r>
                      <a:endParaRPr lang="en-US" sz="1000"/>
                    </a:p>
                  </a:txBody>
                  <a:tcPr/>
                </a:tc>
                <a:tc>
                  <a:txBody>
                    <a:bodyPr/>
                    <a:lstStyle/>
                    <a:p>
                      <a:r>
                        <a:rPr lang="en-US" sz="1000"/>
                        <a:t>2.1%</a:t>
                      </a:r>
                    </a:p>
                  </a:txBody>
                  <a:tcPr/>
                </a:tc>
                <a:tc>
                  <a:txBody>
                    <a:bodyPr/>
                    <a:lstStyle/>
                    <a:p>
                      <a:r>
                        <a:rPr lang="en-US" sz="1000"/>
                        <a:t>193</a:t>
                      </a:r>
                    </a:p>
                  </a:txBody>
                  <a:tcPr/>
                </a:tc>
                <a:tc>
                  <a:txBody>
                    <a:bodyPr/>
                    <a:lstStyle/>
                    <a:p>
                      <a:r>
                        <a:rPr lang="en-US" sz="1000"/>
                        <a:t>9383</a:t>
                      </a:r>
                    </a:p>
                  </a:txBody>
                  <a:tcPr/>
                </a:tc>
                <a:tc>
                  <a:txBody>
                    <a:bodyPr/>
                    <a:lstStyle/>
                    <a:p>
                      <a:r>
                        <a:rPr lang="en-US" sz="1000"/>
                        <a:t>80</a:t>
                      </a:r>
                    </a:p>
                  </a:txBody>
                  <a:tcPr/>
                </a:tc>
                <a:tc>
                  <a:txBody>
                    <a:bodyPr/>
                    <a:lstStyle/>
                    <a:p>
                      <a:r>
                        <a:rPr lang="en-US" sz="1000"/>
                        <a:t>Link</a:t>
                      </a:r>
                    </a:p>
                  </a:txBody>
                  <a:tcPr/>
                </a:tc>
                <a:extLst>
                  <a:ext uri="{0D108BD9-81ED-4DB2-BD59-A6C34878D82A}">
                    <a16:rowId xmlns:a16="http://schemas.microsoft.com/office/drawing/2014/main" val="3375347307"/>
                  </a:ext>
                </a:extLst>
              </a:tr>
              <a:tr h="370840">
                <a:tc>
                  <a:txBody>
                    <a:bodyPr/>
                    <a:lstStyle/>
                    <a:p>
                      <a:r>
                        <a:rPr lang="de-DE" sz="1000" b="1"/>
                        <a:t>Eurovision Song Contest Deutschland - 2017-05-03 17:04:49</a:t>
                      </a:r>
                      <a:r>
                        <a:rPr lang="de-DE" sz="1000"/>
                        <a:t>
Die Bilder von den Proben des norwegischen Teinehmers Jowst feat. Aleksander Walmann deuten auf eine sehr ähnliche Bühnenshow wie beim nationalen Vorentscheid hin.</a:t>
                      </a:r>
                      <a:endParaRPr lang="en-US" sz="1000"/>
                    </a:p>
                  </a:txBody>
                  <a:tcPr/>
                </a:tc>
                <a:tc>
                  <a:txBody>
                    <a:bodyPr/>
                    <a:lstStyle/>
                    <a:p>
                      <a:r>
                        <a:rPr lang="en-US" sz="1000"/>
                        <a:t>2.1%</a:t>
                      </a:r>
                    </a:p>
                  </a:txBody>
                  <a:tcPr/>
                </a:tc>
                <a:tc>
                  <a:txBody>
                    <a:bodyPr/>
                    <a:lstStyle/>
                    <a:p>
                      <a:r>
                        <a:rPr lang="en-US" sz="1000"/>
                        <a:t>80</a:t>
                      </a:r>
                    </a:p>
                  </a:txBody>
                  <a:tcPr/>
                </a:tc>
                <a:tc>
                  <a:txBody>
                    <a:bodyPr/>
                    <a:lstStyle/>
                    <a:p>
                      <a:r>
                        <a:rPr lang="en-US" sz="1000"/>
                        <a:t>3887</a:t>
                      </a:r>
                    </a:p>
                  </a:txBody>
                  <a:tcPr/>
                </a:tc>
                <a:tc>
                  <a:txBody>
                    <a:bodyPr/>
                    <a:lstStyle/>
                    <a:p>
                      <a:r>
                        <a:rPr lang="en-US" sz="1000"/>
                        <a:t>19</a:t>
                      </a:r>
                    </a:p>
                  </a:txBody>
                  <a:tcPr/>
                </a:tc>
                <a:tc>
                  <a:txBody>
                    <a:bodyPr/>
                    <a:lstStyle/>
                    <a:p>
                      <a:r>
                        <a:rPr lang="en-US" sz="1000"/>
                        <a:t>Photo</a:t>
                      </a:r>
                    </a:p>
                  </a:txBody>
                  <a:tcPr/>
                </a:tc>
                <a:extLst>
                  <a:ext uri="{0D108BD9-81ED-4DB2-BD59-A6C34878D82A}">
                    <a16:rowId xmlns:a16="http://schemas.microsoft.com/office/drawing/2014/main" val="818630629"/>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41730301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6395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46758867"/>
                    </a:ext>
                  </a:extLst>
                </a:gridCol>
                <a:gridCol w="822960">
                  <a:extLst>
                    <a:ext uri="{9D8B030D-6E8A-4147-A177-3AD203B41FA5}">
                      <a16:colId xmlns:a16="http://schemas.microsoft.com/office/drawing/2014/main" val="2903094022"/>
                    </a:ext>
                  </a:extLst>
                </a:gridCol>
                <a:gridCol w="822960">
                  <a:extLst>
                    <a:ext uri="{9D8B030D-6E8A-4147-A177-3AD203B41FA5}">
                      <a16:colId xmlns:a16="http://schemas.microsoft.com/office/drawing/2014/main" val="130838732"/>
                    </a:ext>
                  </a:extLst>
                </a:gridCol>
                <a:gridCol w="822960">
                  <a:extLst>
                    <a:ext uri="{9D8B030D-6E8A-4147-A177-3AD203B41FA5}">
                      <a16:colId xmlns:a16="http://schemas.microsoft.com/office/drawing/2014/main" val="2879264576"/>
                    </a:ext>
                  </a:extLst>
                </a:gridCol>
                <a:gridCol w="822960">
                  <a:extLst>
                    <a:ext uri="{9D8B030D-6E8A-4147-A177-3AD203B41FA5}">
                      <a16:colId xmlns:a16="http://schemas.microsoft.com/office/drawing/2014/main" val="1350404446"/>
                    </a:ext>
                  </a:extLst>
                </a:gridCol>
                <a:gridCol w="822960">
                  <a:extLst>
                    <a:ext uri="{9D8B030D-6E8A-4147-A177-3AD203B41FA5}">
                      <a16:colId xmlns:a16="http://schemas.microsoft.com/office/drawing/2014/main" val="2476975057"/>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139737251"/>
                  </a:ext>
                </a:extLst>
              </a:tr>
              <a:tr h="370840">
                <a:tc>
                  <a:txBody>
                    <a:bodyPr/>
                    <a:lstStyle/>
                    <a:p>
                      <a:r>
                        <a:rPr lang="en-US" sz="1000" b="1"/>
                        <a:t>Eurovision Song Contest Deutschland - 2017-05-12 15:38:02</a:t>
                      </a:r>
                      <a:r>
                        <a:rPr lang="en-US" sz="1000"/>
                        <a:t>
Levina is incredibly grateful for the awesome experience she had with the Eurovision Family so far. She would like to share some moments with you and wishes you all a perfect life!</a:t>
                      </a:r>
                    </a:p>
                  </a:txBody>
                  <a:tcPr/>
                </a:tc>
                <a:tc>
                  <a:txBody>
                    <a:bodyPr/>
                    <a:lstStyle/>
                    <a:p>
                      <a:r>
                        <a:rPr lang="en-US" sz="1000"/>
                        <a:t>5366</a:t>
                      </a:r>
                    </a:p>
                  </a:txBody>
                  <a:tcPr/>
                </a:tc>
                <a:tc>
                  <a:txBody>
                    <a:bodyPr/>
                    <a:lstStyle/>
                    <a:p>
                      <a:r>
                        <a:rPr lang="en-US" sz="1000"/>
                        <a:t>5055</a:t>
                      </a:r>
                    </a:p>
                  </a:txBody>
                  <a:tcPr/>
                </a:tc>
                <a:tc>
                  <a:txBody>
                    <a:bodyPr/>
                    <a:lstStyle/>
                    <a:p>
                      <a:r>
                        <a:rPr lang="en-US" sz="1000"/>
                        <a:t>97</a:t>
                      </a:r>
                    </a:p>
                  </a:txBody>
                  <a:tcPr/>
                </a:tc>
                <a:tc>
                  <a:txBody>
                    <a:bodyPr/>
                    <a:lstStyle/>
                    <a:p>
                      <a:r>
                        <a:rPr lang="en-US" sz="1000"/>
                        <a:t>214</a:t>
                      </a:r>
                    </a:p>
                  </a:txBody>
                  <a:tcPr/>
                </a:tc>
                <a:tc>
                  <a:txBody>
                    <a:bodyPr/>
                    <a:lstStyle/>
                    <a:p>
                      <a:r>
                        <a:rPr lang="en-US" sz="1000"/>
                        <a:t>Video</a:t>
                      </a:r>
                    </a:p>
                  </a:txBody>
                  <a:tcPr/>
                </a:tc>
                <a:extLst>
                  <a:ext uri="{0D108BD9-81ED-4DB2-BD59-A6C34878D82A}">
                    <a16:rowId xmlns:a16="http://schemas.microsoft.com/office/drawing/2014/main" val="2855025906"/>
                  </a:ext>
                </a:extLst>
              </a:tr>
              <a:tr h="370840">
                <a:tc>
                  <a:txBody>
                    <a:bodyPr/>
                    <a:lstStyle/>
                    <a:p>
                      <a:r>
                        <a:rPr lang="de-DE" sz="1000" b="1"/>
                        <a:t>Eurovision Song Contest Deutschland - 2017-02-09 23:58:20</a:t>
                      </a:r>
                      <a:r>
                        <a:rPr lang="de-DE" sz="1000"/>
                        <a:t>
Levina gewinnt den deutschen ESC-Vorentscheid!</a:t>
                      </a:r>
                      <a:endParaRPr lang="en-US" sz="1000"/>
                    </a:p>
                  </a:txBody>
                  <a:tcPr/>
                </a:tc>
                <a:tc>
                  <a:txBody>
                    <a:bodyPr/>
                    <a:lstStyle/>
                    <a:p>
                      <a:r>
                        <a:rPr lang="en-US" sz="1000"/>
                        <a:t>3943</a:t>
                      </a:r>
                    </a:p>
                  </a:txBody>
                  <a:tcPr/>
                </a:tc>
                <a:tc>
                  <a:txBody>
                    <a:bodyPr/>
                    <a:lstStyle/>
                    <a:p>
                      <a:r>
                        <a:rPr lang="en-US" sz="1000"/>
                        <a:t>2922</a:t>
                      </a:r>
                    </a:p>
                  </a:txBody>
                  <a:tcPr/>
                </a:tc>
                <a:tc>
                  <a:txBody>
                    <a:bodyPr/>
                    <a:lstStyle/>
                    <a:p>
                      <a:r>
                        <a:rPr lang="en-US" sz="1000"/>
                        <a:t>623</a:t>
                      </a:r>
                    </a:p>
                  </a:txBody>
                  <a:tcPr/>
                </a:tc>
                <a:tc>
                  <a:txBody>
                    <a:bodyPr/>
                    <a:lstStyle/>
                    <a:p>
                      <a:r>
                        <a:rPr lang="en-US" sz="1000"/>
                        <a:t>398</a:t>
                      </a:r>
                    </a:p>
                  </a:txBody>
                  <a:tcPr/>
                </a:tc>
                <a:tc>
                  <a:txBody>
                    <a:bodyPr/>
                    <a:lstStyle/>
                    <a:p>
                      <a:r>
                        <a:rPr lang="en-US" sz="1000"/>
                        <a:t>Video</a:t>
                      </a:r>
                    </a:p>
                  </a:txBody>
                  <a:tcPr/>
                </a:tc>
                <a:extLst>
                  <a:ext uri="{0D108BD9-81ED-4DB2-BD59-A6C34878D82A}">
                    <a16:rowId xmlns:a16="http://schemas.microsoft.com/office/drawing/2014/main" val="1097969951"/>
                  </a:ext>
                </a:extLst>
              </a:tr>
              <a:tr h="370840">
                <a:tc>
                  <a:txBody>
                    <a:bodyPr/>
                    <a:lstStyle/>
                    <a:p>
                      <a:r>
                        <a:rPr lang="de-DE" sz="1000" b="1"/>
                        <a:t>Eurovision Song Contest Deutschland - 2017-02-09 22:50:01</a:t>
                      </a:r>
                      <a:r>
                        <a:rPr lang="de-DE" sz="1000"/>
                        <a:t>
Levina fährt für uns nach Kiew  zum ESC 2017 mit dem Song "Perfect Life"!</a:t>
                      </a:r>
                      <a:endParaRPr lang="en-US" sz="1000"/>
                    </a:p>
                  </a:txBody>
                  <a:tcPr/>
                </a:tc>
                <a:tc>
                  <a:txBody>
                    <a:bodyPr/>
                    <a:lstStyle/>
                    <a:p>
                      <a:r>
                        <a:rPr lang="en-US" sz="1000"/>
                        <a:t>3601</a:t>
                      </a:r>
                    </a:p>
                  </a:txBody>
                  <a:tcPr/>
                </a:tc>
                <a:tc>
                  <a:txBody>
                    <a:bodyPr/>
                    <a:lstStyle/>
                    <a:p>
                      <a:r>
                        <a:rPr lang="en-US" sz="1000"/>
                        <a:t>2589</a:t>
                      </a:r>
                    </a:p>
                  </a:txBody>
                  <a:tcPr/>
                </a:tc>
                <a:tc>
                  <a:txBody>
                    <a:bodyPr/>
                    <a:lstStyle/>
                    <a:p>
                      <a:r>
                        <a:rPr lang="en-US" sz="1000"/>
                        <a:t>746</a:t>
                      </a:r>
                    </a:p>
                  </a:txBody>
                  <a:tcPr/>
                </a:tc>
                <a:tc>
                  <a:txBody>
                    <a:bodyPr/>
                    <a:lstStyle/>
                    <a:p>
                      <a:r>
                        <a:rPr lang="en-US" sz="1000"/>
                        <a:t>266</a:t>
                      </a:r>
                    </a:p>
                  </a:txBody>
                  <a:tcPr/>
                </a:tc>
                <a:tc>
                  <a:txBody>
                    <a:bodyPr/>
                    <a:lstStyle/>
                    <a:p>
                      <a:r>
                        <a:rPr lang="en-US" sz="1000"/>
                        <a:t>Video</a:t>
                      </a:r>
                    </a:p>
                  </a:txBody>
                  <a:tcPr/>
                </a:tc>
                <a:extLst>
                  <a:ext uri="{0D108BD9-81ED-4DB2-BD59-A6C34878D82A}">
                    <a16:rowId xmlns:a16="http://schemas.microsoft.com/office/drawing/2014/main" val="1044262345"/>
                  </a:ext>
                </a:extLst>
              </a:tr>
              <a:tr h="370840">
                <a:tc>
                  <a:txBody>
                    <a:bodyPr/>
                    <a:lstStyle/>
                    <a:p>
                      <a:r>
                        <a:rPr lang="en-US" sz="1000" b="1"/>
                        <a:t>Eurovision Song Contest Deutschland - 2017-05-14 00:44:36</a:t>
                      </a:r>
                      <a:r>
                        <a:rPr lang="en-US" sz="1000"/>
                        <a:t>
Salvador Sobral aus Portugal gewinnt den Eurovision Song Contest! Wie ist die Stimmung hinter den Kulissen? Alina und Stefan berichten live auch Kiew.</a:t>
                      </a:r>
                    </a:p>
                  </a:txBody>
                  <a:tcPr/>
                </a:tc>
                <a:tc>
                  <a:txBody>
                    <a:bodyPr/>
                    <a:lstStyle/>
                    <a:p>
                      <a:r>
                        <a:rPr lang="en-US" sz="1000"/>
                        <a:t>3387</a:t>
                      </a:r>
                    </a:p>
                  </a:txBody>
                  <a:tcPr/>
                </a:tc>
                <a:tc>
                  <a:txBody>
                    <a:bodyPr/>
                    <a:lstStyle/>
                    <a:p>
                      <a:r>
                        <a:rPr lang="en-US" sz="1000"/>
                        <a:t>2953</a:t>
                      </a:r>
                    </a:p>
                  </a:txBody>
                  <a:tcPr/>
                </a:tc>
                <a:tc>
                  <a:txBody>
                    <a:bodyPr/>
                    <a:lstStyle/>
                    <a:p>
                      <a:r>
                        <a:rPr lang="en-US" sz="1000"/>
                        <a:t>417</a:t>
                      </a:r>
                    </a:p>
                  </a:txBody>
                  <a:tcPr/>
                </a:tc>
                <a:tc>
                  <a:txBody>
                    <a:bodyPr/>
                    <a:lstStyle/>
                    <a:p>
                      <a:r>
                        <a:rPr lang="en-US" sz="1000"/>
                        <a:t>17</a:t>
                      </a:r>
                    </a:p>
                  </a:txBody>
                  <a:tcPr/>
                </a:tc>
                <a:tc>
                  <a:txBody>
                    <a:bodyPr/>
                    <a:lstStyle/>
                    <a:p>
                      <a:r>
                        <a:rPr lang="en-US" sz="1000"/>
                        <a:t>Video</a:t>
                      </a:r>
                    </a:p>
                  </a:txBody>
                  <a:tcPr/>
                </a:tc>
                <a:extLst>
                  <a:ext uri="{0D108BD9-81ED-4DB2-BD59-A6C34878D82A}">
                    <a16:rowId xmlns:a16="http://schemas.microsoft.com/office/drawing/2014/main" val="4154730189"/>
                  </a:ext>
                </a:extLst>
              </a:tr>
              <a:tr h="370840">
                <a:tc>
                  <a:txBody>
                    <a:bodyPr/>
                    <a:lstStyle/>
                    <a:p>
                      <a:r>
                        <a:rPr lang="de-DE" sz="1000" b="1"/>
                        <a:t>Eurovision Song Contest Deutschland - 2017-05-14 00:43:52</a:t>
                      </a:r>
                      <a:r>
                        <a:rPr lang="de-DE" sz="1000"/>
                        <a:t>
Er hat es doch tatsächlich geschafft Wir gratulieren Salvador Sobral zum ersten ESC-Sieg Portugals! &lt;3</a:t>
                      </a:r>
                      <a:endParaRPr lang="en-US" sz="1000"/>
                    </a:p>
                  </a:txBody>
                  <a:tcPr/>
                </a:tc>
                <a:tc>
                  <a:txBody>
                    <a:bodyPr/>
                    <a:lstStyle/>
                    <a:p>
                      <a:r>
                        <a:rPr lang="en-US" sz="1000"/>
                        <a:t>3195</a:t>
                      </a:r>
                    </a:p>
                  </a:txBody>
                  <a:tcPr/>
                </a:tc>
                <a:tc>
                  <a:txBody>
                    <a:bodyPr/>
                    <a:lstStyle/>
                    <a:p>
                      <a:r>
                        <a:rPr lang="en-US" sz="1000"/>
                        <a:t>2212</a:t>
                      </a:r>
                    </a:p>
                  </a:txBody>
                  <a:tcPr/>
                </a:tc>
                <a:tc>
                  <a:txBody>
                    <a:bodyPr/>
                    <a:lstStyle/>
                    <a:p>
                      <a:r>
                        <a:rPr lang="en-US" sz="1000"/>
                        <a:t>884</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142881535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30360482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87922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447403255"/>
                    </a:ext>
                  </a:extLst>
                </a:gridCol>
                <a:gridCol w="493776">
                  <a:extLst>
                    <a:ext uri="{9D8B030D-6E8A-4147-A177-3AD203B41FA5}">
                      <a16:colId xmlns:a16="http://schemas.microsoft.com/office/drawing/2014/main" val="4183045648"/>
                    </a:ext>
                  </a:extLst>
                </a:gridCol>
                <a:gridCol w="411480">
                  <a:extLst>
                    <a:ext uri="{9D8B030D-6E8A-4147-A177-3AD203B41FA5}">
                      <a16:colId xmlns:a16="http://schemas.microsoft.com/office/drawing/2014/main" val="135123644"/>
                    </a:ext>
                  </a:extLst>
                </a:gridCol>
                <a:gridCol w="411480">
                  <a:extLst>
                    <a:ext uri="{9D8B030D-6E8A-4147-A177-3AD203B41FA5}">
                      <a16:colId xmlns:a16="http://schemas.microsoft.com/office/drawing/2014/main" val="1177295068"/>
                    </a:ext>
                  </a:extLst>
                </a:gridCol>
                <a:gridCol w="246888">
                  <a:extLst>
                    <a:ext uri="{9D8B030D-6E8A-4147-A177-3AD203B41FA5}">
                      <a16:colId xmlns:a16="http://schemas.microsoft.com/office/drawing/2014/main" val="2687313076"/>
                    </a:ext>
                  </a:extLst>
                </a:gridCol>
                <a:gridCol w="658368">
                  <a:extLst>
                    <a:ext uri="{9D8B030D-6E8A-4147-A177-3AD203B41FA5}">
                      <a16:colId xmlns:a16="http://schemas.microsoft.com/office/drawing/2014/main" val="1824068757"/>
                    </a:ext>
                  </a:extLst>
                </a:gridCol>
                <a:gridCol w="576072">
                  <a:extLst>
                    <a:ext uri="{9D8B030D-6E8A-4147-A177-3AD203B41FA5}">
                      <a16:colId xmlns:a16="http://schemas.microsoft.com/office/drawing/2014/main" val="1587241729"/>
                    </a:ext>
                  </a:extLst>
                </a:gridCol>
                <a:gridCol w="576072">
                  <a:extLst>
                    <a:ext uri="{9D8B030D-6E8A-4147-A177-3AD203B41FA5}">
                      <a16:colId xmlns:a16="http://schemas.microsoft.com/office/drawing/2014/main" val="3666345954"/>
                    </a:ext>
                  </a:extLst>
                </a:gridCol>
                <a:gridCol w="411480">
                  <a:extLst>
                    <a:ext uri="{9D8B030D-6E8A-4147-A177-3AD203B41FA5}">
                      <a16:colId xmlns:a16="http://schemas.microsoft.com/office/drawing/2014/main" val="1433023177"/>
                    </a:ext>
                  </a:extLst>
                </a:gridCol>
                <a:gridCol w="658368">
                  <a:extLst>
                    <a:ext uri="{9D8B030D-6E8A-4147-A177-3AD203B41FA5}">
                      <a16:colId xmlns:a16="http://schemas.microsoft.com/office/drawing/2014/main" val="2290148993"/>
                    </a:ext>
                  </a:extLst>
                </a:gridCol>
                <a:gridCol w="329184">
                  <a:extLst>
                    <a:ext uri="{9D8B030D-6E8A-4147-A177-3AD203B41FA5}">
                      <a16:colId xmlns:a16="http://schemas.microsoft.com/office/drawing/2014/main" val="703228388"/>
                    </a:ext>
                  </a:extLst>
                </a:gridCol>
                <a:gridCol w="493776">
                  <a:extLst>
                    <a:ext uri="{9D8B030D-6E8A-4147-A177-3AD203B41FA5}">
                      <a16:colId xmlns:a16="http://schemas.microsoft.com/office/drawing/2014/main" val="1779452708"/>
                    </a:ext>
                  </a:extLst>
                </a:gridCol>
                <a:gridCol w="329184">
                  <a:extLst>
                    <a:ext uri="{9D8B030D-6E8A-4147-A177-3AD203B41FA5}">
                      <a16:colId xmlns:a16="http://schemas.microsoft.com/office/drawing/2014/main" val="339838313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313420105"/>
                  </a:ext>
                </a:extLst>
              </a:tr>
              <a:tr h="370840">
                <a:tc>
                  <a:txBody>
                    <a:bodyPr/>
                    <a:lstStyle/>
                    <a:p>
                      <a:r>
                        <a:rPr lang="en-US" sz="1000"/>
                        <a:t>08.02.2017 21:10:17</a:t>
                      </a:r>
                    </a:p>
                  </a:txBody>
                  <a:tcPr/>
                </a:tc>
                <a:tc>
                  <a:txBody>
                    <a:bodyPr/>
                    <a:lstStyle/>
                    <a:p>
                      <a:r>
                        <a:rPr lang="en-US" sz="1000"/>
                        <a:t>2503775</a:t>
                      </a:r>
                    </a:p>
                  </a:txBody>
                  <a:tcPr/>
                </a:tc>
                <a:tc>
                  <a:txBody>
                    <a:bodyPr/>
                    <a:lstStyle/>
                    <a:p>
                      <a:r>
                        <a:rPr lang="en-US" sz="1000"/>
                        <a:t>2285961</a:t>
                      </a:r>
                    </a:p>
                  </a:txBody>
                  <a:tcPr/>
                </a:tc>
                <a:tc>
                  <a:txBody>
                    <a:bodyPr/>
                    <a:lstStyle/>
                    <a:p>
                      <a:r>
                        <a:rPr lang="en-US" sz="1000"/>
                        <a:t>4581461</a:t>
                      </a:r>
                    </a:p>
                  </a:txBody>
                  <a:tcPr/>
                </a:tc>
                <a:tc>
                  <a:txBody>
                    <a:bodyPr/>
                    <a:lstStyle/>
                    <a:p>
                      <a:r>
                        <a:rPr lang="en-US" sz="1000"/>
                        <a:t>00:35</a:t>
                      </a:r>
                    </a:p>
                  </a:txBody>
                  <a:tcPr/>
                </a:tc>
                <a:tc>
                  <a:txBody>
                    <a:bodyPr/>
                    <a:lstStyle/>
                    <a:p>
                      <a:r>
                        <a:rPr lang="en-US" sz="1000"/>
                        <a:t>25%</a:t>
                      </a:r>
                    </a:p>
                  </a:txBody>
                  <a:tcPr/>
                </a:tc>
                <a:tc>
                  <a:txBody>
                    <a:bodyPr/>
                    <a:lstStyle/>
                    <a:p>
                      <a:r>
                        <a:rPr lang="en-US" sz="1000"/>
                        <a:t>227851</a:t>
                      </a:r>
                    </a:p>
                  </a:txBody>
                  <a:tcPr/>
                </a:tc>
                <a:tc>
                  <a:txBody>
                    <a:bodyPr/>
                    <a:lstStyle/>
                    <a:p>
                      <a:r>
                        <a:rPr lang="en-US" sz="1000"/>
                        <a:t>4253212</a:t>
                      </a:r>
                    </a:p>
                  </a:txBody>
                  <a:tcPr/>
                </a:tc>
                <a:tc>
                  <a:txBody>
                    <a:bodyPr/>
                    <a:lstStyle/>
                    <a:p>
                      <a:r>
                        <a:rPr lang="en-US" sz="1000"/>
                        <a:t>100398</a:t>
                      </a:r>
                    </a:p>
                  </a:txBody>
                  <a:tcPr/>
                </a:tc>
                <a:tc>
                  <a:txBody>
                    <a:bodyPr/>
                    <a:lstStyle/>
                    <a:p>
                      <a:r>
                        <a:rPr lang="en-US" sz="1000"/>
                        <a:t>9284072</a:t>
                      </a:r>
                    </a:p>
                  </a:txBody>
                  <a:tcPr/>
                </a:tc>
                <a:tc>
                  <a:txBody>
                    <a:bodyPr/>
                    <a:lstStyle/>
                    <a:p>
                      <a:r>
                        <a:rPr lang="en-US" sz="1000"/>
                        <a:t>13927</a:t>
                      </a:r>
                    </a:p>
                  </a:txBody>
                  <a:tcPr/>
                </a:tc>
                <a:tc>
                  <a:txBody>
                    <a:bodyPr/>
                    <a:lstStyle/>
                    <a:p>
                      <a:r>
                        <a:rPr lang="en-US" sz="1000"/>
                        <a:t>14738</a:t>
                      </a:r>
                    </a:p>
                  </a:txBody>
                  <a:tcPr/>
                </a:tc>
                <a:tc>
                  <a:txBody>
                    <a:bodyPr/>
                    <a:lstStyle/>
                    <a:p>
                      <a:r>
                        <a:rPr lang="en-US" sz="1000"/>
                        <a:t>2451</a:t>
                      </a:r>
                    </a:p>
                  </a:txBody>
                  <a:tcPr/>
                </a:tc>
                <a:extLst>
                  <a:ext uri="{0D108BD9-81ED-4DB2-BD59-A6C34878D82A}">
                    <a16:rowId xmlns:a16="http://schemas.microsoft.com/office/drawing/2014/main" val="1570041872"/>
                  </a:ext>
                </a:extLst>
              </a:tr>
              <a:tr h="370840">
                <a:tc>
                  <a:txBody>
                    <a:bodyPr/>
                    <a:lstStyle/>
                    <a:p>
                      <a:r>
                        <a:rPr lang="en-US" sz="1000"/>
                        <a:t>13.05.2017 19:14:00</a:t>
                      </a:r>
                    </a:p>
                  </a:txBody>
                  <a:tcPr/>
                </a:tc>
                <a:tc>
                  <a:txBody>
                    <a:bodyPr/>
                    <a:lstStyle/>
                    <a:p>
                      <a:r>
                        <a:rPr lang="en-US" sz="1000"/>
                        <a:t>151654</a:t>
                      </a:r>
                    </a:p>
                  </a:txBody>
                  <a:tcPr/>
                </a:tc>
                <a:tc>
                  <a:txBody>
                    <a:bodyPr/>
                    <a:lstStyle/>
                    <a:p>
                      <a:r>
                        <a:rPr lang="en-US" sz="1000"/>
                        <a:t>0</a:t>
                      </a:r>
                    </a:p>
                  </a:txBody>
                  <a:tcPr/>
                </a:tc>
                <a:tc>
                  <a:txBody>
                    <a:bodyPr/>
                    <a:lstStyle/>
                    <a:p>
                      <a:r>
                        <a:rPr lang="en-US" sz="1000"/>
                        <a:t>307187</a:t>
                      </a:r>
                    </a:p>
                  </a:txBody>
                  <a:tcPr/>
                </a:tc>
                <a:tc>
                  <a:txBody>
                    <a:bodyPr/>
                    <a:lstStyle/>
                    <a:p>
                      <a:r>
                        <a:rPr lang="en-US" sz="1000"/>
                        <a:t>04:37</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982551</a:t>
                      </a:r>
                    </a:p>
                  </a:txBody>
                  <a:tcPr/>
                </a:tc>
                <a:tc>
                  <a:txBody>
                    <a:bodyPr/>
                    <a:lstStyle/>
                    <a:p>
                      <a:r>
                        <a:rPr lang="en-US" sz="1000"/>
                        <a:t>5614</a:t>
                      </a:r>
                    </a:p>
                  </a:txBody>
                  <a:tcPr/>
                </a:tc>
                <a:tc>
                  <a:txBody>
                    <a:bodyPr/>
                    <a:lstStyle/>
                    <a:p>
                      <a:r>
                        <a:rPr lang="en-US" sz="1000"/>
                        <a:t>1466</a:t>
                      </a:r>
                    </a:p>
                  </a:txBody>
                  <a:tcPr/>
                </a:tc>
                <a:tc>
                  <a:txBody>
                    <a:bodyPr/>
                    <a:lstStyle/>
                    <a:p>
                      <a:r>
                        <a:rPr lang="en-US" sz="1000"/>
                        <a:t>1037</a:t>
                      </a:r>
                    </a:p>
                  </a:txBody>
                  <a:tcPr/>
                </a:tc>
                <a:extLst>
                  <a:ext uri="{0D108BD9-81ED-4DB2-BD59-A6C34878D82A}">
                    <a16:rowId xmlns:a16="http://schemas.microsoft.com/office/drawing/2014/main" val="843836227"/>
                  </a:ext>
                </a:extLst>
              </a:tr>
              <a:tr h="370840">
                <a:tc>
                  <a:txBody>
                    <a:bodyPr/>
                    <a:lstStyle/>
                    <a:p>
                      <a:r>
                        <a:rPr lang="en-US" sz="1000"/>
                        <a:t>12.05.2017 15:38:02</a:t>
                      </a:r>
                    </a:p>
                  </a:txBody>
                  <a:tcPr/>
                </a:tc>
                <a:tc>
                  <a:txBody>
                    <a:bodyPr/>
                    <a:lstStyle/>
                    <a:p>
                      <a:r>
                        <a:rPr lang="en-US" sz="1000"/>
                        <a:t>113094</a:t>
                      </a:r>
                    </a:p>
                  </a:txBody>
                  <a:tcPr/>
                </a:tc>
                <a:tc>
                  <a:txBody>
                    <a:bodyPr/>
                    <a:lstStyle/>
                    <a:p>
                      <a:r>
                        <a:rPr lang="en-US" sz="1000"/>
                        <a:t>110279</a:t>
                      </a:r>
                    </a:p>
                  </a:txBody>
                  <a:tcPr/>
                </a:tc>
                <a:tc>
                  <a:txBody>
                    <a:bodyPr/>
                    <a:lstStyle/>
                    <a:p>
                      <a:r>
                        <a:rPr lang="en-US" sz="1000"/>
                        <a:t>386056</a:t>
                      </a:r>
                    </a:p>
                  </a:txBody>
                  <a:tcPr/>
                </a:tc>
                <a:tc>
                  <a:txBody>
                    <a:bodyPr/>
                    <a:lstStyle/>
                    <a:p>
                      <a:r>
                        <a:rPr lang="en-US" sz="1000"/>
                        <a:t>01:01</a:t>
                      </a:r>
                    </a:p>
                  </a:txBody>
                  <a:tcPr/>
                </a:tc>
                <a:tc>
                  <a:txBody>
                    <a:bodyPr/>
                    <a:lstStyle/>
                    <a:p>
                      <a:r>
                        <a:rPr lang="en-US" sz="1000"/>
                        <a:t>7%</a:t>
                      </a:r>
                    </a:p>
                  </a:txBody>
                  <a:tcPr/>
                </a:tc>
                <a:tc>
                  <a:txBody>
                    <a:bodyPr/>
                    <a:lstStyle/>
                    <a:p>
                      <a:r>
                        <a:rPr lang="en-US" sz="1000"/>
                        <a:t>0</a:t>
                      </a:r>
                    </a:p>
                  </a:txBody>
                  <a:tcPr/>
                </a:tc>
                <a:tc>
                  <a:txBody>
                    <a:bodyPr/>
                    <a:lstStyle/>
                    <a:p>
                      <a:r>
                        <a:rPr lang="en-US" sz="1000"/>
                        <a:t>384232</a:t>
                      </a:r>
                    </a:p>
                  </a:txBody>
                  <a:tcPr/>
                </a:tc>
                <a:tc>
                  <a:txBody>
                    <a:bodyPr/>
                    <a:lstStyle/>
                    <a:p>
                      <a:r>
                        <a:rPr lang="en-US" sz="1000"/>
                        <a:t>1824</a:t>
                      </a:r>
                    </a:p>
                  </a:txBody>
                  <a:tcPr/>
                </a:tc>
                <a:tc>
                  <a:txBody>
                    <a:bodyPr/>
                    <a:lstStyle/>
                    <a:p>
                      <a:r>
                        <a:rPr lang="en-US" sz="1000"/>
                        <a:t>724619</a:t>
                      </a:r>
                    </a:p>
                  </a:txBody>
                  <a:tcPr/>
                </a:tc>
                <a:tc>
                  <a:txBody>
                    <a:bodyPr/>
                    <a:lstStyle/>
                    <a:p>
                      <a:r>
                        <a:rPr lang="en-US" sz="1000"/>
                        <a:t>4796</a:t>
                      </a:r>
                    </a:p>
                  </a:txBody>
                  <a:tcPr/>
                </a:tc>
                <a:tc>
                  <a:txBody>
                    <a:bodyPr/>
                    <a:lstStyle/>
                    <a:p>
                      <a:r>
                        <a:rPr lang="en-US" sz="1000"/>
                        <a:t>113</a:t>
                      </a:r>
                    </a:p>
                  </a:txBody>
                  <a:tcPr/>
                </a:tc>
                <a:tc>
                  <a:txBody>
                    <a:bodyPr/>
                    <a:lstStyle/>
                    <a:p>
                      <a:r>
                        <a:rPr lang="en-US" sz="1000"/>
                        <a:t>220</a:t>
                      </a:r>
                    </a:p>
                  </a:txBody>
                  <a:tcPr/>
                </a:tc>
                <a:extLst>
                  <a:ext uri="{0D108BD9-81ED-4DB2-BD59-A6C34878D82A}">
                    <a16:rowId xmlns:a16="http://schemas.microsoft.com/office/drawing/2014/main" val="1242927390"/>
                  </a:ext>
                </a:extLst>
              </a:tr>
              <a:tr h="370840">
                <a:tc>
                  <a:txBody>
                    <a:bodyPr/>
                    <a:lstStyle/>
                    <a:p>
                      <a:r>
                        <a:rPr lang="en-US" sz="1000"/>
                        <a:t>09.02.2017 23:58:20</a:t>
                      </a:r>
                    </a:p>
                  </a:txBody>
                  <a:tcPr/>
                </a:tc>
                <a:tc>
                  <a:txBody>
                    <a:bodyPr/>
                    <a:lstStyle/>
                    <a:p>
                      <a:r>
                        <a:rPr lang="en-US" sz="1000"/>
                        <a:t>56759</a:t>
                      </a:r>
                    </a:p>
                  </a:txBody>
                  <a:tcPr/>
                </a:tc>
                <a:tc>
                  <a:txBody>
                    <a:bodyPr/>
                    <a:lstStyle/>
                    <a:p>
                      <a:r>
                        <a:rPr lang="en-US" sz="1000"/>
                        <a:t>75</a:t>
                      </a:r>
                    </a:p>
                  </a:txBody>
                  <a:tcPr/>
                </a:tc>
                <a:tc>
                  <a:txBody>
                    <a:bodyPr/>
                    <a:lstStyle/>
                    <a:p>
                      <a:r>
                        <a:rPr lang="en-US" sz="1000"/>
                        <a:t>115394</a:t>
                      </a:r>
                    </a:p>
                  </a:txBody>
                  <a:tcPr/>
                </a:tc>
                <a:tc>
                  <a:txBody>
                    <a:bodyPr/>
                    <a:lstStyle/>
                    <a:p>
                      <a:r>
                        <a:rPr lang="en-US" sz="1000"/>
                        <a:t>03:06</a:t>
                      </a:r>
                    </a:p>
                  </a:txBody>
                  <a:tcPr/>
                </a:tc>
                <a:tc>
                  <a:txBody>
                    <a:bodyPr/>
                    <a:lstStyle/>
                    <a:p>
                      <a:r>
                        <a:rPr lang="en-US" sz="1000"/>
                        <a:t>8%</a:t>
                      </a:r>
                    </a:p>
                  </a:txBody>
                  <a:tcPr/>
                </a:tc>
                <a:tc>
                  <a:txBody>
                    <a:bodyPr/>
                    <a:lstStyle/>
                    <a:p>
                      <a:r>
                        <a:rPr lang="en-US" sz="1000"/>
                        <a:t>3512</a:t>
                      </a:r>
                    </a:p>
                  </a:txBody>
                  <a:tcPr/>
                </a:tc>
                <a:tc>
                  <a:txBody>
                    <a:bodyPr/>
                    <a:lstStyle/>
                    <a:p>
                      <a:r>
                        <a:rPr lang="en-US" sz="1000"/>
                        <a:t>33746</a:t>
                      </a:r>
                    </a:p>
                  </a:txBody>
                  <a:tcPr/>
                </a:tc>
                <a:tc>
                  <a:txBody>
                    <a:bodyPr/>
                    <a:lstStyle/>
                    <a:p>
                      <a:r>
                        <a:rPr lang="en-US" sz="1000"/>
                        <a:t>78136</a:t>
                      </a:r>
                    </a:p>
                  </a:txBody>
                  <a:tcPr/>
                </a:tc>
                <a:tc>
                  <a:txBody>
                    <a:bodyPr/>
                    <a:lstStyle/>
                    <a:p>
                      <a:r>
                        <a:rPr lang="en-US" sz="1000"/>
                        <a:t>427690</a:t>
                      </a:r>
                    </a:p>
                  </a:txBody>
                  <a:tcPr/>
                </a:tc>
                <a:tc>
                  <a:txBody>
                    <a:bodyPr/>
                    <a:lstStyle/>
                    <a:p>
                      <a:r>
                        <a:rPr lang="en-US" sz="1000"/>
                        <a:t>2384</a:t>
                      </a:r>
                    </a:p>
                  </a:txBody>
                  <a:tcPr/>
                </a:tc>
                <a:tc>
                  <a:txBody>
                    <a:bodyPr/>
                    <a:lstStyle/>
                    <a:p>
                      <a:r>
                        <a:rPr lang="en-US" sz="1000"/>
                        <a:t>2381</a:t>
                      </a:r>
                    </a:p>
                  </a:txBody>
                  <a:tcPr/>
                </a:tc>
                <a:tc>
                  <a:txBody>
                    <a:bodyPr/>
                    <a:lstStyle/>
                    <a:p>
                      <a:r>
                        <a:rPr lang="en-US" sz="1000"/>
                        <a:t>450</a:t>
                      </a:r>
                    </a:p>
                  </a:txBody>
                  <a:tcPr/>
                </a:tc>
                <a:extLst>
                  <a:ext uri="{0D108BD9-81ED-4DB2-BD59-A6C34878D82A}">
                    <a16:rowId xmlns:a16="http://schemas.microsoft.com/office/drawing/2014/main" val="233667705"/>
                  </a:ext>
                </a:extLst>
              </a:tr>
              <a:tr h="370840">
                <a:tc>
                  <a:txBody>
                    <a:bodyPr/>
                    <a:lstStyle/>
                    <a:p>
                      <a:r>
                        <a:rPr lang="en-US" sz="1000"/>
                        <a:t>13.05.2017 08:26:00</a:t>
                      </a:r>
                    </a:p>
                  </a:txBody>
                  <a:tcPr/>
                </a:tc>
                <a:tc>
                  <a:txBody>
                    <a:bodyPr/>
                    <a:lstStyle/>
                    <a:p>
                      <a:r>
                        <a:rPr lang="en-US" sz="1000"/>
                        <a:t>43307</a:t>
                      </a:r>
                    </a:p>
                  </a:txBody>
                  <a:tcPr/>
                </a:tc>
                <a:tc>
                  <a:txBody>
                    <a:bodyPr/>
                    <a:lstStyle/>
                    <a:p>
                      <a:r>
                        <a:rPr lang="en-US" sz="1000"/>
                        <a:t>0</a:t>
                      </a:r>
                    </a:p>
                  </a:txBody>
                  <a:tcPr/>
                </a:tc>
                <a:tc>
                  <a:txBody>
                    <a:bodyPr/>
                    <a:lstStyle/>
                    <a:p>
                      <a:r>
                        <a:rPr lang="en-US" sz="1000"/>
                        <a:t>76948</a:t>
                      </a:r>
                    </a:p>
                  </a:txBody>
                  <a:tcPr/>
                </a:tc>
                <a:tc>
                  <a:txBody>
                    <a:bodyPr/>
                    <a:lstStyle/>
                    <a:p>
                      <a:r>
                        <a:rPr lang="en-US" sz="1000"/>
                        <a:t>01:09</a:t>
                      </a:r>
                    </a:p>
                  </a:txBody>
                  <a:tcPr/>
                </a:tc>
                <a:tc>
                  <a:txBody>
                    <a:bodyPr/>
                    <a:lstStyle/>
                    <a:p>
                      <a:r>
                        <a:rPr lang="en-US" sz="1000"/>
                        <a:t>22%</a:t>
                      </a:r>
                    </a:p>
                  </a:txBody>
                  <a:tcPr/>
                </a:tc>
                <a:tc>
                  <a:txBody>
                    <a:bodyPr/>
                    <a:lstStyle/>
                    <a:p>
                      <a:r>
                        <a:rPr lang="en-US" sz="1000"/>
                        <a:t>26644</a:t>
                      </a:r>
                    </a:p>
                  </a:txBody>
                  <a:tcPr/>
                </a:tc>
                <a:tc>
                  <a:txBody>
                    <a:bodyPr/>
                    <a:lstStyle/>
                    <a:p>
                      <a:r>
                        <a:rPr lang="en-US" sz="1000"/>
                        <a:t>40834</a:t>
                      </a:r>
                    </a:p>
                  </a:txBody>
                  <a:tcPr/>
                </a:tc>
                <a:tc>
                  <a:txBody>
                    <a:bodyPr/>
                    <a:lstStyle/>
                    <a:p>
                      <a:r>
                        <a:rPr lang="en-US" sz="1000"/>
                        <a:t>9499</a:t>
                      </a:r>
                    </a:p>
                  </a:txBody>
                  <a:tcPr/>
                </a:tc>
                <a:tc>
                  <a:txBody>
                    <a:bodyPr/>
                    <a:lstStyle/>
                    <a:p>
                      <a:r>
                        <a:rPr lang="en-US" sz="1000"/>
                        <a:t>173762</a:t>
                      </a:r>
                    </a:p>
                  </a:txBody>
                  <a:tcPr/>
                </a:tc>
                <a:tc>
                  <a:txBody>
                    <a:bodyPr/>
                    <a:lstStyle/>
                    <a:p>
                      <a:r>
                        <a:rPr lang="en-US" sz="1000"/>
                        <a:t>1207</a:t>
                      </a:r>
                    </a:p>
                  </a:txBody>
                  <a:tcPr/>
                </a:tc>
                <a:tc>
                  <a:txBody>
                    <a:bodyPr/>
                    <a:lstStyle/>
                    <a:p>
                      <a:r>
                        <a:rPr lang="en-US" sz="1000"/>
                        <a:t>280</a:t>
                      </a:r>
                    </a:p>
                  </a:txBody>
                  <a:tcPr/>
                </a:tc>
                <a:tc>
                  <a:txBody>
                    <a:bodyPr/>
                    <a:lstStyle/>
                    <a:p>
                      <a:r>
                        <a:rPr lang="en-US" sz="1000"/>
                        <a:t>148</a:t>
                      </a:r>
                    </a:p>
                  </a:txBody>
                  <a:tcPr/>
                </a:tc>
                <a:extLst>
                  <a:ext uri="{0D108BD9-81ED-4DB2-BD59-A6C34878D82A}">
                    <a16:rowId xmlns:a16="http://schemas.microsoft.com/office/drawing/2014/main" val="1551560416"/>
                  </a:ext>
                </a:extLst>
              </a:tr>
            </a:tbl>
          </a:graphicData>
        </a:graphic>
      </p:graphicFrame>
      <p:sp>
        <p:nvSpPr>
          <p:cNvPr id="4" name="Text Placeholder 3"/>
          <p:cNvSpPr>
            <a:spLocks noGrp="1"/>
          </p:cNvSpPr>
          <p:nvPr>
            <p:ph type="body" sz="quarter" idx="14"/>
          </p:nvPr>
        </p:nvSpPr>
        <p:spPr/>
        <p:txBody>
          <a:bodyPr/>
          <a:lstStyle/>
          <a:p>
            <a:r>
              <a:rPr lang="en-US"/>
              <a:t>01.02.2017 - 14.05.2017</a:t>
            </a:r>
          </a:p>
        </p:txBody>
      </p:sp>
    </p:spTree>
    <p:extLst>
      <p:ext uri="{BB962C8B-B14F-4D97-AF65-F5344CB8AC3E}">
        <p14:creationId xmlns:p14="http://schemas.microsoft.com/office/powerpoint/2010/main" val="843824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1306</Words>
  <Application>Microsoft Office PowerPoint</Application>
  <PresentationFormat>On-screen Show (4:3)</PresentationFormat>
  <Paragraphs>585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 - 1 of 3</vt:lpstr>
      <vt:lpstr>Eigene Posts - Shares - Export - 2 of 3</vt:lpstr>
      <vt:lpstr>Eigene Posts - Shares - Export - 3 of 3</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 - 1 of 3</vt:lpstr>
      <vt:lpstr>Eigene Posts - I-Rate Aktive Nutzer - Export - 2 of 3</vt:lpstr>
      <vt:lpstr>Eigene Posts - I-Rate Aktive Nutzer - Export - 3 of 3</vt:lpstr>
      <vt:lpstr>Eigene Posts - I-Rate Aktive Nutzer-Flop - Export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2017-05-16T14:20:37Z</dcterms:created>
  <dcterms:modified xsi:type="dcterms:W3CDTF">2017-05-16T14:21:20Z</dcterms:modified>
</cp:coreProperties>
</file>