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Sheet1!$A$2:$A$105</c:f>
              <c:strCache>
                <c:ptCount val="104"/>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pt idx="103">
                  <c:v>15.05.2017</c:v>
                </c:pt>
              </c:strCache>
            </c:strRef>
          </c:cat>
          <c:val>
            <c:numRef>
              <c:f>Sheet1!$B$2:$B$105</c:f>
              <c:numCache>
                <c:formatCode>General</c:formatCode>
                <c:ptCount val="104"/>
                <c:pt idx="0">
                  <c:v>63291</c:v>
                </c:pt>
                <c:pt idx="1">
                  <c:v>63288</c:v>
                </c:pt>
                <c:pt idx="2">
                  <c:v>63297</c:v>
                </c:pt>
                <c:pt idx="3">
                  <c:v>63299</c:v>
                </c:pt>
                <c:pt idx="4">
                  <c:v>63307</c:v>
                </c:pt>
                <c:pt idx="5">
                  <c:v>63314</c:v>
                </c:pt>
                <c:pt idx="6">
                  <c:v>63782</c:v>
                </c:pt>
                <c:pt idx="7">
                  <c:v>66690</c:v>
                </c:pt>
                <c:pt idx="8">
                  <c:v>69286</c:v>
                </c:pt>
                <c:pt idx="9">
                  <c:v>69542</c:v>
                </c:pt>
                <c:pt idx="10">
                  <c:v>69605</c:v>
                </c:pt>
                <c:pt idx="11">
                  <c:v>69635</c:v>
                </c:pt>
                <c:pt idx="12">
                  <c:v>69634</c:v>
                </c:pt>
                <c:pt idx="13">
                  <c:v>69639</c:v>
                </c:pt>
                <c:pt idx="14">
                  <c:v>69655</c:v>
                </c:pt>
                <c:pt idx="15">
                  <c:v>69684</c:v>
                </c:pt>
                <c:pt idx="16">
                  <c:v>69693</c:v>
                </c:pt>
                <c:pt idx="17">
                  <c:v>69713</c:v>
                </c:pt>
                <c:pt idx="18">
                  <c:v>69715</c:v>
                </c:pt>
                <c:pt idx="19">
                  <c:v>69716</c:v>
                </c:pt>
                <c:pt idx="20">
                  <c:v>69711</c:v>
                </c:pt>
                <c:pt idx="21">
                  <c:v>69707</c:v>
                </c:pt>
                <c:pt idx="22">
                  <c:v>69696</c:v>
                </c:pt>
                <c:pt idx="23">
                  <c:v>69697</c:v>
                </c:pt>
                <c:pt idx="24">
                  <c:v>69692</c:v>
                </c:pt>
                <c:pt idx="25">
                  <c:v>69679</c:v>
                </c:pt>
                <c:pt idx="26">
                  <c:v>69677</c:v>
                </c:pt>
                <c:pt idx="27">
                  <c:v>69681</c:v>
                </c:pt>
                <c:pt idx="28">
                  <c:v>69679</c:v>
                </c:pt>
                <c:pt idx="29">
                  <c:v>69689</c:v>
                </c:pt>
                <c:pt idx="30">
                  <c:v>69697</c:v>
                </c:pt>
                <c:pt idx="31">
                  <c:v>69699</c:v>
                </c:pt>
                <c:pt idx="32">
                  <c:v>69707</c:v>
                </c:pt>
                <c:pt idx="33">
                  <c:v>69712</c:v>
                </c:pt>
                <c:pt idx="34">
                  <c:v>69716</c:v>
                </c:pt>
                <c:pt idx="35">
                  <c:v>69715</c:v>
                </c:pt>
                <c:pt idx="36">
                  <c:v>69715</c:v>
                </c:pt>
                <c:pt idx="37">
                  <c:v>69717</c:v>
                </c:pt>
                <c:pt idx="38">
                  <c:v>69725</c:v>
                </c:pt>
                <c:pt idx="39">
                  <c:v>69707</c:v>
                </c:pt>
                <c:pt idx="40">
                  <c:v>69710</c:v>
                </c:pt>
                <c:pt idx="41">
                  <c:v>69703</c:v>
                </c:pt>
                <c:pt idx="42">
                  <c:v>69703</c:v>
                </c:pt>
                <c:pt idx="43">
                  <c:v>69705</c:v>
                </c:pt>
                <c:pt idx="44">
                  <c:v>69703</c:v>
                </c:pt>
                <c:pt idx="45">
                  <c:v>69697</c:v>
                </c:pt>
                <c:pt idx="46">
                  <c:v>69698</c:v>
                </c:pt>
                <c:pt idx="47">
                  <c:v>69695</c:v>
                </c:pt>
                <c:pt idx="48">
                  <c:v>69695</c:v>
                </c:pt>
                <c:pt idx="49">
                  <c:v>69687</c:v>
                </c:pt>
                <c:pt idx="50">
                  <c:v>69696</c:v>
                </c:pt>
                <c:pt idx="51">
                  <c:v>69690</c:v>
                </c:pt>
                <c:pt idx="52">
                  <c:v>69687</c:v>
                </c:pt>
                <c:pt idx="53">
                  <c:v>69691</c:v>
                </c:pt>
                <c:pt idx="54">
                  <c:v>69681</c:v>
                </c:pt>
                <c:pt idx="55">
                  <c:v>69676</c:v>
                </c:pt>
                <c:pt idx="56">
                  <c:v>69674</c:v>
                </c:pt>
                <c:pt idx="57">
                  <c:v>69681</c:v>
                </c:pt>
                <c:pt idx="58">
                  <c:v>69678</c:v>
                </c:pt>
                <c:pt idx="59">
                  <c:v>69674</c:v>
                </c:pt>
                <c:pt idx="60">
                  <c:v>69671</c:v>
                </c:pt>
                <c:pt idx="61">
                  <c:v>69668</c:v>
                </c:pt>
                <c:pt idx="62">
                  <c:v>69665</c:v>
                </c:pt>
                <c:pt idx="63">
                  <c:v>69664</c:v>
                </c:pt>
                <c:pt idx="64">
                  <c:v>69660</c:v>
                </c:pt>
                <c:pt idx="65">
                  <c:v>69664</c:v>
                </c:pt>
                <c:pt idx="66">
                  <c:v>69667</c:v>
                </c:pt>
                <c:pt idx="67">
                  <c:v>69662</c:v>
                </c:pt>
                <c:pt idx="68">
                  <c:v>69661</c:v>
                </c:pt>
                <c:pt idx="69">
                  <c:v>69664</c:v>
                </c:pt>
                <c:pt idx="70">
                  <c:v>69675</c:v>
                </c:pt>
                <c:pt idx="71">
                  <c:v>69677</c:v>
                </c:pt>
                <c:pt idx="72">
                  <c:v>69677</c:v>
                </c:pt>
                <c:pt idx="73">
                  <c:v>69687</c:v>
                </c:pt>
                <c:pt idx="74">
                  <c:v>69693</c:v>
                </c:pt>
                <c:pt idx="75">
                  <c:v>69699</c:v>
                </c:pt>
                <c:pt idx="76">
                  <c:v>69712</c:v>
                </c:pt>
                <c:pt idx="77">
                  <c:v>69724</c:v>
                </c:pt>
                <c:pt idx="78">
                  <c:v>69738</c:v>
                </c:pt>
                <c:pt idx="79">
                  <c:v>69742</c:v>
                </c:pt>
                <c:pt idx="80">
                  <c:v>69747</c:v>
                </c:pt>
                <c:pt idx="81">
                  <c:v>69744</c:v>
                </c:pt>
                <c:pt idx="82">
                  <c:v>69771</c:v>
                </c:pt>
                <c:pt idx="83">
                  <c:v>69791</c:v>
                </c:pt>
                <c:pt idx="84">
                  <c:v>69789</c:v>
                </c:pt>
                <c:pt idx="85">
                  <c:v>69819</c:v>
                </c:pt>
                <c:pt idx="86">
                  <c:v>69839</c:v>
                </c:pt>
                <c:pt idx="87">
                  <c:v>69850</c:v>
                </c:pt>
                <c:pt idx="88">
                  <c:v>69863</c:v>
                </c:pt>
                <c:pt idx="89">
                  <c:v>69870</c:v>
                </c:pt>
                <c:pt idx="90">
                  <c:v>69892</c:v>
                </c:pt>
                <c:pt idx="91">
                  <c:v>69910</c:v>
                </c:pt>
                <c:pt idx="92">
                  <c:v>69929</c:v>
                </c:pt>
                <c:pt idx="93">
                  <c:v>69943</c:v>
                </c:pt>
                <c:pt idx="94">
                  <c:v>69983</c:v>
                </c:pt>
                <c:pt idx="95">
                  <c:v>70045</c:v>
                </c:pt>
                <c:pt idx="96">
                  <c:v>70086</c:v>
                </c:pt>
                <c:pt idx="97">
                  <c:v>70310</c:v>
                </c:pt>
                <c:pt idx="98">
                  <c:v>70404</c:v>
                </c:pt>
                <c:pt idx="99">
                  <c:v>70534</c:v>
                </c:pt>
                <c:pt idx="100">
                  <c:v>71082</c:v>
                </c:pt>
                <c:pt idx="101">
                  <c:v>72699</c:v>
                </c:pt>
                <c:pt idx="102">
                  <c:v>72755</c:v>
                </c:pt>
                <c:pt idx="103">
                  <c:v>72778</c:v>
                </c:pt>
              </c:numCache>
            </c:numRef>
          </c:val>
          <c:smooth val="0"/>
          <c:extLst>
            <c:ext xmlns:c16="http://schemas.microsoft.com/office/drawing/2014/chart" uri="{C3380CC4-5D6E-409C-BE32-E72D297353CC}">
              <c16:uniqueId val="{00000000-B606-4553-9D11-26C4FE9B1B9D}"/>
            </c:ext>
          </c:extLst>
        </c:ser>
        <c:dLbls>
          <c:showLegendKey val="0"/>
          <c:showVal val="0"/>
          <c:showCatName val="0"/>
          <c:showSerName val="0"/>
          <c:showPercent val="0"/>
          <c:showBubbleSize val="0"/>
        </c:dLbls>
        <c:smooth val="0"/>
        <c:axId val="264198576"/>
        <c:axId val="264196936"/>
      </c:lineChart>
      <c:catAx>
        <c:axId val="26419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196936"/>
        <c:crosses val="autoZero"/>
        <c:auto val="1"/>
        <c:lblAlgn val="ctr"/>
        <c:lblOffset val="100"/>
        <c:noMultiLvlLbl val="0"/>
      </c:catAx>
      <c:valAx>
        <c:axId val="26419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19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Sheet1!$A$2:$A$105</c:f>
              <c:strCache>
                <c:ptCount val="104"/>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pt idx="103">
                  <c:v>15.05.2017</c:v>
                </c:pt>
              </c:strCache>
            </c:strRef>
          </c:cat>
          <c:val>
            <c:numRef>
              <c:f>Sheet1!$B$2:$B$105</c:f>
              <c:numCache>
                <c:formatCode>General</c:formatCode>
                <c:ptCount val="104"/>
                <c:pt idx="0">
                  <c:v>72770</c:v>
                </c:pt>
                <c:pt idx="1">
                  <c:v>40211</c:v>
                </c:pt>
                <c:pt idx="2">
                  <c:v>45620</c:v>
                </c:pt>
                <c:pt idx="3">
                  <c:v>15884</c:v>
                </c:pt>
                <c:pt idx="4">
                  <c:v>29272</c:v>
                </c:pt>
                <c:pt idx="5">
                  <c:v>34243</c:v>
                </c:pt>
                <c:pt idx="6">
                  <c:v>625999</c:v>
                </c:pt>
                <c:pt idx="7">
                  <c:v>5152130</c:v>
                </c:pt>
                <c:pt idx="8">
                  <c:v>6946954</c:v>
                </c:pt>
                <c:pt idx="9">
                  <c:v>512261</c:v>
                </c:pt>
                <c:pt idx="10">
                  <c:v>128164</c:v>
                </c:pt>
                <c:pt idx="11">
                  <c:v>64822</c:v>
                </c:pt>
                <c:pt idx="12">
                  <c:v>56262</c:v>
                </c:pt>
                <c:pt idx="13">
                  <c:v>41124</c:v>
                </c:pt>
                <c:pt idx="14">
                  <c:v>25019</c:v>
                </c:pt>
                <c:pt idx="15">
                  <c:v>81711</c:v>
                </c:pt>
                <c:pt idx="16">
                  <c:v>49480</c:v>
                </c:pt>
                <c:pt idx="17">
                  <c:v>14657</c:v>
                </c:pt>
                <c:pt idx="18">
                  <c:v>21209</c:v>
                </c:pt>
                <c:pt idx="19">
                  <c:v>6584</c:v>
                </c:pt>
                <c:pt idx="20">
                  <c:v>14573</c:v>
                </c:pt>
                <c:pt idx="21">
                  <c:v>13685</c:v>
                </c:pt>
                <c:pt idx="22">
                  <c:v>30420</c:v>
                </c:pt>
                <c:pt idx="23">
                  <c:v>7047</c:v>
                </c:pt>
                <c:pt idx="24">
                  <c:v>12658</c:v>
                </c:pt>
                <c:pt idx="25">
                  <c:v>18114</c:v>
                </c:pt>
                <c:pt idx="26">
                  <c:v>18764</c:v>
                </c:pt>
                <c:pt idx="27">
                  <c:v>25704</c:v>
                </c:pt>
                <c:pt idx="28">
                  <c:v>16321</c:v>
                </c:pt>
                <c:pt idx="29">
                  <c:v>12706</c:v>
                </c:pt>
                <c:pt idx="30">
                  <c:v>17788</c:v>
                </c:pt>
                <c:pt idx="31">
                  <c:v>7236</c:v>
                </c:pt>
                <c:pt idx="32">
                  <c:v>33030</c:v>
                </c:pt>
                <c:pt idx="33">
                  <c:v>22267</c:v>
                </c:pt>
                <c:pt idx="34">
                  <c:v>22914</c:v>
                </c:pt>
                <c:pt idx="35">
                  <c:v>13342</c:v>
                </c:pt>
                <c:pt idx="36">
                  <c:v>11900</c:v>
                </c:pt>
                <c:pt idx="37">
                  <c:v>8229</c:v>
                </c:pt>
                <c:pt idx="38">
                  <c:v>4969</c:v>
                </c:pt>
                <c:pt idx="39">
                  <c:v>20166</c:v>
                </c:pt>
                <c:pt idx="40">
                  <c:v>28238</c:v>
                </c:pt>
                <c:pt idx="41">
                  <c:v>17312</c:v>
                </c:pt>
                <c:pt idx="42">
                  <c:v>21443</c:v>
                </c:pt>
                <c:pt idx="43">
                  <c:v>21989</c:v>
                </c:pt>
                <c:pt idx="44">
                  <c:v>18470</c:v>
                </c:pt>
                <c:pt idx="45">
                  <c:v>5998</c:v>
                </c:pt>
                <c:pt idx="46">
                  <c:v>1753</c:v>
                </c:pt>
                <c:pt idx="47">
                  <c:v>550</c:v>
                </c:pt>
                <c:pt idx="48">
                  <c:v>734</c:v>
                </c:pt>
                <c:pt idx="49">
                  <c:v>40124</c:v>
                </c:pt>
                <c:pt idx="50">
                  <c:v>34690</c:v>
                </c:pt>
                <c:pt idx="51">
                  <c:v>34732</c:v>
                </c:pt>
                <c:pt idx="52">
                  <c:v>9349</c:v>
                </c:pt>
                <c:pt idx="53">
                  <c:v>14125</c:v>
                </c:pt>
                <c:pt idx="54">
                  <c:v>13832</c:v>
                </c:pt>
                <c:pt idx="55">
                  <c:v>14382</c:v>
                </c:pt>
                <c:pt idx="56">
                  <c:v>58537</c:v>
                </c:pt>
                <c:pt idx="57">
                  <c:v>15785</c:v>
                </c:pt>
                <c:pt idx="58">
                  <c:v>18396</c:v>
                </c:pt>
                <c:pt idx="59">
                  <c:v>8295</c:v>
                </c:pt>
                <c:pt idx="60">
                  <c:v>14165</c:v>
                </c:pt>
                <c:pt idx="61">
                  <c:v>62163</c:v>
                </c:pt>
                <c:pt idx="62">
                  <c:v>30978</c:v>
                </c:pt>
                <c:pt idx="63">
                  <c:v>12071</c:v>
                </c:pt>
                <c:pt idx="64">
                  <c:v>8982</c:v>
                </c:pt>
                <c:pt idx="65">
                  <c:v>20936</c:v>
                </c:pt>
                <c:pt idx="66">
                  <c:v>17602</c:v>
                </c:pt>
                <c:pt idx="67">
                  <c:v>13314</c:v>
                </c:pt>
                <c:pt idx="68">
                  <c:v>23545</c:v>
                </c:pt>
                <c:pt idx="69">
                  <c:v>17886</c:v>
                </c:pt>
                <c:pt idx="70">
                  <c:v>13304</c:v>
                </c:pt>
                <c:pt idx="71">
                  <c:v>33384</c:v>
                </c:pt>
                <c:pt idx="72">
                  <c:v>34972</c:v>
                </c:pt>
                <c:pt idx="73">
                  <c:v>16997</c:v>
                </c:pt>
                <c:pt idx="74">
                  <c:v>7187</c:v>
                </c:pt>
                <c:pt idx="75">
                  <c:v>5973</c:v>
                </c:pt>
                <c:pt idx="76">
                  <c:v>74740</c:v>
                </c:pt>
                <c:pt idx="77">
                  <c:v>32220</c:v>
                </c:pt>
                <c:pt idx="78">
                  <c:v>72278</c:v>
                </c:pt>
                <c:pt idx="79">
                  <c:v>25249</c:v>
                </c:pt>
                <c:pt idx="80">
                  <c:v>22668</c:v>
                </c:pt>
                <c:pt idx="81">
                  <c:v>14481</c:v>
                </c:pt>
                <c:pt idx="82">
                  <c:v>46222</c:v>
                </c:pt>
                <c:pt idx="83">
                  <c:v>47483</c:v>
                </c:pt>
                <c:pt idx="84">
                  <c:v>15689</c:v>
                </c:pt>
                <c:pt idx="85">
                  <c:v>73848</c:v>
                </c:pt>
                <c:pt idx="86">
                  <c:v>27183</c:v>
                </c:pt>
                <c:pt idx="87">
                  <c:v>40557</c:v>
                </c:pt>
                <c:pt idx="88">
                  <c:v>25746</c:v>
                </c:pt>
                <c:pt idx="89">
                  <c:v>25210</c:v>
                </c:pt>
                <c:pt idx="90">
                  <c:v>21965</c:v>
                </c:pt>
                <c:pt idx="91">
                  <c:v>34800</c:v>
                </c:pt>
                <c:pt idx="92">
                  <c:v>38544</c:v>
                </c:pt>
                <c:pt idx="93">
                  <c:v>32555</c:v>
                </c:pt>
                <c:pt idx="94">
                  <c:v>34781</c:v>
                </c:pt>
                <c:pt idx="95">
                  <c:v>74732</c:v>
                </c:pt>
                <c:pt idx="96">
                  <c:v>56962</c:v>
                </c:pt>
                <c:pt idx="97">
                  <c:v>90051</c:v>
                </c:pt>
                <c:pt idx="98">
                  <c:v>75411</c:v>
                </c:pt>
                <c:pt idx="99">
                  <c:v>114233</c:v>
                </c:pt>
                <c:pt idx="100">
                  <c:v>542789</c:v>
                </c:pt>
                <c:pt idx="101">
                  <c:v>1090184</c:v>
                </c:pt>
                <c:pt idx="102">
                  <c:v>677167</c:v>
                </c:pt>
                <c:pt idx="103">
                  <c:v>154230</c:v>
                </c:pt>
              </c:numCache>
            </c:numRef>
          </c:val>
          <c:smooth val="0"/>
          <c:extLst>
            <c:ext xmlns:c16="http://schemas.microsoft.com/office/drawing/2014/chart" uri="{C3380CC4-5D6E-409C-BE32-E72D297353CC}">
              <c16:uniqueId val="{00000000-1AD3-4797-BF30-4EF4C0AB2F9F}"/>
            </c:ext>
          </c:extLst>
        </c:ser>
        <c:dLbls>
          <c:showLegendKey val="0"/>
          <c:showVal val="0"/>
          <c:showCatName val="0"/>
          <c:showSerName val="0"/>
          <c:showPercent val="0"/>
          <c:showBubbleSize val="0"/>
        </c:dLbls>
        <c:smooth val="0"/>
        <c:axId val="239632240"/>
        <c:axId val="239633880"/>
      </c:lineChart>
      <c:catAx>
        <c:axId val="23963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633880"/>
        <c:crosses val="autoZero"/>
        <c:auto val="1"/>
        <c:lblAlgn val="ctr"/>
        <c:lblOffset val="100"/>
        <c:noMultiLvlLbl val="0"/>
      </c:catAx>
      <c:valAx>
        <c:axId val="23963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63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Sheet1!$A$2:$A$105</c:f>
              <c:strCache>
                <c:ptCount val="104"/>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pt idx="103">
                  <c:v>15.05.2017</c:v>
                </c:pt>
              </c:strCache>
            </c:strRef>
          </c:cat>
          <c:val>
            <c:numRef>
              <c:f>Sheet1!$B$2:$B$105</c:f>
              <c:numCache>
                <c:formatCode>General</c:formatCode>
                <c:ptCount val="104"/>
                <c:pt idx="0">
                  <c:v>4053</c:v>
                </c:pt>
                <c:pt idx="1">
                  <c:v>1977</c:v>
                </c:pt>
                <c:pt idx="2">
                  <c:v>2726</c:v>
                </c:pt>
                <c:pt idx="3">
                  <c:v>819</c:v>
                </c:pt>
                <c:pt idx="4">
                  <c:v>1860</c:v>
                </c:pt>
                <c:pt idx="5">
                  <c:v>1725</c:v>
                </c:pt>
                <c:pt idx="6">
                  <c:v>8753</c:v>
                </c:pt>
                <c:pt idx="7">
                  <c:v>210252</c:v>
                </c:pt>
                <c:pt idx="8">
                  <c:v>248759</c:v>
                </c:pt>
                <c:pt idx="9">
                  <c:v>42261</c:v>
                </c:pt>
                <c:pt idx="10">
                  <c:v>8779</c:v>
                </c:pt>
                <c:pt idx="11">
                  <c:v>5535</c:v>
                </c:pt>
                <c:pt idx="12">
                  <c:v>4532</c:v>
                </c:pt>
                <c:pt idx="13">
                  <c:v>3108</c:v>
                </c:pt>
                <c:pt idx="14">
                  <c:v>2144</c:v>
                </c:pt>
                <c:pt idx="15">
                  <c:v>5388</c:v>
                </c:pt>
                <c:pt idx="16">
                  <c:v>2623</c:v>
                </c:pt>
                <c:pt idx="17">
                  <c:v>615</c:v>
                </c:pt>
                <c:pt idx="18">
                  <c:v>1468</c:v>
                </c:pt>
                <c:pt idx="19">
                  <c:v>320</c:v>
                </c:pt>
                <c:pt idx="20">
                  <c:v>724</c:v>
                </c:pt>
                <c:pt idx="21">
                  <c:v>901</c:v>
                </c:pt>
                <c:pt idx="22">
                  <c:v>1784</c:v>
                </c:pt>
                <c:pt idx="23">
                  <c:v>256</c:v>
                </c:pt>
                <c:pt idx="24">
                  <c:v>540</c:v>
                </c:pt>
                <c:pt idx="25">
                  <c:v>1145</c:v>
                </c:pt>
                <c:pt idx="26">
                  <c:v>988</c:v>
                </c:pt>
                <c:pt idx="27">
                  <c:v>1394</c:v>
                </c:pt>
                <c:pt idx="28">
                  <c:v>473</c:v>
                </c:pt>
                <c:pt idx="29">
                  <c:v>904</c:v>
                </c:pt>
                <c:pt idx="30">
                  <c:v>553</c:v>
                </c:pt>
                <c:pt idx="31">
                  <c:v>186</c:v>
                </c:pt>
                <c:pt idx="32">
                  <c:v>2225</c:v>
                </c:pt>
                <c:pt idx="33">
                  <c:v>1073</c:v>
                </c:pt>
                <c:pt idx="34">
                  <c:v>1258</c:v>
                </c:pt>
                <c:pt idx="35">
                  <c:v>671</c:v>
                </c:pt>
                <c:pt idx="36">
                  <c:v>478</c:v>
                </c:pt>
                <c:pt idx="37">
                  <c:v>192</c:v>
                </c:pt>
                <c:pt idx="38">
                  <c:v>142</c:v>
                </c:pt>
                <c:pt idx="39">
                  <c:v>1331</c:v>
                </c:pt>
                <c:pt idx="40">
                  <c:v>2187</c:v>
                </c:pt>
                <c:pt idx="41">
                  <c:v>929</c:v>
                </c:pt>
                <c:pt idx="42">
                  <c:v>1225</c:v>
                </c:pt>
                <c:pt idx="43">
                  <c:v>1623</c:v>
                </c:pt>
                <c:pt idx="44">
                  <c:v>1554</c:v>
                </c:pt>
                <c:pt idx="45">
                  <c:v>239</c:v>
                </c:pt>
                <c:pt idx="46">
                  <c:v>116</c:v>
                </c:pt>
                <c:pt idx="47">
                  <c:v>53</c:v>
                </c:pt>
                <c:pt idx="48">
                  <c:v>51</c:v>
                </c:pt>
                <c:pt idx="49">
                  <c:v>3601</c:v>
                </c:pt>
                <c:pt idx="50">
                  <c:v>3340</c:v>
                </c:pt>
                <c:pt idx="51">
                  <c:v>2984</c:v>
                </c:pt>
                <c:pt idx="52">
                  <c:v>445</c:v>
                </c:pt>
                <c:pt idx="53">
                  <c:v>642</c:v>
                </c:pt>
                <c:pt idx="54">
                  <c:v>767</c:v>
                </c:pt>
                <c:pt idx="55">
                  <c:v>940</c:v>
                </c:pt>
                <c:pt idx="56">
                  <c:v>2474</c:v>
                </c:pt>
                <c:pt idx="57">
                  <c:v>781</c:v>
                </c:pt>
                <c:pt idx="58">
                  <c:v>1478</c:v>
                </c:pt>
                <c:pt idx="59">
                  <c:v>504</c:v>
                </c:pt>
                <c:pt idx="60">
                  <c:v>819</c:v>
                </c:pt>
                <c:pt idx="61">
                  <c:v>3131</c:v>
                </c:pt>
                <c:pt idx="62">
                  <c:v>1510</c:v>
                </c:pt>
                <c:pt idx="63">
                  <c:v>605</c:v>
                </c:pt>
                <c:pt idx="64">
                  <c:v>292</c:v>
                </c:pt>
                <c:pt idx="65">
                  <c:v>1478</c:v>
                </c:pt>
                <c:pt idx="66">
                  <c:v>1083</c:v>
                </c:pt>
                <c:pt idx="67">
                  <c:v>730</c:v>
                </c:pt>
                <c:pt idx="68">
                  <c:v>2240</c:v>
                </c:pt>
                <c:pt idx="69">
                  <c:v>1088</c:v>
                </c:pt>
                <c:pt idx="70">
                  <c:v>762</c:v>
                </c:pt>
                <c:pt idx="71">
                  <c:v>3010</c:v>
                </c:pt>
                <c:pt idx="72">
                  <c:v>3113</c:v>
                </c:pt>
                <c:pt idx="73">
                  <c:v>1003</c:v>
                </c:pt>
                <c:pt idx="74">
                  <c:v>341</c:v>
                </c:pt>
                <c:pt idx="75">
                  <c:v>290</c:v>
                </c:pt>
                <c:pt idx="76">
                  <c:v>4607</c:v>
                </c:pt>
                <c:pt idx="77">
                  <c:v>2681</c:v>
                </c:pt>
                <c:pt idx="78">
                  <c:v>4541</c:v>
                </c:pt>
                <c:pt idx="79">
                  <c:v>1732</c:v>
                </c:pt>
                <c:pt idx="80">
                  <c:v>1066</c:v>
                </c:pt>
                <c:pt idx="81">
                  <c:v>734</c:v>
                </c:pt>
                <c:pt idx="82">
                  <c:v>2963</c:v>
                </c:pt>
                <c:pt idx="83">
                  <c:v>2749</c:v>
                </c:pt>
                <c:pt idx="84">
                  <c:v>838</c:v>
                </c:pt>
                <c:pt idx="85">
                  <c:v>4578</c:v>
                </c:pt>
                <c:pt idx="86">
                  <c:v>1444</c:v>
                </c:pt>
                <c:pt idx="87">
                  <c:v>1552</c:v>
                </c:pt>
                <c:pt idx="88">
                  <c:v>1288</c:v>
                </c:pt>
                <c:pt idx="89">
                  <c:v>2424</c:v>
                </c:pt>
                <c:pt idx="90">
                  <c:v>2141</c:v>
                </c:pt>
                <c:pt idx="91">
                  <c:v>2871</c:v>
                </c:pt>
                <c:pt idx="92">
                  <c:v>3045</c:v>
                </c:pt>
                <c:pt idx="93">
                  <c:v>2937</c:v>
                </c:pt>
                <c:pt idx="94">
                  <c:v>2950</c:v>
                </c:pt>
                <c:pt idx="95">
                  <c:v>5314</c:v>
                </c:pt>
                <c:pt idx="96">
                  <c:v>4460</c:v>
                </c:pt>
                <c:pt idx="97">
                  <c:v>8471</c:v>
                </c:pt>
                <c:pt idx="98">
                  <c:v>8671</c:v>
                </c:pt>
                <c:pt idx="99">
                  <c:v>12750</c:v>
                </c:pt>
                <c:pt idx="100">
                  <c:v>19713</c:v>
                </c:pt>
                <c:pt idx="101">
                  <c:v>62894</c:v>
                </c:pt>
                <c:pt idx="102">
                  <c:v>51386</c:v>
                </c:pt>
                <c:pt idx="103">
                  <c:v>9072</c:v>
                </c:pt>
              </c:numCache>
            </c:numRef>
          </c:val>
          <c:smooth val="0"/>
          <c:extLst>
            <c:ext xmlns:c16="http://schemas.microsoft.com/office/drawing/2014/chart" uri="{C3380CC4-5D6E-409C-BE32-E72D297353CC}">
              <c16:uniqueId val="{00000000-634A-4581-A913-0F2603B87E12}"/>
            </c:ext>
          </c:extLst>
        </c:ser>
        <c:dLbls>
          <c:showLegendKey val="0"/>
          <c:showVal val="0"/>
          <c:showCatName val="0"/>
          <c:showSerName val="0"/>
          <c:showPercent val="0"/>
          <c:showBubbleSize val="0"/>
        </c:dLbls>
        <c:smooth val="0"/>
        <c:axId val="266908800"/>
        <c:axId val="266909128"/>
      </c:lineChart>
      <c:catAx>
        <c:axId val="26690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909128"/>
        <c:crosses val="autoZero"/>
        <c:auto val="1"/>
        <c:lblAlgn val="ctr"/>
        <c:lblOffset val="100"/>
        <c:noMultiLvlLbl val="0"/>
      </c:catAx>
      <c:valAx>
        <c:axId val="26690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90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Sheet1!$A$2:$A$105</c:f>
              <c:strCache>
                <c:ptCount val="104"/>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pt idx="103">
                  <c:v>15.05.2017</c:v>
                </c:pt>
              </c:strCache>
            </c:strRef>
          </c:cat>
          <c:val>
            <c:numRef>
              <c:f>Sheet1!$B$2:$B$105</c:f>
              <c:numCache>
                <c:formatCode>General</c:formatCode>
                <c:ptCount val="104"/>
                <c:pt idx="0">
                  <c:v>318</c:v>
                </c:pt>
                <c:pt idx="1">
                  <c:v>3186</c:v>
                </c:pt>
                <c:pt idx="2">
                  <c:v>1361</c:v>
                </c:pt>
                <c:pt idx="3">
                  <c:v>451</c:v>
                </c:pt>
                <c:pt idx="4">
                  <c:v>465</c:v>
                </c:pt>
                <c:pt idx="5">
                  <c:v>875</c:v>
                </c:pt>
                <c:pt idx="6">
                  <c:v>5963</c:v>
                </c:pt>
                <c:pt idx="7">
                  <c:v>1080789</c:v>
                </c:pt>
                <c:pt idx="8">
                  <c:v>1361324</c:v>
                </c:pt>
                <c:pt idx="9">
                  <c:v>45231</c:v>
                </c:pt>
                <c:pt idx="10">
                  <c:v>9928</c:v>
                </c:pt>
                <c:pt idx="11">
                  <c:v>4315</c:v>
                </c:pt>
                <c:pt idx="12">
                  <c:v>1858</c:v>
                </c:pt>
                <c:pt idx="13">
                  <c:v>1020</c:v>
                </c:pt>
                <c:pt idx="14">
                  <c:v>667</c:v>
                </c:pt>
                <c:pt idx="15">
                  <c:v>407</c:v>
                </c:pt>
                <c:pt idx="16">
                  <c:v>582</c:v>
                </c:pt>
                <c:pt idx="17">
                  <c:v>348</c:v>
                </c:pt>
                <c:pt idx="18">
                  <c:v>350</c:v>
                </c:pt>
                <c:pt idx="19">
                  <c:v>240</c:v>
                </c:pt>
                <c:pt idx="20">
                  <c:v>203</c:v>
                </c:pt>
                <c:pt idx="21">
                  <c:v>312</c:v>
                </c:pt>
                <c:pt idx="22">
                  <c:v>406</c:v>
                </c:pt>
                <c:pt idx="23">
                  <c:v>198</c:v>
                </c:pt>
                <c:pt idx="24">
                  <c:v>187</c:v>
                </c:pt>
                <c:pt idx="25">
                  <c:v>173</c:v>
                </c:pt>
                <c:pt idx="26">
                  <c:v>148</c:v>
                </c:pt>
                <c:pt idx="27">
                  <c:v>238</c:v>
                </c:pt>
                <c:pt idx="28">
                  <c:v>188</c:v>
                </c:pt>
                <c:pt idx="29">
                  <c:v>150</c:v>
                </c:pt>
                <c:pt idx="30">
                  <c:v>172</c:v>
                </c:pt>
                <c:pt idx="31">
                  <c:v>134</c:v>
                </c:pt>
                <c:pt idx="32">
                  <c:v>200</c:v>
                </c:pt>
                <c:pt idx="33">
                  <c:v>165</c:v>
                </c:pt>
                <c:pt idx="34">
                  <c:v>161</c:v>
                </c:pt>
                <c:pt idx="35">
                  <c:v>154</c:v>
                </c:pt>
                <c:pt idx="36">
                  <c:v>108</c:v>
                </c:pt>
                <c:pt idx="37">
                  <c:v>234</c:v>
                </c:pt>
                <c:pt idx="38">
                  <c:v>222</c:v>
                </c:pt>
                <c:pt idx="39">
                  <c:v>148</c:v>
                </c:pt>
                <c:pt idx="40">
                  <c:v>189</c:v>
                </c:pt>
                <c:pt idx="41">
                  <c:v>107</c:v>
                </c:pt>
                <c:pt idx="42">
                  <c:v>78</c:v>
                </c:pt>
                <c:pt idx="43">
                  <c:v>67</c:v>
                </c:pt>
                <c:pt idx="44">
                  <c:v>101</c:v>
                </c:pt>
                <c:pt idx="45">
                  <c:v>96</c:v>
                </c:pt>
                <c:pt idx="46">
                  <c:v>91</c:v>
                </c:pt>
                <c:pt idx="47">
                  <c:v>61</c:v>
                </c:pt>
                <c:pt idx="48">
                  <c:v>59</c:v>
                </c:pt>
                <c:pt idx="49">
                  <c:v>2479</c:v>
                </c:pt>
                <c:pt idx="50">
                  <c:v>599</c:v>
                </c:pt>
                <c:pt idx="51">
                  <c:v>174</c:v>
                </c:pt>
                <c:pt idx="52">
                  <c:v>109</c:v>
                </c:pt>
                <c:pt idx="53">
                  <c:v>95</c:v>
                </c:pt>
                <c:pt idx="54">
                  <c:v>55</c:v>
                </c:pt>
                <c:pt idx="55">
                  <c:v>837</c:v>
                </c:pt>
                <c:pt idx="56">
                  <c:v>3473</c:v>
                </c:pt>
                <c:pt idx="57">
                  <c:v>1105</c:v>
                </c:pt>
                <c:pt idx="58">
                  <c:v>285</c:v>
                </c:pt>
                <c:pt idx="59">
                  <c:v>160</c:v>
                </c:pt>
                <c:pt idx="60">
                  <c:v>141</c:v>
                </c:pt>
                <c:pt idx="61">
                  <c:v>146</c:v>
                </c:pt>
                <c:pt idx="62">
                  <c:v>153</c:v>
                </c:pt>
                <c:pt idx="63">
                  <c:v>118</c:v>
                </c:pt>
                <c:pt idx="64">
                  <c:v>189</c:v>
                </c:pt>
                <c:pt idx="65">
                  <c:v>1337</c:v>
                </c:pt>
                <c:pt idx="66">
                  <c:v>1005</c:v>
                </c:pt>
                <c:pt idx="67">
                  <c:v>1100</c:v>
                </c:pt>
                <c:pt idx="68">
                  <c:v>2879</c:v>
                </c:pt>
                <c:pt idx="69">
                  <c:v>1221</c:v>
                </c:pt>
                <c:pt idx="70">
                  <c:v>325</c:v>
                </c:pt>
                <c:pt idx="71">
                  <c:v>954</c:v>
                </c:pt>
                <c:pt idx="72">
                  <c:v>2106</c:v>
                </c:pt>
                <c:pt idx="73">
                  <c:v>1255</c:v>
                </c:pt>
                <c:pt idx="74">
                  <c:v>629</c:v>
                </c:pt>
                <c:pt idx="75">
                  <c:v>330</c:v>
                </c:pt>
                <c:pt idx="76">
                  <c:v>8134</c:v>
                </c:pt>
                <c:pt idx="77">
                  <c:v>4010</c:v>
                </c:pt>
                <c:pt idx="78">
                  <c:v>7679</c:v>
                </c:pt>
                <c:pt idx="79">
                  <c:v>2880</c:v>
                </c:pt>
                <c:pt idx="80">
                  <c:v>1701</c:v>
                </c:pt>
                <c:pt idx="81">
                  <c:v>1274</c:v>
                </c:pt>
                <c:pt idx="82">
                  <c:v>3458</c:v>
                </c:pt>
                <c:pt idx="83">
                  <c:v>5654</c:v>
                </c:pt>
                <c:pt idx="84">
                  <c:v>1502</c:v>
                </c:pt>
                <c:pt idx="85">
                  <c:v>9051</c:v>
                </c:pt>
                <c:pt idx="86">
                  <c:v>1978</c:v>
                </c:pt>
                <c:pt idx="87">
                  <c:v>1216</c:v>
                </c:pt>
                <c:pt idx="88">
                  <c:v>854</c:v>
                </c:pt>
                <c:pt idx="89">
                  <c:v>6805</c:v>
                </c:pt>
                <c:pt idx="90">
                  <c:v>2631</c:v>
                </c:pt>
                <c:pt idx="91">
                  <c:v>2001</c:v>
                </c:pt>
                <c:pt idx="92">
                  <c:v>1391</c:v>
                </c:pt>
                <c:pt idx="93">
                  <c:v>577</c:v>
                </c:pt>
                <c:pt idx="94">
                  <c:v>2280</c:v>
                </c:pt>
                <c:pt idx="95">
                  <c:v>8872</c:v>
                </c:pt>
                <c:pt idx="96">
                  <c:v>4774</c:v>
                </c:pt>
                <c:pt idx="97">
                  <c:v>10762</c:v>
                </c:pt>
                <c:pt idx="98">
                  <c:v>15620</c:v>
                </c:pt>
                <c:pt idx="99">
                  <c:v>15392</c:v>
                </c:pt>
                <c:pt idx="100">
                  <c:v>63894</c:v>
                </c:pt>
                <c:pt idx="101">
                  <c:v>132062</c:v>
                </c:pt>
                <c:pt idx="102">
                  <c:v>59382</c:v>
                </c:pt>
                <c:pt idx="103">
                  <c:v>14977</c:v>
                </c:pt>
              </c:numCache>
            </c:numRef>
          </c:val>
          <c:smooth val="0"/>
          <c:extLst>
            <c:ext xmlns:c16="http://schemas.microsoft.com/office/drawing/2014/chart" uri="{C3380CC4-5D6E-409C-BE32-E72D297353CC}">
              <c16:uniqueId val="{00000000-6C2B-446B-A95E-E6DC9B452549}"/>
            </c:ext>
          </c:extLst>
        </c:ser>
        <c:dLbls>
          <c:showLegendKey val="0"/>
          <c:showVal val="0"/>
          <c:showCatName val="0"/>
          <c:showSerName val="0"/>
          <c:showPercent val="0"/>
          <c:showBubbleSize val="0"/>
        </c:dLbls>
        <c:smooth val="0"/>
        <c:axId val="266906504"/>
        <c:axId val="266910112"/>
      </c:lineChart>
      <c:catAx>
        <c:axId val="266906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910112"/>
        <c:crosses val="autoZero"/>
        <c:auto val="1"/>
        <c:lblAlgn val="ctr"/>
        <c:lblOffset val="100"/>
        <c:noMultiLvlLbl val="0"/>
      </c:catAx>
      <c:valAx>
        <c:axId val="26691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90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Eurovision Song Contest Deutschland</c:v>
                </c:pt>
              </c:strCache>
            </c:strRef>
          </c:cat>
          <c:val>
            <c:numRef>
              <c:f>Sheet1!$B$2</c:f>
              <c:numCache>
                <c:formatCode>General</c:formatCode>
                <c:ptCount val="1"/>
                <c:pt idx="0">
                  <c:v>220</c:v>
                </c:pt>
              </c:numCache>
            </c:numRef>
          </c:val>
          <c:extLst>
            <c:ext xmlns:c16="http://schemas.microsoft.com/office/drawing/2014/chart" uri="{C3380CC4-5D6E-409C-BE32-E72D297353CC}">
              <c16:uniqueId val="{00000000-1ED4-48B9-95B9-A3AA4C506C4B}"/>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Eurovision Song Contest Deutschland</c:v>
                </c:pt>
              </c:strCache>
            </c:strRef>
          </c:cat>
          <c:val>
            <c:numRef>
              <c:f>Sheet1!$C$2</c:f>
              <c:numCache>
                <c:formatCode>General</c:formatCode>
                <c:ptCount val="1"/>
                <c:pt idx="0">
                  <c:v>1</c:v>
                </c:pt>
              </c:numCache>
            </c:numRef>
          </c:val>
          <c:extLst>
            <c:ext xmlns:c16="http://schemas.microsoft.com/office/drawing/2014/chart" uri="{C3380CC4-5D6E-409C-BE32-E72D297353CC}">
              <c16:uniqueId val="{00000001-1ED4-48B9-95B9-A3AA4C506C4B}"/>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Eurovision Song Contest Deutschland</c:v>
                </c:pt>
              </c:strCache>
            </c:strRef>
          </c:cat>
          <c:val>
            <c:numRef>
              <c:f>Sheet1!$D$2</c:f>
              <c:numCache>
                <c:formatCode>General</c:formatCode>
                <c:ptCount val="1"/>
                <c:pt idx="0">
                  <c:v>61</c:v>
                </c:pt>
              </c:numCache>
            </c:numRef>
          </c:val>
          <c:extLst>
            <c:ext xmlns:c16="http://schemas.microsoft.com/office/drawing/2014/chart" uri="{C3380CC4-5D6E-409C-BE32-E72D297353CC}">
              <c16:uniqueId val="{00000002-1ED4-48B9-95B9-A3AA4C506C4B}"/>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Eurovision Song Contest Deutschland</c:v>
                </c:pt>
              </c:strCache>
            </c:strRef>
          </c:cat>
          <c:val>
            <c:numRef>
              <c:f>Sheet1!$E$2</c:f>
              <c:numCache>
                <c:formatCode>General</c:formatCode>
                <c:ptCount val="1"/>
                <c:pt idx="0">
                  <c:v>6</c:v>
                </c:pt>
              </c:numCache>
            </c:numRef>
          </c:val>
          <c:extLst>
            <c:ext xmlns:c16="http://schemas.microsoft.com/office/drawing/2014/chart" uri="{C3380CC4-5D6E-409C-BE32-E72D297353CC}">
              <c16:uniqueId val="{00000003-1ED4-48B9-95B9-A3AA4C506C4B}"/>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Eurovision Song Contest Deutschland</c:v>
                </c:pt>
              </c:strCache>
            </c:strRef>
          </c:cat>
          <c:val>
            <c:numRef>
              <c:f>Sheet1!$F$2</c:f>
              <c:numCache>
                <c:formatCode>General</c:formatCode>
                <c:ptCount val="1"/>
                <c:pt idx="0">
                  <c:v>107</c:v>
                </c:pt>
              </c:numCache>
            </c:numRef>
          </c:val>
          <c:extLst>
            <c:ext xmlns:c16="http://schemas.microsoft.com/office/drawing/2014/chart" uri="{C3380CC4-5D6E-409C-BE32-E72D297353CC}">
              <c16:uniqueId val="{00000004-1ED4-48B9-95B9-A3AA4C506C4B}"/>
            </c:ext>
          </c:extLst>
        </c:ser>
        <c:dLbls>
          <c:showLegendKey val="0"/>
          <c:showVal val="0"/>
          <c:showCatName val="0"/>
          <c:showSerName val="0"/>
          <c:showPercent val="0"/>
          <c:showBubbleSize val="0"/>
        </c:dLbls>
        <c:gapWidth val="150"/>
        <c:overlap val="100"/>
        <c:axId val="261880552"/>
        <c:axId val="261880224"/>
      </c:barChart>
      <c:catAx>
        <c:axId val="261880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80224"/>
        <c:crosses val="autoZero"/>
        <c:auto val="1"/>
        <c:lblAlgn val="ctr"/>
        <c:lblOffset val="100"/>
        <c:noMultiLvlLbl val="0"/>
      </c:catAx>
      <c:valAx>
        <c:axId val="261880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8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p>
        </p:txBody>
      </p:sp>
      <p:sp>
        <p:nvSpPr>
          <p:cNvPr id="3" name="Subtitle 2"/>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453998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00582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34108832"/>
                    </a:ext>
                  </a:extLst>
                </a:gridCol>
                <a:gridCol w="1645920">
                  <a:extLst>
                    <a:ext uri="{9D8B030D-6E8A-4147-A177-3AD203B41FA5}">
                      <a16:colId xmlns:a16="http://schemas.microsoft.com/office/drawing/2014/main" val="1428131764"/>
                    </a:ext>
                  </a:extLst>
                </a:gridCol>
                <a:gridCol w="1645920">
                  <a:extLst>
                    <a:ext uri="{9D8B030D-6E8A-4147-A177-3AD203B41FA5}">
                      <a16:colId xmlns:a16="http://schemas.microsoft.com/office/drawing/2014/main" val="4051303568"/>
                    </a:ext>
                  </a:extLst>
                </a:gridCol>
                <a:gridCol w="1234440">
                  <a:extLst>
                    <a:ext uri="{9D8B030D-6E8A-4147-A177-3AD203B41FA5}">
                      <a16:colId xmlns:a16="http://schemas.microsoft.com/office/drawing/2014/main" val="1171846819"/>
                    </a:ext>
                  </a:extLst>
                </a:gridCol>
                <a:gridCol w="1234440">
                  <a:extLst>
                    <a:ext uri="{9D8B030D-6E8A-4147-A177-3AD203B41FA5}">
                      <a16:colId xmlns:a16="http://schemas.microsoft.com/office/drawing/2014/main" val="2124389574"/>
                    </a:ext>
                  </a:extLst>
                </a:gridCol>
                <a:gridCol w="822960">
                  <a:extLst>
                    <a:ext uri="{9D8B030D-6E8A-4147-A177-3AD203B41FA5}">
                      <a16:colId xmlns:a16="http://schemas.microsoft.com/office/drawing/2014/main" val="557940011"/>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4047163124"/>
                  </a:ext>
                </a:extLst>
              </a:tr>
              <a:tr h="370840">
                <a:tc>
                  <a:txBody>
                    <a:bodyPr/>
                    <a:lstStyle/>
                    <a:p>
                      <a:r>
                        <a:rPr lang="en-US" sz="1000"/>
                        <a:t>Eurovision Song Contest Deutschland</a:t>
                      </a:r>
                    </a:p>
                  </a:txBody>
                  <a:tcPr/>
                </a:tc>
                <a:tc>
                  <a:txBody>
                    <a:bodyPr/>
                    <a:lstStyle/>
                    <a:p>
                      <a:r>
                        <a:rPr lang="en-US" sz="1000"/>
                        <a:t>178754</a:t>
                      </a:r>
                    </a:p>
                  </a:txBody>
                  <a:tcPr/>
                </a:tc>
                <a:tc>
                  <a:txBody>
                    <a:bodyPr/>
                    <a:lstStyle/>
                    <a:p>
                      <a:r>
                        <a:rPr lang="en-US" sz="1000"/>
                        <a:t>119459</a:t>
                      </a:r>
                    </a:p>
                  </a:txBody>
                  <a:tcPr/>
                </a:tc>
                <a:tc>
                  <a:txBody>
                    <a:bodyPr/>
                    <a:lstStyle/>
                    <a:p>
                      <a:r>
                        <a:rPr lang="en-US" sz="1000"/>
                        <a:t>8194</a:t>
                      </a:r>
                    </a:p>
                  </a:txBody>
                  <a:tcPr/>
                </a:tc>
                <a:tc>
                  <a:txBody>
                    <a:bodyPr/>
                    <a:lstStyle/>
                    <a:p>
                      <a:r>
                        <a:rPr lang="en-US" sz="1000"/>
                        <a:t>6.2%</a:t>
                      </a:r>
                    </a:p>
                  </a:txBody>
                  <a:tcPr/>
                </a:tc>
                <a:tc>
                  <a:txBody>
                    <a:bodyPr/>
                    <a:lstStyle/>
                    <a:p>
                      <a:r>
                        <a:rPr lang="en-US" sz="1000"/>
                        <a:t>72778</a:t>
                      </a:r>
                    </a:p>
                  </a:txBody>
                  <a:tcPr/>
                </a:tc>
                <a:extLst>
                  <a:ext uri="{0D108BD9-81ED-4DB2-BD59-A6C34878D82A}">
                    <a16:rowId xmlns:a16="http://schemas.microsoft.com/office/drawing/2014/main" val="794248906"/>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2299026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52497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01.02.2017 - 15.05.2017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5079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6283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01.02.2017 - 15.05.2017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130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03995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01.02.2017 - 15.05.2017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6118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95724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01.02.2017 - 15.05.2017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0192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92639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61815174"/>
                    </a:ext>
                  </a:extLst>
                </a:gridCol>
                <a:gridCol w="1645920">
                  <a:extLst>
                    <a:ext uri="{9D8B030D-6E8A-4147-A177-3AD203B41FA5}">
                      <a16:colId xmlns:a16="http://schemas.microsoft.com/office/drawing/2014/main" val="1281565006"/>
                    </a:ext>
                  </a:extLst>
                </a:gridCol>
                <a:gridCol w="1234440">
                  <a:extLst>
                    <a:ext uri="{9D8B030D-6E8A-4147-A177-3AD203B41FA5}">
                      <a16:colId xmlns:a16="http://schemas.microsoft.com/office/drawing/2014/main" val="2877554373"/>
                    </a:ext>
                  </a:extLst>
                </a:gridCol>
                <a:gridCol w="1234440">
                  <a:extLst>
                    <a:ext uri="{9D8B030D-6E8A-4147-A177-3AD203B41FA5}">
                      <a16:colId xmlns:a16="http://schemas.microsoft.com/office/drawing/2014/main" val="3800291792"/>
                    </a:ext>
                  </a:extLst>
                </a:gridCol>
                <a:gridCol w="1234440">
                  <a:extLst>
                    <a:ext uri="{9D8B030D-6E8A-4147-A177-3AD203B41FA5}">
                      <a16:colId xmlns:a16="http://schemas.microsoft.com/office/drawing/2014/main" val="4246910857"/>
                    </a:ext>
                  </a:extLst>
                </a:gridCol>
                <a:gridCol w="1234440">
                  <a:extLst>
                    <a:ext uri="{9D8B030D-6E8A-4147-A177-3AD203B41FA5}">
                      <a16:colId xmlns:a16="http://schemas.microsoft.com/office/drawing/2014/main" val="4231035200"/>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540386573"/>
                  </a:ext>
                </a:extLst>
              </a:tr>
              <a:tr h="370840">
                <a:tc>
                  <a:txBody>
                    <a:bodyPr/>
                    <a:lstStyle/>
                    <a:p>
                      <a:r>
                        <a:rPr lang="en-US" sz="1000"/>
                        <a:t>Eurovision Song Contest Deutschland</a:t>
                      </a:r>
                    </a:p>
                  </a:txBody>
                  <a:tcPr/>
                </a:tc>
                <a:tc>
                  <a:txBody>
                    <a:bodyPr/>
                    <a:lstStyle/>
                    <a:p>
                      <a:r>
                        <a:rPr lang="en-US" sz="1000"/>
                        <a:t>178754</a:t>
                      </a:r>
                    </a:p>
                  </a:txBody>
                  <a:tcPr/>
                </a:tc>
                <a:tc>
                  <a:txBody>
                    <a:bodyPr/>
                    <a:lstStyle/>
                    <a:p>
                      <a:r>
                        <a:rPr lang="en-US" sz="1000"/>
                        <a:t>41357</a:t>
                      </a:r>
                    </a:p>
                  </a:txBody>
                  <a:tcPr/>
                </a:tc>
                <a:tc>
                  <a:txBody>
                    <a:bodyPr/>
                    <a:lstStyle/>
                    <a:p>
                      <a:r>
                        <a:rPr lang="en-US" sz="1000"/>
                        <a:t>119459</a:t>
                      </a:r>
                    </a:p>
                  </a:txBody>
                  <a:tcPr/>
                </a:tc>
                <a:tc>
                  <a:txBody>
                    <a:bodyPr/>
                    <a:lstStyle/>
                    <a:p>
                      <a:r>
                        <a:rPr lang="en-US" sz="1000"/>
                        <a:t>19801</a:t>
                      </a:r>
                    </a:p>
                  </a:txBody>
                  <a:tcPr/>
                </a:tc>
                <a:tc>
                  <a:txBody>
                    <a:bodyPr/>
                    <a:lstStyle/>
                    <a:p>
                      <a:r>
                        <a:rPr lang="en-US" sz="1000"/>
                        <a:t>59294</a:t>
                      </a:r>
                    </a:p>
                  </a:txBody>
                  <a:tcPr/>
                </a:tc>
                <a:extLst>
                  <a:ext uri="{0D108BD9-81ED-4DB2-BD59-A6C34878D82A}">
                    <a16:rowId xmlns:a16="http://schemas.microsoft.com/office/drawing/2014/main" val="2924397169"/>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416031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60098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01.02.2017 - 15.05.2017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575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09793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8076399"/>
                    </a:ext>
                  </a:extLst>
                </a:gridCol>
                <a:gridCol w="1234440">
                  <a:extLst>
                    <a:ext uri="{9D8B030D-6E8A-4147-A177-3AD203B41FA5}">
                      <a16:colId xmlns:a16="http://schemas.microsoft.com/office/drawing/2014/main" val="3188979639"/>
                    </a:ext>
                  </a:extLst>
                </a:gridCol>
                <a:gridCol w="822960">
                  <a:extLst>
                    <a:ext uri="{9D8B030D-6E8A-4147-A177-3AD203B41FA5}">
                      <a16:colId xmlns:a16="http://schemas.microsoft.com/office/drawing/2014/main" val="3841505005"/>
                    </a:ext>
                  </a:extLst>
                </a:gridCol>
                <a:gridCol w="822960">
                  <a:extLst>
                    <a:ext uri="{9D8B030D-6E8A-4147-A177-3AD203B41FA5}">
                      <a16:colId xmlns:a16="http://schemas.microsoft.com/office/drawing/2014/main" val="486471960"/>
                    </a:ext>
                  </a:extLst>
                </a:gridCol>
                <a:gridCol w="822960">
                  <a:extLst>
                    <a:ext uri="{9D8B030D-6E8A-4147-A177-3AD203B41FA5}">
                      <a16:colId xmlns:a16="http://schemas.microsoft.com/office/drawing/2014/main" val="4124386131"/>
                    </a:ext>
                  </a:extLst>
                </a:gridCol>
                <a:gridCol w="822960">
                  <a:extLst>
                    <a:ext uri="{9D8B030D-6E8A-4147-A177-3AD203B41FA5}">
                      <a16:colId xmlns:a16="http://schemas.microsoft.com/office/drawing/2014/main" val="1421703395"/>
                    </a:ext>
                  </a:extLst>
                </a:gridCol>
                <a:gridCol w="822960">
                  <a:extLst>
                    <a:ext uri="{9D8B030D-6E8A-4147-A177-3AD203B41FA5}">
                      <a16:colId xmlns:a16="http://schemas.microsoft.com/office/drawing/2014/main" val="987302773"/>
                    </a:ext>
                  </a:extLst>
                </a:gridCol>
                <a:gridCol w="822960">
                  <a:extLst>
                    <a:ext uri="{9D8B030D-6E8A-4147-A177-3AD203B41FA5}">
                      <a16:colId xmlns:a16="http://schemas.microsoft.com/office/drawing/2014/main" val="2444588003"/>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4266961855"/>
                  </a:ext>
                </a:extLst>
              </a:tr>
              <a:tr h="370840">
                <a:tc>
                  <a:txBody>
                    <a:bodyPr/>
                    <a:lstStyle/>
                    <a:p>
                      <a:r>
                        <a:rPr lang="en-US" sz="1000"/>
                        <a:t>Eurovision Song Contest Deutschland</a:t>
                      </a:r>
                    </a:p>
                  </a:txBody>
                  <a:tcPr/>
                </a:tc>
                <a:tc>
                  <a:txBody>
                    <a:bodyPr/>
                    <a:lstStyle/>
                    <a:p>
                      <a:r>
                        <a:rPr lang="en-US" sz="1000"/>
                        <a:t>395</a:t>
                      </a:r>
                    </a:p>
                  </a:txBody>
                  <a:tcPr/>
                </a:tc>
                <a:tc>
                  <a:txBody>
                    <a:bodyPr/>
                    <a:lstStyle/>
                    <a:p>
                      <a:r>
                        <a:rPr lang="en-US" sz="1000"/>
                        <a:t>61</a:t>
                      </a:r>
                    </a:p>
                  </a:txBody>
                  <a:tcPr/>
                </a:tc>
                <a:tc>
                  <a:txBody>
                    <a:bodyPr/>
                    <a:lstStyle/>
                    <a:p>
                      <a:r>
                        <a:rPr lang="en-US" sz="1000"/>
                        <a:t>107</a:t>
                      </a:r>
                    </a:p>
                  </a:txBody>
                  <a:tcPr/>
                </a:tc>
                <a:tc>
                  <a:txBody>
                    <a:bodyPr/>
                    <a:lstStyle/>
                    <a:p>
                      <a:r>
                        <a:rPr lang="en-US" sz="1000"/>
                        <a:t>6</a:t>
                      </a:r>
                    </a:p>
                  </a:txBody>
                  <a:tcPr/>
                </a:tc>
                <a:tc>
                  <a:txBody>
                    <a:bodyPr/>
                    <a:lstStyle/>
                    <a:p>
                      <a:r>
                        <a:rPr lang="en-US" sz="1000"/>
                        <a:t>220</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894473516"/>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3264705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85338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8128779"/>
                    </a:ext>
                  </a:extLst>
                </a:gridCol>
                <a:gridCol w="1234440">
                  <a:extLst>
                    <a:ext uri="{9D8B030D-6E8A-4147-A177-3AD203B41FA5}">
                      <a16:colId xmlns:a16="http://schemas.microsoft.com/office/drawing/2014/main" val="755520390"/>
                    </a:ext>
                  </a:extLst>
                </a:gridCol>
                <a:gridCol w="1234440">
                  <a:extLst>
                    <a:ext uri="{9D8B030D-6E8A-4147-A177-3AD203B41FA5}">
                      <a16:colId xmlns:a16="http://schemas.microsoft.com/office/drawing/2014/main" val="4230510937"/>
                    </a:ext>
                  </a:extLst>
                </a:gridCol>
                <a:gridCol w="1234440">
                  <a:extLst>
                    <a:ext uri="{9D8B030D-6E8A-4147-A177-3AD203B41FA5}">
                      <a16:colId xmlns:a16="http://schemas.microsoft.com/office/drawing/2014/main" val="1256341418"/>
                    </a:ext>
                  </a:extLst>
                </a:gridCol>
                <a:gridCol w="1645920">
                  <a:extLst>
                    <a:ext uri="{9D8B030D-6E8A-4147-A177-3AD203B41FA5}">
                      <a16:colId xmlns:a16="http://schemas.microsoft.com/office/drawing/2014/main" val="4167833235"/>
                    </a:ext>
                  </a:extLst>
                </a:gridCol>
                <a:gridCol w="822960">
                  <a:extLst>
                    <a:ext uri="{9D8B030D-6E8A-4147-A177-3AD203B41FA5}">
                      <a16:colId xmlns:a16="http://schemas.microsoft.com/office/drawing/2014/main" val="70805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689391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- 2017-02-09 22:58:20</a:t>
                      </a:r>
                      <a:r>
                        <a:rPr kumimoji="0" lang="de-DE" sz="1000" b="0" i="0" u="none" strike="noStrike" kern="1200" cap="none" spc="0" normalizeH="0" baseline="0" noProof="0">
                          <a:ln>
                            <a:noFill/>
                          </a:ln>
                          <a:solidFill>
                            <a:prstClr val="black"/>
                          </a:solidFill>
                          <a:effectLst/>
                          <a:uLnTx/>
                          <a:uFillTx/>
                          <a:latin typeface="+mn-lt"/>
                          <a:ea typeface="+mn-ea"/>
                          <a:cs typeface="+mn-cs"/>
                        </a:rPr>
                        <a:t>
Levina gewinnt den deutschen ESC-Vorentscheid!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34474564"/>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1139994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85132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7487607"/>
                    </a:ext>
                  </a:extLst>
                </a:gridCol>
                <a:gridCol w="1234440">
                  <a:extLst>
                    <a:ext uri="{9D8B030D-6E8A-4147-A177-3AD203B41FA5}">
                      <a16:colId xmlns:a16="http://schemas.microsoft.com/office/drawing/2014/main" val="2535818003"/>
                    </a:ext>
                  </a:extLst>
                </a:gridCol>
                <a:gridCol w="1234440">
                  <a:extLst>
                    <a:ext uri="{9D8B030D-6E8A-4147-A177-3AD203B41FA5}">
                      <a16:colId xmlns:a16="http://schemas.microsoft.com/office/drawing/2014/main" val="1993919526"/>
                    </a:ext>
                  </a:extLst>
                </a:gridCol>
                <a:gridCol w="1234440">
                  <a:extLst>
                    <a:ext uri="{9D8B030D-6E8A-4147-A177-3AD203B41FA5}">
                      <a16:colId xmlns:a16="http://schemas.microsoft.com/office/drawing/2014/main" val="2748851254"/>
                    </a:ext>
                  </a:extLst>
                </a:gridCol>
                <a:gridCol w="1645920">
                  <a:extLst>
                    <a:ext uri="{9D8B030D-6E8A-4147-A177-3AD203B41FA5}">
                      <a16:colId xmlns:a16="http://schemas.microsoft.com/office/drawing/2014/main" val="3008765922"/>
                    </a:ext>
                  </a:extLst>
                </a:gridCol>
                <a:gridCol w="822960">
                  <a:extLst>
                    <a:ext uri="{9D8B030D-6E8A-4147-A177-3AD203B41FA5}">
                      <a16:colId xmlns:a16="http://schemas.microsoft.com/office/drawing/2014/main" val="4144031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247113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- 2017-02-07 20:14:00</a:t>
                      </a:r>
                      <a:r>
                        <a:rPr kumimoji="0" lang="de-DE" sz="1000" b="0" i="0" u="none" strike="noStrike" kern="1200" cap="none" spc="0" normalizeH="0" baseline="0" noProof="0">
                          <a:ln>
                            <a:noFill/>
                          </a:ln>
                          <a:solidFill>
                            <a:prstClr val="black"/>
                          </a:solidFill>
                          <a:effectLst/>
                          <a:uLnTx/>
                          <a:uFillTx/>
                          <a:latin typeface="+mn-lt"/>
                          <a:ea typeface="+mn-ea"/>
                          <a:cs typeface="+mn-cs"/>
                        </a:rPr>
                        <a:t>
Vor Lachen nicht mehr singen können: unbezahlbar. 
Barbara Schöneberger und Bettina Tietjen bei DAS! im NDR Fernsehen
Anmerkung der Redaktion:
Wir können eure Bedenken gut nachvollziehen, doch ist die Verkleidung von Bettina und Barbara keine Werbung für die Pelzindustrie.
Wir bedauern allerdings, dass uns ein Echtpelz-Stück durchgerutscht ist, welches Bettina Tietjen auf dem Kopf getragen hat. Das Pelzstück ist der abgeknöpfte Besatz einer Jacke. Bei allen anderen Kleidungsstücken, die in der Sendung getragen wurden: Mantel, Weste etc. handelt es sich tatsächlich um Kunst- bzw. Webpelze. 
Ihr könnt aber sicher sein, dass der NDR keine Pelze oder Jacken mit Pelzbesatz für Sendungen kauft. Dennoch befinden sich in unserem Fundus ein paar historische Pelze, die wir geerbt haben, sowie ein paar kleinere Pelz-Teile, da diese für einen kritischen Bericht über Pelze benötigt wurden. 
Wir achten normalerweise darauf, dass diese nicht unbedacht im Bild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48410753"/>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515993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06611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341511"/>
                    </a:ext>
                  </a:extLst>
                </a:gridCol>
                <a:gridCol w="1234440">
                  <a:extLst>
                    <a:ext uri="{9D8B030D-6E8A-4147-A177-3AD203B41FA5}">
                      <a16:colId xmlns:a16="http://schemas.microsoft.com/office/drawing/2014/main" val="2770895774"/>
                    </a:ext>
                  </a:extLst>
                </a:gridCol>
                <a:gridCol w="1234440">
                  <a:extLst>
                    <a:ext uri="{9D8B030D-6E8A-4147-A177-3AD203B41FA5}">
                      <a16:colId xmlns:a16="http://schemas.microsoft.com/office/drawing/2014/main" val="2436367492"/>
                    </a:ext>
                  </a:extLst>
                </a:gridCol>
                <a:gridCol w="1234440">
                  <a:extLst>
                    <a:ext uri="{9D8B030D-6E8A-4147-A177-3AD203B41FA5}">
                      <a16:colId xmlns:a16="http://schemas.microsoft.com/office/drawing/2014/main" val="1199335105"/>
                    </a:ext>
                  </a:extLst>
                </a:gridCol>
                <a:gridCol w="1645920">
                  <a:extLst>
                    <a:ext uri="{9D8B030D-6E8A-4147-A177-3AD203B41FA5}">
                      <a16:colId xmlns:a16="http://schemas.microsoft.com/office/drawing/2014/main" val="601392406"/>
                    </a:ext>
                  </a:extLst>
                </a:gridCol>
                <a:gridCol w="822960">
                  <a:extLst>
                    <a:ext uri="{9D8B030D-6E8A-4147-A177-3AD203B41FA5}">
                      <a16:colId xmlns:a16="http://schemas.microsoft.com/office/drawing/2014/main" val="2076317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937226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- 2017-02-09 21:50:01</a:t>
                      </a:r>
                      <a:r>
                        <a:rPr kumimoji="0" lang="de-DE" sz="1000" b="0" i="0" u="none" strike="noStrike" kern="1200" cap="none" spc="0" normalizeH="0" baseline="0" noProof="0">
                          <a:ln>
                            <a:noFill/>
                          </a:ln>
                          <a:solidFill>
                            <a:prstClr val="black"/>
                          </a:solidFill>
                          <a:effectLst/>
                          <a:uLnTx/>
                          <a:uFillTx/>
                          <a:latin typeface="+mn-lt"/>
                          <a:ea typeface="+mn-ea"/>
                          <a:cs typeface="+mn-cs"/>
                        </a:rPr>
                        <a:t>
Levina fährt für uns nach Kiew  zum ESC 2017 mit dem Song "Perfect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36680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Eurovision Song Contest Deutschland - 2017-05-12 13:38:02</a:t>
                      </a:r>
                      <a:r>
                        <a:rPr kumimoji="0" lang="en-US" sz="1000" b="0" i="0" u="none" strike="noStrike" kern="1200" cap="none" spc="0" normalizeH="0" baseline="0" noProof="0">
                          <a:ln>
                            <a:noFill/>
                          </a:ln>
                          <a:solidFill>
                            <a:prstClr val="black"/>
                          </a:solidFill>
                          <a:effectLst/>
                          <a:uLnTx/>
                          <a:uFillTx/>
                          <a:latin typeface="+mn-lt"/>
                          <a:ea typeface="+mn-ea"/>
                          <a:cs typeface="+mn-cs"/>
                        </a:rPr>
                        <a:t>
Levina is incredibly grateful for the awesome experience she had with the Eurovision Family so far. She would like to share some moments with you and wishes you all a perfect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4295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Eurovision Song Contest Deutschland - 2017-05-13 06:26:00</a:t>
                      </a:r>
                      <a:r>
                        <a:rPr kumimoji="0" lang="en-US" sz="1000" b="0" i="0" u="none" strike="noStrike" kern="1200" cap="none" spc="0" normalizeH="0" baseline="0" noProof="0">
                          <a:ln>
                            <a:noFill/>
                          </a:ln>
                          <a:solidFill>
                            <a:prstClr val="black"/>
                          </a:solidFill>
                          <a:effectLst/>
                          <a:uLnTx/>
                          <a:uFillTx/>
                          <a:latin typeface="+mn-lt"/>
                          <a:ea typeface="+mn-ea"/>
                          <a:cs typeface="+mn-cs"/>
                        </a:rPr>
                        <a:t>
Love is love.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75942821"/>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1314576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30761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1427414"/>
                    </a:ext>
                  </a:extLst>
                </a:gridCol>
                <a:gridCol w="1234440">
                  <a:extLst>
                    <a:ext uri="{9D8B030D-6E8A-4147-A177-3AD203B41FA5}">
                      <a16:colId xmlns:a16="http://schemas.microsoft.com/office/drawing/2014/main" val="3427140986"/>
                    </a:ext>
                  </a:extLst>
                </a:gridCol>
                <a:gridCol w="1234440">
                  <a:extLst>
                    <a:ext uri="{9D8B030D-6E8A-4147-A177-3AD203B41FA5}">
                      <a16:colId xmlns:a16="http://schemas.microsoft.com/office/drawing/2014/main" val="3220608221"/>
                    </a:ext>
                  </a:extLst>
                </a:gridCol>
                <a:gridCol w="1234440">
                  <a:extLst>
                    <a:ext uri="{9D8B030D-6E8A-4147-A177-3AD203B41FA5}">
                      <a16:colId xmlns:a16="http://schemas.microsoft.com/office/drawing/2014/main" val="1550058933"/>
                    </a:ext>
                  </a:extLst>
                </a:gridCol>
                <a:gridCol w="1645920">
                  <a:extLst>
                    <a:ext uri="{9D8B030D-6E8A-4147-A177-3AD203B41FA5}">
                      <a16:colId xmlns:a16="http://schemas.microsoft.com/office/drawing/2014/main" val="3226272335"/>
                    </a:ext>
                  </a:extLst>
                </a:gridCol>
                <a:gridCol w="822960">
                  <a:extLst>
                    <a:ext uri="{9D8B030D-6E8A-4147-A177-3AD203B41FA5}">
                      <a16:colId xmlns:a16="http://schemas.microsoft.com/office/drawing/2014/main" val="715796144"/>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3590037272"/>
                  </a:ext>
                </a:extLst>
              </a:tr>
              <a:tr h="370840">
                <a:tc>
                  <a:txBody>
                    <a:bodyPr/>
                    <a:lstStyle/>
                    <a:p>
                      <a:r>
                        <a:rPr lang="de-DE" sz="1000" b="1"/>
                        <a:t>Eurovision Song Contest Deutschland - 2017-05-13 22:43:52</a:t>
                      </a:r>
                      <a:r>
                        <a:rPr lang="de-DE" sz="1000"/>
                        <a:t>
Er hat es doch tatsächlich geschafft Wir gratulieren Salvador Sobral zum ersten ESC-Sieg Portugals! &lt;3</a:t>
                      </a:r>
                      <a:endParaRPr lang="en-US" sz="1000"/>
                    </a:p>
                  </a:txBody>
                  <a:tcPr/>
                </a:tc>
                <a:tc>
                  <a:txBody>
                    <a:bodyPr/>
                    <a:lstStyle/>
                    <a:p>
                      <a:r>
                        <a:rPr lang="en-US" sz="1000"/>
                        <a:t>884</a:t>
                      </a:r>
                    </a:p>
                  </a:txBody>
                  <a:tcPr/>
                </a:tc>
                <a:tc>
                  <a:txBody>
                    <a:bodyPr/>
                    <a:lstStyle/>
                    <a:p>
                      <a:r>
                        <a:rPr lang="en-US" sz="1000"/>
                        <a:t>1110</a:t>
                      </a:r>
                    </a:p>
                  </a:txBody>
                  <a:tcPr/>
                </a:tc>
                <a:tc>
                  <a:txBody>
                    <a:bodyPr/>
                    <a:lstStyle/>
                    <a:p>
                      <a:r>
                        <a:rPr lang="en-US" sz="1000"/>
                        <a:t>99</a:t>
                      </a:r>
                    </a:p>
                  </a:txBody>
                  <a:tcPr/>
                </a:tc>
                <a:tc>
                  <a:txBody>
                    <a:bodyPr/>
                    <a:lstStyle/>
                    <a:p>
                      <a:r>
                        <a:rPr lang="en-US" sz="1000"/>
                        <a:t>2093</a:t>
                      </a:r>
                    </a:p>
                  </a:txBody>
                  <a:tcPr/>
                </a:tc>
                <a:tc>
                  <a:txBody>
                    <a:bodyPr/>
                    <a:lstStyle/>
                    <a:p>
                      <a:r>
                        <a:rPr lang="en-US" sz="1000"/>
                        <a:t>Link</a:t>
                      </a:r>
                    </a:p>
                  </a:txBody>
                  <a:tcPr/>
                </a:tc>
                <a:extLst>
                  <a:ext uri="{0D108BD9-81ED-4DB2-BD59-A6C34878D82A}">
                    <a16:rowId xmlns:a16="http://schemas.microsoft.com/office/drawing/2014/main" val="2356394811"/>
                  </a:ext>
                </a:extLst>
              </a:tr>
              <a:tr h="370840">
                <a:tc>
                  <a:txBody>
                    <a:bodyPr/>
                    <a:lstStyle/>
                    <a:p>
                      <a:r>
                        <a:rPr lang="de-DE" sz="1000" b="1"/>
                        <a:t>Eurovision Song Contest Deutschland - 2017-02-09 21:50:01</a:t>
                      </a:r>
                      <a:r>
                        <a:rPr lang="de-DE" sz="1000"/>
                        <a:t>
Levina fährt für uns nach Kiew  zum ESC 2017 mit dem Song "Perfect Life"!</a:t>
                      </a:r>
                      <a:endParaRPr lang="en-US" sz="1000"/>
                    </a:p>
                  </a:txBody>
                  <a:tcPr/>
                </a:tc>
                <a:tc>
                  <a:txBody>
                    <a:bodyPr/>
                    <a:lstStyle/>
                    <a:p>
                      <a:r>
                        <a:rPr lang="en-US" sz="1000"/>
                        <a:t>746</a:t>
                      </a:r>
                    </a:p>
                  </a:txBody>
                  <a:tcPr/>
                </a:tc>
                <a:tc>
                  <a:txBody>
                    <a:bodyPr/>
                    <a:lstStyle/>
                    <a:p>
                      <a:r>
                        <a:rPr lang="en-US" sz="1000"/>
                        <a:t>988</a:t>
                      </a:r>
                    </a:p>
                  </a:txBody>
                  <a:tcPr/>
                </a:tc>
                <a:tc>
                  <a:txBody>
                    <a:bodyPr/>
                    <a:lstStyle/>
                    <a:p>
                      <a:r>
                        <a:rPr lang="en-US" sz="1000"/>
                        <a:t>266</a:t>
                      </a:r>
                    </a:p>
                  </a:txBody>
                  <a:tcPr/>
                </a:tc>
                <a:tc>
                  <a:txBody>
                    <a:bodyPr/>
                    <a:lstStyle/>
                    <a:p>
                      <a:r>
                        <a:rPr lang="en-US" sz="1000"/>
                        <a:t>2000</a:t>
                      </a:r>
                    </a:p>
                  </a:txBody>
                  <a:tcPr/>
                </a:tc>
                <a:tc>
                  <a:txBody>
                    <a:bodyPr/>
                    <a:lstStyle/>
                    <a:p>
                      <a:r>
                        <a:rPr lang="en-US" sz="1000"/>
                        <a:t>Link</a:t>
                      </a:r>
                    </a:p>
                  </a:txBody>
                  <a:tcPr/>
                </a:tc>
                <a:extLst>
                  <a:ext uri="{0D108BD9-81ED-4DB2-BD59-A6C34878D82A}">
                    <a16:rowId xmlns:a16="http://schemas.microsoft.com/office/drawing/2014/main" val="3323413231"/>
                  </a:ext>
                </a:extLst>
              </a:tr>
              <a:tr h="370840">
                <a:tc>
                  <a:txBody>
                    <a:bodyPr/>
                    <a:lstStyle/>
                    <a:p>
                      <a:r>
                        <a:rPr lang="de-DE" sz="1000" b="1"/>
                        <a:t>Eurovision Song Contest Deutschland - 2017-05-13 21:40:14</a:t>
                      </a:r>
                      <a:r>
                        <a:rPr lang="de-DE" sz="1000"/>
                        <a:t>
Für alle unsere Fans im Ausland ein Gruß aus dem Greenroom</a:t>
                      </a:r>
                      <a:endParaRPr lang="en-US" sz="1000"/>
                    </a:p>
                  </a:txBody>
                  <a:tcPr/>
                </a:tc>
                <a:tc>
                  <a:txBody>
                    <a:bodyPr/>
                    <a:lstStyle/>
                    <a:p>
                      <a:r>
                        <a:rPr lang="en-US" sz="1000"/>
                        <a:t>672</a:t>
                      </a:r>
                    </a:p>
                  </a:txBody>
                  <a:tcPr/>
                </a:tc>
                <a:tc>
                  <a:txBody>
                    <a:bodyPr/>
                    <a:lstStyle/>
                    <a:p>
                      <a:r>
                        <a:rPr lang="en-US" sz="1000"/>
                        <a:t>341</a:t>
                      </a:r>
                    </a:p>
                  </a:txBody>
                  <a:tcPr/>
                </a:tc>
                <a:tc>
                  <a:txBody>
                    <a:bodyPr/>
                    <a:lstStyle/>
                    <a:p>
                      <a:r>
                        <a:rPr lang="en-US" sz="1000"/>
                        <a:t>0</a:t>
                      </a:r>
                    </a:p>
                  </a:txBody>
                  <a:tcPr/>
                </a:tc>
                <a:tc>
                  <a:txBody>
                    <a:bodyPr/>
                    <a:lstStyle/>
                    <a:p>
                      <a:r>
                        <a:rPr lang="en-US" sz="1000"/>
                        <a:t>1013</a:t>
                      </a:r>
                    </a:p>
                  </a:txBody>
                  <a:tcPr/>
                </a:tc>
                <a:tc>
                  <a:txBody>
                    <a:bodyPr/>
                    <a:lstStyle/>
                    <a:p>
                      <a:r>
                        <a:rPr lang="en-US" sz="1000"/>
                        <a:t>Video</a:t>
                      </a:r>
                    </a:p>
                  </a:txBody>
                  <a:tcPr/>
                </a:tc>
                <a:extLst>
                  <a:ext uri="{0D108BD9-81ED-4DB2-BD59-A6C34878D82A}">
                    <a16:rowId xmlns:a16="http://schemas.microsoft.com/office/drawing/2014/main" val="1348740443"/>
                  </a:ext>
                </a:extLst>
              </a:tr>
              <a:tr h="370840">
                <a:tc>
                  <a:txBody>
                    <a:bodyPr/>
                    <a:lstStyle/>
                    <a:p>
                      <a:r>
                        <a:rPr lang="de-DE" sz="1000" b="1"/>
                        <a:t>Eurovision Song Contest Deutschland - 2017-02-09 22:58:20</a:t>
                      </a:r>
                      <a:r>
                        <a:rPr lang="de-DE" sz="1000"/>
                        <a:t>
Levina gewinnt den deutschen ESC-Vorentscheid!</a:t>
                      </a:r>
                      <a:endParaRPr lang="en-US" sz="1000"/>
                    </a:p>
                  </a:txBody>
                  <a:tcPr/>
                </a:tc>
                <a:tc>
                  <a:txBody>
                    <a:bodyPr/>
                    <a:lstStyle/>
                    <a:p>
                      <a:r>
                        <a:rPr lang="en-US" sz="1000"/>
                        <a:t>623</a:t>
                      </a:r>
                    </a:p>
                  </a:txBody>
                  <a:tcPr/>
                </a:tc>
                <a:tc>
                  <a:txBody>
                    <a:bodyPr/>
                    <a:lstStyle/>
                    <a:p>
                      <a:r>
                        <a:rPr lang="en-US" sz="1000"/>
                        <a:t>993</a:t>
                      </a:r>
                    </a:p>
                  </a:txBody>
                  <a:tcPr/>
                </a:tc>
                <a:tc>
                  <a:txBody>
                    <a:bodyPr/>
                    <a:lstStyle/>
                    <a:p>
                      <a:r>
                        <a:rPr lang="en-US" sz="1000"/>
                        <a:t>398</a:t>
                      </a:r>
                    </a:p>
                  </a:txBody>
                  <a:tcPr/>
                </a:tc>
                <a:tc>
                  <a:txBody>
                    <a:bodyPr/>
                    <a:lstStyle/>
                    <a:p>
                      <a:r>
                        <a:rPr lang="en-US" sz="1000"/>
                        <a:t>2014</a:t>
                      </a:r>
                    </a:p>
                  </a:txBody>
                  <a:tcPr/>
                </a:tc>
                <a:tc>
                  <a:txBody>
                    <a:bodyPr/>
                    <a:lstStyle/>
                    <a:p>
                      <a:r>
                        <a:rPr lang="en-US" sz="1000"/>
                        <a:t>Video</a:t>
                      </a:r>
                    </a:p>
                  </a:txBody>
                  <a:tcPr/>
                </a:tc>
                <a:extLst>
                  <a:ext uri="{0D108BD9-81ED-4DB2-BD59-A6C34878D82A}">
                    <a16:rowId xmlns:a16="http://schemas.microsoft.com/office/drawing/2014/main" val="1721491137"/>
                  </a:ext>
                </a:extLst>
              </a:tr>
              <a:tr h="370840">
                <a:tc>
                  <a:txBody>
                    <a:bodyPr/>
                    <a:lstStyle/>
                    <a:p>
                      <a:r>
                        <a:rPr lang="de-DE" sz="1000" b="1"/>
                        <a:t>Eurovision Song Contest Deutschland - 2017-05-14 08:49:56</a:t>
                      </a:r>
                      <a:r>
                        <a:rPr lang="de-DE" sz="1000"/>
                        <a:t>
Wunden lecken oder den vorletzten Platz sportlich nehmen? Alina spricht mit ihren Gästen über den Finalabend.</a:t>
                      </a:r>
                      <a:endParaRPr lang="en-US" sz="1000"/>
                    </a:p>
                  </a:txBody>
                  <a:tcPr/>
                </a:tc>
                <a:tc>
                  <a:txBody>
                    <a:bodyPr/>
                    <a:lstStyle/>
                    <a:p>
                      <a:r>
                        <a:rPr lang="en-US" sz="1000"/>
                        <a:t>584</a:t>
                      </a:r>
                    </a:p>
                  </a:txBody>
                  <a:tcPr/>
                </a:tc>
                <a:tc>
                  <a:txBody>
                    <a:bodyPr/>
                    <a:lstStyle/>
                    <a:p>
                      <a:r>
                        <a:rPr lang="en-US" sz="1000"/>
                        <a:t>148</a:t>
                      </a:r>
                    </a:p>
                  </a:txBody>
                  <a:tcPr/>
                </a:tc>
                <a:tc>
                  <a:txBody>
                    <a:bodyPr/>
                    <a:lstStyle/>
                    <a:p>
                      <a:r>
                        <a:rPr lang="en-US" sz="1000"/>
                        <a:t>14</a:t>
                      </a:r>
                    </a:p>
                  </a:txBody>
                  <a:tcPr/>
                </a:tc>
                <a:tc>
                  <a:txBody>
                    <a:bodyPr/>
                    <a:lstStyle/>
                    <a:p>
                      <a:r>
                        <a:rPr lang="en-US" sz="1000"/>
                        <a:t>746</a:t>
                      </a:r>
                    </a:p>
                  </a:txBody>
                  <a:tcPr/>
                </a:tc>
                <a:tc>
                  <a:txBody>
                    <a:bodyPr/>
                    <a:lstStyle/>
                    <a:p>
                      <a:r>
                        <a:rPr lang="en-US" sz="1000"/>
                        <a:t>Video</a:t>
                      </a:r>
                    </a:p>
                  </a:txBody>
                  <a:tcPr/>
                </a:tc>
                <a:extLst>
                  <a:ext uri="{0D108BD9-81ED-4DB2-BD59-A6C34878D82A}">
                    <a16:rowId xmlns:a16="http://schemas.microsoft.com/office/drawing/2014/main" val="4222929128"/>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742874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07938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33449850"/>
                    </a:ext>
                  </a:extLst>
                </a:gridCol>
                <a:gridCol w="987552">
                  <a:extLst>
                    <a:ext uri="{9D8B030D-6E8A-4147-A177-3AD203B41FA5}">
                      <a16:colId xmlns:a16="http://schemas.microsoft.com/office/drawing/2014/main" val="2242304054"/>
                    </a:ext>
                  </a:extLst>
                </a:gridCol>
                <a:gridCol w="822960">
                  <a:extLst>
                    <a:ext uri="{9D8B030D-6E8A-4147-A177-3AD203B41FA5}">
                      <a16:colId xmlns:a16="http://schemas.microsoft.com/office/drawing/2014/main" val="3175498006"/>
                    </a:ext>
                  </a:extLst>
                </a:gridCol>
                <a:gridCol w="987552">
                  <a:extLst>
                    <a:ext uri="{9D8B030D-6E8A-4147-A177-3AD203B41FA5}">
                      <a16:colId xmlns:a16="http://schemas.microsoft.com/office/drawing/2014/main" val="1050115884"/>
                    </a:ext>
                  </a:extLst>
                </a:gridCol>
                <a:gridCol w="822960">
                  <a:extLst>
                    <a:ext uri="{9D8B030D-6E8A-4147-A177-3AD203B41FA5}">
                      <a16:colId xmlns:a16="http://schemas.microsoft.com/office/drawing/2014/main" val="2171802918"/>
                    </a:ext>
                  </a:extLst>
                </a:gridCol>
                <a:gridCol w="905256">
                  <a:extLst>
                    <a:ext uri="{9D8B030D-6E8A-4147-A177-3AD203B41FA5}">
                      <a16:colId xmlns:a16="http://schemas.microsoft.com/office/drawing/2014/main" val="1367647168"/>
                    </a:ext>
                  </a:extLst>
                </a:gridCol>
                <a:gridCol w="822960">
                  <a:extLst>
                    <a:ext uri="{9D8B030D-6E8A-4147-A177-3AD203B41FA5}">
                      <a16:colId xmlns:a16="http://schemas.microsoft.com/office/drawing/2014/main" val="3815425203"/>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4137195925"/>
                  </a:ext>
                </a:extLst>
              </a:tr>
              <a:tr h="370840">
                <a:tc>
                  <a:txBody>
                    <a:bodyPr/>
                    <a:lstStyle/>
                    <a:p>
                      <a:r>
                        <a:rPr lang="de-DE" sz="1000" b="1"/>
                        <a:t>Eurovision Song Contest Deutschland - 2017-05-14 16:26:13</a:t>
                      </a:r>
                      <a:r>
                        <a:rPr lang="de-DE" sz="1000"/>
                        <a:t>
Wer hat wie abgestimmt? Und wie sehr ähnelten sich die Jury- und Televoting-Ergebnisse? Hier unsere Übersicht ⬇️💡</a:t>
                      </a:r>
                      <a:endParaRPr lang="en-US" sz="1000"/>
                    </a:p>
                  </a:txBody>
                  <a:tcPr/>
                </a:tc>
                <a:tc>
                  <a:txBody>
                    <a:bodyPr/>
                    <a:lstStyle/>
                    <a:p>
                      <a:r>
                        <a:rPr lang="en-US" sz="1000"/>
                        <a:t>9.3%</a:t>
                      </a:r>
                    </a:p>
                  </a:txBody>
                  <a:tcPr/>
                </a:tc>
                <a:tc>
                  <a:txBody>
                    <a:bodyPr/>
                    <a:lstStyle/>
                    <a:p>
                      <a:r>
                        <a:rPr lang="en-US" sz="1000"/>
                        <a:t>2757</a:t>
                      </a:r>
                    </a:p>
                  </a:txBody>
                  <a:tcPr/>
                </a:tc>
                <a:tc>
                  <a:txBody>
                    <a:bodyPr/>
                    <a:lstStyle/>
                    <a:p>
                      <a:r>
                        <a:rPr lang="en-US" sz="1000"/>
                        <a:t>29538</a:t>
                      </a:r>
                    </a:p>
                  </a:txBody>
                  <a:tcPr/>
                </a:tc>
                <a:tc>
                  <a:txBody>
                    <a:bodyPr/>
                    <a:lstStyle/>
                    <a:p>
                      <a:r>
                        <a:rPr lang="en-US" sz="1000"/>
                        <a:t>3488</a:t>
                      </a:r>
                    </a:p>
                  </a:txBody>
                  <a:tcPr/>
                </a:tc>
                <a:tc>
                  <a:txBody>
                    <a:bodyPr/>
                    <a:lstStyle/>
                    <a:p>
                      <a:r>
                        <a:rPr lang="en-US" sz="1000"/>
                        <a:t>11.8%</a:t>
                      </a:r>
                    </a:p>
                  </a:txBody>
                  <a:tcPr/>
                </a:tc>
                <a:tc>
                  <a:txBody>
                    <a:bodyPr/>
                    <a:lstStyle/>
                    <a:p>
                      <a:r>
                        <a:rPr lang="en-US" sz="1000"/>
                        <a:t>Link</a:t>
                      </a:r>
                    </a:p>
                  </a:txBody>
                  <a:tcPr/>
                </a:tc>
                <a:extLst>
                  <a:ext uri="{0D108BD9-81ED-4DB2-BD59-A6C34878D82A}">
                    <a16:rowId xmlns:a16="http://schemas.microsoft.com/office/drawing/2014/main" val="3639524449"/>
                  </a:ext>
                </a:extLst>
              </a:tr>
              <a:tr h="370840">
                <a:tc>
                  <a:txBody>
                    <a:bodyPr/>
                    <a:lstStyle/>
                    <a:p>
                      <a:r>
                        <a:rPr lang="de-DE" sz="1000" b="1"/>
                        <a:t>Eurovision Song Contest Deutschland - 2017-05-12 19:36:41</a:t>
                      </a:r>
                      <a:r>
                        <a:rPr lang="de-DE" sz="1000"/>
                        <a:t>
Pünktlich zum Finale heißt es wieder: Wir wissen, wer den ESC 2017 gewinnt! Wem würdet ihr zustimmen? &lt;3</a:t>
                      </a:r>
                      <a:endParaRPr lang="en-US" sz="1000"/>
                    </a:p>
                  </a:txBody>
                  <a:tcPr/>
                </a:tc>
                <a:tc>
                  <a:txBody>
                    <a:bodyPr/>
                    <a:lstStyle/>
                    <a:p>
                      <a:r>
                        <a:rPr lang="en-US" sz="1000"/>
                        <a:t>7.3%</a:t>
                      </a:r>
                    </a:p>
                  </a:txBody>
                  <a:tcPr/>
                </a:tc>
                <a:tc>
                  <a:txBody>
                    <a:bodyPr/>
                    <a:lstStyle/>
                    <a:p>
                      <a:r>
                        <a:rPr lang="en-US" sz="1000"/>
                        <a:t>1299</a:t>
                      </a:r>
                    </a:p>
                  </a:txBody>
                  <a:tcPr/>
                </a:tc>
                <a:tc>
                  <a:txBody>
                    <a:bodyPr/>
                    <a:lstStyle/>
                    <a:p>
                      <a:r>
                        <a:rPr lang="en-US" sz="1000"/>
                        <a:t>17787</a:t>
                      </a:r>
                    </a:p>
                  </a:txBody>
                  <a:tcPr/>
                </a:tc>
                <a:tc>
                  <a:txBody>
                    <a:bodyPr/>
                    <a:lstStyle/>
                    <a:p>
                      <a:r>
                        <a:rPr lang="en-US" sz="1000"/>
                        <a:t>1867</a:t>
                      </a:r>
                    </a:p>
                  </a:txBody>
                  <a:tcPr/>
                </a:tc>
                <a:tc>
                  <a:txBody>
                    <a:bodyPr/>
                    <a:lstStyle/>
                    <a:p>
                      <a:r>
                        <a:rPr lang="en-US" sz="1000"/>
                        <a:t>10.5%</a:t>
                      </a:r>
                    </a:p>
                  </a:txBody>
                  <a:tcPr/>
                </a:tc>
                <a:tc>
                  <a:txBody>
                    <a:bodyPr/>
                    <a:lstStyle/>
                    <a:p>
                      <a:r>
                        <a:rPr lang="en-US" sz="1000"/>
                        <a:t>Link</a:t>
                      </a:r>
                    </a:p>
                  </a:txBody>
                  <a:tcPr/>
                </a:tc>
                <a:extLst>
                  <a:ext uri="{0D108BD9-81ED-4DB2-BD59-A6C34878D82A}">
                    <a16:rowId xmlns:a16="http://schemas.microsoft.com/office/drawing/2014/main" val="1193192441"/>
                  </a:ext>
                </a:extLst>
              </a:tr>
              <a:tr h="370840">
                <a:tc>
                  <a:txBody>
                    <a:bodyPr/>
                    <a:lstStyle/>
                    <a:p>
                      <a:r>
                        <a:rPr lang="de-DE" sz="1000" b="1"/>
                        <a:t>Eurovision Song Contest Deutschland - 2017-05-14 16:01:19</a:t>
                      </a:r>
                      <a:r>
                        <a:rPr lang="de-DE" sz="1000"/>
                        <a:t>
Scheidet Israel tatsächlich aus dem ESC aus? Nach dem Schock-Moment des Abends folgt heute das vorläufige Dementi &lt;3</a:t>
                      </a:r>
                      <a:endParaRPr lang="en-US" sz="1000"/>
                    </a:p>
                  </a:txBody>
                  <a:tcPr/>
                </a:tc>
                <a:tc>
                  <a:txBody>
                    <a:bodyPr/>
                    <a:lstStyle/>
                    <a:p>
                      <a:r>
                        <a:rPr lang="en-US" sz="1000"/>
                        <a:t>6.8%</a:t>
                      </a:r>
                    </a:p>
                  </a:txBody>
                  <a:tcPr/>
                </a:tc>
                <a:tc>
                  <a:txBody>
                    <a:bodyPr/>
                    <a:lstStyle/>
                    <a:p>
                      <a:r>
                        <a:rPr lang="en-US" sz="1000"/>
                        <a:t>2014</a:t>
                      </a:r>
                    </a:p>
                  </a:txBody>
                  <a:tcPr/>
                </a:tc>
                <a:tc>
                  <a:txBody>
                    <a:bodyPr/>
                    <a:lstStyle/>
                    <a:p>
                      <a:r>
                        <a:rPr lang="en-US" sz="1000"/>
                        <a:t>29543</a:t>
                      </a:r>
                    </a:p>
                  </a:txBody>
                  <a:tcPr/>
                </a:tc>
                <a:tc>
                  <a:txBody>
                    <a:bodyPr/>
                    <a:lstStyle/>
                    <a:p>
                      <a:r>
                        <a:rPr lang="en-US" sz="1000"/>
                        <a:t>3216</a:t>
                      </a:r>
                    </a:p>
                  </a:txBody>
                  <a:tcPr/>
                </a:tc>
                <a:tc>
                  <a:txBody>
                    <a:bodyPr/>
                    <a:lstStyle/>
                    <a:p>
                      <a:r>
                        <a:rPr lang="en-US" sz="1000"/>
                        <a:t>10.9%</a:t>
                      </a:r>
                    </a:p>
                  </a:txBody>
                  <a:tcPr/>
                </a:tc>
                <a:tc>
                  <a:txBody>
                    <a:bodyPr/>
                    <a:lstStyle/>
                    <a:p>
                      <a:r>
                        <a:rPr lang="en-US" sz="1000"/>
                        <a:t>Link</a:t>
                      </a:r>
                    </a:p>
                  </a:txBody>
                  <a:tcPr/>
                </a:tc>
                <a:extLst>
                  <a:ext uri="{0D108BD9-81ED-4DB2-BD59-A6C34878D82A}">
                    <a16:rowId xmlns:a16="http://schemas.microsoft.com/office/drawing/2014/main" val="630300854"/>
                  </a:ext>
                </a:extLst>
              </a:tr>
              <a:tr h="370840">
                <a:tc>
                  <a:txBody>
                    <a:bodyPr/>
                    <a:lstStyle/>
                    <a:p>
                      <a:r>
                        <a:rPr lang="de-DE" sz="1000" b="1"/>
                        <a:t>Eurovision Song Contest Deutschland - 2017-05-08 20:21:43</a:t>
                      </a:r>
                      <a:r>
                        <a:rPr lang="de-DE" sz="1000"/>
                        <a:t>
Jan Feddersen wagt eine Prognose für das erste ESC-Halbfinale: Wer sind die Favoriten, wer die Außenseiter?</a:t>
                      </a:r>
                      <a:endParaRPr lang="en-US" sz="1000"/>
                    </a:p>
                  </a:txBody>
                  <a:tcPr/>
                </a:tc>
                <a:tc>
                  <a:txBody>
                    <a:bodyPr/>
                    <a:lstStyle/>
                    <a:p>
                      <a:r>
                        <a:rPr lang="en-US" sz="1000"/>
                        <a:t>6.7%</a:t>
                      </a:r>
                    </a:p>
                  </a:txBody>
                  <a:tcPr/>
                </a:tc>
                <a:tc>
                  <a:txBody>
                    <a:bodyPr/>
                    <a:lstStyle/>
                    <a:p>
                      <a:r>
                        <a:rPr lang="en-US" sz="1000"/>
                        <a:t>1386</a:t>
                      </a:r>
                    </a:p>
                  </a:txBody>
                  <a:tcPr/>
                </a:tc>
                <a:tc>
                  <a:txBody>
                    <a:bodyPr/>
                    <a:lstStyle/>
                    <a:p>
                      <a:r>
                        <a:rPr lang="en-US" sz="1000"/>
                        <a:t>20794</a:t>
                      </a:r>
                    </a:p>
                  </a:txBody>
                  <a:tcPr/>
                </a:tc>
                <a:tc>
                  <a:txBody>
                    <a:bodyPr/>
                    <a:lstStyle/>
                    <a:p>
                      <a:r>
                        <a:rPr lang="en-US" sz="1000"/>
                        <a:t>1867</a:t>
                      </a:r>
                    </a:p>
                  </a:txBody>
                  <a:tcPr/>
                </a:tc>
                <a:tc>
                  <a:txBody>
                    <a:bodyPr/>
                    <a:lstStyle/>
                    <a:p>
                      <a:r>
                        <a:rPr lang="en-US" sz="1000"/>
                        <a:t>9.0%</a:t>
                      </a:r>
                    </a:p>
                  </a:txBody>
                  <a:tcPr/>
                </a:tc>
                <a:tc>
                  <a:txBody>
                    <a:bodyPr/>
                    <a:lstStyle/>
                    <a:p>
                      <a:r>
                        <a:rPr lang="en-US" sz="1000"/>
                        <a:t>Link</a:t>
                      </a:r>
                    </a:p>
                  </a:txBody>
                  <a:tcPr/>
                </a:tc>
                <a:extLst>
                  <a:ext uri="{0D108BD9-81ED-4DB2-BD59-A6C34878D82A}">
                    <a16:rowId xmlns:a16="http://schemas.microsoft.com/office/drawing/2014/main" val="437938826"/>
                  </a:ext>
                </a:extLst>
              </a:tr>
              <a:tr h="370840">
                <a:tc>
                  <a:txBody>
                    <a:bodyPr/>
                    <a:lstStyle/>
                    <a:p>
                      <a:r>
                        <a:rPr lang="de-DE" sz="1000" b="1"/>
                        <a:t>Eurovision Song Contest Deutschland - 2017-05-04 19:29:18</a:t>
                      </a:r>
                      <a:r>
                        <a:rPr lang="de-DE" sz="1000"/>
                        <a:t>
Unser ESC-Experte Jan Feddersen schaut vor Ort in Kiew noch einmal ganz genau hin: Welche Teilnehmer stechen besonders hervor? Wer sind die spannendsten Acts? Angefangen hat er mit Robin Bengtsson aus Schweden und den Finnen Norma John.</a:t>
                      </a:r>
                      <a:endParaRPr lang="en-US" sz="1000"/>
                    </a:p>
                  </a:txBody>
                  <a:tcPr/>
                </a:tc>
                <a:tc>
                  <a:txBody>
                    <a:bodyPr/>
                    <a:lstStyle/>
                    <a:p>
                      <a:r>
                        <a:rPr lang="en-US" sz="1000"/>
                        <a:t>6.7%</a:t>
                      </a:r>
                    </a:p>
                  </a:txBody>
                  <a:tcPr/>
                </a:tc>
                <a:tc>
                  <a:txBody>
                    <a:bodyPr/>
                    <a:lstStyle/>
                    <a:p>
                      <a:r>
                        <a:rPr lang="en-US" sz="1000"/>
                        <a:t>855</a:t>
                      </a:r>
                    </a:p>
                  </a:txBody>
                  <a:tcPr/>
                </a:tc>
                <a:tc>
                  <a:txBody>
                    <a:bodyPr/>
                    <a:lstStyle/>
                    <a:p>
                      <a:r>
                        <a:rPr lang="en-US" sz="1000"/>
                        <a:t>12839</a:t>
                      </a:r>
                    </a:p>
                  </a:txBody>
                  <a:tcPr/>
                </a:tc>
                <a:tc>
                  <a:txBody>
                    <a:bodyPr/>
                    <a:lstStyle/>
                    <a:p>
                      <a:r>
                        <a:rPr lang="en-US" sz="1000"/>
                        <a:t>1164</a:t>
                      </a:r>
                    </a:p>
                  </a:txBody>
                  <a:tcPr/>
                </a:tc>
                <a:tc>
                  <a:txBody>
                    <a:bodyPr/>
                    <a:lstStyle/>
                    <a:p>
                      <a:r>
                        <a:rPr lang="en-US" sz="1000"/>
                        <a:t>9.1%</a:t>
                      </a:r>
                    </a:p>
                  </a:txBody>
                  <a:tcPr/>
                </a:tc>
                <a:tc>
                  <a:txBody>
                    <a:bodyPr/>
                    <a:lstStyle/>
                    <a:p>
                      <a:r>
                        <a:rPr lang="en-US" sz="1000"/>
                        <a:t>Link</a:t>
                      </a:r>
                    </a:p>
                  </a:txBody>
                  <a:tcPr/>
                </a:tc>
                <a:extLst>
                  <a:ext uri="{0D108BD9-81ED-4DB2-BD59-A6C34878D82A}">
                    <a16:rowId xmlns:a16="http://schemas.microsoft.com/office/drawing/2014/main" val="2566984538"/>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1763908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88539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668969771"/>
                    </a:ext>
                  </a:extLst>
                </a:gridCol>
                <a:gridCol w="1152144">
                  <a:extLst>
                    <a:ext uri="{9D8B030D-6E8A-4147-A177-3AD203B41FA5}">
                      <a16:colId xmlns:a16="http://schemas.microsoft.com/office/drawing/2014/main" val="4005190496"/>
                    </a:ext>
                  </a:extLst>
                </a:gridCol>
                <a:gridCol w="1152144">
                  <a:extLst>
                    <a:ext uri="{9D8B030D-6E8A-4147-A177-3AD203B41FA5}">
                      <a16:colId xmlns:a16="http://schemas.microsoft.com/office/drawing/2014/main" val="338649839"/>
                    </a:ext>
                  </a:extLst>
                </a:gridCol>
                <a:gridCol w="1152144">
                  <a:extLst>
                    <a:ext uri="{9D8B030D-6E8A-4147-A177-3AD203B41FA5}">
                      <a16:colId xmlns:a16="http://schemas.microsoft.com/office/drawing/2014/main" val="3526131412"/>
                    </a:ext>
                  </a:extLst>
                </a:gridCol>
                <a:gridCol w="822960">
                  <a:extLst>
                    <a:ext uri="{9D8B030D-6E8A-4147-A177-3AD203B41FA5}">
                      <a16:colId xmlns:a16="http://schemas.microsoft.com/office/drawing/2014/main" val="4119517170"/>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1501300748"/>
                  </a:ext>
                </a:extLst>
              </a:tr>
              <a:tr h="370840">
                <a:tc>
                  <a:txBody>
                    <a:bodyPr/>
                    <a:lstStyle/>
                    <a:p>
                      <a:r>
                        <a:rPr lang="en-US" sz="1000" b="1"/>
                        <a:t>Eurovision Song Contest Deutschland - 2017-05-12 13:38:02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113061</a:t>
                      </a:r>
                    </a:p>
                  </a:txBody>
                  <a:tcPr/>
                </a:tc>
                <a:tc>
                  <a:txBody>
                    <a:bodyPr/>
                    <a:lstStyle/>
                    <a:p>
                      <a:r>
                        <a:rPr lang="en-US" sz="1000"/>
                        <a:t>385944</a:t>
                      </a:r>
                    </a:p>
                  </a:txBody>
                  <a:tcPr/>
                </a:tc>
                <a:tc>
                  <a:txBody>
                    <a:bodyPr/>
                    <a:lstStyle/>
                    <a:p>
                      <a:r>
                        <a:rPr lang="en-US" sz="1000"/>
                        <a:t>8%</a:t>
                      </a:r>
                    </a:p>
                  </a:txBody>
                  <a:tcPr/>
                </a:tc>
                <a:tc>
                  <a:txBody>
                    <a:bodyPr/>
                    <a:lstStyle/>
                    <a:p>
                      <a:r>
                        <a:rPr lang="en-US" sz="1000"/>
                        <a:t>1:01</a:t>
                      </a:r>
                    </a:p>
                  </a:txBody>
                  <a:tcPr/>
                </a:tc>
                <a:extLst>
                  <a:ext uri="{0D108BD9-81ED-4DB2-BD59-A6C34878D82A}">
                    <a16:rowId xmlns:a16="http://schemas.microsoft.com/office/drawing/2014/main" val="1434200624"/>
                  </a:ext>
                </a:extLst>
              </a:tr>
              <a:tr h="370840">
                <a:tc>
                  <a:txBody>
                    <a:bodyPr/>
                    <a:lstStyle/>
                    <a:p>
                      <a:r>
                        <a:rPr lang="de-DE" sz="1000" b="1"/>
                        <a:t>Eurovision Song Contest Deutschland - 2017-02-09 22:58:20</a:t>
                      </a:r>
                      <a:r>
                        <a:rPr lang="de-DE" sz="1000"/>
                        <a:t>
Levina gewinnt den deutschen ESC-Vorentscheid!</a:t>
                      </a:r>
                      <a:endParaRPr lang="en-US" sz="1000"/>
                    </a:p>
                  </a:txBody>
                  <a:tcPr/>
                </a:tc>
                <a:tc>
                  <a:txBody>
                    <a:bodyPr/>
                    <a:lstStyle/>
                    <a:p>
                      <a:r>
                        <a:rPr lang="en-US" sz="1000"/>
                        <a:t>55134</a:t>
                      </a:r>
                    </a:p>
                  </a:txBody>
                  <a:tcPr/>
                </a:tc>
                <a:tc>
                  <a:txBody>
                    <a:bodyPr/>
                    <a:lstStyle/>
                    <a:p>
                      <a:r>
                        <a:rPr lang="en-US" sz="1000"/>
                        <a:t>111791</a:t>
                      </a:r>
                    </a:p>
                  </a:txBody>
                  <a:tcPr/>
                </a:tc>
                <a:tc>
                  <a:txBody>
                    <a:bodyPr/>
                    <a:lstStyle/>
                    <a:p>
                      <a:r>
                        <a:rPr lang="en-US" sz="1000"/>
                        <a:t>8%</a:t>
                      </a:r>
                    </a:p>
                  </a:txBody>
                  <a:tcPr/>
                </a:tc>
                <a:tc>
                  <a:txBody>
                    <a:bodyPr/>
                    <a:lstStyle/>
                    <a:p>
                      <a:r>
                        <a:rPr lang="en-US" sz="1000"/>
                        <a:t>3:06</a:t>
                      </a:r>
                    </a:p>
                  </a:txBody>
                  <a:tcPr/>
                </a:tc>
                <a:extLst>
                  <a:ext uri="{0D108BD9-81ED-4DB2-BD59-A6C34878D82A}">
                    <a16:rowId xmlns:a16="http://schemas.microsoft.com/office/drawing/2014/main" val="3932686077"/>
                  </a:ext>
                </a:extLst>
              </a:tr>
              <a:tr h="370840">
                <a:tc>
                  <a:txBody>
                    <a:bodyPr/>
                    <a:lstStyle/>
                    <a:p>
                      <a:r>
                        <a:rPr lang="de-DE" sz="1000" b="1"/>
                        <a:t>Eurovision Song Contest Deutschland - 2017-05-13 17:14:00</a:t>
                      </a:r>
                      <a:r>
                        <a:rPr lang="de-DE" sz="1000"/>
                        <a:t>
So, dann wollen wir mal gucken, was die diesjährigen Teilnehmer so aus dem ESC-Tutorial gelernt haben.</a:t>
                      </a:r>
                      <a:endParaRPr lang="en-US" sz="1000"/>
                    </a:p>
                  </a:txBody>
                  <a:tcPr/>
                </a:tc>
                <a:tc>
                  <a:txBody>
                    <a:bodyPr/>
                    <a:lstStyle/>
                    <a:p>
                      <a:r>
                        <a:rPr lang="en-US" sz="1000"/>
                        <a:t>31919</a:t>
                      </a:r>
                    </a:p>
                  </a:txBody>
                  <a:tcPr/>
                </a:tc>
                <a:tc>
                  <a:txBody>
                    <a:bodyPr/>
                    <a:lstStyle/>
                    <a:p>
                      <a:r>
                        <a:rPr lang="en-US" sz="1000"/>
                        <a:t>75294</a:t>
                      </a:r>
                    </a:p>
                  </a:txBody>
                  <a:tcPr/>
                </a:tc>
                <a:tc>
                  <a:txBody>
                    <a:bodyPr/>
                    <a:lstStyle/>
                    <a:p>
                      <a:r>
                        <a:rPr lang="en-US" sz="1000"/>
                        <a:t>10%</a:t>
                      </a:r>
                    </a:p>
                  </a:txBody>
                  <a:tcPr/>
                </a:tc>
                <a:tc>
                  <a:txBody>
                    <a:bodyPr/>
                    <a:lstStyle/>
                    <a:p>
                      <a:r>
                        <a:rPr lang="en-US" sz="1000"/>
                        <a:t>4:37</a:t>
                      </a:r>
                    </a:p>
                  </a:txBody>
                  <a:tcPr/>
                </a:tc>
                <a:extLst>
                  <a:ext uri="{0D108BD9-81ED-4DB2-BD59-A6C34878D82A}">
                    <a16:rowId xmlns:a16="http://schemas.microsoft.com/office/drawing/2014/main" val="532283653"/>
                  </a:ext>
                </a:extLst>
              </a:tr>
              <a:tr h="370840">
                <a:tc>
                  <a:txBody>
                    <a:bodyPr/>
                    <a:lstStyle/>
                    <a:p>
                      <a:r>
                        <a:rPr lang="en-US" sz="1000" b="1"/>
                        <a:t>Eurovision Song Contest Deutschland - 2017-05-13 06:26:00</a:t>
                      </a:r>
                      <a:r>
                        <a:rPr lang="en-US" sz="1000"/>
                        <a:t>
Love is love. ❤🏳️‍🌈</a:t>
                      </a:r>
                    </a:p>
                  </a:txBody>
                  <a:tcPr/>
                </a:tc>
                <a:tc>
                  <a:txBody>
                    <a:bodyPr/>
                    <a:lstStyle/>
                    <a:p>
                      <a:r>
                        <a:rPr lang="en-US" sz="1000"/>
                        <a:t>29092</a:t>
                      </a:r>
                    </a:p>
                  </a:txBody>
                  <a:tcPr/>
                </a:tc>
                <a:tc>
                  <a:txBody>
                    <a:bodyPr/>
                    <a:lstStyle/>
                    <a:p>
                      <a:r>
                        <a:rPr lang="en-US" sz="1000"/>
                        <a:t>48493</a:t>
                      </a:r>
                    </a:p>
                  </a:txBody>
                  <a:tcPr/>
                </a:tc>
                <a:tc>
                  <a:txBody>
                    <a:bodyPr/>
                    <a:lstStyle/>
                    <a:p>
                      <a:r>
                        <a:rPr lang="en-US" sz="1000"/>
                        <a:t>26%</a:t>
                      </a:r>
                    </a:p>
                  </a:txBody>
                  <a:tcPr/>
                </a:tc>
                <a:tc>
                  <a:txBody>
                    <a:bodyPr/>
                    <a:lstStyle/>
                    <a:p>
                      <a:r>
                        <a:rPr lang="en-US" sz="1000"/>
                        <a:t>1:09</a:t>
                      </a:r>
                    </a:p>
                  </a:txBody>
                  <a:tcPr/>
                </a:tc>
                <a:extLst>
                  <a:ext uri="{0D108BD9-81ED-4DB2-BD59-A6C34878D82A}">
                    <a16:rowId xmlns:a16="http://schemas.microsoft.com/office/drawing/2014/main" val="1501233398"/>
                  </a:ext>
                </a:extLst>
              </a:tr>
              <a:tr h="370840">
                <a:tc>
                  <a:txBody>
                    <a:bodyPr/>
                    <a:lstStyle/>
                    <a:p>
                      <a:r>
                        <a:rPr lang="de-DE" sz="1000" b="1"/>
                        <a:t>Eurovision Song Contest Deutschland - 2017-02-07 20:14:00</a:t>
                      </a:r>
                      <a:r>
                        <a:rPr lang="de-DE" sz="1000"/>
                        <a:t>
Vor Lachen nicht mehr singen können: unbezahlbar. 
Barbara Schöneberger und Bettina Tietjen bei DAS! im NDR Fernsehen
Anmerkung der Redaktion:
Wir können eure Bedenken gut nachvollziehen, doch ist die Verkleidung von Bettina und Barbara keine Werbung für die Pelzindustrie.
Wir bedauern allerdings, dass uns ein Echtpelz-Stück durchgerutscht ist, welches Bettina Tietjen auf dem Kopf getragen hat. Das Pelzstück ist der abgeknöpfte Besatz einer Jacke. Bei allen anderen Kleidungsstücken, die in der Sendung getragen wurden: Mantel, Weste etc. handelt es sich tatsächlich um Kunst- bzw. Webpelze. 
Ihr könnt aber sicher sein, dass der NDR keine Pelze oder Jacken mit Pelzbesatz für Sendungen kauft. Dennoch befinden sich in unserem Fundus ein paar historische Pelze, die wir geerbt haben, sowie ein paar kleinere Pelz-Teile, da diese für einen kritischen Bericht über Pelze benötigt wurden. 
Wir achten normalerweise darauf, dass diese nicht unbedacht im Bild sind.</a:t>
                      </a:r>
                      <a:endParaRPr lang="en-US" sz="1000"/>
                    </a:p>
                  </a:txBody>
                  <a:tcPr/>
                </a:tc>
                <a:tc>
                  <a:txBody>
                    <a:bodyPr/>
                    <a:lstStyle/>
                    <a:p>
                      <a:r>
                        <a:rPr lang="en-US" sz="1000"/>
                        <a:t>18672</a:t>
                      </a:r>
                    </a:p>
                  </a:txBody>
                  <a:tcPr/>
                </a:tc>
                <a:tc>
                  <a:txBody>
                    <a:bodyPr/>
                    <a:lstStyle/>
                    <a:p>
                      <a:r>
                        <a:rPr lang="en-US" sz="1000"/>
                        <a:t>34930</a:t>
                      </a:r>
                    </a:p>
                  </a:txBody>
                  <a:tcPr/>
                </a:tc>
                <a:tc>
                  <a:txBody>
                    <a:bodyPr/>
                    <a:lstStyle/>
                    <a:p>
                      <a:r>
                        <a:rPr lang="en-US" sz="1000"/>
                        <a:t>11%</a:t>
                      </a:r>
                    </a:p>
                  </a:txBody>
                  <a:tcPr/>
                </a:tc>
                <a:tc>
                  <a:txBody>
                    <a:bodyPr/>
                    <a:lstStyle/>
                    <a:p>
                      <a:r>
                        <a:rPr lang="en-US" sz="1000"/>
                        <a:t>1:57</a:t>
                      </a:r>
                    </a:p>
                  </a:txBody>
                  <a:tcPr/>
                </a:tc>
                <a:extLst>
                  <a:ext uri="{0D108BD9-81ED-4DB2-BD59-A6C34878D82A}">
                    <a16:rowId xmlns:a16="http://schemas.microsoft.com/office/drawing/2014/main" val="1199103679"/>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1202624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52720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72627932"/>
                    </a:ext>
                  </a:extLst>
                </a:gridCol>
                <a:gridCol w="1316736">
                  <a:extLst>
                    <a:ext uri="{9D8B030D-6E8A-4147-A177-3AD203B41FA5}">
                      <a16:colId xmlns:a16="http://schemas.microsoft.com/office/drawing/2014/main" val="3460949363"/>
                    </a:ext>
                  </a:extLst>
                </a:gridCol>
                <a:gridCol w="1481328">
                  <a:extLst>
                    <a:ext uri="{9D8B030D-6E8A-4147-A177-3AD203B41FA5}">
                      <a16:colId xmlns:a16="http://schemas.microsoft.com/office/drawing/2014/main" val="3852015491"/>
                    </a:ext>
                  </a:extLst>
                </a:gridCol>
                <a:gridCol w="1481328">
                  <a:extLst>
                    <a:ext uri="{9D8B030D-6E8A-4147-A177-3AD203B41FA5}">
                      <a16:colId xmlns:a16="http://schemas.microsoft.com/office/drawing/2014/main" val="1067701905"/>
                    </a:ext>
                  </a:extLst>
                </a:gridCol>
                <a:gridCol w="1481328">
                  <a:extLst>
                    <a:ext uri="{9D8B030D-6E8A-4147-A177-3AD203B41FA5}">
                      <a16:colId xmlns:a16="http://schemas.microsoft.com/office/drawing/2014/main" val="445452367"/>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1076770817"/>
                  </a:ext>
                </a:extLst>
              </a:tr>
              <a:tr h="370840">
                <a:tc>
                  <a:txBody>
                    <a:bodyPr/>
                    <a:lstStyle/>
                    <a:p>
                      <a:r>
                        <a:rPr lang="de-DE" sz="1000" b="1"/>
                        <a:t>Eurovision Song Contest Deutschland - 2017-05-10 18:24:00</a:t>
                      </a:r>
                      <a:r>
                        <a:rPr lang="de-DE" sz="1000"/>
                        <a:t>
Außer nackt, geht alles: Sechs ESC-Outfits, die man nicht vergisst.</a:t>
                      </a:r>
                      <a:endParaRPr lang="en-US" sz="1000"/>
                    </a:p>
                  </a:txBody>
                  <a:tcPr/>
                </a:tc>
                <a:tc>
                  <a:txBody>
                    <a:bodyPr/>
                    <a:lstStyle/>
                    <a:p>
                      <a:r>
                        <a:rPr lang="en-US" sz="1000"/>
                        <a:t>27.45%</a:t>
                      </a:r>
                    </a:p>
                  </a:txBody>
                  <a:tcPr/>
                </a:tc>
                <a:tc>
                  <a:txBody>
                    <a:bodyPr/>
                    <a:lstStyle/>
                    <a:p>
                      <a:r>
                        <a:rPr lang="en-US" sz="1000"/>
                        <a:t>42.04%</a:t>
                      </a:r>
                    </a:p>
                  </a:txBody>
                  <a:tcPr/>
                </a:tc>
                <a:tc>
                  <a:txBody>
                    <a:bodyPr/>
                    <a:lstStyle/>
                    <a:p>
                      <a:r>
                        <a:rPr lang="en-US" sz="1000"/>
                        <a:t>13285</a:t>
                      </a:r>
                    </a:p>
                  </a:txBody>
                  <a:tcPr/>
                </a:tc>
                <a:tc>
                  <a:txBody>
                    <a:bodyPr/>
                    <a:lstStyle/>
                    <a:p>
                      <a:r>
                        <a:rPr lang="en-US" sz="1000"/>
                        <a:t>48046</a:t>
                      </a:r>
                    </a:p>
                  </a:txBody>
                  <a:tcPr/>
                </a:tc>
                <a:extLst>
                  <a:ext uri="{0D108BD9-81ED-4DB2-BD59-A6C34878D82A}">
                    <a16:rowId xmlns:a16="http://schemas.microsoft.com/office/drawing/2014/main" val="233750060"/>
                  </a:ext>
                </a:extLst>
              </a:tr>
              <a:tr h="370840">
                <a:tc>
                  <a:txBody>
                    <a:bodyPr/>
                    <a:lstStyle/>
                    <a:p>
                      <a:r>
                        <a:rPr lang="en-US" sz="1000" b="1"/>
                        <a:t>Eurovision Song Contest Deutschland - 2017-05-13 06:26:00</a:t>
                      </a:r>
                      <a:r>
                        <a:rPr lang="en-US" sz="1000"/>
                        <a:t>
Love is love. ❤🏳️‍🌈</a:t>
                      </a:r>
                    </a:p>
                  </a:txBody>
                  <a:tcPr/>
                </a:tc>
                <a:tc>
                  <a:txBody>
                    <a:bodyPr/>
                    <a:lstStyle/>
                    <a:p>
                      <a:r>
                        <a:rPr lang="en-US" sz="1000"/>
                        <a:t>23.97%</a:t>
                      </a:r>
                    </a:p>
                  </a:txBody>
                  <a:tcPr/>
                </a:tc>
                <a:tc>
                  <a:txBody>
                    <a:bodyPr/>
                    <a:lstStyle/>
                    <a:p>
                      <a:r>
                        <a:rPr lang="en-US" sz="1000"/>
                        <a:t>39.73%</a:t>
                      </a:r>
                    </a:p>
                  </a:txBody>
                  <a:tcPr/>
                </a:tc>
                <a:tc>
                  <a:txBody>
                    <a:bodyPr/>
                    <a:lstStyle/>
                    <a:p>
                      <a:r>
                        <a:rPr lang="en-US" sz="1000"/>
                        <a:t>29100</a:t>
                      </a:r>
                    </a:p>
                  </a:txBody>
                  <a:tcPr/>
                </a:tc>
                <a:tc>
                  <a:txBody>
                    <a:bodyPr/>
                    <a:lstStyle/>
                    <a:p>
                      <a:r>
                        <a:rPr lang="en-US" sz="1000"/>
                        <a:t>121398</a:t>
                      </a:r>
                    </a:p>
                  </a:txBody>
                  <a:tcPr/>
                </a:tc>
                <a:extLst>
                  <a:ext uri="{0D108BD9-81ED-4DB2-BD59-A6C34878D82A}">
                    <a16:rowId xmlns:a16="http://schemas.microsoft.com/office/drawing/2014/main" val="2663364843"/>
                  </a:ext>
                </a:extLst>
              </a:tr>
              <a:tr h="370840">
                <a:tc>
                  <a:txBody>
                    <a:bodyPr/>
                    <a:lstStyle/>
                    <a:p>
                      <a:r>
                        <a:rPr lang="de-DE" sz="1000" b="1"/>
                        <a:t>Eurovision Song Contest Deutschland - 2017-05-13 23:57:35</a:t>
                      </a:r>
                      <a:r>
                        <a:rPr lang="de-DE" sz="1000"/>
                        <a:t>
Levina nimmt es mit Humor: "Wir sind ja schon Vorletzter geworden. Wenn das jetzt 25 Jahre so weiter geht, dann sind wir auf Platz 1."</a:t>
                      </a:r>
                      <a:endParaRPr lang="en-US" sz="1000"/>
                    </a:p>
                  </a:txBody>
                  <a:tcPr/>
                </a:tc>
                <a:tc>
                  <a:txBody>
                    <a:bodyPr/>
                    <a:lstStyle/>
                    <a:p>
                      <a:r>
                        <a:rPr lang="en-US" sz="1000"/>
                        <a:t>21.70%</a:t>
                      </a:r>
                    </a:p>
                  </a:txBody>
                  <a:tcPr/>
                </a:tc>
                <a:tc>
                  <a:txBody>
                    <a:bodyPr/>
                    <a:lstStyle/>
                    <a:p>
                      <a:r>
                        <a:rPr lang="en-US" sz="1000"/>
                        <a:t>33.41%</a:t>
                      </a:r>
                    </a:p>
                  </a:txBody>
                  <a:tcPr/>
                </a:tc>
                <a:tc>
                  <a:txBody>
                    <a:bodyPr/>
                    <a:lstStyle/>
                    <a:p>
                      <a:r>
                        <a:rPr lang="en-US" sz="1000"/>
                        <a:t>17231</a:t>
                      </a:r>
                    </a:p>
                  </a:txBody>
                  <a:tcPr/>
                </a:tc>
                <a:tc>
                  <a:txBody>
                    <a:bodyPr/>
                    <a:lstStyle/>
                    <a:p>
                      <a:r>
                        <a:rPr lang="en-US" sz="1000"/>
                        <a:t>78639</a:t>
                      </a:r>
                    </a:p>
                  </a:txBody>
                  <a:tcPr/>
                </a:tc>
                <a:extLst>
                  <a:ext uri="{0D108BD9-81ED-4DB2-BD59-A6C34878D82A}">
                    <a16:rowId xmlns:a16="http://schemas.microsoft.com/office/drawing/2014/main" val="2706369772"/>
                  </a:ext>
                </a:extLst>
              </a:tr>
              <a:tr h="370840">
                <a:tc>
                  <a:txBody>
                    <a:bodyPr/>
                    <a:lstStyle/>
                    <a:p>
                      <a:r>
                        <a:rPr lang="de-DE" sz="1000" b="1"/>
                        <a:t>Eurovision Song Contest Deutschland - 2017-05-15 09:54:55</a:t>
                      </a:r>
                      <a:r>
                        <a:rPr lang="de-DE" sz="1000"/>
                        <a:t>
Auch wenn es beim Eurovision Song Contest keine gute Platzierung war. Eins steht fest: Bei den anderen Künstlern belegt Levina Music einen der Top-Plätze.</a:t>
                      </a:r>
                      <a:endParaRPr lang="en-US" sz="1000"/>
                    </a:p>
                  </a:txBody>
                  <a:tcPr/>
                </a:tc>
                <a:tc>
                  <a:txBody>
                    <a:bodyPr/>
                    <a:lstStyle/>
                    <a:p>
                      <a:r>
                        <a:rPr lang="en-US" sz="1000"/>
                        <a:t>19.60%</a:t>
                      </a:r>
                    </a:p>
                  </a:txBody>
                  <a:tcPr/>
                </a:tc>
                <a:tc>
                  <a:txBody>
                    <a:bodyPr/>
                    <a:lstStyle/>
                    <a:p>
                      <a:r>
                        <a:rPr lang="en-US" sz="1000"/>
                        <a:t>38.59%</a:t>
                      </a:r>
                    </a:p>
                  </a:txBody>
                  <a:tcPr/>
                </a:tc>
                <a:tc>
                  <a:txBody>
                    <a:bodyPr/>
                    <a:lstStyle/>
                    <a:p>
                      <a:r>
                        <a:rPr lang="en-US" sz="1000"/>
                        <a:t>4806</a:t>
                      </a:r>
                    </a:p>
                  </a:txBody>
                  <a:tcPr/>
                </a:tc>
                <a:tc>
                  <a:txBody>
                    <a:bodyPr/>
                    <a:lstStyle/>
                    <a:p>
                      <a:r>
                        <a:rPr lang="en-US" sz="1000"/>
                        <a:t>23410</a:t>
                      </a:r>
                    </a:p>
                  </a:txBody>
                  <a:tcPr/>
                </a:tc>
                <a:extLst>
                  <a:ext uri="{0D108BD9-81ED-4DB2-BD59-A6C34878D82A}">
                    <a16:rowId xmlns:a16="http://schemas.microsoft.com/office/drawing/2014/main" val="2053397756"/>
                  </a:ext>
                </a:extLst>
              </a:tr>
              <a:tr h="370840">
                <a:tc>
                  <a:txBody>
                    <a:bodyPr/>
                    <a:lstStyle/>
                    <a:p>
                      <a:r>
                        <a:rPr lang="de-DE" sz="1000" b="1"/>
                        <a:t>Eurovision Song Contest Deutschland - 2017-05-13 15:41:21</a:t>
                      </a:r>
                      <a:r>
                        <a:rPr lang="de-DE" sz="1000"/>
                        <a:t>
Nach der Generalprobe gibt es eine Welle für Levina.</a:t>
                      </a:r>
                      <a:endParaRPr lang="en-US" sz="1000"/>
                    </a:p>
                  </a:txBody>
                  <a:tcPr/>
                </a:tc>
                <a:tc>
                  <a:txBody>
                    <a:bodyPr/>
                    <a:lstStyle/>
                    <a:p>
                      <a:r>
                        <a:rPr lang="en-US" sz="1000"/>
                        <a:t>19.17%</a:t>
                      </a:r>
                    </a:p>
                  </a:txBody>
                  <a:tcPr/>
                </a:tc>
                <a:tc>
                  <a:txBody>
                    <a:bodyPr/>
                    <a:lstStyle/>
                    <a:p>
                      <a:r>
                        <a:rPr lang="en-US" sz="1000"/>
                        <a:t>40.57%</a:t>
                      </a:r>
                    </a:p>
                  </a:txBody>
                  <a:tcPr/>
                </a:tc>
                <a:tc>
                  <a:txBody>
                    <a:bodyPr/>
                    <a:lstStyle/>
                    <a:p>
                      <a:r>
                        <a:rPr lang="en-US" sz="1000"/>
                        <a:t>4499</a:t>
                      </a:r>
                    </a:p>
                  </a:txBody>
                  <a:tcPr/>
                </a:tc>
                <a:tc>
                  <a:txBody>
                    <a:bodyPr/>
                    <a:lstStyle/>
                    <a:p>
                      <a:r>
                        <a:rPr lang="en-US" sz="1000"/>
                        <a:t>23473</a:t>
                      </a:r>
                    </a:p>
                  </a:txBody>
                  <a:tcPr/>
                </a:tc>
                <a:extLst>
                  <a:ext uri="{0D108BD9-81ED-4DB2-BD59-A6C34878D82A}">
                    <a16:rowId xmlns:a16="http://schemas.microsoft.com/office/drawing/2014/main" val="2953081611"/>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3615899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06141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93764413"/>
                    </a:ext>
                  </a:extLst>
                </a:gridCol>
                <a:gridCol w="1316736">
                  <a:extLst>
                    <a:ext uri="{9D8B030D-6E8A-4147-A177-3AD203B41FA5}">
                      <a16:colId xmlns:a16="http://schemas.microsoft.com/office/drawing/2014/main" val="3297179074"/>
                    </a:ext>
                  </a:extLst>
                </a:gridCol>
                <a:gridCol w="1481328">
                  <a:extLst>
                    <a:ext uri="{9D8B030D-6E8A-4147-A177-3AD203B41FA5}">
                      <a16:colId xmlns:a16="http://schemas.microsoft.com/office/drawing/2014/main" val="1175657027"/>
                    </a:ext>
                  </a:extLst>
                </a:gridCol>
                <a:gridCol w="1481328">
                  <a:extLst>
                    <a:ext uri="{9D8B030D-6E8A-4147-A177-3AD203B41FA5}">
                      <a16:colId xmlns:a16="http://schemas.microsoft.com/office/drawing/2014/main" val="2038597250"/>
                    </a:ext>
                  </a:extLst>
                </a:gridCol>
                <a:gridCol w="1481328">
                  <a:extLst>
                    <a:ext uri="{9D8B030D-6E8A-4147-A177-3AD203B41FA5}">
                      <a16:colId xmlns:a16="http://schemas.microsoft.com/office/drawing/2014/main" val="986702520"/>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1859908478"/>
                  </a:ext>
                </a:extLst>
              </a:tr>
              <a:tr h="370840">
                <a:tc>
                  <a:txBody>
                    <a:bodyPr/>
                    <a:lstStyle/>
                    <a:p>
                      <a:r>
                        <a:rPr lang="de-DE" sz="1000" b="1"/>
                        <a:t>Eurovision Song Contest Deutschland - 2017-04-27 05:34:00</a:t>
                      </a:r>
                      <a:r>
                        <a:rPr lang="de-DE" sz="1000"/>
                        <a:t>
Ihr habt eine Frage an Kasia? Stellt sie einfach auf englisch unter diesem Video und ihr bekommt sie beantwortet.</a:t>
                      </a:r>
                      <a:endParaRPr lang="en-US" sz="1000"/>
                    </a:p>
                  </a:txBody>
                  <a:tcPr/>
                </a:tc>
                <a:tc>
                  <a:txBody>
                    <a:bodyPr/>
                    <a:lstStyle/>
                    <a:p>
                      <a:r>
                        <a:rPr lang="en-US" sz="1000"/>
                        <a:t>4.9%</a:t>
                      </a:r>
                    </a:p>
                  </a:txBody>
                  <a:tcPr/>
                </a:tc>
                <a:tc>
                  <a:txBody>
                    <a:bodyPr/>
                    <a:lstStyle/>
                    <a:p>
                      <a:r>
                        <a:rPr lang="en-US" sz="1000"/>
                        <a:t>23.1%</a:t>
                      </a:r>
                    </a:p>
                  </a:txBody>
                  <a:tcPr/>
                </a:tc>
                <a:tc>
                  <a:txBody>
                    <a:bodyPr/>
                    <a:lstStyle/>
                    <a:p>
                      <a:r>
                        <a:rPr lang="en-US" sz="1000"/>
                        <a:t>137</a:t>
                      </a:r>
                    </a:p>
                  </a:txBody>
                  <a:tcPr/>
                </a:tc>
                <a:tc>
                  <a:txBody>
                    <a:bodyPr/>
                    <a:lstStyle/>
                    <a:p>
                      <a:r>
                        <a:rPr lang="en-US" sz="1000"/>
                        <a:t>2811</a:t>
                      </a:r>
                    </a:p>
                  </a:txBody>
                  <a:tcPr/>
                </a:tc>
                <a:extLst>
                  <a:ext uri="{0D108BD9-81ED-4DB2-BD59-A6C34878D82A}">
                    <a16:rowId xmlns:a16="http://schemas.microsoft.com/office/drawing/2014/main" val="345473960"/>
                  </a:ext>
                </a:extLst>
              </a:tr>
              <a:tr h="370840">
                <a:tc>
                  <a:txBody>
                    <a:bodyPr/>
                    <a:lstStyle/>
                    <a:p>
                      <a:r>
                        <a:rPr lang="de-DE" sz="1000" b="1"/>
                        <a:t>Eurovision Song Contest Deutschland - 2017-05-12 14:50:53</a:t>
                      </a:r>
                      <a:r>
                        <a:rPr lang="de-DE" sz="1000"/>
                        <a:t>
Auch Musik kann man in Gebärden übersetzen. Wir übertragen das ESC-Finale in Gebärdensprache am 13.05.2017 ab 21.00 Uhr auf www.eurovision.de.</a:t>
                      </a:r>
                      <a:endParaRPr lang="en-US" sz="1000"/>
                    </a:p>
                  </a:txBody>
                  <a:tcPr/>
                </a:tc>
                <a:tc>
                  <a:txBody>
                    <a:bodyPr/>
                    <a:lstStyle/>
                    <a:p>
                      <a:r>
                        <a:rPr lang="en-US" sz="1000"/>
                        <a:t>7.2%</a:t>
                      </a:r>
                    </a:p>
                  </a:txBody>
                  <a:tcPr/>
                </a:tc>
                <a:tc>
                  <a:txBody>
                    <a:bodyPr/>
                    <a:lstStyle/>
                    <a:p>
                      <a:r>
                        <a:rPr lang="en-US" sz="1000"/>
                        <a:t>24.5%</a:t>
                      </a:r>
                    </a:p>
                  </a:txBody>
                  <a:tcPr/>
                </a:tc>
                <a:tc>
                  <a:txBody>
                    <a:bodyPr/>
                    <a:lstStyle/>
                    <a:p>
                      <a:r>
                        <a:rPr lang="en-US" sz="1000"/>
                        <a:t>631</a:t>
                      </a:r>
                    </a:p>
                  </a:txBody>
                  <a:tcPr/>
                </a:tc>
                <a:tc>
                  <a:txBody>
                    <a:bodyPr/>
                    <a:lstStyle/>
                    <a:p>
                      <a:r>
                        <a:rPr lang="en-US" sz="1000"/>
                        <a:t>8830</a:t>
                      </a:r>
                    </a:p>
                  </a:txBody>
                  <a:tcPr/>
                </a:tc>
                <a:extLst>
                  <a:ext uri="{0D108BD9-81ED-4DB2-BD59-A6C34878D82A}">
                    <a16:rowId xmlns:a16="http://schemas.microsoft.com/office/drawing/2014/main" val="2105885162"/>
                  </a:ext>
                </a:extLst>
              </a:tr>
              <a:tr h="370840">
                <a:tc>
                  <a:txBody>
                    <a:bodyPr/>
                    <a:lstStyle/>
                    <a:p>
                      <a:r>
                        <a:rPr lang="de-DE" sz="1000" b="1"/>
                        <a:t>Eurovision Song Contest Deutschland - 2017-05-01 20:04:00</a:t>
                      </a:r>
                      <a:r>
                        <a:rPr lang="de-DE" sz="1000"/>
                        <a:t>
Bei dem Geburtstagsständchen für Levina stimmen O.Torvald mal ganz sanfte Töne an.</a:t>
                      </a:r>
                      <a:endParaRPr lang="en-US" sz="1000"/>
                    </a:p>
                  </a:txBody>
                  <a:tcPr/>
                </a:tc>
                <a:tc>
                  <a:txBody>
                    <a:bodyPr/>
                    <a:lstStyle/>
                    <a:p>
                      <a:r>
                        <a:rPr lang="en-US" sz="1000"/>
                        <a:t>7.5%</a:t>
                      </a:r>
                    </a:p>
                  </a:txBody>
                  <a:tcPr/>
                </a:tc>
                <a:tc>
                  <a:txBody>
                    <a:bodyPr/>
                    <a:lstStyle/>
                    <a:p>
                      <a:r>
                        <a:rPr lang="en-US" sz="1000"/>
                        <a:t>28.0%</a:t>
                      </a:r>
                    </a:p>
                  </a:txBody>
                  <a:tcPr/>
                </a:tc>
                <a:tc>
                  <a:txBody>
                    <a:bodyPr/>
                    <a:lstStyle/>
                    <a:p>
                      <a:r>
                        <a:rPr lang="en-US" sz="1000"/>
                        <a:t>187</a:t>
                      </a:r>
                    </a:p>
                  </a:txBody>
                  <a:tcPr/>
                </a:tc>
                <a:tc>
                  <a:txBody>
                    <a:bodyPr/>
                    <a:lstStyle/>
                    <a:p>
                      <a:r>
                        <a:rPr lang="en-US" sz="1000"/>
                        <a:t>2507</a:t>
                      </a:r>
                    </a:p>
                  </a:txBody>
                  <a:tcPr/>
                </a:tc>
                <a:extLst>
                  <a:ext uri="{0D108BD9-81ED-4DB2-BD59-A6C34878D82A}">
                    <a16:rowId xmlns:a16="http://schemas.microsoft.com/office/drawing/2014/main" val="1323330152"/>
                  </a:ext>
                </a:extLst>
              </a:tr>
              <a:tr h="370840">
                <a:tc>
                  <a:txBody>
                    <a:bodyPr/>
                    <a:lstStyle/>
                    <a:p>
                      <a:r>
                        <a:rPr lang="de-DE" sz="1000" b="1"/>
                        <a:t>Eurovision Song Contest Deutschland - 2017-03-28 19:56:50</a:t>
                      </a:r>
                      <a:r>
                        <a:rPr lang="de-DE" sz="1000"/>
                        <a:t>
"Unexpected" heißt Levinas erstes Ablum. Wir waren bei den Aufnahmen dabei.</a:t>
                      </a:r>
                      <a:endParaRPr lang="en-US" sz="1000"/>
                    </a:p>
                  </a:txBody>
                  <a:tcPr/>
                </a:tc>
                <a:tc>
                  <a:txBody>
                    <a:bodyPr/>
                    <a:lstStyle/>
                    <a:p>
                      <a:r>
                        <a:rPr lang="en-US" sz="1000"/>
                        <a:t>7.9%</a:t>
                      </a:r>
                    </a:p>
                  </a:txBody>
                  <a:tcPr/>
                </a:tc>
                <a:tc>
                  <a:txBody>
                    <a:bodyPr/>
                    <a:lstStyle/>
                    <a:p>
                      <a:r>
                        <a:rPr lang="en-US" sz="1000"/>
                        <a:t>21.9%</a:t>
                      </a:r>
                    </a:p>
                  </a:txBody>
                  <a:tcPr/>
                </a:tc>
                <a:tc>
                  <a:txBody>
                    <a:bodyPr/>
                    <a:lstStyle/>
                    <a:p>
                      <a:r>
                        <a:rPr lang="en-US" sz="1000"/>
                        <a:t>5969</a:t>
                      </a:r>
                    </a:p>
                  </a:txBody>
                  <a:tcPr/>
                </a:tc>
                <a:tc>
                  <a:txBody>
                    <a:bodyPr/>
                    <a:lstStyle/>
                    <a:p>
                      <a:r>
                        <a:rPr lang="en-US" sz="1000"/>
                        <a:t>75526</a:t>
                      </a:r>
                    </a:p>
                  </a:txBody>
                  <a:tcPr/>
                </a:tc>
                <a:extLst>
                  <a:ext uri="{0D108BD9-81ED-4DB2-BD59-A6C34878D82A}">
                    <a16:rowId xmlns:a16="http://schemas.microsoft.com/office/drawing/2014/main" val="2884799331"/>
                  </a:ext>
                </a:extLst>
              </a:tr>
              <a:tr h="370840">
                <a:tc>
                  <a:txBody>
                    <a:bodyPr/>
                    <a:lstStyle/>
                    <a:p>
                      <a:r>
                        <a:rPr lang="de-DE" sz="1000" b="1"/>
                        <a:t>Eurovision Song Contest Deutschland - 2017-04-10 17:50:00</a:t>
                      </a:r>
                      <a:r>
                        <a:rPr lang="de-DE" sz="1000"/>
                        <a:t>
Die äußerst sympathische Martina vertritt Tschechien beim ESC, lebt aber in Berlin. Während ihres Studiums hat sie sich in die Stadt verliebt.</a:t>
                      </a:r>
                      <a:endParaRPr lang="en-US" sz="1000"/>
                    </a:p>
                  </a:txBody>
                  <a:tcPr/>
                </a:tc>
                <a:tc>
                  <a:txBody>
                    <a:bodyPr/>
                    <a:lstStyle/>
                    <a:p>
                      <a:r>
                        <a:rPr lang="en-US" sz="1000"/>
                        <a:t>7.9%</a:t>
                      </a:r>
                    </a:p>
                  </a:txBody>
                  <a:tcPr/>
                </a:tc>
                <a:tc>
                  <a:txBody>
                    <a:bodyPr/>
                    <a:lstStyle/>
                    <a:p>
                      <a:r>
                        <a:rPr lang="en-US" sz="1000"/>
                        <a:t>28.6%</a:t>
                      </a:r>
                    </a:p>
                  </a:txBody>
                  <a:tcPr/>
                </a:tc>
                <a:tc>
                  <a:txBody>
                    <a:bodyPr/>
                    <a:lstStyle/>
                    <a:p>
                      <a:r>
                        <a:rPr lang="en-US" sz="1000"/>
                        <a:t>731</a:t>
                      </a:r>
                    </a:p>
                  </a:txBody>
                  <a:tcPr/>
                </a:tc>
                <a:tc>
                  <a:txBody>
                    <a:bodyPr/>
                    <a:lstStyle/>
                    <a:p>
                      <a:r>
                        <a:rPr lang="en-US" sz="1000"/>
                        <a:t>9203</a:t>
                      </a:r>
                    </a:p>
                  </a:txBody>
                  <a:tcPr/>
                </a:tc>
                <a:extLst>
                  <a:ext uri="{0D108BD9-81ED-4DB2-BD59-A6C34878D82A}">
                    <a16:rowId xmlns:a16="http://schemas.microsoft.com/office/drawing/2014/main" val="2126257823"/>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1708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48600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41723212"/>
                    </a:ext>
                  </a:extLst>
                </a:gridCol>
                <a:gridCol w="1234440">
                  <a:extLst>
                    <a:ext uri="{9D8B030D-6E8A-4147-A177-3AD203B41FA5}">
                      <a16:colId xmlns:a16="http://schemas.microsoft.com/office/drawing/2014/main" val="1577656898"/>
                    </a:ext>
                  </a:extLst>
                </a:gridCol>
                <a:gridCol w="822960">
                  <a:extLst>
                    <a:ext uri="{9D8B030D-6E8A-4147-A177-3AD203B41FA5}">
                      <a16:colId xmlns:a16="http://schemas.microsoft.com/office/drawing/2014/main" val="2844373915"/>
                    </a:ext>
                  </a:extLst>
                </a:gridCol>
                <a:gridCol w="822960">
                  <a:extLst>
                    <a:ext uri="{9D8B030D-6E8A-4147-A177-3AD203B41FA5}">
                      <a16:colId xmlns:a16="http://schemas.microsoft.com/office/drawing/2014/main" val="3954537017"/>
                    </a:ext>
                  </a:extLst>
                </a:gridCol>
                <a:gridCol w="822960">
                  <a:extLst>
                    <a:ext uri="{9D8B030D-6E8A-4147-A177-3AD203B41FA5}">
                      <a16:colId xmlns:a16="http://schemas.microsoft.com/office/drawing/2014/main" val="2184360686"/>
                    </a:ext>
                  </a:extLst>
                </a:gridCol>
                <a:gridCol w="822960">
                  <a:extLst>
                    <a:ext uri="{9D8B030D-6E8A-4147-A177-3AD203B41FA5}">
                      <a16:colId xmlns:a16="http://schemas.microsoft.com/office/drawing/2014/main" val="817138394"/>
                    </a:ext>
                  </a:extLst>
                </a:gridCol>
                <a:gridCol w="411480">
                  <a:extLst>
                    <a:ext uri="{9D8B030D-6E8A-4147-A177-3AD203B41FA5}">
                      <a16:colId xmlns:a16="http://schemas.microsoft.com/office/drawing/2014/main" val="1450088650"/>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550887415"/>
                  </a:ext>
                </a:extLst>
              </a:tr>
              <a:tr h="370840">
                <a:tc>
                  <a:txBody>
                    <a:bodyPr/>
                    <a:lstStyle/>
                    <a:p>
                      <a:r>
                        <a:rPr lang="en-US" sz="1000" b="1"/>
                        <a:t>Eurovision Song Contest Deutschland - 2017-05-12 13:38:02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688348</a:t>
                      </a:r>
                    </a:p>
                  </a:txBody>
                  <a:tcPr/>
                </a:tc>
                <a:tc>
                  <a:txBody>
                    <a:bodyPr/>
                    <a:lstStyle/>
                    <a:p>
                      <a:r>
                        <a:rPr lang="en-US" sz="1000"/>
                        <a:t>663041</a:t>
                      </a:r>
                    </a:p>
                  </a:txBody>
                  <a:tcPr/>
                </a:tc>
                <a:tc>
                  <a:txBody>
                    <a:bodyPr/>
                    <a:lstStyle/>
                    <a:p>
                      <a:r>
                        <a:rPr lang="en-US" sz="1000"/>
                        <a:t>15227</a:t>
                      </a:r>
                    </a:p>
                  </a:txBody>
                  <a:tcPr/>
                </a:tc>
                <a:tc>
                  <a:txBody>
                    <a:bodyPr/>
                    <a:lstStyle/>
                    <a:p>
                      <a:r>
                        <a:rPr lang="en-US" sz="1000"/>
                        <a:t>16817</a:t>
                      </a:r>
                    </a:p>
                  </a:txBody>
                  <a:tcPr/>
                </a:tc>
                <a:tc>
                  <a:txBody>
                    <a:bodyPr/>
                    <a:lstStyle/>
                    <a:p>
                      <a:r>
                        <a:rPr lang="en-US" sz="1000"/>
                        <a:t>25307</a:t>
                      </a:r>
                    </a:p>
                  </a:txBody>
                  <a:tcPr/>
                </a:tc>
                <a:tc>
                  <a:txBody>
                    <a:bodyPr/>
                    <a:lstStyle/>
                    <a:p>
                      <a:r>
                        <a:rPr lang="en-US" sz="1000"/>
                        <a:t>Video</a:t>
                      </a:r>
                    </a:p>
                  </a:txBody>
                  <a:tcPr/>
                </a:tc>
                <a:extLst>
                  <a:ext uri="{0D108BD9-81ED-4DB2-BD59-A6C34878D82A}">
                    <a16:rowId xmlns:a16="http://schemas.microsoft.com/office/drawing/2014/main" val="2203351545"/>
                  </a:ext>
                </a:extLst>
              </a:tr>
              <a:tr h="370840">
                <a:tc>
                  <a:txBody>
                    <a:bodyPr/>
                    <a:lstStyle/>
                    <a:p>
                      <a:r>
                        <a:rPr lang="de-DE" sz="1000" b="1"/>
                        <a:t>Eurovision Song Contest Deutschland - 2017-02-09 22:58:20</a:t>
                      </a:r>
                      <a:r>
                        <a:rPr lang="de-DE" sz="1000"/>
                        <a:t>
Levina gewinnt den deutschen ESC-Vorentscheid!</a:t>
                      </a:r>
                      <a:endParaRPr lang="en-US" sz="1000"/>
                    </a:p>
                  </a:txBody>
                  <a:tcPr/>
                </a:tc>
                <a:tc>
                  <a:txBody>
                    <a:bodyPr/>
                    <a:lstStyle/>
                    <a:p>
                      <a:r>
                        <a:rPr lang="en-US" sz="1000"/>
                        <a:t>421526</a:t>
                      </a:r>
                    </a:p>
                  </a:txBody>
                  <a:tcPr/>
                </a:tc>
                <a:tc>
                  <a:txBody>
                    <a:bodyPr/>
                    <a:lstStyle/>
                    <a:p>
                      <a:r>
                        <a:rPr lang="en-US" sz="1000"/>
                        <a:t>0</a:t>
                      </a:r>
                    </a:p>
                  </a:txBody>
                  <a:tcPr/>
                </a:tc>
                <a:tc>
                  <a:txBody>
                    <a:bodyPr/>
                    <a:lstStyle/>
                    <a:p>
                      <a:r>
                        <a:rPr lang="en-US" sz="1000"/>
                        <a:t>315960</a:t>
                      </a:r>
                    </a:p>
                  </a:txBody>
                  <a:tcPr/>
                </a:tc>
                <a:tc>
                  <a:txBody>
                    <a:bodyPr/>
                    <a:lstStyle/>
                    <a:p>
                      <a:r>
                        <a:rPr lang="en-US" sz="1000"/>
                        <a:t>111089</a:t>
                      </a:r>
                    </a:p>
                  </a:txBody>
                  <a:tcPr/>
                </a:tc>
                <a:tc>
                  <a:txBody>
                    <a:bodyPr/>
                    <a:lstStyle/>
                    <a:p>
                      <a:r>
                        <a:rPr lang="en-US" sz="1000"/>
                        <a:t>421526</a:t>
                      </a:r>
                    </a:p>
                  </a:txBody>
                  <a:tcPr/>
                </a:tc>
                <a:tc>
                  <a:txBody>
                    <a:bodyPr/>
                    <a:lstStyle/>
                    <a:p>
                      <a:r>
                        <a:rPr lang="en-US" sz="1000"/>
                        <a:t>Video</a:t>
                      </a:r>
                    </a:p>
                  </a:txBody>
                  <a:tcPr/>
                </a:tc>
                <a:extLst>
                  <a:ext uri="{0D108BD9-81ED-4DB2-BD59-A6C34878D82A}">
                    <a16:rowId xmlns:a16="http://schemas.microsoft.com/office/drawing/2014/main" val="3683118401"/>
                  </a:ext>
                </a:extLst>
              </a:tr>
              <a:tr h="370840">
                <a:tc>
                  <a:txBody>
                    <a:bodyPr/>
                    <a:lstStyle/>
                    <a:p>
                      <a:r>
                        <a:rPr lang="de-DE" sz="1000" b="1"/>
                        <a:t>Eurovision Song Contest Deutschland - 2017-05-13 20:54:06</a:t>
                      </a:r>
                      <a:r>
                        <a:rPr lang="de-DE" sz="1000"/>
                        <a:t>
Pssst...</a:t>
                      </a:r>
                      <a:endParaRPr lang="en-US" sz="1000"/>
                    </a:p>
                  </a:txBody>
                  <a:tcPr/>
                </a:tc>
                <a:tc>
                  <a:txBody>
                    <a:bodyPr/>
                    <a:lstStyle/>
                    <a:p>
                      <a:r>
                        <a:rPr lang="en-US" sz="1000"/>
                        <a:t>381367</a:t>
                      </a:r>
                    </a:p>
                  </a:txBody>
                  <a:tcPr/>
                </a:tc>
                <a:tc>
                  <a:txBody>
                    <a:bodyPr/>
                    <a:lstStyle/>
                    <a:p>
                      <a:r>
                        <a:rPr lang="en-US" sz="1000"/>
                        <a:t>0</a:t>
                      </a:r>
                    </a:p>
                  </a:txBody>
                  <a:tcPr/>
                </a:tc>
                <a:tc>
                  <a:txBody>
                    <a:bodyPr/>
                    <a:lstStyle/>
                    <a:p>
                      <a:r>
                        <a:rPr lang="en-US" sz="1000"/>
                        <a:t>362063</a:t>
                      </a:r>
                    </a:p>
                  </a:txBody>
                  <a:tcPr/>
                </a:tc>
                <a:tc>
                  <a:txBody>
                    <a:bodyPr/>
                    <a:lstStyle/>
                    <a:p>
                      <a:r>
                        <a:rPr lang="en-US" sz="1000"/>
                        <a:t>19614</a:t>
                      </a:r>
                    </a:p>
                  </a:txBody>
                  <a:tcPr/>
                </a:tc>
                <a:tc>
                  <a:txBody>
                    <a:bodyPr/>
                    <a:lstStyle/>
                    <a:p>
                      <a:r>
                        <a:rPr lang="en-US" sz="1000"/>
                        <a:t>381367</a:t>
                      </a:r>
                    </a:p>
                  </a:txBody>
                  <a:tcPr/>
                </a:tc>
                <a:tc>
                  <a:txBody>
                    <a:bodyPr/>
                    <a:lstStyle/>
                    <a:p>
                      <a:r>
                        <a:rPr lang="en-US" sz="1000"/>
                        <a:t>Link</a:t>
                      </a:r>
                    </a:p>
                  </a:txBody>
                  <a:tcPr/>
                </a:tc>
                <a:extLst>
                  <a:ext uri="{0D108BD9-81ED-4DB2-BD59-A6C34878D82A}">
                    <a16:rowId xmlns:a16="http://schemas.microsoft.com/office/drawing/2014/main" val="1690518603"/>
                  </a:ext>
                </a:extLst>
              </a:tr>
              <a:tr h="370840">
                <a:tc>
                  <a:txBody>
                    <a:bodyPr/>
                    <a:lstStyle/>
                    <a:p>
                      <a:r>
                        <a:rPr lang="de-DE" sz="1000" b="1"/>
                        <a:t>Eurovision Song Contest Deutschland - 2017-05-13 17:14:00</a:t>
                      </a:r>
                      <a:r>
                        <a:rPr lang="de-DE" sz="1000"/>
                        <a:t>
So, dann wollen wir mal gucken, was die diesjährigen Teilnehmer so aus dem ESC-Tutorial gelernt haben.</a:t>
                      </a:r>
                      <a:endParaRPr lang="en-US" sz="1000"/>
                    </a:p>
                  </a:txBody>
                  <a:tcPr/>
                </a:tc>
                <a:tc>
                  <a:txBody>
                    <a:bodyPr/>
                    <a:lstStyle/>
                    <a:p>
                      <a:r>
                        <a:rPr lang="en-US" sz="1000"/>
                        <a:t>254095</a:t>
                      </a:r>
                    </a:p>
                  </a:txBody>
                  <a:tcPr/>
                </a:tc>
                <a:tc>
                  <a:txBody>
                    <a:bodyPr/>
                    <a:lstStyle/>
                    <a:p>
                      <a:r>
                        <a:rPr lang="en-US" sz="1000"/>
                        <a:t>0</a:t>
                      </a:r>
                    </a:p>
                  </a:txBody>
                  <a:tcPr/>
                </a:tc>
                <a:tc>
                  <a:txBody>
                    <a:bodyPr/>
                    <a:lstStyle/>
                    <a:p>
                      <a:r>
                        <a:rPr lang="en-US" sz="1000"/>
                        <a:t>234597</a:t>
                      </a:r>
                    </a:p>
                  </a:txBody>
                  <a:tcPr/>
                </a:tc>
                <a:tc>
                  <a:txBody>
                    <a:bodyPr/>
                    <a:lstStyle/>
                    <a:p>
                      <a:r>
                        <a:rPr lang="en-US" sz="1000"/>
                        <a:t>22654</a:t>
                      </a:r>
                    </a:p>
                  </a:txBody>
                  <a:tcPr/>
                </a:tc>
                <a:tc>
                  <a:txBody>
                    <a:bodyPr/>
                    <a:lstStyle/>
                    <a:p>
                      <a:r>
                        <a:rPr lang="en-US" sz="1000"/>
                        <a:t>254095</a:t>
                      </a:r>
                    </a:p>
                  </a:txBody>
                  <a:tcPr/>
                </a:tc>
                <a:tc>
                  <a:txBody>
                    <a:bodyPr/>
                    <a:lstStyle/>
                    <a:p>
                      <a:r>
                        <a:rPr lang="en-US" sz="1000"/>
                        <a:t>Video</a:t>
                      </a:r>
                    </a:p>
                  </a:txBody>
                  <a:tcPr/>
                </a:tc>
                <a:extLst>
                  <a:ext uri="{0D108BD9-81ED-4DB2-BD59-A6C34878D82A}">
                    <a16:rowId xmlns:a16="http://schemas.microsoft.com/office/drawing/2014/main" val="2956600870"/>
                  </a:ext>
                </a:extLst>
              </a:tr>
              <a:tr h="370840">
                <a:tc>
                  <a:txBody>
                    <a:bodyPr/>
                    <a:lstStyle/>
                    <a:p>
                      <a:r>
                        <a:rPr lang="de-DE" sz="1000" b="1"/>
                        <a:t>Eurovision Song Contest Deutschland - 2017-02-09 21:50:01</a:t>
                      </a:r>
                      <a:r>
                        <a:rPr lang="de-DE" sz="1000"/>
                        <a:t>
Levina fährt für uns nach Kiew  zum ESC 2017 mit dem Song "Perfect Life"!</a:t>
                      </a:r>
                      <a:endParaRPr lang="en-US" sz="1000"/>
                    </a:p>
                  </a:txBody>
                  <a:tcPr/>
                </a:tc>
                <a:tc>
                  <a:txBody>
                    <a:bodyPr/>
                    <a:lstStyle/>
                    <a:p>
                      <a:r>
                        <a:rPr lang="en-US" sz="1000"/>
                        <a:t>243643</a:t>
                      </a:r>
                    </a:p>
                  </a:txBody>
                  <a:tcPr/>
                </a:tc>
                <a:tc>
                  <a:txBody>
                    <a:bodyPr/>
                    <a:lstStyle/>
                    <a:p>
                      <a:r>
                        <a:rPr lang="en-US" sz="1000"/>
                        <a:t>0</a:t>
                      </a:r>
                    </a:p>
                  </a:txBody>
                  <a:tcPr/>
                </a:tc>
                <a:tc>
                  <a:txBody>
                    <a:bodyPr/>
                    <a:lstStyle/>
                    <a:p>
                      <a:r>
                        <a:rPr lang="en-US" sz="1000"/>
                        <a:t>221183</a:t>
                      </a:r>
                    </a:p>
                  </a:txBody>
                  <a:tcPr/>
                </a:tc>
                <a:tc>
                  <a:txBody>
                    <a:bodyPr/>
                    <a:lstStyle/>
                    <a:p>
                      <a:r>
                        <a:rPr lang="en-US" sz="1000"/>
                        <a:t>26984</a:t>
                      </a:r>
                    </a:p>
                  </a:txBody>
                  <a:tcPr/>
                </a:tc>
                <a:tc>
                  <a:txBody>
                    <a:bodyPr/>
                    <a:lstStyle/>
                    <a:p>
                      <a:r>
                        <a:rPr lang="en-US" sz="1000"/>
                        <a:t>243643</a:t>
                      </a:r>
                    </a:p>
                  </a:txBody>
                  <a:tcPr/>
                </a:tc>
                <a:tc>
                  <a:txBody>
                    <a:bodyPr/>
                    <a:lstStyle/>
                    <a:p>
                      <a:r>
                        <a:rPr lang="en-US" sz="1000"/>
                        <a:t>Link</a:t>
                      </a:r>
                    </a:p>
                  </a:txBody>
                  <a:tcPr/>
                </a:tc>
                <a:extLst>
                  <a:ext uri="{0D108BD9-81ED-4DB2-BD59-A6C34878D82A}">
                    <a16:rowId xmlns:a16="http://schemas.microsoft.com/office/drawing/2014/main" val="1107210061"/>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1270529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75340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36836699"/>
                    </a:ext>
                  </a:extLst>
                </a:gridCol>
                <a:gridCol w="1234440">
                  <a:extLst>
                    <a:ext uri="{9D8B030D-6E8A-4147-A177-3AD203B41FA5}">
                      <a16:colId xmlns:a16="http://schemas.microsoft.com/office/drawing/2014/main" val="826497269"/>
                    </a:ext>
                  </a:extLst>
                </a:gridCol>
                <a:gridCol w="1234440">
                  <a:extLst>
                    <a:ext uri="{9D8B030D-6E8A-4147-A177-3AD203B41FA5}">
                      <a16:colId xmlns:a16="http://schemas.microsoft.com/office/drawing/2014/main" val="2937543140"/>
                    </a:ext>
                  </a:extLst>
                </a:gridCol>
                <a:gridCol w="1234440">
                  <a:extLst>
                    <a:ext uri="{9D8B030D-6E8A-4147-A177-3AD203B41FA5}">
                      <a16:colId xmlns:a16="http://schemas.microsoft.com/office/drawing/2014/main" val="1102131630"/>
                    </a:ext>
                  </a:extLst>
                </a:gridCol>
                <a:gridCol w="822960">
                  <a:extLst>
                    <a:ext uri="{9D8B030D-6E8A-4147-A177-3AD203B41FA5}">
                      <a16:colId xmlns:a16="http://schemas.microsoft.com/office/drawing/2014/main" val="1339154928"/>
                    </a:ext>
                  </a:extLst>
                </a:gridCol>
                <a:gridCol w="411480">
                  <a:extLst>
                    <a:ext uri="{9D8B030D-6E8A-4147-A177-3AD203B41FA5}">
                      <a16:colId xmlns:a16="http://schemas.microsoft.com/office/drawing/2014/main" val="2370750785"/>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026905362"/>
                  </a:ext>
                </a:extLst>
              </a:tr>
              <a:tr h="370840">
                <a:tc>
                  <a:txBody>
                    <a:bodyPr/>
                    <a:lstStyle/>
                    <a:p>
                      <a:r>
                        <a:rPr lang="de-DE" sz="1000" b="1"/>
                        <a:t>Eurovision Song Contest Deutschland - 2017-02-09 22:58:20</a:t>
                      </a:r>
                      <a:r>
                        <a:rPr lang="de-DE" sz="1000"/>
                        <a:t>
Levina gewinnt den deutschen ESC-Vorentscheid!</a:t>
                      </a:r>
                      <a:endParaRPr lang="en-US" sz="1000"/>
                    </a:p>
                  </a:txBody>
                  <a:tcPr/>
                </a:tc>
                <a:tc>
                  <a:txBody>
                    <a:bodyPr/>
                    <a:lstStyle/>
                    <a:p>
                      <a:r>
                        <a:rPr lang="en-US" sz="1000"/>
                        <a:t>42511</a:t>
                      </a:r>
                    </a:p>
                  </a:txBody>
                  <a:tcPr/>
                </a:tc>
                <a:tc>
                  <a:txBody>
                    <a:bodyPr/>
                    <a:lstStyle/>
                    <a:p>
                      <a:r>
                        <a:rPr lang="en-US" sz="1000"/>
                        <a:t>421526</a:t>
                      </a:r>
                    </a:p>
                  </a:txBody>
                  <a:tcPr/>
                </a:tc>
                <a:tc>
                  <a:txBody>
                    <a:bodyPr/>
                    <a:lstStyle/>
                    <a:p>
                      <a:r>
                        <a:rPr lang="en-US" sz="1000"/>
                        <a:t>10.1%</a:t>
                      </a:r>
                    </a:p>
                  </a:txBody>
                  <a:tcPr/>
                </a:tc>
                <a:tc>
                  <a:txBody>
                    <a:bodyPr/>
                    <a:lstStyle/>
                    <a:p>
                      <a:r>
                        <a:rPr lang="en-US" sz="1000"/>
                        <a:t>2922</a:t>
                      </a:r>
                    </a:p>
                  </a:txBody>
                  <a:tcPr/>
                </a:tc>
                <a:tc>
                  <a:txBody>
                    <a:bodyPr/>
                    <a:lstStyle/>
                    <a:p>
                      <a:r>
                        <a:rPr lang="en-US" sz="1000"/>
                        <a:t>Video</a:t>
                      </a:r>
                    </a:p>
                  </a:txBody>
                  <a:tcPr/>
                </a:tc>
                <a:extLst>
                  <a:ext uri="{0D108BD9-81ED-4DB2-BD59-A6C34878D82A}">
                    <a16:rowId xmlns:a16="http://schemas.microsoft.com/office/drawing/2014/main" val="3373947923"/>
                  </a:ext>
                </a:extLst>
              </a:tr>
              <a:tr h="370840">
                <a:tc>
                  <a:txBody>
                    <a:bodyPr/>
                    <a:lstStyle/>
                    <a:p>
                      <a:r>
                        <a:rPr lang="de-DE" sz="1000" b="1"/>
                        <a:t>Eurovision Song Contest Deutschland - 2017-05-13 20:54:06</a:t>
                      </a:r>
                      <a:r>
                        <a:rPr lang="de-DE" sz="1000"/>
                        <a:t>
Pssst...</a:t>
                      </a:r>
                      <a:endParaRPr lang="en-US" sz="1000"/>
                    </a:p>
                  </a:txBody>
                  <a:tcPr/>
                </a:tc>
                <a:tc>
                  <a:txBody>
                    <a:bodyPr/>
                    <a:lstStyle/>
                    <a:p>
                      <a:r>
                        <a:rPr lang="en-US" sz="1000"/>
                        <a:t>22600</a:t>
                      </a:r>
                    </a:p>
                  </a:txBody>
                  <a:tcPr/>
                </a:tc>
                <a:tc>
                  <a:txBody>
                    <a:bodyPr/>
                    <a:lstStyle/>
                    <a:p>
                      <a:r>
                        <a:rPr lang="en-US" sz="1000"/>
                        <a:t>381367</a:t>
                      </a:r>
                    </a:p>
                  </a:txBody>
                  <a:tcPr/>
                </a:tc>
                <a:tc>
                  <a:txBody>
                    <a:bodyPr/>
                    <a:lstStyle/>
                    <a:p>
                      <a:r>
                        <a:rPr lang="en-US" sz="1000"/>
                        <a:t>5.9%</a:t>
                      </a:r>
                    </a:p>
                  </a:txBody>
                  <a:tcPr/>
                </a:tc>
                <a:tc>
                  <a:txBody>
                    <a:bodyPr/>
                    <a:lstStyle/>
                    <a:p>
                      <a:r>
                        <a:rPr lang="en-US" sz="1000"/>
                        <a:t>2309</a:t>
                      </a:r>
                    </a:p>
                  </a:txBody>
                  <a:tcPr/>
                </a:tc>
                <a:tc>
                  <a:txBody>
                    <a:bodyPr/>
                    <a:lstStyle/>
                    <a:p>
                      <a:r>
                        <a:rPr lang="en-US" sz="1000"/>
                        <a:t>Link</a:t>
                      </a:r>
                    </a:p>
                  </a:txBody>
                  <a:tcPr/>
                </a:tc>
                <a:extLst>
                  <a:ext uri="{0D108BD9-81ED-4DB2-BD59-A6C34878D82A}">
                    <a16:rowId xmlns:a16="http://schemas.microsoft.com/office/drawing/2014/main" val="3391441897"/>
                  </a:ext>
                </a:extLst>
              </a:tr>
              <a:tr h="370840">
                <a:tc>
                  <a:txBody>
                    <a:bodyPr/>
                    <a:lstStyle/>
                    <a:p>
                      <a:r>
                        <a:rPr lang="de-DE" sz="1000" b="1"/>
                        <a:t>Eurovision Song Contest Deutschland - 2017-02-09 21:50:01</a:t>
                      </a:r>
                      <a:r>
                        <a:rPr lang="de-DE" sz="1000"/>
                        <a:t>
Levina fährt für uns nach Kiew  zum ESC 2017 mit dem Song "Perfect Life"!</a:t>
                      </a:r>
                      <a:endParaRPr lang="en-US" sz="1000"/>
                    </a:p>
                  </a:txBody>
                  <a:tcPr/>
                </a:tc>
                <a:tc>
                  <a:txBody>
                    <a:bodyPr/>
                    <a:lstStyle/>
                    <a:p>
                      <a:r>
                        <a:rPr lang="en-US" sz="1000"/>
                        <a:t>19249</a:t>
                      </a:r>
                    </a:p>
                  </a:txBody>
                  <a:tcPr/>
                </a:tc>
                <a:tc>
                  <a:txBody>
                    <a:bodyPr/>
                    <a:lstStyle/>
                    <a:p>
                      <a:r>
                        <a:rPr lang="en-US" sz="1000"/>
                        <a:t>243643</a:t>
                      </a:r>
                    </a:p>
                  </a:txBody>
                  <a:tcPr/>
                </a:tc>
                <a:tc>
                  <a:txBody>
                    <a:bodyPr/>
                    <a:lstStyle/>
                    <a:p>
                      <a:r>
                        <a:rPr lang="en-US" sz="1000"/>
                        <a:t>7.9%</a:t>
                      </a:r>
                    </a:p>
                  </a:txBody>
                  <a:tcPr/>
                </a:tc>
                <a:tc>
                  <a:txBody>
                    <a:bodyPr/>
                    <a:lstStyle/>
                    <a:p>
                      <a:r>
                        <a:rPr lang="en-US" sz="1000"/>
                        <a:t>2589</a:t>
                      </a:r>
                    </a:p>
                  </a:txBody>
                  <a:tcPr/>
                </a:tc>
                <a:tc>
                  <a:txBody>
                    <a:bodyPr/>
                    <a:lstStyle/>
                    <a:p>
                      <a:r>
                        <a:rPr lang="en-US" sz="1000"/>
                        <a:t>Link</a:t>
                      </a:r>
                    </a:p>
                  </a:txBody>
                  <a:tcPr/>
                </a:tc>
                <a:extLst>
                  <a:ext uri="{0D108BD9-81ED-4DB2-BD59-A6C34878D82A}">
                    <a16:rowId xmlns:a16="http://schemas.microsoft.com/office/drawing/2014/main" val="1890218386"/>
                  </a:ext>
                </a:extLst>
              </a:tr>
              <a:tr h="370840">
                <a:tc>
                  <a:txBody>
                    <a:bodyPr/>
                    <a:lstStyle/>
                    <a:p>
                      <a:r>
                        <a:rPr lang="en-US" sz="1000" b="1"/>
                        <a:t>Eurovision Song Contest Deutschland - 2017-05-12 13:38:02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18254</a:t>
                      </a:r>
                    </a:p>
                  </a:txBody>
                  <a:tcPr/>
                </a:tc>
                <a:tc>
                  <a:txBody>
                    <a:bodyPr/>
                    <a:lstStyle/>
                    <a:p>
                      <a:r>
                        <a:rPr lang="en-US" sz="1000"/>
                        <a:t>688348</a:t>
                      </a:r>
                    </a:p>
                  </a:txBody>
                  <a:tcPr/>
                </a:tc>
                <a:tc>
                  <a:txBody>
                    <a:bodyPr/>
                    <a:lstStyle/>
                    <a:p>
                      <a:r>
                        <a:rPr lang="en-US" sz="1000"/>
                        <a:t>2.7%</a:t>
                      </a:r>
                    </a:p>
                  </a:txBody>
                  <a:tcPr/>
                </a:tc>
                <a:tc>
                  <a:txBody>
                    <a:bodyPr/>
                    <a:lstStyle/>
                    <a:p>
                      <a:r>
                        <a:rPr lang="en-US" sz="1000"/>
                        <a:t>5055</a:t>
                      </a:r>
                    </a:p>
                  </a:txBody>
                  <a:tcPr/>
                </a:tc>
                <a:tc>
                  <a:txBody>
                    <a:bodyPr/>
                    <a:lstStyle/>
                    <a:p>
                      <a:r>
                        <a:rPr lang="en-US" sz="1000"/>
                        <a:t>Video</a:t>
                      </a:r>
                    </a:p>
                  </a:txBody>
                  <a:tcPr/>
                </a:tc>
                <a:extLst>
                  <a:ext uri="{0D108BD9-81ED-4DB2-BD59-A6C34878D82A}">
                    <a16:rowId xmlns:a16="http://schemas.microsoft.com/office/drawing/2014/main" val="3047968040"/>
                  </a:ext>
                </a:extLst>
              </a:tr>
              <a:tr h="370840">
                <a:tc>
                  <a:txBody>
                    <a:bodyPr/>
                    <a:lstStyle/>
                    <a:p>
                      <a:r>
                        <a:rPr lang="de-DE" sz="1000" b="1"/>
                        <a:t>Eurovision Song Contest Deutschland - 2017-05-13 17:14:00</a:t>
                      </a:r>
                      <a:r>
                        <a:rPr lang="de-DE" sz="1000"/>
                        <a:t>
So, dann wollen wir mal gucken, was die diesjährigen Teilnehmer so aus dem ESC-Tutorial gelernt haben.</a:t>
                      </a:r>
                      <a:endParaRPr lang="en-US" sz="1000"/>
                    </a:p>
                  </a:txBody>
                  <a:tcPr/>
                </a:tc>
                <a:tc>
                  <a:txBody>
                    <a:bodyPr/>
                    <a:lstStyle/>
                    <a:p>
                      <a:r>
                        <a:rPr lang="en-US" sz="1000"/>
                        <a:t>17015</a:t>
                      </a:r>
                    </a:p>
                  </a:txBody>
                  <a:tcPr/>
                </a:tc>
                <a:tc>
                  <a:txBody>
                    <a:bodyPr/>
                    <a:lstStyle/>
                    <a:p>
                      <a:r>
                        <a:rPr lang="en-US" sz="1000"/>
                        <a:t>254095</a:t>
                      </a:r>
                    </a:p>
                  </a:txBody>
                  <a:tcPr/>
                </a:tc>
                <a:tc>
                  <a:txBody>
                    <a:bodyPr/>
                    <a:lstStyle/>
                    <a:p>
                      <a:r>
                        <a:rPr lang="en-US" sz="1000"/>
                        <a:t>6.7%</a:t>
                      </a:r>
                    </a:p>
                  </a:txBody>
                  <a:tcPr/>
                </a:tc>
                <a:tc>
                  <a:txBody>
                    <a:bodyPr/>
                    <a:lstStyle/>
                    <a:p>
                      <a:r>
                        <a:rPr lang="en-US" sz="1000"/>
                        <a:t>971</a:t>
                      </a:r>
                    </a:p>
                  </a:txBody>
                  <a:tcPr/>
                </a:tc>
                <a:tc>
                  <a:txBody>
                    <a:bodyPr/>
                    <a:lstStyle/>
                    <a:p>
                      <a:r>
                        <a:rPr lang="en-US" sz="1000"/>
                        <a:t>Video</a:t>
                      </a:r>
                    </a:p>
                  </a:txBody>
                  <a:tcPr/>
                </a:tc>
                <a:extLst>
                  <a:ext uri="{0D108BD9-81ED-4DB2-BD59-A6C34878D82A}">
                    <a16:rowId xmlns:a16="http://schemas.microsoft.com/office/drawing/2014/main" val="4019857053"/>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1191316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- 1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35204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48931571"/>
                    </a:ext>
                  </a:extLst>
                </a:gridCol>
                <a:gridCol w="1234440">
                  <a:extLst>
                    <a:ext uri="{9D8B030D-6E8A-4147-A177-3AD203B41FA5}">
                      <a16:colId xmlns:a16="http://schemas.microsoft.com/office/drawing/2014/main" val="876704216"/>
                    </a:ext>
                  </a:extLst>
                </a:gridCol>
                <a:gridCol w="1234440">
                  <a:extLst>
                    <a:ext uri="{9D8B030D-6E8A-4147-A177-3AD203B41FA5}">
                      <a16:colId xmlns:a16="http://schemas.microsoft.com/office/drawing/2014/main" val="3751912317"/>
                    </a:ext>
                  </a:extLst>
                </a:gridCol>
                <a:gridCol w="1234440">
                  <a:extLst>
                    <a:ext uri="{9D8B030D-6E8A-4147-A177-3AD203B41FA5}">
                      <a16:colId xmlns:a16="http://schemas.microsoft.com/office/drawing/2014/main" val="729751818"/>
                    </a:ext>
                  </a:extLst>
                </a:gridCol>
                <a:gridCol w="822960">
                  <a:extLst>
                    <a:ext uri="{9D8B030D-6E8A-4147-A177-3AD203B41FA5}">
                      <a16:colId xmlns:a16="http://schemas.microsoft.com/office/drawing/2014/main" val="3317489304"/>
                    </a:ext>
                  </a:extLst>
                </a:gridCol>
                <a:gridCol w="411480">
                  <a:extLst>
                    <a:ext uri="{9D8B030D-6E8A-4147-A177-3AD203B41FA5}">
                      <a16:colId xmlns:a16="http://schemas.microsoft.com/office/drawing/2014/main" val="1571576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144279574"/>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2405455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- 2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01599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72985889"/>
                    </a:ext>
                  </a:extLst>
                </a:gridCol>
                <a:gridCol w="1234440">
                  <a:extLst>
                    <a:ext uri="{9D8B030D-6E8A-4147-A177-3AD203B41FA5}">
                      <a16:colId xmlns:a16="http://schemas.microsoft.com/office/drawing/2014/main" val="665863818"/>
                    </a:ext>
                  </a:extLst>
                </a:gridCol>
                <a:gridCol w="1234440">
                  <a:extLst>
                    <a:ext uri="{9D8B030D-6E8A-4147-A177-3AD203B41FA5}">
                      <a16:colId xmlns:a16="http://schemas.microsoft.com/office/drawing/2014/main" val="2663348636"/>
                    </a:ext>
                  </a:extLst>
                </a:gridCol>
                <a:gridCol w="1234440">
                  <a:extLst>
                    <a:ext uri="{9D8B030D-6E8A-4147-A177-3AD203B41FA5}">
                      <a16:colId xmlns:a16="http://schemas.microsoft.com/office/drawing/2014/main" val="1386090683"/>
                    </a:ext>
                  </a:extLst>
                </a:gridCol>
                <a:gridCol w="822960">
                  <a:extLst>
                    <a:ext uri="{9D8B030D-6E8A-4147-A177-3AD203B41FA5}">
                      <a16:colId xmlns:a16="http://schemas.microsoft.com/office/drawing/2014/main" val="590796273"/>
                    </a:ext>
                  </a:extLst>
                </a:gridCol>
                <a:gridCol w="411480">
                  <a:extLst>
                    <a:ext uri="{9D8B030D-6E8A-4147-A177-3AD203B41FA5}">
                      <a16:colId xmlns:a16="http://schemas.microsoft.com/office/drawing/2014/main" val="826706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976729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Eurovision Song Contest Deutschland - 2017-05-12 00:26:23</a:t>
                      </a:r>
                      <a:r>
                        <a:rPr kumimoji="0" lang="en-US" sz="1000" b="0" i="0" u="none" strike="noStrike" kern="1200" cap="none" spc="0" normalizeH="0" baseline="0" noProof="0">
                          <a:ln>
                            <a:noFill/>
                          </a:ln>
                          <a:solidFill>
                            <a:prstClr val="black"/>
                          </a:solidFill>
                          <a:effectLst/>
                          <a:uLnTx/>
                          <a:uFillTx/>
                          <a:latin typeface="+mn-lt"/>
                          <a:ea typeface="+mn-ea"/>
                          <a:cs typeface="+mn-cs"/>
                        </a:rPr>
                        <a:t>
Das ist die Startreihenfolge:
1. Israel
2. Poland
3. Belarus
4. Austria
5. Armenia
6. The Netherlands
7. Moldovia
8. Hungary
9. Italy
10. Denmark
11. Portugal
12. Azerbaijan
13. Croatia
14. Australia
15. Greece
16. Spain
17. Norway
18. United Kingdom
19. Cyprus
20. Romania
21. Germany
22. Ukraine
23. Belgium
24. Sweden
25. Bulgaria
26. France
Ein guter Startplatz für Levina. Und wir freuen uns auf ein Battle Italien Portugal. Dazu mehr von uns im Laufe des 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324003580"/>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964362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- 3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07397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55892405"/>
                    </a:ext>
                  </a:extLst>
                </a:gridCol>
                <a:gridCol w="1234440">
                  <a:extLst>
                    <a:ext uri="{9D8B030D-6E8A-4147-A177-3AD203B41FA5}">
                      <a16:colId xmlns:a16="http://schemas.microsoft.com/office/drawing/2014/main" val="2997516106"/>
                    </a:ext>
                  </a:extLst>
                </a:gridCol>
                <a:gridCol w="1234440">
                  <a:extLst>
                    <a:ext uri="{9D8B030D-6E8A-4147-A177-3AD203B41FA5}">
                      <a16:colId xmlns:a16="http://schemas.microsoft.com/office/drawing/2014/main" val="3076307321"/>
                    </a:ext>
                  </a:extLst>
                </a:gridCol>
                <a:gridCol w="1234440">
                  <a:extLst>
                    <a:ext uri="{9D8B030D-6E8A-4147-A177-3AD203B41FA5}">
                      <a16:colId xmlns:a16="http://schemas.microsoft.com/office/drawing/2014/main" val="3506595520"/>
                    </a:ext>
                  </a:extLst>
                </a:gridCol>
                <a:gridCol w="822960">
                  <a:extLst>
                    <a:ext uri="{9D8B030D-6E8A-4147-A177-3AD203B41FA5}">
                      <a16:colId xmlns:a16="http://schemas.microsoft.com/office/drawing/2014/main" val="2932529725"/>
                    </a:ext>
                  </a:extLst>
                </a:gridCol>
                <a:gridCol w="411480">
                  <a:extLst>
                    <a:ext uri="{9D8B030D-6E8A-4147-A177-3AD203B41FA5}">
                      <a16:colId xmlns:a16="http://schemas.microsoft.com/office/drawing/2014/main" val="3359050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59997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- 2017-05-13 21:40:14</a:t>
                      </a:r>
                      <a:r>
                        <a:rPr kumimoji="0" lang="de-DE" sz="1000" b="0" i="0" u="none" strike="noStrike" kern="1200" cap="none" spc="0" normalizeH="0" baseline="0" noProof="0">
                          <a:ln>
                            <a:noFill/>
                          </a:ln>
                          <a:solidFill>
                            <a:prstClr val="black"/>
                          </a:solidFill>
                          <a:effectLst/>
                          <a:uLnTx/>
                          <a:uFillTx/>
                          <a:latin typeface="+mn-lt"/>
                          <a:ea typeface="+mn-ea"/>
                          <a:cs typeface="+mn-cs"/>
                        </a:rPr>
                        <a:t>
Für alle unsere Fans im Ausland ein Gruß aus dem Greenroom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17484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- 2017-05-14 16:26:13</a:t>
                      </a:r>
                      <a:r>
                        <a:rPr kumimoji="0" lang="de-DE" sz="1000" b="0" i="0" u="none" strike="noStrike" kern="1200" cap="none" spc="0" normalizeH="0" baseline="0" noProof="0">
                          <a:ln>
                            <a:noFill/>
                          </a:ln>
                          <a:solidFill>
                            <a:prstClr val="black"/>
                          </a:solidFill>
                          <a:effectLst/>
                          <a:uLnTx/>
                          <a:uFillTx/>
                          <a:latin typeface="+mn-lt"/>
                          <a:ea typeface="+mn-ea"/>
                          <a:cs typeface="+mn-cs"/>
                        </a:rPr>
                        <a:t>
Wer hat wie abgestimmt? Und wie sehr ähnelten sich die Jury- und Televoting-Ergebnisse? Hier unsere Übersicht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57837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- 2017-05-09 22:30:07</a:t>
                      </a:r>
                      <a:r>
                        <a:rPr kumimoji="0" lang="de-DE" sz="1000" b="0" i="0" u="none" strike="noStrike" kern="1200" cap="none" spc="0" normalizeH="0" baseline="0" noProof="0">
                          <a:ln>
                            <a:noFill/>
                          </a:ln>
                          <a:solidFill>
                            <a:prstClr val="black"/>
                          </a:solidFill>
                          <a:effectLst/>
                          <a:uLnTx/>
                          <a:uFillTx/>
                          <a:latin typeface="+mn-lt"/>
                          <a:ea typeface="+mn-ea"/>
                          <a:cs typeface="+mn-cs"/>
                        </a:rPr>
                        <a:t>
Traurige Verlierer und strahlende Gewinner: das Ergebnis des ersten ESC-Halbfinals.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84502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- 2017-05-14 16:01:19</a:t>
                      </a:r>
                      <a:r>
                        <a:rPr kumimoji="0" lang="de-DE" sz="1000" b="0" i="0" u="none" strike="noStrike" kern="1200" cap="none" spc="0" normalizeH="0" baseline="0" noProof="0">
                          <a:ln>
                            <a:noFill/>
                          </a:ln>
                          <a:solidFill>
                            <a:prstClr val="black"/>
                          </a:solidFill>
                          <a:effectLst/>
                          <a:uLnTx/>
                          <a:uFillTx/>
                          <a:latin typeface="+mn-lt"/>
                          <a:ea typeface="+mn-ea"/>
                          <a:cs typeface="+mn-cs"/>
                        </a:rPr>
                        <a:t>
Scheidet Israel tatsächlich aus dem ESC aus? Nach dem Schock-Moment des Abends folgt heute das vorläufige Dementi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79485065"/>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1596614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9454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01469446"/>
                    </a:ext>
                  </a:extLst>
                </a:gridCol>
                <a:gridCol w="1234440">
                  <a:extLst>
                    <a:ext uri="{9D8B030D-6E8A-4147-A177-3AD203B41FA5}">
                      <a16:colId xmlns:a16="http://schemas.microsoft.com/office/drawing/2014/main" val="1670238919"/>
                    </a:ext>
                  </a:extLst>
                </a:gridCol>
                <a:gridCol w="1234440">
                  <a:extLst>
                    <a:ext uri="{9D8B030D-6E8A-4147-A177-3AD203B41FA5}">
                      <a16:colId xmlns:a16="http://schemas.microsoft.com/office/drawing/2014/main" val="1599539321"/>
                    </a:ext>
                  </a:extLst>
                </a:gridCol>
                <a:gridCol w="1234440">
                  <a:extLst>
                    <a:ext uri="{9D8B030D-6E8A-4147-A177-3AD203B41FA5}">
                      <a16:colId xmlns:a16="http://schemas.microsoft.com/office/drawing/2014/main" val="1444234419"/>
                    </a:ext>
                  </a:extLst>
                </a:gridCol>
                <a:gridCol w="822960">
                  <a:extLst>
                    <a:ext uri="{9D8B030D-6E8A-4147-A177-3AD203B41FA5}">
                      <a16:colId xmlns:a16="http://schemas.microsoft.com/office/drawing/2014/main" val="3047949537"/>
                    </a:ext>
                  </a:extLst>
                </a:gridCol>
                <a:gridCol w="411480">
                  <a:extLst>
                    <a:ext uri="{9D8B030D-6E8A-4147-A177-3AD203B41FA5}">
                      <a16:colId xmlns:a16="http://schemas.microsoft.com/office/drawing/2014/main" val="66009337"/>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3615967529"/>
                  </a:ext>
                </a:extLst>
              </a:tr>
              <a:tr h="370840">
                <a:tc>
                  <a:txBody>
                    <a:bodyPr/>
                    <a:lstStyle/>
                    <a:p>
                      <a:r>
                        <a:rPr lang="de-DE" sz="1000" b="1"/>
                        <a:t>Eurovision Song Contest Deutschland - 2017-04-27 17:19:10</a:t>
                      </a:r>
                      <a:r>
                        <a:rPr lang="de-DE" sz="1000"/>
                        <a:t>
Wie findet ihr das Duo aus Estland? Welche Chancen hat Imri aus Israel? Und was sagt ihr zu der ukrainischen Rockband? Die Diskussion zum vierten Songcheck ist jetzt schon eröffnet. Viel Spaß!</a:t>
                      </a:r>
                      <a:endParaRPr lang="en-US" sz="1000"/>
                    </a:p>
                  </a:txBody>
                  <a:tcPr/>
                </a:tc>
                <a:tc>
                  <a:txBody>
                    <a:bodyPr/>
                    <a:lstStyle/>
                    <a:p>
                      <a:r>
                        <a:rPr lang="en-US" sz="1000"/>
                        <a:t>1.5%</a:t>
                      </a:r>
                    </a:p>
                  </a:txBody>
                  <a:tcPr/>
                </a:tc>
                <a:tc>
                  <a:txBody>
                    <a:bodyPr/>
                    <a:lstStyle/>
                    <a:p>
                      <a:r>
                        <a:rPr lang="en-US" sz="1000"/>
                        <a:t>179</a:t>
                      </a:r>
                    </a:p>
                  </a:txBody>
                  <a:tcPr/>
                </a:tc>
                <a:tc>
                  <a:txBody>
                    <a:bodyPr/>
                    <a:lstStyle/>
                    <a:p>
                      <a:r>
                        <a:rPr lang="en-US" sz="1000"/>
                        <a:t>11864</a:t>
                      </a:r>
                    </a:p>
                  </a:txBody>
                  <a:tcPr/>
                </a:tc>
                <a:tc>
                  <a:txBody>
                    <a:bodyPr/>
                    <a:lstStyle/>
                    <a:p>
                      <a:r>
                        <a:rPr lang="en-US" sz="1000"/>
                        <a:t>24</a:t>
                      </a:r>
                    </a:p>
                  </a:txBody>
                  <a:tcPr/>
                </a:tc>
                <a:tc>
                  <a:txBody>
                    <a:bodyPr/>
                    <a:lstStyle/>
                    <a:p>
                      <a:r>
                        <a:rPr lang="en-US" sz="1000"/>
                        <a:t>Link</a:t>
                      </a:r>
                    </a:p>
                  </a:txBody>
                  <a:tcPr/>
                </a:tc>
                <a:extLst>
                  <a:ext uri="{0D108BD9-81ED-4DB2-BD59-A6C34878D82A}">
                    <a16:rowId xmlns:a16="http://schemas.microsoft.com/office/drawing/2014/main" val="1765269907"/>
                  </a:ext>
                </a:extLst>
              </a:tr>
              <a:tr h="370840">
                <a:tc>
                  <a:txBody>
                    <a:bodyPr/>
                    <a:lstStyle/>
                    <a:p>
                      <a:r>
                        <a:rPr lang="de-DE" sz="1000" b="1"/>
                        <a:t>Eurovision Song Contest Deutschland - 2017-04-25 17:18:04</a:t>
                      </a:r>
                      <a:r>
                        <a:rPr lang="de-DE" sz="1000"/>
                        <a:t>
Wir erklären die Diskussion für eröffnet! Ihr könnt euch jetzt schon mal über die Songs und Kandidaten austauschen, bevor die dritte Songcheck-Sendung um 20.15 Uhr startet.</a:t>
                      </a:r>
                      <a:endParaRPr lang="en-US" sz="1000"/>
                    </a:p>
                  </a:txBody>
                  <a:tcPr/>
                </a:tc>
                <a:tc>
                  <a:txBody>
                    <a:bodyPr/>
                    <a:lstStyle/>
                    <a:p>
                      <a:r>
                        <a:rPr lang="en-US" sz="1000"/>
                        <a:t>1.7%</a:t>
                      </a:r>
                    </a:p>
                  </a:txBody>
                  <a:tcPr/>
                </a:tc>
                <a:tc>
                  <a:txBody>
                    <a:bodyPr/>
                    <a:lstStyle/>
                    <a:p>
                      <a:r>
                        <a:rPr lang="en-US" sz="1000"/>
                        <a:t>62</a:t>
                      </a:r>
                    </a:p>
                  </a:txBody>
                  <a:tcPr/>
                </a:tc>
                <a:tc>
                  <a:txBody>
                    <a:bodyPr/>
                    <a:lstStyle/>
                    <a:p>
                      <a:r>
                        <a:rPr lang="en-US" sz="1000"/>
                        <a:t>3660</a:t>
                      </a:r>
                    </a:p>
                  </a:txBody>
                  <a:tcPr/>
                </a:tc>
                <a:tc>
                  <a:txBody>
                    <a:bodyPr/>
                    <a:lstStyle/>
                    <a:p>
                      <a:r>
                        <a:rPr lang="en-US" sz="1000"/>
                        <a:t>21</a:t>
                      </a:r>
                    </a:p>
                  </a:txBody>
                  <a:tcPr/>
                </a:tc>
                <a:tc>
                  <a:txBody>
                    <a:bodyPr/>
                    <a:lstStyle/>
                    <a:p>
                      <a:r>
                        <a:rPr lang="en-US" sz="1000"/>
                        <a:t>Link</a:t>
                      </a:r>
                    </a:p>
                  </a:txBody>
                  <a:tcPr/>
                </a:tc>
                <a:extLst>
                  <a:ext uri="{0D108BD9-81ED-4DB2-BD59-A6C34878D82A}">
                    <a16:rowId xmlns:a16="http://schemas.microsoft.com/office/drawing/2014/main" val="1672426861"/>
                  </a:ext>
                </a:extLst>
              </a:tr>
              <a:tr h="370840">
                <a:tc>
                  <a:txBody>
                    <a:bodyPr/>
                    <a:lstStyle/>
                    <a:p>
                      <a:r>
                        <a:rPr lang="en-US" sz="1000" b="1"/>
                        <a:t>Eurovision Song Contest Deutschland - 2017-04-25 17:24:08</a:t>
                      </a:r>
                      <a:r>
                        <a:rPr lang="en-US" sz="1000"/>
                        <a:t>
It's Selfie-Time 🤳🏼 Wie ihr seht, es sind alle da 💛 #Songcheck #esc2017 #eurovision</a:t>
                      </a:r>
                    </a:p>
                  </a:txBody>
                  <a:tcPr/>
                </a:tc>
                <a:tc>
                  <a:txBody>
                    <a:bodyPr/>
                    <a:lstStyle/>
                    <a:p>
                      <a:r>
                        <a:rPr lang="en-US" sz="1000"/>
                        <a:t>2.0%</a:t>
                      </a:r>
                    </a:p>
                  </a:txBody>
                  <a:tcPr/>
                </a:tc>
                <a:tc>
                  <a:txBody>
                    <a:bodyPr/>
                    <a:lstStyle/>
                    <a:p>
                      <a:r>
                        <a:rPr lang="en-US" sz="1000"/>
                        <a:t>88</a:t>
                      </a:r>
                    </a:p>
                  </a:txBody>
                  <a:tcPr/>
                </a:tc>
                <a:tc>
                  <a:txBody>
                    <a:bodyPr/>
                    <a:lstStyle/>
                    <a:p>
                      <a:r>
                        <a:rPr lang="en-US" sz="1000"/>
                        <a:t>4374</a:t>
                      </a:r>
                    </a:p>
                  </a:txBody>
                  <a:tcPr/>
                </a:tc>
                <a:tc>
                  <a:txBody>
                    <a:bodyPr/>
                    <a:lstStyle/>
                    <a:p>
                      <a:r>
                        <a:rPr lang="en-US" sz="1000"/>
                        <a:t>34</a:t>
                      </a:r>
                    </a:p>
                  </a:txBody>
                  <a:tcPr/>
                </a:tc>
                <a:tc>
                  <a:txBody>
                    <a:bodyPr/>
                    <a:lstStyle/>
                    <a:p>
                      <a:r>
                        <a:rPr lang="en-US" sz="1000"/>
                        <a:t>Photo</a:t>
                      </a:r>
                    </a:p>
                  </a:txBody>
                  <a:tcPr/>
                </a:tc>
                <a:extLst>
                  <a:ext uri="{0D108BD9-81ED-4DB2-BD59-A6C34878D82A}">
                    <a16:rowId xmlns:a16="http://schemas.microsoft.com/office/drawing/2014/main" val="3804173263"/>
                  </a:ext>
                </a:extLst>
              </a:tr>
              <a:tr h="370840">
                <a:tc>
                  <a:txBody>
                    <a:bodyPr/>
                    <a:lstStyle/>
                    <a:p>
                      <a:r>
                        <a:rPr lang="de-DE" sz="1000" b="1"/>
                        <a:t>Eurovision Song Contest Deutschland - 2017-02-26 10:16:51</a:t>
                      </a:r>
                      <a:r>
                        <a:rPr lang="de-DE" sz="1000"/>
                        <a:t>
Barfuß und im Minikleid verzauberte sie vor 50 Jahren das ESC-Publikum. Heute feiert sie ihren 70. Geburtstag. Herzlichen Glückwunsch, Sandie Shaw!</a:t>
                      </a:r>
                      <a:endParaRPr lang="en-US" sz="1000"/>
                    </a:p>
                  </a:txBody>
                  <a:tcPr/>
                </a:tc>
                <a:tc>
                  <a:txBody>
                    <a:bodyPr/>
                    <a:lstStyle/>
                    <a:p>
                      <a:r>
                        <a:rPr lang="en-US" sz="1000"/>
                        <a:t>2.1%</a:t>
                      </a:r>
                    </a:p>
                  </a:txBody>
                  <a:tcPr/>
                </a:tc>
                <a:tc>
                  <a:txBody>
                    <a:bodyPr/>
                    <a:lstStyle/>
                    <a:p>
                      <a:r>
                        <a:rPr lang="en-US" sz="1000"/>
                        <a:t>193</a:t>
                      </a:r>
                    </a:p>
                  </a:txBody>
                  <a:tcPr/>
                </a:tc>
                <a:tc>
                  <a:txBody>
                    <a:bodyPr/>
                    <a:lstStyle/>
                    <a:p>
                      <a:r>
                        <a:rPr lang="en-US" sz="1000"/>
                        <a:t>9383</a:t>
                      </a:r>
                    </a:p>
                  </a:txBody>
                  <a:tcPr/>
                </a:tc>
                <a:tc>
                  <a:txBody>
                    <a:bodyPr/>
                    <a:lstStyle/>
                    <a:p>
                      <a:r>
                        <a:rPr lang="en-US" sz="1000"/>
                        <a:t>80</a:t>
                      </a:r>
                    </a:p>
                  </a:txBody>
                  <a:tcPr/>
                </a:tc>
                <a:tc>
                  <a:txBody>
                    <a:bodyPr/>
                    <a:lstStyle/>
                    <a:p>
                      <a:r>
                        <a:rPr lang="en-US" sz="1000"/>
                        <a:t>Link</a:t>
                      </a:r>
                    </a:p>
                  </a:txBody>
                  <a:tcPr/>
                </a:tc>
                <a:extLst>
                  <a:ext uri="{0D108BD9-81ED-4DB2-BD59-A6C34878D82A}">
                    <a16:rowId xmlns:a16="http://schemas.microsoft.com/office/drawing/2014/main" val="1522256072"/>
                  </a:ext>
                </a:extLst>
              </a:tr>
              <a:tr h="370840">
                <a:tc>
                  <a:txBody>
                    <a:bodyPr/>
                    <a:lstStyle/>
                    <a:p>
                      <a:r>
                        <a:rPr lang="de-DE" sz="1000" b="1"/>
                        <a:t>Eurovision Song Contest Deutschland - 2017-05-03 15:04:49</a:t>
                      </a:r>
                      <a:r>
                        <a:rPr lang="de-DE" sz="1000"/>
                        <a:t>
Die Bilder von den Proben des norwegischen Teinehmers Jowst feat. Aleksander Walmann deuten auf eine sehr ähnliche Bühnenshow wie beim nationalen Vorentscheid hin.</a:t>
                      </a:r>
                      <a:endParaRPr lang="en-US" sz="1000"/>
                    </a:p>
                  </a:txBody>
                  <a:tcPr/>
                </a:tc>
                <a:tc>
                  <a:txBody>
                    <a:bodyPr/>
                    <a:lstStyle/>
                    <a:p>
                      <a:r>
                        <a:rPr lang="en-US" sz="1000"/>
                        <a:t>2.1%</a:t>
                      </a:r>
                    </a:p>
                  </a:txBody>
                  <a:tcPr/>
                </a:tc>
                <a:tc>
                  <a:txBody>
                    <a:bodyPr/>
                    <a:lstStyle/>
                    <a:p>
                      <a:r>
                        <a:rPr lang="en-US" sz="1000"/>
                        <a:t>80</a:t>
                      </a:r>
                    </a:p>
                  </a:txBody>
                  <a:tcPr/>
                </a:tc>
                <a:tc>
                  <a:txBody>
                    <a:bodyPr/>
                    <a:lstStyle/>
                    <a:p>
                      <a:r>
                        <a:rPr lang="en-US" sz="1000"/>
                        <a:t>3887</a:t>
                      </a:r>
                    </a:p>
                  </a:txBody>
                  <a:tcPr/>
                </a:tc>
                <a:tc>
                  <a:txBody>
                    <a:bodyPr/>
                    <a:lstStyle/>
                    <a:p>
                      <a:r>
                        <a:rPr lang="en-US" sz="1000"/>
                        <a:t>19</a:t>
                      </a:r>
                    </a:p>
                  </a:txBody>
                  <a:tcPr/>
                </a:tc>
                <a:tc>
                  <a:txBody>
                    <a:bodyPr/>
                    <a:lstStyle/>
                    <a:p>
                      <a:r>
                        <a:rPr lang="en-US" sz="1000"/>
                        <a:t>Photo</a:t>
                      </a:r>
                    </a:p>
                  </a:txBody>
                  <a:tcPr/>
                </a:tc>
                <a:extLst>
                  <a:ext uri="{0D108BD9-81ED-4DB2-BD59-A6C34878D82A}">
                    <a16:rowId xmlns:a16="http://schemas.microsoft.com/office/drawing/2014/main" val="2095773628"/>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3505716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79703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42253410"/>
                    </a:ext>
                  </a:extLst>
                </a:gridCol>
                <a:gridCol w="822960">
                  <a:extLst>
                    <a:ext uri="{9D8B030D-6E8A-4147-A177-3AD203B41FA5}">
                      <a16:colId xmlns:a16="http://schemas.microsoft.com/office/drawing/2014/main" val="503496510"/>
                    </a:ext>
                  </a:extLst>
                </a:gridCol>
                <a:gridCol w="822960">
                  <a:extLst>
                    <a:ext uri="{9D8B030D-6E8A-4147-A177-3AD203B41FA5}">
                      <a16:colId xmlns:a16="http://schemas.microsoft.com/office/drawing/2014/main" val="2092653870"/>
                    </a:ext>
                  </a:extLst>
                </a:gridCol>
                <a:gridCol w="822960">
                  <a:extLst>
                    <a:ext uri="{9D8B030D-6E8A-4147-A177-3AD203B41FA5}">
                      <a16:colId xmlns:a16="http://schemas.microsoft.com/office/drawing/2014/main" val="320517469"/>
                    </a:ext>
                  </a:extLst>
                </a:gridCol>
                <a:gridCol w="822960">
                  <a:extLst>
                    <a:ext uri="{9D8B030D-6E8A-4147-A177-3AD203B41FA5}">
                      <a16:colId xmlns:a16="http://schemas.microsoft.com/office/drawing/2014/main" val="4109703763"/>
                    </a:ext>
                  </a:extLst>
                </a:gridCol>
                <a:gridCol w="822960">
                  <a:extLst>
                    <a:ext uri="{9D8B030D-6E8A-4147-A177-3AD203B41FA5}">
                      <a16:colId xmlns:a16="http://schemas.microsoft.com/office/drawing/2014/main" val="1810310490"/>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1038959011"/>
                  </a:ext>
                </a:extLst>
              </a:tr>
              <a:tr h="370840">
                <a:tc>
                  <a:txBody>
                    <a:bodyPr/>
                    <a:lstStyle/>
                    <a:p>
                      <a:r>
                        <a:rPr lang="en-US" sz="1000" b="1"/>
                        <a:t>Eurovision Song Contest Deutschland - 2017-05-12 13:38:02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5366</a:t>
                      </a:r>
                    </a:p>
                  </a:txBody>
                  <a:tcPr/>
                </a:tc>
                <a:tc>
                  <a:txBody>
                    <a:bodyPr/>
                    <a:lstStyle/>
                    <a:p>
                      <a:r>
                        <a:rPr lang="en-US" sz="1000"/>
                        <a:t>5055</a:t>
                      </a:r>
                    </a:p>
                  </a:txBody>
                  <a:tcPr/>
                </a:tc>
                <a:tc>
                  <a:txBody>
                    <a:bodyPr/>
                    <a:lstStyle/>
                    <a:p>
                      <a:r>
                        <a:rPr lang="en-US" sz="1000"/>
                        <a:t>97</a:t>
                      </a:r>
                    </a:p>
                  </a:txBody>
                  <a:tcPr/>
                </a:tc>
                <a:tc>
                  <a:txBody>
                    <a:bodyPr/>
                    <a:lstStyle/>
                    <a:p>
                      <a:r>
                        <a:rPr lang="en-US" sz="1000"/>
                        <a:t>214</a:t>
                      </a:r>
                    </a:p>
                  </a:txBody>
                  <a:tcPr/>
                </a:tc>
                <a:tc>
                  <a:txBody>
                    <a:bodyPr/>
                    <a:lstStyle/>
                    <a:p>
                      <a:r>
                        <a:rPr lang="en-US" sz="1000"/>
                        <a:t>Video</a:t>
                      </a:r>
                    </a:p>
                  </a:txBody>
                  <a:tcPr/>
                </a:tc>
                <a:extLst>
                  <a:ext uri="{0D108BD9-81ED-4DB2-BD59-A6C34878D82A}">
                    <a16:rowId xmlns:a16="http://schemas.microsoft.com/office/drawing/2014/main" val="1467883533"/>
                  </a:ext>
                </a:extLst>
              </a:tr>
              <a:tr h="370840">
                <a:tc>
                  <a:txBody>
                    <a:bodyPr/>
                    <a:lstStyle/>
                    <a:p>
                      <a:r>
                        <a:rPr lang="de-DE" sz="1000" b="1"/>
                        <a:t>Eurovision Song Contest Deutschland - 2017-02-09 22:58:20</a:t>
                      </a:r>
                      <a:r>
                        <a:rPr lang="de-DE" sz="1000"/>
                        <a:t>
Levina gewinnt den deutschen ESC-Vorentscheid!</a:t>
                      </a:r>
                      <a:endParaRPr lang="en-US" sz="1000"/>
                    </a:p>
                  </a:txBody>
                  <a:tcPr/>
                </a:tc>
                <a:tc>
                  <a:txBody>
                    <a:bodyPr/>
                    <a:lstStyle/>
                    <a:p>
                      <a:r>
                        <a:rPr lang="en-US" sz="1000"/>
                        <a:t>3943</a:t>
                      </a:r>
                    </a:p>
                  </a:txBody>
                  <a:tcPr/>
                </a:tc>
                <a:tc>
                  <a:txBody>
                    <a:bodyPr/>
                    <a:lstStyle/>
                    <a:p>
                      <a:r>
                        <a:rPr lang="en-US" sz="1000"/>
                        <a:t>2922</a:t>
                      </a:r>
                    </a:p>
                  </a:txBody>
                  <a:tcPr/>
                </a:tc>
                <a:tc>
                  <a:txBody>
                    <a:bodyPr/>
                    <a:lstStyle/>
                    <a:p>
                      <a:r>
                        <a:rPr lang="en-US" sz="1000"/>
                        <a:t>623</a:t>
                      </a:r>
                    </a:p>
                  </a:txBody>
                  <a:tcPr/>
                </a:tc>
                <a:tc>
                  <a:txBody>
                    <a:bodyPr/>
                    <a:lstStyle/>
                    <a:p>
                      <a:r>
                        <a:rPr lang="en-US" sz="1000"/>
                        <a:t>398</a:t>
                      </a:r>
                    </a:p>
                  </a:txBody>
                  <a:tcPr/>
                </a:tc>
                <a:tc>
                  <a:txBody>
                    <a:bodyPr/>
                    <a:lstStyle/>
                    <a:p>
                      <a:r>
                        <a:rPr lang="en-US" sz="1000"/>
                        <a:t>Video</a:t>
                      </a:r>
                    </a:p>
                  </a:txBody>
                  <a:tcPr/>
                </a:tc>
                <a:extLst>
                  <a:ext uri="{0D108BD9-81ED-4DB2-BD59-A6C34878D82A}">
                    <a16:rowId xmlns:a16="http://schemas.microsoft.com/office/drawing/2014/main" val="444959820"/>
                  </a:ext>
                </a:extLst>
              </a:tr>
              <a:tr h="370840">
                <a:tc>
                  <a:txBody>
                    <a:bodyPr/>
                    <a:lstStyle/>
                    <a:p>
                      <a:r>
                        <a:rPr lang="de-DE" sz="1000" b="1"/>
                        <a:t>Eurovision Song Contest Deutschland - 2017-02-09 21:50:01</a:t>
                      </a:r>
                      <a:r>
                        <a:rPr lang="de-DE" sz="1000"/>
                        <a:t>
Levina fährt für uns nach Kiew  zum ESC 2017 mit dem Song "Perfect Life"!</a:t>
                      </a:r>
                      <a:endParaRPr lang="en-US" sz="1000"/>
                    </a:p>
                  </a:txBody>
                  <a:tcPr/>
                </a:tc>
                <a:tc>
                  <a:txBody>
                    <a:bodyPr/>
                    <a:lstStyle/>
                    <a:p>
                      <a:r>
                        <a:rPr lang="en-US" sz="1000"/>
                        <a:t>3601</a:t>
                      </a:r>
                    </a:p>
                  </a:txBody>
                  <a:tcPr/>
                </a:tc>
                <a:tc>
                  <a:txBody>
                    <a:bodyPr/>
                    <a:lstStyle/>
                    <a:p>
                      <a:r>
                        <a:rPr lang="en-US" sz="1000"/>
                        <a:t>2589</a:t>
                      </a:r>
                    </a:p>
                  </a:txBody>
                  <a:tcPr/>
                </a:tc>
                <a:tc>
                  <a:txBody>
                    <a:bodyPr/>
                    <a:lstStyle/>
                    <a:p>
                      <a:r>
                        <a:rPr lang="en-US" sz="1000"/>
                        <a:t>746</a:t>
                      </a:r>
                    </a:p>
                  </a:txBody>
                  <a:tcPr/>
                </a:tc>
                <a:tc>
                  <a:txBody>
                    <a:bodyPr/>
                    <a:lstStyle/>
                    <a:p>
                      <a:r>
                        <a:rPr lang="en-US" sz="1000"/>
                        <a:t>266</a:t>
                      </a:r>
                    </a:p>
                  </a:txBody>
                  <a:tcPr/>
                </a:tc>
                <a:tc>
                  <a:txBody>
                    <a:bodyPr/>
                    <a:lstStyle/>
                    <a:p>
                      <a:r>
                        <a:rPr lang="en-US" sz="1000"/>
                        <a:t>Video</a:t>
                      </a:r>
                    </a:p>
                  </a:txBody>
                  <a:tcPr/>
                </a:tc>
                <a:extLst>
                  <a:ext uri="{0D108BD9-81ED-4DB2-BD59-A6C34878D82A}">
                    <a16:rowId xmlns:a16="http://schemas.microsoft.com/office/drawing/2014/main" val="3682729765"/>
                  </a:ext>
                </a:extLst>
              </a:tr>
              <a:tr h="370840">
                <a:tc>
                  <a:txBody>
                    <a:bodyPr/>
                    <a:lstStyle/>
                    <a:p>
                      <a:r>
                        <a:rPr lang="en-US" sz="1000" b="1"/>
                        <a:t>Eurovision Song Contest Deutschland - 2017-05-13 22:44:36</a:t>
                      </a:r>
                      <a:r>
                        <a:rPr lang="en-US" sz="1000"/>
                        <a:t>
Salvador Sobral aus Portugal gewinnt den Eurovision Song Contest! Wie ist die Stimmung hinter den Kulissen? Alina und Stefan berichten live auch Kiew.</a:t>
                      </a:r>
                    </a:p>
                  </a:txBody>
                  <a:tcPr/>
                </a:tc>
                <a:tc>
                  <a:txBody>
                    <a:bodyPr/>
                    <a:lstStyle/>
                    <a:p>
                      <a:r>
                        <a:rPr lang="en-US" sz="1000"/>
                        <a:t>3387</a:t>
                      </a:r>
                    </a:p>
                  </a:txBody>
                  <a:tcPr/>
                </a:tc>
                <a:tc>
                  <a:txBody>
                    <a:bodyPr/>
                    <a:lstStyle/>
                    <a:p>
                      <a:r>
                        <a:rPr lang="en-US" sz="1000"/>
                        <a:t>2953</a:t>
                      </a:r>
                    </a:p>
                  </a:txBody>
                  <a:tcPr/>
                </a:tc>
                <a:tc>
                  <a:txBody>
                    <a:bodyPr/>
                    <a:lstStyle/>
                    <a:p>
                      <a:r>
                        <a:rPr lang="en-US" sz="1000"/>
                        <a:t>417</a:t>
                      </a:r>
                    </a:p>
                  </a:txBody>
                  <a:tcPr/>
                </a:tc>
                <a:tc>
                  <a:txBody>
                    <a:bodyPr/>
                    <a:lstStyle/>
                    <a:p>
                      <a:r>
                        <a:rPr lang="en-US" sz="1000"/>
                        <a:t>17</a:t>
                      </a:r>
                    </a:p>
                  </a:txBody>
                  <a:tcPr/>
                </a:tc>
                <a:tc>
                  <a:txBody>
                    <a:bodyPr/>
                    <a:lstStyle/>
                    <a:p>
                      <a:r>
                        <a:rPr lang="en-US" sz="1000"/>
                        <a:t>Video</a:t>
                      </a:r>
                    </a:p>
                  </a:txBody>
                  <a:tcPr/>
                </a:tc>
                <a:extLst>
                  <a:ext uri="{0D108BD9-81ED-4DB2-BD59-A6C34878D82A}">
                    <a16:rowId xmlns:a16="http://schemas.microsoft.com/office/drawing/2014/main" val="763525193"/>
                  </a:ext>
                </a:extLst>
              </a:tr>
              <a:tr h="370840">
                <a:tc>
                  <a:txBody>
                    <a:bodyPr/>
                    <a:lstStyle/>
                    <a:p>
                      <a:r>
                        <a:rPr lang="de-DE" sz="1000" b="1"/>
                        <a:t>Eurovision Song Contest Deutschland - 2017-05-13 22:43:52</a:t>
                      </a:r>
                      <a:r>
                        <a:rPr lang="de-DE" sz="1000"/>
                        <a:t>
Er hat es doch tatsächlich geschafft Wir gratulieren Salvador Sobral zum ersten ESC-Sieg Portugals! &lt;3</a:t>
                      </a:r>
                      <a:endParaRPr lang="en-US" sz="1000"/>
                    </a:p>
                  </a:txBody>
                  <a:tcPr/>
                </a:tc>
                <a:tc>
                  <a:txBody>
                    <a:bodyPr/>
                    <a:lstStyle/>
                    <a:p>
                      <a:r>
                        <a:rPr lang="en-US" sz="1000"/>
                        <a:t>3195</a:t>
                      </a:r>
                    </a:p>
                  </a:txBody>
                  <a:tcPr/>
                </a:tc>
                <a:tc>
                  <a:txBody>
                    <a:bodyPr/>
                    <a:lstStyle/>
                    <a:p>
                      <a:r>
                        <a:rPr lang="en-US" sz="1000"/>
                        <a:t>2212</a:t>
                      </a:r>
                    </a:p>
                  </a:txBody>
                  <a:tcPr/>
                </a:tc>
                <a:tc>
                  <a:txBody>
                    <a:bodyPr/>
                    <a:lstStyle/>
                    <a:p>
                      <a:r>
                        <a:rPr lang="en-US" sz="1000"/>
                        <a:t>884</a:t>
                      </a:r>
                    </a:p>
                  </a:txBody>
                  <a:tcPr/>
                </a:tc>
                <a:tc>
                  <a:txBody>
                    <a:bodyPr/>
                    <a:lstStyle/>
                    <a:p>
                      <a:r>
                        <a:rPr lang="en-US" sz="1000"/>
                        <a:t>99</a:t>
                      </a:r>
                    </a:p>
                  </a:txBody>
                  <a:tcPr/>
                </a:tc>
                <a:tc>
                  <a:txBody>
                    <a:bodyPr/>
                    <a:lstStyle/>
                    <a:p>
                      <a:r>
                        <a:rPr lang="en-US" sz="1000"/>
                        <a:t>Link</a:t>
                      </a:r>
                    </a:p>
                  </a:txBody>
                  <a:tcPr/>
                </a:tc>
                <a:extLst>
                  <a:ext uri="{0D108BD9-81ED-4DB2-BD59-A6C34878D82A}">
                    <a16:rowId xmlns:a16="http://schemas.microsoft.com/office/drawing/2014/main" val="2473455834"/>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17873042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41714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56948076"/>
                    </a:ext>
                  </a:extLst>
                </a:gridCol>
                <a:gridCol w="493776">
                  <a:extLst>
                    <a:ext uri="{9D8B030D-6E8A-4147-A177-3AD203B41FA5}">
                      <a16:colId xmlns:a16="http://schemas.microsoft.com/office/drawing/2014/main" val="1443823993"/>
                    </a:ext>
                  </a:extLst>
                </a:gridCol>
                <a:gridCol w="411480">
                  <a:extLst>
                    <a:ext uri="{9D8B030D-6E8A-4147-A177-3AD203B41FA5}">
                      <a16:colId xmlns:a16="http://schemas.microsoft.com/office/drawing/2014/main" val="1927707580"/>
                    </a:ext>
                  </a:extLst>
                </a:gridCol>
                <a:gridCol w="411480">
                  <a:extLst>
                    <a:ext uri="{9D8B030D-6E8A-4147-A177-3AD203B41FA5}">
                      <a16:colId xmlns:a16="http://schemas.microsoft.com/office/drawing/2014/main" val="4264906847"/>
                    </a:ext>
                  </a:extLst>
                </a:gridCol>
                <a:gridCol w="246888">
                  <a:extLst>
                    <a:ext uri="{9D8B030D-6E8A-4147-A177-3AD203B41FA5}">
                      <a16:colId xmlns:a16="http://schemas.microsoft.com/office/drawing/2014/main" val="4161129864"/>
                    </a:ext>
                  </a:extLst>
                </a:gridCol>
                <a:gridCol w="658368">
                  <a:extLst>
                    <a:ext uri="{9D8B030D-6E8A-4147-A177-3AD203B41FA5}">
                      <a16:colId xmlns:a16="http://schemas.microsoft.com/office/drawing/2014/main" val="743634560"/>
                    </a:ext>
                  </a:extLst>
                </a:gridCol>
                <a:gridCol w="576072">
                  <a:extLst>
                    <a:ext uri="{9D8B030D-6E8A-4147-A177-3AD203B41FA5}">
                      <a16:colId xmlns:a16="http://schemas.microsoft.com/office/drawing/2014/main" val="272834693"/>
                    </a:ext>
                  </a:extLst>
                </a:gridCol>
                <a:gridCol w="576072">
                  <a:extLst>
                    <a:ext uri="{9D8B030D-6E8A-4147-A177-3AD203B41FA5}">
                      <a16:colId xmlns:a16="http://schemas.microsoft.com/office/drawing/2014/main" val="57560601"/>
                    </a:ext>
                  </a:extLst>
                </a:gridCol>
                <a:gridCol w="411480">
                  <a:extLst>
                    <a:ext uri="{9D8B030D-6E8A-4147-A177-3AD203B41FA5}">
                      <a16:colId xmlns:a16="http://schemas.microsoft.com/office/drawing/2014/main" val="749409819"/>
                    </a:ext>
                  </a:extLst>
                </a:gridCol>
                <a:gridCol w="658368">
                  <a:extLst>
                    <a:ext uri="{9D8B030D-6E8A-4147-A177-3AD203B41FA5}">
                      <a16:colId xmlns:a16="http://schemas.microsoft.com/office/drawing/2014/main" val="2688503609"/>
                    </a:ext>
                  </a:extLst>
                </a:gridCol>
                <a:gridCol w="329184">
                  <a:extLst>
                    <a:ext uri="{9D8B030D-6E8A-4147-A177-3AD203B41FA5}">
                      <a16:colId xmlns:a16="http://schemas.microsoft.com/office/drawing/2014/main" val="3954783569"/>
                    </a:ext>
                  </a:extLst>
                </a:gridCol>
                <a:gridCol w="493776">
                  <a:extLst>
                    <a:ext uri="{9D8B030D-6E8A-4147-A177-3AD203B41FA5}">
                      <a16:colId xmlns:a16="http://schemas.microsoft.com/office/drawing/2014/main" val="414389864"/>
                    </a:ext>
                  </a:extLst>
                </a:gridCol>
                <a:gridCol w="329184">
                  <a:extLst>
                    <a:ext uri="{9D8B030D-6E8A-4147-A177-3AD203B41FA5}">
                      <a16:colId xmlns:a16="http://schemas.microsoft.com/office/drawing/2014/main" val="3133368546"/>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58984688"/>
                  </a:ext>
                </a:extLst>
              </a:tr>
              <a:tr h="370840">
                <a:tc>
                  <a:txBody>
                    <a:bodyPr/>
                    <a:lstStyle/>
                    <a:p>
                      <a:r>
                        <a:rPr lang="en-US" sz="1000"/>
                        <a:t>08.02.2017 20:10:17</a:t>
                      </a:r>
                    </a:p>
                  </a:txBody>
                  <a:tcPr/>
                </a:tc>
                <a:tc>
                  <a:txBody>
                    <a:bodyPr/>
                    <a:lstStyle/>
                    <a:p>
                      <a:r>
                        <a:rPr lang="en-US" sz="1000"/>
                        <a:t>2503765</a:t>
                      </a:r>
                    </a:p>
                  </a:txBody>
                  <a:tcPr/>
                </a:tc>
                <a:tc>
                  <a:txBody>
                    <a:bodyPr/>
                    <a:lstStyle/>
                    <a:p>
                      <a:r>
                        <a:rPr lang="en-US" sz="1000"/>
                        <a:t>2285961</a:t>
                      </a:r>
                    </a:p>
                  </a:txBody>
                  <a:tcPr/>
                </a:tc>
                <a:tc>
                  <a:txBody>
                    <a:bodyPr/>
                    <a:lstStyle/>
                    <a:p>
                      <a:r>
                        <a:rPr lang="en-US" sz="1000"/>
                        <a:t>4581448</a:t>
                      </a:r>
                    </a:p>
                  </a:txBody>
                  <a:tcPr/>
                </a:tc>
                <a:tc>
                  <a:txBody>
                    <a:bodyPr/>
                    <a:lstStyle/>
                    <a:p>
                      <a:r>
                        <a:rPr lang="en-US" sz="1000"/>
                        <a:t>00:35</a:t>
                      </a:r>
                    </a:p>
                  </a:txBody>
                  <a:tcPr/>
                </a:tc>
                <a:tc>
                  <a:txBody>
                    <a:bodyPr/>
                    <a:lstStyle/>
                    <a:p>
                      <a:r>
                        <a:rPr lang="en-US" sz="1000"/>
                        <a:t>25%</a:t>
                      </a:r>
                    </a:p>
                  </a:txBody>
                  <a:tcPr/>
                </a:tc>
                <a:tc>
                  <a:txBody>
                    <a:bodyPr/>
                    <a:lstStyle/>
                    <a:p>
                      <a:r>
                        <a:rPr lang="en-US" sz="1000"/>
                        <a:t>227839</a:t>
                      </a:r>
                    </a:p>
                  </a:txBody>
                  <a:tcPr/>
                </a:tc>
                <a:tc>
                  <a:txBody>
                    <a:bodyPr/>
                    <a:lstStyle/>
                    <a:p>
                      <a:r>
                        <a:rPr lang="en-US" sz="1000"/>
                        <a:t>4253211</a:t>
                      </a:r>
                    </a:p>
                  </a:txBody>
                  <a:tcPr/>
                </a:tc>
                <a:tc>
                  <a:txBody>
                    <a:bodyPr/>
                    <a:lstStyle/>
                    <a:p>
                      <a:r>
                        <a:rPr lang="en-US" sz="1000"/>
                        <a:t>100398</a:t>
                      </a:r>
                    </a:p>
                  </a:txBody>
                  <a:tcPr/>
                </a:tc>
                <a:tc>
                  <a:txBody>
                    <a:bodyPr/>
                    <a:lstStyle/>
                    <a:p>
                      <a:r>
                        <a:rPr lang="en-US" sz="1000"/>
                        <a:t>9284072</a:t>
                      </a:r>
                    </a:p>
                  </a:txBody>
                  <a:tcPr/>
                </a:tc>
                <a:tc>
                  <a:txBody>
                    <a:bodyPr/>
                    <a:lstStyle/>
                    <a:p>
                      <a:r>
                        <a:rPr lang="en-US" sz="1000"/>
                        <a:t>13927</a:t>
                      </a:r>
                    </a:p>
                  </a:txBody>
                  <a:tcPr/>
                </a:tc>
                <a:tc>
                  <a:txBody>
                    <a:bodyPr/>
                    <a:lstStyle/>
                    <a:p>
                      <a:r>
                        <a:rPr lang="en-US" sz="1000"/>
                        <a:t>14741</a:t>
                      </a:r>
                    </a:p>
                  </a:txBody>
                  <a:tcPr/>
                </a:tc>
                <a:tc>
                  <a:txBody>
                    <a:bodyPr/>
                    <a:lstStyle/>
                    <a:p>
                      <a:r>
                        <a:rPr lang="en-US" sz="1000"/>
                        <a:t>2451</a:t>
                      </a:r>
                    </a:p>
                  </a:txBody>
                  <a:tcPr/>
                </a:tc>
                <a:extLst>
                  <a:ext uri="{0D108BD9-81ED-4DB2-BD59-A6C34878D82A}">
                    <a16:rowId xmlns:a16="http://schemas.microsoft.com/office/drawing/2014/main" val="2522895672"/>
                  </a:ext>
                </a:extLst>
              </a:tr>
              <a:tr h="370840">
                <a:tc>
                  <a:txBody>
                    <a:bodyPr/>
                    <a:lstStyle/>
                    <a:p>
                      <a:r>
                        <a:rPr lang="en-US" sz="1000"/>
                        <a:t>13.05.2017 17:14:00</a:t>
                      </a:r>
                    </a:p>
                  </a:txBody>
                  <a:tcPr/>
                </a:tc>
                <a:tc>
                  <a:txBody>
                    <a:bodyPr/>
                    <a:lstStyle/>
                    <a:p>
                      <a:r>
                        <a:rPr lang="en-US" sz="1000"/>
                        <a:t>151344</a:t>
                      </a:r>
                    </a:p>
                  </a:txBody>
                  <a:tcPr/>
                </a:tc>
                <a:tc>
                  <a:txBody>
                    <a:bodyPr/>
                    <a:lstStyle/>
                    <a:p>
                      <a:r>
                        <a:rPr lang="en-US" sz="1000"/>
                        <a:t>0</a:t>
                      </a:r>
                    </a:p>
                  </a:txBody>
                  <a:tcPr/>
                </a:tc>
                <a:tc>
                  <a:txBody>
                    <a:bodyPr/>
                    <a:lstStyle/>
                    <a:p>
                      <a:r>
                        <a:rPr lang="en-US" sz="1000"/>
                        <a:t>306527</a:t>
                      </a:r>
                    </a:p>
                  </a:txBody>
                  <a:tcPr/>
                </a:tc>
                <a:tc>
                  <a:txBody>
                    <a:bodyPr/>
                    <a:lstStyle/>
                    <a:p>
                      <a:r>
                        <a:rPr lang="en-US" sz="1000"/>
                        <a:t>04:37</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982551</a:t>
                      </a:r>
                    </a:p>
                  </a:txBody>
                  <a:tcPr/>
                </a:tc>
                <a:tc>
                  <a:txBody>
                    <a:bodyPr/>
                    <a:lstStyle/>
                    <a:p>
                      <a:r>
                        <a:rPr lang="en-US" sz="1000"/>
                        <a:t>5614</a:t>
                      </a:r>
                    </a:p>
                  </a:txBody>
                  <a:tcPr/>
                </a:tc>
                <a:tc>
                  <a:txBody>
                    <a:bodyPr/>
                    <a:lstStyle/>
                    <a:p>
                      <a:r>
                        <a:rPr lang="en-US" sz="1000"/>
                        <a:t>1466</a:t>
                      </a:r>
                    </a:p>
                  </a:txBody>
                  <a:tcPr/>
                </a:tc>
                <a:tc>
                  <a:txBody>
                    <a:bodyPr/>
                    <a:lstStyle/>
                    <a:p>
                      <a:r>
                        <a:rPr lang="en-US" sz="1000"/>
                        <a:t>1037</a:t>
                      </a:r>
                    </a:p>
                  </a:txBody>
                  <a:tcPr/>
                </a:tc>
                <a:extLst>
                  <a:ext uri="{0D108BD9-81ED-4DB2-BD59-A6C34878D82A}">
                    <a16:rowId xmlns:a16="http://schemas.microsoft.com/office/drawing/2014/main" val="600509012"/>
                  </a:ext>
                </a:extLst>
              </a:tr>
              <a:tr h="370840">
                <a:tc>
                  <a:txBody>
                    <a:bodyPr/>
                    <a:lstStyle/>
                    <a:p>
                      <a:r>
                        <a:rPr lang="en-US" sz="1000"/>
                        <a:t>12.05.2017 13:38:02</a:t>
                      </a:r>
                    </a:p>
                  </a:txBody>
                  <a:tcPr/>
                </a:tc>
                <a:tc>
                  <a:txBody>
                    <a:bodyPr/>
                    <a:lstStyle/>
                    <a:p>
                      <a:r>
                        <a:rPr lang="en-US" sz="1000"/>
                        <a:t>113061</a:t>
                      </a:r>
                    </a:p>
                  </a:txBody>
                  <a:tcPr/>
                </a:tc>
                <a:tc>
                  <a:txBody>
                    <a:bodyPr/>
                    <a:lstStyle/>
                    <a:p>
                      <a:r>
                        <a:rPr lang="en-US" sz="1000"/>
                        <a:t>110279</a:t>
                      </a:r>
                    </a:p>
                  </a:txBody>
                  <a:tcPr/>
                </a:tc>
                <a:tc>
                  <a:txBody>
                    <a:bodyPr/>
                    <a:lstStyle/>
                    <a:p>
                      <a:r>
                        <a:rPr lang="en-US" sz="1000"/>
                        <a:t>385944</a:t>
                      </a:r>
                    </a:p>
                  </a:txBody>
                  <a:tcPr/>
                </a:tc>
                <a:tc>
                  <a:txBody>
                    <a:bodyPr/>
                    <a:lstStyle/>
                    <a:p>
                      <a:r>
                        <a:rPr lang="en-US" sz="1000"/>
                        <a:t>01:01</a:t>
                      </a:r>
                    </a:p>
                  </a:txBody>
                  <a:tcPr/>
                </a:tc>
                <a:tc>
                  <a:txBody>
                    <a:bodyPr/>
                    <a:lstStyle/>
                    <a:p>
                      <a:r>
                        <a:rPr lang="en-US" sz="1000"/>
                        <a:t>7%</a:t>
                      </a:r>
                    </a:p>
                  </a:txBody>
                  <a:tcPr/>
                </a:tc>
                <a:tc>
                  <a:txBody>
                    <a:bodyPr/>
                    <a:lstStyle/>
                    <a:p>
                      <a:r>
                        <a:rPr lang="en-US" sz="1000"/>
                        <a:t>0</a:t>
                      </a:r>
                    </a:p>
                  </a:txBody>
                  <a:tcPr/>
                </a:tc>
                <a:tc>
                  <a:txBody>
                    <a:bodyPr/>
                    <a:lstStyle/>
                    <a:p>
                      <a:r>
                        <a:rPr lang="en-US" sz="1000"/>
                        <a:t>384135</a:t>
                      </a:r>
                    </a:p>
                  </a:txBody>
                  <a:tcPr/>
                </a:tc>
                <a:tc>
                  <a:txBody>
                    <a:bodyPr/>
                    <a:lstStyle/>
                    <a:p>
                      <a:r>
                        <a:rPr lang="en-US" sz="1000"/>
                        <a:t>1809</a:t>
                      </a:r>
                    </a:p>
                  </a:txBody>
                  <a:tcPr/>
                </a:tc>
                <a:tc>
                  <a:txBody>
                    <a:bodyPr/>
                    <a:lstStyle/>
                    <a:p>
                      <a:r>
                        <a:rPr lang="en-US" sz="1000"/>
                        <a:t>724619</a:t>
                      </a:r>
                    </a:p>
                  </a:txBody>
                  <a:tcPr/>
                </a:tc>
                <a:tc>
                  <a:txBody>
                    <a:bodyPr/>
                    <a:lstStyle/>
                    <a:p>
                      <a:r>
                        <a:rPr lang="en-US" sz="1000"/>
                        <a:t>4796</a:t>
                      </a:r>
                    </a:p>
                  </a:txBody>
                  <a:tcPr/>
                </a:tc>
                <a:tc>
                  <a:txBody>
                    <a:bodyPr/>
                    <a:lstStyle/>
                    <a:p>
                      <a:r>
                        <a:rPr lang="en-US" sz="1000"/>
                        <a:t>113</a:t>
                      </a:r>
                    </a:p>
                  </a:txBody>
                  <a:tcPr/>
                </a:tc>
                <a:tc>
                  <a:txBody>
                    <a:bodyPr/>
                    <a:lstStyle/>
                    <a:p>
                      <a:r>
                        <a:rPr lang="en-US" sz="1000"/>
                        <a:t>220</a:t>
                      </a:r>
                    </a:p>
                  </a:txBody>
                  <a:tcPr/>
                </a:tc>
                <a:extLst>
                  <a:ext uri="{0D108BD9-81ED-4DB2-BD59-A6C34878D82A}">
                    <a16:rowId xmlns:a16="http://schemas.microsoft.com/office/drawing/2014/main" val="3699726092"/>
                  </a:ext>
                </a:extLst>
              </a:tr>
              <a:tr h="370840">
                <a:tc>
                  <a:txBody>
                    <a:bodyPr/>
                    <a:lstStyle/>
                    <a:p>
                      <a:r>
                        <a:rPr lang="en-US" sz="1000"/>
                        <a:t>09.02.2017 22:58:20</a:t>
                      </a:r>
                    </a:p>
                  </a:txBody>
                  <a:tcPr/>
                </a:tc>
                <a:tc>
                  <a:txBody>
                    <a:bodyPr/>
                    <a:lstStyle/>
                    <a:p>
                      <a:r>
                        <a:rPr lang="en-US" sz="1000"/>
                        <a:t>56754</a:t>
                      </a:r>
                    </a:p>
                  </a:txBody>
                  <a:tcPr/>
                </a:tc>
                <a:tc>
                  <a:txBody>
                    <a:bodyPr/>
                    <a:lstStyle/>
                    <a:p>
                      <a:r>
                        <a:rPr lang="en-US" sz="1000"/>
                        <a:t>75</a:t>
                      </a:r>
                    </a:p>
                  </a:txBody>
                  <a:tcPr/>
                </a:tc>
                <a:tc>
                  <a:txBody>
                    <a:bodyPr/>
                    <a:lstStyle/>
                    <a:p>
                      <a:r>
                        <a:rPr lang="en-US" sz="1000"/>
                        <a:t>115386</a:t>
                      </a:r>
                    </a:p>
                  </a:txBody>
                  <a:tcPr/>
                </a:tc>
                <a:tc>
                  <a:txBody>
                    <a:bodyPr/>
                    <a:lstStyle/>
                    <a:p>
                      <a:r>
                        <a:rPr lang="en-US" sz="1000"/>
                        <a:t>03:06</a:t>
                      </a:r>
                    </a:p>
                  </a:txBody>
                  <a:tcPr/>
                </a:tc>
                <a:tc>
                  <a:txBody>
                    <a:bodyPr/>
                    <a:lstStyle/>
                    <a:p>
                      <a:r>
                        <a:rPr lang="en-US" sz="1000"/>
                        <a:t>8%</a:t>
                      </a:r>
                    </a:p>
                  </a:txBody>
                  <a:tcPr/>
                </a:tc>
                <a:tc>
                  <a:txBody>
                    <a:bodyPr/>
                    <a:lstStyle/>
                    <a:p>
                      <a:r>
                        <a:rPr lang="en-US" sz="1000"/>
                        <a:t>3512</a:t>
                      </a:r>
                    </a:p>
                  </a:txBody>
                  <a:tcPr/>
                </a:tc>
                <a:tc>
                  <a:txBody>
                    <a:bodyPr/>
                    <a:lstStyle/>
                    <a:p>
                      <a:r>
                        <a:rPr lang="en-US" sz="1000"/>
                        <a:t>33740</a:t>
                      </a:r>
                    </a:p>
                  </a:txBody>
                  <a:tcPr/>
                </a:tc>
                <a:tc>
                  <a:txBody>
                    <a:bodyPr/>
                    <a:lstStyle/>
                    <a:p>
                      <a:r>
                        <a:rPr lang="en-US" sz="1000"/>
                        <a:t>78134</a:t>
                      </a:r>
                    </a:p>
                  </a:txBody>
                  <a:tcPr/>
                </a:tc>
                <a:tc>
                  <a:txBody>
                    <a:bodyPr/>
                    <a:lstStyle/>
                    <a:p>
                      <a:r>
                        <a:rPr lang="en-US" sz="1000"/>
                        <a:t>427690</a:t>
                      </a:r>
                    </a:p>
                  </a:txBody>
                  <a:tcPr/>
                </a:tc>
                <a:tc>
                  <a:txBody>
                    <a:bodyPr/>
                    <a:lstStyle/>
                    <a:p>
                      <a:r>
                        <a:rPr lang="en-US" sz="1000"/>
                        <a:t>2384</a:t>
                      </a:r>
                    </a:p>
                  </a:txBody>
                  <a:tcPr/>
                </a:tc>
                <a:tc>
                  <a:txBody>
                    <a:bodyPr/>
                    <a:lstStyle/>
                    <a:p>
                      <a:r>
                        <a:rPr lang="en-US" sz="1000"/>
                        <a:t>2381</a:t>
                      </a:r>
                    </a:p>
                  </a:txBody>
                  <a:tcPr/>
                </a:tc>
                <a:tc>
                  <a:txBody>
                    <a:bodyPr/>
                    <a:lstStyle/>
                    <a:p>
                      <a:r>
                        <a:rPr lang="en-US" sz="1000"/>
                        <a:t>450</a:t>
                      </a:r>
                    </a:p>
                  </a:txBody>
                  <a:tcPr/>
                </a:tc>
                <a:extLst>
                  <a:ext uri="{0D108BD9-81ED-4DB2-BD59-A6C34878D82A}">
                    <a16:rowId xmlns:a16="http://schemas.microsoft.com/office/drawing/2014/main" val="926364940"/>
                  </a:ext>
                </a:extLst>
              </a:tr>
              <a:tr h="370840">
                <a:tc>
                  <a:txBody>
                    <a:bodyPr/>
                    <a:lstStyle/>
                    <a:p>
                      <a:r>
                        <a:rPr lang="en-US" sz="1000"/>
                        <a:t>13.05.2017 06:26:00</a:t>
                      </a:r>
                    </a:p>
                  </a:txBody>
                  <a:tcPr/>
                </a:tc>
                <a:tc>
                  <a:txBody>
                    <a:bodyPr/>
                    <a:lstStyle/>
                    <a:p>
                      <a:r>
                        <a:rPr lang="en-US" sz="1000"/>
                        <a:t>42195</a:t>
                      </a:r>
                    </a:p>
                  </a:txBody>
                  <a:tcPr/>
                </a:tc>
                <a:tc>
                  <a:txBody>
                    <a:bodyPr/>
                    <a:lstStyle/>
                    <a:p>
                      <a:r>
                        <a:rPr lang="en-US" sz="1000"/>
                        <a:t>0</a:t>
                      </a:r>
                    </a:p>
                  </a:txBody>
                  <a:tcPr/>
                </a:tc>
                <a:tc>
                  <a:txBody>
                    <a:bodyPr/>
                    <a:lstStyle/>
                    <a:p>
                      <a:r>
                        <a:rPr lang="en-US" sz="1000"/>
                        <a:t>75342</a:t>
                      </a:r>
                    </a:p>
                  </a:txBody>
                  <a:tcPr/>
                </a:tc>
                <a:tc>
                  <a:txBody>
                    <a:bodyPr/>
                    <a:lstStyle/>
                    <a:p>
                      <a:r>
                        <a:rPr lang="en-US" sz="1000"/>
                        <a:t>01:09</a:t>
                      </a:r>
                    </a:p>
                  </a:txBody>
                  <a:tcPr/>
                </a:tc>
                <a:tc>
                  <a:txBody>
                    <a:bodyPr/>
                    <a:lstStyle/>
                    <a:p>
                      <a:r>
                        <a:rPr lang="en-US" sz="1000"/>
                        <a:t>22%</a:t>
                      </a:r>
                    </a:p>
                  </a:txBody>
                  <a:tcPr/>
                </a:tc>
                <a:tc>
                  <a:txBody>
                    <a:bodyPr/>
                    <a:lstStyle/>
                    <a:p>
                      <a:r>
                        <a:rPr lang="en-US" sz="1000"/>
                        <a:t>26510</a:t>
                      </a:r>
                    </a:p>
                  </a:txBody>
                  <a:tcPr/>
                </a:tc>
                <a:tc>
                  <a:txBody>
                    <a:bodyPr/>
                    <a:lstStyle/>
                    <a:p>
                      <a:r>
                        <a:rPr lang="en-US" sz="1000"/>
                        <a:t>39438</a:t>
                      </a:r>
                    </a:p>
                  </a:txBody>
                  <a:tcPr/>
                </a:tc>
                <a:tc>
                  <a:txBody>
                    <a:bodyPr/>
                    <a:lstStyle/>
                    <a:p>
                      <a:r>
                        <a:rPr lang="en-US" sz="1000"/>
                        <a:t>9394</a:t>
                      </a:r>
                    </a:p>
                  </a:txBody>
                  <a:tcPr/>
                </a:tc>
                <a:tc>
                  <a:txBody>
                    <a:bodyPr/>
                    <a:lstStyle/>
                    <a:p>
                      <a:r>
                        <a:rPr lang="en-US" sz="1000"/>
                        <a:t>172346</a:t>
                      </a:r>
                    </a:p>
                  </a:txBody>
                  <a:tcPr/>
                </a:tc>
                <a:tc>
                  <a:txBody>
                    <a:bodyPr/>
                    <a:lstStyle/>
                    <a:p>
                      <a:r>
                        <a:rPr lang="en-US" sz="1000"/>
                        <a:t>1207</a:t>
                      </a:r>
                    </a:p>
                  </a:txBody>
                  <a:tcPr/>
                </a:tc>
                <a:tc>
                  <a:txBody>
                    <a:bodyPr/>
                    <a:lstStyle/>
                    <a:p>
                      <a:r>
                        <a:rPr lang="en-US" sz="1000"/>
                        <a:t>280</a:t>
                      </a:r>
                    </a:p>
                  </a:txBody>
                  <a:tcPr/>
                </a:tc>
                <a:tc>
                  <a:txBody>
                    <a:bodyPr/>
                    <a:lstStyle/>
                    <a:p>
                      <a:r>
                        <a:rPr lang="en-US" sz="1000"/>
                        <a:t>148</a:t>
                      </a:r>
                    </a:p>
                  </a:txBody>
                  <a:tcPr/>
                </a:tc>
                <a:extLst>
                  <a:ext uri="{0D108BD9-81ED-4DB2-BD59-A6C34878D82A}">
                    <a16:rowId xmlns:a16="http://schemas.microsoft.com/office/drawing/2014/main" val="2942545942"/>
                  </a:ext>
                </a:extLst>
              </a:tr>
            </a:tbl>
          </a:graphicData>
        </a:graphic>
      </p:graphicFrame>
      <p:sp>
        <p:nvSpPr>
          <p:cNvPr id="4" name="Text Placeholder 3"/>
          <p:cNvSpPr>
            <a:spLocks noGrp="1"/>
          </p:cNvSpPr>
          <p:nvPr>
            <p:ph type="body" sz="quarter" idx="14"/>
          </p:nvPr>
        </p:nvSpPr>
        <p:spPr/>
        <p:txBody>
          <a:bodyPr/>
          <a:lstStyle/>
          <a:p>
            <a:r>
              <a:rPr lang="en-US"/>
              <a:t>01.02.2017 - 15.05.2017</a:t>
            </a:r>
          </a:p>
        </p:txBody>
      </p:sp>
    </p:spTree>
    <p:extLst>
      <p:ext uri="{BB962C8B-B14F-4D97-AF65-F5344CB8AC3E}">
        <p14:creationId xmlns:p14="http://schemas.microsoft.com/office/powerpoint/2010/main" val="4999715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1306</Words>
  <Application>Microsoft Office PowerPoint</Application>
  <PresentationFormat>On-screen Show (4:3)</PresentationFormat>
  <Paragraphs>585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3</vt:lpstr>
      <vt:lpstr>Eigene Posts - Shares - Export - 2 of 3</vt:lpstr>
      <vt:lpstr>Eigene Posts - Shares - Export - 3 of 3</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 - 1 of 3</vt:lpstr>
      <vt:lpstr>Eigene Posts - I-Rate Aktive Nutzer - Export - 2 of 3</vt:lpstr>
      <vt:lpstr>Eigene Posts - I-Rate Aktive Nutzer - Export - 3 of 3</vt:lpstr>
      <vt:lpstr>Eigene Posts - I-Rate Aktive Nutzer-Flop - Export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2017-05-16T07:56:01Z</dcterms:created>
  <dcterms:modified xsi:type="dcterms:W3CDTF">2017-05-16T07:56:43Z</dcterms:modified>
</cp:coreProperties>
</file>