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6" r:id="rId11"/>
    <p:sldId id="267" r:id="rId12"/>
    <p:sldId id="268" r:id="rId13"/>
    <p:sldId id="270" r:id="rId14"/>
    <p:sldId id="271" r:id="rId15"/>
    <p:sldId id="272" r:id="rId16"/>
    <p:sldId id="273" r:id="rId17"/>
    <p:sldId id="274" r:id="rId18"/>
    <p:sldId id="276" r:id="rId19"/>
    <p:sldId id="277" r:id="rId20"/>
    <p:sldId id="278" r:id="rId21"/>
    <p:sldId id="280" r:id="rId22"/>
    <p:sldId id="281" r:id="rId23"/>
    <p:sldId id="282" r:id="rId24"/>
    <p:sldId id="283" r:id="rId25"/>
    <p:sldId id="284" r:id="rId26"/>
    <p:sldId id="285" r:id="rId27"/>
    <p:sldId id="287" r:id="rId28"/>
    <p:sldId id="288" r:id="rId29"/>
    <p:sldId id="289" r:id="rId30"/>
    <p:sldId id="290" r:id="rId31"/>
  </p:sldIdLst>
  <p:sldSz cx="9144000" cy="6858000" type="screen4x3"/>
  <p:notesSz cx="6858000" cy="9144000"/>
  <p:embeddedFontLst>
    <p:embeddedFont>
      <p:font typeface="Calibri" panose="020F0502020204030204" pitchFamily="34" charset="0"/>
      <p:regular r:id="rId32"/>
      <p:bold r:id="rId33"/>
      <p:italic r:id="rId34"/>
      <p:boldItalic r:id="rId35"/>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92" autoAdjust="0"/>
  </p:normalViewPr>
  <p:slideViewPr>
    <p:cSldViewPr snapToGrid="0">
      <p:cViewPr varScale="1">
        <p:scale>
          <a:sx n="62" d="100"/>
          <a:sy n="62" d="100"/>
        </p:scale>
        <p:origin x="90" y="36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font" Target="fonts/font3.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2.fntdata"/><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1.fntdata"/><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font" Target="fonts/font4.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NDR 90,3 und Hamburg Journal</c:v>
                </c:pt>
              </c:strCache>
            </c:strRef>
          </c:tx>
          <c:spPr>
            <a:ln w="28575" cap="rnd">
              <a:solidFill>
                <a:schemeClr val="accent1"/>
              </a:solidFill>
              <a:round/>
            </a:ln>
            <a:effectLst/>
          </c:spPr>
          <c:marker>
            <c:symbol val="none"/>
          </c:marker>
          <c:cat>
            <c:strRef>
              <c:f>Sheet1!$A$2:$A$397</c:f>
              <c:strCache>
                <c:ptCount val="396"/>
                <c:pt idx="0">
                  <c:v>01.03.2016</c:v>
                </c:pt>
                <c:pt idx="1">
                  <c:v>02.03.2016</c:v>
                </c:pt>
                <c:pt idx="2">
                  <c:v>03.03.2016</c:v>
                </c:pt>
                <c:pt idx="3">
                  <c:v>04.03.2016</c:v>
                </c:pt>
                <c:pt idx="4">
                  <c:v>05.03.2016</c:v>
                </c:pt>
                <c:pt idx="5">
                  <c:v>06.03.2016</c:v>
                </c:pt>
                <c:pt idx="6">
                  <c:v>07.03.2016</c:v>
                </c:pt>
                <c:pt idx="7">
                  <c:v>08.03.2016</c:v>
                </c:pt>
                <c:pt idx="8">
                  <c:v>09.03.2016</c:v>
                </c:pt>
                <c:pt idx="9">
                  <c:v>10.03.2016</c:v>
                </c:pt>
                <c:pt idx="10">
                  <c:v>11.03.2016</c:v>
                </c:pt>
                <c:pt idx="11">
                  <c:v>12.03.2016</c:v>
                </c:pt>
                <c:pt idx="12">
                  <c:v>13.03.2016</c:v>
                </c:pt>
                <c:pt idx="13">
                  <c:v>14.03.2016</c:v>
                </c:pt>
                <c:pt idx="14">
                  <c:v>15.03.2016</c:v>
                </c:pt>
                <c:pt idx="15">
                  <c:v>16.03.2016</c:v>
                </c:pt>
                <c:pt idx="16">
                  <c:v>17.03.2016</c:v>
                </c:pt>
                <c:pt idx="17">
                  <c:v>18.03.2016</c:v>
                </c:pt>
                <c:pt idx="18">
                  <c:v>19.03.2016</c:v>
                </c:pt>
                <c:pt idx="19">
                  <c:v>20.03.2016</c:v>
                </c:pt>
                <c:pt idx="20">
                  <c:v>21.03.2016</c:v>
                </c:pt>
                <c:pt idx="21">
                  <c:v>22.03.2016</c:v>
                </c:pt>
                <c:pt idx="22">
                  <c:v>23.03.2016</c:v>
                </c:pt>
                <c:pt idx="23">
                  <c:v>24.03.2016</c:v>
                </c:pt>
                <c:pt idx="24">
                  <c:v>25.03.2016</c:v>
                </c:pt>
                <c:pt idx="25">
                  <c:v>26.03.2016</c:v>
                </c:pt>
                <c:pt idx="26">
                  <c:v>27.03.2016</c:v>
                </c:pt>
                <c:pt idx="27">
                  <c:v>28.03.2016</c:v>
                </c:pt>
                <c:pt idx="28">
                  <c:v>29.03.2016</c:v>
                </c:pt>
                <c:pt idx="29">
                  <c:v>30.03.2016</c:v>
                </c:pt>
                <c:pt idx="30">
                  <c:v>31.03.2016</c:v>
                </c:pt>
                <c:pt idx="31">
                  <c:v>01.04.2016</c:v>
                </c:pt>
                <c:pt idx="32">
                  <c:v>02.04.2016</c:v>
                </c:pt>
                <c:pt idx="33">
                  <c:v>03.04.2016</c:v>
                </c:pt>
                <c:pt idx="34">
                  <c:v>04.04.2016</c:v>
                </c:pt>
                <c:pt idx="35">
                  <c:v>05.04.2016</c:v>
                </c:pt>
                <c:pt idx="36">
                  <c:v>06.04.2016</c:v>
                </c:pt>
                <c:pt idx="37">
                  <c:v>07.04.2016</c:v>
                </c:pt>
                <c:pt idx="38">
                  <c:v>08.04.2016</c:v>
                </c:pt>
                <c:pt idx="39">
                  <c:v>09.04.2016</c:v>
                </c:pt>
                <c:pt idx="40">
                  <c:v>10.04.2016</c:v>
                </c:pt>
                <c:pt idx="41">
                  <c:v>11.04.2016</c:v>
                </c:pt>
                <c:pt idx="42">
                  <c:v>12.04.2016</c:v>
                </c:pt>
                <c:pt idx="43">
                  <c:v>13.04.2016</c:v>
                </c:pt>
                <c:pt idx="44">
                  <c:v>14.04.2016</c:v>
                </c:pt>
                <c:pt idx="45">
                  <c:v>15.04.2016</c:v>
                </c:pt>
                <c:pt idx="46">
                  <c:v>16.04.2016</c:v>
                </c:pt>
                <c:pt idx="47">
                  <c:v>17.04.2016</c:v>
                </c:pt>
                <c:pt idx="48">
                  <c:v>18.04.2016</c:v>
                </c:pt>
                <c:pt idx="49">
                  <c:v>19.04.2016</c:v>
                </c:pt>
                <c:pt idx="50">
                  <c:v>20.04.2016</c:v>
                </c:pt>
                <c:pt idx="51">
                  <c:v>21.04.2016</c:v>
                </c:pt>
                <c:pt idx="52">
                  <c:v>22.04.2016</c:v>
                </c:pt>
                <c:pt idx="53">
                  <c:v>23.04.2016</c:v>
                </c:pt>
                <c:pt idx="54">
                  <c:v>24.04.2016</c:v>
                </c:pt>
                <c:pt idx="55">
                  <c:v>25.04.2016</c:v>
                </c:pt>
                <c:pt idx="56">
                  <c:v>26.04.2016</c:v>
                </c:pt>
                <c:pt idx="57">
                  <c:v>27.04.2016</c:v>
                </c:pt>
                <c:pt idx="58">
                  <c:v>28.04.2016</c:v>
                </c:pt>
                <c:pt idx="59">
                  <c:v>29.04.2016</c:v>
                </c:pt>
                <c:pt idx="60">
                  <c:v>30.04.2016</c:v>
                </c:pt>
                <c:pt idx="61">
                  <c:v>01.05.2016</c:v>
                </c:pt>
                <c:pt idx="62">
                  <c:v>02.05.2016</c:v>
                </c:pt>
                <c:pt idx="63">
                  <c:v>03.05.2016</c:v>
                </c:pt>
                <c:pt idx="64">
                  <c:v>04.05.2016</c:v>
                </c:pt>
                <c:pt idx="65">
                  <c:v>05.05.2016</c:v>
                </c:pt>
                <c:pt idx="66">
                  <c:v>06.05.2016</c:v>
                </c:pt>
                <c:pt idx="67">
                  <c:v>07.05.2016</c:v>
                </c:pt>
                <c:pt idx="68">
                  <c:v>08.05.2016</c:v>
                </c:pt>
                <c:pt idx="69">
                  <c:v>09.05.2016</c:v>
                </c:pt>
                <c:pt idx="70">
                  <c:v>10.05.2016</c:v>
                </c:pt>
                <c:pt idx="71">
                  <c:v>11.05.2016</c:v>
                </c:pt>
                <c:pt idx="72">
                  <c:v>12.05.2016</c:v>
                </c:pt>
                <c:pt idx="73">
                  <c:v>13.05.2016</c:v>
                </c:pt>
                <c:pt idx="74">
                  <c:v>14.05.2016</c:v>
                </c:pt>
                <c:pt idx="75">
                  <c:v>15.05.2016</c:v>
                </c:pt>
                <c:pt idx="76">
                  <c:v>16.05.2016</c:v>
                </c:pt>
                <c:pt idx="77">
                  <c:v>17.05.2016</c:v>
                </c:pt>
                <c:pt idx="78">
                  <c:v>18.05.2016</c:v>
                </c:pt>
                <c:pt idx="79">
                  <c:v>19.05.2016</c:v>
                </c:pt>
                <c:pt idx="80">
                  <c:v>20.05.2016</c:v>
                </c:pt>
                <c:pt idx="81">
                  <c:v>21.05.2016</c:v>
                </c:pt>
                <c:pt idx="82">
                  <c:v>22.05.2016</c:v>
                </c:pt>
                <c:pt idx="83">
                  <c:v>23.05.2016</c:v>
                </c:pt>
                <c:pt idx="84">
                  <c:v>24.05.2016</c:v>
                </c:pt>
                <c:pt idx="85">
                  <c:v>25.05.2016</c:v>
                </c:pt>
                <c:pt idx="86">
                  <c:v>26.05.2016</c:v>
                </c:pt>
                <c:pt idx="87">
                  <c:v>27.05.2016</c:v>
                </c:pt>
                <c:pt idx="88">
                  <c:v>28.05.2016</c:v>
                </c:pt>
                <c:pt idx="89">
                  <c:v>29.05.2016</c:v>
                </c:pt>
                <c:pt idx="90">
                  <c:v>30.05.2016</c:v>
                </c:pt>
                <c:pt idx="91">
                  <c:v>31.05.2016</c:v>
                </c:pt>
                <c:pt idx="92">
                  <c:v>01.06.2016</c:v>
                </c:pt>
                <c:pt idx="93">
                  <c:v>02.06.2016</c:v>
                </c:pt>
                <c:pt idx="94">
                  <c:v>03.06.2016</c:v>
                </c:pt>
                <c:pt idx="95">
                  <c:v>04.06.2016</c:v>
                </c:pt>
                <c:pt idx="96">
                  <c:v>05.06.2016</c:v>
                </c:pt>
                <c:pt idx="97">
                  <c:v>06.06.2016</c:v>
                </c:pt>
                <c:pt idx="98">
                  <c:v>07.06.2016</c:v>
                </c:pt>
                <c:pt idx="99">
                  <c:v>08.06.2016</c:v>
                </c:pt>
                <c:pt idx="100">
                  <c:v>09.06.2016</c:v>
                </c:pt>
                <c:pt idx="101">
                  <c:v>10.06.2016</c:v>
                </c:pt>
                <c:pt idx="102">
                  <c:v>11.06.2016</c:v>
                </c:pt>
                <c:pt idx="103">
                  <c:v>12.06.2016</c:v>
                </c:pt>
                <c:pt idx="104">
                  <c:v>13.06.2016</c:v>
                </c:pt>
                <c:pt idx="105">
                  <c:v>14.06.2016</c:v>
                </c:pt>
                <c:pt idx="106">
                  <c:v>15.06.2016</c:v>
                </c:pt>
                <c:pt idx="107">
                  <c:v>16.06.2016</c:v>
                </c:pt>
                <c:pt idx="108">
                  <c:v>17.06.2016</c:v>
                </c:pt>
                <c:pt idx="109">
                  <c:v>18.06.2016</c:v>
                </c:pt>
                <c:pt idx="110">
                  <c:v>19.06.2016</c:v>
                </c:pt>
                <c:pt idx="111">
                  <c:v>20.06.2016</c:v>
                </c:pt>
                <c:pt idx="112">
                  <c:v>21.06.2016</c:v>
                </c:pt>
                <c:pt idx="113">
                  <c:v>22.06.2016</c:v>
                </c:pt>
                <c:pt idx="114">
                  <c:v>23.06.2016</c:v>
                </c:pt>
                <c:pt idx="115">
                  <c:v>24.06.2016</c:v>
                </c:pt>
                <c:pt idx="116">
                  <c:v>25.06.2016</c:v>
                </c:pt>
                <c:pt idx="117">
                  <c:v>26.06.2016</c:v>
                </c:pt>
                <c:pt idx="118">
                  <c:v>27.06.2016</c:v>
                </c:pt>
                <c:pt idx="119">
                  <c:v>28.06.2016</c:v>
                </c:pt>
                <c:pt idx="120">
                  <c:v>29.06.2016</c:v>
                </c:pt>
                <c:pt idx="121">
                  <c:v>30.06.2016</c:v>
                </c:pt>
                <c:pt idx="122">
                  <c:v>01.07.2016</c:v>
                </c:pt>
                <c:pt idx="123">
                  <c:v>02.07.2016</c:v>
                </c:pt>
                <c:pt idx="124">
                  <c:v>03.07.2016</c:v>
                </c:pt>
                <c:pt idx="125">
                  <c:v>04.07.2016</c:v>
                </c:pt>
                <c:pt idx="126">
                  <c:v>05.07.2016</c:v>
                </c:pt>
                <c:pt idx="127">
                  <c:v>06.07.2016</c:v>
                </c:pt>
                <c:pt idx="128">
                  <c:v>07.07.2016</c:v>
                </c:pt>
                <c:pt idx="129">
                  <c:v>08.07.2016</c:v>
                </c:pt>
                <c:pt idx="130">
                  <c:v>09.07.2016</c:v>
                </c:pt>
                <c:pt idx="131">
                  <c:v>10.07.2016</c:v>
                </c:pt>
                <c:pt idx="132">
                  <c:v>11.07.2016</c:v>
                </c:pt>
                <c:pt idx="133">
                  <c:v>12.07.2016</c:v>
                </c:pt>
                <c:pt idx="134">
                  <c:v>13.07.2016</c:v>
                </c:pt>
                <c:pt idx="135">
                  <c:v>14.07.2016</c:v>
                </c:pt>
                <c:pt idx="136">
                  <c:v>15.07.2016</c:v>
                </c:pt>
                <c:pt idx="137">
                  <c:v>16.07.2016</c:v>
                </c:pt>
                <c:pt idx="138">
                  <c:v>17.07.2016</c:v>
                </c:pt>
                <c:pt idx="139">
                  <c:v>18.07.2016</c:v>
                </c:pt>
                <c:pt idx="140">
                  <c:v>19.07.2016</c:v>
                </c:pt>
                <c:pt idx="141">
                  <c:v>20.07.2016</c:v>
                </c:pt>
                <c:pt idx="142">
                  <c:v>21.07.2016</c:v>
                </c:pt>
                <c:pt idx="143">
                  <c:v>22.07.2016</c:v>
                </c:pt>
                <c:pt idx="144">
                  <c:v>23.07.2016</c:v>
                </c:pt>
                <c:pt idx="145">
                  <c:v>24.07.2016</c:v>
                </c:pt>
                <c:pt idx="146">
                  <c:v>25.07.2016</c:v>
                </c:pt>
                <c:pt idx="147">
                  <c:v>26.07.2016</c:v>
                </c:pt>
                <c:pt idx="148">
                  <c:v>27.07.2016</c:v>
                </c:pt>
                <c:pt idx="149">
                  <c:v>28.07.2016</c:v>
                </c:pt>
                <c:pt idx="150">
                  <c:v>29.07.2016</c:v>
                </c:pt>
                <c:pt idx="151">
                  <c:v>30.07.2016</c:v>
                </c:pt>
                <c:pt idx="152">
                  <c:v>31.07.2016</c:v>
                </c:pt>
                <c:pt idx="153">
                  <c:v>01.08.2016</c:v>
                </c:pt>
                <c:pt idx="154">
                  <c:v>02.08.2016</c:v>
                </c:pt>
                <c:pt idx="155">
                  <c:v>03.08.2016</c:v>
                </c:pt>
                <c:pt idx="156">
                  <c:v>04.08.2016</c:v>
                </c:pt>
                <c:pt idx="157">
                  <c:v>05.08.2016</c:v>
                </c:pt>
                <c:pt idx="158">
                  <c:v>06.08.2016</c:v>
                </c:pt>
                <c:pt idx="159">
                  <c:v>07.08.2016</c:v>
                </c:pt>
                <c:pt idx="160">
                  <c:v>08.08.2016</c:v>
                </c:pt>
                <c:pt idx="161">
                  <c:v>09.08.2016</c:v>
                </c:pt>
                <c:pt idx="162">
                  <c:v>10.08.2016</c:v>
                </c:pt>
                <c:pt idx="163">
                  <c:v>11.08.2016</c:v>
                </c:pt>
                <c:pt idx="164">
                  <c:v>12.08.2016</c:v>
                </c:pt>
                <c:pt idx="165">
                  <c:v>13.08.2016</c:v>
                </c:pt>
                <c:pt idx="166">
                  <c:v>14.08.2016</c:v>
                </c:pt>
                <c:pt idx="167">
                  <c:v>15.08.2016</c:v>
                </c:pt>
                <c:pt idx="168">
                  <c:v>16.08.2016</c:v>
                </c:pt>
                <c:pt idx="169">
                  <c:v>17.08.2016</c:v>
                </c:pt>
                <c:pt idx="170">
                  <c:v>18.08.2016</c:v>
                </c:pt>
                <c:pt idx="171">
                  <c:v>19.08.2016</c:v>
                </c:pt>
                <c:pt idx="172">
                  <c:v>20.08.2016</c:v>
                </c:pt>
                <c:pt idx="173">
                  <c:v>21.08.2016</c:v>
                </c:pt>
                <c:pt idx="174">
                  <c:v>22.08.2016</c:v>
                </c:pt>
                <c:pt idx="175">
                  <c:v>23.08.2016</c:v>
                </c:pt>
                <c:pt idx="176">
                  <c:v>24.08.2016</c:v>
                </c:pt>
                <c:pt idx="177">
                  <c:v>25.08.2016</c:v>
                </c:pt>
                <c:pt idx="178">
                  <c:v>26.08.2016</c:v>
                </c:pt>
                <c:pt idx="179">
                  <c:v>27.08.2016</c:v>
                </c:pt>
                <c:pt idx="180">
                  <c:v>28.08.2016</c:v>
                </c:pt>
                <c:pt idx="181">
                  <c:v>29.08.2016</c:v>
                </c:pt>
                <c:pt idx="182">
                  <c:v>30.08.2016</c:v>
                </c:pt>
                <c:pt idx="183">
                  <c:v>31.08.2016</c:v>
                </c:pt>
                <c:pt idx="184">
                  <c:v>01.09.2016</c:v>
                </c:pt>
                <c:pt idx="185">
                  <c:v>02.09.2016</c:v>
                </c:pt>
                <c:pt idx="186">
                  <c:v>03.09.2016</c:v>
                </c:pt>
                <c:pt idx="187">
                  <c:v>04.09.2016</c:v>
                </c:pt>
                <c:pt idx="188">
                  <c:v>05.09.2016</c:v>
                </c:pt>
                <c:pt idx="189">
                  <c:v>06.09.2016</c:v>
                </c:pt>
                <c:pt idx="190">
                  <c:v>07.09.2016</c:v>
                </c:pt>
                <c:pt idx="191">
                  <c:v>08.09.2016</c:v>
                </c:pt>
                <c:pt idx="192">
                  <c:v>09.09.2016</c:v>
                </c:pt>
                <c:pt idx="193">
                  <c:v>10.09.2016</c:v>
                </c:pt>
                <c:pt idx="194">
                  <c:v>11.09.2016</c:v>
                </c:pt>
                <c:pt idx="195">
                  <c:v>12.09.2016</c:v>
                </c:pt>
                <c:pt idx="196">
                  <c:v>13.09.2016</c:v>
                </c:pt>
                <c:pt idx="197">
                  <c:v>14.09.2016</c:v>
                </c:pt>
                <c:pt idx="198">
                  <c:v>15.09.2016</c:v>
                </c:pt>
                <c:pt idx="199">
                  <c:v>16.09.2016</c:v>
                </c:pt>
                <c:pt idx="200">
                  <c:v>17.09.2016</c:v>
                </c:pt>
                <c:pt idx="201">
                  <c:v>18.09.2016</c:v>
                </c:pt>
                <c:pt idx="202">
                  <c:v>19.09.2016</c:v>
                </c:pt>
                <c:pt idx="203">
                  <c:v>20.09.2016</c:v>
                </c:pt>
                <c:pt idx="204">
                  <c:v>21.09.2016</c:v>
                </c:pt>
                <c:pt idx="205">
                  <c:v>22.09.2016</c:v>
                </c:pt>
                <c:pt idx="206">
                  <c:v>23.09.2016</c:v>
                </c:pt>
                <c:pt idx="207">
                  <c:v>24.09.2016</c:v>
                </c:pt>
                <c:pt idx="208">
                  <c:v>25.09.2016</c:v>
                </c:pt>
                <c:pt idx="209">
                  <c:v>26.09.2016</c:v>
                </c:pt>
                <c:pt idx="210">
                  <c:v>27.09.2016</c:v>
                </c:pt>
                <c:pt idx="211">
                  <c:v>28.09.2016</c:v>
                </c:pt>
                <c:pt idx="212">
                  <c:v>29.09.2016</c:v>
                </c:pt>
                <c:pt idx="213">
                  <c:v>30.09.2016</c:v>
                </c:pt>
                <c:pt idx="214">
                  <c:v>01.10.2016</c:v>
                </c:pt>
                <c:pt idx="215">
                  <c:v>02.10.2016</c:v>
                </c:pt>
                <c:pt idx="216">
                  <c:v>03.10.2016</c:v>
                </c:pt>
                <c:pt idx="217">
                  <c:v>04.10.2016</c:v>
                </c:pt>
                <c:pt idx="218">
                  <c:v>05.10.2016</c:v>
                </c:pt>
                <c:pt idx="219">
                  <c:v>06.10.2016</c:v>
                </c:pt>
                <c:pt idx="220">
                  <c:v>07.10.2016</c:v>
                </c:pt>
                <c:pt idx="221">
                  <c:v>08.10.2016</c:v>
                </c:pt>
                <c:pt idx="222">
                  <c:v>09.10.2016</c:v>
                </c:pt>
                <c:pt idx="223">
                  <c:v>10.10.2016</c:v>
                </c:pt>
                <c:pt idx="224">
                  <c:v>11.10.2016</c:v>
                </c:pt>
                <c:pt idx="225">
                  <c:v>12.10.2016</c:v>
                </c:pt>
                <c:pt idx="226">
                  <c:v>13.10.2016</c:v>
                </c:pt>
                <c:pt idx="227">
                  <c:v>14.10.2016</c:v>
                </c:pt>
                <c:pt idx="228">
                  <c:v>15.10.2016</c:v>
                </c:pt>
                <c:pt idx="229">
                  <c:v>16.10.2016</c:v>
                </c:pt>
                <c:pt idx="230">
                  <c:v>17.10.2016</c:v>
                </c:pt>
                <c:pt idx="231">
                  <c:v>18.10.2016</c:v>
                </c:pt>
                <c:pt idx="232">
                  <c:v>19.10.2016</c:v>
                </c:pt>
                <c:pt idx="233">
                  <c:v>20.10.2016</c:v>
                </c:pt>
                <c:pt idx="234">
                  <c:v>21.10.2016</c:v>
                </c:pt>
                <c:pt idx="235">
                  <c:v>22.10.2016</c:v>
                </c:pt>
                <c:pt idx="236">
                  <c:v>23.10.2016</c:v>
                </c:pt>
                <c:pt idx="237">
                  <c:v>24.10.2016</c:v>
                </c:pt>
                <c:pt idx="238">
                  <c:v>25.10.2016</c:v>
                </c:pt>
                <c:pt idx="239">
                  <c:v>26.10.2016</c:v>
                </c:pt>
                <c:pt idx="240">
                  <c:v>27.10.2016</c:v>
                </c:pt>
                <c:pt idx="241">
                  <c:v>28.10.2016</c:v>
                </c:pt>
                <c:pt idx="242">
                  <c:v>29.10.2016</c:v>
                </c:pt>
                <c:pt idx="243">
                  <c:v>30.10.2016</c:v>
                </c:pt>
                <c:pt idx="244">
                  <c:v>31.10.2016</c:v>
                </c:pt>
                <c:pt idx="245">
                  <c:v>01.11.2016</c:v>
                </c:pt>
                <c:pt idx="246">
                  <c:v>02.11.2016</c:v>
                </c:pt>
                <c:pt idx="247">
                  <c:v>03.11.2016</c:v>
                </c:pt>
                <c:pt idx="248">
                  <c:v>04.11.2016</c:v>
                </c:pt>
                <c:pt idx="249">
                  <c:v>05.11.2016</c:v>
                </c:pt>
                <c:pt idx="250">
                  <c:v>06.11.2016</c:v>
                </c:pt>
                <c:pt idx="251">
                  <c:v>07.11.2016</c:v>
                </c:pt>
                <c:pt idx="252">
                  <c:v>08.11.2016</c:v>
                </c:pt>
                <c:pt idx="253">
                  <c:v>09.11.2016</c:v>
                </c:pt>
                <c:pt idx="254">
                  <c:v>10.11.2016</c:v>
                </c:pt>
                <c:pt idx="255">
                  <c:v>11.11.2016</c:v>
                </c:pt>
                <c:pt idx="256">
                  <c:v>12.11.2016</c:v>
                </c:pt>
                <c:pt idx="257">
                  <c:v>13.11.2016</c:v>
                </c:pt>
                <c:pt idx="258">
                  <c:v>14.11.2016</c:v>
                </c:pt>
                <c:pt idx="259">
                  <c:v>15.11.2016</c:v>
                </c:pt>
                <c:pt idx="260">
                  <c:v>16.11.2016</c:v>
                </c:pt>
                <c:pt idx="261">
                  <c:v>17.11.2016</c:v>
                </c:pt>
                <c:pt idx="262">
                  <c:v>18.11.2016</c:v>
                </c:pt>
                <c:pt idx="263">
                  <c:v>19.11.2016</c:v>
                </c:pt>
                <c:pt idx="264">
                  <c:v>20.11.2016</c:v>
                </c:pt>
                <c:pt idx="265">
                  <c:v>21.11.2016</c:v>
                </c:pt>
                <c:pt idx="266">
                  <c:v>22.11.2016</c:v>
                </c:pt>
                <c:pt idx="267">
                  <c:v>23.11.2016</c:v>
                </c:pt>
                <c:pt idx="268">
                  <c:v>24.11.2016</c:v>
                </c:pt>
                <c:pt idx="269">
                  <c:v>25.11.2016</c:v>
                </c:pt>
                <c:pt idx="270">
                  <c:v>26.11.2016</c:v>
                </c:pt>
                <c:pt idx="271">
                  <c:v>27.11.2016</c:v>
                </c:pt>
                <c:pt idx="272">
                  <c:v>28.11.2016</c:v>
                </c:pt>
                <c:pt idx="273">
                  <c:v>29.11.2016</c:v>
                </c:pt>
                <c:pt idx="274">
                  <c:v>30.11.2016</c:v>
                </c:pt>
                <c:pt idx="275">
                  <c:v>01.12.2016</c:v>
                </c:pt>
                <c:pt idx="276">
                  <c:v>02.12.2016</c:v>
                </c:pt>
                <c:pt idx="277">
                  <c:v>03.12.2016</c:v>
                </c:pt>
                <c:pt idx="278">
                  <c:v>04.12.2016</c:v>
                </c:pt>
                <c:pt idx="279">
                  <c:v>05.12.2016</c:v>
                </c:pt>
                <c:pt idx="280">
                  <c:v>06.12.2016</c:v>
                </c:pt>
                <c:pt idx="281">
                  <c:v>07.12.2016</c:v>
                </c:pt>
                <c:pt idx="282">
                  <c:v>08.12.2016</c:v>
                </c:pt>
                <c:pt idx="283">
                  <c:v>09.12.2016</c:v>
                </c:pt>
                <c:pt idx="284">
                  <c:v>10.12.2016</c:v>
                </c:pt>
                <c:pt idx="285">
                  <c:v>11.12.2016</c:v>
                </c:pt>
                <c:pt idx="286">
                  <c:v>12.12.2016</c:v>
                </c:pt>
                <c:pt idx="287">
                  <c:v>13.12.2016</c:v>
                </c:pt>
                <c:pt idx="288">
                  <c:v>14.12.2016</c:v>
                </c:pt>
                <c:pt idx="289">
                  <c:v>15.12.2016</c:v>
                </c:pt>
                <c:pt idx="290">
                  <c:v>16.12.2016</c:v>
                </c:pt>
                <c:pt idx="291">
                  <c:v>17.12.2016</c:v>
                </c:pt>
                <c:pt idx="292">
                  <c:v>18.12.2016</c:v>
                </c:pt>
                <c:pt idx="293">
                  <c:v>19.12.2016</c:v>
                </c:pt>
                <c:pt idx="294">
                  <c:v>20.12.2016</c:v>
                </c:pt>
                <c:pt idx="295">
                  <c:v>21.12.2016</c:v>
                </c:pt>
                <c:pt idx="296">
                  <c:v>22.12.2016</c:v>
                </c:pt>
                <c:pt idx="297">
                  <c:v>23.12.2016</c:v>
                </c:pt>
                <c:pt idx="298">
                  <c:v>24.12.2016</c:v>
                </c:pt>
                <c:pt idx="299">
                  <c:v>25.12.2016</c:v>
                </c:pt>
                <c:pt idx="300">
                  <c:v>26.12.2016</c:v>
                </c:pt>
                <c:pt idx="301">
                  <c:v>27.12.2016</c:v>
                </c:pt>
                <c:pt idx="302">
                  <c:v>28.12.2016</c:v>
                </c:pt>
                <c:pt idx="303">
                  <c:v>29.12.2016</c:v>
                </c:pt>
                <c:pt idx="304">
                  <c:v>30.12.2016</c:v>
                </c:pt>
                <c:pt idx="305">
                  <c:v>31.12.2016</c:v>
                </c:pt>
                <c:pt idx="306">
                  <c:v>01.01.2017</c:v>
                </c:pt>
                <c:pt idx="307">
                  <c:v>02.01.2017</c:v>
                </c:pt>
                <c:pt idx="308">
                  <c:v>03.01.2017</c:v>
                </c:pt>
                <c:pt idx="309">
                  <c:v>04.01.2017</c:v>
                </c:pt>
                <c:pt idx="310">
                  <c:v>05.01.2017</c:v>
                </c:pt>
                <c:pt idx="311">
                  <c:v>06.01.2017</c:v>
                </c:pt>
                <c:pt idx="312">
                  <c:v>07.01.2017</c:v>
                </c:pt>
                <c:pt idx="313">
                  <c:v>08.01.2017</c:v>
                </c:pt>
                <c:pt idx="314">
                  <c:v>09.01.2017</c:v>
                </c:pt>
                <c:pt idx="315">
                  <c:v>10.01.2017</c:v>
                </c:pt>
                <c:pt idx="316">
                  <c:v>11.01.2017</c:v>
                </c:pt>
                <c:pt idx="317">
                  <c:v>12.01.2017</c:v>
                </c:pt>
                <c:pt idx="318">
                  <c:v>13.01.2017</c:v>
                </c:pt>
                <c:pt idx="319">
                  <c:v>14.01.2017</c:v>
                </c:pt>
                <c:pt idx="320">
                  <c:v>15.01.2017</c:v>
                </c:pt>
                <c:pt idx="321">
                  <c:v>16.01.2017</c:v>
                </c:pt>
                <c:pt idx="322">
                  <c:v>17.01.2017</c:v>
                </c:pt>
                <c:pt idx="323">
                  <c:v>18.01.2017</c:v>
                </c:pt>
                <c:pt idx="324">
                  <c:v>19.01.2017</c:v>
                </c:pt>
                <c:pt idx="325">
                  <c:v>20.01.2017</c:v>
                </c:pt>
                <c:pt idx="326">
                  <c:v>21.01.2017</c:v>
                </c:pt>
                <c:pt idx="327">
                  <c:v>22.01.2017</c:v>
                </c:pt>
                <c:pt idx="328">
                  <c:v>23.01.2017</c:v>
                </c:pt>
                <c:pt idx="329">
                  <c:v>24.01.2017</c:v>
                </c:pt>
                <c:pt idx="330">
                  <c:v>25.01.2017</c:v>
                </c:pt>
                <c:pt idx="331">
                  <c:v>26.01.2017</c:v>
                </c:pt>
                <c:pt idx="332">
                  <c:v>27.01.2017</c:v>
                </c:pt>
                <c:pt idx="333">
                  <c:v>28.01.2017</c:v>
                </c:pt>
                <c:pt idx="334">
                  <c:v>29.01.2017</c:v>
                </c:pt>
                <c:pt idx="335">
                  <c:v>30.01.2017</c:v>
                </c:pt>
                <c:pt idx="336">
                  <c:v>31.01.2017</c:v>
                </c:pt>
                <c:pt idx="337">
                  <c:v>01.02.2017</c:v>
                </c:pt>
                <c:pt idx="338">
                  <c:v>02.02.2017</c:v>
                </c:pt>
                <c:pt idx="339">
                  <c:v>03.02.2017</c:v>
                </c:pt>
                <c:pt idx="340">
                  <c:v>04.02.2017</c:v>
                </c:pt>
                <c:pt idx="341">
                  <c:v>05.02.2017</c:v>
                </c:pt>
                <c:pt idx="342">
                  <c:v>06.02.2017</c:v>
                </c:pt>
                <c:pt idx="343">
                  <c:v>07.02.2017</c:v>
                </c:pt>
                <c:pt idx="344">
                  <c:v>08.02.2017</c:v>
                </c:pt>
                <c:pt idx="345">
                  <c:v>09.02.2017</c:v>
                </c:pt>
                <c:pt idx="346">
                  <c:v>10.02.2017</c:v>
                </c:pt>
                <c:pt idx="347">
                  <c:v>11.02.2017</c:v>
                </c:pt>
                <c:pt idx="348">
                  <c:v>12.02.2017</c:v>
                </c:pt>
                <c:pt idx="349">
                  <c:v>13.02.2017</c:v>
                </c:pt>
                <c:pt idx="350">
                  <c:v>14.02.2017</c:v>
                </c:pt>
                <c:pt idx="351">
                  <c:v>15.02.2017</c:v>
                </c:pt>
                <c:pt idx="352">
                  <c:v>16.02.2017</c:v>
                </c:pt>
                <c:pt idx="353">
                  <c:v>17.02.2017</c:v>
                </c:pt>
                <c:pt idx="354">
                  <c:v>18.02.2017</c:v>
                </c:pt>
                <c:pt idx="355">
                  <c:v>19.02.2017</c:v>
                </c:pt>
                <c:pt idx="356">
                  <c:v>20.02.2017</c:v>
                </c:pt>
                <c:pt idx="357">
                  <c:v>21.02.2017</c:v>
                </c:pt>
                <c:pt idx="358">
                  <c:v>22.02.2017</c:v>
                </c:pt>
                <c:pt idx="359">
                  <c:v>23.02.2017</c:v>
                </c:pt>
                <c:pt idx="360">
                  <c:v>24.02.2017</c:v>
                </c:pt>
                <c:pt idx="361">
                  <c:v>25.02.2017</c:v>
                </c:pt>
                <c:pt idx="362">
                  <c:v>26.02.2017</c:v>
                </c:pt>
                <c:pt idx="363">
                  <c:v>27.02.2017</c:v>
                </c:pt>
                <c:pt idx="364">
                  <c:v>28.02.2017</c:v>
                </c:pt>
                <c:pt idx="365">
                  <c:v>01.03.2017</c:v>
                </c:pt>
                <c:pt idx="366">
                  <c:v>02.03.2017</c:v>
                </c:pt>
                <c:pt idx="367">
                  <c:v>03.03.2017</c:v>
                </c:pt>
                <c:pt idx="368">
                  <c:v>04.03.2017</c:v>
                </c:pt>
                <c:pt idx="369">
                  <c:v>05.03.2017</c:v>
                </c:pt>
                <c:pt idx="370">
                  <c:v>06.03.2017</c:v>
                </c:pt>
                <c:pt idx="371">
                  <c:v>07.03.2017</c:v>
                </c:pt>
                <c:pt idx="372">
                  <c:v>08.03.2017</c:v>
                </c:pt>
                <c:pt idx="373">
                  <c:v>09.03.2017</c:v>
                </c:pt>
                <c:pt idx="374">
                  <c:v>10.03.2017</c:v>
                </c:pt>
                <c:pt idx="375">
                  <c:v>11.03.2017</c:v>
                </c:pt>
                <c:pt idx="376">
                  <c:v>12.03.2017</c:v>
                </c:pt>
                <c:pt idx="377">
                  <c:v>13.03.2017</c:v>
                </c:pt>
                <c:pt idx="378">
                  <c:v>14.03.2017</c:v>
                </c:pt>
                <c:pt idx="379">
                  <c:v>15.03.2017</c:v>
                </c:pt>
                <c:pt idx="380">
                  <c:v>16.03.2017</c:v>
                </c:pt>
                <c:pt idx="381">
                  <c:v>17.03.2017</c:v>
                </c:pt>
                <c:pt idx="382">
                  <c:v>18.03.2017</c:v>
                </c:pt>
                <c:pt idx="383">
                  <c:v>19.03.2017</c:v>
                </c:pt>
                <c:pt idx="384">
                  <c:v>20.03.2017</c:v>
                </c:pt>
                <c:pt idx="385">
                  <c:v>21.03.2017</c:v>
                </c:pt>
                <c:pt idx="386">
                  <c:v>22.03.2017</c:v>
                </c:pt>
                <c:pt idx="387">
                  <c:v>23.03.2017</c:v>
                </c:pt>
                <c:pt idx="388">
                  <c:v>24.03.2017</c:v>
                </c:pt>
                <c:pt idx="389">
                  <c:v>25.03.2017</c:v>
                </c:pt>
                <c:pt idx="390">
                  <c:v>26.03.2017</c:v>
                </c:pt>
                <c:pt idx="391">
                  <c:v>27.03.2017</c:v>
                </c:pt>
                <c:pt idx="392">
                  <c:v>28.03.2017</c:v>
                </c:pt>
                <c:pt idx="393">
                  <c:v>29.03.2017</c:v>
                </c:pt>
                <c:pt idx="394">
                  <c:v>30.03.2017</c:v>
                </c:pt>
                <c:pt idx="395">
                  <c:v>31.03.2017</c:v>
                </c:pt>
              </c:strCache>
            </c:strRef>
          </c:cat>
          <c:val>
            <c:numRef>
              <c:f>Sheet1!$B$2:$B$397</c:f>
              <c:numCache>
                <c:formatCode>General</c:formatCode>
                <c:ptCount val="396"/>
                <c:pt idx="0">
                  <c:v>15271</c:v>
                </c:pt>
                <c:pt idx="1">
                  <c:v>15295</c:v>
                </c:pt>
                <c:pt idx="2">
                  <c:v>15332</c:v>
                </c:pt>
                <c:pt idx="3">
                  <c:v>15354</c:v>
                </c:pt>
                <c:pt idx="4">
                  <c:v>15385</c:v>
                </c:pt>
                <c:pt idx="5">
                  <c:v>15413</c:v>
                </c:pt>
                <c:pt idx="6">
                  <c:v>15445</c:v>
                </c:pt>
                <c:pt idx="7">
                  <c:v>15478</c:v>
                </c:pt>
                <c:pt idx="8">
                  <c:v>15505</c:v>
                </c:pt>
                <c:pt idx="9">
                  <c:v>15601</c:v>
                </c:pt>
                <c:pt idx="10">
                  <c:v>15765</c:v>
                </c:pt>
                <c:pt idx="11">
                  <c:v>15833</c:v>
                </c:pt>
                <c:pt idx="12">
                  <c:v>15948</c:v>
                </c:pt>
                <c:pt idx="13">
                  <c:v>15995</c:v>
                </c:pt>
                <c:pt idx="14">
                  <c:v>16042</c:v>
                </c:pt>
                <c:pt idx="15">
                  <c:v>16084</c:v>
                </c:pt>
                <c:pt idx="16">
                  <c:v>16198</c:v>
                </c:pt>
                <c:pt idx="17">
                  <c:v>16271</c:v>
                </c:pt>
                <c:pt idx="18">
                  <c:v>16305</c:v>
                </c:pt>
                <c:pt idx="19">
                  <c:v>16368</c:v>
                </c:pt>
                <c:pt idx="20">
                  <c:v>16421</c:v>
                </c:pt>
                <c:pt idx="21">
                  <c:v>16462</c:v>
                </c:pt>
                <c:pt idx="22">
                  <c:v>16506</c:v>
                </c:pt>
                <c:pt idx="23">
                  <c:v>16534</c:v>
                </c:pt>
                <c:pt idx="24">
                  <c:v>16618</c:v>
                </c:pt>
                <c:pt idx="25">
                  <c:v>16659</c:v>
                </c:pt>
                <c:pt idx="26">
                  <c:v>16693</c:v>
                </c:pt>
                <c:pt idx="27">
                  <c:v>16734</c:v>
                </c:pt>
                <c:pt idx="28">
                  <c:v>16764</c:v>
                </c:pt>
                <c:pt idx="29">
                  <c:v>16796</c:v>
                </c:pt>
                <c:pt idx="30">
                  <c:v>16818</c:v>
                </c:pt>
                <c:pt idx="31">
                  <c:v>16865</c:v>
                </c:pt>
                <c:pt idx="32">
                  <c:v>16888</c:v>
                </c:pt>
                <c:pt idx="33">
                  <c:v>16913</c:v>
                </c:pt>
                <c:pt idx="34">
                  <c:v>16940</c:v>
                </c:pt>
                <c:pt idx="35">
                  <c:v>16977</c:v>
                </c:pt>
                <c:pt idx="36">
                  <c:v>17005</c:v>
                </c:pt>
                <c:pt idx="37">
                  <c:v>17026</c:v>
                </c:pt>
                <c:pt idx="38">
                  <c:v>17061</c:v>
                </c:pt>
                <c:pt idx="39">
                  <c:v>17114</c:v>
                </c:pt>
                <c:pt idx="40">
                  <c:v>17231</c:v>
                </c:pt>
                <c:pt idx="41">
                  <c:v>17251</c:v>
                </c:pt>
                <c:pt idx="42">
                  <c:v>17294</c:v>
                </c:pt>
                <c:pt idx="43">
                  <c:v>17340</c:v>
                </c:pt>
                <c:pt idx="44">
                  <c:v>17373</c:v>
                </c:pt>
                <c:pt idx="45">
                  <c:v>17401</c:v>
                </c:pt>
                <c:pt idx="46">
                  <c:v>17413</c:v>
                </c:pt>
                <c:pt idx="47">
                  <c:v>17433</c:v>
                </c:pt>
                <c:pt idx="48">
                  <c:v>17468</c:v>
                </c:pt>
                <c:pt idx="49">
                  <c:v>17518</c:v>
                </c:pt>
                <c:pt idx="50">
                  <c:v>17539</c:v>
                </c:pt>
                <c:pt idx="51">
                  <c:v>17553</c:v>
                </c:pt>
                <c:pt idx="52">
                  <c:v>17594</c:v>
                </c:pt>
                <c:pt idx="53">
                  <c:v>17612</c:v>
                </c:pt>
                <c:pt idx="54">
                  <c:v>17660</c:v>
                </c:pt>
                <c:pt idx="55">
                  <c:v>17711</c:v>
                </c:pt>
                <c:pt idx="56">
                  <c:v>17730</c:v>
                </c:pt>
                <c:pt idx="57">
                  <c:v>17779</c:v>
                </c:pt>
                <c:pt idx="58">
                  <c:v>17808</c:v>
                </c:pt>
                <c:pt idx="59">
                  <c:v>17839</c:v>
                </c:pt>
                <c:pt idx="60">
                  <c:v>17881</c:v>
                </c:pt>
                <c:pt idx="61">
                  <c:v>17907</c:v>
                </c:pt>
                <c:pt idx="62">
                  <c:v>17953</c:v>
                </c:pt>
                <c:pt idx="63">
                  <c:v>17999</c:v>
                </c:pt>
                <c:pt idx="64">
                  <c:v>18036</c:v>
                </c:pt>
                <c:pt idx="65">
                  <c:v>18105</c:v>
                </c:pt>
                <c:pt idx="66">
                  <c:v>18278</c:v>
                </c:pt>
                <c:pt idx="67">
                  <c:v>18445</c:v>
                </c:pt>
                <c:pt idx="68">
                  <c:v>18655</c:v>
                </c:pt>
                <c:pt idx="69">
                  <c:v>18719</c:v>
                </c:pt>
                <c:pt idx="70">
                  <c:v>18758</c:v>
                </c:pt>
                <c:pt idx="71">
                  <c:v>18806</c:v>
                </c:pt>
                <c:pt idx="72">
                  <c:v>18846</c:v>
                </c:pt>
                <c:pt idx="73">
                  <c:v>18896</c:v>
                </c:pt>
                <c:pt idx="74">
                  <c:v>18955</c:v>
                </c:pt>
                <c:pt idx="75">
                  <c:v>19017</c:v>
                </c:pt>
                <c:pt idx="76">
                  <c:v>19071</c:v>
                </c:pt>
                <c:pt idx="77">
                  <c:v>19118</c:v>
                </c:pt>
                <c:pt idx="78">
                  <c:v>19166</c:v>
                </c:pt>
                <c:pt idx="79">
                  <c:v>19225</c:v>
                </c:pt>
                <c:pt idx="80">
                  <c:v>19281</c:v>
                </c:pt>
                <c:pt idx="81">
                  <c:v>19339</c:v>
                </c:pt>
                <c:pt idx="82">
                  <c:v>19387</c:v>
                </c:pt>
                <c:pt idx="83">
                  <c:v>19437</c:v>
                </c:pt>
                <c:pt idx="84">
                  <c:v>19486</c:v>
                </c:pt>
                <c:pt idx="85">
                  <c:v>19523</c:v>
                </c:pt>
                <c:pt idx="86">
                  <c:v>19574</c:v>
                </c:pt>
                <c:pt idx="87">
                  <c:v>19615</c:v>
                </c:pt>
                <c:pt idx="88">
                  <c:v>19633</c:v>
                </c:pt>
                <c:pt idx="89">
                  <c:v>19675</c:v>
                </c:pt>
                <c:pt idx="90">
                  <c:v>19702</c:v>
                </c:pt>
                <c:pt idx="91">
                  <c:v>19732</c:v>
                </c:pt>
                <c:pt idx="92">
                  <c:v>19763</c:v>
                </c:pt>
                <c:pt idx="93">
                  <c:v>19790</c:v>
                </c:pt>
                <c:pt idx="94">
                  <c:v>19810</c:v>
                </c:pt>
                <c:pt idx="95">
                  <c:v>19833</c:v>
                </c:pt>
                <c:pt idx="96">
                  <c:v>19863</c:v>
                </c:pt>
                <c:pt idx="97">
                  <c:v>19887</c:v>
                </c:pt>
                <c:pt idx="98">
                  <c:v>19944</c:v>
                </c:pt>
                <c:pt idx="99">
                  <c:v>19980</c:v>
                </c:pt>
                <c:pt idx="100">
                  <c:v>20150</c:v>
                </c:pt>
                <c:pt idx="101">
                  <c:v>20197</c:v>
                </c:pt>
                <c:pt idx="102">
                  <c:v>20213</c:v>
                </c:pt>
                <c:pt idx="103">
                  <c:v>20235</c:v>
                </c:pt>
                <c:pt idx="104">
                  <c:v>20253</c:v>
                </c:pt>
                <c:pt idx="105">
                  <c:v>20266</c:v>
                </c:pt>
                <c:pt idx="106">
                  <c:v>20283</c:v>
                </c:pt>
                <c:pt idx="107">
                  <c:v>20296</c:v>
                </c:pt>
                <c:pt idx="108">
                  <c:v>20315</c:v>
                </c:pt>
                <c:pt idx="109">
                  <c:v>20330</c:v>
                </c:pt>
                <c:pt idx="110">
                  <c:v>20343</c:v>
                </c:pt>
                <c:pt idx="111">
                  <c:v>20358</c:v>
                </c:pt>
                <c:pt idx="112">
                  <c:v>20376</c:v>
                </c:pt>
                <c:pt idx="113">
                  <c:v>20391</c:v>
                </c:pt>
                <c:pt idx="114">
                  <c:v>20407</c:v>
                </c:pt>
                <c:pt idx="115">
                  <c:v>20424</c:v>
                </c:pt>
                <c:pt idx="116">
                  <c:v>20439</c:v>
                </c:pt>
                <c:pt idx="117">
                  <c:v>20461</c:v>
                </c:pt>
                <c:pt idx="118">
                  <c:v>20483</c:v>
                </c:pt>
                <c:pt idx="119">
                  <c:v>20518</c:v>
                </c:pt>
                <c:pt idx="120">
                  <c:v>20535</c:v>
                </c:pt>
                <c:pt idx="121">
                  <c:v>20564</c:v>
                </c:pt>
                <c:pt idx="122">
                  <c:v>20587</c:v>
                </c:pt>
                <c:pt idx="123">
                  <c:v>20595</c:v>
                </c:pt>
                <c:pt idx="124">
                  <c:v>20612</c:v>
                </c:pt>
                <c:pt idx="125">
                  <c:v>20631</c:v>
                </c:pt>
                <c:pt idx="126">
                  <c:v>20659</c:v>
                </c:pt>
                <c:pt idx="127">
                  <c:v>20682</c:v>
                </c:pt>
                <c:pt idx="128">
                  <c:v>20692</c:v>
                </c:pt>
                <c:pt idx="129">
                  <c:v>20707</c:v>
                </c:pt>
                <c:pt idx="130">
                  <c:v>20724</c:v>
                </c:pt>
                <c:pt idx="131">
                  <c:v>20745</c:v>
                </c:pt>
                <c:pt idx="132">
                  <c:v>20761</c:v>
                </c:pt>
                <c:pt idx="133">
                  <c:v>20770</c:v>
                </c:pt>
                <c:pt idx="134">
                  <c:v>20790</c:v>
                </c:pt>
                <c:pt idx="135">
                  <c:v>20806</c:v>
                </c:pt>
                <c:pt idx="136">
                  <c:v>20822</c:v>
                </c:pt>
                <c:pt idx="137">
                  <c:v>20834</c:v>
                </c:pt>
                <c:pt idx="138">
                  <c:v>20865</c:v>
                </c:pt>
                <c:pt idx="139">
                  <c:v>20888</c:v>
                </c:pt>
                <c:pt idx="140">
                  <c:v>20925</c:v>
                </c:pt>
                <c:pt idx="141">
                  <c:v>20942</c:v>
                </c:pt>
                <c:pt idx="142">
                  <c:v>20973</c:v>
                </c:pt>
                <c:pt idx="143">
                  <c:v>21007</c:v>
                </c:pt>
                <c:pt idx="144">
                  <c:v>21040</c:v>
                </c:pt>
                <c:pt idx="145">
                  <c:v>21090</c:v>
                </c:pt>
                <c:pt idx="146">
                  <c:v>21135</c:v>
                </c:pt>
                <c:pt idx="147">
                  <c:v>21184</c:v>
                </c:pt>
                <c:pt idx="148">
                  <c:v>21245</c:v>
                </c:pt>
                <c:pt idx="149">
                  <c:v>21273</c:v>
                </c:pt>
                <c:pt idx="150">
                  <c:v>21305</c:v>
                </c:pt>
                <c:pt idx="151">
                  <c:v>21346</c:v>
                </c:pt>
                <c:pt idx="152">
                  <c:v>21384</c:v>
                </c:pt>
                <c:pt idx="153">
                  <c:v>21438</c:v>
                </c:pt>
                <c:pt idx="154">
                  <c:v>21472</c:v>
                </c:pt>
                <c:pt idx="155">
                  <c:v>21501</c:v>
                </c:pt>
                <c:pt idx="156">
                  <c:v>21532</c:v>
                </c:pt>
                <c:pt idx="157">
                  <c:v>21568</c:v>
                </c:pt>
                <c:pt idx="158">
                  <c:v>21593</c:v>
                </c:pt>
                <c:pt idx="159">
                  <c:v>21635</c:v>
                </c:pt>
                <c:pt idx="160">
                  <c:v>21659</c:v>
                </c:pt>
                <c:pt idx="161">
                  <c:v>21698</c:v>
                </c:pt>
                <c:pt idx="162">
                  <c:v>21729</c:v>
                </c:pt>
                <c:pt idx="163">
                  <c:v>21760</c:v>
                </c:pt>
                <c:pt idx="164">
                  <c:v>21793</c:v>
                </c:pt>
                <c:pt idx="165">
                  <c:v>21810</c:v>
                </c:pt>
                <c:pt idx="166">
                  <c:v>21833</c:v>
                </c:pt>
                <c:pt idx="167">
                  <c:v>21863</c:v>
                </c:pt>
                <c:pt idx="168">
                  <c:v>21879</c:v>
                </c:pt>
                <c:pt idx="169">
                  <c:v>21901</c:v>
                </c:pt>
                <c:pt idx="170">
                  <c:v>21930</c:v>
                </c:pt>
                <c:pt idx="171">
                  <c:v>21951</c:v>
                </c:pt>
                <c:pt idx="172">
                  <c:v>21979</c:v>
                </c:pt>
                <c:pt idx="173">
                  <c:v>22023</c:v>
                </c:pt>
                <c:pt idx="174">
                  <c:v>22055</c:v>
                </c:pt>
                <c:pt idx="175">
                  <c:v>22071</c:v>
                </c:pt>
                <c:pt idx="176">
                  <c:v>22092</c:v>
                </c:pt>
                <c:pt idx="177">
                  <c:v>22111</c:v>
                </c:pt>
                <c:pt idx="178">
                  <c:v>22129</c:v>
                </c:pt>
                <c:pt idx="179">
                  <c:v>22148</c:v>
                </c:pt>
                <c:pt idx="180">
                  <c:v>22161</c:v>
                </c:pt>
                <c:pt idx="181">
                  <c:v>22188</c:v>
                </c:pt>
                <c:pt idx="182">
                  <c:v>22203</c:v>
                </c:pt>
                <c:pt idx="183">
                  <c:v>22230</c:v>
                </c:pt>
                <c:pt idx="184">
                  <c:v>22262</c:v>
                </c:pt>
                <c:pt idx="185">
                  <c:v>22285</c:v>
                </c:pt>
                <c:pt idx="186">
                  <c:v>22302</c:v>
                </c:pt>
                <c:pt idx="187">
                  <c:v>22351</c:v>
                </c:pt>
                <c:pt idx="188">
                  <c:v>22390</c:v>
                </c:pt>
                <c:pt idx="189">
                  <c:v>22432</c:v>
                </c:pt>
                <c:pt idx="190">
                  <c:v>22521</c:v>
                </c:pt>
                <c:pt idx="191">
                  <c:v>22571</c:v>
                </c:pt>
                <c:pt idx="192">
                  <c:v>22597</c:v>
                </c:pt>
                <c:pt idx="193">
                  <c:v>22625</c:v>
                </c:pt>
                <c:pt idx="194">
                  <c:v>22653</c:v>
                </c:pt>
                <c:pt idx="195">
                  <c:v>22685</c:v>
                </c:pt>
                <c:pt idx="196">
                  <c:v>22722</c:v>
                </c:pt>
                <c:pt idx="197">
                  <c:v>22760</c:v>
                </c:pt>
                <c:pt idx="198">
                  <c:v>22812</c:v>
                </c:pt>
                <c:pt idx="199">
                  <c:v>22885</c:v>
                </c:pt>
                <c:pt idx="200">
                  <c:v>22916</c:v>
                </c:pt>
                <c:pt idx="201">
                  <c:v>22942</c:v>
                </c:pt>
                <c:pt idx="202">
                  <c:v>22973</c:v>
                </c:pt>
                <c:pt idx="203">
                  <c:v>22998</c:v>
                </c:pt>
                <c:pt idx="204">
                  <c:v>23022</c:v>
                </c:pt>
                <c:pt idx="205">
                  <c:v>23076</c:v>
                </c:pt>
                <c:pt idx="206">
                  <c:v>23115</c:v>
                </c:pt>
                <c:pt idx="207">
                  <c:v>23173</c:v>
                </c:pt>
                <c:pt idx="208">
                  <c:v>23211</c:v>
                </c:pt>
                <c:pt idx="209">
                  <c:v>23238</c:v>
                </c:pt>
                <c:pt idx="210">
                  <c:v>23382</c:v>
                </c:pt>
                <c:pt idx="211">
                  <c:v>23726</c:v>
                </c:pt>
                <c:pt idx="212">
                  <c:v>23989</c:v>
                </c:pt>
                <c:pt idx="213">
                  <c:v>24065</c:v>
                </c:pt>
                <c:pt idx="214">
                  <c:v>24107</c:v>
                </c:pt>
                <c:pt idx="215">
                  <c:v>24131</c:v>
                </c:pt>
                <c:pt idx="216">
                  <c:v>24159</c:v>
                </c:pt>
                <c:pt idx="217">
                  <c:v>24181</c:v>
                </c:pt>
                <c:pt idx="218">
                  <c:v>24203</c:v>
                </c:pt>
                <c:pt idx="219">
                  <c:v>24220</c:v>
                </c:pt>
                <c:pt idx="220">
                  <c:v>24238</c:v>
                </c:pt>
                <c:pt idx="221">
                  <c:v>24270</c:v>
                </c:pt>
                <c:pt idx="222">
                  <c:v>24305</c:v>
                </c:pt>
                <c:pt idx="223">
                  <c:v>24324</c:v>
                </c:pt>
                <c:pt idx="224">
                  <c:v>24343</c:v>
                </c:pt>
                <c:pt idx="225">
                  <c:v>24373</c:v>
                </c:pt>
                <c:pt idx="226">
                  <c:v>24372</c:v>
                </c:pt>
                <c:pt idx="227">
                  <c:v>24388</c:v>
                </c:pt>
                <c:pt idx="228">
                  <c:v>24410</c:v>
                </c:pt>
                <c:pt idx="229">
                  <c:v>24426</c:v>
                </c:pt>
                <c:pt idx="230">
                  <c:v>24454</c:v>
                </c:pt>
                <c:pt idx="231">
                  <c:v>24482</c:v>
                </c:pt>
                <c:pt idx="232">
                  <c:v>24511</c:v>
                </c:pt>
                <c:pt idx="233">
                  <c:v>24535</c:v>
                </c:pt>
                <c:pt idx="234">
                  <c:v>24553</c:v>
                </c:pt>
                <c:pt idx="235">
                  <c:v>24791</c:v>
                </c:pt>
                <c:pt idx="236">
                  <c:v>24835</c:v>
                </c:pt>
                <c:pt idx="237">
                  <c:v>24858</c:v>
                </c:pt>
                <c:pt idx="238">
                  <c:v>24885</c:v>
                </c:pt>
                <c:pt idx="239">
                  <c:v>24915</c:v>
                </c:pt>
                <c:pt idx="240">
                  <c:v>24941</c:v>
                </c:pt>
                <c:pt idx="241">
                  <c:v>24976</c:v>
                </c:pt>
                <c:pt idx="242">
                  <c:v>25000</c:v>
                </c:pt>
                <c:pt idx="243">
                  <c:v>25022</c:v>
                </c:pt>
                <c:pt idx="244">
                  <c:v>25065</c:v>
                </c:pt>
                <c:pt idx="245">
                  <c:v>25102</c:v>
                </c:pt>
                <c:pt idx="246">
                  <c:v>25145</c:v>
                </c:pt>
                <c:pt idx="247">
                  <c:v>25302</c:v>
                </c:pt>
                <c:pt idx="248">
                  <c:v>25373</c:v>
                </c:pt>
                <c:pt idx="249">
                  <c:v>25410</c:v>
                </c:pt>
                <c:pt idx="250">
                  <c:v>25443</c:v>
                </c:pt>
                <c:pt idx="251">
                  <c:v>25486</c:v>
                </c:pt>
                <c:pt idx="252">
                  <c:v>25545</c:v>
                </c:pt>
                <c:pt idx="253">
                  <c:v>25569</c:v>
                </c:pt>
                <c:pt idx="254">
                  <c:v>25612</c:v>
                </c:pt>
                <c:pt idx="255">
                  <c:v>25634</c:v>
                </c:pt>
                <c:pt idx="256">
                  <c:v>25663</c:v>
                </c:pt>
                <c:pt idx="257">
                  <c:v>25697</c:v>
                </c:pt>
                <c:pt idx="258">
                  <c:v>25711</c:v>
                </c:pt>
                <c:pt idx="259">
                  <c:v>25744</c:v>
                </c:pt>
                <c:pt idx="260">
                  <c:v>25774</c:v>
                </c:pt>
                <c:pt idx="261">
                  <c:v>25802</c:v>
                </c:pt>
                <c:pt idx="262">
                  <c:v>25820</c:v>
                </c:pt>
                <c:pt idx="263">
                  <c:v>25835</c:v>
                </c:pt>
                <c:pt idx="264">
                  <c:v>25861</c:v>
                </c:pt>
                <c:pt idx="265">
                  <c:v>25909</c:v>
                </c:pt>
                <c:pt idx="266">
                  <c:v>25942</c:v>
                </c:pt>
                <c:pt idx="267">
                  <c:v>25982</c:v>
                </c:pt>
                <c:pt idx="268">
                  <c:v>26015</c:v>
                </c:pt>
                <c:pt idx="269">
                  <c:v>26060</c:v>
                </c:pt>
                <c:pt idx="270">
                  <c:v>26079</c:v>
                </c:pt>
                <c:pt idx="271">
                  <c:v>26106</c:v>
                </c:pt>
                <c:pt idx="272">
                  <c:v>26116</c:v>
                </c:pt>
                <c:pt idx="273">
                  <c:v>26134</c:v>
                </c:pt>
                <c:pt idx="274">
                  <c:v>26151</c:v>
                </c:pt>
                <c:pt idx="275">
                  <c:v>26165</c:v>
                </c:pt>
                <c:pt idx="276">
                  <c:v>26186</c:v>
                </c:pt>
                <c:pt idx="277">
                  <c:v>26214</c:v>
                </c:pt>
                <c:pt idx="278">
                  <c:v>26234</c:v>
                </c:pt>
                <c:pt idx="279">
                  <c:v>26257</c:v>
                </c:pt>
                <c:pt idx="280">
                  <c:v>26292</c:v>
                </c:pt>
                <c:pt idx="281">
                  <c:v>26586</c:v>
                </c:pt>
                <c:pt idx="282">
                  <c:v>26698</c:v>
                </c:pt>
                <c:pt idx="283">
                  <c:v>26732</c:v>
                </c:pt>
                <c:pt idx="284">
                  <c:v>26747</c:v>
                </c:pt>
                <c:pt idx="285">
                  <c:v>26756</c:v>
                </c:pt>
                <c:pt idx="286">
                  <c:v>26787</c:v>
                </c:pt>
                <c:pt idx="287">
                  <c:v>26797</c:v>
                </c:pt>
                <c:pt idx="288">
                  <c:v>26812</c:v>
                </c:pt>
                <c:pt idx="289">
                  <c:v>26821</c:v>
                </c:pt>
                <c:pt idx="290">
                  <c:v>26831</c:v>
                </c:pt>
                <c:pt idx="291">
                  <c:v>26839</c:v>
                </c:pt>
                <c:pt idx="292">
                  <c:v>26848</c:v>
                </c:pt>
                <c:pt idx="293">
                  <c:v>26855</c:v>
                </c:pt>
                <c:pt idx="294">
                  <c:v>26872</c:v>
                </c:pt>
                <c:pt idx="295">
                  <c:v>26886</c:v>
                </c:pt>
                <c:pt idx="296">
                  <c:v>26895</c:v>
                </c:pt>
                <c:pt idx="297">
                  <c:v>26917</c:v>
                </c:pt>
                <c:pt idx="298">
                  <c:v>26955</c:v>
                </c:pt>
                <c:pt idx="299">
                  <c:v>26970</c:v>
                </c:pt>
                <c:pt idx="300">
                  <c:v>26980</c:v>
                </c:pt>
                <c:pt idx="301">
                  <c:v>26997</c:v>
                </c:pt>
                <c:pt idx="302">
                  <c:v>27006</c:v>
                </c:pt>
                <c:pt idx="303">
                  <c:v>27009</c:v>
                </c:pt>
                <c:pt idx="304">
                  <c:v>27021</c:v>
                </c:pt>
                <c:pt idx="305">
                  <c:v>27030</c:v>
                </c:pt>
                <c:pt idx="306">
                  <c:v>27039</c:v>
                </c:pt>
                <c:pt idx="307">
                  <c:v>27046</c:v>
                </c:pt>
                <c:pt idx="308">
                  <c:v>27056</c:v>
                </c:pt>
                <c:pt idx="309">
                  <c:v>27079</c:v>
                </c:pt>
                <c:pt idx="310">
                  <c:v>27098</c:v>
                </c:pt>
                <c:pt idx="311">
                  <c:v>27104</c:v>
                </c:pt>
                <c:pt idx="312">
                  <c:v>27242</c:v>
                </c:pt>
                <c:pt idx="313">
                  <c:v>27274</c:v>
                </c:pt>
                <c:pt idx="314">
                  <c:v>27299</c:v>
                </c:pt>
                <c:pt idx="315">
                  <c:v>27324</c:v>
                </c:pt>
                <c:pt idx="316">
                  <c:v>27381</c:v>
                </c:pt>
                <c:pt idx="317">
                  <c:v>27437</c:v>
                </c:pt>
                <c:pt idx="318">
                  <c:v>27479</c:v>
                </c:pt>
                <c:pt idx="319">
                  <c:v>27501</c:v>
                </c:pt>
                <c:pt idx="320">
                  <c:v>27520</c:v>
                </c:pt>
                <c:pt idx="321">
                  <c:v>27549</c:v>
                </c:pt>
                <c:pt idx="322">
                  <c:v>27567</c:v>
                </c:pt>
                <c:pt idx="323">
                  <c:v>27602</c:v>
                </c:pt>
                <c:pt idx="324">
                  <c:v>27637</c:v>
                </c:pt>
                <c:pt idx="325">
                  <c:v>27680</c:v>
                </c:pt>
                <c:pt idx="326">
                  <c:v>27727</c:v>
                </c:pt>
                <c:pt idx="327">
                  <c:v>27765</c:v>
                </c:pt>
                <c:pt idx="328">
                  <c:v>27807</c:v>
                </c:pt>
                <c:pt idx="329">
                  <c:v>27849</c:v>
                </c:pt>
                <c:pt idx="330">
                  <c:v>27868</c:v>
                </c:pt>
                <c:pt idx="331">
                  <c:v>27887</c:v>
                </c:pt>
                <c:pt idx="332">
                  <c:v>27898</c:v>
                </c:pt>
                <c:pt idx="333">
                  <c:v>27912</c:v>
                </c:pt>
                <c:pt idx="334">
                  <c:v>27931</c:v>
                </c:pt>
                <c:pt idx="335">
                  <c:v>27963</c:v>
                </c:pt>
                <c:pt idx="336">
                  <c:v>27981</c:v>
                </c:pt>
                <c:pt idx="337">
                  <c:v>28018</c:v>
                </c:pt>
                <c:pt idx="338">
                  <c:v>28057</c:v>
                </c:pt>
                <c:pt idx="339">
                  <c:v>28098</c:v>
                </c:pt>
                <c:pt idx="340">
                  <c:v>28153</c:v>
                </c:pt>
                <c:pt idx="341">
                  <c:v>28198</c:v>
                </c:pt>
                <c:pt idx="342">
                  <c:v>28245</c:v>
                </c:pt>
                <c:pt idx="343">
                  <c:v>28274</c:v>
                </c:pt>
                <c:pt idx="344">
                  <c:v>28314</c:v>
                </c:pt>
                <c:pt idx="345">
                  <c:v>28340</c:v>
                </c:pt>
                <c:pt idx="346">
                  <c:v>28359</c:v>
                </c:pt>
                <c:pt idx="347">
                  <c:v>28401</c:v>
                </c:pt>
                <c:pt idx="348">
                  <c:v>28441</c:v>
                </c:pt>
                <c:pt idx="349">
                  <c:v>28472</c:v>
                </c:pt>
                <c:pt idx="350">
                  <c:v>28492</c:v>
                </c:pt>
                <c:pt idx="351">
                  <c:v>28531</c:v>
                </c:pt>
                <c:pt idx="352">
                  <c:v>28583</c:v>
                </c:pt>
                <c:pt idx="353">
                  <c:v>28609</c:v>
                </c:pt>
                <c:pt idx="354">
                  <c:v>28640</c:v>
                </c:pt>
                <c:pt idx="355">
                  <c:v>28657</c:v>
                </c:pt>
                <c:pt idx="356">
                  <c:v>28671</c:v>
                </c:pt>
                <c:pt idx="357">
                  <c:v>28704</c:v>
                </c:pt>
                <c:pt idx="358">
                  <c:v>28724</c:v>
                </c:pt>
                <c:pt idx="359">
                  <c:v>28766</c:v>
                </c:pt>
                <c:pt idx="360">
                  <c:v>28790</c:v>
                </c:pt>
                <c:pt idx="361">
                  <c:v>28815</c:v>
                </c:pt>
                <c:pt idx="362">
                  <c:v>28833</c:v>
                </c:pt>
                <c:pt idx="363">
                  <c:v>28861</c:v>
                </c:pt>
                <c:pt idx="364">
                  <c:v>28895</c:v>
                </c:pt>
                <c:pt idx="365">
                  <c:v>28925</c:v>
                </c:pt>
                <c:pt idx="366">
                  <c:v>28946</c:v>
                </c:pt>
                <c:pt idx="367">
                  <c:v>28982</c:v>
                </c:pt>
                <c:pt idx="368">
                  <c:v>29010</c:v>
                </c:pt>
                <c:pt idx="369">
                  <c:v>29038</c:v>
                </c:pt>
                <c:pt idx="370">
                  <c:v>29063</c:v>
                </c:pt>
                <c:pt idx="371">
                  <c:v>29096</c:v>
                </c:pt>
                <c:pt idx="372">
                  <c:v>29128</c:v>
                </c:pt>
                <c:pt idx="373">
                  <c:v>29167</c:v>
                </c:pt>
                <c:pt idx="374">
                  <c:v>29192</c:v>
                </c:pt>
                <c:pt idx="375">
                  <c:v>29211</c:v>
                </c:pt>
                <c:pt idx="376">
                  <c:v>29249</c:v>
                </c:pt>
                <c:pt idx="377">
                  <c:v>29287</c:v>
                </c:pt>
                <c:pt idx="378">
                  <c:v>29312</c:v>
                </c:pt>
                <c:pt idx="379">
                  <c:v>29349</c:v>
                </c:pt>
                <c:pt idx="380">
                  <c:v>29396</c:v>
                </c:pt>
                <c:pt idx="381">
                  <c:v>29433</c:v>
                </c:pt>
                <c:pt idx="382">
                  <c:v>29459</c:v>
                </c:pt>
                <c:pt idx="383">
                  <c:v>29490</c:v>
                </c:pt>
                <c:pt idx="384">
                  <c:v>29519</c:v>
                </c:pt>
                <c:pt idx="385">
                  <c:v>29550</c:v>
                </c:pt>
                <c:pt idx="386">
                  <c:v>29578</c:v>
                </c:pt>
                <c:pt idx="387">
                  <c:v>29613</c:v>
                </c:pt>
                <c:pt idx="388">
                  <c:v>29648</c:v>
                </c:pt>
                <c:pt idx="389">
                  <c:v>29676</c:v>
                </c:pt>
                <c:pt idx="390">
                  <c:v>29696</c:v>
                </c:pt>
                <c:pt idx="391">
                  <c:v>29737</c:v>
                </c:pt>
                <c:pt idx="392">
                  <c:v>29766</c:v>
                </c:pt>
                <c:pt idx="393">
                  <c:v>29857</c:v>
                </c:pt>
                <c:pt idx="394">
                  <c:v>29905</c:v>
                </c:pt>
                <c:pt idx="395">
                  <c:v>29931</c:v>
                </c:pt>
              </c:numCache>
            </c:numRef>
          </c:val>
          <c:smooth val="0"/>
          <c:extLst>
            <c:ext xmlns:c16="http://schemas.microsoft.com/office/drawing/2014/chart" uri="{C3380CC4-5D6E-409C-BE32-E72D297353CC}">
              <c16:uniqueId val="{00000000-703F-4AF9-9EB1-79E8CE37854A}"/>
            </c:ext>
          </c:extLst>
        </c:ser>
        <c:dLbls>
          <c:showLegendKey val="0"/>
          <c:showVal val="0"/>
          <c:showCatName val="0"/>
          <c:showSerName val="0"/>
          <c:showPercent val="0"/>
          <c:showBubbleSize val="0"/>
        </c:dLbls>
        <c:smooth val="0"/>
        <c:axId val="246051360"/>
        <c:axId val="246051032"/>
      </c:lineChart>
      <c:catAx>
        <c:axId val="2460513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6051032"/>
        <c:crosses val="autoZero"/>
        <c:auto val="1"/>
        <c:lblAlgn val="ctr"/>
        <c:lblOffset val="100"/>
        <c:noMultiLvlLbl val="0"/>
      </c:catAx>
      <c:valAx>
        <c:axId val="2460510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60513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NDR 90,3 und Hamburg Journal</c:v>
                </c:pt>
              </c:strCache>
            </c:strRef>
          </c:tx>
          <c:spPr>
            <a:ln w="28575" cap="rnd">
              <a:solidFill>
                <a:schemeClr val="accent1"/>
              </a:solidFill>
              <a:round/>
            </a:ln>
            <a:effectLst/>
          </c:spPr>
          <c:marker>
            <c:symbol val="none"/>
          </c:marker>
          <c:cat>
            <c:strRef>
              <c:f>Sheet1!$A$2:$A$397</c:f>
              <c:strCache>
                <c:ptCount val="396"/>
                <c:pt idx="0">
                  <c:v>01.03.2016</c:v>
                </c:pt>
                <c:pt idx="1">
                  <c:v>02.03.2016</c:v>
                </c:pt>
                <c:pt idx="2">
                  <c:v>03.03.2016</c:v>
                </c:pt>
                <c:pt idx="3">
                  <c:v>04.03.2016</c:v>
                </c:pt>
                <c:pt idx="4">
                  <c:v>05.03.2016</c:v>
                </c:pt>
                <c:pt idx="5">
                  <c:v>06.03.2016</c:v>
                </c:pt>
                <c:pt idx="6">
                  <c:v>07.03.2016</c:v>
                </c:pt>
                <c:pt idx="7">
                  <c:v>08.03.2016</c:v>
                </c:pt>
                <c:pt idx="8">
                  <c:v>09.03.2016</c:v>
                </c:pt>
                <c:pt idx="9">
                  <c:v>10.03.2016</c:v>
                </c:pt>
                <c:pt idx="10">
                  <c:v>11.03.2016</c:v>
                </c:pt>
                <c:pt idx="11">
                  <c:v>12.03.2016</c:v>
                </c:pt>
                <c:pt idx="12">
                  <c:v>13.03.2016</c:v>
                </c:pt>
                <c:pt idx="13">
                  <c:v>14.03.2016</c:v>
                </c:pt>
                <c:pt idx="14">
                  <c:v>15.03.2016</c:v>
                </c:pt>
                <c:pt idx="15">
                  <c:v>16.03.2016</c:v>
                </c:pt>
                <c:pt idx="16">
                  <c:v>17.03.2016</c:v>
                </c:pt>
                <c:pt idx="17">
                  <c:v>18.03.2016</c:v>
                </c:pt>
                <c:pt idx="18">
                  <c:v>19.03.2016</c:v>
                </c:pt>
                <c:pt idx="19">
                  <c:v>20.03.2016</c:v>
                </c:pt>
                <c:pt idx="20">
                  <c:v>21.03.2016</c:v>
                </c:pt>
                <c:pt idx="21">
                  <c:v>22.03.2016</c:v>
                </c:pt>
                <c:pt idx="22">
                  <c:v>23.03.2016</c:v>
                </c:pt>
                <c:pt idx="23">
                  <c:v>24.03.2016</c:v>
                </c:pt>
                <c:pt idx="24">
                  <c:v>25.03.2016</c:v>
                </c:pt>
                <c:pt idx="25">
                  <c:v>26.03.2016</c:v>
                </c:pt>
                <c:pt idx="26">
                  <c:v>27.03.2016</c:v>
                </c:pt>
                <c:pt idx="27">
                  <c:v>28.03.2016</c:v>
                </c:pt>
                <c:pt idx="28">
                  <c:v>29.03.2016</c:v>
                </c:pt>
                <c:pt idx="29">
                  <c:v>30.03.2016</c:v>
                </c:pt>
                <c:pt idx="30">
                  <c:v>31.03.2016</c:v>
                </c:pt>
                <c:pt idx="31">
                  <c:v>01.04.2016</c:v>
                </c:pt>
                <c:pt idx="32">
                  <c:v>02.04.2016</c:v>
                </c:pt>
                <c:pt idx="33">
                  <c:v>03.04.2016</c:v>
                </c:pt>
                <c:pt idx="34">
                  <c:v>04.04.2016</c:v>
                </c:pt>
                <c:pt idx="35">
                  <c:v>05.04.2016</c:v>
                </c:pt>
                <c:pt idx="36">
                  <c:v>06.04.2016</c:v>
                </c:pt>
                <c:pt idx="37">
                  <c:v>07.04.2016</c:v>
                </c:pt>
                <c:pt idx="38">
                  <c:v>08.04.2016</c:v>
                </c:pt>
                <c:pt idx="39">
                  <c:v>09.04.2016</c:v>
                </c:pt>
                <c:pt idx="40">
                  <c:v>10.04.2016</c:v>
                </c:pt>
                <c:pt idx="41">
                  <c:v>11.04.2016</c:v>
                </c:pt>
                <c:pt idx="42">
                  <c:v>12.04.2016</c:v>
                </c:pt>
                <c:pt idx="43">
                  <c:v>13.04.2016</c:v>
                </c:pt>
                <c:pt idx="44">
                  <c:v>14.04.2016</c:v>
                </c:pt>
                <c:pt idx="45">
                  <c:v>15.04.2016</c:v>
                </c:pt>
                <c:pt idx="46">
                  <c:v>16.04.2016</c:v>
                </c:pt>
                <c:pt idx="47">
                  <c:v>17.04.2016</c:v>
                </c:pt>
                <c:pt idx="48">
                  <c:v>18.04.2016</c:v>
                </c:pt>
                <c:pt idx="49">
                  <c:v>19.04.2016</c:v>
                </c:pt>
                <c:pt idx="50">
                  <c:v>20.04.2016</c:v>
                </c:pt>
                <c:pt idx="51">
                  <c:v>21.04.2016</c:v>
                </c:pt>
                <c:pt idx="52">
                  <c:v>22.04.2016</c:v>
                </c:pt>
                <c:pt idx="53">
                  <c:v>23.04.2016</c:v>
                </c:pt>
                <c:pt idx="54">
                  <c:v>24.04.2016</c:v>
                </c:pt>
                <c:pt idx="55">
                  <c:v>25.04.2016</c:v>
                </c:pt>
                <c:pt idx="56">
                  <c:v>26.04.2016</c:v>
                </c:pt>
                <c:pt idx="57">
                  <c:v>27.04.2016</c:v>
                </c:pt>
                <c:pt idx="58">
                  <c:v>28.04.2016</c:v>
                </c:pt>
                <c:pt idx="59">
                  <c:v>29.04.2016</c:v>
                </c:pt>
                <c:pt idx="60">
                  <c:v>30.04.2016</c:v>
                </c:pt>
                <c:pt idx="61">
                  <c:v>01.05.2016</c:v>
                </c:pt>
                <c:pt idx="62">
                  <c:v>02.05.2016</c:v>
                </c:pt>
                <c:pt idx="63">
                  <c:v>03.05.2016</c:v>
                </c:pt>
                <c:pt idx="64">
                  <c:v>04.05.2016</c:v>
                </c:pt>
                <c:pt idx="65">
                  <c:v>05.05.2016</c:v>
                </c:pt>
                <c:pt idx="66">
                  <c:v>06.05.2016</c:v>
                </c:pt>
                <c:pt idx="67">
                  <c:v>07.05.2016</c:v>
                </c:pt>
                <c:pt idx="68">
                  <c:v>08.05.2016</c:v>
                </c:pt>
                <c:pt idx="69">
                  <c:v>09.05.2016</c:v>
                </c:pt>
                <c:pt idx="70">
                  <c:v>10.05.2016</c:v>
                </c:pt>
                <c:pt idx="71">
                  <c:v>11.05.2016</c:v>
                </c:pt>
                <c:pt idx="72">
                  <c:v>12.05.2016</c:v>
                </c:pt>
                <c:pt idx="73">
                  <c:v>13.05.2016</c:v>
                </c:pt>
                <c:pt idx="74">
                  <c:v>14.05.2016</c:v>
                </c:pt>
                <c:pt idx="75">
                  <c:v>15.05.2016</c:v>
                </c:pt>
                <c:pt idx="76">
                  <c:v>16.05.2016</c:v>
                </c:pt>
                <c:pt idx="77">
                  <c:v>17.05.2016</c:v>
                </c:pt>
                <c:pt idx="78">
                  <c:v>18.05.2016</c:v>
                </c:pt>
                <c:pt idx="79">
                  <c:v>19.05.2016</c:v>
                </c:pt>
                <c:pt idx="80">
                  <c:v>20.05.2016</c:v>
                </c:pt>
                <c:pt idx="81">
                  <c:v>21.05.2016</c:v>
                </c:pt>
                <c:pt idx="82">
                  <c:v>22.05.2016</c:v>
                </c:pt>
                <c:pt idx="83">
                  <c:v>23.05.2016</c:v>
                </c:pt>
                <c:pt idx="84">
                  <c:v>24.05.2016</c:v>
                </c:pt>
                <c:pt idx="85">
                  <c:v>25.05.2016</c:v>
                </c:pt>
                <c:pt idx="86">
                  <c:v>26.05.2016</c:v>
                </c:pt>
                <c:pt idx="87">
                  <c:v>27.05.2016</c:v>
                </c:pt>
                <c:pt idx="88">
                  <c:v>28.05.2016</c:v>
                </c:pt>
                <c:pt idx="89">
                  <c:v>29.05.2016</c:v>
                </c:pt>
                <c:pt idx="90">
                  <c:v>30.05.2016</c:v>
                </c:pt>
                <c:pt idx="91">
                  <c:v>31.05.2016</c:v>
                </c:pt>
                <c:pt idx="92">
                  <c:v>01.06.2016</c:v>
                </c:pt>
                <c:pt idx="93">
                  <c:v>02.06.2016</c:v>
                </c:pt>
                <c:pt idx="94">
                  <c:v>03.06.2016</c:v>
                </c:pt>
                <c:pt idx="95">
                  <c:v>04.06.2016</c:v>
                </c:pt>
                <c:pt idx="96">
                  <c:v>05.06.2016</c:v>
                </c:pt>
                <c:pt idx="97">
                  <c:v>06.06.2016</c:v>
                </c:pt>
                <c:pt idx="98">
                  <c:v>07.06.2016</c:v>
                </c:pt>
                <c:pt idx="99">
                  <c:v>08.06.2016</c:v>
                </c:pt>
                <c:pt idx="100">
                  <c:v>09.06.2016</c:v>
                </c:pt>
                <c:pt idx="101">
                  <c:v>10.06.2016</c:v>
                </c:pt>
                <c:pt idx="102">
                  <c:v>11.06.2016</c:v>
                </c:pt>
                <c:pt idx="103">
                  <c:v>12.06.2016</c:v>
                </c:pt>
                <c:pt idx="104">
                  <c:v>13.06.2016</c:v>
                </c:pt>
                <c:pt idx="105">
                  <c:v>14.06.2016</c:v>
                </c:pt>
                <c:pt idx="106">
                  <c:v>15.06.2016</c:v>
                </c:pt>
                <c:pt idx="107">
                  <c:v>16.06.2016</c:v>
                </c:pt>
                <c:pt idx="108">
                  <c:v>17.06.2016</c:v>
                </c:pt>
                <c:pt idx="109">
                  <c:v>18.06.2016</c:v>
                </c:pt>
                <c:pt idx="110">
                  <c:v>19.06.2016</c:v>
                </c:pt>
                <c:pt idx="111">
                  <c:v>20.06.2016</c:v>
                </c:pt>
                <c:pt idx="112">
                  <c:v>21.06.2016</c:v>
                </c:pt>
                <c:pt idx="113">
                  <c:v>22.06.2016</c:v>
                </c:pt>
                <c:pt idx="114">
                  <c:v>23.06.2016</c:v>
                </c:pt>
                <c:pt idx="115">
                  <c:v>24.06.2016</c:v>
                </c:pt>
                <c:pt idx="116">
                  <c:v>25.06.2016</c:v>
                </c:pt>
                <c:pt idx="117">
                  <c:v>26.06.2016</c:v>
                </c:pt>
                <c:pt idx="118">
                  <c:v>27.06.2016</c:v>
                </c:pt>
                <c:pt idx="119">
                  <c:v>28.06.2016</c:v>
                </c:pt>
                <c:pt idx="120">
                  <c:v>29.06.2016</c:v>
                </c:pt>
                <c:pt idx="121">
                  <c:v>30.06.2016</c:v>
                </c:pt>
                <c:pt idx="122">
                  <c:v>01.07.2016</c:v>
                </c:pt>
                <c:pt idx="123">
                  <c:v>02.07.2016</c:v>
                </c:pt>
                <c:pt idx="124">
                  <c:v>03.07.2016</c:v>
                </c:pt>
                <c:pt idx="125">
                  <c:v>04.07.2016</c:v>
                </c:pt>
                <c:pt idx="126">
                  <c:v>05.07.2016</c:v>
                </c:pt>
                <c:pt idx="127">
                  <c:v>06.07.2016</c:v>
                </c:pt>
                <c:pt idx="128">
                  <c:v>07.07.2016</c:v>
                </c:pt>
                <c:pt idx="129">
                  <c:v>08.07.2016</c:v>
                </c:pt>
                <c:pt idx="130">
                  <c:v>09.07.2016</c:v>
                </c:pt>
                <c:pt idx="131">
                  <c:v>10.07.2016</c:v>
                </c:pt>
                <c:pt idx="132">
                  <c:v>11.07.2016</c:v>
                </c:pt>
                <c:pt idx="133">
                  <c:v>12.07.2016</c:v>
                </c:pt>
                <c:pt idx="134">
                  <c:v>13.07.2016</c:v>
                </c:pt>
                <c:pt idx="135">
                  <c:v>14.07.2016</c:v>
                </c:pt>
                <c:pt idx="136">
                  <c:v>15.07.2016</c:v>
                </c:pt>
                <c:pt idx="137">
                  <c:v>16.07.2016</c:v>
                </c:pt>
                <c:pt idx="138">
                  <c:v>17.07.2016</c:v>
                </c:pt>
                <c:pt idx="139">
                  <c:v>18.07.2016</c:v>
                </c:pt>
                <c:pt idx="140">
                  <c:v>19.07.2016</c:v>
                </c:pt>
                <c:pt idx="141">
                  <c:v>20.07.2016</c:v>
                </c:pt>
                <c:pt idx="142">
                  <c:v>21.07.2016</c:v>
                </c:pt>
                <c:pt idx="143">
                  <c:v>22.07.2016</c:v>
                </c:pt>
                <c:pt idx="144">
                  <c:v>23.07.2016</c:v>
                </c:pt>
                <c:pt idx="145">
                  <c:v>24.07.2016</c:v>
                </c:pt>
                <c:pt idx="146">
                  <c:v>25.07.2016</c:v>
                </c:pt>
                <c:pt idx="147">
                  <c:v>26.07.2016</c:v>
                </c:pt>
                <c:pt idx="148">
                  <c:v>27.07.2016</c:v>
                </c:pt>
                <c:pt idx="149">
                  <c:v>28.07.2016</c:v>
                </c:pt>
                <c:pt idx="150">
                  <c:v>29.07.2016</c:v>
                </c:pt>
                <c:pt idx="151">
                  <c:v>30.07.2016</c:v>
                </c:pt>
                <c:pt idx="152">
                  <c:v>31.07.2016</c:v>
                </c:pt>
                <c:pt idx="153">
                  <c:v>01.08.2016</c:v>
                </c:pt>
                <c:pt idx="154">
                  <c:v>02.08.2016</c:v>
                </c:pt>
                <c:pt idx="155">
                  <c:v>03.08.2016</c:v>
                </c:pt>
                <c:pt idx="156">
                  <c:v>04.08.2016</c:v>
                </c:pt>
                <c:pt idx="157">
                  <c:v>05.08.2016</c:v>
                </c:pt>
                <c:pt idx="158">
                  <c:v>06.08.2016</c:v>
                </c:pt>
                <c:pt idx="159">
                  <c:v>07.08.2016</c:v>
                </c:pt>
                <c:pt idx="160">
                  <c:v>08.08.2016</c:v>
                </c:pt>
                <c:pt idx="161">
                  <c:v>09.08.2016</c:v>
                </c:pt>
                <c:pt idx="162">
                  <c:v>10.08.2016</c:v>
                </c:pt>
                <c:pt idx="163">
                  <c:v>11.08.2016</c:v>
                </c:pt>
                <c:pt idx="164">
                  <c:v>12.08.2016</c:v>
                </c:pt>
                <c:pt idx="165">
                  <c:v>13.08.2016</c:v>
                </c:pt>
                <c:pt idx="166">
                  <c:v>14.08.2016</c:v>
                </c:pt>
                <c:pt idx="167">
                  <c:v>15.08.2016</c:v>
                </c:pt>
                <c:pt idx="168">
                  <c:v>16.08.2016</c:v>
                </c:pt>
                <c:pt idx="169">
                  <c:v>17.08.2016</c:v>
                </c:pt>
                <c:pt idx="170">
                  <c:v>18.08.2016</c:v>
                </c:pt>
                <c:pt idx="171">
                  <c:v>19.08.2016</c:v>
                </c:pt>
                <c:pt idx="172">
                  <c:v>20.08.2016</c:v>
                </c:pt>
                <c:pt idx="173">
                  <c:v>21.08.2016</c:v>
                </c:pt>
                <c:pt idx="174">
                  <c:v>22.08.2016</c:v>
                </c:pt>
                <c:pt idx="175">
                  <c:v>23.08.2016</c:v>
                </c:pt>
                <c:pt idx="176">
                  <c:v>24.08.2016</c:v>
                </c:pt>
                <c:pt idx="177">
                  <c:v>25.08.2016</c:v>
                </c:pt>
                <c:pt idx="178">
                  <c:v>26.08.2016</c:v>
                </c:pt>
                <c:pt idx="179">
                  <c:v>27.08.2016</c:v>
                </c:pt>
                <c:pt idx="180">
                  <c:v>28.08.2016</c:v>
                </c:pt>
                <c:pt idx="181">
                  <c:v>29.08.2016</c:v>
                </c:pt>
                <c:pt idx="182">
                  <c:v>30.08.2016</c:v>
                </c:pt>
                <c:pt idx="183">
                  <c:v>31.08.2016</c:v>
                </c:pt>
                <c:pt idx="184">
                  <c:v>01.09.2016</c:v>
                </c:pt>
                <c:pt idx="185">
                  <c:v>02.09.2016</c:v>
                </c:pt>
                <c:pt idx="186">
                  <c:v>03.09.2016</c:v>
                </c:pt>
                <c:pt idx="187">
                  <c:v>04.09.2016</c:v>
                </c:pt>
                <c:pt idx="188">
                  <c:v>05.09.2016</c:v>
                </c:pt>
                <c:pt idx="189">
                  <c:v>06.09.2016</c:v>
                </c:pt>
                <c:pt idx="190">
                  <c:v>07.09.2016</c:v>
                </c:pt>
                <c:pt idx="191">
                  <c:v>08.09.2016</c:v>
                </c:pt>
                <c:pt idx="192">
                  <c:v>09.09.2016</c:v>
                </c:pt>
                <c:pt idx="193">
                  <c:v>10.09.2016</c:v>
                </c:pt>
                <c:pt idx="194">
                  <c:v>11.09.2016</c:v>
                </c:pt>
                <c:pt idx="195">
                  <c:v>12.09.2016</c:v>
                </c:pt>
                <c:pt idx="196">
                  <c:v>13.09.2016</c:v>
                </c:pt>
                <c:pt idx="197">
                  <c:v>14.09.2016</c:v>
                </c:pt>
                <c:pt idx="198">
                  <c:v>15.09.2016</c:v>
                </c:pt>
                <c:pt idx="199">
                  <c:v>16.09.2016</c:v>
                </c:pt>
                <c:pt idx="200">
                  <c:v>17.09.2016</c:v>
                </c:pt>
                <c:pt idx="201">
                  <c:v>18.09.2016</c:v>
                </c:pt>
                <c:pt idx="202">
                  <c:v>19.09.2016</c:v>
                </c:pt>
                <c:pt idx="203">
                  <c:v>20.09.2016</c:v>
                </c:pt>
                <c:pt idx="204">
                  <c:v>21.09.2016</c:v>
                </c:pt>
                <c:pt idx="205">
                  <c:v>22.09.2016</c:v>
                </c:pt>
                <c:pt idx="206">
                  <c:v>23.09.2016</c:v>
                </c:pt>
                <c:pt idx="207">
                  <c:v>24.09.2016</c:v>
                </c:pt>
                <c:pt idx="208">
                  <c:v>25.09.2016</c:v>
                </c:pt>
                <c:pt idx="209">
                  <c:v>26.09.2016</c:v>
                </c:pt>
                <c:pt idx="210">
                  <c:v>27.09.2016</c:v>
                </c:pt>
                <c:pt idx="211">
                  <c:v>28.09.2016</c:v>
                </c:pt>
                <c:pt idx="212">
                  <c:v>29.09.2016</c:v>
                </c:pt>
                <c:pt idx="213">
                  <c:v>30.09.2016</c:v>
                </c:pt>
                <c:pt idx="214">
                  <c:v>01.10.2016</c:v>
                </c:pt>
                <c:pt idx="215">
                  <c:v>02.10.2016</c:v>
                </c:pt>
                <c:pt idx="216">
                  <c:v>03.10.2016</c:v>
                </c:pt>
                <c:pt idx="217">
                  <c:v>04.10.2016</c:v>
                </c:pt>
                <c:pt idx="218">
                  <c:v>05.10.2016</c:v>
                </c:pt>
                <c:pt idx="219">
                  <c:v>06.10.2016</c:v>
                </c:pt>
                <c:pt idx="220">
                  <c:v>07.10.2016</c:v>
                </c:pt>
                <c:pt idx="221">
                  <c:v>08.10.2016</c:v>
                </c:pt>
                <c:pt idx="222">
                  <c:v>09.10.2016</c:v>
                </c:pt>
                <c:pt idx="223">
                  <c:v>10.10.2016</c:v>
                </c:pt>
                <c:pt idx="224">
                  <c:v>11.10.2016</c:v>
                </c:pt>
                <c:pt idx="225">
                  <c:v>12.10.2016</c:v>
                </c:pt>
                <c:pt idx="226">
                  <c:v>13.10.2016</c:v>
                </c:pt>
                <c:pt idx="227">
                  <c:v>14.10.2016</c:v>
                </c:pt>
                <c:pt idx="228">
                  <c:v>15.10.2016</c:v>
                </c:pt>
                <c:pt idx="229">
                  <c:v>16.10.2016</c:v>
                </c:pt>
                <c:pt idx="230">
                  <c:v>17.10.2016</c:v>
                </c:pt>
                <c:pt idx="231">
                  <c:v>18.10.2016</c:v>
                </c:pt>
                <c:pt idx="232">
                  <c:v>19.10.2016</c:v>
                </c:pt>
                <c:pt idx="233">
                  <c:v>20.10.2016</c:v>
                </c:pt>
                <c:pt idx="234">
                  <c:v>21.10.2016</c:v>
                </c:pt>
                <c:pt idx="235">
                  <c:v>22.10.2016</c:v>
                </c:pt>
                <c:pt idx="236">
                  <c:v>23.10.2016</c:v>
                </c:pt>
                <c:pt idx="237">
                  <c:v>24.10.2016</c:v>
                </c:pt>
                <c:pt idx="238">
                  <c:v>25.10.2016</c:v>
                </c:pt>
                <c:pt idx="239">
                  <c:v>26.10.2016</c:v>
                </c:pt>
                <c:pt idx="240">
                  <c:v>27.10.2016</c:v>
                </c:pt>
                <c:pt idx="241">
                  <c:v>28.10.2016</c:v>
                </c:pt>
                <c:pt idx="242">
                  <c:v>29.10.2016</c:v>
                </c:pt>
                <c:pt idx="243">
                  <c:v>30.10.2016</c:v>
                </c:pt>
                <c:pt idx="244">
                  <c:v>31.10.2016</c:v>
                </c:pt>
                <c:pt idx="245">
                  <c:v>01.11.2016</c:v>
                </c:pt>
                <c:pt idx="246">
                  <c:v>02.11.2016</c:v>
                </c:pt>
                <c:pt idx="247">
                  <c:v>03.11.2016</c:v>
                </c:pt>
                <c:pt idx="248">
                  <c:v>04.11.2016</c:v>
                </c:pt>
                <c:pt idx="249">
                  <c:v>05.11.2016</c:v>
                </c:pt>
                <c:pt idx="250">
                  <c:v>06.11.2016</c:v>
                </c:pt>
                <c:pt idx="251">
                  <c:v>07.11.2016</c:v>
                </c:pt>
                <c:pt idx="252">
                  <c:v>08.11.2016</c:v>
                </c:pt>
                <c:pt idx="253">
                  <c:v>09.11.2016</c:v>
                </c:pt>
                <c:pt idx="254">
                  <c:v>10.11.2016</c:v>
                </c:pt>
                <c:pt idx="255">
                  <c:v>11.11.2016</c:v>
                </c:pt>
                <c:pt idx="256">
                  <c:v>12.11.2016</c:v>
                </c:pt>
                <c:pt idx="257">
                  <c:v>13.11.2016</c:v>
                </c:pt>
                <c:pt idx="258">
                  <c:v>14.11.2016</c:v>
                </c:pt>
                <c:pt idx="259">
                  <c:v>15.11.2016</c:v>
                </c:pt>
                <c:pt idx="260">
                  <c:v>16.11.2016</c:v>
                </c:pt>
                <c:pt idx="261">
                  <c:v>17.11.2016</c:v>
                </c:pt>
                <c:pt idx="262">
                  <c:v>18.11.2016</c:v>
                </c:pt>
                <c:pt idx="263">
                  <c:v>19.11.2016</c:v>
                </c:pt>
                <c:pt idx="264">
                  <c:v>20.11.2016</c:v>
                </c:pt>
                <c:pt idx="265">
                  <c:v>21.11.2016</c:v>
                </c:pt>
                <c:pt idx="266">
                  <c:v>22.11.2016</c:v>
                </c:pt>
                <c:pt idx="267">
                  <c:v>23.11.2016</c:v>
                </c:pt>
                <c:pt idx="268">
                  <c:v>24.11.2016</c:v>
                </c:pt>
                <c:pt idx="269">
                  <c:v>25.11.2016</c:v>
                </c:pt>
                <c:pt idx="270">
                  <c:v>26.11.2016</c:v>
                </c:pt>
                <c:pt idx="271">
                  <c:v>27.11.2016</c:v>
                </c:pt>
                <c:pt idx="272">
                  <c:v>28.11.2016</c:v>
                </c:pt>
                <c:pt idx="273">
                  <c:v>29.11.2016</c:v>
                </c:pt>
                <c:pt idx="274">
                  <c:v>30.11.2016</c:v>
                </c:pt>
                <c:pt idx="275">
                  <c:v>01.12.2016</c:v>
                </c:pt>
                <c:pt idx="276">
                  <c:v>02.12.2016</c:v>
                </c:pt>
                <c:pt idx="277">
                  <c:v>03.12.2016</c:v>
                </c:pt>
                <c:pt idx="278">
                  <c:v>04.12.2016</c:v>
                </c:pt>
                <c:pt idx="279">
                  <c:v>05.12.2016</c:v>
                </c:pt>
                <c:pt idx="280">
                  <c:v>06.12.2016</c:v>
                </c:pt>
                <c:pt idx="281">
                  <c:v>07.12.2016</c:v>
                </c:pt>
                <c:pt idx="282">
                  <c:v>08.12.2016</c:v>
                </c:pt>
                <c:pt idx="283">
                  <c:v>09.12.2016</c:v>
                </c:pt>
                <c:pt idx="284">
                  <c:v>10.12.2016</c:v>
                </c:pt>
                <c:pt idx="285">
                  <c:v>11.12.2016</c:v>
                </c:pt>
                <c:pt idx="286">
                  <c:v>12.12.2016</c:v>
                </c:pt>
                <c:pt idx="287">
                  <c:v>13.12.2016</c:v>
                </c:pt>
                <c:pt idx="288">
                  <c:v>14.12.2016</c:v>
                </c:pt>
                <c:pt idx="289">
                  <c:v>15.12.2016</c:v>
                </c:pt>
                <c:pt idx="290">
                  <c:v>16.12.2016</c:v>
                </c:pt>
                <c:pt idx="291">
                  <c:v>17.12.2016</c:v>
                </c:pt>
                <c:pt idx="292">
                  <c:v>18.12.2016</c:v>
                </c:pt>
                <c:pt idx="293">
                  <c:v>19.12.2016</c:v>
                </c:pt>
                <c:pt idx="294">
                  <c:v>20.12.2016</c:v>
                </c:pt>
                <c:pt idx="295">
                  <c:v>21.12.2016</c:v>
                </c:pt>
                <c:pt idx="296">
                  <c:v>22.12.2016</c:v>
                </c:pt>
                <c:pt idx="297">
                  <c:v>23.12.2016</c:v>
                </c:pt>
                <c:pt idx="298">
                  <c:v>24.12.2016</c:v>
                </c:pt>
                <c:pt idx="299">
                  <c:v>25.12.2016</c:v>
                </c:pt>
                <c:pt idx="300">
                  <c:v>26.12.2016</c:v>
                </c:pt>
                <c:pt idx="301">
                  <c:v>27.12.2016</c:v>
                </c:pt>
                <c:pt idx="302">
                  <c:v>28.12.2016</c:v>
                </c:pt>
                <c:pt idx="303">
                  <c:v>29.12.2016</c:v>
                </c:pt>
                <c:pt idx="304">
                  <c:v>30.12.2016</c:v>
                </c:pt>
                <c:pt idx="305">
                  <c:v>31.12.2016</c:v>
                </c:pt>
                <c:pt idx="306">
                  <c:v>01.01.2017</c:v>
                </c:pt>
                <c:pt idx="307">
                  <c:v>02.01.2017</c:v>
                </c:pt>
                <c:pt idx="308">
                  <c:v>03.01.2017</c:v>
                </c:pt>
                <c:pt idx="309">
                  <c:v>04.01.2017</c:v>
                </c:pt>
                <c:pt idx="310">
                  <c:v>05.01.2017</c:v>
                </c:pt>
                <c:pt idx="311">
                  <c:v>06.01.2017</c:v>
                </c:pt>
                <c:pt idx="312">
                  <c:v>07.01.2017</c:v>
                </c:pt>
                <c:pt idx="313">
                  <c:v>08.01.2017</c:v>
                </c:pt>
                <c:pt idx="314">
                  <c:v>09.01.2017</c:v>
                </c:pt>
                <c:pt idx="315">
                  <c:v>10.01.2017</c:v>
                </c:pt>
                <c:pt idx="316">
                  <c:v>11.01.2017</c:v>
                </c:pt>
                <c:pt idx="317">
                  <c:v>12.01.2017</c:v>
                </c:pt>
                <c:pt idx="318">
                  <c:v>13.01.2017</c:v>
                </c:pt>
                <c:pt idx="319">
                  <c:v>14.01.2017</c:v>
                </c:pt>
                <c:pt idx="320">
                  <c:v>15.01.2017</c:v>
                </c:pt>
                <c:pt idx="321">
                  <c:v>16.01.2017</c:v>
                </c:pt>
                <c:pt idx="322">
                  <c:v>17.01.2017</c:v>
                </c:pt>
                <c:pt idx="323">
                  <c:v>18.01.2017</c:v>
                </c:pt>
                <c:pt idx="324">
                  <c:v>19.01.2017</c:v>
                </c:pt>
                <c:pt idx="325">
                  <c:v>20.01.2017</c:v>
                </c:pt>
                <c:pt idx="326">
                  <c:v>21.01.2017</c:v>
                </c:pt>
                <c:pt idx="327">
                  <c:v>22.01.2017</c:v>
                </c:pt>
                <c:pt idx="328">
                  <c:v>23.01.2017</c:v>
                </c:pt>
                <c:pt idx="329">
                  <c:v>24.01.2017</c:v>
                </c:pt>
                <c:pt idx="330">
                  <c:v>25.01.2017</c:v>
                </c:pt>
                <c:pt idx="331">
                  <c:v>26.01.2017</c:v>
                </c:pt>
                <c:pt idx="332">
                  <c:v>27.01.2017</c:v>
                </c:pt>
                <c:pt idx="333">
                  <c:v>28.01.2017</c:v>
                </c:pt>
                <c:pt idx="334">
                  <c:v>29.01.2017</c:v>
                </c:pt>
                <c:pt idx="335">
                  <c:v>30.01.2017</c:v>
                </c:pt>
                <c:pt idx="336">
                  <c:v>31.01.2017</c:v>
                </c:pt>
                <c:pt idx="337">
                  <c:v>01.02.2017</c:v>
                </c:pt>
                <c:pt idx="338">
                  <c:v>02.02.2017</c:v>
                </c:pt>
                <c:pt idx="339">
                  <c:v>03.02.2017</c:v>
                </c:pt>
                <c:pt idx="340">
                  <c:v>04.02.2017</c:v>
                </c:pt>
                <c:pt idx="341">
                  <c:v>05.02.2017</c:v>
                </c:pt>
                <c:pt idx="342">
                  <c:v>06.02.2017</c:v>
                </c:pt>
                <c:pt idx="343">
                  <c:v>07.02.2017</c:v>
                </c:pt>
                <c:pt idx="344">
                  <c:v>08.02.2017</c:v>
                </c:pt>
                <c:pt idx="345">
                  <c:v>09.02.2017</c:v>
                </c:pt>
                <c:pt idx="346">
                  <c:v>10.02.2017</c:v>
                </c:pt>
                <c:pt idx="347">
                  <c:v>11.02.2017</c:v>
                </c:pt>
                <c:pt idx="348">
                  <c:v>12.02.2017</c:v>
                </c:pt>
                <c:pt idx="349">
                  <c:v>13.02.2017</c:v>
                </c:pt>
                <c:pt idx="350">
                  <c:v>14.02.2017</c:v>
                </c:pt>
                <c:pt idx="351">
                  <c:v>15.02.2017</c:v>
                </c:pt>
                <c:pt idx="352">
                  <c:v>16.02.2017</c:v>
                </c:pt>
                <c:pt idx="353">
                  <c:v>17.02.2017</c:v>
                </c:pt>
                <c:pt idx="354">
                  <c:v>18.02.2017</c:v>
                </c:pt>
                <c:pt idx="355">
                  <c:v>19.02.2017</c:v>
                </c:pt>
                <c:pt idx="356">
                  <c:v>20.02.2017</c:v>
                </c:pt>
                <c:pt idx="357">
                  <c:v>21.02.2017</c:v>
                </c:pt>
                <c:pt idx="358">
                  <c:v>22.02.2017</c:v>
                </c:pt>
                <c:pt idx="359">
                  <c:v>23.02.2017</c:v>
                </c:pt>
                <c:pt idx="360">
                  <c:v>24.02.2017</c:v>
                </c:pt>
                <c:pt idx="361">
                  <c:v>25.02.2017</c:v>
                </c:pt>
                <c:pt idx="362">
                  <c:v>26.02.2017</c:v>
                </c:pt>
                <c:pt idx="363">
                  <c:v>27.02.2017</c:v>
                </c:pt>
                <c:pt idx="364">
                  <c:v>28.02.2017</c:v>
                </c:pt>
                <c:pt idx="365">
                  <c:v>01.03.2017</c:v>
                </c:pt>
                <c:pt idx="366">
                  <c:v>02.03.2017</c:v>
                </c:pt>
                <c:pt idx="367">
                  <c:v>03.03.2017</c:v>
                </c:pt>
                <c:pt idx="368">
                  <c:v>04.03.2017</c:v>
                </c:pt>
                <c:pt idx="369">
                  <c:v>05.03.2017</c:v>
                </c:pt>
                <c:pt idx="370">
                  <c:v>06.03.2017</c:v>
                </c:pt>
                <c:pt idx="371">
                  <c:v>07.03.2017</c:v>
                </c:pt>
                <c:pt idx="372">
                  <c:v>08.03.2017</c:v>
                </c:pt>
                <c:pt idx="373">
                  <c:v>09.03.2017</c:v>
                </c:pt>
                <c:pt idx="374">
                  <c:v>10.03.2017</c:v>
                </c:pt>
                <c:pt idx="375">
                  <c:v>11.03.2017</c:v>
                </c:pt>
                <c:pt idx="376">
                  <c:v>12.03.2017</c:v>
                </c:pt>
                <c:pt idx="377">
                  <c:v>13.03.2017</c:v>
                </c:pt>
                <c:pt idx="378">
                  <c:v>14.03.2017</c:v>
                </c:pt>
                <c:pt idx="379">
                  <c:v>15.03.2017</c:v>
                </c:pt>
                <c:pt idx="380">
                  <c:v>16.03.2017</c:v>
                </c:pt>
                <c:pt idx="381">
                  <c:v>17.03.2017</c:v>
                </c:pt>
                <c:pt idx="382">
                  <c:v>18.03.2017</c:v>
                </c:pt>
                <c:pt idx="383">
                  <c:v>19.03.2017</c:v>
                </c:pt>
                <c:pt idx="384">
                  <c:v>20.03.2017</c:v>
                </c:pt>
                <c:pt idx="385">
                  <c:v>21.03.2017</c:v>
                </c:pt>
                <c:pt idx="386">
                  <c:v>22.03.2017</c:v>
                </c:pt>
                <c:pt idx="387">
                  <c:v>23.03.2017</c:v>
                </c:pt>
                <c:pt idx="388">
                  <c:v>24.03.2017</c:v>
                </c:pt>
                <c:pt idx="389">
                  <c:v>25.03.2017</c:v>
                </c:pt>
                <c:pt idx="390">
                  <c:v>26.03.2017</c:v>
                </c:pt>
                <c:pt idx="391">
                  <c:v>27.03.2017</c:v>
                </c:pt>
                <c:pt idx="392">
                  <c:v>28.03.2017</c:v>
                </c:pt>
                <c:pt idx="393">
                  <c:v>29.03.2017</c:v>
                </c:pt>
                <c:pt idx="394">
                  <c:v>30.03.2017</c:v>
                </c:pt>
                <c:pt idx="395">
                  <c:v>31.03.2017</c:v>
                </c:pt>
              </c:strCache>
            </c:strRef>
          </c:cat>
          <c:val>
            <c:numRef>
              <c:f>Sheet1!$B$2:$B$397</c:f>
              <c:numCache>
                <c:formatCode>General</c:formatCode>
                <c:ptCount val="396"/>
                <c:pt idx="0">
                  <c:v>49840</c:v>
                </c:pt>
                <c:pt idx="1">
                  <c:v>39607</c:v>
                </c:pt>
                <c:pt idx="2">
                  <c:v>100457</c:v>
                </c:pt>
                <c:pt idx="3">
                  <c:v>41769</c:v>
                </c:pt>
                <c:pt idx="4">
                  <c:v>44019</c:v>
                </c:pt>
                <c:pt idx="5">
                  <c:v>31419</c:v>
                </c:pt>
                <c:pt idx="6">
                  <c:v>29613</c:v>
                </c:pt>
                <c:pt idx="7">
                  <c:v>29468</c:v>
                </c:pt>
                <c:pt idx="8">
                  <c:v>24900</c:v>
                </c:pt>
                <c:pt idx="9">
                  <c:v>138432</c:v>
                </c:pt>
                <c:pt idx="10">
                  <c:v>314877</c:v>
                </c:pt>
                <c:pt idx="11">
                  <c:v>92621</c:v>
                </c:pt>
                <c:pt idx="12">
                  <c:v>143971</c:v>
                </c:pt>
                <c:pt idx="13">
                  <c:v>62479</c:v>
                </c:pt>
                <c:pt idx="14">
                  <c:v>72642</c:v>
                </c:pt>
                <c:pt idx="15">
                  <c:v>74694</c:v>
                </c:pt>
                <c:pt idx="16">
                  <c:v>179709</c:v>
                </c:pt>
                <c:pt idx="17">
                  <c:v>135484</c:v>
                </c:pt>
                <c:pt idx="18">
                  <c:v>54771</c:v>
                </c:pt>
                <c:pt idx="19">
                  <c:v>228434</c:v>
                </c:pt>
                <c:pt idx="20">
                  <c:v>139598</c:v>
                </c:pt>
                <c:pt idx="21">
                  <c:v>89712</c:v>
                </c:pt>
                <c:pt idx="22">
                  <c:v>104002</c:v>
                </c:pt>
                <c:pt idx="23">
                  <c:v>52013</c:v>
                </c:pt>
                <c:pt idx="24">
                  <c:v>82220</c:v>
                </c:pt>
                <c:pt idx="25">
                  <c:v>54336</c:v>
                </c:pt>
                <c:pt idx="26">
                  <c:v>45726</c:v>
                </c:pt>
                <c:pt idx="27">
                  <c:v>26970</c:v>
                </c:pt>
                <c:pt idx="28">
                  <c:v>132740</c:v>
                </c:pt>
                <c:pt idx="29">
                  <c:v>604524</c:v>
                </c:pt>
                <c:pt idx="30">
                  <c:v>94251</c:v>
                </c:pt>
                <c:pt idx="31">
                  <c:v>78634</c:v>
                </c:pt>
                <c:pt idx="32">
                  <c:v>48167</c:v>
                </c:pt>
                <c:pt idx="33">
                  <c:v>40489</c:v>
                </c:pt>
                <c:pt idx="34">
                  <c:v>68747</c:v>
                </c:pt>
                <c:pt idx="35">
                  <c:v>62681</c:v>
                </c:pt>
                <c:pt idx="36">
                  <c:v>56548</c:v>
                </c:pt>
                <c:pt idx="37">
                  <c:v>47946</c:v>
                </c:pt>
                <c:pt idx="38">
                  <c:v>55027</c:v>
                </c:pt>
                <c:pt idx="39">
                  <c:v>109168</c:v>
                </c:pt>
                <c:pt idx="40">
                  <c:v>286989</c:v>
                </c:pt>
                <c:pt idx="41">
                  <c:v>68476</c:v>
                </c:pt>
                <c:pt idx="42">
                  <c:v>55917</c:v>
                </c:pt>
                <c:pt idx="43">
                  <c:v>83984</c:v>
                </c:pt>
                <c:pt idx="44">
                  <c:v>66362</c:v>
                </c:pt>
                <c:pt idx="45">
                  <c:v>45927</c:v>
                </c:pt>
                <c:pt idx="46">
                  <c:v>15486</c:v>
                </c:pt>
                <c:pt idx="47">
                  <c:v>44413</c:v>
                </c:pt>
                <c:pt idx="48">
                  <c:v>103517</c:v>
                </c:pt>
                <c:pt idx="49">
                  <c:v>62358</c:v>
                </c:pt>
                <c:pt idx="50">
                  <c:v>61580</c:v>
                </c:pt>
                <c:pt idx="51">
                  <c:v>61111</c:v>
                </c:pt>
                <c:pt idx="52">
                  <c:v>50841</c:v>
                </c:pt>
                <c:pt idx="53">
                  <c:v>38215</c:v>
                </c:pt>
                <c:pt idx="54">
                  <c:v>19568</c:v>
                </c:pt>
                <c:pt idx="55">
                  <c:v>46371</c:v>
                </c:pt>
                <c:pt idx="56">
                  <c:v>39118</c:v>
                </c:pt>
                <c:pt idx="57">
                  <c:v>32222</c:v>
                </c:pt>
                <c:pt idx="58">
                  <c:v>33484</c:v>
                </c:pt>
                <c:pt idx="59">
                  <c:v>45668</c:v>
                </c:pt>
                <c:pt idx="60">
                  <c:v>20553</c:v>
                </c:pt>
                <c:pt idx="61">
                  <c:v>28354</c:v>
                </c:pt>
                <c:pt idx="62">
                  <c:v>78366</c:v>
                </c:pt>
                <c:pt idx="63">
                  <c:v>55545</c:v>
                </c:pt>
                <c:pt idx="64">
                  <c:v>41427</c:v>
                </c:pt>
                <c:pt idx="65">
                  <c:v>72994</c:v>
                </c:pt>
                <c:pt idx="66">
                  <c:v>228930</c:v>
                </c:pt>
                <c:pt idx="67">
                  <c:v>151331</c:v>
                </c:pt>
                <c:pt idx="68">
                  <c:v>304688</c:v>
                </c:pt>
                <c:pt idx="69">
                  <c:v>101196</c:v>
                </c:pt>
                <c:pt idx="70">
                  <c:v>65573</c:v>
                </c:pt>
                <c:pt idx="71">
                  <c:v>51158</c:v>
                </c:pt>
                <c:pt idx="72">
                  <c:v>28393</c:v>
                </c:pt>
                <c:pt idx="73">
                  <c:v>32630</c:v>
                </c:pt>
                <c:pt idx="74">
                  <c:v>53797</c:v>
                </c:pt>
                <c:pt idx="75">
                  <c:v>63109</c:v>
                </c:pt>
                <c:pt idx="76">
                  <c:v>50024</c:v>
                </c:pt>
                <c:pt idx="77">
                  <c:v>63099</c:v>
                </c:pt>
                <c:pt idx="78">
                  <c:v>56754</c:v>
                </c:pt>
                <c:pt idx="79">
                  <c:v>44508</c:v>
                </c:pt>
                <c:pt idx="80">
                  <c:v>48927</c:v>
                </c:pt>
                <c:pt idx="81">
                  <c:v>49957</c:v>
                </c:pt>
                <c:pt idx="82">
                  <c:v>33567</c:v>
                </c:pt>
                <c:pt idx="83">
                  <c:v>36362</c:v>
                </c:pt>
                <c:pt idx="84">
                  <c:v>32412</c:v>
                </c:pt>
                <c:pt idx="85">
                  <c:v>81355</c:v>
                </c:pt>
                <c:pt idx="86">
                  <c:v>121159</c:v>
                </c:pt>
                <c:pt idx="87">
                  <c:v>115026</c:v>
                </c:pt>
                <c:pt idx="88">
                  <c:v>52053</c:v>
                </c:pt>
                <c:pt idx="89">
                  <c:v>53824</c:v>
                </c:pt>
                <c:pt idx="90">
                  <c:v>39189</c:v>
                </c:pt>
                <c:pt idx="91">
                  <c:v>36469</c:v>
                </c:pt>
                <c:pt idx="92">
                  <c:v>72464</c:v>
                </c:pt>
                <c:pt idx="93">
                  <c:v>61821</c:v>
                </c:pt>
                <c:pt idx="94">
                  <c:v>40144</c:v>
                </c:pt>
                <c:pt idx="95">
                  <c:v>22604</c:v>
                </c:pt>
                <c:pt idx="96">
                  <c:v>46824</c:v>
                </c:pt>
                <c:pt idx="97">
                  <c:v>85653</c:v>
                </c:pt>
                <c:pt idx="98">
                  <c:v>86239</c:v>
                </c:pt>
                <c:pt idx="99">
                  <c:v>110628</c:v>
                </c:pt>
                <c:pt idx="100">
                  <c:v>66086</c:v>
                </c:pt>
                <c:pt idx="101">
                  <c:v>33445</c:v>
                </c:pt>
                <c:pt idx="102">
                  <c:v>21306</c:v>
                </c:pt>
                <c:pt idx="103">
                  <c:v>25366</c:v>
                </c:pt>
                <c:pt idx="104">
                  <c:v>67152</c:v>
                </c:pt>
                <c:pt idx="105">
                  <c:v>61043</c:v>
                </c:pt>
                <c:pt idx="106">
                  <c:v>42715</c:v>
                </c:pt>
                <c:pt idx="107">
                  <c:v>41475</c:v>
                </c:pt>
                <c:pt idx="108">
                  <c:v>36970</c:v>
                </c:pt>
                <c:pt idx="109">
                  <c:v>15951</c:v>
                </c:pt>
                <c:pt idx="110">
                  <c:v>13389</c:v>
                </c:pt>
                <c:pt idx="111">
                  <c:v>36441</c:v>
                </c:pt>
                <c:pt idx="112">
                  <c:v>38814</c:v>
                </c:pt>
                <c:pt idx="113">
                  <c:v>33578</c:v>
                </c:pt>
                <c:pt idx="114">
                  <c:v>33377</c:v>
                </c:pt>
                <c:pt idx="115">
                  <c:v>24237</c:v>
                </c:pt>
                <c:pt idx="116">
                  <c:v>57814</c:v>
                </c:pt>
                <c:pt idx="117">
                  <c:v>61291</c:v>
                </c:pt>
                <c:pt idx="118">
                  <c:v>74273</c:v>
                </c:pt>
                <c:pt idx="119">
                  <c:v>53207</c:v>
                </c:pt>
                <c:pt idx="120">
                  <c:v>51514</c:v>
                </c:pt>
                <c:pt idx="121">
                  <c:v>26033</c:v>
                </c:pt>
                <c:pt idx="122">
                  <c:v>35295</c:v>
                </c:pt>
                <c:pt idx="123">
                  <c:v>37559</c:v>
                </c:pt>
                <c:pt idx="124">
                  <c:v>27762</c:v>
                </c:pt>
                <c:pt idx="125">
                  <c:v>26337</c:v>
                </c:pt>
                <c:pt idx="126">
                  <c:v>60393</c:v>
                </c:pt>
                <c:pt idx="127">
                  <c:v>25479</c:v>
                </c:pt>
                <c:pt idx="128">
                  <c:v>17595</c:v>
                </c:pt>
                <c:pt idx="129">
                  <c:v>21890</c:v>
                </c:pt>
                <c:pt idx="130">
                  <c:v>18454</c:v>
                </c:pt>
                <c:pt idx="131">
                  <c:v>17591</c:v>
                </c:pt>
                <c:pt idx="132">
                  <c:v>30031</c:v>
                </c:pt>
                <c:pt idx="133">
                  <c:v>27744</c:v>
                </c:pt>
                <c:pt idx="134">
                  <c:v>38469</c:v>
                </c:pt>
                <c:pt idx="135">
                  <c:v>31701</c:v>
                </c:pt>
                <c:pt idx="136">
                  <c:v>33938</c:v>
                </c:pt>
                <c:pt idx="137">
                  <c:v>39151</c:v>
                </c:pt>
                <c:pt idx="138">
                  <c:v>66450</c:v>
                </c:pt>
                <c:pt idx="139">
                  <c:v>62269</c:v>
                </c:pt>
                <c:pt idx="140">
                  <c:v>64312</c:v>
                </c:pt>
                <c:pt idx="141">
                  <c:v>33282</c:v>
                </c:pt>
                <c:pt idx="142">
                  <c:v>47479</c:v>
                </c:pt>
                <c:pt idx="143">
                  <c:v>24170</c:v>
                </c:pt>
                <c:pt idx="144">
                  <c:v>40348</c:v>
                </c:pt>
                <c:pt idx="145">
                  <c:v>105333</c:v>
                </c:pt>
                <c:pt idx="146">
                  <c:v>67682</c:v>
                </c:pt>
                <c:pt idx="147">
                  <c:v>82078</c:v>
                </c:pt>
                <c:pt idx="148">
                  <c:v>64320</c:v>
                </c:pt>
                <c:pt idx="149">
                  <c:v>69067</c:v>
                </c:pt>
                <c:pt idx="150">
                  <c:v>39761</c:v>
                </c:pt>
                <c:pt idx="151">
                  <c:v>51829</c:v>
                </c:pt>
                <c:pt idx="152">
                  <c:v>56617</c:v>
                </c:pt>
                <c:pt idx="153">
                  <c:v>76026</c:v>
                </c:pt>
                <c:pt idx="154">
                  <c:v>59446</c:v>
                </c:pt>
                <c:pt idx="155">
                  <c:v>47799</c:v>
                </c:pt>
                <c:pt idx="156">
                  <c:v>44778</c:v>
                </c:pt>
                <c:pt idx="157">
                  <c:v>37507</c:v>
                </c:pt>
                <c:pt idx="158">
                  <c:v>27143</c:v>
                </c:pt>
                <c:pt idx="159">
                  <c:v>65163</c:v>
                </c:pt>
                <c:pt idx="160">
                  <c:v>44432</c:v>
                </c:pt>
                <c:pt idx="161">
                  <c:v>68514</c:v>
                </c:pt>
                <c:pt idx="162">
                  <c:v>99693</c:v>
                </c:pt>
                <c:pt idx="163">
                  <c:v>47979</c:v>
                </c:pt>
                <c:pt idx="164">
                  <c:v>58683</c:v>
                </c:pt>
                <c:pt idx="165">
                  <c:v>32742</c:v>
                </c:pt>
                <c:pt idx="166">
                  <c:v>36021</c:v>
                </c:pt>
                <c:pt idx="167">
                  <c:v>32989</c:v>
                </c:pt>
                <c:pt idx="168">
                  <c:v>37790</c:v>
                </c:pt>
                <c:pt idx="169">
                  <c:v>49208</c:v>
                </c:pt>
                <c:pt idx="170">
                  <c:v>82148</c:v>
                </c:pt>
                <c:pt idx="171">
                  <c:v>43361</c:v>
                </c:pt>
                <c:pt idx="172">
                  <c:v>48202</c:v>
                </c:pt>
                <c:pt idx="173">
                  <c:v>54185</c:v>
                </c:pt>
                <c:pt idx="174">
                  <c:v>54764</c:v>
                </c:pt>
                <c:pt idx="175">
                  <c:v>46675</c:v>
                </c:pt>
                <c:pt idx="176">
                  <c:v>31245</c:v>
                </c:pt>
                <c:pt idx="177">
                  <c:v>15539</c:v>
                </c:pt>
                <c:pt idx="178">
                  <c:v>14599</c:v>
                </c:pt>
                <c:pt idx="179">
                  <c:v>17256</c:v>
                </c:pt>
                <c:pt idx="180">
                  <c:v>29327</c:v>
                </c:pt>
                <c:pt idx="181">
                  <c:v>47150</c:v>
                </c:pt>
                <c:pt idx="182">
                  <c:v>28359</c:v>
                </c:pt>
                <c:pt idx="183">
                  <c:v>39429</c:v>
                </c:pt>
                <c:pt idx="184">
                  <c:v>31132</c:v>
                </c:pt>
                <c:pt idx="185">
                  <c:v>21722</c:v>
                </c:pt>
                <c:pt idx="186">
                  <c:v>42677</c:v>
                </c:pt>
                <c:pt idx="187">
                  <c:v>84205</c:v>
                </c:pt>
                <c:pt idx="188">
                  <c:v>56276</c:v>
                </c:pt>
                <c:pt idx="189">
                  <c:v>79908</c:v>
                </c:pt>
                <c:pt idx="190">
                  <c:v>264013</c:v>
                </c:pt>
                <c:pt idx="191">
                  <c:v>118930</c:v>
                </c:pt>
                <c:pt idx="192">
                  <c:v>69157</c:v>
                </c:pt>
                <c:pt idx="193">
                  <c:v>69611</c:v>
                </c:pt>
                <c:pt idx="194">
                  <c:v>65950</c:v>
                </c:pt>
                <c:pt idx="195">
                  <c:v>72409</c:v>
                </c:pt>
                <c:pt idx="196">
                  <c:v>49805</c:v>
                </c:pt>
                <c:pt idx="197">
                  <c:v>66499</c:v>
                </c:pt>
                <c:pt idx="198">
                  <c:v>83911</c:v>
                </c:pt>
                <c:pt idx="199">
                  <c:v>91989</c:v>
                </c:pt>
                <c:pt idx="200">
                  <c:v>52485</c:v>
                </c:pt>
                <c:pt idx="201">
                  <c:v>45860</c:v>
                </c:pt>
                <c:pt idx="202">
                  <c:v>127557</c:v>
                </c:pt>
                <c:pt idx="203">
                  <c:v>66181</c:v>
                </c:pt>
                <c:pt idx="204">
                  <c:v>66307</c:v>
                </c:pt>
                <c:pt idx="205">
                  <c:v>139357</c:v>
                </c:pt>
                <c:pt idx="206">
                  <c:v>66310</c:v>
                </c:pt>
                <c:pt idx="207">
                  <c:v>128646</c:v>
                </c:pt>
                <c:pt idx="208">
                  <c:v>121055</c:v>
                </c:pt>
                <c:pt idx="209">
                  <c:v>84994</c:v>
                </c:pt>
                <c:pt idx="210">
                  <c:v>324865</c:v>
                </c:pt>
                <c:pt idx="211">
                  <c:v>950644</c:v>
                </c:pt>
                <c:pt idx="212">
                  <c:v>515005</c:v>
                </c:pt>
                <c:pt idx="213">
                  <c:v>209656</c:v>
                </c:pt>
                <c:pt idx="214">
                  <c:v>94658</c:v>
                </c:pt>
                <c:pt idx="215">
                  <c:v>59974</c:v>
                </c:pt>
                <c:pt idx="216">
                  <c:v>75707</c:v>
                </c:pt>
                <c:pt idx="217">
                  <c:v>51200</c:v>
                </c:pt>
                <c:pt idx="218">
                  <c:v>56198</c:v>
                </c:pt>
                <c:pt idx="219">
                  <c:v>93872</c:v>
                </c:pt>
                <c:pt idx="220">
                  <c:v>85097</c:v>
                </c:pt>
                <c:pt idx="221">
                  <c:v>83966</c:v>
                </c:pt>
                <c:pt idx="222">
                  <c:v>41053</c:v>
                </c:pt>
                <c:pt idx="223">
                  <c:v>116482</c:v>
                </c:pt>
                <c:pt idx="224">
                  <c:v>75457</c:v>
                </c:pt>
                <c:pt idx="225">
                  <c:v>47168</c:v>
                </c:pt>
                <c:pt idx="226">
                  <c:v>35126</c:v>
                </c:pt>
                <c:pt idx="227">
                  <c:v>43300</c:v>
                </c:pt>
                <c:pt idx="228">
                  <c:v>33373</c:v>
                </c:pt>
                <c:pt idx="229">
                  <c:v>22344</c:v>
                </c:pt>
                <c:pt idx="230">
                  <c:v>58283</c:v>
                </c:pt>
                <c:pt idx="231">
                  <c:v>71822</c:v>
                </c:pt>
                <c:pt idx="232">
                  <c:v>33322</c:v>
                </c:pt>
                <c:pt idx="233">
                  <c:v>51325</c:v>
                </c:pt>
                <c:pt idx="234">
                  <c:v>30800</c:v>
                </c:pt>
                <c:pt idx="235">
                  <c:v>44423</c:v>
                </c:pt>
                <c:pt idx="236">
                  <c:v>69852</c:v>
                </c:pt>
                <c:pt idx="237">
                  <c:v>203587</c:v>
                </c:pt>
                <c:pt idx="238">
                  <c:v>145485</c:v>
                </c:pt>
                <c:pt idx="239">
                  <c:v>126434</c:v>
                </c:pt>
                <c:pt idx="240">
                  <c:v>119952</c:v>
                </c:pt>
                <c:pt idx="241">
                  <c:v>66562</c:v>
                </c:pt>
                <c:pt idx="242">
                  <c:v>47058</c:v>
                </c:pt>
                <c:pt idx="243">
                  <c:v>79557</c:v>
                </c:pt>
                <c:pt idx="244">
                  <c:v>277178</c:v>
                </c:pt>
                <c:pt idx="245">
                  <c:v>118499</c:v>
                </c:pt>
                <c:pt idx="246">
                  <c:v>106865</c:v>
                </c:pt>
                <c:pt idx="247">
                  <c:v>841734</c:v>
                </c:pt>
                <c:pt idx="248">
                  <c:v>325042</c:v>
                </c:pt>
                <c:pt idx="249">
                  <c:v>113438</c:v>
                </c:pt>
                <c:pt idx="250">
                  <c:v>253216</c:v>
                </c:pt>
                <c:pt idx="251">
                  <c:v>144884</c:v>
                </c:pt>
                <c:pt idx="252">
                  <c:v>99786</c:v>
                </c:pt>
                <c:pt idx="253">
                  <c:v>42218</c:v>
                </c:pt>
                <c:pt idx="254">
                  <c:v>208179</c:v>
                </c:pt>
                <c:pt idx="255">
                  <c:v>115885</c:v>
                </c:pt>
                <c:pt idx="256">
                  <c:v>61232</c:v>
                </c:pt>
                <c:pt idx="257">
                  <c:v>43102</c:v>
                </c:pt>
                <c:pt idx="258">
                  <c:v>49627</c:v>
                </c:pt>
                <c:pt idx="259">
                  <c:v>57750</c:v>
                </c:pt>
                <c:pt idx="260">
                  <c:v>39414</c:v>
                </c:pt>
                <c:pt idx="261">
                  <c:v>40891</c:v>
                </c:pt>
                <c:pt idx="262">
                  <c:v>51314</c:v>
                </c:pt>
                <c:pt idx="263">
                  <c:v>48072</c:v>
                </c:pt>
                <c:pt idx="264">
                  <c:v>59334</c:v>
                </c:pt>
                <c:pt idx="265">
                  <c:v>68241</c:v>
                </c:pt>
                <c:pt idx="266">
                  <c:v>80800</c:v>
                </c:pt>
                <c:pt idx="267">
                  <c:v>73423</c:v>
                </c:pt>
                <c:pt idx="268">
                  <c:v>73261</c:v>
                </c:pt>
                <c:pt idx="269">
                  <c:v>51523</c:v>
                </c:pt>
                <c:pt idx="270">
                  <c:v>41397</c:v>
                </c:pt>
                <c:pt idx="271">
                  <c:v>76173</c:v>
                </c:pt>
                <c:pt idx="272">
                  <c:v>87808</c:v>
                </c:pt>
                <c:pt idx="273">
                  <c:v>83568</c:v>
                </c:pt>
                <c:pt idx="274">
                  <c:v>66558</c:v>
                </c:pt>
                <c:pt idx="275">
                  <c:v>56037</c:v>
                </c:pt>
                <c:pt idx="276">
                  <c:v>89368</c:v>
                </c:pt>
                <c:pt idx="277">
                  <c:v>69458</c:v>
                </c:pt>
                <c:pt idx="278">
                  <c:v>50776</c:v>
                </c:pt>
                <c:pt idx="279">
                  <c:v>48094</c:v>
                </c:pt>
                <c:pt idx="280">
                  <c:v>83348</c:v>
                </c:pt>
                <c:pt idx="281">
                  <c:v>146980</c:v>
                </c:pt>
                <c:pt idx="282">
                  <c:v>141320</c:v>
                </c:pt>
                <c:pt idx="283">
                  <c:v>114951</c:v>
                </c:pt>
                <c:pt idx="284">
                  <c:v>83585</c:v>
                </c:pt>
                <c:pt idx="285">
                  <c:v>35598</c:v>
                </c:pt>
                <c:pt idx="286">
                  <c:v>101925</c:v>
                </c:pt>
                <c:pt idx="287">
                  <c:v>69576</c:v>
                </c:pt>
                <c:pt idx="288">
                  <c:v>42550</c:v>
                </c:pt>
                <c:pt idx="289">
                  <c:v>48817</c:v>
                </c:pt>
                <c:pt idx="290">
                  <c:v>59828</c:v>
                </c:pt>
                <c:pt idx="291">
                  <c:v>56472</c:v>
                </c:pt>
                <c:pt idx="292">
                  <c:v>37399</c:v>
                </c:pt>
                <c:pt idx="293">
                  <c:v>36366</c:v>
                </c:pt>
                <c:pt idx="294">
                  <c:v>54365</c:v>
                </c:pt>
                <c:pt idx="295">
                  <c:v>58400</c:v>
                </c:pt>
                <c:pt idx="296">
                  <c:v>110371</c:v>
                </c:pt>
                <c:pt idx="297">
                  <c:v>175297</c:v>
                </c:pt>
                <c:pt idx="298">
                  <c:v>99110</c:v>
                </c:pt>
                <c:pt idx="299">
                  <c:v>42552</c:v>
                </c:pt>
                <c:pt idx="300">
                  <c:v>22930</c:v>
                </c:pt>
                <c:pt idx="301">
                  <c:v>24721</c:v>
                </c:pt>
                <c:pt idx="302">
                  <c:v>60930</c:v>
                </c:pt>
                <c:pt idx="303">
                  <c:v>36250</c:v>
                </c:pt>
                <c:pt idx="304">
                  <c:v>74041</c:v>
                </c:pt>
                <c:pt idx="305">
                  <c:v>43029</c:v>
                </c:pt>
                <c:pt idx="306">
                  <c:v>60422</c:v>
                </c:pt>
                <c:pt idx="307">
                  <c:v>62286</c:v>
                </c:pt>
                <c:pt idx="308">
                  <c:v>51501</c:v>
                </c:pt>
                <c:pt idx="309">
                  <c:v>38972</c:v>
                </c:pt>
                <c:pt idx="310">
                  <c:v>52061</c:v>
                </c:pt>
                <c:pt idx="311">
                  <c:v>44072</c:v>
                </c:pt>
                <c:pt idx="312">
                  <c:v>50451</c:v>
                </c:pt>
                <c:pt idx="313">
                  <c:v>67159</c:v>
                </c:pt>
                <c:pt idx="314">
                  <c:v>97579</c:v>
                </c:pt>
                <c:pt idx="315">
                  <c:v>66841</c:v>
                </c:pt>
                <c:pt idx="316">
                  <c:v>183005</c:v>
                </c:pt>
                <c:pt idx="317">
                  <c:v>193163</c:v>
                </c:pt>
                <c:pt idx="318">
                  <c:v>77459</c:v>
                </c:pt>
                <c:pt idx="319">
                  <c:v>58870</c:v>
                </c:pt>
                <c:pt idx="320">
                  <c:v>64634</c:v>
                </c:pt>
                <c:pt idx="321">
                  <c:v>51376</c:v>
                </c:pt>
                <c:pt idx="322">
                  <c:v>34410</c:v>
                </c:pt>
                <c:pt idx="323">
                  <c:v>35482</c:v>
                </c:pt>
                <c:pt idx="324">
                  <c:v>59574</c:v>
                </c:pt>
                <c:pt idx="325">
                  <c:v>64443</c:v>
                </c:pt>
                <c:pt idx="326">
                  <c:v>57143</c:v>
                </c:pt>
                <c:pt idx="327">
                  <c:v>71631</c:v>
                </c:pt>
                <c:pt idx="328">
                  <c:v>107127</c:v>
                </c:pt>
                <c:pt idx="329">
                  <c:v>81457</c:v>
                </c:pt>
                <c:pt idx="330">
                  <c:v>74386</c:v>
                </c:pt>
                <c:pt idx="331">
                  <c:v>32834</c:v>
                </c:pt>
                <c:pt idx="332">
                  <c:v>67160</c:v>
                </c:pt>
                <c:pt idx="333">
                  <c:v>35108</c:v>
                </c:pt>
                <c:pt idx="334">
                  <c:v>33721</c:v>
                </c:pt>
                <c:pt idx="335">
                  <c:v>94000</c:v>
                </c:pt>
                <c:pt idx="336">
                  <c:v>103000</c:v>
                </c:pt>
                <c:pt idx="337">
                  <c:v>105325</c:v>
                </c:pt>
                <c:pt idx="338">
                  <c:v>59788</c:v>
                </c:pt>
                <c:pt idx="339">
                  <c:v>70384</c:v>
                </c:pt>
                <c:pt idx="340">
                  <c:v>75069</c:v>
                </c:pt>
                <c:pt idx="341">
                  <c:v>101812</c:v>
                </c:pt>
                <c:pt idx="342">
                  <c:v>252190</c:v>
                </c:pt>
                <c:pt idx="343">
                  <c:v>79349</c:v>
                </c:pt>
                <c:pt idx="344">
                  <c:v>73931</c:v>
                </c:pt>
                <c:pt idx="345">
                  <c:v>64594</c:v>
                </c:pt>
                <c:pt idx="346">
                  <c:v>58350</c:v>
                </c:pt>
                <c:pt idx="347">
                  <c:v>49354</c:v>
                </c:pt>
                <c:pt idx="348">
                  <c:v>47331</c:v>
                </c:pt>
                <c:pt idx="349">
                  <c:v>94457</c:v>
                </c:pt>
                <c:pt idx="350">
                  <c:v>83981</c:v>
                </c:pt>
                <c:pt idx="351">
                  <c:v>59168</c:v>
                </c:pt>
                <c:pt idx="352">
                  <c:v>75216</c:v>
                </c:pt>
                <c:pt idx="353">
                  <c:v>73694</c:v>
                </c:pt>
                <c:pt idx="354">
                  <c:v>96758</c:v>
                </c:pt>
                <c:pt idx="355">
                  <c:v>94760</c:v>
                </c:pt>
                <c:pt idx="356">
                  <c:v>61296</c:v>
                </c:pt>
                <c:pt idx="357">
                  <c:v>136207</c:v>
                </c:pt>
                <c:pt idx="358">
                  <c:v>92377</c:v>
                </c:pt>
                <c:pt idx="359">
                  <c:v>108058</c:v>
                </c:pt>
                <c:pt idx="360">
                  <c:v>60806</c:v>
                </c:pt>
                <c:pt idx="361">
                  <c:v>64019</c:v>
                </c:pt>
                <c:pt idx="362">
                  <c:v>39680</c:v>
                </c:pt>
                <c:pt idx="363">
                  <c:v>120987</c:v>
                </c:pt>
                <c:pt idx="364">
                  <c:v>105251</c:v>
                </c:pt>
                <c:pt idx="365">
                  <c:v>63045</c:v>
                </c:pt>
                <c:pt idx="366">
                  <c:v>55242</c:v>
                </c:pt>
                <c:pt idx="367">
                  <c:v>87180</c:v>
                </c:pt>
                <c:pt idx="368">
                  <c:v>93175</c:v>
                </c:pt>
                <c:pt idx="369">
                  <c:v>73222</c:v>
                </c:pt>
                <c:pt idx="370">
                  <c:v>68845</c:v>
                </c:pt>
                <c:pt idx="371">
                  <c:v>38538</c:v>
                </c:pt>
                <c:pt idx="372">
                  <c:v>86715</c:v>
                </c:pt>
                <c:pt idx="373">
                  <c:v>87244</c:v>
                </c:pt>
                <c:pt idx="374">
                  <c:v>83274</c:v>
                </c:pt>
                <c:pt idx="375">
                  <c:v>72856</c:v>
                </c:pt>
                <c:pt idx="376">
                  <c:v>139088</c:v>
                </c:pt>
                <c:pt idx="377">
                  <c:v>77352</c:v>
                </c:pt>
                <c:pt idx="378">
                  <c:v>54473</c:v>
                </c:pt>
                <c:pt idx="379">
                  <c:v>68565</c:v>
                </c:pt>
                <c:pt idx="380">
                  <c:v>65257</c:v>
                </c:pt>
                <c:pt idx="381">
                  <c:v>33130</c:v>
                </c:pt>
                <c:pt idx="382">
                  <c:v>22767</c:v>
                </c:pt>
                <c:pt idx="383">
                  <c:v>18643</c:v>
                </c:pt>
                <c:pt idx="384">
                  <c:v>46017</c:v>
                </c:pt>
                <c:pt idx="385">
                  <c:v>39045</c:v>
                </c:pt>
                <c:pt idx="386">
                  <c:v>38237</c:v>
                </c:pt>
                <c:pt idx="387">
                  <c:v>45284</c:v>
                </c:pt>
                <c:pt idx="388">
                  <c:v>70687</c:v>
                </c:pt>
                <c:pt idx="389">
                  <c:v>49176</c:v>
                </c:pt>
                <c:pt idx="390">
                  <c:v>40476</c:v>
                </c:pt>
                <c:pt idx="391">
                  <c:v>96152</c:v>
                </c:pt>
                <c:pt idx="392">
                  <c:v>71795</c:v>
                </c:pt>
                <c:pt idx="393">
                  <c:v>146646</c:v>
                </c:pt>
                <c:pt idx="394">
                  <c:v>63350</c:v>
                </c:pt>
                <c:pt idx="395">
                  <c:v>54313</c:v>
                </c:pt>
              </c:numCache>
            </c:numRef>
          </c:val>
          <c:smooth val="0"/>
          <c:extLst>
            <c:ext xmlns:c16="http://schemas.microsoft.com/office/drawing/2014/chart" uri="{C3380CC4-5D6E-409C-BE32-E72D297353CC}">
              <c16:uniqueId val="{00000000-9818-431B-A898-B2AA0AB2A41F}"/>
            </c:ext>
          </c:extLst>
        </c:ser>
        <c:dLbls>
          <c:showLegendKey val="0"/>
          <c:showVal val="0"/>
          <c:showCatName val="0"/>
          <c:showSerName val="0"/>
          <c:showPercent val="0"/>
          <c:showBubbleSize val="0"/>
        </c:dLbls>
        <c:smooth val="0"/>
        <c:axId val="246049064"/>
        <c:axId val="246053000"/>
      </c:lineChart>
      <c:catAx>
        <c:axId val="2460490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6053000"/>
        <c:crosses val="autoZero"/>
        <c:auto val="1"/>
        <c:lblAlgn val="ctr"/>
        <c:lblOffset val="100"/>
        <c:noMultiLvlLbl val="0"/>
      </c:catAx>
      <c:valAx>
        <c:axId val="2460530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60490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NDR 90,3 und Hamburg Journal</c:v>
                </c:pt>
              </c:strCache>
            </c:strRef>
          </c:tx>
          <c:spPr>
            <a:ln w="28575" cap="rnd">
              <a:solidFill>
                <a:schemeClr val="accent1"/>
              </a:solidFill>
              <a:round/>
            </a:ln>
            <a:effectLst/>
          </c:spPr>
          <c:marker>
            <c:symbol val="none"/>
          </c:marker>
          <c:cat>
            <c:strRef>
              <c:f>Sheet1!$A$2:$A$397</c:f>
              <c:strCache>
                <c:ptCount val="396"/>
                <c:pt idx="0">
                  <c:v>01.03.2016</c:v>
                </c:pt>
                <c:pt idx="1">
                  <c:v>02.03.2016</c:v>
                </c:pt>
                <c:pt idx="2">
                  <c:v>03.03.2016</c:v>
                </c:pt>
                <c:pt idx="3">
                  <c:v>04.03.2016</c:v>
                </c:pt>
                <c:pt idx="4">
                  <c:v>05.03.2016</c:v>
                </c:pt>
                <c:pt idx="5">
                  <c:v>06.03.2016</c:v>
                </c:pt>
                <c:pt idx="6">
                  <c:v>07.03.2016</c:v>
                </c:pt>
                <c:pt idx="7">
                  <c:v>08.03.2016</c:v>
                </c:pt>
                <c:pt idx="8">
                  <c:v>09.03.2016</c:v>
                </c:pt>
                <c:pt idx="9">
                  <c:v>10.03.2016</c:v>
                </c:pt>
                <c:pt idx="10">
                  <c:v>11.03.2016</c:v>
                </c:pt>
                <c:pt idx="11">
                  <c:v>12.03.2016</c:v>
                </c:pt>
                <c:pt idx="12">
                  <c:v>13.03.2016</c:v>
                </c:pt>
                <c:pt idx="13">
                  <c:v>14.03.2016</c:v>
                </c:pt>
                <c:pt idx="14">
                  <c:v>15.03.2016</c:v>
                </c:pt>
                <c:pt idx="15">
                  <c:v>16.03.2016</c:v>
                </c:pt>
                <c:pt idx="16">
                  <c:v>17.03.2016</c:v>
                </c:pt>
                <c:pt idx="17">
                  <c:v>18.03.2016</c:v>
                </c:pt>
                <c:pt idx="18">
                  <c:v>19.03.2016</c:v>
                </c:pt>
                <c:pt idx="19">
                  <c:v>20.03.2016</c:v>
                </c:pt>
                <c:pt idx="20">
                  <c:v>21.03.2016</c:v>
                </c:pt>
                <c:pt idx="21">
                  <c:v>22.03.2016</c:v>
                </c:pt>
                <c:pt idx="22">
                  <c:v>23.03.2016</c:v>
                </c:pt>
                <c:pt idx="23">
                  <c:v>24.03.2016</c:v>
                </c:pt>
                <c:pt idx="24">
                  <c:v>25.03.2016</c:v>
                </c:pt>
                <c:pt idx="25">
                  <c:v>26.03.2016</c:v>
                </c:pt>
                <c:pt idx="26">
                  <c:v>27.03.2016</c:v>
                </c:pt>
                <c:pt idx="27">
                  <c:v>28.03.2016</c:v>
                </c:pt>
                <c:pt idx="28">
                  <c:v>29.03.2016</c:v>
                </c:pt>
                <c:pt idx="29">
                  <c:v>30.03.2016</c:v>
                </c:pt>
                <c:pt idx="30">
                  <c:v>31.03.2016</c:v>
                </c:pt>
                <c:pt idx="31">
                  <c:v>01.04.2016</c:v>
                </c:pt>
                <c:pt idx="32">
                  <c:v>02.04.2016</c:v>
                </c:pt>
                <c:pt idx="33">
                  <c:v>03.04.2016</c:v>
                </c:pt>
                <c:pt idx="34">
                  <c:v>04.04.2016</c:v>
                </c:pt>
                <c:pt idx="35">
                  <c:v>05.04.2016</c:v>
                </c:pt>
                <c:pt idx="36">
                  <c:v>06.04.2016</c:v>
                </c:pt>
                <c:pt idx="37">
                  <c:v>07.04.2016</c:v>
                </c:pt>
                <c:pt idx="38">
                  <c:v>08.04.2016</c:v>
                </c:pt>
                <c:pt idx="39">
                  <c:v>09.04.2016</c:v>
                </c:pt>
                <c:pt idx="40">
                  <c:v>10.04.2016</c:v>
                </c:pt>
                <c:pt idx="41">
                  <c:v>11.04.2016</c:v>
                </c:pt>
                <c:pt idx="42">
                  <c:v>12.04.2016</c:v>
                </c:pt>
                <c:pt idx="43">
                  <c:v>13.04.2016</c:v>
                </c:pt>
                <c:pt idx="44">
                  <c:v>14.04.2016</c:v>
                </c:pt>
                <c:pt idx="45">
                  <c:v>15.04.2016</c:v>
                </c:pt>
                <c:pt idx="46">
                  <c:v>16.04.2016</c:v>
                </c:pt>
                <c:pt idx="47">
                  <c:v>17.04.2016</c:v>
                </c:pt>
                <c:pt idx="48">
                  <c:v>18.04.2016</c:v>
                </c:pt>
                <c:pt idx="49">
                  <c:v>19.04.2016</c:v>
                </c:pt>
                <c:pt idx="50">
                  <c:v>20.04.2016</c:v>
                </c:pt>
                <c:pt idx="51">
                  <c:v>21.04.2016</c:v>
                </c:pt>
                <c:pt idx="52">
                  <c:v>22.04.2016</c:v>
                </c:pt>
                <c:pt idx="53">
                  <c:v>23.04.2016</c:v>
                </c:pt>
                <c:pt idx="54">
                  <c:v>24.04.2016</c:v>
                </c:pt>
                <c:pt idx="55">
                  <c:v>25.04.2016</c:v>
                </c:pt>
                <c:pt idx="56">
                  <c:v>26.04.2016</c:v>
                </c:pt>
                <c:pt idx="57">
                  <c:v>27.04.2016</c:v>
                </c:pt>
                <c:pt idx="58">
                  <c:v>28.04.2016</c:v>
                </c:pt>
                <c:pt idx="59">
                  <c:v>29.04.2016</c:v>
                </c:pt>
                <c:pt idx="60">
                  <c:v>30.04.2016</c:v>
                </c:pt>
                <c:pt idx="61">
                  <c:v>01.05.2016</c:v>
                </c:pt>
                <c:pt idx="62">
                  <c:v>02.05.2016</c:v>
                </c:pt>
                <c:pt idx="63">
                  <c:v>03.05.2016</c:v>
                </c:pt>
                <c:pt idx="64">
                  <c:v>04.05.2016</c:v>
                </c:pt>
                <c:pt idx="65">
                  <c:v>05.05.2016</c:v>
                </c:pt>
                <c:pt idx="66">
                  <c:v>06.05.2016</c:v>
                </c:pt>
                <c:pt idx="67">
                  <c:v>07.05.2016</c:v>
                </c:pt>
                <c:pt idx="68">
                  <c:v>08.05.2016</c:v>
                </c:pt>
                <c:pt idx="69">
                  <c:v>09.05.2016</c:v>
                </c:pt>
                <c:pt idx="70">
                  <c:v>10.05.2016</c:v>
                </c:pt>
                <c:pt idx="71">
                  <c:v>11.05.2016</c:v>
                </c:pt>
                <c:pt idx="72">
                  <c:v>12.05.2016</c:v>
                </c:pt>
                <c:pt idx="73">
                  <c:v>13.05.2016</c:v>
                </c:pt>
                <c:pt idx="74">
                  <c:v>14.05.2016</c:v>
                </c:pt>
                <c:pt idx="75">
                  <c:v>15.05.2016</c:v>
                </c:pt>
                <c:pt idx="76">
                  <c:v>16.05.2016</c:v>
                </c:pt>
                <c:pt idx="77">
                  <c:v>17.05.2016</c:v>
                </c:pt>
                <c:pt idx="78">
                  <c:v>18.05.2016</c:v>
                </c:pt>
                <c:pt idx="79">
                  <c:v>19.05.2016</c:v>
                </c:pt>
                <c:pt idx="80">
                  <c:v>20.05.2016</c:v>
                </c:pt>
                <c:pt idx="81">
                  <c:v>21.05.2016</c:v>
                </c:pt>
                <c:pt idx="82">
                  <c:v>22.05.2016</c:v>
                </c:pt>
                <c:pt idx="83">
                  <c:v>23.05.2016</c:v>
                </c:pt>
                <c:pt idx="84">
                  <c:v>24.05.2016</c:v>
                </c:pt>
                <c:pt idx="85">
                  <c:v>25.05.2016</c:v>
                </c:pt>
                <c:pt idx="86">
                  <c:v>26.05.2016</c:v>
                </c:pt>
                <c:pt idx="87">
                  <c:v>27.05.2016</c:v>
                </c:pt>
                <c:pt idx="88">
                  <c:v>28.05.2016</c:v>
                </c:pt>
                <c:pt idx="89">
                  <c:v>29.05.2016</c:v>
                </c:pt>
                <c:pt idx="90">
                  <c:v>30.05.2016</c:v>
                </c:pt>
                <c:pt idx="91">
                  <c:v>31.05.2016</c:v>
                </c:pt>
                <c:pt idx="92">
                  <c:v>01.06.2016</c:v>
                </c:pt>
                <c:pt idx="93">
                  <c:v>02.06.2016</c:v>
                </c:pt>
                <c:pt idx="94">
                  <c:v>03.06.2016</c:v>
                </c:pt>
                <c:pt idx="95">
                  <c:v>04.06.2016</c:v>
                </c:pt>
                <c:pt idx="96">
                  <c:v>05.06.2016</c:v>
                </c:pt>
                <c:pt idx="97">
                  <c:v>06.06.2016</c:v>
                </c:pt>
                <c:pt idx="98">
                  <c:v>07.06.2016</c:v>
                </c:pt>
                <c:pt idx="99">
                  <c:v>08.06.2016</c:v>
                </c:pt>
                <c:pt idx="100">
                  <c:v>09.06.2016</c:v>
                </c:pt>
                <c:pt idx="101">
                  <c:v>10.06.2016</c:v>
                </c:pt>
                <c:pt idx="102">
                  <c:v>11.06.2016</c:v>
                </c:pt>
                <c:pt idx="103">
                  <c:v>12.06.2016</c:v>
                </c:pt>
                <c:pt idx="104">
                  <c:v>13.06.2016</c:v>
                </c:pt>
                <c:pt idx="105">
                  <c:v>14.06.2016</c:v>
                </c:pt>
                <c:pt idx="106">
                  <c:v>15.06.2016</c:v>
                </c:pt>
                <c:pt idx="107">
                  <c:v>16.06.2016</c:v>
                </c:pt>
                <c:pt idx="108">
                  <c:v>17.06.2016</c:v>
                </c:pt>
                <c:pt idx="109">
                  <c:v>18.06.2016</c:v>
                </c:pt>
                <c:pt idx="110">
                  <c:v>19.06.2016</c:v>
                </c:pt>
                <c:pt idx="111">
                  <c:v>20.06.2016</c:v>
                </c:pt>
                <c:pt idx="112">
                  <c:v>21.06.2016</c:v>
                </c:pt>
                <c:pt idx="113">
                  <c:v>22.06.2016</c:v>
                </c:pt>
                <c:pt idx="114">
                  <c:v>23.06.2016</c:v>
                </c:pt>
                <c:pt idx="115">
                  <c:v>24.06.2016</c:v>
                </c:pt>
                <c:pt idx="116">
                  <c:v>25.06.2016</c:v>
                </c:pt>
                <c:pt idx="117">
                  <c:v>26.06.2016</c:v>
                </c:pt>
                <c:pt idx="118">
                  <c:v>27.06.2016</c:v>
                </c:pt>
                <c:pt idx="119">
                  <c:v>28.06.2016</c:v>
                </c:pt>
                <c:pt idx="120">
                  <c:v>29.06.2016</c:v>
                </c:pt>
                <c:pt idx="121">
                  <c:v>30.06.2016</c:v>
                </c:pt>
                <c:pt idx="122">
                  <c:v>01.07.2016</c:v>
                </c:pt>
                <c:pt idx="123">
                  <c:v>02.07.2016</c:v>
                </c:pt>
                <c:pt idx="124">
                  <c:v>03.07.2016</c:v>
                </c:pt>
                <c:pt idx="125">
                  <c:v>04.07.2016</c:v>
                </c:pt>
                <c:pt idx="126">
                  <c:v>05.07.2016</c:v>
                </c:pt>
                <c:pt idx="127">
                  <c:v>06.07.2016</c:v>
                </c:pt>
                <c:pt idx="128">
                  <c:v>07.07.2016</c:v>
                </c:pt>
                <c:pt idx="129">
                  <c:v>08.07.2016</c:v>
                </c:pt>
                <c:pt idx="130">
                  <c:v>09.07.2016</c:v>
                </c:pt>
                <c:pt idx="131">
                  <c:v>10.07.2016</c:v>
                </c:pt>
                <c:pt idx="132">
                  <c:v>11.07.2016</c:v>
                </c:pt>
                <c:pt idx="133">
                  <c:v>12.07.2016</c:v>
                </c:pt>
                <c:pt idx="134">
                  <c:v>13.07.2016</c:v>
                </c:pt>
                <c:pt idx="135">
                  <c:v>14.07.2016</c:v>
                </c:pt>
                <c:pt idx="136">
                  <c:v>15.07.2016</c:v>
                </c:pt>
                <c:pt idx="137">
                  <c:v>16.07.2016</c:v>
                </c:pt>
                <c:pt idx="138">
                  <c:v>17.07.2016</c:v>
                </c:pt>
                <c:pt idx="139">
                  <c:v>18.07.2016</c:v>
                </c:pt>
                <c:pt idx="140">
                  <c:v>19.07.2016</c:v>
                </c:pt>
                <c:pt idx="141">
                  <c:v>20.07.2016</c:v>
                </c:pt>
                <c:pt idx="142">
                  <c:v>21.07.2016</c:v>
                </c:pt>
                <c:pt idx="143">
                  <c:v>22.07.2016</c:v>
                </c:pt>
                <c:pt idx="144">
                  <c:v>23.07.2016</c:v>
                </c:pt>
                <c:pt idx="145">
                  <c:v>24.07.2016</c:v>
                </c:pt>
                <c:pt idx="146">
                  <c:v>25.07.2016</c:v>
                </c:pt>
                <c:pt idx="147">
                  <c:v>26.07.2016</c:v>
                </c:pt>
                <c:pt idx="148">
                  <c:v>27.07.2016</c:v>
                </c:pt>
                <c:pt idx="149">
                  <c:v>28.07.2016</c:v>
                </c:pt>
                <c:pt idx="150">
                  <c:v>29.07.2016</c:v>
                </c:pt>
                <c:pt idx="151">
                  <c:v>30.07.2016</c:v>
                </c:pt>
                <c:pt idx="152">
                  <c:v>31.07.2016</c:v>
                </c:pt>
                <c:pt idx="153">
                  <c:v>01.08.2016</c:v>
                </c:pt>
                <c:pt idx="154">
                  <c:v>02.08.2016</c:v>
                </c:pt>
                <c:pt idx="155">
                  <c:v>03.08.2016</c:v>
                </c:pt>
                <c:pt idx="156">
                  <c:v>04.08.2016</c:v>
                </c:pt>
                <c:pt idx="157">
                  <c:v>05.08.2016</c:v>
                </c:pt>
                <c:pt idx="158">
                  <c:v>06.08.2016</c:v>
                </c:pt>
                <c:pt idx="159">
                  <c:v>07.08.2016</c:v>
                </c:pt>
                <c:pt idx="160">
                  <c:v>08.08.2016</c:v>
                </c:pt>
                <c:pt idx="161">
                  <c:v>09.08.2016</c:v>
                </c:pt>
                <c:pt idx="162">
                  <c:v>10.08.2016</c:v>
                </c:pt>
                <c:pt idx="163">
                  <c:v>11.08.2016</c:v>
                </c:pt>
                <c:pt idx="164">
                  <c:v>12.08.2016</c:v>
                </c:pt>
                <c:pt idx="165">
                  <c:v>13.08.2016</c:v>
                </c:pt>
                <c:pt idx="166">
                  <c:v>14.08.2016</c:v>
                </c:pt>
                <c:pt idx="167">
                  <c:v>15.08.2016</c:v>
                </c:pt>
                <c:pt idx="168">
                  <c:v>16.08.2016</c:v>
                </c:pt>
                <c:pt idx="169">
                  <c:v>17.08.2016</c:v>
                </c:pt>
                <c:pt idx="170">
                  <c:v>18.08.2016</c:v>
                </c:pt>
                <c:pt idx="171">
                  <c:v>19.08.2016</c:v>
                </c:pt>
                <c:pt idx="172">
                  <c:v>20.08.2016</c:v>
                </c:pt>
                <c:pt idx="173">
                  <c:v>21.08.2016</c:v>
                </c:pt>
                <c:pt idx="174">
                  <c:v>22.08.2016</c:v>
                </c:pt>
                <c:pt idx="175">
                  <c:v>23.08.2016</c:v>
                </c:pt>
                <c:pt idx="176">
                  <c:v>24.08.2016</c:v>
                </c:pt>
                <c:pt idx="177">
                  <c:v>25.08.2016</c:v>
                </c:pt>
                <c:pt idx="178">
                  <c:v>26.08.2016</c:v>
                </c:pt>
                <c:pt idx="179">
                  <c:v>27.08.2016</c:v>
                </c:pt>
                <c:pt idx="180">
                  <c:v>28.08.2016</c:v>
                </c:pt>
                <c:pt idx="181">
                  <c:v>29.08.2016</c:v>
                </c:pt>
                <c:pt idx="182">
                  <c:v>30.08.2016</c:v>
                </c:pt>
                <c:pt idx="183">
                  <c:v>31.08.2016</c:v>
                </c:pt>
                <c:pt idx="184">
                  <c:v>01.09.2016</c:v>
                </c:pt>
                <c:pt idx="185">
                  <c:v>02.09.2016</c:v>
                </c:pt>
                <c:pt idx="186">
                  <c:v>03.09.2016</c:v>
                </c:pt>
                <c:pt idx="187">
                  <c:v>04.09.2016</c:v>
                </c:pt>
                <c:pt idx="188">
                  <c:v>05.09.2016</c:v>
                </c:pt>
                <c:pt idx="189">
                  <c:v>06.09.2016</c:v>
                </c:pt>
                <c:pt idx="190">
                  <c:v>07.09.2016</c:v>
                </c:pt>
                <c:pt idx="191">
                  <c:v>08.09.2016</c:v>
                </c:pt>
                <c:pt idx="192">
                  <c:v>09.09.2016</c:v>
                </c:pt>
                <c:pt idx="193">
                  <c:v>10.09.2016</c:v>
                </c:pt>
                <c:pt idx="194">
                  <c:v>11.09.2016</c:v>
                </c:pt>
                <c:pt idx="195">
                  <c:v>12.09.2016</c:v>
                </c:pt>
                <c:pt idx="196">
                  <c:v>13.09.2016</c:v>
                </c:pt>
                <c:pt idx="197">
                  <c:v>14.09.2016</c:v>
                </c:pt>
                <c:pt idx="198">
                  <c:v>15.09.2016</c:v>
                </c:pt>
                <c:pt idx="199">
                  <c:v>16.09.2016</c:v>
                </c:pt>
                <c:pt idx="200">
                  <c:v>17.09.2016</c:v>
                </c:pt>
                <c:pt idx="201">
                  <c:v>18.09.2016</c:v>
                </c:pt>
                <c:pt idx="202">
                  <c:v>19.09.2016</c:v>
                </c:pt>
                <c:pt idx="203">
                  <c:v>20.09.2016</c:v>
                </c:pt>
                <c:pt idx="204">
                  <c:v>21.09.2016</c:v>
                </c:pt>
                <c:pt idx="205">
                  <c:v>22.09.2016</c:v>
                </c:pt>
                <c:pt idx="206">
                  <c:v>23.09.2016</c:v>
                </c:pt>
                <c:pt idx="207">
                  <c:v>24.09.2016</c:v>
                </c:pt>
                <c:pt idx="208">
                  <c:v>25.09.2016</c:v>
                </c:pt>
                <c:pt idx="209">
                  <c:v>26.09.2016</c:v>
                </c:pt>
                <c:pt idx="210">
                  <c:v>27.09.2016</c:v>
                </c:pt>
                <c:pt idx="211">
                  <c:v>28.09.2016</c:v>
                </c:pt>
                <c:pt idx="212">
                  <c:v>29.09.2016</c:v>
                </c:pt>
                <c:pt idx="213">
                  <c:v>30.09.2016</c:v>
                </c:pt>
                <c:pt idx="214">
                  <c:v>01.10.2016</c:v>
                </c:pt>
                <c:pt idx="215">
                  <c:v>02.10.2016</c:v>
                </c:pt>
                <c:pt idx="216">
                  <c:v>03.10.2016</c:v>
                </c:pt>
                <c:pt idx="217">
                  <c:v>04.10.2016</c:v>
                </c:pt>
                <c:pt idx="218">
                  <c:v>05.10.2016</c:v>
                </c:pt>
                <c:pt idx="219">
                  <c:v>06.10.2016</c:v>
                </c:pt>
                <c:pt idx="220">
                  <c:v>07.10.2016</c:v>
                </c:pt>
                <c:pt idx="221">
                  <c:v>08.10.2016</c:v>
                </c:pt>
                <c:pt idx="222">
                  <c:v>09.10.2016</c:v>
                </c:pt>
                <c:pt idx="223">
                  <c:v>10.10.2016</c:v>
                </c:pt>
                <c:pt idx="224">
                  <c:v>11.10.2016</c:v>
                </c:pt>
                <c:pt idx="225">
                  <c:v>12.10.2016</c:v>
                </c:pt>
                <c:pt idx="226">
                  <c:v>13.10.2016</c:v>
                </c:pt>
                <c:pt idx="227">
                  <c:v>14.10.2016</c:v>
                </c:pt>
                <c:pt idx="228">
                  <c:v>15.10.2016</c:v>
                </c:pt>
                <c:pt idx="229">
                  <c:v>16.10.2016</c:v>
                </c:pt>
                <c:pt idx="230">
                  <c:v>17.10.2016</c:v>
                </c:pt>
                <c:pt idx="231">
                  <c:v>18.10.2016</c:v>
                </c:pt>
                <c:pt idx="232">
                  <c:v>19.10.2016</c:v>
                </c:pt>
                <c:pt idx="233">
                  <c:v>20.10.2016</c:v>
                </c:pt>
                <c:pt idx="234">
                  <c:v>21.10.2016</c:v>
                </c:pt>
                <c:pt idx="235">
                  <c:v>22.10.2016</c:v>
                </c:pt>
                <c:pt idx="236">
                  <c:v>23.10.2016</c:v>
                </c:pt>
                <c:pt idx="237">
                  <c:v>24.10.2016</c:v>
                </c:pt>
                <c:pt idx="238">
                  <c:v>25.10.2016</c:v>
                </c:pt>
                <c:pt idx="239">
                  <c:v>26.10.2016</c:v>
                </c:pt>
                <c:pt idx="240">
                  <c:v>27.10.2016</c:v>
                </c:pt>
                <c:pt idx="241">
                  <c:v>28.10.2016</c:v>
                </c:pt>
                <c:pt idx="242">
                  <c:v>29.10.2016</c:v>
                </c:pt>
                <c:pt idx="243">
                  <c:v>30.10.2016</c:v>
                </c:pt>
                <c:pt idx="244">
                  <c:v>31.10.2016</c:v>
                </c:pt>
                <c:pt idx="245">
                  <c:v>01.11.2016</c:v>
                </c:pt>
                <c:pt idx="246">
                  <c:v>02.11.2016</c:v>
                </c:pt>
                <c:pt idx="247">
                  <c:v>03.11.2016</c:v>
                </c:pt>
                <c:pt idx="248">
                  <c:v>04.11.2016</c:v>
                </c:pt>
                <c:pt idx="249">
                  <c:v>05.11.2016</c:v>
                </c:pt>
                <c:pt idx="250">
                  <c:v>06.11.2016</c:v>
                </c:pt>
                <c:pt idx="251">
                  <c:v>07.11.2016</c:v>
                </c:pt>
                <c:pt idx="252">
                  <c:v>08.11.2016</c:v>
                </c:pt>
                <c:pt idx="253">
                  <c:v>09.11.2016</c:v>
                </c:pt>
                <c:pt idx="254">
                  <c:v>10.11.2016</c:v>
                </c:pt>
                <c:pt idx="255">
                  <c:v>11.11.2016</c:v>
                </c:pt>
                <c:pt idx="256">
                  <c:v>12.11.2016</c:v>
                </c:pt>
                <c:pt idx="257">
                  <c:v>13.11.2016</c:v>
                </c:pt>
                <c:pt idx="258">
                  <c:v>14.11.2016</c:v>
                </c:pt>
                <c:pt idx="259">
                  <c:v>15.11.2016</c:v>
                </c:pt>
                <c:pt idx="260">
                  <c:v>16.11.2016</c:v>
                </c:pt>
                <c:pt idx="261">
                  <c:v>17.11.2016</c:v>
                </c:pt>
                <c:pt idx="262">
                  <c:v>18.11.2016</c:v>
                </c:pt>
                <c:pt idx="263">
                  <c:v>19.11.2016</c:v>
                </c:pt>
                <c:pt idx="264">
                  <c:v>20.11.2016</c:v>
                </c:pt>
                <c:pt idx="265">
                  <c:v>21.11.2016</c:v>
                </c:pt>
                <c:pt idx="266">
                  <c:v>22.11.2016</c:v>
                </c:pt>
                <c:pt idx="267">
                  <c:v>23.11.2016</c:v>
                </c:pt>
                <c:pt idx="268">
                  <c:v>24.11.2016</c:v>
                </c:pt>
                <c:pt idx="269">
                  <c:v>25.11.2016</c:v>
                </c:pt>
                <c:pt idx="270">
                  <c:v>26.11.2016</c:v>
                </c:pt>
                <c:pt idx="271">
                  <c:v>27.11.2016</c:v>
                </c:pt>
                <c:pt idx="272">
                  <c:v>28.11.2016</c:v>
                </c:pt>
                <c:pt idx="273">
                  <c:v>29.11.2016</c:v>
                </c:pt>
                <c:pt idx="274">
                  <c:v>30.11.2016</c:v>
                </c:pt>
                <c:pt idx="275">
                  <c:v>01.12.2016</c:v>
                </c:pt>
                <c:pt idx="276">
                  <c:v>02.12.2016</c:v>
                </c:pt>
                <c:pt idx="277">
                  <c:v>03.12.2016</c:v>
                </c:pt>
                <c:pt idx="278">
                  <c:v>04.12.2016</c:v>
                </c:pt>
                <c:pt idx="279">
                  <c:v>05.12.2016</c:v>
                </c:pt>
                <c:pt idx="280">
                  <c:v>06.12.2016</c:v>
                </c:pt>
                <c:pt idx="281">
                  <c:v>07.12.2016</c:v>
                </c:pt>
                <c:pt idx="282">
                  <c:v>08.12.2016</c:v>
                </c:pt>
                <c:pt idx="283">
                  <c:v>09.12.2016</c:v>
                </c:pt>
                <c:pt idx="284">
                  <c:v>10.12.2016</c:v>
                </c:pt>
                <c:pt idx="285">
                  <c:v>11.12.2016</c:v>
                </c:pt>
                <c:pt idx="286">
                  <c:v>12.12.2016</c:v>
                </c:pt>
                <c:pt idx="287">
                  <c:v>13.12.2016</c:v>
                </c:pt>
                <c:pt idx="288">
                  <c:v>14.12.2016</c:v>
                </c:pt>
                <c:pt idx="289">
                  <c:v>15.12.2016</c:v>
                </c:pt>
                <c:pt idx="290">
                  <c:v>16.12.2016</c:v>
                </c:pt>
                <c:pt idx="291">
                  <c:v>17.12.2016</c:v>
                </c:pt>
                <c:pt idx="292">
                  <c:v>18.12.2016</c:v>
                </c:pt>
                <c:pt idx="293">
                  <c:v>19.12.2016</c:v>
                </c:pt>
                <c:pt idx="294">
                  <c:v>20.12.2016</c:v>
                </c:pt>
                <c:pt idx="295">
                  <c:v>21.12.2016</c:v>
                </c:pt>
                <c:pt idx="296">
                  <c:v>22.12.2016</c:v>
                </c:pt>
                <c:pt idx="297">
                  <c:v>23.12.2016</c:v>
                </c:pt>
                <c:pt idx="298">
                  <c:v>24.12.2016</c:v>
                </c:pt>
                <c:pt idx="299">
                  <c:v>25.12.2016</c:v>
                </c:pt>
                <c:pt idx="300">
                  <c:v>26.12.2016</c:v>
                </c:pt>
                <c:pt idx="301">
                  <c:v>27.12.2016</c:v>
                </c:pt>
                <c:pt idx="302">
                  <c:v>28.12.2016</c:v>
                </c:pt>
                <c:pt idx="303">
                  <c:v>29.12.2016</c:v>
                </c:pt>
                <c:pt idx="304">
                  <c:v>30.12.2016</c:v>
                </c:pt>
                <c:pt idx="305">
                  <c:v>31.12.2016</c:v>
                </c:pt>
                <c:pt idx="306">
                  <c:v>01.01.2017</c:v>
                </c:pt>
                <c:pt idx="307">
                  <c:v>02.01.2017</c:v>
                </c:pt>
                <c:pt idx="308">
                  <c:v>03.01.2017</c:v>
                </c:pt>
                <c:pt idx="309">
                  <c:v>04.01.2017</c:v>
                </c:pt>
                <c:pt idx="310">
                  <c:v>05.01.2017</c:v>
                </c:pt>
                <c:pt idx="311">
                  <c:v>06.01.2017</c:v>
                </c:pt>
                <c:pt idx="312">
                  <c:v>07.01.2017</c:v>
                </c:pt>
                <c:pt idx="313">
                  <c:v>08.01.2017</c:v>
                </c:pt>
                <c:pt idx="314">
                  <c:v>09.01.2017</c:v>
                </c:pt>
                <c:pt idx="315">
                  <c:v>10.01.2017</c:v>
                </c:pt>
                <c:pt idx="316">
                  <c:v>11.01.2017</c:v>
                </c:pt>
                <c:pt idx="317">
                  <c:v>12.01.2017</c:v>
                </c:pt>
                <c:pt idx="318">
                  <c:v>13.01.2017</c:v>
                </c:pt>
                <c:pt idx="319">
                  <c:v>14.01.2017</c:v>
                </c:pt>
                <c:pt idx="320">
                  <c:v>15.01.2017</c:v>
                </c:pt>
                <c:pt idx="321">
                  <c:v>16.01.2017</c:v>
                </c:pt>
                <c:pt idx="322">
                  <c:v>17.01.2017</c:v>
                </c:pt>
                <c:pt idx="323">
                  <c:v>18.01.2017</c:v>
                </c:pt>
                <c:pt idx="324">
                  <c:v>19.01.2017</c:v>
                </c:pt>
                <c:pt idx="325">
                  <c:v>20.01.2017</c:v>
                </c:pt>
                <c:pt idx="326">
                  <c:v>21.01.2017</c:v>
                </c:pt>
                <c:pt idx="327">
                  <c:v>22.01.2017</c:v>
                </c:pt>
                <c:pt idx="328">
                  <c:v>23.01.2017</c:v>
                </c:pt>
                <c:pt idx="329">
                  <c:v>24.01.2017</c:v>
                </c:pt>
                <c:pt idx="330">
                  <c:v>25.01.2017</c:v>
                </c:pt>
                <c:pt idx="331">
                  <c:v>26.01.2017</c:v>
                </c:pt>
                <c:pt idx="332">
                  <c:v>27.01.2017</c:v>
                </c:pt>
                <c:pt idx="333">
                  <c:v>28.01.2017</c:v>
                </c:pt>
                <c:pt idx="334">
                  <c:v>29.01.2017</c:v>
                </c:pt>
                <c:pt idx="335">
                  <c:v>30.01.2017</c:v>
                </c:pt>
                <c:pt idx="336">
                  <c:v>31.01.2017</c:v>
                </c:pt>
                <c:pt idx="337">
                  <c:v>01.02.2017</c:v>
                </c:pt>
                <c:pt idx="338">
                  <c:v>02.02.2017</c:v>
                </c:pt>
                <c:pt idx="339">
                  <c:v>03.02.2017</c:v>
                </c:pt>
                <c:pt idx="340">
                  <c:v>04.02.2017</c:v>
                </c:pt>
                <c:pt idx="341">
                  <c:v>05.02.2017</c:v>
                </c:pt>
                <c:pt idx="342">
                  <c:v>06.02.2017</c:v>
                </c:pt>
                <c:pt idx="343">
                  <c:v>07.02.2017</c:v>
                </c:pt>
                <c:pt idx="344">
                  <c:v>08.02.2017</c:v>
                </c:pt>
                <c:pt idx="345">
                  <c:v>09.02.2017</c:v>
                </c:pt>
                <c:pt idx="346">
                  <c:v>10.02.2017</c:v>
                </c:pt>
                <c:pt idx="347">
                  <c:v>11.02.2017</c:v>
                </c:pt>
                <c:pt idx="348">
                  <c:v>12.02.2017</c:v>
                </c:pt>
                <c:pt idx="349">
                  <c:v>13.02.2017</c:v>
                </c:pt>
                <c:pt idx="350">
                  <c:v>14.02.2017</c:v>
                </c:pt>
                <c:pt idx="351">
                  <c:v>15.02.2017</c:v>
                </c:pt>
                <c:pt idx="352">
                  <c:v>16.02.2017</c:v>
                </c:pt>
                <c:pt idx="353">
                  <c:v>17.02.2017</c:v>
                </c:pt>
                <c:pt idx="354">
                  <c:v>18.02.2017</c:v>
                </c:pt>
                <c:pt idx="355">
                  <c:v>19.02.2017</c:v>
                </c:pt>
                <c:pt idx="356">
                  <c:v>20.02.2017</c:v>
                </c:pt>
                <c:pt idx="357">
                  <c:v>21.02.2017</c:v>
                </c:pt>
                <c:pt idx="358">
                  <c:v>22.02.2017</c:v>
                </c:pt>
                <c:pt idx="359">
                  <c:v>23.02.2017</c:v>
                </c:pt>
                <c:pt idx="360">
                  <c:v>24.02.2017</c:v>
                </c:pt>
                <c:pt idx="361">
                  <c:v>25.02.2017</c:v>
                </c:pt>
                <c:pt idx="362">
                  <c:v>26.02.2017</c:v>
                </c:pt>
                <c:pt idx="363">
                  <c:v>27.02.2017</c:v>
                </c:pt>
                <c:pt idx="364">
                  <c:v>28.02.2017</c:v>
                </c:pt>
                <c:pt idx="365">
                  <c:v>01.03.2017</c:v>
                </c:pt>
                <c:pt idx="366">
                  <c:v>02.03.2017</c:v>
                </c:pt>
                <c:pt idx="367">
                  <c:v>03.03.2017</c:v>
                </c:pt>
                <c:pt idx="368">
                  <c:v>04.03.2017</c:v>
                </c:pt>
                <c:pt idx="369">
                  <c:v>05.03.2017</c:v>
                </c:pt>
                <c:pt idx="370">
                  <c:v>06.03.2017</c:v>
                </c:pt>
                <c:pt idx="371">
                  <c:v>07.03.2017</c:v>
                </c:pt>
                <c:pt idx="372">
                  <c:v>08.03.2017</c:v>
                </c:pt>
                <c:pt idx="373">
                  <c:v>09.03.2017</c:v>
                </c:pt>
                <c:pt idx="374">
                  <c:v>10.03.2017</c:v>
                </c:pt>
                <c:pt idx="375">
                  <c:v>11.03.2017</c:v>
                </c:pt>
                <c:pt idx="376">
                  <c:v>12.03.2017</c:v>
                </c:pt>
                <c:pt idx="377">
                  <c:v>13.03.2017</c:v>
                </c:pt>
                <c:pt idx="378">
                  <c:v>14.03.2017</c:v>
                </c:pt>
                <c:pt idx="379">
                  <c:v>15.03.2017</c:v>
                </c:pt>
                <c:pt idx="380">
                  <c:v>16.03.2017</c:v>
                </c:pt>
                <c:pt idx="381">
                  <c:v>17.03.2017</c:v>
                </c:pt>
                <c:pt idx="382">
                  <c:v>18.03.2017</c:v>
                </c:pt>
                <c:pt idx="383">
                  <c:v>19.03.2017</c:v>
                </c:pt>
                <c:pt idx="384">
                  <c:v>20.03.2017</c:v>
                </c:pt>
                <c:pt idx="385">
                  <c:v>21.03.2017</c:v>
                </c:pt>
                <c:pt idx="386">
                  <c:v>22.03.2017</c:v>
                </c:pt>
                <c:pt idx="387">
                  <c:v>23.03.2017</c:v>
                </c:pt>
                <c:pt idx="388">
                  <c:v>24.03.2017</c:v>
                </c:pt>
                <c:pt idx="389">
                  <c:v>25.03.2017</c:v>
                </c:pt>
                <c:pt idx="390">
                  <c:v>26.03.2017</c:v>
                </c:pt>
                <c:pt idx="391">
                  <c:v>27.03.2017</c:v>
                </c:pt>
                <c:pt idx="392">
                  <c:v>28.03.2017</c:v>
                </c:pt>
                <c:pt idx="393">
                  <c:v>29.03.2017</c:v>
                </c:pt>
                <c:pt idx="394">
                  <c:v>30.03.2017</c:v>
                </c:pt>
                <c:pt idx="395">
                  <c:v>31.03.2017</c:v>
                </c:pt>
              </c:strCache>
            </c:strRef>
          </c:cat>
          <c:val>
            <c:numRef>
              <c:f>Sheet1!$B$2:$B$397</c:f>
              <c:numCache>
                <c:formatCode>General</c:formatCode>
                <c:ptCount val="396"/>
                <c:pt idx="0">
                  <c:v>1782</c:v>
                </c:pt>
                <c:pt idx="1">
                  <c:v>1659</c:v>
                </c:pt>
                <c:pt idx="2">
                  <c:v>2867</c:v>
                </c:pt>
                <c:pt idx="3">
                  <c:v>1095</c:v>
                </c:pt>
                <c:pt idx="4">
                  <c:v>692</c:v>
                </c:pt>
                <c:pt idx="5">
                  <c:v>581</c:v>
                </c:pt>
                <c:pt idx="6">
                  <c:v>1119</c:v>
                </c:pt>
                <c:pt idx="7">
                  <c:v>1591</c:v>
                </c:pt>
                <c:pt idx="8">
                  <c:v>1048</c:v>
                </c:pt>
                <c:pt idx="9">
                  <c:v>6300</c:v>
                </c:pt>
                <c:pt idx="10">
                  <c:v>10620</c:v>
                </c:pt>
                <c:pt idx="11">
                  <c:v>3601</c:v>
                </c:pt>
                <c:pt idx="12">
                  <c:v>7107</c:v>
                </c:pt>
                <c:pt idx="13">
                  <c:v>2243</c:v>
                </c:pt>
                <c:pt idx="14">
                  <c:v>3045</c:v>
                </c:pt>
                <c:pt idx="15">
                  <c:v>2788</c:v>
                </c:pt>
                <c:pt idx="16">
                  <c:v>12323</c:v>
                </c:pt>
                <c:pt idx="17">
                  <c:v>6175</c:v>
                </c:pt>
                <c:pt idx="18">
                  <c:v>2405</c:v>
                </c:pt>
                <c:pt idx="19">
                  <c:v>10544</c:v>
                </c:pt>
                <c:pt idx="20">
                  <c:v>7865</c:v>
                </c:pt>
                <c:pt idx="21">
                  <c:v>10304</c:v>
                </c:pt>
                <c:pt idx="22">
                  <c:v>7933</c:v>
                </c:pt>
                <c:pt idx="23">
                  <c:v>2234</c:v>
                </c:pt>
                <c:pt idx="24">
                  <c:v>5594</c:v>
                </c:pt>
                <c:pt idx="25">
                  <c:v>2444</c:v>
                </c:pt>
                <c:pt idx="26">
                  <c:v>1837</c:v>
                </c:pt>
                <c:pt idx="27">
                  <c:v>1202</c:v>
                </c:pt>
                <c:pt idx="28">
                  <c:v>4714</c:v>
                </c:pt>
                <c:pt idx="29">
                  <c:v>3178</c:v>
                </c:pt>
                <c:pt idx="30">
                  <c:v>1995</c:v>
                </c:pt>
                <c:pt idx="31">
                  <c:v>4150</c:v>
                </c:pt>
                <c:pt idx="32">
                  <c:v>2155</c:v>
                </c:pt>
                <c:pt idx="33">
                  <c:v>909</c:v>
                </c:pt>
                <c:pt idx="34">
                  <c:v>3255</c:v>
                </c:pt>
                <c:pt idx="35">
                  <c:v>3023</c:v>
                </c:pt>
                <c:pt idx="36">
                  <c:v>3289</c:v>
                </c:pt>
                <c:pt idx="37">
                  <c:v>1912</c:v>
                </c:pt>
                <c:pt idx="38">
                  <c:v>2711</c:v>
                </c:pt>
                <c:pt idx="39">
                  <c:v>4039</c:v>
                </c:pt>
                <c:pt idx="40">
                  <c:v>6905</c:v>
                </c:pt>
                <c:pt idx="41">
                  <c:v>2988</c:v>
                </c:pt>
                <c:pt idx="42">
                  <c:v>2839</c:v>
                </c:pt>
                <c:pt idx="43">
                  <c:v>5515</c:v>
                </c:pt>
                <c:pt idx="44">
                  <c:v>4150</c:v>
                </c:pt>
                <c:pt idx="45">
                  <c:v>2418</c:v>
                </c:pt>
                <c:pt idx="46">
                  <c:v>671</c:v>
                </c:pt>
                <c:pt idx="47">
                  <c:v>1714</c:v>
                </c:pt>
                <c:pt idx="48">
                  <c:v>4150</c:v>
                </c:pt>
                <c:pt idx="49">
                  <c:v>3601</c:v>
                </c:pt>
                <c:pt idx="50">
                  <c:v>2344</c:v>
                </c:pt>
                <c:pt idx="51">
                  <c:v>2796</c:v>
                </c:pt>
                <c:pt idx="52">
                  <c:v>1751</c:v>
                </c:pt>
                <c:pt idx="53">
                  <c:v>1550</c:v>
                </c:pt>
                <c:pt idx="54">
                  <c:v>754</c:v>
                </c:pt>
                <c:pt idx="55">
                  <c:v>2450</c:v>
                </c:pt>
                <c:pt idx="56">
                  <c:v>1545</c:v>
                </c:pt>
                <c:pt idx="57">
                  <c:v>1378</c:v>
                </c:pt>
                <c:pt idx="58">
                  <c:v>1877</c:v>
                </c:pt>
                <c:pt idx="59">
                  <c:v>2077</c:v>
                </c:pt>
                <c:pt idx="60">
                  <c:v>869</c:v>
                </c:pt>
                <c:pt idx="61">
                  <c:v>1253</c:v>
                </c:pt>
                <c:pt idx="62">
                  <c:v>4017</c:v>
                </c:pt>
                <c:pt idx="63">
                  <c:v>2104</c:v>
                </c:pt>
                <c:pt idx="64">
                  <c:v>2055</c:v>
                </c:pt>
                <c:pt idx="65">
                  <c:v>3920</c:v>
                </c:pt>
                <c:pt idx="66">
                  <c:v>8907</c:v>
                </c:pt>
                <c:pt idx="67">
                  <c:v>8225</c:v>
                </c:pt>
                <c:pt idx="68">
                  <c:v>15226</c:v>
                </c:pt>
                <c:pt idx="69">
                  <c:v>4551</c:v>
                </c:pt>
                <c:pt idx="70">
                  <c:v>3284</c:v>
                </c:pt>
                <c:pt idx="71">
                  <c:v>2674</c:v>
                </c:pt>
                <c:pt idx="72">
                  <c:v>1216</c:v>
                </c:pt>
                <c:pt idx="73">
                  <c:v>1601</c:v>
                </c:pt>
                <c:pt idx="74">
                  <c:v>3221</c:v>
                </c:pt>
                <c:pt idx="75">
                  <c:v>3678</c:v>
                </c:pt>
                <c:pt idx="76">
                  <c:v>3036</c:v>
                </c:pt>
                <c:pt idx="77">
                  <c:v>3279</c:v>
                </c:pt>
                <c:pt idx="78">
                  <c:v>3583</c:v>
                </c:pt>
                <c:pt idx="79">
                  <c:v>2077</c:v>
                </c:pt>
                <c:pt idx="80">
                  <c:v>2563</c:v>
                </c:pt>
                <c:pt idx="81">
                  <c:v>1791</c:v>
                </c:pt>
                <c:pt idx="82">
                  <c:v>828</c:v>
                </c:pt>
                <c:pt idx="83">
                  <c:v>1402</c:v>
                </c:pt>
                <c:pt idx="84">
                  <c:v>2085</c:v>
                </c:pt>
                <c:pt idx="85">
                  <c:v>4487</c:v>
                </c:pt>
                <c:pt idx="86">
                  <c:v>5640</c:v>
                </c:pt>
                <c:pt idx="87">
                  <c:v>3488</c:v>
                </c:pt>
                <c:pt idx="88">
                  <c:v>1175</c:v>
                </c:pt>
                <c:pt idx="89">
                  <c:v>1905</c:v>
                </c:pt>
                <c:pt idx="90">
                  <c:v>1360</c:v>
                </c:pt>
                <c:pt idx="91">
                  <c:v>1982</c:v>
                </c:pt>
                <c:pt idx="92">
                  <c:v>3941</c:v>
                </c:pt>
                <c:pt idx="93">
                  <c:v>3126</c:v>
                </c:pt>
                <c:pt idx="94">
                  <c:v>2011</c:v>
                </c:pt>
                <c:pt idx="95">
                  <c:v>1155</c:v>
                </c:pt>
                <c:pt idx="96">
                  <c:v>3126</c:v>
                </c:pt>
                <c:pt idx="97">
                  <c:v>3913</c:v>
                </c:pt>
                <c:pt idx="98">
                  <c:v>7380</c:v>
                </c:pt>
                <c:pt idx="99">
                  <c:v>4417</c:v>
                </c:pt>
                <c:pt idx="100">
                  <c:v>4203</c:v>
                </c:pt>
                <c:pt idx="101">
                  <c:v>1571</c:v>
                </c:pt>
                <c:pt idx="102">
                  <c:v>1466</c:v>
                </c:pt>
                <c:pt idx="103">
                  <c:v>1632</c:v>
                </c:pt>
                <c:pt idx="104">
                  <c:v>5612</c:v>
                </c:pt>
                <c:pt idx="105">
                  <c:v>4684</c:v>
                </c:pt>
                <c:pt idx="106">
                  <c:v>1892</c:v>
                </c:pt>
                <c:pt idx="107">
                  <c:v>2470</c:v>
                </c:pt>
                <c:pt idx="108">
                  <c:v>2003</c:v>
                </c:pt>
                <c:pt idx="109">
                  <c:v>713</c:v>
                </c:pt>
                <c:pt idx="110">
                  <c:v>840</c:v>
                </c:pt>
                <c:pt idx="111">
                  <c:v>2411</c:v>
                </c:pt>
                <c:pt idx="112">
                  <c:v>3028</c:v>
                </c:pt>
                <c:pt idx="113">
                  <c:v>1765</c:v>
                </c:pt>
                <c:pt idx="114">
                  <c:v>1749</c:v>
                </c:pt>
                <c:pt idx="115">
                  <c:v>1341</c:v>
                </c:pt>
                <c:pt idx="116">
                  <c:v>3860</c:v>
                </c:pt>
                <c:pt idx="117">
                  <c:v>3751</c:v>
                </c:pt>
                <c:pt idx="118">
                  <c:v>4924</c:v>
                </c:pt>
                <c:pt idx="119">
                  <c:v>3376</c:v>
                </c:pt>
                <c:pt idx="120">
                  <c:v>2652</c:v>
                </c:pt>
                <c:pt idx="121">
                  <c:v>1522</c:v>
                </c:pt>
                <c:pt idx="122">
                  <c:v>3067</c:v>
                </c:pt>
                <c:pt idx="123">
                  <c:v>2085</c:v>
                </c:pt>
                <c:pt idx="124">
                  <c:v>2674</c:v>
                </c:pt>
                <c:pt idx="125">
                  <c:v>1928</c:v>
                </c:pt>
                <c:pt idx="126">
                  <c:v>2612</c:v>
                </c:pt>
                <c:pt idx="127">
                  <c:v>1424</c:v>
                </c:pt>
                <c:pt idx="128">
                  <c:v>1121</c:v>
                </c:pt>
                <c:pt idx="129">
                  <c:v>1621</c:v>
                </c:pt>
                <c:pt idx="130">
                  <c:v>1794</c:v>
                </c:pt>
                <c:pt idx="131">
                  <c:v>1466</c:v>
                </c:pt>
                <c:pt idx="132">
                  <c:v>2175</c:v>
                </c:pt>
                <c:pt idx="133">
                  <c:v>1438</c:v>
                </c:pt>
                <c:pt idx="134">
                  <c:v>1524</c:v>
                </c:pt>
                <c:pt idx="135">
                  <c:v>1677</c:v>
                </c:pt>
                <c:pt idx="136">
                  <c:v>1646</c:v>
                </c:pt>
                <c:pt idx="137">
                  <c:v>2113</c:v>
                </c:pt>
                <c:pt idx="138">
                  <c:v>4816</c:v>
                </c:pt>
                <c:pt idx="139">
                  <c:v>4219</c:v>
                </c:pt>
                <c:pt idx="140">
                  <c:v>4068</c:v>
                </c:pt>
                <c:pt idx="141">
                  <c:v>1489</c:v>
                </c:pt>
                <c:pt idx="142">
                  <c:v>2963</c:v>
                </c:pt>
                <c:pt idx="143">
                  <c:v>1593</c:v>
                </c:pt>
                <c:pt idx="144">
                  <c:v>2700</c:v>
                </c:pt>
                <c:pt idx="145">
                  <c:v>6001</c:v>
                </c:pt>
                <c:pt idx="146">
                  <c:v>4655</c:v>
                </c:pt>
                <c:pt idx="147">
                  <c:v>5691</c:v>
                </c:pt>
                <c:pt idx="148">
                  <c:v>4340</c:v>
                </c:pt>
                <c:pt idx="149">
                  <c:v>4635</c:v>
                </c:pt>
                <c:pt idx="150">
                  <c:v>1811</c:v>
                </c:pt>
                <c:pt idx="151">
                  <c:v>3493</c:v>
                </c:pt>
                <c:pt idx="152">
                  <c:v>3211</c:v>
                </c:pt>
                <c:pt idx="153">
                  <c:v>5784</c:v>
                </c:pt>
                <c:pt idx="154">
                  <c:v>3618</c:v>
                </c:pt>
                <c:pt idx="155">
                  <c:v>2648</c:v>
                </c:pt>
                <c:pt idx="156">
                  <c:v>2715</c:v>
                </c:pt>
                <c:pt idx="157">
                  <c:v>1815</c:v>
                </c:pt>
                <c:pt idx="158">
                  <c:v>2014</c:v>
                </c:pt>
                <c:pt idx="159">
                  <c:v>3583</c:v>
                </c:pt>
                <c:pt idx="160">
                  <c:v>2431</c:v>
                </c:pt>
                <c:pt idx="161">
                  <c:v>5242</c:v>
                </c:pt>
                <c:pt idx="162">
                  <c:v>7032</c:v>
                </c:pt>
                <c:pt idx="163">
                  <c:v>3264</c:v>
                </c:pt>
                <c:pt idx="164">
                  <c:v>3887</c:v>
                </c:pt>
                <c:pt idx="165">
                  <c:v>2528</c:v>
                </c:pt>
                <c:pt idx="166">
                  <c:v>2401</c:v>
                </c:pt>
                <c:pt idx="167">
                  <c:v>1794</c:v>
                </c:pt>
                <c:pt idx="168">
                  <c:v>2099</c:v>
                </c:pt>
                <c:pt idx="169">
                  <c:v>2497</c:v>
                </c:pt>
                <c:pt idx="170">
                  <c:v>5280</c:v>
                </c:pt>
                <c:pt idx="171">
                  <c:v>2196</c:v>
                </c:pt>
                <c:pt idx="172">
                  <c:v>2444</c:v>
                </c:pt>
                <c:pt idx="173">
                  <c:v>2670</c:v>
                </c:pt>
                <c:pt idx="174">
                  <c:v>3255</c:v>
                </c:pt>
                <c:pt idx="175">
                  <c:v>2656</c:v>
                </c:pt>
                <c:pt idx="176">
                  <c:v>2115</c:v>
                </c:pt>
                <c:pt idx="177">
                  <c:v>1341</c:v>
                </c:pt>
                <c:pt idx="178">
                  <c:v>1148</c:v>
                </c:pt>
                <c:pt idx="179">
                  <c:v>1516</c:v>
                </c:pt>
                <c:pt idx="180">
                  <c:v>1825</c:v>
                </c:pt>
                <c:pt idx="181">
                  <c:v>3455</c:v>
                </c:pt>
                <c:pt idx="182">
                  <c:v>2121</c:v>
                </c:pt>
                <c:pt idx="183">
                  <c:v>2291</c:v>
                </c:pt>
                <c:pt idx="184">
                  <c:v>2504</c:v>
                </c:pt>
                <c:pt idx="185">
                  <c:v>1615</c:v>
                </c:pt>
                <c:pt idx="186">
                  <c:v>1744</c:v>
                </c:pt>
                <c:pt idx="187">
                  <c:v>6022</c:v>
                </c:pt>
                <c:pt idx="188">
                  <c:v>4105</c:v>
                </c:pt>
                <c:pt idx="189">
                  <c:v>6031</c:v>
                </c:pt>
                <c:pt idx="190">
                  <c:v>11615</c:v>
                </c:pt>
                <c:pt idx="191">
                  <c:v>6287</c:v>
                </c:pt>
                <c:pt idx="192">
                  <c:v>3381</c:v>
                </c:pt>
                <c:pt idx="193">
                  <c:v>4010</c:v>
                </c:pt>
                <c:pt idx="194">
                  <c:v>3612</c:v>
                </c:pt>
                <c:pt idx="195">
                  <c:v>4090</c:v>
                </c:pt>
                <c:pt idx="196">
                  <c:v>3471</c:v>
                </c:pt>
                <c:pt idx="197">
                  <c:v>3968</c:v>
                </c:pt>
                <c:pt idx="198">
                  <c:v>6336</c:v>
                </c:pt>
                <c:pt idx="199">
                  <c:v>6386</c:v>
                </c:pt>
                <c:pt idx="200">
                  <c:v>2896</c:v>
                </c:pt>
                <c:pt idx="201">
                  <c:v>2199</c:v>
                </c:pt>
                <c:pt idx="202">
                  <c:v>5779</c:v>
                </c:pt>
                <c:pt idx="203">
                  <c:v>3455</c:v>
                </c:pt>
                <c:pt idx="204">
                  <c:v>3255</c:v>
                </c:pt>
                <c:pt idx="205">
                  <c:v>5673</c:v>
                </c:pt>
                <c:pt idx="206">
                  <c:v>2685</c:v>
                </c:pt>
                <c:pt idx="207">
                  <c:v>5671</c:v>
                </c:pt>
                <c:pt idx="208">
                  <c:v>6631</c:v>
                </c:pt>
                <c:pt idx="209">
                  <c:v>4869</c:v>
                </c:pt>
                <c:pt idx="210">
                  <c:v>15555</c:v>
                </c:pt>
                <c:pt idx="211">
                  <c:v>40453</c:v>
                </c:pt>
                <c:pt idx="212">
                  <c:v>24792</c:v>
                </c:pt>
                <c:pt idx="213">
                  <c:v>9228</c:v>
                </c:pt>
                <c:pt idx="214">
                  <c:v>4251</c:v>
                </c:pt>
                <c:pt idx="215">
                  <c:v>3702</c:v>
                </c:pt>
                <c:pt idx="216">
                  <c:v>3726</c:v>
                </c:pt>
                <c:pt idx="217">
                  <c:v>2584</c:v>
                </c:pt>
                <c:pt idx="218">
                  <c:v>2741</c:v>
                </c:pt>
                <c:pt idx="219">
                  <c:v>5322</c:v>
                </c:pt>
                <c:pt idx="220">
                  <c:v>3099</c:v>
                </c:pt>
                <c:pt idx="221">
                  <c:v>3941</c:v>
                </c:pt>
                <c:pt idx="222">
                  <c:v>1742</c:v>
                </c:pt>
                <c:pt idx="223">
                  <c:v>4578</c:v>
                </c:pt>
                <c:pt idx="224">
                  <c:v>2867</c:v>
                </c:pt>
                <c:pt idx="225">
                  <c:v>2210</c:v>
                </c:pt>
                <c:pt idx="226">
                  <c:v>1646</c:v>
                </c:pt>
                <c:pt idx="227">
                  <c:v>2310</c:v>
                </c:pt>
                <c:pt idx="228">
                  <c:v>1988</c:v>
                </c:pt>
                <c:pt idx="229">
                  <c:v>1280</c:v>
                </c:pt>
                <c:pt idx="230">
                  <c:v>3493</c:v>
                </c:pt>
                <c:pt idx="231">
                  <c:v>4032</c:v>
                </c:pt>
                <c:pt idx="232">
                  <c:v>1791</c:v>
                </c:pt>
                <c:pt idx="233">
                  <c:v>3334</c:v>
                </c:pt>
                <c:pt idx="234">
                  <c:v>1777</c:v>
                </c:pt>
                <c:pt idx="235">
                  <c:v>3365</c:v>
                </c:pt>
                <c:pt idx="236">
                  <c:v>3235</c:v>
                </c:pt>
                <c:pt idx="237">
                  <c:v>9202</c:v>
                </c:pt>
                <c:pt idx="238">
                  <c:v>9098</c:v>
                </c:pt>
                <c:pt idx="239">
                  <c:v>7302</c:v>
                </c:pt>
                <c:pt idx="240">
                  <c:v>6752</c:v>
                </c:pt>
                <c:pt idx="241">
                  <c:v>3054</c:v>
                </c:pt>
                <c:pt idx="242">
                  <c:v>2584</c:v>
                </c:pt>
                <c:pt idx="243">
                  <c:v>4880</c:v>
                </c:pt>
                <c:pt idx="244">
                  <c:v>14888</c:v>
                </c:pt>
                <c:pt idx="245">
                  <c:v>6100</c:v>
                </c:pt>
                <c:pt idx="246">
                  <c:v>5748</c:v>
                </c:pt>
                <c:pt idx="247">
                  <c:v>48051</c:v>
                </c:pt>
                <c:pt idx="248">
                  <c:v>16329</c:v>
                </c:pt>
                <c:pt idx="249">
                  <c:v>6402</c:v>
                </c:pt>
                <c:pt idx="250">
                  <c:v>12463</c:v>
                </c:pt>
                <c:pt idx="251">
                  <c:v>6864</c:v>
                </c:pt>
                <c:pt idx="252">
                  <c:v>6096</c:v>
                </c:pt>
                <c:pt idx="253">
                  <c:v>2980</c:v>
                </c:pt>
                <c:pt idx="254">
                  <c:v>10432</c:v>
                </c:pt>
                <c:pt idx="255">
                  <c:v>5372</c:v>
                </c:pt>
                <c:pt idx="256">
                  <c:v>3397</c:v>
                </c:pt>
                <c:pt idx="257">
                  <c:v>2316</c:v>
                </c:pt>
                <c:pt idx="258">
                  <c:v>2904</c:v>
                </c:pt>
                <c:pt idx="259">
                  <c:v>3036</c:v>
                </c:pt>
                <c:pt idx="260">
                  <c:v>1730</c:v>
                </c:pt>
                <c:pt idx="261">
                  <c:v>2418</c:v>
                </c:pt>
                <c:pt idx="262">
                  <c:v>2401</c:v>
                </c:pt>
                <c:pt idx="263">
                  <c:v>2011</c:v>
                </c:pt>
                <c:pt idx="264">
                  <c:v>3113</c:v>
                </c:pt>
                <c:pt idx="265">
                  <c:v>3739</c:v>
                </c:pt>
                <c:pt idx="266">
                  <c:v>4635</c:v>
                </c:pt>
                <c:pt idx="267">
                  <c:v>3578</c:v>
                </c:pt>
                <c:pt idx="268">
                  <c:v>3764</c:v>
                </c:pt>
                <c:pt idx="269">
                  <c:v>3299</c:v>
                </c:pt>
                <c:pt idx="270">
                  <c:v>3131</c:v>
                </c:pt>
                <c:pt idx="271">
                  <c:v>5729</c:v>
                </c:pt>
                <c:pt idx="272">
                  <c:v>5887</c:v>
                </c:pt>
                <c:pt idx="273">
                  <c:v>5706</c:v>
                </c:pt>
                <c:pt idx="274">
                  <c:v>3381</c:v>
                </c:pt>
                <c:pt idx="275">
                  <c:v>2980</c:v>
                </c:pt>
                <c:pt idx="276">
                  <c:v>5684</c:v>
                </c:pt>
                <c:pt idx="277">
                  <c:v>3532</c:v>
                </c:pt>
                <c:pt idx="278">
                  <c:v>2738</c:v>
                </c:pt>
                <c:pt idx="279">
                  <c:v>2202</c:v>
                </c:pt>
                <c:pt idx="280">
                  <c:v>4597</c:v>
                </c:pt>
                <c:pt idx="281">
                  <c:v>9077</c:v>
                </c:pt>
                <c:pt idx="282">
                  <c:v>11353</c:v>
                </c:pt>
                <c:pt idx="283">
                  <c:v>7580</c:v>
                </c:pt>
                <c:pt idx="284">
                  <c:v>5609</c:v>
                </c:pt>
                <c:pt idx="285">
                  <c:v>1875</c:v>
                </c:pt>
                <c:pt idx="286">
                  <c:v>6697</c:v>
                </c:pt>
                <c:pt idx="287">
                  <c:v>5582</c:v>
                </c:pt>
                <c:pt idx="288">
                  <c:v>2896</c:v>
                </c:pt>
                <c:pt idx="289">
                  <c:v>2138</c:v>
                </c:pt>
                <c:pt idx="290">
                  <c:v>2780</c:v>
                </c:pt>
                <c:pt idx="291">
                  <c:v>2357</c:v>
                </c:pt>
                <c:pt idx="292">
                  <c:v>1189</c:v>
                </c:pt>
                <c:pt idx="293">
                  <c:v>2678</c:v>
                </c:pt>
                <c:pt idx="294">
                  <c:v>5161</c:v>
                </c:pt>
                <c:pt idx="295">
                  <c:v>3776</c:v>
                </c:pt>
                <c:pt idx="296">
                  <c:v>6381</c:v>
                </c:pt>
                <c:pt idx="297">
                  <c:v>9654</c:v>
                </c:pt>
                <c:pt idx="298">
                  <c:v>4374</c:v>
                </c:pt>
                <c:pt idx="299">
                  <c:v>1969</c:v>
                </c:pt>
                <c:pt idx="300">
                  <c:v>822</c:v>
                </c:pt>
                <c:pt idx="301">
                  <c:v>1621</c:v>
                </c:pt>
                <c:pt idx="302">
                  <c:v>4173</c:v>
                </c:pt>
                <c:pt idx="303">
                  <c:v>1887</c:v>
                </c:pt>
                <c:pt idx="304">
                  <c:v>3854</c:v>
                </c:pt>
                <c:pt idx="305">
                  <c:v>1742</c:v>
                </c:pt>
                <c:pt idx="306">
                  <c:v>3941</c:v>
                </c:pt>
                <c:pt idx="307">
                  <c:v>3961</c:v>
                </c:pt>
                <c:pt idx="308">
                  <c:v>4806</c:v>
                </c:pt>
                <c:pt idx="309">
                  <c:v>2976</c:v>
                </c:pt>
                <c:pt idx="310">
                  <c:v>2210</c:v>
                </c:pt>
                <c:pt idx="311">
                  <c:v>3192</c:v>
                </c:pt>
                <c:pt idx="312">
                  <c:v>5403</c:v>
                </c:pt>
                <c:pt idx="313">
                  <c:v>3913</c:v>
                </c:pt>
                <c:pt idx="314">
                  <c:v>5385</c:v>
                </c:pt>
                <c:pt idx="315">
                  <c:v>3543</c:v>
                </c:pt>
                <c:pt idx="316">
                  <c:v>10964</c:v>
                </c:pt>
                <c:pt idx="317">
                  <c:v>11206</c:v>
                </c:pt>
                <c:pt idx="318">
                  <c:v>6974</c:v>
                </c:pt>
                <c:pt idx="319">
                  <c:v>2332</c:v>
                </c:pt>
                <c:pt idx="320">
                  <c:v>3847</c:v>
                </c:pt>
                <c:pt idx="321">
                  <c:v>2980</c:v>
                </c:pt>
                <c:pt idx="322">
                  <c:v>2044</c:v>
                </c:pt>
                <c:pt idx="323">
                  <c:v>2104</c:v>
                </c:pt>
                <c:pt idx="324">
                  <c:v>2772</c:v>
                </c:pt>
                <c:pt idx="325">
                  <c:v>4211</c:v>
                </c:pt>
                <c:pt idx="326">
                  <c:v>3001</c:v>
                </c:pt>
                <c:pt idx="327">
                  <c:v>3391</c:v>
                </c:pt>
                <c:pt idx="328">
                  <c:v>4827</c:v>
                </c:pt>
                <c:pt idx="329">
                  <c:v>3757</c:v>
                </c:pt>
                <c:pt idx="330">
                  <c:v>3259</c:v>
                </c:pt>
                <c:pt idx="331">
                  <c:v>2144</c:v>
                </c:pt>
                <c:pt idx="332">
                  <c:v>2734</c:v>
                </c:pt>
                <c:pt idx="333">
                  <c:v>1450</c:v>
                </c:pt>
                <c:pt idx="334">
                  <c:v>1489</c:v>
                </c:pt>
                <c:pt idx="335">
                  <c:v>5576</c:v>
                </c:pt>
                <c:pt idx="336">
                  <c:v>5355</c:v>
                </c:pt>
                <c:pt idx="337">
                  <c:v>5323</c:v>
                </c:pt>
                <c:pt idx="338">
                  <c:v>2811</c:v>
                </c:pt>
                <c:pt idx="339">
                  <c:v>3873</c:v>
                </c:pt>
                <c:pt idx="340">
                  <c:v>4684</c:v>
                </c:pt>
                <c:pt idx="341">
                  <c:v>4816</c:v>
                </c:pt>
                <c:pt idx="342">
                  <c:v>6317</c:v>
                </c:pt>
                <c:pt idx="343">
                  <c:v>4061</c:v>
                </c:pt>
                <c:pt idx="344">
                  <c:v>3397</c:v>
                </c:pt>
                <c:pt idx="345">
                  <c:v>2993</c:v>
                </c:pt>
                <c:pt idx="346">
                  <c:v>2531</c:v>
                </c:pt>
                <c:pt idx="347">
                  <c:v>2414</c:v>
                </c:pt>
                <c:pt idx="348">
                  <c:v>3284</c:v>
                </c:pt>
                <c:pt idx="349">
                  <c:v>5299</c:v>
                </c:pt>
                <c:pt idx="350">
                  <c:v>3269</c:v>
                </c:pt>
                <c:pt idx="351">
                  <c:v>2967</c:v>
                </c:pt>
                <c:pt idx="352">
                  <c:v>3982</c:v>
                </c:pt>
                <c:pt idx="353">
                  <c:v>3630</c:v>
                </c:pt>
                <c:pt idx="354">
                  <c:v>4754</c:v>
                </c:pt>
                <c:pt idx="355">
                  <c:v>7025</c:v>
                </c:pt>
                <c:pt idx="356">
                  <c:v>3113</c:v>
                </c:pt>
                <c:pt idx="357">
                  <c:v>9263</c:v>
                </c:pt>
                <c:pt idx="358">
                  <c:v>6117</c:v>
                </c:pt>
                <c:pt idx="359">
                  <c:v>6109</c:v>
                </c:pt>
                <c:pt idx="360">
                  <c:v>2823</c:v>
                </c:pt>
                <c:pt idx="361">
                  <c:v>3678</c:v>
                </c:pt>
                <c:pt idx="362">
                  <c:v>2447</c:v>
                </c:pt>
                <c:pt idx="363">
                  <c:v>9840</c:v>
                </c:pt>
                <c:pt idx="364">
                  <c:v>6101</c:v>
                </c:pt>
                <c:pt idx="365">
                  <c:v>3108</c:v>
                </c:pt>
                <c:pt idx="366">
                  <c:v>3154</c:v>
                </c:pt>
                <c:pt idx="367">
                  <c:v>5252</c:v>
                </c:pt>
                <c:pt idx="368">
                  <c:v>5791</c:v>
                </c:pt>
                <c:pt idx="369">
                  <c:v>4120</c:v>
                </c:pt>
                <c:pt idx="370">
                  <c:v>1796</c:v>
                </c:pt>
                <c:pt idx="371">
                  <c:v>2937</c:v>
                </c:pt>
                <c:pt idx="372">
                  <c:v>6046</c:v>
                </c:pt>
                <c:pt idx="373">
                  <c:v>3795</c:v>
                </c:pt>
                <c:pt idx="374">
                  <c:v>4754</c:v>
                </c:pt>
                <c:pt idx="375">
                  <c:v>4127</c:v>
                </c:pt>
                <c:pt idx="376">
                  <c:v>7679</c:v>
                </c:pt>
                <c:pt idx="377">
                  <c:v>4399</c:v>
                </c:pt>
                <c:pt idx="378">
                  <c:v>2670</c:v>
                </c:pt>
                <c:pt idx="379">
                  <c:v>4307</c:v>
                </c:pt>
                <c:pt idx="380">
                  <c:v>3982</c:v>
                </c:pt>
                <c:pt idx="381">
                  <c:v>2060</c:v>
                </c:pt>
                <c:pt idx="382">
                  <c:v>1337</c:v>
                </c:pt>
                <c:pt idx="383">
                  <c:v>697</c:v>
                </c:pt>
                <c:pt idx="384">
                  <c:v>2504</c:v>
                </c:pt>
                <c:pt idx="385">
                  <c:v>2570</c:v>
                </c:pt>
                <c:pt idx="386">
                  <c:v>3140</c:v>
                </c:pt>
                <c:pt idx="387">
                  <c:v>4082</c:v>
                </c:pt>
                <c:pt idx="388">
                  <c:v>4283</c:v>
                </c:pt>
                <c:pt idx="389">
                  <c:v>2219</c:v>
                </c:pt>
                <c:pt idx="390">
                  <c:v>2155</c:v>
                </c:pt>
                <c:pt idx="391">
                  <c:v>7882</c:v>
                </c:pt>
                <c:pt idx="392">
                  <c:v>4315</c:v>
                </c:pt>
                <c:pt idx="393">
                  <c:v>11358</c:v>
                </c:pt>
                <c:pt idx="394">
                  <c:v>4090</c:v>
                </c:pt>
                <c:pt idx="395">
                  <c:v>2904</c:v>
                </c:pt>
              </c:numCache>
            </c:numRef>
          </c:val>
          <c:smooth val="0"/>
          <c:extLst>
            <c:ext xmlns:c16="http://schemas.microsoft.com/office/drawing/2014/chart" uri="{C3380CC4-5D6E-409C-BE32-E72D297353CC}">
              <c16:uniqueId val="{00000000-1B8B-479E-8BBD-B0B478166FCA}"/>
            </c:ext>
          </c:extLst>
        </c:ser>
        <c:dLbls>
          <c:showLegendKey val="0"/>
          <c:showVal val="0"/>
          <c:showCatName val="0"/>
          <c:showSerName val="0"/>
          <c:showPercent val="0"/>
          <c:showBubbleSize val="0"/>
        </c:dLbls>
        <c:smooth val="0"/>
        <c:axId val="280505632"/>
        <c:axId val="280505960"/>
      </c:lineChart>
      <c:catAx>
        <c:axId val="2805056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0505960"/>
        <c:crosses val="autoZero"/>
        <c:auto val="1"/>
        <c:lblAlgn val="ctr"/>
        <c:lblOffset val="100"/>
        <c:noMultiLvlLbl val="0"/>
      </c:catAx>
      <c:valAx>
        <c:axId val="2805059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05056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NDR 90,3 und Hamburg Journal</c:v>
                </c:pt>
              </c:strCache>
            </c:strRef>
          </c:tx>
          <c:spPr>
            <a:ln w="28575" cap="rnd">
              <a:solidFill>
                <a:schemeClr val="accent1"/>
              </a:solidFill>
              <a:round/>
            </a:ln>
            <a:effectLst/>
          </c:spPr>
          <c:marker>
            <c:symbol val="none"/>
          </c:marker>
          <c:cat>
            <c:strRef>
              <c:f>Sheet1!$A$2:$A$397</c:f>
              <c:strCache>
                <c:ptCount val="396"/>
                <c:pt idx="0">
                  <c:v>01.03.2016</c:v>
                </c:pt>
                <c:pt idx="1">
                  <c:v>02.03.2016</c:v>
                </c:pt>
                <c:pt idx="2">
                  <c:v>03.03.2016</c:v>
                </c:pt>
                <c:pt idx="3">
                  <c:v>04.03.2016</c:v>
                </c:pt>
                <c:pt idx="4">
                  <c:v>05.03.2016</c:v>
                </c:pt>
                <c:pt idx="5">
                  <c:v>06.03.2016</c:v>
                </c:pt>
                <c:pt idx="6">
                  <c:v>07.03.2016</c:v>
                </c:pt>
                <c:pt idx="7">
                  <c:v>08.03.2016</c:v>
                </c:pt>
                <c:pt idx="8">
                  <c:v>09.03.2016</c:v>
                </c:pt>
                <c:pt idx="9">
                  <c:v>10.03.2016</c:v>
                </c:pt>
                <c:pt idx="10">
                  <c:v>11.03.2016</c:v>
                </c:pt>
                <c:pt idx="11">
                  <c:v>12.03.2016</c:v>
                </c:pt>
                <c:pt idx="12">
                  <c:v>13.03.2016</c:v>
                </c:pt>
                <c:pt idx="13">
                  <c:v>14.03.2016</c:v>
                </c:pt>
                <c:pt idx="14">
                  <c:v>15.03.2016</c:v>
                </c:pt>
                <c:pt idx="15">
                  <c:v>16.03.2016</c:v>
                </c:pt>
                <c:pt idx="16">
                  <c:v>17.03.2016</c:v>
                </c:pt>
                <c:pt idx="17">
                  <c:v>18.03.2016</c:v>
                </c:pt>
                <c:pt idx="18">
                  <c:v>19.03.2016</c:v>
                </c:pt>
                <c:pt idx="19">
                  <c:v>20.03.2016</c:v>
                </c:pt>
                <c:pt idx="20">
                  <c:v>21.03.2016</c:v>
                </c:pt>
                <c:pt idx="21">
                  <c:v>22.03.2016</c:v>
                </c:pt>
                <c:pt idx="22">
                  <c:v>23.03.2016</c:v>
                </c:pt>
                <c:pt idx="23">
                  <c:v>24.03.2016</c:v>
                </c:pt>
                <c:pt idx="24">
                  <c:v>25.03.2016</c:v>
                </c:pt>
                <c:pt idx="25">
                  <c:v>26.03.2016</c:v>
                </c:pt>
                <c:pt idx="26">
                  <c:v>27.03.2016</c:v>
                </c:pt>
                <c:pt idx="27">
                  <c:v>28.03.2016</c:v>
                </c:pt>
                <c:pt idx="28">
                  <c:v>29.03.2016</c:v>
                </c:pt>
                <c:pt idx="29">
                  <c:v>30.03.2016</c:v>
                </c:pt>
                <c:pt idx="30">
                  <c:v>31.03.2016</c:v>
                </c:pt>
                <c:pt idx="31">
                  <c:v>01.04.2016</c:v>
                </c:pt>
                <c:pt idx="32">
                  <c:v>02.04.2016</c:v>
                </c:pt>
                <c:pt idx="33">
                  <c:v>03.04.2016</c:v>
                </c:pt>
                <c:pt idx="34">
                  <c:v>04.04.2016</c:v>
                </c:pt>
                <c:pt idx="35">
                  <c:v>05.04.2016</c:v>
                </c:pt>
                <c:pt idx="36">
                  <c:v>06.04.2016</c:v>
                </c:pt>
                <c:pt idx="37">
                  <c:v>07.04.2016</c:v>
                </c:pt>
                <c:pt idx="38">
                  <c:v>08.04.2016</c:v>
                </c:pt>
                <c:pt idx="39">
                  <c:v>09.04.2016</c:v>
                </c:pt>
                <c:pt idx="40">
                  <c:v>10.04.2016</c:v>
                </c:pt>
                <c:pt idx="41">
                  <c:v>11.04.2016</c:v>
                </c:pt>
                <c:pt idx="42">
                  <c:v>12.04.2016</c:v>
                </c:pt>
                <c:pt idx="43">
                  <c:v>13.04.2016</c:v>
                </c:pt>
                <c:pt idx="44">
                  <c:v>14.04.2016</c:v>
                </c:pt>
                <c:pt idx="45">
                  <c:v>15.04.2016</c:v>
                </c:pt>
                <c:pt idx="46">
                  <c:v>16.04.2016</c:v>
                </c:pt>
                <c:pt idx="47">
                  <c:v>17.04.2016</c:v>
                </c:pt>
                <c:pt idx="48">
                  <c:v>18.04.2016</c:v>
                </c:pt>
                <c:pt idx="49">
                  <c:v>19.04.2016</c:v>
                </c:pt>
                <c:pt idx="50">
                  <c:v>20.04.2016</c:v>
                </c:pt>
                <c:pt idx="51">
                  <c:v>21.04.2016</c:v>
                </c:pt>
                <c:pt idx="52">
                  <c:v>22.04.2016</c:v>
                </c:pt>
                <c:pt idx="53">
                  <c:v>23.04.2016</c:v>
                </c:pt>
                <c:pt idx="54">
                  <c:v>24.04.2016</c:v>
                </c:pt>
                <c:pt idx="55">
                  <c:v>25.04.2016</c:v>
                </c:pt>
                <c:pt idx="56">
                  <c:v>26.04.2016</c:v>
                </c:pt>
                <c:pt idx="57">
                  <c:v>27.04.2016</c:v>
                </c:pt>
                <c:pt idx="58">
                  <c:v>28.04.2016</c:v>
                </c:pt>
                <c:pt idx="59">
                  <c:v>29.04.2016</c:v>
                </c:pt>
                <c:pt idx="60">
                  <c:v>30.04.2016</c:v>
                </c:pt>
                <c:pt idx="61">
                  <c:v>01.05.2016</c:v>
                </c:pt>
                <c:pt idx="62">
                  <c:v>02.05.2016</c:v>
                </c:pt>
                <c:pt idx="63">
                  <c:v>03.05.2016</c:v>
                </c:pt>
                <c:pt idx="64">
                  <c:v>04.05.2016</c:v>
                </c:pt>
                <c:pt idx="65">
                  <c:v>05.05.2016</c:v>
                </c:pt>
                <c:pt idx="66">
                  <c:v>06.05.2016</c:v>
                </c:pt>
                <c:pt idx="67">
                  <c:v>07.05.2016</c:v>
                </c:pt>
                <c:pt idx="68">
                  <c:v>08.05.2016</c:v>
                </c:pt>
                <c:pt idx="69">
                  <c:v>09.05.2016</c:v>
                </c:pt>
                <c:pt idx="70">
                  <c:v>10.05.2016</c:v>
                </c:pt>
                <c:pt idx="71">
                  <c:v>11.05.2016</c:v>
                </c:pt>
                <c:pt idx="72">
                  <c:v>12.05.2016</c:v>
                </c:pt>
                <c:pt idx="73">
                  <c:v>13.05.2016</c:v>
                </c:pt>
                <c:pt idx="74">
                  <c:v>14.05.2016</c:v>
                </c:pt>
                <c:pt idx="75">
                  <c:v>15.05.2016</c:v>
                </c:pt>
                <c:pt idx="76">
                  <c:v>16.05.2016</c:v>
                </c:pt>
                <c:pt idx="77">
                  <c:v>17.05.2016</c:v>
                </c:pt>
                <c:pt idx="78">
                  <c:v>18.05.2016</c:v>
                </c:pt>
                <c:pt idx="79">
                  <c:v>19.05.2016</c:v>
                </c:pt>
                <c:pt idx="80">
                  <c:v>20.05.2016</c:v>
                </c:pt>
                <c:pt idx="81">
                  <c:v>21.05.2016</c:v>
                </c:pt>
                <c:pt idx="82">
                  <c:v>22.05.2016</c:v>
                </c:pt>
                <c:pt idx="83">
                  <c:v>23.05.2016</c:v>
                </c:pt>
                <c:pt idx="84">
                  <c:v>24.05.2016</c:v>
                </c:pt>
                <c:pt idx="85">
                  <c:v>25.05.2016</c:v>
                </c:pt>
                <c:pt idx="86">
                  <c:v>26.05.2016</c:v>
                </c:pt>
                <c:pt idx="87">
                  <c:v>27.05.2016</c:v>
                </c:pt>
                <c:pt idx="88">
                  <c:v>28.05.2016</c:v>
                </c:pt>
                <c:pt idx="89">
                  <c:v>29.05.2016</c:v>
                </c:pt>
                <c:pt idx="90">
                  <c:v>30.05.2016</c:v>
                </c:pt>
                <c:pt idx="91">
                  <c:v>31.05.2016</c:v>
                </c:pt>
                <c:pt idx="92">
                  <c:v>01.06.2016</c:v>
                </c:pt>
                <c:pt idx="93">
                  <c:v>02.06.2016</c:v>
                </c:pt>
                <c:pt idx="94">
                  <c:v>03.06.2016</c:v>
                </c:pt>
                <c:pt idx="95">
                  <c:v>04.06.2016</c:v>
                </c:pt>
                <c:pt idx="96">
                  <c:v>05.06.2016</c:v>
                </c:pt>
                <c:pt idx="97">
                  <c:v>06.06.2016</c:v>
                </c:pt>
                <c:pt idx="98">
                  <c:v>07.06.2016</c:v>
                </c:pt>
                <c:pt idx="99">
                  <c:v>08.06.2016</c:v>
                </c:pt>
                <c:pt idx="100">
                  <c:v>09.06.2016</c:v>
                </c:pt>
                <c:pt idx="101">
                  <c:v>10.06.2016</c:v>
                </c:pt>
                <c:pt idx="102">
                  <c:v>11.06.2016</c:v>
                </c:pt>
                <c:pt idx="103">
                  <c:v>12.06.2016</c:v>
                </c:pt>
                <c:pt idx="104">
                  <c:v>13.06.2016</c:v>
                </c:pt>
                <c:pt idx="105">
                  <c:v>14.06.2016</c:v>
                </c:pt>
                <c:pt idx="106">
                  <c:v>15.06.2016</c:v>
                </c:pt>
                <c:pt idx="107">
                  <c:v>16.06.2016</c:v>
                </c:pt>
                <c:pt idx="108">
                  <c:v>17.06.2016</c:v>
                </c:pt>
                <c:pt idx="109">
                  <c:v>18.06.2016</c:v>
                </c:pt>
                <c:pt idx="110">
                  <c:v>19.06.2016</c:v>
                </c:pt>
                <c:pt idx="111">
                  <c:v>20.06.2016</c:v>
                </c:pt>
                <c:pt idx="112">
                  <c:v>21.06.2016</c:v>
                </c:pt>
                <c:pt idx="113">
                  <c:v>22.06.2016</c:v>
                </c:pt>
                <c:pt idx="114">
                  <c:v>23.06.2016</c:v>
                </c:pt>
                <c:pt idx="115">
                  <c:v>24.06.2016</c:v>
                </c:pt>
                <c:pt idx="116">
                  <c:v>25.06.2016</c:v>
                </c:pt>
                <c:pt idx="117">
                  <c:v>26.06.2016</c:v>
                </c:pt>
                <c:pt idx="118">
                  <c:v>27.06.2016</c:v>
                </c:pt>
                <c:pt idx="119">
                  <c:v>28.06.2016</c:v>
                </c:pt>
                <c:pt idx="120">
                  <c:v>29.06.2016</c:v>
                </c:pt>
                <c:pt idx="121">
                  <c:v>30.06.2016</c:v>
                </c:pt>
                <c:pt idx="122">
                  <c:v>01.07.2016</c:v>
                </c:pt>
                <c:pt idx="123">
                  <c:v>02.07.2016</c:v>
                </c:pt>
                <c:pt idx="124">
                  <c:v>03.07.2016</c:v>
                </c:pt>
                <c:pt idx="125">
                  <c:v>04.07.2016</c:v>
                </c:pt>
                <c:pt idx="126">
                  <c:v>05.07.2016</c:v>
                </c:pt>
                <c:pt idx="127">
                  <c:v>06.07.2016</c:v>
                </c:pt>
                <c:pt idx="128">
                  <c:v>07.07.2016</c:v>
                </c:pt>
                <c:pt idx="129">
                  <c:v>08.07.2016</c:v>
                </c:pt>
                <c:pt idx="130">
                  <c:v>09.07.2016</c:v>
                </c:pt>
                <c:pt idx="131">
                  <c:v>10.07.2016</c:v>
                </c:pt>
                <c:pt idx="132">
                  <c:v>11.07.2016</c:v>
                </c:pt>
                <c:pt idx="133">
                  <c:v>12.07.2016</c:v>
                </c:pt>
                <c:pt idx="134">
                  <c:v>13.07.2016</c:v>
                </c:pt>
                <c:pt idx="135">
                  <c:v>14.07.2016</c:v>
                </c:pt>
                <c:pt idx="136">
                  <c:v>15.07.2016</c:v>
                </c:pt>
                <c:pt idx="137">
                  <c:v>16.07.2016</c:v>
                </c:pt>
                <c:pt idx="138">
                  <c:v>17.07.2016</c:v>
                </c:pt>
                <c:pt idx="139">
                  <c:v>18.07.2016</c:v>
                </c:pt>
                <c:pt idx="140">
                  <c:v>19.07.2016</c:v>
                </c:pt>
                <c:pt idx="141">
                  <c:v>20.07.2016</c:v>
                </c:pt>
                <c:pt idx="142">
                  <c:v>21.07.2016</c:v>
                </c:pt>
                <c:pt idx="143">
                  <c:v>22.07.2016</c:v>
                </c:pt>
                <c:pt idx="144">
                  <c:v>23.07.2016</c:v>
                </c:pt>
                <c:pt idx="145">
                  <c:v>24.07.2016</c:v>
                </c:pt>
                <c:pt idx="146">
                  <c:v>25.07.2016</c:v>
                </c:pt>
                <c:pt idx="147">
                  <c:v>26.07.2016</c:v>
                </c:pt>
                <c:pt idx="148">
                  <c:v>27.07.2016</c:v>
                </c:pt>
                <c:pt idx="149">
                  <c:v>28.07.2016</c:v>
                </c:pt>
                <c:pt idx="150">
                  <c:v>29.07.2016</c:v>
                </c:pt>
                <c:pt idx="151">
                  <c:v>30.07.2016</c:v>
                </c:pt>
                <c:pt idx="152">
                  <c:v>31.07.2016</c:v>
                </c:pt>
                <c:pt idx="153">
                  <c:v>01.08.2016</c:v>
                </c:pt>
                <c:pt idx="154">
                  <c:v>02.08.2016</c:v>
                </c:pt>
                <c:pt idx="155">
                  <c:v>03.08.2016</c:v>
                </c:pt>
                <c:pt idx="156">
                  <c:v>04.08.2016</c:v>
                </c:pt>
                <c:pt idx="157">
                  <c:v>05.08.2016</c:v>
                </c:pt>
                <c:pt idx="158">
                  <c:v>06.08.2016</c:v>
                </c:pt>
                <c:pt idx="159">
                  <c:v>07.08.2016</c:v>
                </c:pt>
                <c:pt idx="160">
                  <c:v>08.08.2016</c:v>
                </c:pt>
                <c:pt idx="161">
                  <c:v>09.08.2016</c:v>
                </c:pt>
                <c:pt idx="162">
                  <c:v>10.08.2016</c:v>
                </c:pt>
                <c:pt idx="163">
                  <c:v>11.08.2016</c:v>
                </c:pt>
                <c:pt idx="164">
                  <c:v>12.08.2016</c:v>
                </c:pt>
                <c:pt idx="165">
                  <c:v>13.08.2016</c:v>
                </c:pt>
                <c:pt idx="166">
                  <c:v>14.08.2016</c:v>
                </c:pt>
                <c:pt idx="167">
                  <c:v>15.08.2016</c:v>
                </c:pt>
                <c:pt idx="168">
                  <c:v>16.08.2016</c:v>
                </c:pt>
                <c:pt idx="169">
                  <c:v>17.08.2016</c:v>
                </c:pt>
                <c:pt idx="170">
                  <c:v>18.08.2016</c:v>
                </c:pt>
                <c:pt idx="171">
                  <c:v>19.08.2016</c:v>
                </c:pt>
                <c:pt idx="172">
                  <c:v>20.08.2016</c:v>
                </c:pt>
                <c:pt idx="173">
                  <c:v>21.08.2016</c:v>
                </c:pt>
                <c:pt idx="174">
                  <c:v>22.08.2016</c:v>
                </c:pt>
                <c:pt idx="175">
                  <c:v>23.08.2016</c:v>
                </c:pt>
                <c:pt idx="176">
                  <c:v>24.08.2016</c:v>
                </c:pt>
                <c:pt idx="177">
                  <c:v>25.08.2016</c:v>
                </c:pt>
                <c:pt idx="178">
                  <c:v>26.08.2016</c:v>
                </c:pt>
                <c:pt idx="179">
                  <c:v>27.08.2016</c:v>
                </c:pt>
                <c:pt idx="180">
                  <c:v>28.08.2016</c:v>
                </c:pt>
                <c:pt idx="181">
                  <c:v>29.08.2016</c:v>
                </c:pt>
                <c:pt idx="182">
                  <c:v>30.08.2016</c:v>
                </c:pt>
                <c:pt idx="183">
                  <c:v>31.08.2016</c:v>
                </c:pt>
                <c:pt idx="184">
                  <c:v>01.09.2016</c:v>
                </c:pt>
                <c:pt idx="185">
                  <c:v>02.09.2016</c:v>
                </c:pt>
                <c:pt idx="186">
                  <c:v>03.09.2016</c:v>
                </c:pt>
                <c:pt idx="187">
                  <c:v>04.09.2016</c:v>
                </c:pt>
                <c:pt idx="188">
                  <c:v>05.09.2016</c:v>
                </c:pt>
                <c:pt idx="189">
                  <c:v>06.09.2016</c:v>
                </c:pt>
                <c:pt idx="190">
                  <c:v>07.09.2016</c:v>
                </c:pt>
                <c:pt idx="191">
                  <c:v>08.09.2016</c:v>
                </c:pt>
                <c:pt idx="192">
                  <c:v>09.09.2016</c:v>
                </c:pt>
                <c:pt idx="193">
                  <c:v>10.09.2016</c:v>
                </c:pt>
                <c:pt idx="194">
                  <c:v>11.09.2016</c:v>
                </c:pt>
                <c:pt idx="195">
                  <c:v>12.09.2016</c:v>
                </c:pt>
                <c:pt idx="196">
                  <c:v>13.09.2016</c:v>
                </c:pt>
                <c:pt idx="197">
                  <c:v>14.09.2016</c:v>
                </c:pt>
                <c:pt idx="198">
                  <c:v>15.09.2016</c:v>
                </c:pt>
                <c:pt idx="199">
                  <c:v>16.09.2016</c:v>
                </c:pt>
                <c:pt idx="200">
                  <c:v>17.09.2016</c:v>
                </c:pt>
                <c:pt idx="201">
                  <c:v>18.09.2016</c:v>
                </c:pt>
                <c:pt idx="202">
                  <c:v>19.09.2016</c:v>
                </c:pt>
                <c:pt idx="203">
                  <c:v>20.09.2016</c:v>
                </c:pt>
                <c:pt idx="204">
                  <c:v>21.09.2016</c:v>
                </c:pt>
                <c:pt idx="205">
                  <c:v>22.09.2016</c:v>
                </c:pt>
                <c:pt idx="206">
                  <c:v>23.09.2016</c:v>
                </c:pt>
                <c:pt idx="207">
                  <c:v>24.09.2016</c:v>
                </c:pt>
                <c:pt idx="208">
                  <c:v>25.09.2016</c:v>
                </c:pt>
                <c:pt idx="209">
                  <c:v>26.09.2016</c:v>
                </c:pt>
                <c:pt idx="210">
                  <c:v>27.09.2016</c:v>
                </c:pt>
                <c:pt idx="211">
                  <c:v>28.09.2016</c:v>
                </c:pt>
                <c:pt idx="212">
                  <c:v>29.09.2016</c:v>
                </c:pt>
                <c:pt idx="213">
                  <c:v>30.09.2016</c:v>
                </c:pt>
                <c:pt idx="214">
                  <c:v>01.10.2016</c:v>
                </c:pt>
                <c:pt idx="215">
                  <c:v>02.10.2016</c:v>
                </c:pt>
                <c:pt idx="216">
                  <c:v>03.10.2016</c:v>
                </c:pt>
                <c:pt idx="217">
                  <c:v>04.10.2016</c:v>
                </c:pt>
                <c:pt idx="218">
                  <c:v>05.10.2016</c:v>
                </c:pt>
                <c:pt idx="219">
                  <c:v>06.10.2016</c:v>
                </c:pt>
                <c:pt idx="220">
                  <c:v>07.10.2016</c:v>
                </c:pt>
                <c:pt idx="221">
                  <c:v>08.10.2016</c:v>
                </c:pt>
                <c:pt idx="222">
                  <c:v>09.10.2016</c:v>
                </c:pt>
                <c:pt idx="223">
                  <c:v>10.10.2016</c:v>
                </c:pt>
                <c:pt idx="224">
                  <c:v>11.10.2016</c:v>
                </c:pt>
                <c:pt idx="225">
                  <c:v>12.10.2016</c:v>
                </c:pt>
                <c:pt idx="226">
                  <c:v>13.10.2016</c:v>
                </c:pt>
                <c:pt idx="227">
                  <c:v>14.10.2016</c:v>
                </c:pt>
                <c:pt idx="228">
                  <c:v>15.10.2016</c:v>
                </c:pt>
                <c:pt idx="229">
                  <c:v>16.10.2016</c:v>
                </c:pt>
                <c:pt idx="230">
                  <c:v>17.10.2016</c:v>
                </c:pt>
                <c:pt idx="231">
                  <c:v>18.10.2016</c:v>
                </c:pt>
                <c:pt idx="232">
                  <c:v>19.10.2016</c:v>
                </c:pt>
                <c:pt idx="233">
                  <c:v>20.10.2016</c:v>
                </c:pt>
                <c:pt idx="234">
                  <c:v>21.10.2016</c:v>
                </c:pt>
                <c:pt idx="235">
                  <c:v>22.10.2016</c:v>
                </c:pt>
                <c:pt idx="236">
                  <c:v>23.10.2016</c:v>
                </c:pt>
                <c:pt idx="237">
                  <c:v>24.10.2016</c:v>
                </c:pt>
                <c:pt idx="238">
                  <c:v>25.10.2016</c:v>
                </c:pt>
                <c:pt idx="239">
                  <c:v>26.10.2016</c:v>
                </c:pt>
                <c:pt idx="240">
                  <c:v>27.10.2016</c:v>
                </c:pt>
                <c:pt idx="241">
                  <c:v>28.10.2016</c:v>
                </c:pt>
                <c:pt idx="242">
                  <c:v>29.10.2016</c:v>
                </c:pt>
                <c:pt idx="243">
                  <c:v>30.10.2016</c:v>
                </c:pt>
                <c:pt idx="244">
                  <c:v>31.10.2016</c:v>
                </c:pt>
                <c:pt idx="245">
                  <c:v>01.11.2016</c:v>
                </c:pt>
                <c:pt idx="246">
                  <c:v>02.11.2016</c:v>
                </c:pt>
                <c:pt idx="247">
                  <c:v>03.11.2016</c:v>
                </c:pt>
                <c:pt idx="248">
                  <c:v>04.11.2016</c:v>
                </c:pt>
                <c:pt idx="249">
                  <c:v>05.11.2016</c:v>
                </c:pt>
                <c:pt idx="250">
                  <c:v>06.11.2016</c:v>
                </c:pt>
                <c:pt idx="251">
                  <c:v>07.11.2016</c:v>
                </c:pt>
                <c:pt idx="252">
                  <c:v>08.11.2016</c:v>
                </c:pt>
                <c:pt idx="253">
                  <c:v>09.11.2016</c:v>
                </c:pt>
                <c:pt idx="254">
                  <c:v>10.11.2016</c:v>
                </c:pt>
                <c:pt idx="255">
                  <c:v>11.11.2016</c:v>
                </c:pt>
                <c:pt idx="256">
                  <c:v>12.11.2016</c:v>
                </c:pt>
                <c:pt idx="257">
                  <c:v>13.11.2016</c:v>
                </c:pt>
                <c:pt idx="258">
                  <c:v>14.11.2016</c:v>
                </c:pt>
                <c:pt idx="259">
                  <c:v>15.11.2016</c:v>
                </c:pt>
                <c:pt idx="260">
                  <c:v>16.11.2016</c:v>
                </c:pt>
                <c:pt idx="261">
                  <c:v>17.11.2016</c:v>
                </c:pt>
                <c:pt idx="262">
                  <c:v>18.11.2016</c:v>
                </c:pt>
                <c:pt idx="263">
                  <c:v>19.11.2016</c:v>
                </c:pt>
                <c:pt idx="264">
                  <c:v>20.11.2016</c:v>
                </c:pt>
                <c:pt idx="265">
                  <c:v>21.11.2016</c:v>
                </c:pt>
                <c:pt idx="266">
                  <c:v>22.11.2016</c:v>
                </c:pt>
                <c:pt idx="267">
                  <c:v>23.11.2016</c:v>
                </c:pt>
                <c:pt idx="268">
                  <c:v>24.11.2016</c:v>
                </c:pt>
                <c:pt idx="269">
                  <c:v>25.11.2016</c:v>
                </c:pt>
                <c:pt idx="270">
                  <c:v>26.11.2016</c:v>
                </c:pt>
                <c:pt idx="271">
                  <c:v>27.11.2016</c:v>
                </c:pt>
                <c:pt idx="272">
                  <c:v>28.11.2016</c:v>
                </c:pt>
                <c:pt idx="273">
                  <c:v>29.11.2016</c:v>
                </c:pt>
                <c:pt idx="274">
                  <c:v>30.11.2016</c:v>
                </c:pt>
                <c:pt idx="275">
                  <c:v>01.12.2016</c:v>
                </c:pt>
                <c:pt idx="276">
                  <c:v>02.12.2016</c:v>
                </c:pt>
                <c:pt idx="277">
                  <c:v>03.12.2016</c:v>
                </c:pt>
                <c:pt idx="278">
                  <c:v>04.12.2016</c:v>
                </c:pt>
                <c:pt idx="279">
                  <c:v>05.12.2016</c:v>
                </c:pt>
                <c:pt idx="280">
                  <c:v>06.12.2016</c:v>
                </c:pt>
                <c:pt idx="281">
                  <c:v>07.12.2016</c:v>
                </c:pt>
                <c:pt idx="282">
                  <c:v>08.12.2016</c:v>
                </c:pt>
                <c:pt idx="283">
                  <c:v>09.12.2016</c:v>
                </c:pt>
                <c:pt idx="284">
                  <c:v>10.12.2016</c:v>
                </c:pt>
                <c:pt idx="285">
                  <c:v>11.12.2016</c:v>
                </c:pt>
                <c:pt idx="286">
                  <c:v>12.12.2016</c:v>
                </c:pt>
                <c:pt idx="287">
                  <c:v>13.12.2016</c:v>
                </c:pt>
                <c:pt idx="288">
                  <c:v>14.12.2016</c:v>
                </c:pt>
                <c:pt idx="289">
                  <c:v>15.12.2016</c:v>
                </c:pt>
                <c:pt idx="290">
                  <c:v>16.12.2016</c:v>
                </c:pt>
                <c:pt idx="291">
                  <c:v>17.12.2016</c:v>
                </c:pt>
                <c:pt idx="292">
                  <c:v>18.12.2016</c:v>
                </c:pt>
                <c:pt idx="293">
                  <c:v>19.12.2016</c:v>
                </c:pt>
                <c:pt idx="294">
                  <c:v>20.12.2016</c:v>
                </c:pt>
                <c:pt idx="295">
                  <c:v>21.12.2016</c:v>
                </c:pt>
                <c:pt idx="296">
                  <c:v>22.12.2016</c:v>
                </c:pt>
                <c:pt idx="297">
                  <c:v>23.12.2016</c:v>
                </c:pt>
                <c:pt idx="298">
                  <c:v>24.12.2016</c:v>
                </c:pt>
                <c:pt idx="299">
                  <c:v>25.12.2016</c:v>
                </c:pt>
                <c:pt idx="300">
                  <c:v>26.12.2016</c:v>
                </c:pt>
                <c:pt idx="301">
                  <c:v>27.12.2016</c:v>
                </c:pt>
                <c:pt idx="302">
                  <c:v>28.12.2016</c:v>
                </c:pt>
                <c:pt idx="303">
                  <c:v>29.12.2016</c:v>
                </c:pt>
                <c:pt idx="304">
                  <c:v>30.12.2016</c:v>
                </c:pt>
                <c:pt idx="305">
                  <c:v>31.12.2016</c:v>
                </c:pt>
                <c:pt idx="306">
                  <c:v>01.01.2017</c:v>
                </c:pt>
                <c:pt idx="307">
                  <c:v>02.01.2017</c:v>
                </c:pt>
                <c:pt idx="308">
                  <c:v>03.01.2017</c:v>
                </c:pt>
                <c:pt idx="309">
                  <c:v>04.01.2017</c:v>
                </c:pt>
                <c:pt idx="310">
                  <c:v>05.01.2017</c:v>
                </c:pt>
                <c:pt idx="311">
                  <c:v>06.01.2017</c:v>
                </c:pt>
                <c:pt idx="312">
                  <c:v>07.01.2017</c:v>
                </c:pt>
                <c:pt idx="313">
                  <c:v>08.01.2017</c:v>
                </c:pt>
                <c:pt idx="314">
                  <c:v>09.01.2017</c:v>
                </c:pt>
                <c:pt idx="315">
                  <c:v>10.01.2017</c:v>
                </c:pt>
                <c:pt idx="316">
                  <c:v>11.01.2017</c:v>
                </c:pt>
                <c:pt idx="317">
                  <c:v>12.01.2017</c:v>
                </c:pt>
                <c:pt idx="318">
                  <c:v>13.01.2017</c:v>
                </c:pt>
                <c:pt idx="319">
                  <c:v>14.01.2017</c:v>
                </c:pt>
                <c:pt idx="320">
                  <c:v>15.01.2017</c:v>
                </c:pt>
                <c:pt idx="321">
                  <c:v>16.01.2017</c:v>
                </c:pt>
                <c:pt idx="322">
                  <c:v>17.01.2017</c:v>
                </c:pt>
                <c:pt idx="323">
                  <c:v>18.01.2017</c:v>
                </c:pt>
                <c:pt idx="324">
                  <c:v>19.01.2017</c:v>
                </c:pt>
                <c:pt idx="325">
                  <c:v>20.01.2017</c:v>
                </c:pt>
                <c:pt idx="326">
                  <c:v>21.01.2017</c:v>
                </c:pt>
                <c:pt idx="327">
                  <c:v>22.01.2017</c:v>
                </c:pt>
                <c:pt idx="328">
                  <c:v>23.01.2017</c:v>
                </c:pt>
                <c:pt idx="329">
                  <c:v>24.01.2017</c:v>
                </c:pt>
                <c:pt idx="330">
                  <c:v>25.01.2017</c:v>
                </c:pt>
                <c:pt idx="331">
                  <c:v>26.01.2017</c:v>
                </c:pt>
                <c:pt idx="332">
                  <c:v>27.01.2017</c:v>
                </c:pt>
                <c:pt idx="333">
                  <c:v>28.01.2017</c:v>
                </c:pt>
                <c:pt idx="334">
                  <c:v>29.01.2017</c:v>
                </c:pt>
                <c:pt idx="335">
                  <c:v>30.01.2017</c:v>
                </c:pt>
                <c:pt idx="336">
                  <c:v>31.01.2017</c:v>
                </c:pt>
                <c:pt idx="337">
                  <c:v>01.02.2017</c:v>
                </c:pt>
                <c:pt idx="338">
                  <c:v>02.02.2017</c:v>
                </c:pt>
                <c:pt idx="339">
                  <c:v>03.02.2017</c:v>
                </c:pt>
                <c:pt idx="340">
                  <c:v>04.02.2017</c:v>
                </c:pt>
                <c:pt idx="341">
                  <c:v>05.02.2017</c:v>
                </c:pt>
                <c:pt idx="342">
                  <c:v>06.02.2017</c:v>
                </c:pt>
                <c:pt idx="343">
                  <c:v>07.02.2017</c:v>
                </c:pt>
                <c:pt idx="344">
                  <c:v>08.02.2017</c:v>
                </c:pt>
                <c:pt idx="345">
                  <c:v>09.02.2017</c:v>
                </c:pt>
                <c:pt idx="346">
                  <c:v>10.02.2017</c:v>
                </c:pt>
                <c:pt idx="347">
                  <c:v>11.02.2017</c:v>
                </c:pt>
                <c:pt idx="348">
                  <c:v>12.02.2017</c:v>
                </c:pt>
                <c:pt idx="349">
                  <c:v>13.02.2017</c:v>
                </c:pt>
                <c:pt idx="350">
                  <c:v>14.02.2017</c:v>
                </c:pt>
                <c:pt idx="351">
                  <c:v>15.02.2017</c:v>
                </c:pt>
                <c:pt idx="352">
                  <c:v>16.02.2017</c:v>
                </c:pt>
                <c:pt idx="353">
                  <c:v>17.02.2017</c:v>
                </c:pt>
                <c:pt idx="354">
                  <c:v>18.02.2017</c:v>
                </c:pt>
                <c:pt idx="355">
                  <c:v>19.02.2017</c:v>
                </c:pt>
                <c:pt idx="356">
                  <c:v>20.02.2017</c:v>
                </c:pt>
                <c:pt idx="357">
                  <c:v>21.02.2017</c:v>
                </c:pt>
                <c:pt idx="358">
                  <c:v>22.02.2017</c:v>
                </c:pt>
                <c:pt idx="359">
                  <c:v>23.02.2017</c:v>
                </c:pt>
                <c:pt idx="360">
                  <c:v>24.02.2017</c:v>
                </c:pt>
                <c:pt idx="361">
                  <c:v>25.02.2017</c:v>
                </c:pt>
                <c:pt idx="362">
                  <c:v>26.02.2017</c:v>
                </c:pt>
                <c:pt idx="363">
                  <c:v>27.02.2017</c:v>
                </c:pt>
                <c:pt idx="364">
                  <c:v>28.02.2017</c:v>
                </c:pt>
                <c:pt idx="365">
                  <c:v>01.03.2017</c:v>
                </c:pt>
                <c:pt idx="366">
                  <c:v>02.03.2017</c:v>
                </c:pt>
                <c:pt idx="367">
                  <c:v>03.03.2017</c:v>
                </c:pt>
                <c:pt idx="368">
                  <c:v>04.03.2017</c:v>
                </c:pt>
                <c:pt idx="369">
                  <c:v>05.03.2017</c:v>
                </c:pt>
                <c:pt idx="370">
                  <c:v>06.03.2017</c:v>
                </c:pt>
                <c:pt idx="371">
                  <c:v>07.03.2017</c:v>
                </c:pt>
                <c:pt idx="372">
                  <c:v>08.03.2017</c:v>
                </c:pt>
                <c:pt idx="373">
                  <c:v>09.03.2017</c:v>
                </c:pt>
                <c:pt idx="374">
                  <c:v>10.03.2017</c:v>
                </c:pt>
                <c:pt idx="375">
                  <c:v>11.03.2017</c:v>
                </c:pt>
                <c:pt idx="376">
                  <c:v>12.03.2017</c:v>
                </c:pt>
                <c:pt idx="377">
                  <c:v>13.03.2017</c:v>
                </c:pt>
                <c:pt idx="378">
                  <c:v>14.03.2017</c:v>
                </c:pt>
                <c:pt idx="379">
                  <c:v>15.03.2017</c:v>
                </c:pt>
                <c:pt idx="380">
                  <c:v>16.03.2017</c:v>
                </c:pt>
                <c:pt idx="381">
                  <c:v>17.03.2017</c:v>
                </c:pt>
                <c:pt idx="382">
                  <c:v>18.03.2017</c:v>
                </c:pt>
                <c:pt idx="383">
                  <c:v>19.03.2017</c:v>
                </c:pt>
                <c:pt idx="384">
                  <c:v>20.03.2017</c:v>
                </c:pt>
                <c:pt idx="385">
                  <c:v>21.03.2017</c:v>
                </c:pt>
                <c:pt idx="386">
                  <c:v>22.03.2017</c:v>
                </c:pt>
                <c:pt idx="387">
                  <c:v>23.03.2017</c:v>
                </c:pt>
                <c:pt idx="388">
                  <c:v>24.03.2017</c:v>
                </c:pt>
                <c:pt idx="389">
                  <c:v>25.03.2017</c:v>
                </c:pt>
                <c:pt idx="390">
                  <c:v>26.03.2017</c:v>
                </c:pt>
                <c:pt idx="391">
                  <c:v>27.03.2017</c:v>
                </c:pt>
                <c:pt idx="392">
                  <c:v>28.03.2017</c:v>
                </c:pt>
                <c:pt idx="393">
                  <c:v>29.03.2017</c:v>
                </c:pt>
                <c:pt idx="394">
                  <c:v>30.03.2017</c:v>
                </c:pt>
                <c:pt idx="395">
                  <c:v>31.03.2017</c:v>
                </c:pt>
              </c:strCache>
            </c:strRef>
          </c:cat>
          <c:val>
            <c:numRef>
              <c:f>Sheet1!$B$2:$B$397</c:f>
              <c:numCache>
                <c:formatCode>General</c:formatCode>
                <c:ptCount val="396"/>
                <c:pt idx="0">
                  <c:v>519</c:v>
                </c:pt>
                <c:pt idx="1">
                  <c:v>291</c:v>
                </c:pt>
                <c:pt idx="2">
                  <c:v>1083</c:v>
                </c:pt>
                <c:pt idx="3">
                  <c:v>858</c:v>
                </c:pt>
                <c:pt idx="4">
                  <c:v>240</c:v>
                </c:pt>
                <c:pt idx="5">
                  <c:v>104</c:v>
                </c:pt>
                <c:pt idx="6">
                  <c:v>1007</c:v>
                </c:pt>
                <c:pt idx="7">
                  <c:v>1753</c:v>
                </c:pt>
                <c:pt idx="8">
                  <c:v>1160</c:v>
                </c:pt>
                <c:pt idx="9">
                  <c:v>10022</c:v>
                </c:pt>
                <c:pt idx="10">
                  <c:v>16792</c:v>
                </c:pt>
                <c:pt idx="11">
                  <c:v>4995</c:v>
                </c:pt>
                <c:pt idx="12">
                  <c:v>12411</c:v>
                </c:pt>
                <c:pt idx="13">
                  <c:v>2927</c:v>
                </c:pt>
                <c:pt idx="14">
                  <c:v>8196</c:v>
                </c:pt>
                <c:pt idx="15">
                  <c:v>4710</c:v>
                </c:pt>
                <c:pt idx="16">
                  <c:v>11465</c:v>
                </c:pt>
                <c:pt idx="17">
                  <c:v>7629</c:v>
                </c:pt>
                <c:pt idx="18">
                  <c:v>2083</c:v>
                </c:pt>
                <c:pt idx="19">
                  <c:v>24999</c:v>
                </c:pt>
                <c:pt idx="20">
                  <c:v>11084</c:v>
                </c:pt>
                <c:pt idx="21">
                  <c:v>5607</c:v>
                </c:pt>
                <c:pt idx="22">
                  <c:v>1978</c:v>
                </c:pt>
                <c:pt idx="23">
                  <c:v>664</c:v>
                </c:pt>
                <c:pt idx="24">
                  <c:v>421</c:v>
                </c:pt>
                <c:pt idx="25">
                  <c:v>193</c:v>
                </c:pt>
                <c:pt idx="26">
                  <c:v>254</c:v>
                </c:pt>
                <c:pt idx="27">
                  <c:v>1371</c:v>
                </c:pt>
                <c:pt idx="28">
                  <c:v>2584</c:v>
                </c:pt>
                <c:pt idx="29">
                  <c:v>7924</c:v>
                </c:pt>
                <c:pt idx="30">
                  <c:v>2917</c:v>
                </c:pt>
                <c:pt idx="31">
                  <c:v>2632</c:v>
                </c:pt>
                <c:pt idx="32">
                  <c:v>884</c:v>
                </c:pt>
                <c:pt idx="33">
                  <c:v>586</c:v>
                </c:pt>
                <c:pt idx="34">
                  <c:v>401</c:v>
                </c:pt>
                <c:pt idx="35">
                  <c:v>1624</c:v>
                </c:pt>
                <c:pt idx="36">
                  <c:v>2257</c:v>
                </c:pt>
                <c:pt idx="37">
                  <c:v>2150</c:v>
                </c:pt>
                <c:pt idx="38">
                  <c:v>730</c:v>
                </c:pt>
                <c:pt idx="39">
                  <c:v>4923</c:v>
                </c:pt>
                <c:pt idx="40">
                  <c:v>14495</c:v>
                </c:pt>
                <c:pt idx="41">
                  <c:v>3369</c:v>
                </c:pt>
                <c:pt idx="42">
                  <c:v>7415</c:v>
                </c:pt>
                <c:pt idx="43">
                  <c:v>3048</c:v>
                </c:pt>
                <c:pt idx="44">
                  <c:v>1376</c:v>
                </c:pt>
                <c:pt idx="45">
                  <c:v>1425</c:v>
                </c:pt>
                <c:pt idx="46">
                  <c:v>360</c:v>
                </c:pt>
                <c:pt idx="47">
                  <c:v>2712</c:v>
                </c:pt>
                <c:pt idx="48">
                  <c:v>4973</c:v>
                </c:pt>
                <c:pt idx="49">
                  <c:v>2565</c:v>
                </c:pt>
                <c:pt idx="50">
                  <c:v>3204</c:v>
                </c:pt>
                <c:pt idx="51">
                  <c:v>2854</c:v>
                </c:pt>
                <c:pt idx="52">
                  <c:v>1167</c:v>
                </c:pt>
                <c:pt idx="53">
                  <c:v>787</c:v>
                </c:pt>
                <c:pt idx="54">
                  <c:v>315</c:v>
                </c:pt>
                <c:pt idx="55">
                  <c:v>3966</c:v>
                </c:pt>
                <c:pt idx="56">
                  <c:v>2465</c:v>
                </c:pt>
                <c:pt idx="57">
                  <c:v>1140</c:v>
                </c:pt>
                <c:pt idx="58">
                  <c:v>1205</c:v>
                </c:pt>
                <c:pt idx="59">
                  <c:v>1813</c:v>
                </c:pt>
                <c:pt idx="60">
                  <c:v>1101</c:v>
                </c:pt>
                <c:pt idx="61">
                  <c:v>1602</c:v>
                </c:pt>
                <c:pt idx="62">
                  <c:v>1040</c:v>
                </c:pt>
                <c:pt idx="63">
                  <c:v>1311</c:v>
                </c:pt>
                <c:pt idx="64">
                  <c:v>407</c:v>
                </c:pt>
                <c:pt idx="65">
                  <c:v>1916</c:v>
                </c:pt>
                <c:pt idx="66">
                  <c:v>15704</c:v>
                </c:pt>
                <c:pt idx="67">
                  <c:v>15379</c:v>
                </c:pt>
                <c:pt idx="68">
                  <c:v>25886</c:v>
                </c:pt>
                <c:pt idx="69">
                  <c:v>5229</c:v>
                </c:pt>
                <c:pt idx="70">
                  <c:v>1589</c:v>
                </c:pt>
                <c:pt idx="71">
                  <c:v>991</c:v>
                </c:pt>
                <c:pt idx="72">
                  <c:v>1652</c:v>
                </c:pt>
                <c:pt idx="73">
                  <c:v>3399</c:v>
                </c:pt>
                <c:pt idx="74">
                  <c:v>6449</c:v>
                </c:pt>
                <c:pt idx="75">
                  <c:v>2220</c:v>
                </c:pt>
                <c:pt idx="76">
                  <c:v>5455</c:v>
                </c:pt>
                <c:pt idx="77">
                  <c:v>4967</c:v>
                </c:pt>
                <c:pt idx="78">
                  <c:v>2159</c:v>
                </c:pt>
                <c:pt idx="79">
                  <c:v>2119</c:v>
                </c:pt>
                <c:pt idx="80">
                  <c:v>2857</c:v>
                </c:pt>
                <c:pt idx="81">
                  <c:v>789</c:v>
                </c:pt>
                <c:pt idx="82">
                  <c:v>281</c:v>
                </c:pt>
                <c:pt idx="83">
                  <c:v>1000</c:v>
                </c:pt>
                <c:pt idx="84">
                  <c:v>3598</c:v>
                </c:pt>
                <c:pt idx="85">
                  <c:v>6655</c:v>
                </c:pt>
                <c:pt idx="86">
                  <c:v>9884</c:v>
                </c:pt>
                <c:pt idx="87">
                  <c:v>4489</c:v>
                </c:pt>
                <c:pt idx="88">
                  <c:v>935</c:v>
                </c:pt>
                <c:pt idx="89">
                  <c:v>869</c:v>
                </c:pt>
                <c:pt idx="90">
                  <c:v>1372</c:v>
                </c:pt>
                <c:pt idx="91">
                  <c:v>779</c:v>
                </c:pt>
                <c:pt idx="92">
                  <c:v>979</c:v>
                </c:pt>
                <c:pt idx="93">
                  <c:v>2222</c:v>
                </c:pt>
                <c:pt idx="94">
                  <c:v>2816</c:v>
                </c:pt>
                <c:pt idx="95">
                  <c:v>1091</c:v>
                </c:pt>
                <c:pt idx="96">
                  <c:v>453</c:v>
                </c:pt>
                <c:pt idx="97">
                  <c:v>2320</c:v>
                </c:pt>
                <c:pt idx="98">
                  <c:v>1119</c:v>
                </c:pt>
                <c:pt idx="99">
                  <c:v>5297</c:v>
                </c:pt>
                <c:pt idx="100">
                  <c:v>4365</c:v>
                </c:pt>
                <c:pt idx="101">
                  <c:v>1608</c:v>
                </c:pt>
                <c:pt idx="102">
                  <c:v>859</c:v>
                </c:pt>
                <c:pt idx="103">
                  <c:v>1320</c:v>
                </c:pt>
                <c:pt idx="104">
                  <c:v>1044</c:v>
                </c:pt>
                <c:pt idx="105">
                  <c:v>2795</c:v>
                </c:pt>
                <c:pt idx="106">
                  <c:v>1562</c:v>
                </c:pt>
                <c:pt idx="107">
                  <c:v>799</c:v>
                </c:pt>
                <c:pt idx="108">
                  <c:v>1194</c:v>
                </c:pt>
                <c:pt idx="109">
                  <c:v>327</c:v>
                </c:pt>
                <c:pt idx="110">
                  <c:v>99</c:v>
                </c:pt>
                <c:pt idx="111">
                  <c:v>2895</c:v>
                </c:pt>
                <c:pt idx="112">
                  <c:v>3865</c:v>
                </c:pt>
                <c:pt idx="113">
                  <c:v>1852</c:v>
                </c:pt>
                <c:pt idx="114">
                  <c:v>1581</c:v>
                </c:pt>
                <c:pt idx="115">
                  <c:v>1469</c:v>
                </c:pt>
                <c:pt idx="116">
                  <c:v>5264</c:v>
                </c:pt>
                <c:pt idx="117">
                  <c:v>4154</c:v>
                </c:pt>
                <c:pt idx="118">
                  <c:v>4695</c:v>
                </c:pt>
                <c:pt idx="119">
                  <c:v>3740</c:v>
                </c:pt>
                <c:pt idx="120">
                  <c:v>5394</c:v>
                </c:pt>
                <c:pt idx="121">
                  <c:v>1831</c:v>
                </c:pt>
                <c:pt idx="122">
                  <c:v>4433</c:v>
                </c:pt>
                <c:pt idx="123">
                  <c:v>3327</c:v>
                </c:pt>
                <c:pt idx="124">
                  <c:v>5021</c:v>
                </c:pt>
                <c:pt idx="125">
                  <c:v>3065</c:v>
                </c:pt>
                <c:pt idx="126">
                  <c:v>2895</c:v>
                </c:pt>
                <c:pt idx="127">
                  <c:v>2400</c:v>
                </c:pt>
                <c:pt idx="128">
                  <c:v>739</c:v>
                </c:pt>
                <c:pt idx="129">
                  <c:v>187</c:v>
                </c:pt>
                <c:pt idx="130">
                  <c:v>522</c:v>
                </c:pt>
                <c:pt idx="131">
                  <c:v>2042</c:v>
                </c:pt>
                <c:pt idx="132">
                  <c:v>3181</c:v>
                </c:pt>
                <c:pt idx="133">
                  <c:v>1202</c:v>
                </c:pt>
                <c:pt idx="134">
                  <c:v>1779</c:v>
                </c:pt>
                <c:pt idx="135">
                  <c:v>710</c:v>
                </c:pt>
                <c:pt idx="136">
                  <c:v>616</c:v>
                </c:pt>
                <c:pt idx="137">
                  <c:v>206</c:v>
                </c:pt>
                <c:pt idx="138">
                  <c:v>3213</c:v>
                </c:pt>
                <c:pt idx="139">
                  <c:v>3984</c:v>
                </c:pt>
                <c:pt idx="140">
                  <c:v>2886</c:v>
                </c:pt>
                <c:pt idx="141">
                  <c:v>2186</c:v>
                </c:pt>
                <c:pt idx="142">
                  <c:v>3414</c:v>
                </c:pt>
                <c:pt idx="143">
                  <c:v>1447</c:v>
                </c:pt>
                <c:pt idx="144">
                  <c:v>5393</c:v>
                </c:pt>
                <c:pt idx="145">
                  <c:v>9088</c:v>
                </c:pt>
                <c:pt idx="146">
                  <c:v>10005</c:v>
                </c:pt>
                <c:pt idx="147">
                  <c:v>10635</c:v>
                </c:pt>
                <c:pt idx="148">
                  <c:v>9674</c:v>
                </c:pt>
                <c:pt idx="149">
                  <c:v>6711</c:v>
                </c:pt>
                <c:pt idx="150">
                  <c:v>2409</c:v>
                </c:pt>
                <c:pt idx="151">
                  <c:v>8256</c:v>
                </c:pt>
                <c:pt idx="152">
                  <c:v>6072</c:v>
                </c:pt>
                <c:pt idx="153">
                  <c:v>4777</c:v>
                </c:pt>
                <c:pt idx="154">
                  <c:v>2978</c:v>
                </c:pt>
                <c:pt idx="155">
                  <c:v>1283</c:v>
                </c:pt>
                <c:pt idx="156">
                  <c:v>2626</c:v>
                </c:pt>
                <c:pt idx="157">
                  <c:v>1674</c:v>
                </c:pt>
                <c:pt idx="158">
                  <c:v>3878</c:v>
                </c:pt>
                <c:pt idx="159">
                  <c:v>4321</c:v>
                </c:pt>
                <c:pt idx="160">
                  <c:v>2329</c:v>
                </c:pt>
                <c:pt idx="161">
                  <c:v>1597</c:v>
                </c:pt>
                <c:pt idx="162">
                  <c:v>8614</c:v>
                </c:pt>
                <c:pt idx="163">
                  <c:v>1775</c:v>
                </c:pt>
                <c:pt idx="164">
                  <c:v>3268</c:v>
                </c:pt>
                <c:pt idx="165">
                  <c:v>3777</c:v>
                </c:pt>
                <c:pt idx="166">
                  <c:v>6447</c:v>
                </c:pt>
                <c:pt idx="167">
                  <c:v>3111</c:v>
                </c:pt>
                <c:pt idx="168">
                  <c:v>771</c:v>
                </c:pt>
                <c:pt idx="169">
                  <c:v>278</c:v>
                </c:pt>
                <c:pt idx="170">
                  <c:v>435</c:v>
                </c:pt>
                <c:pt idx="171">
                  <c:v>916</c:v>
                </c:pt>
                <c:pt idx="172">
                  <c:v>3347</c:v>
                </c:pt>
                <c:pt idx="173">
                  <c:v>3198</c:v>
                </c:pt>
                <c:pt idx="174">
                  <c:v>985</c:v>
                </c:pt>
                <c:pt idx="175">
                  <c:v>277</c:v>
                </c:pt>
                <c:pt idx="176">
                  <c:v>860</c:v>
                </c:pt>
                <c:pt idx="177">
                  <c:v>553</c:v>
                </c:pt>
                <c:pt idx="178">
                  <c:v>604</c:v>
                </c:pt>
                <c:pt idx="179">
                  <c:v>1454</c:v>
                </c:pt>
                <c:pt idx="180">
                  <c:v>2528</c:v>
                </c:pt>
                <c:pt idx="181">
                  <c:v>4074</c:v>
                </c:pt>
                <c:pt idx="182">
                  <c:v>615</c:v>
                </c:pt>
                <c:pt idx="183">
                  <c:v>211</c:v>
                </c:pt>
                <c:pt idx="184">
                  <c:v>785</c:v>
                </c:pt>
                <c:pt idx="185">
                  <c:v>2359</c:v>
                </c:pt>
                <c:pt idx="186">
                  <c:v>925</c:v>
                </c:pt>
                <c:pt idx="187">
                  <c:v>17755</c:v>
                </c:pt>
                <c:pt idx="188">
                  <c:v>12017</c:v>
                </c:pt>
                <c:pt idx="189">
                  <c:v>10124</c:v>
                </c:pt>
                <c:pt idx="190">
                  <c:v>26380</c:v>
                </c:pt>
                <c:pt idx="191">
                  <c:v>12131</c:v>
                </c:pt>
                <c:pt idx="192">
                  <c:v>5526</c:v>
                </c:pt>
                <c:pt idx="193">
                  <c:v>2745</c:v>
                </c:pt>
                <c:pt idx="194">
                  <c:v>5089</c:v>
                </c:pt>
                <c:pt idx="195">
                  <c:v>11417</c:v>
                </c:pt>
                <c:pt idx="196">
                  <c:v>6586</c:v>
                </c:pt>
                <c:pt idx="197">
                  <c:v>9818</c:v>
                </c:pt>
                <c:pt idx="198">
                  <c:v>11834</c:v>
                </c:pt>
                <c:pt idx="199">
                  <c:v>12019</c:v>
                </c:pt>
                <c:pt idx="200">
                  <c:v>5352</c:v>
                </c:pt>
                <c:pt idx="201">
                  <c:v>4835</c:v>
                </c:pt>
                <c:pt idx="202">
                  <c:v>12961</c:v>
                </c:pt>
                <c:pt idx="203">
                  <c:v>4917</c:v>
                </c:pt>
                <c:pt idx="204">
                  <c:v>2601</c:v>
                </c:pt>
                <c:pt idx="205">
                  <c:v>9243</c:v>
                </c:pt>
                <c:pt idx="206">
                  <c:v>3632</c:v>
                </c:pt>
                <c:pt idx="207">
                  <c:v>10830</c:v>
                </c:pt>
                <c:pt idx="208">
                  <c:v>14375</c:v>
                </c:pt>
                <c:pt idx="209">
                  <c:v>10951</c:v>
                </c:pt>
                <c:pt idx="210">
                  <c:v>33974</c:v>
                </c:pt>
                <c:pt idx="211">
                  <c:v>93991</c:v>
                </c:pt>
                <c:pt idx="212">
                  <c:v>54857</c:v>
                </c:pt>
                <c:pt idx="213">
                  <c:v>18869</c:v>
                </c:pt>
                <c:pt idx="214">
                  <c:v>7032</c:v>
                </c:pt>
                <c:pt idx="215">
                  <c:v>3737</c:v>
                </c:pt>
                <c:pt idx="216">
                  <c:v>3441</c:v>
                </c:pt>
                <c:pt idx="217">
                  <c:v>1595</c:v>
                </c:pt>
                <c:pt idx="218">
                  <c:v>6743</c:v>
                </c:pt>
                <c:pt idx="219">
                  <c:v>12181</c:v>
                </c:pt>
                <c:pt idx="220">
                  <c:v>4880</c:v>
                </c:pt>
                <c:pt idx="221">
                  <c:v>1580</c:v>
                </c:pt>
                <c:pt idx="222">
                  <c:v>2912</c:v>
                </c:pt>
                <c:pt idx="223">
                  <c:v>6245</c:v>
                </c:pt>
                <c:pt idx="224">
                  <c:v>3890</c:v>
                </c:pt>
                <c:pt idx="225">
                  <c:v>2038</c:v>
                </c:pt>
                <c:pt idx="226">
                  <c:v>1166</c:v>
                </c:pt>
                <c:pt idx="227">
                  <c:v>4266</c:v>
                </c:pt>
                <c:pt idx="228">
                  <c:v>2760</c:v>
                </c:pt>
                <c:pt idx="229">
                  <c:v>1807</c:v>
                </c:pt>
                <c:pt idx="230">
                  <c:v>4269</c:v>
                </c:pt>
                <c:pt idx="231">
                  <c:v>5737</c:v>
                </c:pt>
                <c:pt idx="232">
                  <c:v>2084</c:v>
                </c:pt>
                <c:pt idx="233">
                  <c:v>2960</c:v>
                </c:pt>
                <c:pt idx="234">
                  <c:v>1881</c:v>
                </c:pt>
                <c:pt idx="235">
                  <c:v>1809</c:v>
                </c:pt>
                <c:pt idx="236">
                  <c:v>997</c:v>
                </c:pt>
                <c:pt idx="237">
                  <c:v>10297</c:v>
                </c:pt>
                <c:pt idx="238">
                  <c:v>4806</c:v>
                </c:pt>
                <c:pt idx="239">
                  <c:v>16260</c:v>
                </c:pt>
                <c:pt idx="240">
                  <c:v>13241</c:v>
                </c:pt>
                <c:pt idx="241">
                  <c:v>7779</c:v>
                </c:pt>
                <c:pt idx="242">
                  <c:v>3410</c:v>
                </c:pt>
                <c:pt idx="243">
                  <c:v>3814</c:v>
                </c:pt>
                <c:pt idx="244">
                  <c:v>10335</c:v>
                </c:pt>
                <c:pt idx="245">
                  <c:v>6776</c:v>
                </c:pt>
                <c:pt idx="246">
                  <c:v>9158</c:v>
                </c:pt>
                <c:pt idx="247">
                  <c:v>181998</c:v>
                </c:pt>
                <c:pt idx="248">
                  <c:v>57200</c:v>
                </c:pt>
                <c:pt idx="249">
                  <c:v>17287</c:v>
                </c:pt>
                <c:pt idx="250">
                  <c:v>8074</c:v>
                </c:pt>
                <c:pt idx="251">
                  <c:v>7732</c:v>
                </c:pt>
                <c:pt idx="252">
                  <c:v>11351</c:v>
                </c:pt>
                <c:pt idx="253">
                  <c:v>4989</c:v>
                </c:pt>
                <c:pt idx="254">
                  <c:v>4645</c:v>
                </c:pt>
                <c:pt idx="255">
                  <c:v>4714</c:v>
                </c:pt>
                <c:pt idx="256">
                  <c:v>2878</c:v>
                </c:pt>
                <c:pt idx="257">
                  <c:v>3722</c:v>
                </c:pt>
                <c:pt idx="258">
                  <c:v>2991</c:v>
                </c:pt>
                <c:pt idx="259">
                  <c:v>7402</c:v>
                </c:pt>
                <c:pt idx="260">
                  <c:v>3786</c:v>
                </c:pt>
                <c:pt idx="261">
                  <c:v>1505</c:v>
                </c:pt>
                <c:pt idx="262">
                  <c:v>1925</c:v>
                </c:pt>
                <c:pt idx="263">
                  <c:v>3483</c:v>
                </c:pt>
                <c:pt idx="264">
                  <c:v>2816</c:v>
                </c:pt>
                <c:pt idx="265">
                  <c:v>7518</c:v>
                </c:pt>
                <c:pt idx="266">
                  <c:v>5177</c:v>
                </c:pt>
                <c:pt idx="267">
                  <c:v>2504</c:v>
                </c:pt>
                <c:pt idx="268">
                  <c:v>6390</c:v>
                </c:pt>
                <c:pt idx="269">
                  <c:v>4764</c:v>
                </c:pt>
                <c:pt idx="270">
                  <c:v>1826</c:v>
                </c:pt>
                <c:pt idx="271">
                  <c:v>596</c:v>
                </c:pt>
                <c:pt idx="272">
                  <c:v>1516</c:v>
                </c:pt>
                <c:pt idx="273">
                  <c:v>3458</c:v>
                </c:pt>
                <c:pt idx="274">
                  <c:v>1450</c:v>
                </c:pt>
                <c:pt idx="275">
                  <c:v>1059</c:v>
                </c:pt>
                <c:pt idx="276">
                  <c:v>11682</c:v>
                </c:pt>
                <c:pt idx="277">
                  <c:v>6264</c:v>
                </c:pt>
                <c:pt idx="278">
                  <c:v>5579</c:v>
                </c:pt>
                <c:pt idx="279">
                  <c:v>3014</c:v>
                </c:pt>
                <c:pt idx="280">
                  <c:v>8963</c:v>
                </c:pt>
                <c:pt idx="281">
                  <c:v>14079</c:v>
                </c:pt>
                <c:pt idx="282">
                  <c:v>26950</c:v>
                </c:pt>
                <c:pt idx="283">
                  <c:v>16279</c:v>
                </c:pt>
                <c:pt idx="284">
                  <c:v>9447</c:v>
                </c:pt>
                <c:pt idx="285">
                  <c:v>3068</c:v>
                </c:pt>
                <c:pt idx="286">
                  <c:v>15477</c:v>
                </c:pt>
                <c:pt idx="287">
                  <c:v>4079</c:v>
                </c:pt>
                <c:pt idx="288">
                  <c:v>1492</c:v>
                </c:pt>
                <c:pt idx="289">
                  <c:v>2262</c:v>
                </c:pt>
                <c:pt idx="290">
                  <c:v>5142</c:v>
                </c:pt>
                <c:pt idx="291">
                  <c:v>3459</c:v>
                </c:pt>
                <c:pt idx="292">
                  <c:v>1596</c:v>
                </c:pt>
                <c:pt idx="293">
                  <c:v>3364</c:v>
                </c:pt>
                <c:pt idx="294">
                  <c:v>8084</c:v>
                </c:pt>
                <c:pt idx="295">
                  <c:v>5311</c:v>
                </c:pt>
                <c:pt idx="296">
                  <c:v>2327</c:v>
                </c:pt>
                <c:pt idx="297">
                  <c:v>8306</c:v>
                </c:pt>
                <c:pt idx="298">
                  <c:v>8940</c:v>
                </c:pt>
                <c:pt idx="299">
                  <c:v>4461</c:v>
                </c:pt>
                <c:pt idx="300">
                  <c:v>2710</c:v>
                </c:pt>
                <c:pt idx="301">
                  <c:v>2503</c:v>
                </c:pt>
                <c:pt idx="302">
                  <c:v>4541</c:v>
                </c:pt>
                <c:pt idx="303">
                  <c:v>1798</c:v>
                </c:pt>
                <c:pt idx="304">
                  <c:v>1397</c:v>
                </c:pt>
                <c:pt idx="305">
                  <c:v>1594</c:v>
                </c:pt>
                <c:pt idx="306">
                  <c:v>1664</c:v>
                </c:pt>
                <c:pt idx="307">
                  <c:v>1385</c:v>
                </c:pt>
                <c:pt idx="308">
                  <c:v>2582</c:v>
                </c:pt>
                <c:pt idx="309">
                  <c:v>1063</c:v>
                </c:pt>
                <c:pt idx="310">
                  <c:v>2634</c:v>
                </c:pt>
                <c:pt idx="311">
                  <c:v>7100</c:v>
                </c:pt>
                <c:pt idx="312">
                  <c:v>10923</c:v>
                </c:pt>
                <c:pt idx="313">
                  <c:v>8057</c:v>
                </c:pt>
                <c:pt idx="314">
                  <c:v>4864</c:v>
                </c:pt>
                <c:pt idx="315">
                  <c:v>7012</c:v>
                </c:pt>
                <c:pt idx="316">
                  <c:v>31799</c:v>
                </c:pt>
                <c:pt idx="317">
                  <c:v>29352</c:v>
                </c:pt>
                <c:pt idx="318">
                  <c:v>7293</c:v>
                </c:pt>
                <c:pt idx="319">
                  <c:v>3607</c:v>
                </c:pt>
                <c:pt idx="320">
                  <c:v>3385</c:v>
                </c:pt>
                <c:pt idx="321">
                  <c:v>3149</c:v>
                </c:pt>
                <c:pt idx="322">
                  <c:v>3851</c:v>
                </c:pt>
                <c:pt idx="323">
                  <c:v>3066</c:v>
                </c:pt>
                <c:pt idx="324">
                  <c:v>2180</c:v>
                </c:pt>
                <c:pt idx="325">
                  <c:v>5686</c:v>
                </c:pt>
                <c:pt idx="326">
                  <c:v>2899</c:v>
                </c:pt>
                <c:pt idx="327">
                  <c:v>1307</c:v>
                </c:pt>
                <c:pt idx="328">
                  <c:v>7302</c:v>
                </c:pt>
                <c:pt idx="329">
                  <c:v>6229</c:v>
                </c:pt>
                <c:pt idx="330">
                  <c:v>2383</c:v>
                </c:pt>
                <c:pt idx="331">
                  <c:v>4032</c:v>
                </c:pt>
                <c:pt idx="332">
                  <c:v>1501</c:v>
                </c:pt>
                <c:pt idx="333">
                  <c:v>1048</c:v>
                </c:pt>
                <c:pt idx="334">
                  <c:v>2306</c:v>
                </c:pt>
                <c:pt idx="335">
                  <c:v>1529</c:v>
                </c:pt>
                <c:pt idx="336">
                  <c:v>1545</c:v>
                </c:pt>
                <c:pt idx="337">
                  <c:v>9344</c:v>
                </c:pt>
                <c:pt idx="338">
                  <c:v>6928</c:v>
                </c:pt>
                <c:pt idx="339">
                  <c:v>7944</c:v>
                </c:pt>
                <c:pt idx="340">
                  <c:v>9013</c:v>
                </c:pt>
                <c:pt idx="341">
                  <c:v>8250</c:v>
                </c:pt>
                <c:pt idx="342">
                  <c:v>17719</c:v>
                </c:pt>
                <c:pt idx="343">
                  <c:v>7454</c:v>
                </c:pt>
                <c:pt idx="344">
                  <c:v>9702</c:v>
                </c:pt>
                <c:pt idx="345">
                  <c:v>8659</c:v>
                </c:pt>
                <c:pt idx="346">
                  <c:v>4690</c:v>
                </c:pt>
                <c:pt idx="347">
                  <c:v>5422</c:v>
                </c:pt>
                <c:pt idx="348">
                  <c:v>2855</c:v>
                </c:pt>
                <c:pt idx="349">
                  <c:v>10702</c:v>
                </c:pt>
                <c:pt idx="350">
                  <c:v>7653</c:v>
                </c:pt>
                <c:pt idx="351">
                  <c:v>5307</c:v>
                </c:pt>
                <c:pt idx="352">
                  <c:v>8096</c:v>
                </c:pt>
                <c:pt idx="353">
                  <c:v>5566</c:v>
                </c:pt>
                <c:pt idx="354">
                  <c:v>6674</c:v>
                </c:pt>
                <c:pt idx="355">
                  <c:v>3713</c:v>
                </c:pt>
                <c:pt idx="356">
                  <c:v>6408</c:v>
                </c:pt>
                <c:pt idx="357">
                  <c:v>14547</c:v>
                </c:pt>
                <c:pt idx="358">
                  <c:v>10963</c:v>
                </c:pt>
                <c:pt idx="359">
                  <c:v>8930</c:v>
                </c:pt>
                <c:pt idx="360">
                  <c:v>2572</c:v>
                </c:pt>
                <c:pt idx="361">
                  <c:v>7101</c:v>
                </c:pt>
                <c:pt idx="362">
                  <c:v>4300</c:v>
                </c:pt>
                <c:pt idx="363">
                  <c:v>7284</c:v>
                </c:pt>
                <c:pt idx="364">
                  <c:v>12105</c:v>
                </c:pt>
                <c:pt idx="365">
                  <c:v>2944</c:v>
                </c:pt>
                <c:pt idx="366">
                  <c:v>3374</c:v>
                </c:pt>
                <c:pt idx="367">
                  <c:v>6689</c:v>
                </c:pt>
                <c:pt idx="368">
                  <c:v>7063</c:v>
                </c:pt>
                <c:pt idx="369">
                  <c:v>6973</c:v>
                </c:pt>
                <c:pt idx="370">
                  <c:v>5152</c:v>
                </c:pt>
                <c:pt idx="371">
                  <c:v>6382</c:v>
                </c:pt>
                <c:pt idx="372">
                  <c:v>4008</c:v>
                </c:pt>
                <c:pt idx="373">
                  <c:v>1768</c:v>
                </c:pt>
                <c:pt idx="374">
                  <c:v>868</c:v>
                </c:pt>
                <c:pt idx="375">
                  <c:v>1123</c:v>
                </c:pt>
                <c:pt idx="376">
                  <c:v>13902</c:v>
                </c:pt>
                <c:pt idx="377">
                  <c:v>8120</c:v>
                </c:pt>
                <c:pt idx="378">
                  <c:v>2302</c:v>
                </c:pt>
                <c:pt idx="379">
                  <c:v>13528</c:v>
                </c:pt>
                <c:pt idx="380">
                  <c:v>11169</c:v>
                </c:pt>
                <c:pt idx="381">
                  <c:v>4289</c:v>
                </c:pt>
                <c:pt idx="382">
                  <c:v>1863</c:v>
                </c:pt>
                <c:pt idx="383">
                  <c:v>1122</c:v>
                </c:pt>
                <c:pt idx="384">
                  <c:v>4724</c:v>
                </c:pt>
                <c:pt idx="385">
                  <c:v>4877</c:v>
                </c:pt>
                <c:pt idx="386">
                  <c:v>3415</c:v>
                </c:pt>
                <c:pt idx="387">
                  <c:v>1295</c:v>
                </c:pt>
                <c:pt idx="388">
                  <c:v>2792</c:v>
                </c:pt>
                <c:pt idx="389">
                  <c:v>1297</c:v>
                </c:pt>
                <c:pt idx="390">
                  <c:v>2442</c:v>
                </c:pt>
                <c:pt idx="391">
                  <c:v>14348</c:v>
                </c:pt>
                <c:pt idx="392">
                  <c:v>10586</c:v>
                </c:pt>
                <c:pt idx="393">
                  <c:v>31439</c:v>
                </c:pt>
                <c:pt idx="394">
                  <c:v>9400</c:v>
                </c:pt>
                <c:pt idx="395">
                  <c:v>5519</c:v>
                </c:pt>
              </c:numCache>
            </c:numRef>
          </c:val>
          <c:smooth val="0"/>
          <c:extLst>
            <c:ext xmlns:c16="http://schemas.microsoft.com/office/drawing/2014/chart" uri="{C3380CC4-5D6E-409C-BE32-E72D297353CC}">
              <c16:uniqueId val="{00000000-AD74-4A1F-B670-B4FDFABEA089}"/>
            </c:ext>
          </c:extLst>
        </c:ser>
        <c:dLbls>
          <c:showLegendKey val="0"/>
          <c:showVal val="0"/>
          <c:showCatName val="0"/>
          <c:showSerName val="0"/>
          <c:showPercent val="0"/>
          <c:showBubbleSize val="0"/>
        </c:dLbls>
        <c:smooth val="0"/>
        <c:axId val="280507600"/>
        <c:axId val="280507928"/>
      </c:lineChart>
      <c:catAx>
        <c:axId val="2805076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0507928"/>
        <c:crosses val="autoZero"/>
        <c:auto val="1"/>
        <c:lblAlgn val="ctr"/>
        <c:lblOffset val="100"/>
        <c:noMultiLvlLbl val="0"/>
      </c:catAx>
      <c:valAx>
        <c:axId val="2805079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05076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Link</c:v>
                </c:pt>
              </c:strCache>
            </c:strRef>
          </c:tx>
          <c:spPr>
            <a:solidFill>
              <a:schemeClr val="accent1"/>
            </a:solidFill>
            <a:ln>
              <a:noFill/>
            </a:ln>
            <a:effectLst/>
          </c:spPr>
          <c:invertIfNegative val="0"/>
          <c:cat>
            <c:strRef>
              <c:f>Sheet1!$A$2</c:f>
              <c:strCache>
                <c:ptCount val="1"/>
                <c:pt idx="0">
                  <c:v>NDR 90,3 und Hamburg Journal</c:v>
                </c:pt>
              </c:strCache>
            </c:strRef>
          </c:cat>
          <c:val>
            <c:numRef>
              <c:f>Sheet1!$B$2</c:f>
              <c:numCache>
                <c:formatCode>General</c:formatCode>
                <c:ptCount val="1"/>
                <c:pt idx="0">
                  <c:v>2545</c:v>
                </c:pt>
              </c:numCache>
            </c:numRef>
          </c:val>
          <c:extLst>
            <c:ext xmlns:c16="http://schemas.microsoft.com/office/drawing/2014/chart" uri="{C3380CC4-5D6E-409C-BE32-E72D297353CC}">
              <c16:uniqueId val="{00000000-EC23-45A9-9382-680AB89A3E3D}"/>
            </c:ext>
          </c:extLst>
        </c:ser>
        <c:ser>
          <c:idx val="1"/>
          <c:order val="1"/>
          <c:tx>
            <c:strRef>
              <c:f>Sheet1!$C$1</c:f>
              <c:strCache>
                <c:ptCount val="1"/>
                <c:pt idx="0">
                  <c:v>Misc</c:v>
                </c:pt>
              </c:strCache>
            </c:strRef>
          </c:tx>
          <c:spPr>
            <a:solidFill>
              <a:schemeClr val="accent2"/>
            </a:solidFill>
            <a:ln>
              <a:noFill/>
            </a:ln>
            <a:effectLst/>
          </c:spPr>
          <c:invertIfNegative val="0"/>
          <c:cat>
            <c:strRef>
              <c:f>Sheet1!$A$2</c:f>
              <c:strCache>
                <c:ptCount val="1"/>
                <c:pt idx="0">
                  <c:v>NDR 90,3 und Hamburg Journal</c:v>
                </c:pt>
              </c:strCache>
            </c:strRef>
          </c:cat>
          <c:val>
            <c:numRef>
              <c:f>Sheet1!$C$2</c:f>
              <c:numCache>
                <c:formatCode>General</c:formatCode>
                <c:ptCount val="1"/>
                <c:pt idx="0">
                  <c:v>5</c:v>
                </c:pt>
              </c:numCache>
            </c:numRef>
          </c:val>
          <c:extLst>
            <c:ext xmlns:c16="http://schemas.microsoft.com/office/drawing/2014/chart" uri="{C3380CC4-5D6E-409C-BE32-E72D297353CC}">
              <c16:uniqueId val="{00000001-EC23-45A9-9382-680AB89A3E3D}"/>
            </c:ext>
          </c:extLst>
        </c:ser>
        <c:ser>
          <c:idx val="2"/>
          <c:order val="2"/>
          <c:tx>
            <c:strRef>
              <c:f>Sheet1!$D$1</c:f>
              <c:strCache>
                <c:ptCount val="1"/>
                <c:pt idx="0">
                  <c:v>Photo</c:v>
                </c:pt>
              </c:strCache>
            </c:strRef>
          </c:tx>
          <c:spPr>
            <a:solidFill>
              <a:schemeClr val="accent3"/>
            </a:solidFill>
            <a:ln>
              <a:noFill/>
            </a:ln>
            <a:effectLst/>
          </c:spPr>
          <c:invertIfNegative val="0"/>
          <c:cat>
            <c:strRef>
              <c:f>Sheet1!$A$2</c:f>
              <c:strCache>
                <c:ptCount val="1"/>
                <c:pt idx="0">
                  <c:v>NDR 90,3 und Hamburg Journal</c:v>
                </c:pt>
              </c:strCache>
            </c:strRef>
          </c:cat>
          <c:val>
            <c:numRef>
              <c:f>Sheet1!$D$2</c:f>
              <c:numCache>
                <c:formatCode>General</c:formatCode>
                <c:ptCount val="1"/>
                <c:pt idx="0">
                  <c:v>403</c:v>
                </c:pt>
              </c:numCache>
            </c:numRef>
          </c:val>
          <c:extLst>
            <c:ext xmlns:c16="http://schemas.microsoft.com/office/drawing/2014/chart" uri="{C3380CC4-5D6E-409C-BE32-E72D297353CC}">
              <c16:uniqueId val="{00000002-EC23-45A9-9382-680AB89A3E3D}"/>
            </c:ext>
          </c:extLst>
        </c:ser>
        <c:ser>
          <c:idx val="3"/>
          <c:order val="3"/>
          <c:tx>
            <c:strRef>
              <c:f>Sheet1!$E$1</c:f>
              <c:strCache>
                <c:ptCount val="1"/>
                <c:pt idx="0">
                  <c:v>Status</c:v>
                </c:pt>
              </c:strCache>
            </c:strRef>
          </c:tx>
          <c:spPr>
            <a:solidFill>
              <a:schemeClr val="accent4"/>
            </a:solidFill>
            <a:ln>
              <a:noFill/>
            </a:ln>
            <a:effectLst/>
          </c:spPr>
          <c:invertIfNegative val="0"/>
          <c:cat>
            <c:strRef>
              <c:f>Sheet1!$A$2</c:f>
              <c:strCache>
                <c:ptCount val="1"/>
                <c:pt idx="0">
                  <c:v>NDR 90,3 und Hamburg Journal</c:v>
                </c:pt>
              </c:strCache>
            </c:strRef>
          </c:cat>
          <c:val>
            <c:numRef>
              <c:f>Sheet1!$E$2</c:f>
              <c:numCache>
                <c:formatCode>General</c:formatCode>
                <c:ptCount val="1"/>
                <c:pt idx="0">
                  <c:v>9</c:v>
                </c:pt>
              </c:numCache>
            </c:numRef>
          </c:val>
          <c:extLst>
            <c:ext xmlns:c16="http://schemas.microsoft.com/office/drawing/2014/chart" uri="{C3380CC4-5D6E-409C-BE32-E72D297353CC}">
              <c16:uniqueId val="{00000003-EC23-45A9-9382-680AB89A3E3D}"/>
            </c:ext>
          </c:extLst>
        </c:ser>
        <c:ser>
          <c:idx val="4"/>
          <c:order val="4"/>
          <c:tx>
            <c:strRef>
              <c:f>Sheet1!$F$1</c:f>
              <c:strCache>
                <c:ptCount val="1"/>
                <c:pt idx="0">
                  <c:v>Video</c:v>
                </c:pt>
              </c:strCache>
            </c:strRef>
          </c:tx>
          <c:spPr>
            <a:solidFill>
              <a:schemeClr val="accent5"/>
            </a:solidFill>
            <a:ln>
              <a:noFill/>
            </a:ln>
            <a:effectLst/>
          </c:spPr>
          <c:invertIfNegative val="0"/>
          <c:cat>
            <c:strRef>
              <c:f>Sheet1!$A$2</c:f>
              <c:strCache>
                <c:ptCount val="1"/>
                <c:pt idx="0">
                  <c:v>NDR 90,3 und Hamburg Journal</c:v>
                </c:pt>
              </c:strCache>
            </c:strRef>
          </c:cat>
          <c:val>
            <c:numRef>
              <c:f>Sheet1!$F$2</c:f>
              <c:numCache>
                <c:formatCode>General</c:formatCode>
                <c:ptCount val="1"/>
                <c:pt idx="0">
                  <c:v>964</c:v>
                </c:pt>
              </c:numCache>
            </c:numRef>
          </c:val>
          <c:extLst>
            <c:ext xmlns:c16="http://schemas.microsoft.com/office/drawing/2014/chart" uri="{C3380CC4-5D6E-409C-BE32-E72D297353CC}">
              <c16:uniqueId val="{00000004-EC23-45A9-9382-680AB89A3E3D}"/>
            </c:ext>
          </c:extLst>
        </c:ser>
        <c:dLbls>
          <c:showLegendKey val="0"/>
          <c:showVal val="0"/>
          <c:showCatName val="0"/>
          <c:showSerName val="0"/>
          <c:showPercent val="0"/>
          <c:showBubbleSize val="0"/>
        </c:dLbls>
        <c:gapWidth val="150"/>
        <c:overlap val="100"/>
        <c:axId val="279613320"/>
        <c:axId val="279609712"/>
      </c:barChart>
      <c:catAx>
        <c:axId val="2796133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9609712"/>
        <c:crosses val="autoZero"/>
        <c:auto val="1"/>
        <c:lblAlgn val="ctr"/>
        <c:lblOffset val="100"/>
        <c:noMultiLvlLbl val="0"/>
      </c:catAx>
      <c:valAx>
        <c:axId val="27960971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96133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4/12/2017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4/12/2017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4/12/2017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4/12/2017</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4/12/2017</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4/12/2017</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4/12/2017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4/12/2017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4/12/2017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4/12/2017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a:t>Social Media - Evaluation - Facebook</a:t>
            </a:r>
          </a:p>
        </p:txBody>
      </p:sp>
      <p:sp>
        <p:nvSpPr>
          <p:cNvPr id="3" name="Subtitle 2"/>
          <p:cNvSpPr>
            <a:spLocks noGrp="1"/>
          </p:cNvSpPr>
          <p:nvPr>
            <p:ph type="subTitle" idx="1"/>
          </p:nvPr>
        </p:nvSpPr>
        <p:spPr/>
        <p:txBody>
          <a:bodyPr/>
          <a:lstStyle/>
          <a:p>
            <a:r>
              <a:rPr lang="en-US"/>
              <a:t>NDR</a:t>
            </a:r>
          </a:p>
        </p:txBody>
      </p:sp>
    </p:spTree>
    <p:extLst>
      <p:ext uri="{BB962C8B-B14F-4D97-AF65-F5344CB8AC3E}">
        <p14:creationId xmlns:p14="http://schemas.microsoft.com/office/powerpoint/2010/main" val="203712443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Profil - Potenz.Reichw.,Aktive Nutzer,I-Rate,Fans</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23631289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3648674872"/>
                    </a:ext>
                  </a:extLst>
                </a:gridCol>
                <a:gridCol w="2468880">
                  <a:extLst>
                    <a:ext uri="{9D8B030D-6E8A-4147-A177-3AD203B41FA5}">
                      <a16:colId xmlns:a16="http://schemas.microsoft.com/office/drawing/2014/main" val="181416359"/>
                    </a:ext>
                  </a:extLst>
                </a:gridCol>
                <a:gridCol w="1645920">
                  <a:extLst>
                    <a:ext uri="{9D8B030D-6E8A-4147-A177-3AD203B41FA5}">
                      <a16:colId xmlns:a16="http://schemas.microsoft.com/office/drawing/2014/main" val="3977540479"/>
                    </a:ext>
                  </a:extLst>
                </a:gridCol>
                <a:gridCol w="1645920">
                  <a:extLst>
                    <a:ext uri="{9D8B030D-6E8A-4147-A177-3AD203B41FA5}">
                      <a16:colId xmlns:a16="http://schemas.microsoft.com/office/drawing/2014/main" val="3806698300"/>
                    </a:ext>
                  </a:extLst>
                </a:gridCol>
                <a:gridCol w="822960">
                  <a:extLst>
                    <a:ext uri="{9D8B030D-6E8A-4147-A177-3AD203B41FA5}">
                      <a16:colId xmlns:a16="http://schemas.microsoft.com/office/drawing/2014/main" val="2803120134"/>
                    </a:ext>
                  </a:extLst>
                </a:gridCol>
              </a:tblGrid>
              <a:tr h="370840">
                <a:tc>
                  <a:txBody>
                    <a:bodyPr/>
                    <a:lstStyle/>
                    <a:p>
                      <a:r>
                        <a:rPr lang="en-US" sz="1000"/>
                        <a:t>Name</a:t>
                      </a:r>
                    </a:p>
                  </a:txBody>
                  <a:tcPr/>
                </a:tc>
                <a:tc>
                  <a:txBody>
                    <a:bodyPr/>
                    <a:lstStyle/>
                    <a:p>
                      <a:r>
                        <a:rPr lang="de-DE" sz="1000"/>
                        <a:t>Ø Potenzielle Reichweite pro Tag</a:t>
                      </a:r>
                      <a:endParaRPr lang="en-US" sz="1000"/>
                    </a:p>
                  </a:txBody>
                  <a:tcPr/>
                </a:tc>
                <a:tc>
                  <a:txBody>
                    <a:bodyPr/>
                    <a:lstStyle/>
                    <a:p>
                      <a:r>
                        <a:rPr lang="de-DE" sz="1000"/>
                        <a:t>Ø Aktive Nutzer pro Tag</a:t>
                      </a:r>
                      <a:endParaRPr lang="en-US" sz="1000"/>
                    </a:p>
                  </a:txBody>
                  <a:tcPr/>
                </a:tc>
                <a:tc>
                  <a:txBody>
                    <a:bodyPr/>
                    <a:lstStyle/>
                    <a:p>
                      <a:r>
                        <a:rPr lang="de-DE" sz="1000"/>
                        <a:t>Ø I-Rate Aktive Nutzer pro Tag</a:t>
                      </a:r>
                      <a:endParaRPr lang="en-US" sz="1000"/>
                    </a:p>
                  </a:txBody>
                  <a:tcPr/>
                </a:tc>
                <a:tc>
                  <a:txBody>
                    <a:bodyPr/>
                    <a:lstStyle/>
                    <a:p>
                      <a:r>
                        <a:rPr lang="en-US" sz="1000"/>
                        <a:t>Fans</a:t>
                      </a:r>
                    </a:p>
                  </a:txBody>
                  <a:tcPr/>
                </a:tc>
                <a:extLst>
                  <a:ext uri="{0D108BD9-81ED-4DB2-BD59-A6C34878D82A}">
                    <a16:rowId xmlns:a16="http://schemas.microsoft.com/office/drawing/2014/main" val="2108520492"/>
                  </a:ext>
                </a:extLst>
              </a:tr>
              <a:tr h="370840">
                <a:tc>
                  <a:txBody>
                    <a:bodyPr/>
                    <a:lstStyle/>
                    <a:p>
                      <a:r>
                        <a:rPr lang="de-DE" sz="1000"/>
                        <a:t>NDR 90,3 und Hamburg Journal</a:t>
                      </a:r>
                      <a:endParaRPr lang="en-US" sz="1000"/>
                    </a:p>
                  </a:txBody>
                  <a:tcPr/>
                </a:tc>
                <a:tc>
                  <a:txBody>
                    <a:bodyPr/>
                    <a:lstStyle/>
                    <a:p>
                      <a:r>
                        <a:rPr lang="en-US" sz="1000"/>
                        <a:t>77253</a:t>
                      </a:r>
                    </a:p>
                  </a:txBody>
                  <a:tcPr/>
                </a:tc>
                <a:tc>
                  <a:txBody>
                    <a:bodyPr/>
                    <a:lstStyle/>
                    <a:p>
                      <a:r>
                        <a:rPr lang="en-US" sz="1000"/>
                        <a:t>4068</a:t>
                      </a:r>
                    </a:p>
                  </a:txBody>
                  <a:tcPr/>
                </a:tc>
                <a:tc>
                  <a:txBody>
                    <a:bodyPr/>
                    <a:lstStyle/>
                    <a:p>
                      <a:r>
                        <a:rPr lang="en-US" sz="1000"/>
                        <a:t>5.5%</a:t>
                      </a:r>
                    </a:p>
                  </a:txBody>
                  <a:tcPr/>
                </a:tc>
                <a:tc>
                  <a:txBody>
                    <a:bodyPr/>
                    <a:lstStyle/>
                    <a:p>
                      <a:r>
                        <a:rPr lang="en-US" sz="1000"/>
                        <a:t>29931</a:t>
                      </a:r>
                    </a:p>
                  </a:txBody>
                  <a:tcPr/>
                </a:tc>
                <a:extLst>
                  <a:ext uri="{0D108BD9-81ED-4DB2-BD59-A6C34878D82A}">
                    <a16:rowId xmlns:a16="http://schemas.microsoft.com/office/drawing/2014/main" val="2462779955"/>
                  </a:ext>
                </a:extLst>
              </a:tr>
            </a:tbl>
          </a:graphicData>
        </a:graphic>
      </p:graphicFrame>
      <p:sp>
        <p:nvSpPr>
          <p:cNvPr id="4" name="Text Placeholder 3"/>
          <p:cNvSpPr>
            <a:spLocks noGrp="1"/>
          </p:cNvSpPr>
          <p:nvPr>
            <p:ph type="body" sz="quarter" idx="14"/>
          </p:nvPr>
        </p:nvSpPr>
        <p:spPr/>
        <p:txBody>
          <a:bodyPr/>
          <a:lstStyle/>
          <a:p>
            <a:r>
              <a:rPr lang="en-US"/>
              <a:t>01.03.2016 - 31.03.2017</a:t>
            </a:r>
          </a:p>
        </p:txBody>
      </p:sp>
    </p:spTree>
    <p:extLst>
      <p:ext uri="{BB962C8B-B14F-4D97-AF65-F5344CB8AC3E}">
        <p14:creationId xmlns:p14="http://schemas.microsoft.com/office/powerpoint/2010/main" val="88802141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Profil - Fans</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125192671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01.03.2016 - 31.03.2017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2483939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Profil - Potenzielle Reichweite</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296010022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01.03.2016 - 31.03.2017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6019438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Profil - Aktive Nutzer</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402984663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01.03.2016 - 31.03.2017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1396297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Profil - Video-Starts ab 10 Sek.</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315962682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01.03.2016 - 31.03.2017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0838165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Profil - Durchschnitt Potenzi. Reichweite pro Tag</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7546365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2223272319"/>
                    </a:ext>
                  </a:extLst>
                </a:gridCol>
                <a:gridCol w="1645920">
                  <a:extLst>
                    <a:ext uri="{9D8B030D-6E8A-4147-A177-3AD203B41FA5}">
                      <a16:colId xmlns:a16="http://schemas.microsoft.com/office/drawing/2014/main" val="3940146328"/>
                    </a:ext>
                  </a:extLst>
                </a:gridCol>
                <a:gridCol w="1234440">
                  <a:extLst>
                    <a:ext uri="{9D8B030D-6E8A-4147-A177-3AD203B41FA5}">
                      <a16:colId xmlns:a16="http://schemas.microsoft.com/office/drawing/2014/main" val="3256121074"/>
                    </a:ext>
                  </a:extLst>
                </a:gridCol>
                <a:gridCol w="1234440">
                  <a:extLst>
                    <a:ext uri="{9D8B030D-6E8A-4147-A177-3AD203B41FA5}">
                      <a16:colId xmlns:a16="http://schemas.microsoft.com/office/drawing/2014/main" val="1202761734"/>
                    </a:ext>
                  </a:extLst>
                </a:gridCol>
                <a:gridCol w="1234440">
                  <a:extLst>
                    <a:ext uri="{9D8B030D-6E8A-4147-A177-3AD203B41FA5}">
                      <a16:colId xmlns:a16="http://schemas.microsoft.com/office/drawing/2014/main" val="3838186961"/>
                    </a:ext>
                  </a:extLst>
                </a:gridCol>
                <a:gridCol w="1234440">
                  <a:extLst>
                    <a:ext uri="{9D8B030D-6E8A-4147-A177-3AD203B41FA5}">
                      <a16:colId xmlns:a16="http://schemas.microsoft.com/office/drawing/2014/main" val="981758660"/>
                    </a:ext>
                  </a:extLst>
                </a:gridCol>
              </a:tblGrid>
              <a:tr h="370840">
                <a:tc>
                  <a:txBody>
                    <a:bodyPr/>
                    <a:lstStyle/>
                    <a:p>
                      <a:r>
                        <a:rPr lang="en-US" sz="1000"/>
                        <a:t>Name</a:t>
                      </a:r>
                    </a:p>
                  </a:txBody>
                  <a:tcPr/>
                </a:tc>
                <a:tc>
                  <a:txBody>
                    <a:bodyPr/>
                    <a:lstStyle/>
                    <a:p>
                      <a:r>
                        <a:rPr lang="en-US" sz="1000"/>
                        <a:t>gesamt</a:t>
                      </a:r>
                    </a:p>
                  </a:txBody>
                  <a:tcPr/>
                </a:tc>
                <a:tc>
                  <a:txBody>
                    <a:bodyPr/>
                    <a:lstStyle/>
                    <a:p>
                      <a:r>
                        <a:rPr lang="en-US" sz="1000"/>
                        <a:t>viral</a:t>
                      </a:r>
                    </a:p>
                  </a:txBody>
                  <a:tcPr/>
                </a:tc>
                <a:tc>
                  <a:txBody>
                    <a:bodyPr/>
                    <a:lstStyle/>
                    <a:p>
                      <a:r>
                        <a:rPr lang="en-US" sz="1000"/>
                        <a:t>bezahlt</a:t>
                      </a:r>
                    </a:p>
                  </a:txBody>
                  <a:tcPr/>
                </a:tc>
                <a:tc>
                  <a:txBody>
                    <a:bodyPr/>
                    <a:lstStyle/>
                    <a:p>
                      <a:r>
                        <a:rPr lang="en-US" sz="1000"/>
                        <a:t>organisch</a:t>
                      </a:r>
                    </a:p>
                  </a:txBody>
                  <a:tcPr/>
                </a:tc>
                <a:tc>
                  <a:txBody>
                    <a:bodyPr/>
                    <a:lstStyle/>
                    <a:p>
                      <a:r>
                        <a:rPr lang="en-US" sz="1000"/>
                        <a:t>unbezahlt</a:t>
                      </a:r>
                    </a:p>
                  </a:txBody>
                  <a:tcPr/>
                </a:tc>
                <a:extLst>
                  <a:ext uri="{0D108BD9-81ED-4DB2-BD59-A6C34878D82A}">
                    <a16:rowId xmlns:a16="http://schemas.microsoft.com/office/drawing/2014/main" val="678383692"/>
                  </a:ext>
                </a:extLst>
              </a:tr>
              <a:tr h="370840">
                <a:tc>
                  <a:txBody>
                    <a:bodyPr/>
                    <a:lstStyle/>
                    <a:p>
                      <a:r>
                        <a:rPr lang="de-DE" sz="1000"/>
                        <a:t>NDR 90,3 und Hamburg Journal</a:t>
                      </a:r>
                      <a:endParaRPr lang="en-US" sz="1000"/>
                    </a:p>
                  </a:txBody>
                  <a:tcPr/>
                </a:tc>
                <a:tc>
                  <a:txBody>
                    <a:bodyPr/>
                    <a:lstStyle/>
                    <a:p>
                      <a:r>
                        <a:rPr lang="en-US" sz="1000"/>
                        <a:t>77253</a:t>
                      </a:r>
                    </a:p>
                  </a:txBody>
                  <a:tcPr/>
                </a:tc>
                <a:tc>
                  <a:txBody>
                    <a:bodyPr/>
                    <a:lstStyle/>
                    <a:p>
                      <a:r>
                        <a:rPr lang="en-US" sz="1000"/>
                        <a:t>56065</a:t>
                      </a:r>
                    </a:p>
                  </a:txBody>
                  <a:tcPr/>
                </a:tc>
                <a:tc>
                  <a:txBody>
                    <a:bodyPr/>
                    <a:lstStyle/>
                    <a:p>
                      <a:r>
                        <a:rPr lang="en-US" sz="1000"/>
                        <a:t>0</a:t>
                      </a:r>
                    </a:p>
                  </a:txBody>
                  <a:tcPr/>
                </a:tc>
                <a:tc>
                  <a:txBody>
                    <a:bodyPr/>
                    <a:lstStyle/>
                    <a:p>
                      <a:r>
                        <a:rPr lang="en-US" sz="1000"/>
                        <a:t>23824</a:t>
                      </a:r>
                    </a:p>
                  </a:txBody>
                  <a:tcPr/>
                </a:tc>
                <a:tc>
                  <a:txBody>
                    <a:bodyPr/>
                    <a:lstStyle/>
                    <a:p>
                      <a:r>
                        <a:rPr lang="en-US" sz="1000"/>
                        <a:t>77253</a:t>
                      </a:r>
                    </a:p>
                  </a:txBody>
                  <a:tcPr/>
                </a:tc>
                <a:extLst>
                  <a:ext uri="{0D108BD9-81ED-4DB2-BD59-A6C34878D82A}">
                    <a16:rowId xmlns:a16="http://schemas.microsoft.com/office/drawing/2014/main" val="1733242687"/>
                  </a:ext>
                </a:extLst>
              </a:tr>
            </a:tbl>
          </a:graphicData>
        </a:graphic>
      </p:graphicFrame>
      <p:sp>
        <p:nvSpPr>
          <p:cNvPr id="4" name="Text Placeholder 3"/>
          <p:cNvSpPr>
            <a:spLocks noGrp="1"/>
          </p:cNvSpPr>
          <p:nvPr>
            <p:ph type="body" sz="quarter" idx="14"/>
          </p:nvPr>
        </p:nvSpPr>
        <p:spPr/>
        <p:txBody>
          <a:bodyPr/>
          <a:lstStyle/>
          <a:p>
            <a:r>
              <a:rPr lang="en-US"/>
              <a:t>01.03.2016 - 31.03.2017</a:t>
            </a:r>
          </a:p>
        </p:txBody>
      </p:sp>
    </p:spTree>
    <p:extLst>
      <p:ext uri="{BB962C8B-B14F-4D97-AF65-F5344CB8AC3E}">
        <p14:creationId xmlns:p14="http://schemas.microsoft.com/office/powerpoint/2010/main" val="114269548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Distributionstyp</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20892529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01.03.2016 - 31.03.2017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3824316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Distributionstyp - Tabelle</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19552551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752660557"/>
                    </a:ext>
                  </a:extLst>
                </a:gridCol>
                <a:gridCol w="1234440">
                  <a:extLst>
                    <a:ext uri="{9D8B030D-6E8A-4147-A177-3AD203B41FA5}">
                      <a16:colId xmlns:a16="http://schemas.microsoft.com/office/drawing/2014/main" val="2957537578"/>
                    </a:ext>
                  </a:extLst>
                </a:gridCol>
                <a:gridCol w="822960">
                  <a:extLst>
                    <a:ext uri="{9D8B030D-6E8A-4147-A177-3AD203B41FA5}">
                      <a16:colId xmlns:a16="http://schemas.microsoft.com/office/drawing/2014/main" val="3015004118"/>
                    </a:ext>
                  </a:extLst>
                </a:gridCol>
                <a:gridCol w="822960">
                  <a:extLst>
                    <a:ext uri="{9D8B030D-6E8A-4147-A177-3AD203B41FA5}">
                      <a16:colId xmlns:a16="http://schemas.microsoft.com/office/drawing/2014/main" val="1660305849"/>
                    </a:ext>
                  </a:extLst>
                </a:gridCol>
                <a:gridCol w="822960">
                  <a:extLst>
                    <a:ext uri="{9D8B030D-6E8A-4147-A177-3AD203B41FA5}">
                      <a16:colId xmlns:a16="http://schemas.microsoft.com/office/drawing/2014/main" val="3296760761"/>
                    </a:ext>
                  </a:extLst>
                </a:gridCol>
                <a:gridCol w="822960">
                  <a:extLst>
                    <a:ext uri="{9D8B030D-6E8A-4147-A177-3AD203B41FA5}">
                      <a16:colId xmlns:a16="http://schemas.microsoft.com/office/drawing/2014/main" val="3677838165"/>
                    </a:ext>
                  </a:extLst>
                </a:gridCol>
                <a:gridCol w="822960">
                  <a:extLst>
                    <a:ext uri="{9D8B030D-6E8A-4147-A177-3AD203B41FA5}">
                      <a16:colId xmlns:a16="http://schemas.microsoft.com/office/drawing/2014/main" val="2118826754"/>
                    </a:ext>
                  </a:extLst>
                </a:gridCol>
                <a:gridCol w="822960">
                  <a:extLst>
                    <a:ext uri="{9D8B030D-6E8A-4147-A177-3AD203B41FA5}">
                      <a16:colId xmlns:a16="http://schemas.microsoft.com/office/drawing/2014/main" val="2624862292"/>
                    </a:ext>
                  </a:extLst>
                </a:gridCol>
              </a:tblGrid>
              <a:tr h="370840">
                <a:tc>
                  <a:txBody>
                    <a:bodyPr/>
                    <a:lstStyle/>
                    <a:p>
                      <a:r>
                        <a:rPr lang="en-US" sz="1000"/>
                        <a:t>Name</a:t>
                      </a:r>
                    </a:p>
                  </a:txBody>
                  <a:tcPr/>
                </a:tc>
                <a:tc>
                  <a:txBody>
                    <a:bodyPr/>
                    <a:lstStyle/>
                    <a:p>
                      <a:r>
                        <a:rPr lang="en-US" sz="1000"/>
                        <a:t>Total Posts</a:t>
                      </a:r>
                    </a:p>
                  </a:txBody>
                  <a:tcPr/>
                </a:tc>
                <a:tc>
                  <a:txBody>
                    <a:bodyPr/>
                    <a:lstStyle/>
                    <a:p>
                      <a:r>
                        <a:rPr lang="en-US" sz="1000"/>
                        <a:t>Photos</a:t>
                      </a:r>
                    </a:p>
                  </a:txBody>
                  <a:tcPr/>
                </a:tc>
                <a:tc>
                  <a:txBody>
                    <a:bodyPr/>
                    <a:lstStyle/>
                    <a:p>
                      <a:r>
                        <a:rPr lang="en-US" sz="1000"/>
                        <a:t>Videos</a:t>
                      </a:r>
                    </a:p>
                  </a:txBody>
                  <a:tcPr/>
                </a:tc>
                <a:tc>
                  <a:txBody>
                    <a:bodyPr/>
                    <a:lstStyle/>
                    <a:p>
                      <a:r>
                        <a:rPr lang="en-US" sz="1000"/>
                        <a:t>Status</a:t>
                      </a:r>
                    </a:p>
                  </a:txBody>
                  <a:tcPr/>
                </a:tc>
                <a:tc>
                  <a:txBody>
                    <a:bodyPr/>
                    <a:lstStyle/>
                    <a:p>
                      <a:r>
                        <a:rPr lang="en-US" sz="1000"/>
                        <a:t>Links</a:t>
                      </a:r>
                    </a:p>
                  </a:txBody>
                  <a:tcPr/>
                </a:tc>
                <a:tc>
                  <a:txBody>
                    <a:bodyPr/>
                    <a:lstStyle/>
                    <a:p>
                      <a:r>
                        <a:rPr lang="en-US" sz="1000"/>
                        <a:t>Notes</a:t>
                      </a:r>
                    </a:p>
                  </a:txBody>
                  <a:tcPr/>
                </a:tc>
                <a:tc>
                  <a:txBody>
                    <a:bodyPr/>
                    <a:lstStyle/>
                    <a:p>
                      <a:r>
                        <a:rPr lang="en-US" sz="1000"/>
                        <a:t>Misc.</a:t>
                      </a:r>
                    </a:p>
                  </a:txBody>
                  <a:tcPr/>
                </a:tc>
                <a:extLst>
                  <a:ext uri="{0D108BD9-81ED-4DB2-BD59-A6C34878D82A}">
                    <a16:rowId xmlns:a16="http://schemas.microsoft.com/office/drawing/2014/main" val="4259417918"/>
                  </a:ext>
                </a:extLst>
              </a:tr>
              <a:tr h="370840">
                <a:tc>
                  <a:txBody>
                    <a:bodyPr/>
                    <a:lstStyle/>
                    <a:p>
                      <a:r>
                        <a:rPr lang="de-DE" sz="1000"/>
                        <a:t>NDR 90,3 und Hamburg Journal</a:t>
                      </a:r>
                      <a:endParaRPr lang="en-US" sz="1000"/>
                    </a:p>
                  </a:txBody>
                  <a:tcPr/>
                </a:tc>
                <a:tc>
                  <a:txBody>
                    <a:bodyPr/>
                    <a:lstStyle/>
                    <a:p>
                      <a:r>
                        <a:rPr lang="en-US" sz="1000"/>
                        <a:t>3926</a:t>
                      </a:r>
                    </a:p>
                  </a:txBody>
                  <a:tcPr/>
                </a:tc>
                <a:tc>
                  <a:txBody>
                    <a:bodyPr/>
                    <a:lstStyle/>
                    <a:p>
                      <a:r>
                        <a:rPr lang="en-US" sz="1000"/>
                        <a:t>403</a:t>
                      </a:r>
                    </a:p>
                  </a:txBody>
                  <a:tcPr/>
                </a:tc>
                <a:tc>
                  <a:txBody>
                    <a:bodyPr/>
                    <a:lstStyle/>
                    <a:p>
                      <a:r>
                        <a:rPr lang="en-US" sz="1000"/>
                        <a:t>964</a:t>
                      </a:r>
                    </a:p>
                  </a:txBody>
                  <a:tcPr/>
                </a:tc>
                <a:tc>
                  <a:txBody>
                    <a:bodyPr/>
                    <a:lstStyle/>
                    <a:p>
                      <a:r>
                        <a:rPr lang="en-US" sz="1000"/>
                        <a:t>9</a:t>
                      </a:r>
                    </a:p>
                  </a:txBody>
                  <a:tcPr/>
                </a:tc>
                <a:tc>
                  <a:txBody>
                    <a:bodyPr/>
                    <a:lstStyle/>
                    <a:p>
                      <a:r>
                        <a:rPr lang="en-US" sz="1000"/>
                        <a:t>2545</a:t>
                      </a:r>
                    </a:p>
                  </a:txBody>
                  <a:tcPr/>
                </a:tc>
                <a:tc>
                  <a:txBody>
                    <a:bodyPr/>
                    <a:lstStyle/>
                    <a:p>
                      <a:r>
                        <a:rPr lang="en-US" sz="1000"/>
                        <a:t>0</a:t>
                      </a:r>
                    </a:p>
                  </a:txBody>
                  <a:tcPr/>
                </a:tc>
                <a:tc>
                  <a:txBody>
                    <a:bodyPr/>
                    <a:lstStyle/>
                    <a:p>
                      <a:r>
                        <a:rPr lang="en-US" sz="1000"/>
                        <a:t>5</a:t>
                      </a:r>
                    </a:p>
                  </a:txBody>
                  <a:tcPr/>
                </a:tc>
                <a:extLst>
                  <a:ext uri="{0D108BD9-81ED-4DB2-BD59-A6C34878D82A}">
                    <a16:rowId xmlns:a16="http://schemas.microsoft.com/office/drawing/2014/main" val="1363280476"/>
                  </a:ext>
                </a:extLst>
              </a:tr>
            </a:tbl>
          </a:graphicData>
        </a:graphic>
      </p:graphicFrame>
      <p:sp>
        <p:nvSpPr>
          <p:cNvPr id="4" name="Text Placeholder 3"/>
          <p:cNvSpPr>
            <a:spLocks noGrp="1"/>
          </p:cNvSpPr>
          <p:nvPr>
            <p:ph type="body" sz="quarter" idx="14"/>
          </p:nvPr>
        </p:nvSpPr>
        <p:spPr/>
        <p:txBody>
          <a:bodyPr/>
          <a:lstStyle/>
          <a:p>
            <a:r>
              <a:rPr lang="en-US"/>
              <a:t>01.03.2016 - 31.03.2017</a:t>
            </a:r>
          </a:p>
        </p:txBody>
      </p:sp>
    </p:spTree>
    <p:extLst>
      <p:ext uri="{BB962C8B-B14F-4D97-AF65-F5344CB8AC3E}">
        <p14:creationId xmlns:p14="http://schemas.microsoft.com/office/powerpoint/2010/main" val="176663596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Eigene Posts - Shares - Export - 1 of 3</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27863868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804216998"/>
                    </a:ext>
                  </a:extLst>
                </a:gridCol>
                <a:gridCol w="1234440">
                  <a:extLst>
                    <a:ext uri="{9D8B030D-6E8A-4147-A177-3AD203B41FA5}">
                      <a16:colId xmlns:a16="http://schemas.microsoft.com/office/drawing/2014/main" val="1974208602"/>
                    </a:ext>
                  </a:extLst>
                </a:gridCol>
                <a:gridCol w="1234440">
                  <a:extLst>
                    <a:ext uri="{9D8B030D-6E8A-4147-A177-3AD203B41FA5}">
                      <a16:colId xmlns:a16="http://schemas.microsoft.com/office/drawing/2014/main" val="1255582078"/>
                    </a:ext>
                  </a:extLst>
                </a:gridCol>
                <a:gridCol w="1234440">
                  <a:extLst>
                    <a:ext uri="{9D8B030D-6E8A-4147-A177-3AD203B41FA5}">
                      <a16:colId xmlns:a16="http://schemas.microsoft.com/office/drawing/2014/main" val="2983432113"/>
                    </a:ext>
                  </a:extLst>
                </a:gridCol>
                <a:gridCol w="1645920">
                  <a:extLst>
                    <a:ext uri="{9D8B030D-6E8A-4147-A177-3AD203B41FA5}">
                      <a16:colId xmlns:a16="http://schemas.microsoft.com/office/drawing/2014/main" val="1156445780"/>
                    </a:ext>
                  </a:extLst>
                </a:gridCol>
                <a:gridCol w="822960">
                  <a:extLst>
                    <a:ext uri="{9D8B030D-6E8A-4147-A177-3AD203B41FA5}">
                      <a16:colId xmlns:a16="http://schemas.microsoft.com/office/drawing/2014/main" val="26645216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Summe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extLst>
                  <a:ext uri="{0D108BD9-81ED-4DB2-BD59-A6C34878D82A}">
                    <a16:rowId xmlns:a16="http://schemas.microsoft.com/office/drawing/2014/main" val="16403292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 90,3 und Hamburg Journal - 2016-09-27 16:55:09</a:t>
                      </a:r>
                      <a:r>
                        <a:rPr kumimoji="0" lang="de-DE" sz="1000" b="0" i="0" u="none" strike="noStrike" kern="1200" cap="none" spc="0" normalizeH="0" baseline="0" noProof="0">
                          <a:ln>
                            <a:noFill/>
                          </a:ln>
                          <a:solidFill>
                            <a:prstClr val="black"/>
                          </a:solidFill>
                          <a:effectLst/>
                          <a:uLnTx/>
                          <a:uFillTx/>
                          <a:latin typeface="+mn-lt"/>
                          <a:ea typeface="+mn-ea"/>
                          <a:cs typeface="+mn-cs"/>
                        </a:rPr>
                        <a:t>
Unser Hafen Hamburg, einfach gigantisch! "Gigant des Nordens" heißt deshalb auch eine Doku über den größten Seehafen Deutschlands und die Speicherstadt. Am Donnerstag um 20.15 Uhr im NDR Fernsehen.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4302231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 90,3 und Hamburg Journal - 2016-11-03 06:00:00</a:t>
                      </a:r>
                      <a:r>
                        <a:rPr kumimoji="0" lang="de-DE" sz="1000" b="0" i="0" u="none" strike="noStrike" kern="1200" cap="none" spc="0" normalizeH="0" baseline="0" noProof="0">
                          <a:ln>
                            <a:noFill/>
                          </a:ln>
                          <a:solidFill>
                            <a:prstClr val="black"/>
                          </a:solidFill>
                          <a:effectLst/>
                          <a:uLnTx/>
                          <a:uFillTx/>
                          <a:latin typeface="+mn-lt"/>
                          <a:ea typeface="+mn-ea"/>
                          <a:cs typeface="+mn-cs"/>
                        </a:rPr>
                        <a:t>
Im Zeitraffer dauert der Bau der Elbphilharmonie Hamburg nur läppische 30 Sekunden. Die ganze Geschichte in der Multimedia-Doku auf ndr.de/elbphilharmonie.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010429542"/>
                  </a:ext>
                </a:extLst>
              </a:tr>
            </a:tbl>
          </a:graphicData>
        </a:graphic>
      </p:graphicFrame>
      <p:sp>
        <p:nvSpPr>
          <p:cNvPr id="4" name="Text Placeholder 3"/>
          <p:cNvSpPr>
            <a:spLocks noGrp="1"/>
          </p:cNvSpPr>
          <p:nvPr>
            <p:ph type="body" sz="quarter" idx="14"/>
          </p:nvPr>
        </p:nvSpPr>
        <p:spPr/>
        <p:txBody>
          <a:bodyPr/>
          <a:lstStyle/>
          <a:p>
            <a:r>
              <a:rPr lang="en-US"/>
              <a:t>01.03.2016 - 31.03.2017</a:t>
            </a:r>
          </a:p>
        </p:txBody>
      </p:sp>
    </p:spTree>
    <p:extLst>
      <p:ext uri="{BB962C8B-B14F-4D97-AF65-F5344CB8AC3E}">
        <p14:creationId xmlns:p14="http://schemas.microsoft.com/office/powerpoint/2010/main" val="394871572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Eigene Posts - Shares - Export - 2 of 3</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35944443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335101879"/>
                    </a:ext>
                  </a:extLst>
                </a:gridCol>
                <a:gridCol w="1234440">
                  <a:extLst>
                    <a:ext uri="{9D8B030D-6E8A-4147-A177-3AD203B41FA5}">
                      <a16:colId xmlns:a16="http://schemas.microsoft.com/office/drawing/2014/main" val="907808700"/>
                    </a:ext>
                  </a:extLst>
                </a:gridCol>
                <a:gridCol w="1234440">
                  <a:extLst>
                    <a:ext uri="{9D8B030D-6E8A-4147-A177-3AD203B41FA5}">
                      <a16:colId xmlns:a16="http://schemas.microsoft.com/office/drawing/2014/main" val="1047983269"/>
                    </a:ext>
                  </a:extLst>
                </a:gridCol>
                <a:gridCol w="1234440">
                  <a:extLst>
                    <a:ext uri="{9D8B030D-6E8A-4147-A177-3AD203B41FA5}">
                      <a16:colId xmlns:a16="http://schemas.microsoft.com/office/drawing/2014/main" val="2880568762"/>
                    </a:ext>
                  </a:extLst>
                </a:gridCol>
                <a:gridCol w="1645920">
                  <a:extLst>
                    <a:ext uri="{9D8B030D-6E8A-4147-A177-3AD203B41FA5}">
                      <a16:colId xmlns:a16="http://schemas.microsoft.com/office/drawing/2014/main" val="3672766772"/>
                    </a:ext>
                  </a:extLst>
                </a:gridCol>
                <a:gridCol w="822960">
                  <a:extLst>
                    <a:ext uri="{9D8B030D-6E8A-4147-A177-3AD203B41FA5}">
                      <a16:colId xmlns:a16="http://schemas.microsoft.com/office/drawing/2014/main" val="372439448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Summe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extLst>
                  <a:ext uri="{0D108BD9-81ED-4DB2-BD59-A6C34878D82A}">
                    <a16:rowId xmlns:a16="http://schemas.microsoft.com/office/drawing/2014/main" val="6897181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 90,3 und Hamburg Journal - 2016-03-10 06:00:00</a:t>
                      </a:r>
                      <a:r>
                        <a:rPr kumimoji="0" lang="de-DE" sz="1000" b="0" i="0" u="none" strike="noStrike" kern="1200" cap="none" spc="0" normalizeH="0" baseline="0" noProof="0">
                          <a:ln>
                            <a:noFill/>
                          </a:ln>
                          <a:solidFill>
                            <a:prstClr val="black"/>
                          </a:solidFill>
                          <a:effectLst/>
                          <a:uLnTx/>
                          <a:uFillTx/>
                          <a:latin typeface="+mn-lt"/>
                          <a:ea typeface="+mn-ea"/>
                          <a:cs typeface="+mn-cs"/>
                        </a:rPr>
                        <a:t>
Guten Morgen Hamburg! Genießen Sie den Sonnenaufgang mit uns - bei einem Flug über die Außenalster. 
http://www.ndr.de/nachrichten/hamburg/Hamburg-von-oben-Aussenalster,hamburgvonoben100.html
#hamburg #alster #welovehh #sunrise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5242787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 90,3 und Hamburg Journal - 2017-02-03 17:08:32</a:t>
                      </a:r>
                      <a:r>
                        <a:rPr kumimoji="0" lang="de-DE" sz="1000" b="0" i="0" u="none" strike="noStrike" kern="1200" cap="none" spc="0" normalizeH="0" baseline="0" noProof="0">
                          <a:ln>
                            <a:noFill/>
                          </a:ln>
                          <a:solidFill>
                            <a:prstClr val="black"/>
                          </a:solidFill>
                          <a:effectLst/>
                          <a:uLnTx/>
                          <a:uFillTx/>
                          <a:latin typeface="+mn-lt"/>
                          <a:ea typeface="+mn-ea"/>
                          <a:cs typeface="+mn-cs"/>
                        </a:rPr>
                        <a:t>
Die schlimmste Sturmflut unserer Stadtgeschichte jährt sich am 16. Februar zum 55. Mal. Wir setzen den Opfern am 6. Februar ein akustisches Denkmal, das am Jahrestag gesendet wird.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899202003"/>
                  </a:ext>
                </a:extLst>
              </a:tr>
            </a:tbl>
          </a:graphicData>
        </a:graphic>
      </p:graphicFrame>
      <p:sp>
        <p:nvSpPr>
          <p:cNvPr id="4" name="Text Placeholder 3"/>
          <p:cNvSpPr>
            <a:spLocks noGrp="1"/>
          </p:cNvSpPr>
          <p:nvPr>
            <p:ph type="body" sz="quarter" idx="14"/>
          </p:nvPr>
        </p:nvSpPr>
        <p:spPr/>
        <p:txBody>
          <a:bodyPr/>
          <a:lstStyle/>
          <a:p>
            <a:r>
              <a:rPr lang="en-US"/>
              <a:t>01.03.2016 - 31.03.2017</a:t>
            </a:r>
          </a:p>
        </p:txBody>
      </p:sp>
    </p:spTree>
    <p:extLst>
      <p:ext uri="{BB962C8B-B14F-4D97-AF65-F5344CB8AC3E}">
        <p14:creationId xmlns:p14="http://schemas.microsoft.com/office/powerpoint/2010/main" val="132975162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Eigene Posts - Shares - Export - 3 of 3</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32683413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447000308"/>
                    </a:ext>
                  </a:extLst>
                </a:gridCol>
                <a:gridCol w="1234440">
                  <a:extLst>
                    <a:ext uri="{9D8B030D-6E8A-4147-A177-3AD203B41FA5}">
                      <a16:colId xmlns:a16="http://schemas.microsoft.com/office/drawing/2014/main" val="1324958961"/>
                    </a:ext>
                  </a:extLst>
                </a:gridCol>
                <a:gridCol w="1234440">
                  <a:extLst>
                    <a:ext uri="{9D8B030D-6E8A-4147-A177-3AD203B41FA5}">
                      <a16:colId xmlns:a16="http://schemas.microsoft.com/office/drawing/2014/main" val="2240101642"/>
                    </a:ext>
                  </a:extLst>
                </a:gridCol>
                <a:gridCol w="1234440">
                  <a:extLst>
                    <a:ext uri="{9D8B030D-6E8A-4147-A177-3AD203B41FA5}">
                      <a16:colId xmlns:a16="http://schemas.microsoft.com/office/drawing/2014/main" val="694310349"/>
                    </a:ext>
                  </a:extLst>
                </a:gridCol>
                <a:gridCol w="1645920">
                  <a:extLst>
                    <a:ext uri="{9D8B030D-6E8A-4147-A177-3AD203B41FA5}">
                      <a16:colId xmlns:a16="http://schemas.microsoft.com/office/drawing/2014/main" val="1393205052"/>
                    </a:ext>
                  </a:extLst>
                </a:gridCol>
                <a:gridCol w="822960">
                  <a:extLst>
                    <a:ext uri="{9D8B030D-6E8A-4147-A177-3AD203B41FA5}">
                      <a16:colId xmlns:a16="http://schemas.microsoft.com/office/drawing/2014/main" val="40676415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Summe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extLst>
                  <a:ext uri="{0D108BD9-81ED-4DB2-BD59-A6C34878D82A}">
                    <a16:rowId xmlns:a16="http://schemas.microsoft.com/office/drawing/2014/main" val="4750777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 90,3 und Hamburg Journal - 2016-09-29 10:05:24</a:t>
                      </a:r>
                      <a:r>
                        <a:rPr kumimoji="0" lang="de-DE" sz="1000" b="0" i="0" u="none" strike="noStrike" kern="1200" cap="none" spc="0" normalizeH="0" baseline="0" noProof="0">
                          <a:ln>
                            <a:noFill/>
                          </a:ln>
                          <a:solidFill>
                            <a:prstClr val="black"/>
                          </a:solidFill>
                          <a:effectLst/>
                          <a:uLnTx/>
                          <a:uFillTx/>
                          <a:latin typeface="+mn-lt"/>
                          <a:ea typeface="+mn-ea"/>
                          <a:cs typeface="+mn-cs"/>
                        </a:rPr>
                        <a:t>
Einfach unvergleichlich: Um unsere schöne Speicherstadt und den Hafen Hamburg geht's heute Abend um 20.15 Uhr bei "Gigant des Nordens" im NDR Fernsehen. 🚢🚤&lt;3</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985624137"/>
                  </a:ext>
                </a:extLst>
              </a:tr>
            </a:tbl>
          </a:graphicData>
        </a:graphic>
      </p:graphicFrame>
      <p:sp>
        <p:nvSpPr>
          <p:cNvPr id="4" name="Text Placeholder 3"/>
          <p:cNvSpPr>
            <a:spLocks noGrp="1"/>
          </p:cNvSpPr>
          <p:nvPr>
            <p:ph type="body" sz="quarter" idx="14"/>
          </p:nvPr>
        </p:nvSpPr>
        <p:spPr/>
        <p:txBody>
          <a:bodyPr/>
          <a:lstStyle/>
          <a:p>
            <a:r>
              <a:rPr lang="en-US"/>
              <a:t>01.03.2016 - 31.03.2017</a:t>
            </a:r>
          </a:p>
        </p:txBody>
      </p:sp>
    </p:spTree>
    <p:extLst>
      <p:ext uri="{BB962C8B-B14F-4D97-AF65-F5344CB8AC3E}">
        <p14:creationId xmlns:p14="http://schemas.microsoft.com/office/powerpoint/2010/main" val="293355519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Eigene Posts - Kommentare - Export - 1 of 3</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10321611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949264743"/>
                    </a:ext>
                  </a:extLst>
                </a:gridCol>
                <a:gridCol w="1234440">
                  <a:extLst>
                    <a:ext uri="{9D8B030D-6E8A-4147-A177-3AD203B41FA5}">
                      <a16:colId xmlns:a16="http://schemas.microsoft.com/office/drawing/2014/main" val="1102630791"/>
                    </a:ext>
                  </a:extLst>
                </a:gridCol>
                <a:gridCol w="1234440">
                  <a:extLst>
                    <a:ext uri="{9D8B030D-6E8A-4147-A177-3AD203B41FA5}">
                      <a16:colId xmlns:a16="http://schemas.microsoft.com/office/drawing/2014/main" val="1619221051"/>
                    </a:ext>
                  </a:extLst>
                </a:gridCol>
                <a:gridCol w="1234440">
                  <a:extLst>
                    <a:ext uri="{9D8B030D-6E8A-4147-A177-3AD203B41FA5}">
                      <a16:colId xmlns:a16="http://schemas.microsoft.com/office/drawing/2014/main" val="1377475642"/>
                    </a:ext>
                  </a:extLst>
                </a:gridCol>
                <a:gridCol w="1645920">
                  <a:extLst>
                    <a:ext uri="{9D8B030D-6E8A-4147-A177-3AD203B41FA5}">
                      <a16:colId xmlns:a16="http://schemas.microsoft.com/office/drawing/2014/main" val="1426491124"/>
                    </a:ext>
                  </a:extLst>
                </a:gridCol>
                <a:gridCol w="822960">
                  <a:extLst>
                    <a:ext uri="{9D8B030D-6E8A-4147-A177-3AD203B41FA5}">
                      <a16:colId xmlns:a16="http://schemas.microsoft.com/office/drawing/2014/main" val="6627491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Summe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extLst>
                  <a:ext uri="{0D108BD9-81ED-4DB2-BD59-A6C34878D82A}">
                    <a16:rowId xmlns:a16="http://schemas.microsoft.com/office/drawing/2014/main" val="23773557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 90,3 und Hamburg Journal - 2016-03-25 09:00:00</a:t>
                      </a:r>
                      <a:r>
                        <a:rPr kumimoji="0" lang="de-DE" sz="1000" b="0" i="0" u="none" strike="noStrike" kern="1200" cap="none" spc="0" normalizeH="0" baseline="0" noProof="0">
                          <a:ln>
                            <a:noFill/>
                          </a:ln>
                          <a:solidFill>
                            <a:prstClr val="black"/>
                          </a:solidFill>
                          <a:effectLst/>
                          <a:uLnTx/>
                          <a:uFillTx/>
                          <a:latin typeface="+mn-lt"/>
                          <a:ea typeface="+mn-ea"/>
                          <a:cs typeface="+mn-cs"/>
                        </a:rPr>
                        <a:t>
Wir wären dann bereit: NDR 90,3 Musikchef Klaus-Peter Otto erfüllt am Osterwochenende Ihre Musikwünsche! Das steht auf dem Programm:
Karfreitag: Balladen
Karsonnabend: Disco-Musik  
Ostersonntag: One-Hit-Wonder 
Ostermontag: 60er-Jahre  
Posten Sie Ihre entsprechenden Lieblingssongs einfach in die Kommentare oder schreiben Sie uns über das Formular auf dieser Seite -&gt; 
http://www.ndr.de/903/programm/Wuenschen-sie-sich-Ihre-Ostermusik,ostern948.html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524947963"/>
                  </a:ext>
                </a:extLst>
              </a:tr>
            </a:tbl>
          </a:graphicData>
        </a:graphic>
      </p:graphicFrame>
      <p:sp>
        <p:nvSpPr>
          <p:cNvPr id="4" name="Text Placeholder 3"/>
          <p:cNvSpPr>
            <a:spLocks noGrp="1"/>
          </p:cNvSpPr>
          <p:nvPr>
            <p:ph type="body" sz="quarter" idx="14"/>
          </p:nvPr>
        </p:nvSpPr>
        <p:spPr/>
        <p:txBody>
          <a:bodyPr/>
          <a:lstStyle/>
          <a:p>
            <a:r>
              <a:rPr lang="en-US"/>
              <a:t>01.03.2016 - 31.03.2017</a:t>
            </a:r>
          </a:p>
        </p:txBody>
      </p:sp>
    </p:spTree>
    <p:extLst>
      <p:ext uri="{BB962C8B-B14F-4D97-AF65-F5344CB8AC3E}">
        <p14:creationId xmlns:p14="http://schemas.microsoft.com/office/powerpoint/2010/main" val="409632887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Eigene Posts - Kommentare - Export - 2 of 3</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29931616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780921209"/>
                    </a:ext>
                  </a:extLst>
                </a:gridCol>
                <a:gridCol w="1234440">
                  <a:extLst>
                    <a:ext uri="{9D8B030D-6E8A-4147-A177-3AD203B41FA5}">
                      <a16:colId xmlns:a16="http://schemas.microsoft.com/office/drawing/2014/main" val="2329417915"/>
                    </a:ext>
                  </a:extLst>
                </a:gridCol>
                <a:gridCol w="1234440">
                  <a:extLst>
                    <a:ext uri="{9D8B030D-6E8A-4147-A177-3AD203B41FA5}">
                      <a16:colId xmlns:a16="http://schemas.microsoft.com/office/drawing/2014/main" val="3919324369"/>
                    </a:ext>
                  </a:extLst>
                </a:gridCol>
                <a:gridCol w="1234440">
                  <a:extLst>
                    <a:ext uri="{9D8B030D-6E8A-4147-A177-3AD203B41FA5}">
                      <a16:colId xmlns:a16="http://schemas.microsoft.com/office/drawing/2014/main" val="3917594015"/>
                    </a:ext>
                  </a:extLst>
                </a:gridCol>
                <a:gridCol w="1645920">
                  <a:extLst>
                    <a:ext uri="{9D8B030D-6E8A-4147-A177-3AD203B41FA5}">
                      <a16:colId xmlns:a16="http://schemas.microsoft.com/office/drawing/2014/main" val="1281251113"/>
                    </a:ext>
                  </a:extLst>
                </a:gridCol>
                <a:gridCol w="822960">
                  <a:extLst>
                    <a:ext uri="{9D8B030D-6E8A-4147-A177-3AD203B41FA5}">
                      <a16:colId xmlns:a16="http://schemas.microsoft.com/office/drawing/2014/main" val="24916068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Summe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extLst>
                  <a:ext uri="{0D108BD9-81ED-4DB2-BD59-A6C34878D82A}">
                    <a16:rowId xmlns:a16="http://schemas.microsoft.com/office/drawing/2014/main" val="34574162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 90,3 und Hamburg Journal - 2016-09-27 16:55:09</a:t>
                      </a:r>
                      <a:r>
                        <a:rPr kumimoji="0" lang="de-DE" sz="1000" b="0" i="0" u="none" strike="noStrike" kern="1200" cap="none" spc="0" normalizeH="0" baseline="0" noProof="0">
                          <a:ln>
                            <a:noFill/>
                          </a:ln>
                          <a:solidFill>
                            <a:prstClr val="black"/>
                          </a:solidFill>
                          <a:effectLst/>
                          <a:uLnTx/>
                          <a:uFillTx/>
                          <a:latin typeface="+mn-lt"/>
                          <a:ea typeface="+mn-ea"/>
                          <a:cs typeface="+mn-cs"/>
                        </a:rPr>
                        <a:t>
Unser Hafen Hamburg, einfach gigantisch! "Gigant des Nordens" heißt deshalb auch eine Doku über den größten Seehafen Deutschlands und die Speicherstadt. Am Donnerstag um 20.15 Uhr im NDR Fernsehen.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257102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 90,3 und Hamburg Journal - 2016-12-08 18:53:11</a:t>
                      </a:r>
                      <a:r>
                        <a:rPr kumimoji="0" lang="de-DE" sz="1000" b="0" i="0" u="none" strike="noStrike" kern="1200" cap="none" spc="0" normalizeH="0" baseline="0" noProof="0">
                          <a:ln>
                            <a:noFill/>
                          </a:ln>
                          <a:solidFill>
                            <a:prstClr val="black"/>
                          </a:solidFill>
                          <a:effectLst/>
                          <a:uLnTx/>
                          <a:uFillTx/>
                          <a:latin typeface="+mn-lt"/>
                          <a:ea typeface="+mn-ea"/>
                          <a:cs typeface="+mn-cs"/>
                        </a:rPr>
                        <a:t>
Wow, in Billstedt war ganz schön was los heute! Hier hat eine neue Primark-Fillale eröffnet - die Klamotten zu super günstigen Preisen anbietet.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5441225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 90,3 und Hamburg Journal - 2016-11-03 06:00:00</a:t>
                      </a:r>
                      <a:r>
                        <a:rPr kumimoji="0" lang="de-DE" sz="1000" b="0" i="0" u="none" strike="noStrike" kern="1200" cap="none" spc="0" normalizeH="0" baseline="0" noProof="0">
                          <a:ln>
                            <a:noFill/>
                          </a:ln>
                          <a:solidFill>
                            <a:prstClr val="black"/>
                          </a:solidFill>
                          <a:effectLst/>
                          <a:uLnTx/>
                          <a:uFillTx/>
                          <a:latin typeface="+mn-lt"/>
                          <a:ea typeface="+mn-ea"/>
                          <a:cs typeface="+mn-cs"/>
                        </a:rPr>
                        <a:t>
Im Zeitraffer dauert der Bau der Elbphilharmonie Hamburg nur läppische 30 Sekunden. Die ganze Geschichte in der Multimedia-Doku auf ndr.de/elbphilharmonie.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818846537"/>
                  </a:ext>
                </a:extLst>
              </a:tr>
            </a:tbl>
          </a:graphicData>
        </a:graphic>
      </p:graphicFrame>
      <p:sp>
        <p:nvSpPr>
          <p:cNvPr id="4" name="Text Placeholder 3"/>
          <p:cNvSpPr>
            <a:spLocks noGrp="1"/>
          </p:cNvSpPr>
          <p:nvPr>
            <p:ph type="body" sz="quarter" idx="14"/>
          </p:nvPr>
        </p:nvSpPr>
        <p:spPr/>
        <p:txBody>
          <a:bodyPr/>
          <a:lstStyle/>
          <a:p>
            <a:r>
              <a:rPr lang="en-US"/>
              <a:t>01.03.2016 - 31.03.2017</a:t>
            </a:r>
          </a:p>
        </p:txBody>
      </p:sp>
    </p:spTree>
    <p:extLst>
      <p:ext uri="{BB962C8B-B14F-4D97-AF65-F5344CB8AC3E}">
        <p14:creationId xmlns:p14="http://schemas.microsoft.com/office/powerpoint/2010/main" val="161528643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Eigene Posts - Kommentare - Export - 3 of 3</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17450351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734845074"/>
                    </a:ext>
                  </a:extLst>
                </a:gridCol>
                <a:gridCol w="1234440">
                  <a:extLst>
                    <a:ext uri="{9D8B030D-6E8A-4147-A177-3AD203B41FA5}">
                      <a16:colId xmlns:a16="http://schemas.microsoft.com/office/drawing/2014/main" val="2149041845"/>
                    </a:ext>
                  </a:extLst>
                </a:gridCol>
                <a:gridCol w="1234440">
                  <a:extLst>
                    <a:ext uri="{9D8B030D-6E8A-4147-A177-3AD203B41FA5}">
                      <a16:colId xmlns:a16="http://schemas.microsoft.com/office/drawing/2014/main" val="2919382796"/>
                    </a:ext>
                  </a:extLst>
                </a:gridCol>
                <a:gridCol w="1234440">
                  <a:extLst>
                    <a:ext uri="{9D8B030D-6E8A-4147-A177-3AD203B41FA5}">
                      <a16:colId xmlns:a16="http://schemas.microsoft.com/office/drawing/2014/main" val="3204325748"/>
                    </a:ext>
                  </a:extLst>
                </a:gridCol>
                <a:gridCol w="1645920">
                  <a:extLst>
                    <a:ext uri="{9D8B030D-6E8A-4147-A177-3AD203B41FA5}">
                      <a16:colId xmlns:a16="http://schemas.microsoft.com/office/drawing/2014/main" val="2446714492"/>
                    </a:ext>
                  </a:extLst>
                </a:gridCol>
                <a:gridCol w="822960">
                  <a:extLst>
                    <a:ext uri="{9D8B030D-6E8A-4147-A177-3AD203B41FA5}">
                      <a16:colId xmlns:a16="http://schemas.microsoft.com/office/drawing/2014/main" val="31540937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Summe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extLst>
                  <a:ext uri="{0D108BD9-81ED-4DB2-BD59-A6C34878D82A}">
                    <a16:rowId xmlns:a16="http://schemas.microsoft.com/office/drawing/2014/main" val="6696586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 90,3 und Hamburg Journal - 2016-11-22 16:03:00</a:t>
                      </a:r>
                      <a:r>
                        <a:rPr kumimoji="0" lang="de-DE" sz="1000" b="0" i="0" u="none" strike="noStrike" kern="1200" cap="none" spc="0" normalizeH="0" baseline="0" noProof="0">
                          <a:ln>
                            <a:noFill/>
                          </a:ln>
                          <a:solidFill>
                            <a:prstClr val="black"/>
                          </a:solidFill>
                          <a:effectLst/>
                          <a:uLnTx/>
                          <a:uFillTx/>
                          <a:latin typeface="+mn-lt"/>
                          <a:ea typeface="+mn-ea"/>
                          <a:cs typeface="+mn-cs"/>
                        </a:rPr>
                        <a:t>
Sind Sie auch mit dem HVV unterwegs? Dann kennen Sie das Problem voller Busse und U-Bahnen in der Rushhour. Wo ist es besonders schlimm? Schreiben Sie gerne Ihre Erfahrungen hier ins Kommentarfeld und wir kümmern uns drum.</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600112505"/>
                  </a:ext>
                </a:extLst>
              </a:tr>
            </a:tbl>
          </a:graphicData>
        </a:graphic>
      </p:graphicFrame>
      <p:sp>
        <p:nvSpPr>
          <p:cNvPr id="4" name="Text Placeholder 3"/>
          <p:cNvSpPr>
            <a:spLocks noGrp="1"/>
          </p:cNvSpPr>
          <p:nvPr>
            <p:ph type="body" sz="quarter" idx="14"/>
          </p:nvPr>
        </p:nvSpPr>
        <p:spPr/>
        <p:txBody>
          <a:bodyPr/>
          <a:lstStyle/>
          <a:p>
            <a:r>
              <a:rPr lang="en-US"/>
              <a:t>01.03.2016 - 31.03.2017</a:t>
            </a:r>
          </a:p>
        </p:txBody>
      </p:sp>
    </p:spTree>
    <p:extLst>
      <p:ext uri="{BB962C8B-B14F-4D97-AF65-F5344CB8AC3E}">
        <p14:creationId xmlns:p14="http://schemas.microsoft.com/office/powerpoint/2010/main" val="7600335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Eigene Posts - Links - Export</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33865264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1588896737"/>
                    </a:ext>
                  </a:extLst>
                </a:gridCol>
                <a:gridCol w="987552">
                  <a:extLst>
                    <a:ext uri="{9D8B030D-6E8A-4147-A177-3AD203B41FA5}">
                      <a16:colId xmlns:a16="http://schemas.microsoft.com/office/drawing/2014/main" val="1772090648"/>
                    </a:ext>
                  </a:extLst>
                </a:gridCol>
                <a:gridCol w="822960">
                  <a:extLst>
                    <a:ext uri="{9D8B030D-6E8A-4147-A177-3AD203B41FA5}">
                      <a16:colId xmlns:a16="http://schemas.microsoft.com/office/drawing/2014/main" val="2460195345"/>
                    </a:ext>
                  </a:extLst>
                </a:gridCol>
                <a:gridCol w="987552">
                  <a:extLst>
                    <a:ext uri="{9D8B030D-6E8A-4147-A177-3AD203B41FA5}">
                      <a16:colId xmlns:a16="http://schemas.microsoft.com/office/drawing/2014/main" val="4153720644"/>
                    </a:ext>
                  </a:extLst>
                </a:gridCol>
                <a:gridCol w="822960">
                  <a:extLst>
                    <a:ext uri="{9D8B030D-6E8A-4147-A177-3AD203B41FA5}">
                      <a16:colId xmlns:a16="http://schemas.microsoft.com/office/drawing/2014/main" val="3850553274"/>
                    </a:ext>
                  </a:extLst>
                </a:gridCol>
                <a:gridCol w="905256">
                  <a:extLst>
                    <a:ext uri="{9D8B030D-6E8A-4147-A177-3AD203B41FA5}">
                      <a16:colId xmlns:a16="http://schemas.microsoft.com/office/drawing/2014/main" val="3756254376"/>
                    </a:ext>
                  </a:extLst>
                </a:gridCol>
                <a:gridCol w="822960">
                  <a:extLst>
                    <a:ext uri="{9D8B030D-6E8A-4147-A177-3AD203B41FA5}">
                      <a16:colId xmlns:a16="http://schemas.microsoft.com/office/drawing/2014/main" val="3580627590"/>
                    </a:ext>
                  </a:extLst>
                </a:gridCol>
              </a:tblGrid>
              <a:tr h="370840">
                <a:tc>
                  <a:txBody>
                    <a:bodyPr/>
                    <a:lstStyle/>
                    <a:p>
                      <a:r>
                        <a:rPr lang="en-US" sz="1000"/>
                        <a:t>Post</a:t>
                      </a:r>
                    </a:p>
                  </a:txBody>
                  <a:tcPr/>
                </a:tc>
                <a:tc>
                  <a:txBody>
                    <a:bodyPr/>
                    <a:lstStyle/>
                    <a:p>
                      <a:r>
                        <a:rPr lang="en-US" sz="1000"/>
                        <a:t>Linkklickrate (netto)</a:t>
                      </a:r>
                    </a:p>
                  </a:txBody>
                  <a:tcPr/>
                </a:tc>
                <a:tc>
                  <a:txBody>
                    <a:bodyPr/>
                    <a:lstStyle/>
                    <a:p>
                      <a:r>
                        <a:rPr lang="en-US" sz="1000"/>
                        <a:t>Linkklicks (netto)</a:t>
                      </a:r>
                    </a:p>
                  </a:txBody>
                  <a:tcPr/>
                </a:tc>
                <a:tc>
                  <a:txBody>
                    <a:bodyPr/>
                    <a:lstStyle/>
                    <a:p>
                      <a:r>
                        <a:rPr lang="en-US" sz="1000"/>
                        <a:t>Potenzielle Reichweite</a:t>
                      </a:r>
                    </a:p>
                  </a:txBody>
                  <a:tcPr/>
                </a:tc>
                <a:tc>
                  <a:txBody>
                    <a:bodyPr/>
                    <a:lstStyle/>
                    <a:p>
                      <a:r>
                        <a:rPr lang="en-US" sz="1000"/>
                        <a:t>Aktive Nutzer</a:t>
                      </a:r>
                    </a:p>
                  </a:txBody>
                  <a:tcPr/>
                </a:tc>
                <a:tc>
                  <a:txBody>
                    <a:bodyPr/>
                    <a:lstStyle/>
                    <a:p>
                      <a:r>
                        <a:rPr lang="en-US" sz="1000"/>
                        <a:t>I-Rate Aktive Nutzer</a:t>
                      </a:r>
                    </a:p>
                  </a:txBody>
                  <a:tcPr/>
                </a:tc>
                <a:tc>
                  <a:txBody>
                    <a:bodyPr/>
                    <a:lstStyle/>
                    <a:p>
                      <a:r>
                        <a:rPr lang="en-US" sz="1000"/>
                        <a:t>Typ</a:t>
                      </a:r>
                    </a:p>
                  </a:txBody>
                  <a:tcPr/>
                </a:tc>
                <a:extLst>
                  <a:ext uri="{0D108BD9-81ED-4DB2-BD59-A6C34878D82A}">
                    <a16:rowId xmlns:a16="http://schemas.microsoft.com/office/drawing/2014/main" val="1162850781"/>
                  </a:ext>
                </a:extLst>
              </a:tr>
              <a:tr h="370840">
                <a:tc>
                  <a:txBody>
                    <a:bodyPr/>
                    <a:lstStyle/>
                    <a:p>
                      <a:r>
                        <a:rPr lang="de-DE" sz="1000" b="1"/>
                        <a:t>NDR 90,3 und Hamburg Journal - 2017-01-13 16:24:57</a:t>
                      </a:r>
                      <a:r>
                        <a:rPr lang="de-DE" sz="1000"/>
                        <a:t>
Im Fall des vermissten HSV-Managers Timo Kraus hat sich ein Zeuge gemeldet.</a:t>
                      </a:r>
                      <a:endParaRPr lang="en-US" sz="1000"/>
                    </a:p>
                  </a:txBody>
                  <a:tcPr/>
                </a:tc>
                <a:tc>
                  <a:txBody>
                    <a:bodyPr/>
                    <a:lstStyle/>
                    <a:p>
                      <a:r>
                        <a:rPr lang="en-US" sz="1000"/>
                        <a:t>17.6%</a:t>
                      </a:r>
                    </a:p>
                  </a:txBody>
                  <a:tcPr/>
                </a:tc>
                <a:tc>
                  <a:txBody>
                    <a:bodyPr/>
                    <a:lstStyle/>
                    <a:p>
                      <a:r>
                        <a:rPr lang="en-US" sz="1000"/>
                        <a:t>3145</a:t>
                      </a:r>
                    </a:p>
                  </a:txBody>
                  <a:tcPr/>
                </a:tc>
                <a:tc>
                  <a:txBody>
                    <a:bodyPr/>
                    <a:lstStyle/>
                    <a:p>
                      <a:r>
                        <a:rPr lang="en-US" sz="1000"/>
                        <a:t>17831</a:t>
                      </a:r>
                    </a:p>
                  </a:txBody>
                  <a:tcPr/>
                </a:tc>
                <a:tc>
                  <a:txBody>
                    <a:bodyPr/>
                    <a:lstStyle/>
                    <a:p>
                      <a:r>
                        <a:rPr lang="en-US" sz="1000"/>
                        <a:t>3887</a:t>
                      </a:r>
                    </a:p>
                  </a:txBody>
                  <a:tcPr/>
                </a:tc>
                <a:tc>
                  <a:txBody>
                    <a:bodyPr/>
                    <a:lstStyle/>
                    <a:p>
                      <a:r>
                        <a:rPr lang="en-US" sz="1000"/>
                        <a:t>21.8%</a:t>
                      </a:r>
                    </a:p>
                  </a:txBody>
                  <a:tcPr/>
                </a:tc>
                <a:tc>
                  <a:txBody>
                    <a:bodyPr/>
                    <a:lstStyle/>
                    <a:p>
                      <a:r>
                        <a:rPr lang="en-US" sz="1000"/>
                        <a:t>Link</a:t>
                      </a:r>
                    </a:p>
                  </a:txBody>
                  <a:tcPr/>
                </a:tc>
                <a:extLst>
                  <a:ext uri="{0D108BD9-81ED-4DB2-BD59-A6C34878D82A}">
                    <a16:rowId xmlns:a16="http://schemas.microsoft.com/office/drawing/2014/main" val="3581964640"/>
                  </a:ext>
                </a:extLst>
              </a:tr>
              <a:tr h="370840">
                <a:tc>
                  <a:txBody>
                    <a:bodyPr/>
                    <a:lstStyle/>
                    <a:p>
                      <a:r>
                        <a:rPr lang="de-DE" sz="1000" b="1"/>
                        <a:t>NDR 90,3 und Hamburg Journal - 2016-03-22 07:07:30</a:t>
                      </a:r>
                      <a:r>
                        <a:rPr lang="de-DE" sz="1000"/>
                        <a:t>
Die Scorpions in Hamburg: Sie spielten nur 35 Minuten, dann war Schluss.</a:t>
                      </a:r>
                      <a:endParaRPr lang="en-US" sz="1000"/>
                    </a:p>
                  </a:txBody>
                  <a:tcPr/>
                </a:tc>
                <a:tc>
                  <a:txBody>
                    <a:bodyPr/>
                    <a:lstStyle/>
                    <a:p>
                      <a:r>
                        <a:rPr lang="en-US" sz="1000"/>
                        <a:t>11.8%</a:t>
                      </a:r>
                    </a:p>
                  </a:txBody>
                  <a:tcPr/>
                </a:tc>
                <a:tc>
                  <a:txBody>
                    <a:bodyPr/>
                    <a:lstStyle/>
                    <a:p>
                      <a:r>
                        <a:rPr lang="en-US" sz="1000"/>
                        <a:t>8248</a:t>
                      </a:r>
                    </a:p>
                  </a:txBody>
                  <a:tcPr/>
                </a:tc>
                <a:tc>
                  <a:txBody>
                    <a:bodyPr/>
                    <a:lstStyle/>
                    <a:p>
                      <a:r>
                        <a:rPr lang="en-US" sz="1000"/>
                        <a:t>70188</a:t>
                      </a:r>
                    </a:p>
                  </a:txBody>
                  <a:tcPr/>
                </a:tc>
                <a:tc>
                  <a:txBody>
                    <a:bodyPr/>
                    <a:lstStyle/>
                    <a:p>
                      <a:r>
                        <a:rPr lang="en-US" sz="1000"/>
                        <a:t>11032</a:t>
                      </a:r>
                    </a:p>
                  </a:txBody>
                  <a:tcPr/>
                </a:tc>
                <a:tc>
                  <a:txBody>
                    <a:bodyPr/>
                    <a:lstStyle/>
                    <a:p>
                      <a:r>
                        <a:rPr lang="en-US" sz="1000"/>
                        <a:t>15.7%</a:t>
                      </a:r>
                    </a:p>
                  </a:txBody>
                  <a:tcPr/>
                </a:tc>
                <a:tc>
                  <a:txBody>
                    <a:bodyPr/>
                    <a:lstStyle/>
                    <a:p>
                      <a:r>
                        <a:rPr lang="en-US" sz="1000"/>
                        <a:t>Link</a:t>
                      </a:r>
                    </a:p>
                  </a:txBody>
                  <a:tcPr/>
                </a:tc>
                <a:extLst>
                  <a:ext uri="{0D108BD9-81ED-4DB2-BD59-A6C34878D82A}">
                    <a16:rowId xmlns:a16="http://schemas.microsoft.com/office/drawing/2014/main" val="2750370461"/>
                  </a:ext>
                </a:extLst>
              </a:tr>
              <a:tr h="370840">
                <a:tc>
                  <a:txBody>
                    <a:bodyPr/>
                    <a:lstStyle/>
                    <a:p>
                      <a:r>
                        <a:rPr lang="de-DE" sz="1000" b="1"/>
                        <a:t>NDR 90,3 und Hamburg Journal - 2016-08-09 21:13:37</a:t>
                      </a:r>
                      <a:r>
                        <a:rPr lang="de-DE" sz="1000"/>
                        <a:t>
Zwei Mal dasselbe Muster und eine sehr ähnliche Täterbeschreibung. Die Hamburger Polizei vermutet eine neue Masche.</a:t>
                      </a:r>
                      <a:endParaRPr lang="en-US" sz="1000"/>
                    </a:p>
                  </a:txBody>
                  <a:tcPr/>
                </a:tc>
                <a:tc>
                  <a:txBody>
                    <a:bodyPr/>
                    <a:lstStyle/>
                    <a:p>
                      <a:r>
                        <a:rPr lang="en-US" sz="1000"/>
                        <a:t>8.7%</a:t>
                      </a:r>
                    </a:p>
                  </a:txBody>
                  <a:tcPr/>
                </a:tc>
                <a:tc>
                  <a:txBody>
                    <a:bodyPr/>
                    <a:lstStyle/>
                    <a:p>
                      <a:r>
                        <a:rPr lang="en-US" sz="1000"/>
                        <a:t>2014</a:t>
                      </a:r>
                    </a:p>
                  </a:txBody>
                  <a:tcPr/>
                </a:tc>
                <a:tc>
                  <a:txBody>
                    <a:bodyPr/>
                    <a:lstStyle/>
                    <a:p>
                      <a:r>
                        <a:rPr lang="en-US" sz="1000"/>
                        <a:t>23124</a:t>
                      </a:r>
                    </a:p>
                  </a:txBody>
                  <a:tcPr/>
                </a:tc>
                <a:tc>
                  <a:txBody>
                    <a:bodyPr/>
                    <a:lstStyle/>
                    <a:p>
                      <a:r>
                        <a:rPr lang="en-US" sz="1000"/>
                        <a:t>2667</a:t>
                      </a:r>
                    </a:p>
                  </a:txBody>
                  <a:tcPr/>
                </a:tc>
                <a:tc>
                  <a:txBody>
                    <a:bodyPr/>
                    <a:lstStyle/>
                    <a:p>
                      <a:r>
                        <a:rPr lang="en-US" sz="1000"/>
                        <a:t>11.5%</a:t>
                      </a:r>
                    </a:p>
                  </a:txBody>
                  <a:tcPr/>
                </a:tc>
                <a:tc>
                  <a:txBody>
                    <a:bodyPr/>
                    <a:lstStyle/>
                    <a:p>
                      <a:r>
                        <a:rPr lang="en-US" sz="1000"/>
                        <a:t>Link</a:t>
                      </a:r>
                    </a:p>
                  </a:txBody>
                  <a:tcPr/>
                </a:tc>
                <a:extLst>
                  <a:ext uri="{0D108BD9-81ED-4DB2-BD59-A6C34878D82A}">
                    <a16:rowId xmlns:a16="http://schemas.microsoft.com/office/drawing/2014/main" val="4129035350"/>
                  </a:ext>
                </a:extLst>
              </a:tr>
              <a:tr h="370840">
                <a:tc>
                  <a:txBody>
                    <a:bodyPr/>
                    <a:lstStyle/>
                    <a:p>
                      <a:r>
                        <a:rPr lang="de-DE" sz="1000" b="1"/>
                        <a:t>NDR 90,3 und Hamburg Journal - 2017-01-25 06:53:49</a:t>
                      </a:r>
                      <a:r>
                        <a:rPr lang="de-DE" sz="1000"/>
                        <a:t>
Schwerer Unfall mit einer Geisterfahrerin auf der A 7.</a:t>
                      </a:r>
                      <a:endParaRPr lang="en-US" sz="1000"/>
                    </a:p>
                  </a:txBody>
                  <a:tcPr/>
                </a:tc>
                <a:tc>
                  <a:txBody>
                    <a:bodyPr/>
                    <a:lstStyle/>
                    <a:p>
                      <a:r>
                        <a:rPr lang="en-US" sz="1000"/>
                        <a:t>8.7%</a:t>
                      </a:r>
                    </a:p>
                  </a:txBody>
                  <a:tcPr/>
                </a:tc>
                <a:tc>
                  <a:txBody>
                    <a:bodyPr/>
                    <a:lstStyle/>
                    <a:p>
                      <a:r>
                        <a:rPr lang="en-US" sz="1000"/>
                        <a:t>951</a:t>
                      </a:r>
                    </a:p>
                  </a:txBody>
                  <a:tcPr/>
                </a:tc>
                <a:tc>
                  <a:txBody>
                    <a:bodyPr/>
                    <a:lstStyle/>
                    <a:p>
                      <a:r>
                        <a:rPr lang="en-US" sz="1000"/>
                        <a:t>10912</a:t>
                      </a:r>
                    </a:p>
                  </a:txBody>
                  <a:tcPr/>
                </a:tc>
                <a:tc>
                  <a:txBody>
                    <a:bodyPr/>
                    <a:lstStyle/>
                    <a:p>
                      <a:r>
                        <a:rPr lang="en-US" sz="1000"/>
                        <a:t>1180</a:t>
                      </a:r>
                    </a:p>
                  </a:txBody>
                  <a:tcPr/>
                </a:tc>
                <a:tc>
                  <a:txBody>
                    <a:bodyPr/>
                    <a:lstStyle/>
                    <a:p>
                      <a:r>
                        <a:rPr lang="en-US" sz="1000"/>
                        <a:t>10.8%</a:t>
                      </a:r>
                    </a:p>
                  </a:txBody>
                  <a:tcPr/>
                </a:tc>
                <a:tc>
                  <a:txBody>
                    <a:bodyPr/>
                    <a:lstStyle/>
                    <a:p>
                      <a:r>
                        <a:rPr lang="en-US" sz="1000"/>
                        <a:t>Link</a:t>
                      </a:r>
                    </a:p>
                  </a:txBody>
                  <a:tcPr/>
                </a:tc>
                <a:extLst>
                  <a:ext uri="{0D108BD9-81ED-4DB2-BD59-A6C34878D82A}">
                    <a16:rowId xmlns:a16="http://schemas.microsoft.com/office/drawing/2014/main" val="2396236329"/>
                  </a:ext>
                </a:extLst>
              </a:tr>
              <a:tr h="370840">
                <a:tc>
                  <a:txBody>
                    <a:bodyPr/>
                    <a:lstStyle/>
                    <a:p>
                      <a:r>
                        <a:rPr lang="de-DE" sz="1000" b="1"/>
                        <a:t>NDR 90,3 und Hamburg Journal - 2016-06-07 20:59:51</a:t>
                      </a:r>
                      <a:r>
                        <a:rPr lang="de-DE" sz="1000"/>
                        <a:t>
Ein schweres Unwetter im Nordosten Hamburgs hat die Feuerwehr in Atem gehalten. Es gab nicht nur ein Gewitter mit Starkregen, sondern auch einen Tornado. Bilder aus Farmsen und Wandsbek:</a:t>
                      </a:r>
                      <a:endParaRPr lang="en-US" sz="1000"/>
                    </a:p>
                  </a:txBody>
                  <a:tcPr/>
                </a:tc>
                <a:tc>
                  <a:txBody>
                    <a:bodyPr/>
                    <a:lstStyle/>
                    <a:p>
                      <a:r>
                        <a:rPr lang="en-US" sz="1000"/>
                        <a:t>7.4%</a:t>
                      </a:r>
                    </a:p>
                  </a:txBody>
                  <a:tcPr/>
                </a:tc>
                <a:tc>
                  <a:txBody>
                    <a:bodyPr/>
                    <a:lstStyle/>
                    <a:p>
                      <a:r>
                        <a:rPr lang="en-US" sz="1000"/>
                        <a:t>1006</a:t>
                      </a:r>
                    </a:p>
                  </a:txBody>
                  <a:tcPr/>
                </a:tc>
                <a:tc>
                  <a:txBody>
                    <a:bodyPr/>
                    <a:lstStyle/>
                    <a:p>
                      <a:r>
                        <a:rPr lang="en-US" sz="1000"/>
                        <a:t>13598</a:t>
                      </a:r>
                    </a:p>
                  </a:txBody>
                  <a:tcPr/>
                </a:tc>
                <a:tc>
                  <a:txBody>
                    <a:bodyPr/>
                    <a:lstStyle/>
                    <a:p>
                      <a:r>
                        <a:rPr lang="en-US" sz="1000"/>
                        <a:t>1331</a:t>
                      </a:r>
                    </a:p>
                  </a:txBody>
                  <a:tcPr/>
                </a:tc>
                <a:tc>
                  <a:txBody>
                    <a:bodyPr/>
                    <a:lstStyle/>
                    <a:p>
                      <a:r>
                        <a:rPr lang="en-US" sz="1000"/>
                        <a:t>9.8%</a:t>
                      </a:r>
                    </a:p>
                  </a:txBody>
                  <a:tcPr/>
                </a:tc>
                <a:tc>
                  <a:txBody>
                    <a:bodyPr/>
                    <a:lstStyle/>
                    <a:p>
                      <a:r>
                        <a:rPr lang="en-US" sz="1000"/>
                        <a:t>Link</a:t>
                      </a:r>
                    </a:p>
                  </a:txBody>
                  <a:tcPr/>
                </a:tc>
                <a:extLst>
                  <a:ext uri="{0D108BD9-81ED-4DB2-BD59-A6C34878D82A}">
                    <a16:rowId xmlns:a16="http://schemas.microsoft.com/office/drawing/2014/main" val="2411719213"/>
                  </a:ext>
                </a:extLst>
              </a:tr>
            </a:tbl>
          </a:graphicData>
        </a:graphic>
      </p:graphicFrame>
      <p:sp>
        <p:nvSpPr>
          <p:cNvPr id="4" name="Text Placeholder 3"/>
          <p:cNvSpPr>
            <a:spLocks noGrp="1"/>
          </p:cNvSpPr>
          <p:nvPr>
            <p:ph type="body" sz="quarter" idx="14"/>
          </p:nvPr>
        </p:nvSpPr>
        <p:spPr/>
        <p:txBody>
          <a:bodyPr/>
          <a:lstStyle/>
          <a:p>
            <a:r>
              <a:rPr lang="en-US"/>
              <a:t>01.03.2016 - 31.03.2017</a:t>
            </a:r>
          </a:p>
        </p:txBody>
      </p:sp>
    </p:spTree>
    <p:extLst>
      <p:ext uri="{BB962C8B-B14F-4D97-AF65-F5344CB8AC3E}">
        <p14:creationId xmlns:p14="http://schemas.microsoft.com/office/powerpoint/2010/main" val="96787755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 Videostarts - Export</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7064219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950208">
                  <a:extLst>
                    <a:ext uri="{9D8B030D-6E8A-4147-A177-3AD203B41FA5}">
                      <a16:colId xmlns:a16="http://schemas.microsoft.com/office/drawing/2014/main" val="3945044048"/>
                    </a:ext>
                  </a:extLst>
                </a:gridCol>
                <a:gridCol w="1152144">
                  <a:extLst>
                    <a:ext uri="{9D8B030D-6E8A-4147-A177-3AD203B41FA5}">
                      <a16:colId xmlns:a16="http://schemas.microsoft.com/office/drawing/2014/main" val="3282314594"/>
                    </a:ext>
                  </a:extLst>
                </a:gridCol>
                <a:gridCol w="1152144">
                  <a:extLst>
                    <a:ext uri="{9D8B030D-6E8A-4147-A177-3AD203B41FA5}">
                      <a16:colId xmlns:a16="http://schemas.microsoft.com/office/drawing/2014/main" val="1884893033"/>
                    </a:ext>
                  </a:extLst>
                </a:gridCol>
                <a:gridCol w="1152144">
                  <a:extLst>
                    <a:ext uri="{9D8B030D-6E8A-4147-A177-3AD203B41FA5}">
                      <a16:colId xmlns:a16="http://schemas.microsoft.com/office/drawing/2014/main" val="3463600324"/>
                    </a:ext>
                  </a:extLst>
                </a:gridCol>
                <a:gridCol w="822960">
                  <a:extLst>
                    <a:ext uri="{9D8B030D-6E8A-4147-A177-3AD203B41FA5}">
                      <a16:colId xmlns:a16="http://schemas.microsoft.com/office/drawing/2014/main" val="3178424932"/>
                    </a:ext>
                  </a:extLst>
                </a:gridCol>
              </a:tblGrid>
              <a:tr h="370840">
                <a:tc>
                  <a:txBody>
                    <a:bodyPr/>
                    <a:lstStyle/>
                    <a:p>
                      <a:r>
                        <a:rPr lang="en-US" sz="1000"/>
                        <a:t>Post</a:t>
                      </a:r>
                    </a:p>
                  </a:txBody>
                  <a:tcPr/>
                </a:tc>
                <a:tc>
                  <a:txBody>
                    <a:bodyPr/>
                    <a:lstStyle/>
                    <a:p>
                      <a:r>
                        <a:rPr lang="en-US" sz="1000"/>
                        <a:t>Videostarts ab 10s</a:t>
                      </a:r>
                    </a:p>
                  </a:txBody>
                  <a:tcPr/>
                </a:tc>
                <a:tc>
                  <a:txBody>
                    <a:bodyPr/>
                    <a:lstStyle/>
                    <a:p>
                      <a:r>
                        <a:rPr lang="en-US" sz="1000"/>
                        <a:t>Videostarts ab 3s</a:t>
                      </a:r>
                    </a:p>
                  </a:txBody>
                  <a:tcPr/>
                </a:tc>
                <a:tc>
                  <a:txBody>
                    <a:bodyPr/>
                    <a:lstStyle/>
                    <a:p>
                      <a:r>
                        <a:rPr lang="en-US" sz="1000"/>
                        <a:t>% Wiedergabe</a:t>
                      </a:r>
                    </a:p>
                  </a:txBody>
                  <a:tcPr/>
                </a:tc>
                <a:tc>
                  <a:txBody>
                    <a:bodyPr/>
                    <a:lstStyle/>
                    <a:p>
                      <a:r>
                        <a:rPr lang="en-US" sz="1000"/>
                        <a:t>Videolänge</a:t>
                      </a:r>
                    </a:p>
                  </a:txBody>
                  <a:tcPr/>
                </a:tc>
                <a:extLst>
                  <a:ext uri="{0D108BD9-81ED-4DB2-BD59-A6C34878D82A}">
                    <a16:rowId xmlns:a16="http://schemas.microsoft.com/office/drawing/2014/main" val="2800100052"/>
                  </a:ext>
                </a:extLst>
              </a:tr>
              <a:tr h="370840">
                <a:tc>
                  <a:txBody>
                    <a:bodyPr/>
                    <a:lstStyle/>
                    <a:p>
                      <a:r>
                        <a:rPr lang="de-DE" sz="1000" b="1"/>
                        <a:t>NDR 90,3 und Hamburg Journal - 2016-11-03 06:00:00</a:t>
                      </a:r>
                      <a:r>
                        <a:rPr lang="de-DE" sz="1000"/>
                        <a:t>
Im Zeitraffer dauert der Bau der Elbphilharmonie Hamburg nur läppische 30 Sekunden. Die ganze Geschichte in der Multimedia-Doku auf ndr.de/elbphilharmonie.</a:t>
                      </a:r>
                      <a:endParaRPr lang="en-US" sz="1000"/>
                    </a:p>
                  </a:txBody>
                  <a:tcPr/>
                </a:tc>
                <a:tc>
                  <a:txBody>
                    <a:bodyPr/>
                    <a:lstStyle/>
                    <a:p>
                      <a:r>
                        <a:rPr lang="en-US" sz="1000"/>
                        <a:t>287918</a:t>
                      </a:r>
                    </a:p>
                  </a:txBody>
                  <a:tcPr/>
                </a:tc>
                <a:tc>
                  <a:txBody>
                    <a:bodyPr/>
                    <a:lstStyle/>
                    <a:p>
                      <a:r>
                        <a:rPr lang="en-US" sz="1000"/>
                        <a:t>469561</a:t>
                      </a:r>
                    </a:p>
                  </a:txBody>
                  <a:tcPr/>
                </a:tc>
                <a:tc>
                  <a:txBody>
                    <a:bodyPr/>
                    <a:lstStyle/>
                    <a:p>
                      <a:r>
                        <a:rPr lang="en-US" sz="1000"/>
                        <a:t>28%</a:t>
                      </a:r>
                    </a:p>
                  </a:txBody>
                  <a:tcPr/>
                </a:tc>
                <a:tc>
                  <a:txBody>
                    <a:bodyPr/>
                    <a:lstStyle/>
                    <a:p>
                      <a:r>
                        <a:rPr lang="en-US" sz="1000"/>
                        <a:t>0:36</a:t>
                      </a:r>
                    </a:p>
                  </a:txBody>
                  <a:tcPr/>
                </a:tc>
                <a:extLst>
                  <a:ext uri="{0D108BD9-81ED-4DB2-BD59-A6C34878D82A}">
                    <a16:rowId xmlns:a16="http://schemas.microsoft.com/office/drawing/2014/main" val="3962379784"/>
                  </a:ext>
                </a:extLst>
              </a:tr>
              <a:tr h="370840">
                <a:tc>
                  <a:txBody>
                    <a:bodyPr/>
                    <a:lstStyle/>
                    <a:p>
                      <a:r>
                        <a:rPr lang="de-DE" sz="1000" b="1"/>
                        <a:t>NDR 90,3 und Hamburg Journal - 2016-09-27 16:55:09</a:t>
                      </a:r>
                      <a:r>
                        <a:rPr lang="de-DE" sz="1000"/>
                        <a:t>
Unser Hafen Hamburg, einfach gigantisch! "Gigant des Nordens" heißt deshalb auch eine Doku über den größten Seehafen Deutschlands und die Speicherstadt. Am Donnerstag um 20.15 Uhr im NDR Fernsehen.</a:t>
                      </a:r>
                      <a:endParaRPr lang="en-US" sz="1000"/>
                    </a:p>
                  </a:txBody>
                  <a:tcPr/>
                </a:tc>
                <a:tc>
                  <a:txBody>
                    <a:bodyPr/>
                    <a:lstStyle/>
                    <a:p>
                      <a:r>
                        <a:rPr lang="en-US" sz="1000"/>
                        <a:t>186372</a:t>
                      </a:r>
                    </a:p>
                  </a:txBody>
                  <a:tcPr/>
                </a:tc>
                <a:tc>
                  <a:txBody>
                    <a:bodyPr/>
                    <a:lstStyle/>
                    <a:p>
                      <a:r>
                        <a:rPr lang="en-US" sz="1000"/>
                        <a:t>433595</a:t>
                      </a:r>
                    </a:p>
                  </a:txBody>
                  <a:tcPr/>
                </a:tc>
                <a:tc>
                  <a:txBody>
                    <a:bodyPr/>
                    <a:lstStyle/>
                    <a:p>
                      <a:r>
                        <a:rPr lang="en-US" sz="1000"/>
                        <a:t>15%</a:t>
                      </a:r>
                    </a:p>
                  </a:txBody>
                  <a:tcPr/>
                </a:tc>
                <a:tc>
                  <a:txBody>
                    <a:bodyPr/>
                    <a:lstStyle/>
                    <a:p>
                      <a:r>
                        <a:rPr lang="en-US" sz="1000"/>
                        <a:t>0:52</a:t>
                      </a:r>
                    </a:p>
                  </a:txBody>
                  <a:tcPr/>
                </a:tc>
                <a:extLst>
                  <a:ext uri="{0D108BD9-81ED-4DB2-BD59-A6C34878D82A}">
                    <a16:rowId xmlns:a16="http://schemas.microsoft.com/office/drawing/2014/main" val="84769744"/>
                  </a:ext>
                </a:extLst>
              </a:tr>
              <a:tr h="370840">
                <a:tc>
                  <a:txBody>
                    <a:bodyPr/>
                    <a:lstStyle/>
                    <a:p>
                      <a:r>
                        <a:rPr lang="de-DE" sz="1000" b="1"/>
                        <a:t>NDR 90,3 und Hamburg Journal - 2016-03-17 17:38:37</a:t>
                      </a:r>
                      <a:r>
                        <a:rPr lang="de-DE" sz="1000"/>
                        <a:t>
Und da war der Bus in der Elbe. Hamburg hat eine neue Attraktion mehr - den Riverbus. Das Hamburg Journal war bei der ersten Fahrt heute mit dabei. Mehr Bilder gibt es ab 19.30 Uhr im NDR Fernsehen. Zum Artikel geht's hier lang -&gt; http://www.ndr.de/nachrichten/hamburg/Neue-Stadtkreuzfahrt-auf-der-Elbe,amphibienfahrzeug118.html</a:t>
                      </a:r>
                      <a:endParaRPr lang="en-US" sz="1000"/>
                    </a:p>
                  </a:txBody>
                  <a:tcPr/>
                </a:tc>
                <a:tc>
                  <a:txBody>
                    <a:bodyPr/>
                    <a:lstStyle/>
                    <a:p>
                      <a:r>
                        <a:rPr lang="en-US" sz="1000"/>
                        <a:t>51626</a:t>
                      </a:r>
                    </a:p>
                  </a:txBody>
                  <a:tcPr/>
                </a:tc>
                <a:tc>
                  <a:txBody>
                    <a:bodyPr/>
                    <a:lstStyle/>
                    <a:p>
                      <a:r>
                        <a:rPr lang="en-US" sz="1000"/>
                        <a:t>115677</a:t>
                      </a:r>
                    </a:p>
                  </a:txBody>
                  <a:tcPr/>
                </a:tc>
                <a:tc>
                  <a:txBody>
                    <a:bodyPr/>
                    <a:lstStyle/>
                    <a:p>
                      <a:r>
                        <a:rPr lang="en-US" sz="1000"/>
                        <a:t>45%</a:t>
                      </a:r>
                    </a:p>
                  </a:txBody>
                  <a:tcPr/>
                </a:tc>
                <a:tc>
                  <a:txBody>
                    <a:bodyPr/>
                    <a:lstStyle/>
                    <a:p>
                      <a:r>
                        <a:rPr lang="en-US" sz="1000"/>
                        <a:t>0:45</a:t>
                      </a:r>
                    </a:p>
                  </a:txBody>
                  <a:tcPr/>
                </a:tc>
                <a:extLst>
                  <a:ext uri="{0D108BD9-81ED-4DB2-BD59-A6C34878D82A}">
                    <a16:rowId xmlns:a16="http://schemas.microsoft.com/office/drawing/2014/main" val="1693314279"/>
                  </a:ext>
                </a:extLst>
              </a:tr>
              <a:tr h="370840">
                <a:tc>
                  <a:txBody>
                    <a:bodyPr/>
                    <a:lstStyle/>
                    <a:p>
                      <a:r>
                        <a:rPr lang="de-DE" sz="1000" b="1"/>
                        <a:t>NDR 90,3 und Hamburg Journal - 2016-03-10 06:00:00</a:t>
                      </a:r>
                      <a:r>
                        <a:rPr lang="de-DE" sz="1000"/>
                        <a:t>
Guten Morgen Hamburg! Genießen Sie den Sonnenaufgang mit uns - bei einem Flug über die Außenalster. 
http://www.ndr.de/nachrichten/hamburg/Hamburg-von-oben-Aussenalster,hamburgvonoben100.html
#hamburg #alster #welovehh #sunrise</a:t>
                      </a:r>
                      <a:endParaRPr lang="en-US" sz="1000"/>
                    </a:p>
                  </a:txBody>
                  <a:tcPr/>
                </a:tc>
                <a:tc>
                  <a:txBody>
                    <a:bodyPr/>
                    <a:lstStyle/>
                    <a:p>
                      <a:r>
                        <a:rPr lang="en-US" sz="1000"/>
                        <a:t>47536</a:t>
                      </a:r>
                    </a:p>
                  </a:txBody>
                  <a:tcPr/>
                </a:tc>
                <a:tc>
                  <a:txBody>
                    <a:bodyPr/>
                    <a:lstStyle/>
                    <a:p>
                      <a:r>
                        <a:rPr lang="en-US" sz="1000"/>
                        <a:t>135128</a:t>
                      </a:r>
                    </a:p>
                  </a:txBody>
                  <a:tcPr/>
                </a:tc>
                <a:tc>
                  <a:txBody>
                    <a:bodyPr/>
                    <a:lstStyle/>
                    <a:p>
                      <a:r>
                        <a:rPr lang="en-US" sz="1000"/>
                        <a:t>23%</a:t>
                      </a:r>
                    </a:p>
                  </a:txBody>
                  <a:tcPr/>
                </a:tc>
                <a:tc>
                  <a:txBody>
                    <a:bodyPr/>
                    <a:lstStyle/>
                    <a:p>
                      <a:r>
                        <a:rPr lang="en-US" sz="1000"/>
                        <a:t>1:36</a:t>
                      </a:r>
                    </a:p>
                  </a:txBody>
                  <a:tcPr/>
                </a:tc>
                <a:extLst>
                  <a:ext uri="{0D108BD9-81ED-4DB2-BD59-A6C34878D82A}">
                    <a16:rowId xmlns:a16="http://schemas.microsoft.com/office/drawing/2014/main" val="574117418"/>
                  </a:ext>
                </a:extLst>
              </a:tr>
              <a:tr h="370840">
                <a:tc>
                  <a:txBody>
                    <a:bodyPr/>
                    <a:lstStyle/>
                    <a:p>
                      <a:r>
                        <a:rPr lang="de-DE" sz="1000" b="1"/>
                        <a:t>NDR 90,3 und Hamburg Journal - 2017-03-15 18:49:58</a:t>
                      </a:r>
                      <a:r>
                        <a:rPr lang="de-DE" sz="1000"/>
                        <a:t>
Autofahren in Hamburg ist an sich ja schon stressig. Wie ist das wohl erst, wenn man mit Blaulicht durch die Stadt rasen muss? Fahrschüler der Polizei Hamburg können das jetzt im Simulator üben.</a:t>
                      </a:r>
                      <a:endParaRPr lang="en-US" sz="1000"/>
                    </a:p>
                  </a:txBody>
                  <a:tcPr/>
                </a:tc>
                <a:tc>
                  <a:txBody>
                    <a:bodyPr/>
                    <a:lstStyle/>
                    <a:p>
                      <a:r>
                        <a:rPr lang="en-US" sz="1000"/>
                        <a:t>39235</a:t>
                      </a:r>
                    </a:p>
                  </a:txBody>
                  <a:tcPr/>
                </a:tc>
                <a:tc>
                  <a:txBody>
                    <a:bodyPr/>
                    <a:lstStyle/>
                    <a:p>
                      <a:r>
                        <a:rPr lang="en-US" sz="1000"/>
                        <a:t>57601</a:t>
                      </a:r>
                    </a:p>
                  </a:txBody>
                  <a:tcPr/>
                </a:tc>
                <a:tc>
                  <a:txBody>
                    <a:bodyPr/>
                    <a:lstStyle/>
                    <a:p>
                      <a:r>
                        <a:rPr lang="en-US" sz="1000"/>
                        <a:t>28%</a:t>
                      </a:r>
                    </a:p>
                  </a:txBody>
                  <a:tcPr/>
                </a:tc>
                <a:tc>
                  <a:txBody>
                    <a:bodyPr/>
                    <a:lstStyle/>
                    <a:p>
                      <a:r>
                        <a:rPr lang="en-US" sz="1000"/>
                        <a:t>1:28</a:t>
                      </a:r>
                    </a:p>
                  </a:txBody>
                  <a:tcPr/>
                </a:tc>
                <a:extLst>
                  <a:ext uri="{0D108BD9-81ED-4DB2-BD59-A6C34878D82A}">
                    <a16:rowId xmlns:a16="http://schemas.microsoft.com/office/drawing/2014/main" val="4001503077"/>
                  </a:ext>
                </a:extLst>
              </a:tr>
            </a:tbl>
          </a:graphicData>
        </a:graphic>
      </p:graphicFrame>
      <p:sp>
        <p:nvSpPr>
          <p:cNvPr id="4" name="Text Placeholder 3"/>
          <p:cNvSpPr>
            <a:spLocks noGrp="1"/>
          </p:cNvSpPr>
          <p:nvPr>
            <p:ph type="body" sz="quarter" idx="14"/>
          </p:nvPr>
        </p:nvSpPr>
        <p:spPr/>
        <p:txBody>
          <a:bodyPr/>
          <a:lstStyle/>
          <a:p>
            <a:r>
              <a:rPr lang="en-US"/>
              <a:t>01.03.2016 - 31.03.2017</a:t>
            </a:r>
          </a:p>
        </p:txBody>
      </p:sp>
    </p:spTree>
    <p:extLst>
      <p:ext uri="{BB962C8B-B14F-4D97-AF65-F5344CB8AC3E}">
        <p14:creationId xmlns:p14="http://schemas.microsoft.com/office/powerpoint/2010/main" val="30904165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Eigene Posts - Videostartrate - Export - 1 of 3</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38529759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266478712"/>
                    </a:ext>
                  </a:extLst>
                </a:gridCol>
                <a:gridCol w="1316736">
                  <a:extLst>
                    <a:ext uri="{9D8B030D-6E8A-4147-A177-3AD203B41FA5}">
                      <a16:colId xmlns:a16="http://schemas.microsoft.com/office/drawing/2014/main" val="1367074040"/>
                    </a:ext>
                  </a:extLst>
                </a:gridCol>
                <a:gridCol w="1481328">
                  <a:extLst>
                    <a:ext uri="{9D8B030D-6E8A-4147-A177-3AD203B41FA5}">
                      <a16:colId xmlns:a16="http://schemas.microsoft.com/office/drawing/2014/main" val="23799695"/>
                    </a:ext>
                  </a:extLst>
                </a:gridCol>
                <a:gridCol w="1481328">
                  <a:extLst>
                    <a:ext uri="{9D8B030D-6E8A-4147-A177-3AD203B41FA5}">
                      <a16:colId xmlns:a16="http://schemas.microsoft.com/office/drawing/2014/main" val="3894772772"/>
                    </a:ext>
                  </a:extLst>
                </a:gridCol>
                <a:gridCol w="1481328">
                  <a:extLst>
                    <a:ext uri="{9D8B030D-6E8A-4147-A177-3AD203B41FA5}">
                      <a16:colId xmlns:a16="http://schemas.microsoft.com/office/drawing/2014/main" val="140553467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Videostartrate (10 Sek.)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Videostartrate (3 Sek.)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Videostarts (10 Sek.)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extLst>
                  <a:ext uri="{0D108BD9-81ED-4DB2-BD59-A6C34878D82A}">
                    <a16:rowId xmlns:a16="http://schemas.microsoft.com/office/drawing/2014/main" val="5168420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 90,3 und Hamburg Journal - 2016-09-04 14:41:24</a:t>
                      </a:r>
                      <a:r>
                        <a:rPr kumimoji="0" lang="de-DE" sz="1000" b="0" i="0" u="none" strike="noStrike" kern="1200" cap="none" spc="0" normalizeH="0" baseline="0" noProof="0">
                          <a:ln>
                            <a:noFill/>
                          </a:ln>
                          <a:solidFill>
                            <a:prstClr val="black"/>
                          </a:solidFill>
                          <a:effectLst/>
                          <a:uLnTx/>
                          <a:uFillTx/>
                          <a:latin typeface="+mn-lt"/>
                          <a:ea typeface="+mn-ea"/>
                          <a:cs typeface="+mn-cs"/>
                        </a:rPr>
                        <a:t>
Montag bekommt die #A7 bei #Schnelsen ihr erstes Stück Deckel - wir fliegen mit Ihnen über die Baustelle. #Autobahndeckel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23414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84865</a:t>
                      </a:r>
                    </a:p>
                  </a:txBody>
                  <a:tcPr/>
                </a:tc>
                <a:extLst>
                  <a:ext uri="{0D108BD9-81ED-4DB2-BD59-A6C34878D82A}">
                    <a16:rowId xmlns:a16="http://schemas.microsoft.com/office/drawing/2014/main" val="3238434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 90,3 und Hamburg Journal - 2016-07-03 15:18:04</a:t>
                      </a:r>
                      <a:r>
                        <a:rPr kumimoji="0" lang="de-DE" sz="1000" b="0" i="0" u="none" strike="noStrike" kern="1200" cap="none" spc="0" normalizeH="0" baseline="0" noProof="0">
                          <a:ln>
                            <a:noFill/>
                          </a:ln>
                          <a:solidFill>
                            <a:prstClr val="black"/>
                          </a:solidFill>
                          <a:effectLst/>
                          <a:uLnTx/>
                          <a:uFillTx/>
                          <a:latin typeface="+mn-lt"/>
                          <a:ea typeface="+mn-ea"/>
                          <a:cs typeface="+mn-cs"/>
                        </a:rPr>
                        <a:t>
Die Tagesthemen Moderatoren hätten's sowieso nicht mehr rechtzeitig zur zweiten Halbzeit in die nächste Kneipe geschafft. Prost!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19077</a:t>
                      </a:r>
                    </a:p>
                  </a:txBody>
                  <a:tcPr/>
                </a:tc>
                <a:extLst>
                  <a:ext uri="{0D108BD9-81ED-4DB2-BD59-A6C34878D82A}">
                    <a16:rowId xmlns:a16="http://schemas.microsoft.com/office/drawing/2014/main" val="3608608551"/>
                  </a:ext>
                </a:extLst>
              </a:tr>
            </a:tbl>
          </a:graphicData>
        </a:graphic>
      </p:graphicFrame>
      <p:sp>
        <p:nvSpPr>
          <p:cNvPr id="4" name="Text Placeholder 3"/>
          <p:cNvSpPr>
            <a:spLocks noGrp="1"/>
          </p:cNvSpPr>
          <p:nvPr>
            <p:ph type="body" sz="quarter" idx="14"/>
          </p:nvPr>
        </p:nvSpPr>
        <p:spPr/>
        <p:txBody>
          <a:bodyPr/>
          <a:lstStyle/>
          <a:p>
            <a:r>
              <a:rPr lang="en-US"/>
              <a:t>01.03.2016 - 31.03.2017</a:t>
            </a:r>
          </a:p>
        </p:txBody>
      </p:sp>
    </p:spTree>
    <p:extLst>
      <p:ext uri="{BB962C8B-B14F-4D97-AF65-F5344CB8AC3E}">
        <p14:creationId xmlns:p14="http://schemas.microsoft.com/office/powerpoint/2010/main" val="371227431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Eigene Posts - Videostartrate - Export - 2 of 3</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806442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880109415"/>
                    </a:ext>
                  </a:extLst>
                </a:gridCol>
                <a:gridCol w="1316736">
                  <a:extLst>
                    <a:ext uri="{9D8B030D-6E8A-4147-A177-3AD203B41FA5}">
                      <a16:colId xmlns:a16="http://schemas.microsoft.com/office/drawing/2014/main" val="3147762370"/>
                    </a:ext>
                  </a:extLst>
                </a:gridCol>
                <a:gridCol w="1481328">
                  <a:extLst>
                    <a:ext uri="{9D8B030D-6E8A-4147-A177-3AD203B41FA5}">
                      <a16:colId xmlns:a16="http://schemas.microsoft.com/office/drawing/2014/main" val="748614084"/>
                    </a:ext>
                  </a:extLst>
                </a:gridCol>
                <a:gridCol w="1481328">
                  <a:extLst>
                    <a:ext uri="{9D8B030D-6E8A-4147-A177-3AD203B41FA5}">
                      <a16:colId xmlns:a16="http://schemas.microsoft.com/office/drawing/2014/main" val="2779889076"/>
                    </a:ext>
                  </a:extLst>
                </a:gridCol>
                <a:gridCol w="1481328">
                  <a:extLst>
                    <a:ext uri="{9D8B030D-6E8A-4147-A177-3AD203B41FA5}">
                      <a16:colId xmlns:a16="http://schemas.microsoft.com/office/drawing/2014/main" val="40568022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Videostartrate (10 Sek.)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Videostartrate (3 Sek.)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Videostarts (10 Sek.)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extLst>
                  <a:ext uri="{0D108BD9-81ED-4DB2-BD59-A6C34878D82A}">
                    <a16:rowId xmlns:a16="http://schemas.microsoft.com/office/drawing/2014/main" val="2261114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 90,3 und Hamburg Journal - 2017-01-16 19:22:17</a:t>
                      </a:r>
                      <a:r>
                        <a:rPr kumimoji="0" lang="de-DE" sz="1000" b="0" i="0" u="none" strike="noStrike" kern="1200" cap="none" spc="0" normalizeH="0" baseline="0" noProof="0">
                          <a:ln>
                            <a:noFill/>
                          </a:ln>
                          <a:solidFill>
                            <a:prstClr val="black"/>
                          </a:solidFill>
                          <a:effectLst/>
                          <a:uLnTx/>
                          <a:uFillTx/>
                          <a:latin typeface="+mn-lt"/>
                          <a:ea typeface="+mn-ea"/>
                          <a:cs typeface="+mn-cs"/>
                        </a:rPr>
                        <a:t>
Ein nächtliches Trauerspiel! Vergangene Nacht sind Diebe in das kleine Theater "das Zimmer" an der Washingtonallee in Horn eingebrochen - durch's Kellerfenster. Geklaut wurden Technik, Requisiten und Kostüme. Der Schaden beträgt mehrere Tausend Euro - Betreiber Lars Ceglecki ist traurig und frustriert. Optimistisch hat ihn aber die Unterstützung dreier anderer Kleinbühnen gestimmt, die sofort Hilfe angeboten haben. Dennoch hofft das Theater nun auf Spenden - die Versicherungssumme allein kann den Schaden nicht tragen.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5947</a:t>
                      </a:r>
                    </a:p>
                  </a:txBody>
                  <a:tcPr/>
                </a:tc>
                <a:extLst>
                  <a:ext uri="{0D108BD9-81ED-4DB2-BD59-A6C34878D82A}">
                    <a16:rowId xmlns:a16="http://schemas.microsoft.com/office/drawing/2014/main" val="28201803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NDR 90,3 und Hamburg Journal - 2017-02-27 05:35:55</a:t>
                      </a:r>
                      <a:r>
                        <a:rPr kumimoji="0" lang="en-US" sz="1000" b="0" i="0" u="none" strike="noStrike" kern="1200" cap="none" spc="0" normalizeH="0" baseline="0" noProof="0">
                          <a:ln>
                            <a:noFill/>
                          </a:ln>
                          <a:solidFill>
                            <a:prstClr val="black"/>
                          </a:solidFill>
                          <a:effectLst/>
                          <a:uLnTx/>
                          <a:uFillTx/>
                          <a:latin typeface="+mn-lt"/>
                          <a:ea typeface="+mn-ea"/>
                          <a:cs typeface="+mn-cs"/>
                        </a:rPr>
                        <a:t>
Hamburg. Dammtorbahnhof. Dor Zoch kött. Pappnasenexpress - heißt echt so. Köln voraus. Auch Lust auf die Jecken?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10073</a:t>
                      </a:r>
                    </a:p>
                  </a:txBody>
                  <a:tcPr/>
                </a:tc>
                <a:extLst>
                  <a:ext uri="{0D108BD9-81ED-4DB2-BD59-A6C34878D82A}">
                    <a16:rowId xmlns:a16="http://schemas.microsoft.com/office/drawing/2014/main" val="2523439623"/>
                  </a:ext>
                </a:extLst>
              </a:tr>
            </a:tbl>
          </a:graphicData>
        </a:graphic>
      </p:graphicFrame>
      <p:sp>
        <p:nvSpPr>
          <p:cNvPr id="4" name="Text Placeholder 3"/>
          <p:cNvSpPr>
            <a:spLocks noGrp="1"/>
          </p:cNvSpPr>
          <p:nvPr>
            <p:ph type="body" sz="quarter" idx="14"/>
          </p:nvPr>
        </p:nvSpPr>
        <p:spPr/>
        <p:txBody>
          <a:bodyPr/>
          <a:lstStyle/>
          <a:p>
            <a:r>
              <a:rPr lang="en-US"/>
              <a:t>01.03.2016 - 31.03.2017</a:t>
            </a:r>
          </a:p>
        </p:txBody>
      </p:sp>
    </p:spTree>
    <p:extLst>
      <p:ext uri="{BB962C8B-B14F-4D97-AF65-F5344CB8AC3E}">
        <p14:creationId xmlns:p14="http://schemas.microsoft.com/office/powerpoint/2010/main" val="205686565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Eigene Posts - Videostartrate - Export - 3 of 3</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36799697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4053872890"/>
                    </a:ext>
                  </a:extLst>
                </a:gridCol>
                <a:gridCol w="1316736">
                  <a:extLst>
                    <a:ext uri="{9D8B030D-6E8A-4147-A177-3AD203B41FA5}">
                      <a16:colId xmlns:a16="http://schemas.microsoft.com/office/drawing/2014/main" val="75140193"/>
                    </a:ext>
                  </a:extLst>
                </a:gridCol>
                <a:gridCol w="1481328">
                  <a:extLst>
                    <a:ext uri="{9D8B030D-6E8A-4147-A177-3AD203B41FA5}">
                      <a16:colId xmlns:a16="http://schemas.microsoft.com/office/drawing/2014/main" val="1505090719"/>
                    </a:ext>
                  </a:extLst>
                </a:gridCol>
                <a:gridCol w="1481328">
                  <a:extLst>
                    <a:ext uri="{9D8B030D-6E8A-4147-A177-3AD203B41FA5}">
                      <a16:colId xmlns:a16="http://schemas.microsoft.com/office/drawing/2014/main" val="4100406027"/>
                    </a:ext>
                  </a:extLst>
                </a:gridCol>
                <a:gridCol w="1481328">
                  <a:extLst>
                    <a:ext uri="{9D8B030D-6E8A-4147-A177-3AD203B41FA5}">
                      <a16:colId xmlns:a16="http://schemas.microsoft.com/office/drawing/2014/main" val="21752831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Videostartrate (10 Sek.)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Videostartrate (3 Sek.)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Videostarts (10 Sek.)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extLst>
                  <a:ext uri="{0D108BD9-81ED-4DB2-BD59-A6C34878D82A}">
                    <a16:rowId xmlns:a16="http://schemas.microsoft.com/office/drawing/2014/main" val="1448060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 90,3 und Hamburg Journal - 2017-02-13 14:08:11</a:t>
                      </a:r>
                      <a:r>
                        <a:rPr kumimoji="0" lang="de-DE" sz="1000" b="0" i="0" u="none" strike="noStrike" kern="1200" cap="none" spc="0" normalizeH="0" baseline="0" noProof="0">
                          <a:ln>
                            <a:noFill/>
                          </a:ln>
                          <a:solidFill>
                            <a:prstClr val="black"/>
                          </a:solidFill>
                          <a:effectLst/>
                          <a:uLnTx/>
                          <a:uFillTx/>
                          <a:latin typeface="+mn-lt"/>
                          <a:ea typeface="+mn-ea"/>
                          <a:cs typeface="+mn-cs"/>
                        </a:rPr>
                        <a:t>
Heute hat die Stadtreinigung den 9500sten Papierkorb Hamburgs in der Schlankreye aufgestellt. Vorgeschlagen hat den Platz Anwohnerin Stella Kähler. Umweltsenator Kerstan will weitere Papierkörbe aufhängen, die Orte sollen die Bürger bestimmen dürfen.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7567</a:t>
                      </a:r>
                    </a:p>
                  </a:txBody>
                  <a:tcPr/>
                </a:tc>
                <a:extLst>
                  <a:ext uri="{0D108BD9-81ED-4DB2-BD59-A6C34878D82A}">
                    <a16:rowId xmlns:a16="http://schemas.microsoft.com/office/drawing/2014/main" val="3841403570"/>
                  </a:ext>
                </a:extLst>
              </a:tr>
            </a:tbl>
          </a:graphicData>
        </a:graphic>
      </p:graphicFrame>
      <p:sp>
        <p:nvSpPr>
          <p:cNvPr id="4" name="Text Placeholder 3"/>
          <p:cNvSpPr>
            <a:spLocks noGrp="1"/>
          </p:cNvSpPr>
          <p:nvPr>
            <p:ph type="body" sz="quarter" idx="14"/>
          </p:nvPr>
        </p:nvSpPr>
        <p:spPr/>
        <p:txBody>
          <a:bodyPr/>
          <a:lstStyle/>
          <a:p>
            <a:r>
              <a:rPr lang="en-US"/>
              <a:t>01.03.2016 - 31.03.2017</a:t>
            </a:r>
          </a:p>
        </p:txBody>
      </p:sp>
    </p:spTree>
    <p:extLst>
      <p:ext uri="{BB962C8B-B14F-4D97-AF65-F5344CB8AC3E}">
        <p14:creationId xmlns:p14="http://schemas.microsoft.com/office/powerpoint/2010/main" val="178319031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Eigene Posts - Videostartrate - Flop - Export - 1 of 3</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14977714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950849271"/>
                    </a:ext>
                  </a:extLst>
                </a:gridCol>
                <a:gridCol w="1316736">
                  <a:extLst>
                    <a:ext uri="{9D8B030D-6E8A-4147-A177-3AD203B41FA5}">
                      <a16:colId xmlns:a16="http://schemas.microsoft.com/office/drawing/2014/main" val="4222828282"/>
                    </a:ext>
                  </a:extLst>
                </a:gridCol>
                <a:gridCol w="1481328">
                  <a:extLst>
                    <a:ext uri="{9D8B030D-6E8A-4147-A177-3AD203B41FA5}">
                      <a16:colId xmlns:a16="http://schemas.microsoft.com/office/drawing/2014/main" val="614958540"/>
                    </a:ext>
                  </a:extLst>
                </a:gridCol>
                <a:gridCol w="1481328">
                  <a:extLst>
                    <a:ext uri="{9D8B030D-6E8A-4147-A177-3AD203B41FA5}">
                      <a16:colId xmlns:a16="http://schemas.microsoft.com/office/drawing/2014/main" val="4113667726"/>
                    </a:ext>
                  </a:extLst>
                </a:gridCol>
                <a:gridCol w="1481328">
                  <a:extLst>
                    <a:ext uri="{9D8B030D-6E8A-4147-A177-3AD203B41FA5}">
                      <a16:colId xmlns:a16="http://schemas.microsoft.com/office/drawing/2014/main" val="21283726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Videostartrate (10 Sek.)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Videostartrate (3 Sek.)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Videostarts (10 Sek.)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extLst>
                  <a:ext uri="{0D108BD9-81ED-4DB2-BD59-A6C34878D82A}">
                    <a16:rowId xmlns:a16="http://schemas.microsoft.com/office/drawing/2014/main" val="20593151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 90,3 und Hamburg Journal - 2016-03-28 17:59:40</a:t>
                      </a:r>
                      <a:r>
                        <a:rPr kumimoji="0" lang="de-DE" sz="1000" b="0" i="0" u="none" strike="noStrike" kern="1200" cap="none" spc="0" normalizeH="0" baseline="0" noProof="0">
                          <a:ln>
                            <a:noFill/>
                          </a:ln>
                          <a:solidFill>
                            <a:prstClr val="black"/>
                          </a:solidFill>
                          <a:effectLst/>
                          <a:uLnTx/>
                          <a:uFillTx/>
                          <a:latin typeface="+mn-lt"/>
                          <a:ea typeface="+mn-ea"/>
                          <a:cs typeface="+mn-cs"/>
                        </a:rPr>
                        <a:t>
Bücher über Bücher: In Familie Fleckhaus kleiner Wilhelmsburger Wohnung stapeln sie sich bis unter die Decke. Denn Nelly Fleckhaus und ihr Mann sind passionierte Büchersammler und haben eine Mission - und ein Problem. Das Hamburg Journal hat die Bücherretter besucht: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548753</a:t>
                      </a:r>
                    </a:p>
                  </a:txBody>
                  <a:tcPr/>
                </a:tc>
                <a:extLst>
                  <a:ext uri="{0D108BD9-81ED-4DB2-BD59-A6C34878D82A}">
                    <a16:rowId xmlns:a16="http://schemas.microsoft.com/office/drawing/2014/main" val="17855202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 90,3 und Hamburg Journal - 2016-03-01 17:33:13</a:t>
                      </a:r>
                      <a:r>
                        <a:rPr kumimoji="0" lang="de-DE" sz="1000" b="0" i="0" u="none" strike="noStrike" kern="1200" cap="none" spc="0" normalizeH="0" baseline="0" noProof="0">
                          <a:ln>
                            <a:noFill/>
                          </a:ln>
                          <a:solidFill>
                            <a:prstClr val="black"/>
                          </a:solidFill>
                          <a:effectLst/>
                          <a:uLnTx/>
                          <a:uFillTx/>
                          <a:latin typeface="+mn-lt"/>
                          <a:ea typeface="+mn-ea"/>
                          <a:cs typeface="+mn-cs"/>
                        </a:rPr>
                        <a:t>
Das Altonaer Museum widmet dem berühmten Hamburger Künstler Horst Janssen eine große Sonderausstellung. Seine Enkelin Kalyani Hemphill hat mit uns die Ausstellung besucht und uns ihre ganz persönliche Sicht auf den großen Janssen vermittelt - der für sie einfach Opapa war. Mehr dazu ab 19.30 Uhr im Hamburg Journal.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53351</a:t>
                      </a:r>
                    </a:p>
                  </a:txBody>
                  <a:tcPr/>
                </a:tc>
                <a:extLst>
                  <a:ext uri="{0D108BD9-81ED-4DB2-BD59-A6C34878D82A}">
                    <a16:rowId xmlns:a16="http://schemas.microsoft.com/office/drawing/2014/main" val="2154556615"/>
                  </a:ext>
                </a:extLst>
              </a:tr>
            </a:tbl>
          </a:graphicData>
        </a:graphic>
      </p:graphicFrame>
      <p:sp>
        <p:nvSpPr>
          <p:cNvPr id="4" name="Text Placeholder 3"/>
          <p:cNvSpPr>
            <a:spLocks noGrp="1"/>
          </p:cNvSpPr>
          <p:nvPr>
            <p:ph type="body" sz="quarter" idx="14"/>
          </p:nvPr>
        </p:nvSpPr>
        <p:spPr/>
        <p:txBody>
          <a:bodyPr/>
          <a:lstStyle/>
          <a:p>
            <a:r>
              <a:rPr lang="en-US"/>
              <a:t>01.03.2016 - 31.03.2017</a:t>
            </a:r>
          </a:p>
        </p:txBody>
      </p:sp>
    </p:spTree>
    <p:extLst>
      <p:ext uri="{BB962C8B-B14F-4D97-AF65-F5344CB8AC3E}">
        <p14:creationId xmlns:p14="http://schemas.microsoft.com/office/powerpoint/2010/main" val="143391014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Eigene Posts - Videostartrate - Flop - Export - 2 of 3</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22266795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467095838"/>
                    </a:ext>
                  </a:extLst>
                </a:gridCol>
                <a:gridCol w="1316736">
                  <a:extLst>
                    <a:ext uri="{9D8B030D-6E8A-4147-A177-3AD203B41FA5}">
                      <a16:colId xmlns:a16="http://schemas.microsoft.com/office/drawing/2014/main" val="2984299100"/>
                    </a:ext>
                  </a:extLst>
                </a:gridCol>
                <a:gridCol w="1481328">
                  <a:extLst>
                    <a:ext uri="{9D8B030D-6E8A-4147-A177-3AD203B41FA5}">
                      <a16:colId xmlns:a16="http://schemas.microsoft.com/office/drawing/2014/main" val="1227306555"/>
                    </a:ext>
                  </a:extLst>
                </a:gridCol>
                <a:gridCol w="1481328">
                  <a:extLst>
                    <a:ext uri="{9D8B030D-6E8A-4147-A177-3AD203B41FA5}">
                      <a16:colId xmlns:a16="http://schemas.microsoft.com/office/drawing/2014/main" val="146877114"/>
                    </a:ext>
                  </a:extLst>
                </a:gridCol>
                <a:gridCol w="1481328">
                  <a:extLst>
                    <a:ext uri="{9D8B030D-6E8A-4147-A177-3AD203B41FA5}">
                      <a16:colId xmlns:a16="http://schemas.microsoft.com/office/drawing/2014/main" val="38580693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Videostartrate (10 Sek.)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Videostartrate (3 Sek.)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Videostarts (10 Sek.)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extLst>
                  <a:ext uri="{0D108BD9-81ED-4DB2-BD59-A6C34878D82A}">
                    <a16:rowId xmlns:a16="http://schemas.microsoft.com/office/drawing/2014/main" val="17646211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NDR 90,3 und Hamburg Journal - 2016-03-04 15:03:31</a:t>
                      </a:r>
                      <a:r>
                        <a:rPr kumimoji="0" lang="en-US" sz="1000" b="0" i="0" u="none" strike="noStrike" kern="1200" cap="none" spc="0" normalizeH="0" baseline="0" noProof="0">
                          <a:ln>
                            <a:noFill/>
                          </a:ln>
                          <a:solidFill>
                            <a:prstClr val="black"/>
                          </a:solidFill>
                          <a:effectLst/>
                          <a:uLnTx/>
                          <a:uFillTx/>
                          <a:latin typeface="+mn-lt"/>
                          <a:ea typeface="+mn-ea"/>
                          <a:cs typeface="+mn-cs"/>
                        </a:rPr>
                        <a:t>
Zum Lachen in den Keller? Nicht mit den Gästen von Stephan Heller in der NDR 90,3-Musikbox. Alex Bannes und Mike Sokollek vom Lachtreff Altona/Eidelstedt zaubern mit dieser Lachübung auch Miesmuscheln ein Grinsen ins Gesicht.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36957</a:t>
                      </a:r>
                    </a:p>
                  </a:txBody>
                  <a:tcPr/>
                </a:tc>
                <a:extLst>
                  <a:ext uri="{0D108BD9-81ED-4DB2-BD59-A6C34878D82A}">
                    <a16:rowId xmlns:a16="http://schemas.microsoft.com/office/drawing/2014/main" val="20611122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 90,3 und Hamburg Journal - 2016-03-07 13:07:38</a:t>
                      </a:r>
                      <a:r>
                        <a:rPr kumimoji="0" lang="de-DE" sz="1000" b="0" i="0" u="none" strike="noStrike" kern="1200" cap="none" spc="0" normalizeH="0" baseline="0" noProof="0">
                          <a:ln>
                            <a:noFill/>
                          </a:ln>
                          <a:solidFill>
                            <a:prstClr val="black"/>
                          </a:solidFill>
                          <a:effectLst/>
                          <a:uLnTx/>
                          <a:uFillTx/>
                          <a:latin typeface="+mn-lt"/>
                          <a:ea typeface="+mn-ea"/>
                          <a:cs typeface="+mn-cs"/>
                        </a:rPr>
                        <a:t>
Dank Hanse, Handel und Speicherstadt floriert der Handel mit Kaffee in Hamburg schon seit mehreren Jahrhunderten. Davon haben nicht nur die Kaffeetrinker, sondern auch die Kaffeeröster profitiert. Am 21. März feiert das Traditionsunternehmen Darboven sein 150-jähriges Bestehen mit einem Senatsempfang und einer Ausstellung im Hamburger Rathaus. Im Hamburg Journal schauen wir schon jetzt zurück auf eine bewegte Geschichte.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34277</a:t>
                      </a:r>
                    </a:p>
                  </a:txBody>
                  <a:tcPr/>
                </a:tc>
                <a:extLst>
                  <a:ext uri="{0D108BD9-81ED-4DB2-BD59-A6C34878D82A}">
                    <a16:rowId xmlns:a16="http://schemas.microsoft.com/office/drawing/2014/main" val="1890145834"/>
                  </a:ext>
                </a:extLst>
              </a:tr>
            </a:tbl>
          </a:graphicData>
        </a:graphic>
      </p:graphicFrame>
      <p:sp>
        <p:nvSpPr>
          <p:cNvPr id="4" name="Text Placeholder 3"/>
          <p:cNvSpPr>
            <a:spLocks noGrp="1"/>
          </p:cNvSpPr>
          <p:nvPr>
            <p:ph type="body" sz="quarter" idx="14"/>
          </p:nvPr>
        </p:nvSpPr>
        <p:spPr/>
        <p:txBody>
          <a:bodyPr/>
          <a:lstStyle/>
          <a:p>
            <a:r>
              <a:rPr lang="en-US"/>
              <a:t>01.03.2016 - 31.03.2017</a:t>
            </a:r>
          </a:p>
        </p:txBody>
      </p:sp>
    </p:spTree>
    <p:extLst>
      <p:ext uri="{BB962C8B-B14F-4D97-AF65-F5344CB8AC3E}">
        <p14:creationId xmlns:p14="http://schemas.microsoft.com/office/powerpoint/2010/main" val="55635994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Eigene Posts - Videostartrate - Flop - Export - 3 of 3</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13243813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932306143"/>
                    </a:ext>
                  </a:extLst>
                </a:gridCol>
                <a:gridCol w="1316736">
                  <a:extLst>
                    <a:ext uri="{9D8B030D-6E8A-4147-A177-3AD203B41FA5}">
                      <a16:colId xmlns:a16="http://schemas.microsoft.com/office/drawing/2014/main" val="2976668776"/>
                    </a:ext>
                  </a:extLst>
                </a:gridCol>
                <a:gridCol w="1481328">
                  <a:extLst>
                    <a:ext uri="{9D8B030D-6E8A-4147-A177-3AD203B41FA5}">
                      <a16:colId xmlns:a16="http://schemas.microsoft.com/office/drawing/2014/main" val="3913772693"/>
                    </a:ext>
                  </a:extLst>
                </a:gridCol>
                <a:gridCol w="1481328">
                  <a:extLst>
                    <a:ext uri="{9D8B030D-6E8A-4147-A177-3AD203B41FA5}">
                      <a16:colId xmlns:a16="http://schemas.microsoft.com/office/drawing/2014/main" val="3808672882"/>
                    </a:ext>
                  </a:extLst>
                </a:gridCol>
                <a:gridCol w="1481328">
                  <a:extLst>
                    <a:ext uri="{9D8B030D-6E8A-4147-A177-3AD203B41FA5}">
                      <a16:colId xmlns:a16="http://schemas.microsoft.com/office/drawing/2014/main" val="41494530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Videostartrate (10 Sek.)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Videostartrate (3 Sek.)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Videostarts (10 Sek.)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extLst>
                  <a:ext uri="{0D108BD9-81ED-4DB2-BD59-A6C34878D82A}">
                    <a16:rowId xmlns:a16="http://schemas.microsoft.com/office/drawing/2014/main" val="31162743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 90,3 und Hamburg Journal - 2016-03-04 14:15:45</a:t>
                      </a:r>
                      <a:r>
                        <a:rPr kumimoji="0" lang="de-DE" sz="1000" b="0" i="0" u="none" strike="noStrike" kern="1200" cap="none" spc="0" normalizeH="0" baseline="0" noProof="0">
                          <a:ln>
                            <a:noFill/>
                          </a:ln>
                          <a:solidFill>
                            <a:prstClr val="black"/>
                          </a:solidFill>
                          <a:effectLst/>
                          <a:uLnTx/>
                          <a:uFillTx/>
                          <a:latin typeface="+mn-lt"/>
                          <a:ea typeface="+mn-ea"/>
                          <a:cs typeface="+mn-cs"/>
                        </a:rPr>
                        <a:t>
Der Hamburg Journal Koch Dave Hänsel ist wieder auf Gourmet-Tour. Die führt ihn dieses Mal nach Hamburg-Volksdorf, wo er auf dem Wochenmarkt frischen Fisch zubereitet: Skrei nach Volksdörfer Art. Heute Abend zu sehen um 18 Uhr im Hamburg Journal.
Das Rezept zu dem Gericht finden Sie auch auf unserer Internetseite:
http://www.ndr.de/ratgeber/kochen/rezepte/rezeptdb6_id-10538_broadcast-14_station-ndrtv.html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40045</a:t>
                      </a:r>
                    </a:p>
                  </a:txBody>
                  <a:tcPr/>
                </a:tc>
                <a:extLst>
                  <a:ext uri="{0D108BD9-81ED-4DB2-BD59-A6C34878D82A}">
                    <a16:rowId xmlns:a16="http://schemas.microsoft.com/office/drawing/2014/main" val="1728512566"/>
                  </a:ext>
                </a:extLst>
              </a:tr>
            </a:tbl>
          </a:graphicData>
        </a:graphic>
      </p:graphicFrame>
      <p:sp>
        <p:nvSpPr>
          <p:cNvPr id="4" name="Text Placeholder 3"/>
          <p:cNvSpPr>
            <a:spLocks noGrp="1"/>
          </p:cNvSpPr>
          <p:nvPr>
            <p:ph type="body" sz="quarter" idx="14"/>
          </p:nvPr>
        </p:nvSpPr>
        <p:spPr/>
        <p:txBody>
          <a:bodyPr/>
          <a:lstStyle/>
          <a:p>
            <a:r>
              <a:rPr lang="en-US"/>
              <a:t>01.03.2016 - 31.03.2017</a:t>
            </a:r>
          </a:p>
        </p:txBody>
      </p:sp>
    </p:spTree>
    <p:extLst>
      <p:ext uri="{BB962C8B-B14F-4D97-AF65-F5344CB8AC3E}">
        <p14:creationId xmlns:p14="http://schemas.microsoft.com/office/powerpoint/2010/main" val="310235917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Eigene Posts - Potenzielle Reichweite - Export</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40868036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099716492"/>
                    </a:ext>
                  </a:extLst>
                </a:gridCol>
                <a:gridCol w="1234440">
                  <a:extLst>
                    <a:ext uri="{9D8B030D-6E8A-4147-A177-3AD203B41FA5}">
                      <a16:colId xmlns:a16="http://schemas.microsoft.com/office/drawing/2014/main" val="2896361030"/>
                    </a:ext>
                  </a:extLst>
                </a:gridCol>
                <a:gridCol w="822960">
                  <a:extLst>
                    <a:ext uri="{9D8B030D-6E8A-4147-A177-3AD203B41FA5}">
                      <a16:colId xmlns:a16="http://schemas.microsoft.com/office/drawing/2014/main" val="1078416243"/>
                    </a:ext>
                  </a:extLst>
                </a:gridCol>
                <a:gridCol w="822960">
                  <a:extLst>
                    <a:ext uri="{9D8B030D-6E8A-4147-A177-3AD203B41FA5}">
                      <a16:colId xmlns:a16="http://schemas.microsoft.com/office/drawing/2014/main" val="3902348373"/>
                    </a:ext>
                  </a:extLst>
                </a:gridCol>
                <a:gridCol w="822960">
                  <a:extLst>
                    <a:ext uri="{9D8B030D-6E8A-4147-A177-3AD203B41FA5}">
                      <a16:colId xmlns:a16="http://schemas.microsoft.com/office/drawing/2014/main" val="4230206389"/>
                    </a:ext>
                  </a:extLst>
                </a:gridCol>
                <a:gridCol w="822960">
                  <a:extLst>
                    <a:ext uri="{9D8B030D-6E8A-4147-A177-3AD203B41FA5}">
                      <a16:colId xmlns:a16="http://schemas.microsoft.com/office/drawing/2014/main" val="197055829"/>
                    </a:ext>
                  </a:extLst>
                </a:gridCol>
                <a:gridCol w="411480">
                  <a:extLst>
                    <a:ext uri="{9D8B030D-6E8A-4147-A177-3AD203B41FA5}">
                      <a16:colId xmlns:a16="http://schemas.microsoft.com/office/drawing/2014/main" val="3161716840"/>
                    </a:ext>
                  </a:extLst>
                </a:gridCol>
              </a:tblGrid>
              <a:tr h="370840">
                <a:tc>
                  <a:txBody>
                    <a:bodyPr/>
                    <a:lstStyle/>
                    <a:p>
                      <a:r>
                        <a:rPr lang="en-US" sz="1000"/>
                        <a:t>Post</a:t>
                      </a:r>
                    </a:p>
                  </a:txBody>
                  <a:tcPr/>
                </a:tc>
                <a:tc>
                  <a:txBody>
                    <a:bodyPr/>
                    <a:lstStyle/>
                    <a:p>
                      <a:r>
                        <a:rPr lang="en-US" sz="1000"/>
                        <a:t>gesamt Potenzielle Reichweite</a:t>
                      </a:r>
                    </a:p>
                  </a:txBody>
                  <a:tcPr/>
                </a:tc>
                <a:tc>
                  <a:txBody>
                    <a:bodyPr/>
                    <a:lstStyle/>
                    <a:p>
                      <a:r>
                        <a:rPr lang="en-US" sz="1000"/>
                        <a:t>bezahlt</a:t>
                      </a:r>
                    </a:p>
                  </a:txBody>
                  <a:tcPr/>
                </a:tc>
                <a:tc>
                  <a:txBody>
                    <a:bodyPr/>
                    <a:lstStyle/>
                    <a:p>
                      <a:r>
                        <a:rPr lang="en-US" sz="1000"/>
                        <a:t>viral</a:t>
                      </a:r>
                    </a:p>
                  </a:txBody>
                  <a:tcPr/>
                </a:tc>
                <a:tc>
                  <a:txBody>
                    <a:bodyPr/>
                    <a:lstStyle/>
                    <a:p>
                      <a:r>
                        <a:rPr lang="en-US" sz="1000"/>
                        <a:t>organisch</a:t>
                      </a:r>
                    </a:p>
                  </a:txBody>
                  <a:tcPr/>
                </a:tc>
                <a:tc>
                  <a:txBody>
                    <a:bodyPr/>
                    <a:lstStyle/>
                    <a:p>
                      <a:r>
                        <a:rPr lang="en-US" sz="1000"/>
                        <a:t>unbezahlt</a:t>
                      </a:r>
                    </a:p>
                  </a:txBody>
                  <a:tcPr/>
                </a:tc>
                <a:tc>
                  <a:txBody>
                    <a:bodyPr/>
                    <a:lstStyle/>
                    <a:p>
                      <a:r>
                        <a:rPr lang="en-US" sz="1000"/>
                        <a:t>Typ</a:t>
                      </a:r>
                    </a:p>
                  </a:txBody>
                  <a:tcPr/>
                </a:tc>
                <a:extLst>
                  <a:ext uri="{0D108BD9-81ED-4DB2-BD59-A6C34878D82A}">
                    <a16:rowId xmlns:a16="http://schemas.microsoft.com/office/drawing/2014/main" val="99020537"/>
                  </a:ext>
                </a:extLst>
              </a:tr>
              <a:tr h="370840">
                <a:tc>
                  <a:txBody>
                    <a:bodyPr/>
                    <a:lstStyle/>
                    <a:p>
                      <a:r>
                        <a:rPr lang="de-DE" sz="1000" b="1"/>
                        <a:t>NDR 90,3 und Hamburg Journal - 2016-09-27 16:55:09</a:t>
                      </a:r>
                      <a:r>
                        <a:rPr lang="de-DE" sz="1000"/>
                        <a:t>
Unser Hafen Hamburg, einfach gigantisch! "Gigant des Nordens" heißt deshalb auch eine Doku über den größten Seehafen Deutschlands und die Speicherstadt. Am Donnerstag um 20.15 Uhr im NDR Fernsehen.</a:t>
                      </a:r>
                      <a:endParaRPr lang="en-US" sz="1000"/>
                    </a:p>
                  </a:txBody>
                  <a:tcPr/>
                </a:tc>
                <a:tc>
                  <a:txBody>
                    <a:bodyPr/>
                    <a:lstStyle/>
                    <a:p>
                      <a:r>
                        <a:rPr lang="en-US" sz="1000"/>
                        <a:t>1634915</a:t>
                      </a:r>
                    </a:p>
                  </a:txBody>
                  <a:tcPr/>
                </a:tc>
                <a:tc>
                  <a:txBody>
                    <a:bodyPr/>
                    <a:lstStyle/>
                    <a:p>
                      <a:r>
                        <a:rPr lang="en-US" sz="1000"/>
                        <a:t>0</a:t>
                      </a:r>
                    </a:p>
                  </a:txBody>
                  <a:tcPr/>
                </a:tc>
                <a:tc>
                  <a:txBody>
                    <a:bodyPr/>
                    <a:lstStyle/>
                    <a:p>
                      <a:r>
                        <a:rPr lang="en-US" sz="1000"/>
                        <a:t>1176941</a:t>
                      </a:r>
                    </a:p>
                  </a:txBody>
                  <a:tcPr/>
                </a:tc>
                <a:tc>
                  <a:txBody>
                    <a:bodyPr/>
                    <a:lstStyle/>
                    <a:p>
                      <a:r>
                        <a:rPr lang="en-US" sz="1000"/>
                        <a:t>498297</a:t>
                      </a:r>
                    </a:p>
                  </a:txBody>
                  <a:tcPr/>
                </a:tc>
                <a:tc>
                  <a:txBody>
                    <a:bodyPr/>
                    <a:lstStyle/>
                    <a:p>
                      <a:r>
                        <a:rPr lang="en-US" sz="1000"/>
                        <a:t>1634915</a:t>
                      </a:r>
                    </a:p>
                  </a:txBody>
                  <a:tcPr/>
                </a:tc>
                <a:tc>
                  <a:txBody>
                    <a:bodyPr/>
                    <a:lstStyle/>
                    <a:p>
                      <a:r>
                        <a:rPr lang="en-US" sz="1000"/>
                        <a:t>Video</a:t>
                      </a:r>
                    </a:p>
                  </a:txBody>
                  <a:tcPr/>
                </a:tc>
                <a:extLst>
                  <a:ext uri="{0D108BD9-81ED-4DB2-BD59-A6C34878D82A}">
                    <a16:rowId xmlns:a16="http://schemas.microsoft.com/office/drawing/2014/main" val="530787140"/>
                  </a:ext>
                </a:extLst>
              </a:tr>
              <a:tr h="370840">
                <a:tc>
                  <a:txBody>
                    <a:bodyPr/>
                    <a:lstStyle/>
                    <a:p>
                      <a:r>
                        <a:rPr lang="de-DE" sz="1000" b="1"/>
                        <a:t>NDR 90,3 und Hamburg Journal - 2016-11-03 06:00:00</a:t>
                      </a:r>
                      <a:r>
                        <a:rPr lang="de-DE" sz="1000"/>
                        <a:t>
Im Zeitraffer dauert der Bau der Elbphilharmonie Hamburg nur läppische 30 Sekunden. Die ganze Geschichte in der Multimedia-Doku auf ndr.de/elbphilharmonie.</a:t>
                      </a:r>
                      <a:endParaRPr lang="en-US" sz="1000"/>
                    </a:p>
                  </a:txBody>
                  <a:tcPr/>
                </a:tc>
                <a:tc>
                  <a:txBody>
                    <a:bodyPr/>
                    <a:lstStyle/>
                    <a:p>
                      <a:r>
                        <a:rPr lang="en-US" sz="1000"/>
                        <a:t>1284969</a:t>
                      </a:r>
                    </a:p>
                  </a:txBody>
                  <a:tcPr/>
                </a:tc>
                <a:tc>
                  <a:txBody>
                    <a:bodyPr/>
                    <a:lstStyle/>
                    <a:p>
                      <a:r>
                        <a:rPr lang="en-US" sz="1000"/>
                        <a:t>0</a:t>
                      </a:r>
                    </a:p>
                  </a:txBody>
                  <a:tcPr/>
                </a:tc>
                <a:tc>
                  <a:txBody>
                    <a:bodyPr/>
                    <a:lstStyle/>
                    <a:p>
                      <a:r>
                        <a:rPr lang="en-US" sz="1000"/>
                        <a:t>1040386</a:t>
                      </a:r>
                    </a:p>
                  </a:txBody>
                  <a:tcPr/>
                </a:tc>
                <a:tc>
                  <a:txBody>
                    <a:bodyPr/>
                    <a:lstStyle/>
                    <a:p>
                      <a:r>
                        <a:rPr lang="en-US" sz="1000"/>
                        <a:t>270359</a:t>
                      </a:r>
                    </a:p>
                  </a:txBody>
                  <a:tcPr/>
                </a:tc>
                <a:tc>
                  <a:txBody>
                    <a:bodyPr/>
                    <a:lstStyle/>
                    <a:p>
                      <a:r>
                        <a:rPr lang="en-US" sz="1000"/>
                        <a:t>1284969</a:t>
                      </a:r>
                    </a:p>
                  </a:txBody>
                  <a:tcPr/>
                </a:tc>
                <a:tc>
                  <a:txBody>
                    <a:bodyPr/>
                    <a:lstStyle/>
                    <a:p>
                      <a:r>
                        <a:rPr lang="en-US" sz="1000"/>
                        <a:t>Video</a:t>
                      </a:r>
                    </a:p>
                  </a:txBody>
                  <a:tcPr/>
                </a:tc>
                <a:extLst>
                  <a:ext uri="{0D108BD9-81ED-4DB2-BD59-A6C34878D82A}">
                    <a16:rowId xmlns:a16="http://schemas.microsoft.com/office/drawing/2014/main" val="1124668527"/>
                  </a:ext>
                </a:extLst>
              </a:tr>
              <a:tr h="370840">
                <a:tc>
                  <a:txBody>
                    <a:bodyPr/>
                    <a:lstStyle/>
                    <a:p>
                      <a:r>
                        <a:rPr lang="de-DE" sz="1000" b="1"/>
                        <a:t>NDR 90,3 und Hamburg Journal - 2016-03-28 17:59:40</a:t>
                      </a:r>
                      <a:r>
                        <a:rPr lang="de-DE" sz="1000"/>
                        <a:t>
Bücher über Bücher: In Familie Fleckhaus kleiner Wilhelmsburger Wohnung stapeln sie sich bis unter die Decke. Denn Nelly Fleckhaus und ihr Mann sind passionierte Büchersammler und haben eine Mission - und ein Problem. Das Hamburg Journal hat die Bücherretter besucht:</a:t>
                      </a:r>
                      <a:endParaRPr lang="en-US" sz="1000"/>
                    </a:p>
                  </a:txBody>
                  <a:tcPr/>
                </a:tc>
                <a:tc>
                  <a:txBody>
                    <a:bodyPr/>
                    <a:lstStyle/>
                    <a:p>
                      <a:r>
                        <a:rPr lang="en-US" sz="1000"/>
                        <a:t>548753</a:t>
                      </a:r>
                    </a:p>
                  </a:txBody>
                  <a:tcPr/>
                </a:tc>
                <a:tc>
                  <a:txBody>
                    <a:bodyPr/>
                    <a:lstStyle/>
                    <a:p>
                      <a:r>
                        <a:rPr lang="en-US" sz="1000"/>
                        <a:t>0</a:t>
                      </a:r>
                    </a:p>
                  </a:txBody>
                  <a:tcPr/>
                </a:tc>
                <a:tc>
                  <a:txBody>
                    <a:bodyPr/>
                    <a:lstStyle/>
                    <a:p>
                      <a:r>
                        <a:rPr lang="en-US" sz="1000"/>
                        <a:t>929</a:t>
                      </a:r>
                    </a:p>
                  </a:txBody>
                  <a:tcPr/>
                </a:tc>
                <a:tc>
                  <a:txBody>
                    <a:bodyPr/>
                    <a:lstStyle/>
                    <a:p>
                      <a:r>
                        <a:rPr lang="en-US" sz="1000"/>
                        <a:t>548753</a:t>
                      </a:r>
                    </a:p>
                  </a:txBody>
                  <a:tcPr/>
                </a:tc>
                <a:tc>
                  <a:txBody>
                    <a:bodyPr/>
                    <a:lstStyle/>
                    <a:p>
                      <a:r>
                        <a:rPr lang="en-US" sz="1000"/>
                        <a:t>548753</a:t>
                      </a:r>
                    </a:p>
                  </a:txBody>
                  <a:tcPr/>
                </a:tc>
                <a:tc>
                  <a:txBody>
                    <a:bodyPr/>
                    <a:lstStyle/>
                    <a:p>
                      <a:r>
                        <a:rPr lang="en-US" sz="1000"/>
                        <a:t>Video</a:t>
                      </a:r>
                    </a:p>
                  </a:txBody>
                  <a:tcPr/>
                </a:tc>
                <a:extLst>
                  <a:ext uri="{0D108BD9-81ED-4DB2-BD59-A6C34878D82A}">
                    <a16:rowId xmlns:a16="http://schemas.microsoft.com/office/drawing/2014/main" val="3597844862"/>
                  </a:ext>
                </a:extLst>
              </a:tr>
              <a:tr h="370840">
                <a:tc>
                  <a:txBody>
                    <a:bodyPr/>
                    <a:lstStyle/>
                    <a:p>
                      <a:r>
                        <a:rPr lang="de-DE" sz="1000" b="1"/>
                        <a:t>NDR 90,3 und Hamburg Journal - 2016-03-10 06:00:00</a:t>
                      </a:r>
                      <a:r>
                        <a:rPr lang="de-DE" sz="1000"/>
                        <a:t>
Guten Morgen Hamburg! Genießen Sie den Sonnenaufgang mit uns - bei einem Flug über die Außenalster. 
http://www.ndr.de/nachrichten/hamburg/Hamburg-von-oben-Aussenalster,hamburgvonoben100.html
#hamburg #alster #welovehh #sunrise</a:t>
                      </a:r>
                      <a:endParaRPr lang="en-US" sz="1000"/>
                    </a:p>
                  </a:txBody>
                  <a:tcPr/>
                </a:tc>
                <a:tc>
                  <a:txBody>
                    <a:bodyPr/>
                    <a:lstStyle/>
                    <a:p>
                      <a:r>
                        <a:rPr lang="en-US" sz="1000"/>
                        <a:t>539992</a:t>
                      </a:r>
                    </a:p>
                  </a:txBody>
                  <a:tcPr/>
                </a:tc>
                <a:tc>
                  <a:txBody>
                    <a:bodyPr/>
                    <a:lstStyle/>
                    <a:p>
                      <a:r>
                        <a:rPr lang="en-US" sz="1000"/>
                        <a:t>0</a:t>
                      </a:r>
                    </a:p>
                  </a:txBody>
                  <a:tcPr/>
                </a:tc>
                <a:tc>
                  <a:txBody>
                    <a:bodyPr/>
                    <a:lstStyle/>
                    <a:p>
                      <a:r>
                        <a:rPr lang="en-US" sz="1000"/>
                        <a:t>475194</a:t>
                      </a:r>
                    </a:p>
                  </a:txBody>
                  <a:tcPr/>
                </a:tc>
                <a:tc>
                  <a:txBody>
                    <a:bodyPr/>
                    <a:lstStyle/>
                    <a:p>
                      <a:r>
                        <a:rPr lang="en-US" sz="1000"/>
                        <a:t>74186</a:t>
                      </a:r>
                    </a:p>
                  </a:txBody>
                  <a:tcPr/>
                </a:tc>
                <a:tc>
                  <a:txBody>
                    <a:bodyPr/>
                    <a:lstStyle/>
                    <a:p>
                      <a:r>
                        <a:rPr lang="en-US" sz="1000"/>
                        <a:t>539992</a:t>
                      </a:r>
                    </a:p>
                  </a:txBody>
                  <a:tcPr/>
                </a:tc>
                <a:tc>
                  <a:txBody>
                    <a:bodyPr/>
                    <a:lstStyle/>
                    <a:p>
                      <a:r>
                        <a:rPr lang="en-US" sz="1000"/>
                        <a:t>Video</a:t>
                      </a:r>
                    </a:p>
                  </a:txBody>
                  <a:tcPr/>
                </a:tc>
                <a:extLst>
                  <a:ext uri="{0D108BD9-81ED-4DB2-BD59-A6C34878D82A}">
                    <a16:rowId xmlns:a16="http://schemas.microsoft.com/office/drawing/2014/main" val="2895870143"/>
                  </a:ext>
                </a:extLst>
              </a:tr>
              <a:tr h="370840">
                <a:tc>
                  <a:txBody>
                    <a:bodyPr/>
                    <a:lstStyle/>
                    <a:p>
                      <a:r>
                        <a:rPr lang="de-DE" sz="1000" b="1"/>
                        <a:t>NDR 90,3 und Hamburg Journal - 2016-03-17 17:38:37</a:t>
                      </a:r>
                      <a:r>
                        <a:rPr lang="de-DE" sz="1000"/>
                        <a:t>
Und da war der Bus in der Elbe. Hamburg hat eine neue Attraktion mehr - den Riverbus. Das Hamburg Journal war bei der ersten Fahrt heute mit dabei. Mehr Bilder gibt es ab 19.30 Uhr im NDR Fernsehen. Zum Artikel geht's hier lang -&gt; http://www.ndr.de/nachrichten/hamburg/Neue-Stadtkreuzfahrt-auf-der-Elbe,amphibienfahrzeug118.html</a:t>
                      </a:r>
                      <a:endParaRPr lang="en-US" sz="1000"/>
                    </a:p>
                  </a:txBody>
                  <a:tcPr/>
                </a:tc>
                <a:tc>
                  <a:txBody>
                    <a:bodyPr/>
                    <a:lstStyle/>
                    <a:p>
                      <a:r>
                        <a:rPr lang="en-US" sz="1000"/>
                        <a:t>465142</a:t>
                      </a:r>
                    </a:p>
                  </a:txBody>
                  <a:tcPr/>
                </a:tc>
                <a:tc>
                  <a:txBody>
                    <a:bodyPr/>
                    <a:lstStyle/>
                    <a:p>
                      <a:r>
                        <a:rPr lang="en-US" sz="1000"/>
                        <a:t>0</a:t>
                      </a:r>
                    </a:p>
                  </a:txBody>
                  <a:tcPr/>
                </a:tc>
                <a:tc>
                  <a:txBody>
                    <a:bodyPr/>
                    <a:lstStyle/>
                    <a:p>
                      <a:r>
                        <a:rPr lang="en-US" sz="1000"/>
                        <a:t>359174</a:t>
                      </a:r>
                    </a:p>
                  </a:txBody>
                  <a:tcPr/>
                </a:tc>
                <a:tc>
                  <a:txBody>
                    <a:bodyPr/>
                    <a:lstStyle/>
                    <a:p>
                      <a:r>
                        <a:rPr lang="en-US" sz="1000"/>
                        <a:t>114454</a:t>
                      </a:r>
                    </a:p>
                  </a:txBody>
                  <a:tcPr/>
                </a:tc>
                <a:tc>
                  <a:txBody>
                    <a:bodyPr/>
                    <a:lstStyle/>
                    <a:p>
                      <a:r>
                        <a:rPr lang="en-US" sz="1000"/>
                        <a:t>465142</a:t>
                      </a:r>
                    </a:p>
                  </a:txBody>
                  <a:tcPr/>
                </a:tc>
                <a:tc>
                  <a:txBody>
                    <a:bodyPr/>
                    <a:lstStyle/>
                    <a:p>
                      <a:r>
                        <a:rPr lang="en-US" sz="1000"/>
                        <a:t>Video</a:t>
                      </a:r>
                    </a:p>
                  </a:txBody>
                  <a:tcPr/>
                </a:tc>
                <a:extLst>
                  <a:ext uri="{0D108BD9-81ED-4DB2-BD59-A6C34878D82A}">
                    <a16:rowId xmlns:a16="http://schemas.microsoft.com/office/drawing/2014/main" val="1225452662"/>
                  </a:ext>
                </a:extLst>
              </a:tr>
            </a:tbl>
          </a:graphicData>
        </a:graphic>
      </p:graphicFrame>
      <p:sp>
        <p:nvSpPr>
          <p:cNvPr id="4" name="Text Placeholder 3"/>
          <p:cNvSpPr>
            <a:spLocks noGrp="1"/>
          </p:cNvSpPr>
          <p:nvPr>
            <p:ph type="body" sz="quarter" idx="14"/>
          </p:nvPr>
        </p:nvSpPr>
        <p:spPr/>
        <p:txBody>
          <a:bodyPr/>
          <a:lstStyle/>
          <a:p>
            <a:r>
              <a:rPr lang="en-US"/>
              <a:t>01.03.2016 - 31.03.2017</a:t>
            </a:r>
          </a:p>
        </p:txBody>
      </p:sp>
    </p:spTree>
    <p:extLst>
      <p:ext uri="{BB962C8B-B14F-4D97-AF65-F5344CB8AC3E}">
        <p14:creationId xmlns:p14="http://schemas.microsoft.com/office/powerpoint/2010/main" val="261885797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Eigene Posts - Aktive Nutzer - Export</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2203228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770412104"/>
                    </a:ext>
                  </a:extLst>
                </a:gridCol>
                <a:gridCol w="1234440">
                  <a:extLst>
                    <a:ext uri="{9D8B030D-6E8A-4147-A177-3AD203B41FA5}">
                      <a16:colId xmlns:a16="http://schemas.microsoft.com/office/drawing/2014/main" val="2696898360"/>
                    </a:ext>
                  </a:extLst>
                </a:gridCol>
                <a:gridCol w="1234440">
                  <a:extLst>
                    <a:ext uri="{9D8B030D-6E8A-4147-A177-3AD203B41FA5}">
                      <a16:colId xmlns:a16="http://schemas.microsoft.com/office/drawing/2014/main" val="1671074892"/>
                    </a:ext>
                  </a:extLst>
                </a:gridCol>
                <a:gridCol w="1234440">
                  <a:extLst>
                    <a:ext uri="{9D8B030D-6E8A-4147-A177-3AD203B41FA5}">
                      <a16:colId xmlns:a16="http://schemas.microsoft.com/office/drawing/2014/main" val="1744589279"/>
                    </a:ext>
                  </a:extLst>
                </a:gridCol>
                <a:gridCol w="822960">
                  <a:extLst>
                    <a:ext uri="{9D8B030D-6E8A-4147-A177-3AD203B41FA5}">
                      <a16:colId xmlns:a16="http://schemas.microsoft.com/office/drawing/2014/main" val="267775129"/>
                    </a:ext>
                  </a:extLst>
                </a:gridCol>
                <a:gridCol w="411480">
                  <a:extLst>
                    <a:ext uri="{9D8B030D-6E8A-4147-A177-3AD203B41FA5}">
                      <a16:colId xmlns:a16="http://schemas.microsoft.com/office/drawing/2014/main" val="952189298"/>
                    </a:ext>
                  </a:extLst>
                </a:gridCol>
              </a:tblGrid>
              <a:tr h="370840">
                <a:tc>
                  <a:txBody>
                    <a:bodyPr/>
                    <a:lstStyle/>
                    <a:p>
                      <a:r>
                        <a:rPr lang="en-US" sz="1000"/>
                        <a:t>Post</a:t>
                      </a:r>
                    </a:p>
                  </a:txBody>
                  <a:tcPr/>
                </a:tc>
                <a:tc>
                  <a:txBody>
                    <a:bodyPr/>
                    <a:lstStyle/>
                    <a:p>
                      <a:r>
                        <a:rPr lang="en-US" sz="1000"/>
                        <a:t>Aktive Nutzer</a:t>
                      </a:r>
                    </a:p>
                  </a:txBody>
                  <a:tcPr/>
                </a:tc>
                <a:tc>
                  <a:txBody>
                    <a:bodyPr/>
                    <a:lstStyle/>
                    <a:p>
                      <a:r>
                        <a:rPr lang="en-US" sz="1000"/>
                        <a:t>Potenzielle Reichweite</a:t>
                      </a:r>
                    </a:p>
                  </a:txBody>
                  <a:tcPr/>
                </a:tc>
                <a:tc>
                  <a:txBody>
                    <a:bodyPr/>
                    <a:lstStyle/>
                    <a:p>
                      <a:r>
                        <a:rPr lang="en-US" sz="1000"/>
                        <a:t>I-Rate Aktive Nutzer</a:t>
                      </a:r>
                    </a:p>
                  </a:txBody>
                  <a:tcPr/>
                </a:tc>
                <a:tc>
                  <a:txBody>
                    <a:bodyPr/>
                    <a:lstStyle/>
                    <a:p>
                      <a:r>
                        <a:rPr lang="en-US" sz="1000"/>
                        <a:t>Reaktionen</a:t>
                      </a:r>
                    </a:p>
                  </a:txBody>
                  <a:tcPr/>
                </a:tc>
                <a:tc>
                  <a:txBody>
                    <a:bodyPr/>
                    <a:lstStyle/>
                    <a:p>
                      <a:r>
                        <a:rPr lang="en-US" sz="1000"/>
                        <a:t>Typ</a:t>
                      </a:r>
                    </a:p>
                  </a:txBody>
                  <a:tcPr/>
                </a:tc>
                <a:extLst>
                  <a:ext uri="{0D108BD9-81ED-4DB2-BD59-A6C34878D82A}">
                    <a16:rowId xmlns:a16="http://schemas.microsoft.com/office/drawing/2014/main" val="3210455721"/>
                  </a:ext>
                </a:extLst>
              </a:tr>
              <a:tr h="370840">
                <a:tc>
                  <a:txBody>
                    <a:bodyPr/>
                    <a:lstStyle/>
                    <a:p>
                      <a:r>
                        <a:rPr lang="de-DE" sz="1000" b="1"/>
                        <a:t>NDR 90,3 und Hamburg Journal - 2016-09-27 16:55:09</a:t>
                      </a:r>
                      <a:r>
                        <a:rPr lang="de-DE" sz="1000"/>
                        <a:t>
Unser Hafen Hamburg, einfach gigantisch! "Gigant des Nordens" heißt deshalb auch eine Doku über den größten Seehafen Deutschlands und die Speicherstadt. Am Donnerstag um 20.15 Uhr im NDR Fernsehen.</a:t>
                      </a:r>
                      <a:endParaRPr lang="en-US" sz="1000"/>
                    </a:p>
                  </a:txBody>
                  <a:tcPr/>
                </a:tc>
                <a:tc>
                  <a:txBody>
                    <a:bodyPr/>
                    <a:lstStyle/>
                    <a:p>
                      <a:r>
                        <a:rPr lang="en-US" sz="1000"/>
                        <a:t>75306</a:t>
                      </a:r>
                    </a:p>
                  </a:txBody>
                  <a:tcPr/>
                </a:tc>
                <a:tc>
                  <a:txBody>
                    <a:bodyPr/>
                    <a:lstStyle/>
                    <a:p>
                      <a:r>
                        <a:rPr lang="en-US" sz="1000"/>
                        <a:t>1634915</a:t>
                      </a:r>
                    </a:p>
                  </a:txBody>
                  <a:tcPr/>
                </a:tc>
                <a:tc>
                  <a:txBody>
                    <a:bodyPr/>
                    <a:lstStyle/>
                    <a:p>
                      <a:r>
                        <a:rPr lang="en-US" sz="1000"/>
                        <a:t>4.6%</a:t>
                      </a:r>
                    </a:p>
                  </a:txBody>
                  <a:tcPr/>
                </a:tc>
                <a:tc>
                  <a:txBody>
                    <a:bodyPr/>
                    <a:lstStyle/>
                    <a:p>
                      <a:r>
                        <a:rPr lang="en-US" sz="1000"/>
                        <a:t>26877</a:t>
                      </a:r>
                    </a:p>
                  </a:txBody>
                  <a:tcPr/>
                </a:tc>
                <a:tc>
                  <a:txBody>
                    <a:bodyPr/>
                    <a:lstStyle/>
                    <a:p>
                      <a:r>
                        <a:rPr lang="en-US" sz="1000"/>
                        <a:t>Video</a:t>
                      </a:r>
                    </a:p>
                  </a:txBody>
                  <a:tcPr/>
                </a:tc>
                <a:extLst>
                  <a:ext uri="{0D108BD9-81ED-4DB2-BD59-A6C34878D82A}">
                    <a16:rowId xmlns:a16="http://schemas.microsoft.com/office/drawing/2014/main" val="3508807573"/>
                  </a:ext>
                </a:extLst>
              </a:tr>
              <a:tr h="370840">
                <a:tc>
                  <a:txBody>
                    <a:bodyPr/>
                    <a:lstStyle/>
                    <a:p>
                      <a:r>
                        <a:rPr lang="de-DE" sz="1000" b="1"/>
                        <a:t>NDR 90,3 und Hamburg Journal - 2016-11-03 06:00:00</a:t>
                      </a:r>
                      <a:r>
                        <a:rPr lang="de-DE" sz="1000"/>
                        <a:t>
Im Zeitraffer dauert der Bau der Elbphilharmonie Hamburg nur läppische 30 Sekunden. Die ganze Geschichte in der Multimedia-Doku auf ndr.de/elbphilharmonie.</a:t>
                      </a:r>
                      <a:endParaRPr lang="en-US" sz="1000"/>
                    </a:p>
                  </a:txBody>
                  <a:tcPr/>
                </a:tc>
                <a:tc>
                  <a:txBody>
                    <a:bodyPr/>
                    <a:lstStyle/>
                    <a:p>
                      <a:r>
                        <a:rPr lang="en-US" sz="1000"/>
                        <a:t>72100</a:t>
                      </a:r>
                    </a:p>
                  </a:txBody>
                  <a:tcPr/>
                </a:tc>
                <a:tc>
                  <a:txBody>
                    <a:bodyPr/>
                    <a:lstStyle/>
                    <a:p>
                      <a:r>
                        <a:rPr lang="en-US" sz="1000"/>
                        <a:t>1284969</a:t>
                      </a:r>
                    </a:p>
                  </a:txBody>
                  <a:tcPr/>
                </a:tc>
                <a:tc>
                  <a:txBody>
                    <a:bodyPr/>
                    <a:lstStyle/>
                    <a:p>
                      <a:r>
                        <a:rPr lang="en-US" sz="1000"/>
                        <a:t>5.6%</a:t>
                      </a:r>
                    </a:p>
                  </a:txBody>
                  <a:tcPr/>
                </a:tc>
                <a:tc>
                  <a:txBody>
                    <a:bodyPr/>
                    <a:lstStyle/>
                    <a:p>
                      <a:r>
                        <a:rPr lang="en-US" sz="1000"/>
                        <a:t>10107</a:t>
                      </a:r>
                    </a:p>
                  </a:txBody>
                  <a:tcPr/>
                </a:tc>
                <a:tc>
                  <a:txBody>
                    <a:bodyPr/>
                    <a:lstStyle/>
                    <a:p>
                      <a:r>
                        <a:rPr lang="en-US" sz="1000"/>
                        <a:t>Video</a:t>
                      </a:r>
                    </a:p>
                  </a:txBody>
                  <a:tcPr/>
                </a:tc>
                <a:extLst>
                  <a:ext uri="{0D108BD9-81ED-4DB2-BD59-A6C34878D82A}">
                    <a16:rowId xmlns:a16="http://schemas.microsoft.com/office/drawing/2014/main" val="1764029395"/>
                  </a:ext>
                </a:extLst>
              </a:tr>
              <a:tr h="370840">
                <a:tc>
                  <a:txBody>
                    <a:bodyPr/>
                    <a:lstStyle/>
                    <a:p>
                      <a:r>
                        <a:rPr lang="de-DE" sz="1000" b="1"/>
                        <a:t>NDR 90,3 und Hamburg Journal - 2016-03-10 06:00:00</a:t>
                      </a:r>
                      <a:r>
                        <a:rPr lang="de-DE" sz="1000"/>
                        <a:t>
Guten Morgen Hamburg! Genießen Sie den Sonnenaufgang mit uns - bei einem Flug über die Außenalster. 
http://www.ndr.de/nachrichten/hamburg/Hamburg-von-oben-Aussenalster,hamburgvonoben100.html
#hamburg #alster #welovehh #sunrise</a:t>
                      </a:r>
                      <a:endParaRPr lang="en-US" sz="1000"/>
                    </a:p>
                  </a:txBody>
                  <a:tcPr/>
                </a:tc>
                <a:tc>
                  <a:txBody>
                    <a:bodyPr/>
                    <a:lstStyle/>
                    <a:p>
                      <a:r>
                        <a:rPr lang="en-US" sz="1000"/>
                        <a:t>22600</a:t>
                      </a:r>
                    </a:p>
                  </a:txBody>
                  <a:tcPr/>
                </a:tc>
                <a:tc>
                  <a:txBody>
                    <a:bodyPr/>
                    <a:lstStyle/>
                    <a:p>
                      <a:r>
                        <a:rPr lang="en-US" sz="1000"/>
                        <a:t>539992</a:t>
                      </a:r>
                    </a:p>
                  </a:txBody>
                  <a:tcPr/>
                </a:tc>
                <a:tc>
                  <a:txBody>
                    <a:bodyPr/>
                    <a:lstStyle/>
                    <a:p>
                      <a:r>
                        <a:rPr lang="en-US" sz="1000"/>
                        <a:t>4.2%</a:t>
                      </a:r>
                    </a:p>
                  </a:txBody>
                  <a:tcPr/>
                </a:tc>
                <a:tc>
                  <a:txBody>
                    <a:bodyPr/>
                    <a:lstStyle/>
                    <a:p>
                      <a:r>
                        <a:rPr lang="en-US" sz="1000"/>
                        <a:t>6230</a:t>
                      </a:r>
                    </a:p>
                  </a:txBody>
                  <a:tcPr/>
                </a:tc>
                <a:tc>
                  <a:txBody>
                    <a:bodyPr/>
                    <a:lstStyle/>
                    <a:p>
                      <a:r>
                        <a:rPr lang="en-US" sz="1000"/>
                        <a:t>Video</a:t>
                      </a:r>
                    </a:p>
                  </a:txBody>
                  <a:tcPr/>
                </a:tc>
                <a:extLst>
                  <a:ext uri="{0D108BD9-81ED-4DB2-BD59-A6C34878D82A}">
                    <a16:rowId xmlns:a16="http://schemas.microsoft.com/office/drawing/2014/main" val="1347689423"/>
                  </a:ext>
                </a:extLst>
              </a:tr>
              <a:tr h="370840">
                <a:tc>
                  <a:txBody>
                    <a:bodyPr/>
                    <a:lstStyle/>
                    <a:p>
                      <a:r>
                        <a:rPr lang="de-DE" sz="1000" b="1"/>
                        <a:t>NDR 90,3 und Hamburg Journal - 2016-03-17 17:38:37</a:t>
                      </a:r>
                      <a:r>
                        <a:rPr lang="de-DE" sz="1000"/>
                        <a:t>
Und da war der Bus in der Elbe. Hamburg hat eine neue Attraktion mehr - den Riverbus. Das Hamburg Journal war bei der ersten Fahrt heute mit dabei. Mehr Bilder gibt es ab 19.30 Uhr im NDR Fernsehen. Zum Artikel geht's hier lang -&gt; http://www.ndr.de/nachrichten/hamburg/Neue-Stadtkreuzfahrt-auf-der-Elbe,amphibienfahrzeug118.html</a:t>
                      </a:r>
                      <a:endParaRPr lang="en-US" sz="1000"/>
                    </a:p>
                  </a:txBody>
                  <a:tcPr/>
                </a:tc>
                <a:tc>
                  <a:txBody>
                    <a:bodyPr/>
                    <a:lstStyle/>
                    <a:p>
                      <a:r>
                        <a:rPr lang="en-US" sz="1000"/>
                        <a:t>19284</a:t>
                      </a:r>
                    </a:p>
                  </a:txBody>
                  <a:tcPr/>
                </a:tc>
                <a:tc>
                  <a:txBody>
                    <a:bodyPr/>
                    <a:lstStyle/>
                    <a:p>
                      <a:r>
                        <a:rPr lang="en-US" sz="1000"/>
                        <a:t>465142</a:t>
                      </a:r>
                    </a:p>
                  </a:txBody>
                  <a:tcPr/>
                </a:tc>
                <a:tc>
                  <a:txBody>
                    <a:bodyPr/>
                    <a:lstStyle/>
                    <a:p>
                      <a:r>
                        <a:rPr lang="en-US" sz="1000"/>
                        <a:t>4.1%</a:t>
                      </a:r>
                    </a:p>
                  </a:txBody>
                  <a:tcPr/>
                </a:tc>
                <a:tc>
                  <a:txBody>
                    <a:bodyPr/>
                    <a:lstStyle/>
                    <a:p>
                      <a:r>
                        <a:rPr lang="en-US" sz="1000"/>
                        <a:t>3722</a:t>
                      </a:r>
                    </a:p>
                  </a:txBody>
                  <a:tcPr/>
                </a:tc>
                <a:tc>
                  <a:txBody>
                    <a:bodyPr/>
                    <a:lstStyle/>
                    <a:p>
                      <a:r>
                        <a:rPr lang="en-US" sz="1000"/>
                        <a:t>Video</a:t>
                      </a:r>
                    </a:p>
                  </a:txBody>
                  <a:tcPr/>
                </a:tc>
                <a:extLst>
                  <a:ext uri="{0D108BD9-81ED-4DB2-BD59-A6C34878D82A}">
                    <a16:rowId xmlns:a16="http://schemas.microsoft.com/office/drawing/2014/main" val="2527687022"/>
                  </a:ext>
                </a:extLst>
              </a:tr>
              <a:tr h="370840">
                <a:tc>
                  <a:txBody>
                    <a:bodyPr/>
                    <a:lstStyle/>
                    <a:p>
                      <a:r>
                        <a:rPr lang="de-DE" sz="1000" b="1"/>
                        <a:t>NDR 90,3 und Hamburg Journal - 2016-09-07 06:39:07</a:t>
                      </a:r>
                      <a:r>
                        <a:rPr lang="de-DE" sz="1000"/>
                        <a:t>
❤Guten Morgen, Hamburg❤️ 
Was für ein Privileg, in dieser tollen Stadt zu wohnen!</a:t>
                      </a:r>
                      <a:endParaRPr lang="en-US" sz="1000"/>
                    </a:p>
                  </a:txBody>
                  <a:tcPr/>
                </a:tc>
                <a:tc>
                  <a:txBody>
                    <a:bodyPr/>
                    <a:lstStyle/>
                    <a:p>
                      <a:r>
                        <a:rPr lang="en-US" sz="1000"/>
                        <a:t>12685</a:t>
                      </a:r>
                    </a:p>
                  </a:txBody>
                  <a:tcPr/>
                </a:tc>
                <a:tc>
                  <a:txBody>
                    <a:bodyPr/>
                    <a:lstStyle/>
                    <a:p>
                      <a:r>
                        <a:rPr lang="en-US" sz="1000"/>
                        <a:t>324457</a:t>
                      </a:r>
                    </a:p>
                  </a:txBody>
                  <a:tcPr/>
                </a:tc>
                <a:tc>
                  <a:txBody>
                    <a:bodyPr/>
                    <a:lstStyle/>
                    <a:p>
                      <a:r>
                        <a:rPr lang="en-US" sz="1000"/>
                        <a:t>3.9%</a:t>
                      </a:r>
                    </a:p>
                  </a:txBody>
                  <a:tcPr/>
                </a:tc>
                <a:tc>
                  <a:txBody>
                    <a:bodyPr/>
                    <a:lstStyle/>
                    <a:p>
                      <a:r>
                        <a:rPr lang="en-US" sz="1000"/>
                        <a:t>4836</a:t>
                      </a:r>
                    </a:p>
                  </a:txBody>
                  <a:tcPr/>
                </a:tc>
                <a:tc>
                  <a:txBody>
                    <a:bodyPr/>
                    <a:lstStyle/>
                    <a:p>
                      <a:r>
                        <a:rPr lang="en-US" sz="1000"/>
                        <a:t>Video</a:t>
                      </a:r>
                    </a:p>
                  </a:txBody>
                  <a:tcPr/>
                </a:tc>
                <a:extLst>
                  <a:ext uri="{0D108BD9-81ED-4DB2-BD59-A6C34878D82A}">
                    <a16:rowId xmlns:a16="http://schemas.microsoft.com/office/drawing/2014/main" val="1244001602"/>
                  </a:ext>
                </a:extLst>
              </a:tr>
            </a:tbl>
          </a:graphicData>
        </a:graphic>
      </p:graphicFrame>
      <p:sp>
        <p:nvSpPr>
          <p:cNvPr id="4" name="Text Placeholder 3"/>
          <p:cNvSpPr>
            <a:spLocks noGrp="1"/>
          </p:cNvSpPr>
          <p:nvPr>
            <p:ph type="body" sz="quarter" idx="14"/>
          </p:nvPr>
        </p:nvSpPr>
        <p:spPr/>
        <p:txBody>
          <a:bodyPr/>
          <a:lstStyle/>
          <a:p>
            <a:r>
              <a:rPr lang="en-US"/>
              <a:t>01.03.2016 - 31.03.2017</a:t>
            </a:r>
          </a:p>
        </p:txBody>
      </p:sp>
    </p:spTree>
    <p:extLst>
      <p:ext uri="{BB962C8B-B14F-4D97-AF65-F5344CB8AC3E}">
        <p14:creationId xmlns:p14="http://schemas.microsoft.com/office/powerpoint/2010/main" val="123915237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Eigene Posts - I-Rate Aktive Nutzer - Export</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4622496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870161731"/>
                    </a:ext>
                  </a:extLst>
                </a:gridCol>
                <a:gridCol w="1234440">
                  <a:extLst>
                    <a:ext uri="{9D8B030D-6E8A-4147-A177-3AD203B41FA5}">
                      <a16:colId xmlns:a16="http://schemas.microsoft.com/office/drawing/2014/main" val="2072471607"/>
                    </a:ext>
                  </a:extLst>
                </a:gridCol>
                <a:gridCol w="1234440">
                  <a:extLst>
                    <a:ext uri="{9D8B030D-6E8A-4147-A177-3AD203B41FA5}">
                      <a16:colId xmlns:a16="http://schemas.microsoft.com/office/drawing/2014/main" val="2072968341"/>
                    </a:ext>
                  </a:extLst>
                </a:gridCol>
                <a:gridCol w="1234440">
                  <a:extLst>
                    <a:ext uri="{9D8B030D-6E8A-4147-A177-3AD203B41FA5}">
                      <a16:colId xmlns:a16="http://schemas.microsoft.com/office/drawing/2014/main" val="4181617142"/>
                    </a:ext>
                  </a:extLst>
                </a:gridCol>
                <a:gridCol w="822960">
                  <a:extLst>
                    <a:ext uri="{9D8B030D-6E8A-4147-A177-3AD203B41FA5}">
                      <a16:colId xmlns:a16="http://schemas.microsoft.com/office/drawing/2014/main" val="184732107"/>
                    </a:ext>
                  </a:extLst>
                </a:gridCol>
                <a:gridCol w="411480">
                  <a:extLst>
                    <a:ext uri="{9D8B030D-6E8A-4147-A177-3AD203B41FA5}">
                      <a16:colId xmlns:a16="http://schemas.microsoft.com/office/drawing/2014/main" val="611855883"/>
                    </a:ext>
                  </a:extLst>
                </a:gridCol>
              </a:tblGrid>
              <a:tr h="370840">
                <a:tc>
                  <a:txBody>
                    <a:bodyPr/>
                    <a:lstStyle/>
                    <a:p>
                      <a:r>
                        <a:rPr lang="en-US" sz="1000"/>
                        <a:t>Post</a:t>
                      </a:r>
                    </a:p>
                  </a:txBody>
                  <a:tcPr/>
                </a:tc>
                <a:tc>
                  <a:txBody>
                    <a:bodyPr/>
                    <a:lstStyle/>
                    <a:p>
                      <a:r>
                        <a:rPr lang="en-US" sz="1000"/>
                        <a:t>I-Rate Aktive Nutzer</a:t>
                      </a:r>
                    </a:p>
                  </a:txBody>
                  <a:tcPr/>
                </a:tc>
                <a:tc>
                  <a:txBody>
                    <a:bodyPr/>
                    <a:lstStyle/>
                    <a:p>
                      <a:r>
                        <a:rPr lang="en-US" sz="1000"/>
                        <a:t>Aktive Nutzer</a:t>
                      </a:r>
                    </a:p>
                  </a:txBody>
                  <a:tcPr/>
                </a:tc>
                <a:tc>
                  <a:txBody>
                    <a:bodyPr/>
                    <a:lstStyle/>
                    <a:p>
                      <a:r>
                        <a:rPr lang="en-US" sz="1000"/>
                        <a:t>Potenzielle Reichweite</a:t>
                      </a:r>
                    </a:p>
                  </a:txBody>
                  <a:tcPr/>
                </a:tc>
                <a:tc>
                  <a:txBody>
                    <a:bodyPr/>
                    <a:lstStyle/>
                    <a:p>
                      <a:r>
                        <a:rPr lang="en-US" sz="1000"/>
                        <a:t>Reaktionen</a:t>
                      </a:r>
                    </a:p>
                  </a:txBody>
                  <a:tcPr/>
                </a:tc>
                <a:tc>
                  <a:txBody>
                    <a:bodyPr/>
                    <a:lstStyle/>
                    <a:p>
                      <a:r>
                        <a:rPr lang="en-US" sz="1000"/>
                        <a:t>Typ</a:t>
                      </a:r>
                    </a:p>
                  </a:txBody>
                  <a:tcPr/>
                </a:tc>
                <a:extLst>
                  <a:ext uri="{0D108BD9-81ED-4DB2-BD59-A6C34878D82A}">
                    <a16:rowId xmlns:a16="http://schemas.microsoft.com/office/drawing/2014/main" val="3328955656"/>
                  </a:ext>
                </a:extLst>
              </a:tr>
              <a:tr h="370840">
                <a:tc>
                  <a:txBody>
                    <a:bodyPr/>
                    <a:lstStyle/>
                    <a:p>
                      <a:r>
                        <a:rPr lang="de-DE" sz="1000" b="1"/>
                        <a:t>NDR 90,3 und Hamburg Journal - 2016-11-17 17:17:34</a:t>
                      </a:r>
                      <a:r>
                        <a:rPr lang="de-DE" sz="1000"/>
                        <a:t>
</a:t>
                      </a:r>
                      <a:endParaRPr lang="en-US" sz="1000"/>
                    </a:p>
                  </a:txBody>
                  <a:tcPr/>
                </a:tc>
                <a:tc>
                  <a:txBody>
                    <a:bodyPr/>
                    <a:lstStyle/>
                    <a:p>
                      <a:r>
                        <a:rPr lang="en-US" sz="1000"/>
                        <a:t>263.8%</a:t>
                      </a:r>
                    </a:p>
                  </a:txBody>
                  <a:tcPr/>
                </a:tc>
                <a:tc>
                  <a:txBody>
                    <a:bodyPr/>
                    <a:lstStyle/>
                    <a:p>
                      <a:r>
                        <a:rPr lang="en-US" sz="1000"/>
                        <a:t>393</a:t>
                      </a:r>
                    </a:p>
                  </a:txBody>
                  <a:tcPr/>
                </a:tc>
                <a:tc>
                  <a:txBody>
                    <a:bodyPr/>
                    <a:lstStyle/>
                    <a:p>
                      <a:r>
                        <a:rPr lang="en-US" sz="1000"/>
                        <a:t>149</a:t>
                      </a:r>
                    </a:p>
                  </a:txBody>
                  <a:tcPr/>
                </a:tc>
                <a:tc>
                  <a:txBody>
                    <a:bodyPr/>
                    <a:lstStyle/>
                    <a:p>
                      <a:r>
                        <a:rPr lang="en-US" sz="1000"/>
                        <a:t>47</a:t>
                      </a:r>
                    </a:p>
                  </a:txBody>
                  <a:tcPr/>
                </a:tc>
                <a:tc>
                  <a:txBody>
                    <a:bodyPr/>
                    <a:lstStyle/>
                    <a:p>
                      <a:r>
                        <a:rPr lang="en-US" sz="1000"/>
                        <a:t>Photo</a:t>
                      </a:r>
                    </a:p>
                  </a:txBody>
                  <a:tcPr/>
                </a:tc>
                <a:extLst>
                  <a:ext uri="{0D108BD9-81ED-4DB2-BD59-A6C34878D82A}">
                    <a16:rowId xmlns:a16="http://schemas.microsoft.com/office/drawing/2014/main" val="1216937805"/>
                  </a:ext>
                </a:extLst>
              </a:tr>
              <a:tr h="370840">
                <a:tc>
                  <a:txBody>
                    <a:bodyPr/>
                    <a:lstStyle/>
                    <a:p>
                      <a:r>
                        <a:rPr lang="de-DE" sz="1000" b="1"/>
                        <a:t>NDR 90,3 und Hamburg Journal - 2017-01-13 16:24:57</a:t>
                      </a:r>
                      <a:r>
                        <a:rPr lang="de-DE" sz="1000"/>
                        <a:t>
Im Fall des vermissten HSV-Managers Timo Kraus hat sich ein Zeuge gemeldet.</a:t>
                      </a:r>
                      <a:endParaRPr lang="en-US" sz="1000"/>
                    </a:p>
                  </a:txBody>
                  <a:tcPr/>
                </a:tc>
                <a:tc>
                  <a:txBody>
                    <a:bodyPr/>
                    <a:lstStyle/>
                    <a:p>
                      <a:r>
                        <a:rPr lang="en-US" sz="1000"/>
                        <a:t>21.8%</a:t>
                      </a:r>
                    </a:p>
                  </a:txBody>
                  <a:tcPr/>
                </a:tc>
                <a:tc>
                  <a:txBody>
                    <a:bodyPr/>
                    <a:lstStyle/>
                    <a:p>
                      <a:r>
                        <a:rPr lang="en-US" sz="1000"/>
                        <a:t>3887</a:t>
                      </a:r>
                    </a:p>
                  </a:txBody>
                  <a:tcPr/>
                </a:tc>
                <a:tc>
                  <a:txBody>
                    <a:bodyPr/>
                    <a:lstStyle/>
                    <a:p>
                      <a:r>
                        <a:rPr lang="en-US" sz="1000"/>
                        <a:t>17831</a:t>
                      </a:r>
                    </a:p>
                  </a:txBody>
                  <a:tcPr/>
                </a:tc>
                <a:tc>
                  <a:txBody>
                    <a:bodyPr/>
                    <a:lstStyle/>
                    <a:p>
                      <a:r>
                        <a:rPr lang="en-US" sz="1000"/>
                        <a:t>82</a:t>
                      </a:r>
                    </a:p>
                  </a:txBody>
                  <a:tcPr/>
                </a:tc>
                <a:tc>
                  <a:txBody>
                    <a:bodyPr/>
                    <a:lstStyle/>
                    <a:p>
                      <a:r>
                        <a:rPr lang="en-US" sz="1000"/>
                        <a:t>Link</a:t>
                      </a:r>
                    </a:p>
                  </a:txBody>
                  <a:tcPr/>
                </a:tc>
                <a:extLst>
                  <a:ext uri="{0D108BD9-81ED-4DB2-BD59-A6C34878D82A}">
                    <a16:rowId xmlns:a16="http://schemas.microsoft.com/office/drawing/2014/main" val="718633963"/>
                  </a:ext>
                </a:extLst>
              </a:tr>
              <a:tr h="370840">
                <a:tc>
                  <a:txBody>
                    <a:bodyPr/>
                    <a:lstStyle/>
                    <a:p>
                      <a:r>
                        <a:rPr lang="de-DE" sz="1000" b="1"/>
                        <a:t>NDR 90,3 und Hamburg Journal - 2016-03-22 07:07:30</a:t>
                      </a:r>
                      <a:r>
                        <a:rPr lang="de-DE" sz="1000"/>
                        <a:t>
Die Scorpions in Hamburg: Sie spielten nur 35 Minuten, dann war Schluss.</a:t>
                      </a:r>
                      <a:endParaRPr lang="en-US" sz="1000"/>
                    </a:p>
                  </a:txBody>
                  <a:tcPr/>
                </a:tc>
                <a:tc>
                  <a:txBody>
                    <a:bodyPr/>
                    <a:lstStyle/>
                    <a:p>
                      <a:r>
                        <a:rPr lang="en-US" sz="1000"/>
                        <a:t>15.7%</a:t>
                      </a:r>
                    </a:p>
                  </a:txBody>
                  <a:tcPr/>
                </a:tc>
                <a:tc>
                  <a:txBody>
                    <a:bodyPr/>
                    <a:lstStyle/>
                    <a:p>
                      <a:r>
                        <a:rPr lang="en-US" sz="1000"/>
                        <a:t>11032</a:t>
                      </a:r>
                    </a:p>
                  </a:txBody>
                  <a:tcPr/>
                </a:tc>
                <a:tc>
                  <a:txBody>
                    <a:bodyPr/>
                    <a:lstStyle/>
                    <a:p>
                      <a:r>
                        <a:rPr lang="en-US" sz="1000"/>
                        <a:t>70188</a:t>
                      </a:r>
                    </a:p>
                  </a:txBody>
                  <a:tcPr/>
                </a:tc>
                <a:tc>
                  <a:txBody>
                    <a:bodyPr/>
                    <a:lstStyle/>
                    <a:p>
                      <a:r>
                        <a:rPr lang="en-US" sz="1000"/>
                        <a:t>183</a:t>
                      </a:r>
                    </a:p>
                  </a:txBody>
                  <a:tcPr/>
                </a:tc>
                <a:tc>
                  <a:txBody>
                    <a:bodyPr/>
                    <a:lstStyle/>
                    <a:p>
                      <a:r>
                        <a:rPr lang="en-US" sz="1000"/>
                        <a:t>Link</a:t>
                      </a:r>
                    </a:p>
                  </a:txBody>
                  <a:tcPr/>
                </a:tc>
                <a:extLst>
                  <a:ext uri="{0D108BD9-81ED-4DB2-BD59-A6C34878D82A}">
                    <a16:rowId xmlns:a16="http://schemas.microsoft.com/office/drawing/2014/main" val="2443123564"/>
                  </a:ext>
                </a:extLst>
              </a:tr>
              <a:tr h="370840">
                <a:tc>
                  <a:txBody>
                    <a:bodyPr/>
                    <a:lstStyle/>
                    <a:p>
                      <a:r>
                        <a:rPr lang="de-DE" sz="1000" b="1"/>
                        <a:t>NDR 90,3 und Hamburg Journal - 2017-03-08 09:49:42</a:t>
                      </a:r>
                      <a:r>
                        <a:rPr lang="de-DE" sz="1000"/>
                        <a:t>
Aufräumen im Alsterfleet: Was man da alles so findet...</a:t>
                      </a:r>
                      <a:endParaRPr lang="en-US" sz="1000"/>
                    </a:p>
                  </a:txBody>
                  <a:tcPr/>
                </a:tc>
                <a:tc>
                  <a:txBody>
                    <a:bodyPr/>
                    <a:lstStyle/>
                    <a:p>
                      <a:r>
                        <a:rPr lang="en-US" sz="1000"/>
                        <a:t>13.9%</a:t>
                      </a:r>
                    </a:p>
                  </a:txBody>
                  <a:tcPr/>
                </a:tc>
                <a:tc>
                  <a:txBody>
                    <a:bodyPr/>
                    <a:lstStyle/>
                    <a:p>
                      <a:r>
                        <a:rPr lang="en-US" sz="1000"/>
                        <a:t>942</a:t>
                      </a:r>
                    </a:p>
                  </a:txBody>
                  <a:tcPr/>
                </a:tc>
                <a:tc>
                  <a:txBody>
                    <a:bodyPr/>
                    <a:lstStyle/>
                    <a:p>
                      <a:r>
                        <a:rPr lang="en-US" sz="1000"/>
                        <a:t>6775</a:t>
                      </a:r>
                    </a:p>
                  </a:txBody>
                  <a:tcPr/>
                </a:tc>
                <a:tc>
                  <a:txBody>
                    <a:bodyPr/>
                    <a:lstStyle/>
                    <a:p>
                      <a:r>
                        <a:rPr lang="en-US" sz="1000"/>
                        <a:t>61</a:t>
                      </a:r>
                    </a:p>
                  </a:txBody>
                  <a:tcPr/>
                </a:tc>
                <a:tc>
                  <a:txBody>
                    <a:bodyPr/>
                    <a:lstStyle/>
                    <a:p>
                      <a:r>
                        <a:rPr lang="en-US" sz="1000"/>
                        <a:t>Photo</a:t>
                      </a:r>
                    </a:p>
                  </a:txBody>
                  <a:tcPr/>
                </a:tc>
                <a:extLst>
                  <a:ext uri="{0D108BD9-81ED-4DB2-BD59-A6C34878D82A}">
                    <a16:rowId xmlns:a16="http://schemas.microsoft.com/office/drawing/2014/main" val="1664382823"/>
                  </a:ext>
                </a:extLst>
              </a:tr>
              <a:tr h="370840">
                <a:tc>
                  <a:txBody>
                    <a:bodyPr/>
                    <a:lstStyle/>
                    <a:p>
                      <a:r>
                        <a:rPr lang="de-DE" sz="1000" b="1"/>
                        <a:t>NDR 90,3 und Hamburg Journal - 2016-09-18 13:00:00</a:t>
                      </a:r>
                      <a:r>
                        <a:rPr lang="de-DE" sz="1000"/>
                        <a:t>
Krisenstimmung im Volksparkstadion, der HSV am Boden. :-( An wem liegt's? Was meinen Sie? 
Wir diskutieren darüber ab 18.05 Uhr auf dem Sportplatz bei NDR 90,3. Schreiben Sie uns hier oder rufen Sie an: 08000 903 903 (kostenfrei).</a:t>
                      </a:r>
                      <a:endParaRPr lang="en-US" sz="1000"/>
                    </a:p>
                  </a:txBody>
                  <a:tcPr/>
                </a:tc>
                <a:tc>
                  <a:txBody>
                    <a:bodyPr/>
                    <a:lstStyle/>
                    <a:p>
                      <a:r>
                        <a:rPr lang="en-US" sz="1000"/>
                        <a:t>12.6%</a:t>
                      </a:r>
                    </a:p>
                  </a:txBody>
                  <a:tcPr/>
                </a:tc>
                <a:tc>
                  <a:txBody>
                    <a:bodyPr/>
                    <a:lstStyle/>
                    <a:p>
                      <a:r>
                        <a:rPr lang="en-US" sz="1000"/>
                        <a:t>391</a:t>
                      </a:r>
                    </a:p>
                  </a:txBody>
                  <a:tcPr/>
                </a:tc>
                <a:tc>
                  <a:txBody>
                    <a:bodyPr/>
                    <a:lstStyle/>
                    <a:p>
                      <a:r>
                        <a:rPr lang="en-US" sz="1000"/>
                        <a:t>3103</a:t>
                      </a:r>
                    </a:p>
                  </a:txBody>
                  <a:tcPr/>
                </a:tc>
                <a:tc>
                  <a:txBody>
                    <a:bodyPr/>
                    <a:lstStyle/>
                    <a:p>
                      <a:r>
                        <a:rPr lang="en-US" sz="1000"/>
                        <a:t>17</a:t>
                      </a:r>
                    </a:p>
                  </a:txBody>
                  <a:tcPr/>
                </a:tc>
                <a:tc>
                  <a:txBody>
                    <a:bodyPr/>
                    <a:lstStyle/>
                    <a:p>
                      <a:r>
                        <a:rPr lang="en-US" sz="1000"/>
                        <a:t>Link</a:t>
                      </a:r>
                    </a:p>
                  </a:txBody>
                  <a:tcPr/>
                </a:tc>
                <a:extLst>
                  <a:ext uri="{0D108BD9-81ED-4DB2-BD59-A6C34878D82A}">
                    <a16:rowId xmlns:a16="http://schemas.microsoft.com/office/drawing/2014/main" val="3336026571"/>
                  </a:ext>
                </a:extLst>
              </a:tr>
            </a:tbl>
          </a:graphicData>
        </a:graphic>
      </p:graphicFrame>
      <p:sp>
        <p:nvSpPr>
          <p:cNvPr id="4" name="Text Placeholder 3"/>
          <p:cNvSpPr>
            <a:spLocks noGrp="1"/>
          </p:cNvSpPr>
          <p:nvPr>
            <p:ph type="body" sz="quarter" idx="14"/>
          </p:nvPr>
        </p:nvSpPr>
        <p:spPr/>
        <p:txBody>
          <a:bodyPr/>
          <a:lstStyle/>
          <a:p>
            <a:r>
              <a:rPr lang="en-US"/>
              <a:t>01.03.2016 - 31.03.2017</a:t>
            </a:r>
          </a:p>
        </p:txBody>
      </p:sp>
    </p:spTree>
    <p:extLst>
      <p:ext uri="{BB962C8B-B14F-4D97-AF65-F5344CB8AC3E}">
        <p14:creationId xmlns:p14="http://schemas.microsoft.com/office/powerpoint/2010/main" val="426992340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Eigene Posts - I-Rate Aktive Nutzer-Flop - Export - 1 of 2</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24382351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4244546833"/>
                    </a:ext>
                  </a:extLst>
                </a:gridCol>
                <a:gridCol w="1234440">
                  <a:extLst>
                    <a:ext uri="{9D8B030D-6E8A-4147-A177-3AD203B41FA5}">
                      <a16:colId xmlns:a16="http://schemas.microsoft.com/office/drawing/2014/main" val="3188264682"/>
                    </a:ext>
                  </a:extLst>
                </a:gridCol>
                <a:gridCol w="1234440">
                  <a:extLst>
                    <a:ext uri="{9D8B030D-6E8A-4147-A177-3AD203B41FA5}">
                      <a16:colId xmlns:a16="http://schemas.microsoft.com/office/drawing/2014/main" val="1880029827"/>
                    </a:ext>
                  </a:extLst>
                </a:gridCol>
                <a:gridCol w="1234440">
                  <a:extLst>
                    <a:ext uri="{9D8B030D-6E8A-4147-A177-3AD203B41FA5}">
                      <a16:colId xmlns:a16="http://schemas.microsoft.com/office/drawing/2014/main" val="3292725854"/>
                    </a:ext>
                  </a:extLst>
                </a:gridCol>
                <a:gridCol w="822960">
                  <a:extLst>
                    <a:ext uri="{9D8B030D-6E8A-4147-A177-3AD203B41FA5}">
                      <a16:colId xmlns:a16="http://schemas.microsoft.com/office/drawing/2014/main" val="2269805064"/>
                    </a:ext>
                  </a:extLst>
                </a:gridCol>
                <a:gridCol w="411480">
                  <a:extLst>
                    <a:ext uri="{9D8B030D-6E8A-4147-A177-3AD203B41FA5}">
                      <a16:colId xmlns:a16="http://schemas.microsoft.com/office/drawing/2014/main" val="35317502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extLst>
                  <a:ext uri="{0D108BD9-81ED-4DB2-BD59-A6C34878D82A}">
                    <a16:rowId xmlns:a16="http://schemas.microsoft.com/office/drawing/2014/main" val="17717718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 90,3 und Hamburg Journal - 2016-03-28 17:59:40</a:t>
                      </a:r>
                      <a:r>
                        <a:rPr kumimoji="0" lang="de-DE" sz="1000" b="0" i="0" u="none" strike="noStrike" kern="1200" cap="none" spc="0" normalizeH="0" baseline="0" noProof="0">
                          <a:ln>
                            <a:noFill/>
                          </a:ln>
                          <a:solidFill>
                            <a:prstClr val="black"/>
                          </a:solidFill>
                          <a:effectLst/>
                          <a:uLnTx/>
                          <a:uFillTx/>
                          <a:latin typeface="+mn-lt"/>
                          <a:ea typeface="+mn-ea"/>
                          <a:cs typeface="+mn-cs"/>
                        </a:rPr>
                        <a:t>
Bücher über Bücher: In Familie Fleckhaus kleiner Wilhelmsburger Wohnung stapeln sie sich bis unter die Decke. Denn Nelly Fleckhaus und ihr Mann sind passionierte Büchersammler und haben eine Mission - und ein Problem. Das Hamburg Journal hat die Bücherretter besucht: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548753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5143863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NDR 90,3 und Hamburg Journal - 2016-03-04 15:03:31</a:t>
                      </a:r>
                      <a:r>
                        <a:rPr kumimoji="0" lang="en-US" sz="1000" b="0" i="0" u="none" strike="noStrike" kern="1200" cap="none" spc="0" normalizeH="0" baseline="0" noProof="0">
                          <a:ln>
                            <a:noFill/>
                          </a:ln>
                          <a:solidFill>
                            <a:prstClr val="black"/>
                          </a:solidFill>
                          <a:effectLst/>
                          <a:uLnTx/>
                          <a:uFillTx/>
                          <a:latin typeface="+mn-lt"/>
                          <a:ea typeface="+mn-ea"/>
                          <a:cs typeface="+mn-cs"/>
                        </a:rPr>
                        <a:t>
Zum Lachen in den Keller? Nicht mit den Gästen von Stephan Heller in der NDR 90,3-Musikbox. Alex Bannes und Mike Sokollek vom Lachtreff Altona/Eidelstedt zaubern mit dieser Lachübung auch Miesmuscheln ein Grinsen ins Gesicht.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36957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172528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 90,3 und Hamburg Journal - 2016-03-01 17:33:13</a:t>
                      </a:r>
                      <a:r>
                        <a:rPr kumimoji="0" lang="de-DE" sz="1000" b="0" i="0" u="none" strike="noStrike" kern="1200" cap="none" spc="0" normalizeH="0" baseline="0" noProof="0">
                          <a:ln>
                            <a:noFill/>
                          </a:ln>
                          <a:solidFill>
                            <a:prstClr val="black"/>
                          </a:solidFill>
                          <a:effectLst/>
                          <a:uLnTx/>
                          <a:uFillTx/>
                          <a:latin typeface="+mn-lt"/>
                          <a:ea typeface="+mn-ea"/>
                          <a:cs typeface="+mn-cs"/>
                        </a:rPr>
                        <a:t>
Das Altonaer Museum widmet dem berühmten Hamburger Künstler Horst Janssen eine große Sonderausstellung. Seine Enkelin Kalyani Hemphill hat mit uns die Ausstellung besucht und uns ihre ganz persönliche Sicht auf den großen Janssen vermittelt - der für sie einfach Opapa war. Mehr dazu ab 19.30 Uhr im Hamburg Journal.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53351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873635182"/>
                  </a:ext>
                </a:extLst>
              </a:tr>
            </a:tbl>
          </a:graphicData>
        </a:graphic>
      </p:graphicFrame>
      <p:sp>
        <p:nvSpPr>
          <p:cNvPr id="4" name="Text Placeholder 3"/>
          <p:cNvSpPr>
            <a:spLocks noGrp="1"/>
          </p:cNvSpPr>
          <p:nvPr>
            <p:ph type="body" sz="quarter" idx="14"/>
          </p:nvPr>
        </p:nvSpPr>
        <p:spPr/>
        <p:txBody>
          <a:bodyPr/>
          <a:lstStyle/>
          <a:p>
            <a:r>
              <a:rPr lang="en-US"/>
              <a:t>01.03.2016 - 31.03.2017</a:t>
            </a:r>
          </a:p>
        </p:txBody>
      </p:sp>
    </p:spTree>
    <p:extLst>
      <p:ext uri="{BB962C8B-B14F-4D97-AF65-F5344CB8AC3E}">
        <p14:creationId xmlns:p14="http://schemas.microsoft.com/office/powerpoint/2010/main" val="337808628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Eigene Posts - I-Rate Aktive Nutzer-Flop - Export - 2 of 2</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24576284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546943340"/>
                    </a:ext>
                  </a:extLst>
                </a:gridCol>
                <a:gridCol w="1234440">
                  <a:extLst>
                    <a:ext uri="{9D8B030D-6E8A-4147-A177-3AD203B41FA5}">
                      <a16:colId xmlns:a16="http://schemas.microsoft.com/office/drawing/2014/main" val="1572455957"/>
                    </a:ext>
                  </a:extLst>
                </a:gridCol>
                <a:gridCol w="1234440">
                  <a:extLst>
                    <a:ext uri="{9D8B030D-6E8A-4147-A177-3AD203B41FA5}">
                      <a16:colId xmlns:a16="http://schemas.microsoft.com/office/drawing/2014/main" val="2227788215"/>
                    </a:ext>
                  </a:extLst>
                </a:gridCol>
                <a:gridCol w="1234440">
                  <a:extLst>
                    <a:ext uri="{9D8B030D-6E8A-4147-A177-3AD203B41FA5}">
                      <a16:colId xmlns:a16="http://schemas.microsoft.com/office/drawing/2014/main" val="408320327"/>
                    </a:ext>
                  </a:extLst>
                </a:gridCol>
                <a:gridCol w="822960">
                  <a:extLst>
                    <a:ext uri="{9D8B030D-6E8A-4147-A177-3AD203B41FA5}">
                      <a16:colId xmlns:a16="http://schemas.microsoft.com/office/drawing/2014/main" val="3773002303"/>
                    </a:ext>
                  </a:extLst>
                </a:gridCol>
                <a:gridCol w="411480">
                  <a:extLst>
                    <a:ext uri="{9D8B030D-6E8A-4147-A177-3AD203B41FA5}">
                      <a16:colId xmlns:a16="http://schemas.microsoft.com/office/drawing/2014/main" val="16761326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extLst>
                  <a:ext uri="{0D108BD9-81ED-4DB2-BD59-A6C34878D82A}">
                    <a16:rowId xmlns:a16="http://schemas.microsoft.com/office/drawing/2014/main" val="15089465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 90,3 und Hamburg Journal - 2016-04-01 17:29:12</a:t>
                      </a:r>
                      <a:r>
                        <a:rPr kumimoji="0" lang="de-DE" sz="1000" b="0" i="0" u="none" strike="noStrike" kern="1200" cap="none" spc="0" normalizeH="0" baseline="0" noProof="0">
                          <a:ln>
                            <a:noFill/>
                          </a:ln>
                          <a:solidFill>
                            <a:prstClr val="black"/>
                          </a:solidFill>
                          <a:effectLst/>
                          <a:uLnTx/>
                          <a:uFillTx/>
                          <a:latin typeface="+mn-lt"/>
                          <a:ea typeface="+mn-ea"/>
                          <a:cs typeface="+mn-cs"/>
                        </a:rPr>
                        <a:t>
Hamburg Journal Koch Dave Hänsel hat in Altona auf dem Wochenmarkt in der Großen Bergstraße köstliche Rumpsteaks mit Avocadocreme zubereitet. Das und noch mehr Kulinarisches aus Hamburg gibt's ab 18 Uhr im Hamburg Journal.
Alle Infos Rezepte zu "Hamburg kocht" finden Sie hier: http://www.ndr.de/fernsehen/sendungen/hamburg_journal/Neue-Folgen-Kochen-auf-dem-Wochenmarkt,hamburgkocht100.html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53508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5299271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 90,3 und Hamburg Journal - 2016-04-11 16:08:49</a:t>
                      </a:r>
                      <a:r>
                        <a:rPr kumimoji="0" lang="de-DE" sz="1000" b="0" i="0" u="none" strike="noStrike" kern="1200" cap="none" spc="0" normalizeH="0" baseline="0" noProof="0">
                          <a:ln>
                            <a:noFill/>
                          </a:ln>
                          <a:solidFill>
                            <a:prstClr val="black"/>
                          </a:solidFill>
                          <a:effectLst/>
                          <a:uLnTx/>
                          <a:uFillTx/>
                          <a:latin typeface="+mn-lt"/>
                          <a:ea typeface="+mn-ea"/>
                          <a:cs typeface="+mn-cs"/>
                        </a:rPr>
                        <a:t>
Servus und Moin Moin: Die Sängerin Christina Stürmer hat heute im NDR 90,3-Studio über ihre neue Single "Seite an Seite" gesprochen und natürlich auch über ihre anstehende Babypause. Aber sehen Sie selbst: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32037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4228088246"/>
                  </a:ext>
                </a:extLst>
              </a:tr>
            </a:tbl>
          </a:graphicData>
        </a:graphic>
      </p:graphicFrame>
      <p:sp>
        <p:nvSpPr>
          <p:cNvPr id="4" name="Text Placeholder 3"/>
          <p:cNvSpPr>
            <a:spLocks noGrp="1"/>
          </p:cNvSpPr>
          <p:nvPr>
            <p:ph type="body" sz="quarter" idx="14"/>
          </p:nvPr>
        </p:nvSpPr>
        <p:spPr/>
        <p:txBody>
          <a:bodyPr/>
          <a:lstStyle/>
          <a:p>
            <a:r>
              <a:rPr lang="en-US"/>
              <a:t>01.03.2016 - 31.03.2017</a:t>
            </a:r>
          </a:p>
        </p:txBody>
      </p:sp>
    </p:spTree>
    <p:extLst>
      <p:ext uri="{BB962C8B-B14F-4D97-AF65-F5344CB8AC3E}">
        <p14:creationId xmlns:p14="http://schemas.microsoft.com/office/powerpoint/2010/main" val="337520777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25993709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036149412"/>
                    </a:ext>
                  </a:extLst>
                </a:gridCol>
                <a:gridCol w="822960">
                  <a:extLst>
                    <a:ext uri="{9D8B030D-6E8A-4147-A177-3AD203B41FA5}">
                      <a16:colId xmlns:a16="http://schemas.microsoft.com/office/drawing/2014/main" val="2706741884"/>
                    </a:ext>
                  </a:extLst>
                </a:gridCol>
                <a:gridCol w="822960">
                  <a:extLst>
                    <a:ext uri="{9D8B030D-6E8A-4147-A177-3AD203B41FA5}">
                      <a16:colId xmlns:a16="http://schemas.microsoft.com/office/drawing/2014/main" val="3256451197"/>
                    </a:ext>
                  </a:extLst>
                </a:gridCol>
                <a:gridCol w="822960">
                  <a:extLst>
                    <a:ext uri="{9D8B030D-6E8A-4147-A177-3AD203B41FA5}">
                      <a16:colId xmlns:a16="http://schemas.microsoft.com/office/drawing/2014/main" val="3820822149"/>
                    </a:ext>
                  </a:extLst>
                </a:gridCol>
                <a:gridCol w="822960">
                  <a:extLst>
                    <a:ext uri="{9D8B030D-6E8A-4147-A177-3AD203B41FA5}">
                      <a16:colId xmlns:a16="http://schemas.microsoft.com/office/drawing/2014/main" val="967445857"/>
                    </a:ext>
                  </a:extLst>
                </a:gridCol>
                <a:gridCol w="822960">
                  <a:extLst>
                    <a:ext uri="{9D8B030D-6E8A-4147-A177-3AD203B41FA5}">
                      <a16:colId xmlns:a16="http://schemas.microsoft.com/office/drawing/2014/main" val="4107352985"/>
                    </a:ext>
                  </a:extLst>
                </a:gridCol>
              </a:tblGrid>
              <a:tr h="370840">
                <a:tc>
                  <a:txBody>
                    <a:bodyPr/>
                    <a:lstStyle/>
                    <a:p>
                      <a:r>
                        <a:rPr lang="en-US" sz="1000"/>
                        <a:t>Post</a:t>
                      </a:r>
                    </a:p>
                  </a:txBody>
                  <a:tcPr/>
                </a:tc>
                <a:tc>
                  <a:txBody>
                    <a:bodyPr/>
                    <a:lstStyle/>
                    <a:p>
                      <a:r>
                        <a:rPr lang="en-US" sz="1000"/>
                        <a:t>Summe Interaktionen</a:t>
                      </a:r>
                    </a:p>
                  </a:txBody>
                  <a:tcPr/>
                </a:tc>
                <a:tc>
                  <a:txBody>
                    <a:bodyPr/>
                    <a:lstStyle/>
                    <a:p>
                      <a:r>
                        <a:rPr lang="en-US" sz="1000"/>
                        <a:t>Reaktionen</a:t>
                      </a:r>
                    </a:p>
                  </a:txBody>
                  <a:tcPr/>
                </a:tc>
                <a:tc>
                  <a:txBody>
                    <a:bodyPr/>
                    <a:lstStyle/>
                    <a:p>
                      <a:r>
                        <a:rPr lang="en-US" sz="1000"/>
                        <a:t>Comments</a:t>
                      </a:r>
                    </a:p>
                  </a:txBody>
                  <a:tcPr/>
                </a:tc>
                <a:tc>
                  <a:txBody>
                    <a:bodyPr/>
                    <a:lstStyle/>
                    <a:p>
                      <a:r>
                        <a:rPr lang="en-US" sz="1000"/>
                        <a:t>Shares</a:t>
                      </a:r>
                    </a:p>
                  </a:txBody>
                  <a:tcPr/>
                </a:tc>
                <a:tc>
                  <a:txBody>
                    <a:bodyPr/>
                    <a:lstStyle/>
                    <a:p>
                      <a:r>
                        <a:rPr lang="en-US" sz="1000"/>
                        <a:t>Typ</a:t>
                      </a:r>
                    </a:p>
                  </a:txBody>
                  <a:tcPr/>
                </a:tc>
                <a:extLst>
                  <a:ext uri="{0D108BD9-81ED-4DB2-BD59-A6C34878D82A}">
                    <a16:rowId xmlns:a16="http://schemas.microsoft.com/office/drawing/2014/main" val="704401312"/>
                  </a:ext>
                </a:extLst>
              </a:tr>
              <a:tr h="370840">
                <a:tc>
                  <a:txBody>
                    <a:bodyPr/>
                    <a:lstStyle/>
                    <a:p>
                      <a:r>
                        <a:rPr lang="de-DE" sz="1000" b="1"/>
                        <a:t>NDR 90,3 und Hamburg Journal - 2016-09-27 16:55:09</a:t>
                      </a:r>
                      <a:r>
                        <a:rPr lang="de-DE" sz="1000"/>
                        <a:t>
Unser Hafen Hamburg, einfach gigantisch! "Gigant des Nordens" heißt deshalb auch eine Doku über den größten Seehafen Deutschlands und die Speicherstadt. Am Donnerstag um 20.15 Uhr im NDR Fernsehen.</a:t>
                      </a:r>
                      <a:endParaRPr lang="en-US" sz="1000"/>
                    </a:p>
                  </a:txBody>
                  <a:tcPr/>
                </a:tc>
                <a:tc>
                  <a:txBody>
                    <a:bodyPr/>
                    <a:lstStyle/>
                    <a:p>
                      <a:r>
                        <a:rPr lang="en-US" sz="1000"/>
                        <a:t>32645</a:t>
                      </a:r>
                    </a:p>
                  </a:txBody>
                  <a:tcPr/>
                </a:tc>
                <a:tc>
                  <a:txBody>
                    <a:bodyPr/>
                    <a:lstStyle/>
                    <a:p>
                      <a:r>
                        <a:rPr lang="en-US" sz="1000"/>
                        <a:t>26877</a:t>
                      </a:r>
                    </a:p>
                  </a:txBody>
                  <a:tcPr/>
                </a:tc>
                <a:tc>
                  <a:txBody>
                    <a:bodyPr/>
                    <a:lstStyle/>
                    <a:p>
                      <a:r>
                        <a:rPr lang="en-US" sz="1000"/>
                        <a:t>304</a:t>
                      </a:r>
                    </a:p>
                  </a:txBody>
                  <a:tcPr/>
                </a:tc>
                <a:tc>
                  <a:txBody>
                    <a:bodyPr/>
                    <a:lstStyle/>
                    <a:p>
                      <a:r>
                        <a:rPr lang="en-US" sz="1000"/>
                        <a:t>5464</a:t>
                      </a:r>
                    </a:p>
                  </a:txBody>
                  <a:tcPr/>
                </a:tc>
                <a:tc>
                  <a:txBody>
                    <a:bodyPr/>
                    <a:lstStyle/>
                    <a:p>
                      <a:r>
                        <a:rPr lang="en-US" sz="1000"/>
                        <a:t>Video</a:t>
                      </a:r>
                    </a:p>
                  </a:txBody>
                  <a:tcPr/>
                </a:tc>
                <a:extLst>
                  <a:ext uri="{0D108BD9-81ED-4DB2-BD59-A6C34878D82A}">
                    <a16:rowId xmlns:a16="http://schemas.microsoft.com/office/drawing/2014/main" val="1229663157"/>
                  </a:ext>
                </a:extLst>
              </a:tr>
              <a:tr h="370840">
                <a:tc>
                  <a:txBody>
                    <a:bodyPr/>
                    <a:lstStyle/>
                    <a:p>
                      <a:r>
                        <a:rPr lang="de-DE" sz="1000" b="1"/>
                        <a:t>NDR 90,3 und Hamburg Journal - 2016-11-03 06:00:00</a:t>
                      </a:r>
                      <a:r>
                        <a:rPr lang="de-DE" sz="1000"/>
                        <a:t>
Im Zeitraffer dauert der Bau der Elbphilharmonie Hamburg nur läppische 30 Sekunden. Die ganze Geschichte in der Multimedia-Doku auf ndr.de/elbphilharmonie.</a:t>
                      </a:r>
                      <a:endParaRPr lang="en-US" sz="1000"/>
                    </a:p>
                  </a:txBody>
                  <a:tcPr/>
                </a:tc>
                <a:tc>
                  <a:txBody>
                    <a:bodyPr/>
                    <a:lstStyle/>
                    <a:p>
                      <a:r>
                        <a:rPr lang="en-US" sz="1000"/>
                        <a:t>12438</a:t>
                      </a:r>
                    </a:p>
                  </a:txBody>
                  <a:tcPr/>
                </a:tc>
                <a:tc>
                  <a:txBody>
                    <a:bodyPr/>
                    <a:lstStyle/>
                    <a:p>
                      <a:r>
                        <a:rPr lang="en-US" sz="1000"/>
                        <a:t>10107</a:t>
                      </a:r>
                    </a:p>
                  </a:txBody>
                  <a:tcPr/>
                </a:tc>
                <a:tc>
                  <a:txBody>
                    <a:bodyPr/>
                    <a:lstStyle/>
                    <a:p>
                      <a:r>
                        <a:rPr lang="en-US" sz="1000"/>
                        <a:t>142</a:t>
                      </a:r>
                    </a:p>
                  </a:txBody>
                  <a:tcPr/>
                </a:tc>
                <a:tc>
                  <a:txBody>
                    <a:bodyPr/>
                    <a:lstStyle/>
                    <a:p>
                      <a:r>
                        <a:rPr lang="en-US" sz="1000"/>
                        <a:t>2189</a:t>
                      </a:r>
                    </a:p>
                  </a:txBody>
                  <a:tcPr/>
                </a:tc>
                <a:tc>
                  <a:txBody>
                    <a:bodyPr/>
                    <a:lstStyle/>
                    <a:p>
                      <a:r>
                        <a:rPr lang="en-US" sz="1000"/>
                        <a:t>Video</a:t>
                      </a:r>
                    </a:p>
                  </a:txBody>
                  <a:tcPr/>
                </a:tc>
                <a:extLst>
                  <a:ext uri="{0D108BD9-81ED-4DB2-BD59-A6C34878D82A}">
                    <a16:rowId xmlns:a16="http://schemas.microsoft.com/office/drawing/2014/main" val="2305089026"/>
                  </a:ext>
                </a:extLst>
              </a:tr>
              <a:tr h="370840">
                <a:tc>
                  <a:txBody>
                    <a:bodyPr/>
                    <a:lstStyle/>
                    <a:p>
                      <a:r>
                        <a:rPr lang="de-DE" sz="1000" b="1"/>
                        <a:t>NDR 90,3 und Hamburg Journal - 2016-03-10 06:00:00</a:t>
                      </a:r>
                      <a:r>
                        <a:rPr lang="de-DE" sz="1000"/>
                        <a:t>
Guten Morgen Hamburg! Genießen Sie den Sonnenaufgang mit uns - bei einem Flug über die Außenalster. 
http://www.ndr.de/nachrichten/hamburg/Hamburg-von-oben-Aussenalster,hamburgvonoben100.html
#hamburg #alster #welovehh #sunrise</a:t>
                      </a:r>
                      <a:endParaRPr lang="en-US" sz="1000"/>
                    </a:p>
                  </a:txBody>
                  <a:tcPr/>
                </a:tc>
                <a:tc>
                  <a:txBody>
                    <a:bodyPr/>
                    <a:lstStyle/>
                    <a:p>
                      <a:r>
                        <a:rPr lang="en-US" sz="1000"/>
                        <a:t>7711</a:t>
                      </a:r>
                    </a:p>
                  </a:txBody>
                  <a:tcPr/>
                </a:tc>
                <a:tc>
                  <a:txBody>
                    <a:bodyPr/>
                    <a:lstStyle/>
                    <a:p>
                      <a:r>
                        <a:rPr lang="en-US" sz="1000"/>
                        <a:t>6230</a:t>
                      </a:r>
                    </a:p>
                  </a:txBody>
                  <a:tcPr/>
                </a:tc>
                <a:tc>
                  <a:txBody>
                    <a:bodyPr/>
                    <a:lstStyle/>
                    <a:p>
                      <a:r>
                        <a:rPr lang="en-US" sz="1000"/>
                        <a:t>101</a:t>
                      </a:r>
                    </a:p>
                  </a:txBody>
                  <a:tcPr/>
                </a:tc>
                <a:tc>
                  <a:txBody>
                    <a:bodyPr/>
                    <a:lstStyle/>
                    <a:p>
                      <a:r>
                        <a:rPr lang="en-US" sz="1000"/>
                        <a:t>1380</a:t>
                      </a:r>
                    </a:p>
                  </a:txBody>
                  <a:tcPr/>
                </a:tc>
                <a:tc>
                  <a:txBody>
                    <a:bodyPr/>
                    <a:lstStyle/>
                    <a:p>
                      <a:r>
                        <a:rPr lang="en-US" sz="1000"/>
                        <a:t>Video</a:t>
                      </a:r>
                    </a:p>
                  </a:txBody>
                  <a:tcPr/>
                </a:tc>
                <a:extLst>
                  <a:ext uri="{0D108BD9-81ED-4DB2-BD59-A6C34878D82A}">
                    <a16:rowId xmlns:a16="http://schemas.microsoft.com/office/drawing/2014/main" val="271943782"/>
                  </a:ext>
                </a:extLst>
              </a:tr>
              <a:tr h="370840">
                <a:tc>
                  <a:txBody>
                    <a:bodyPr/>
                    <a:lstStyle/>
                    <a:p>
                      <a:r>
                        <a:rPr lang="de-DE" sz="1000" b="1"/>
                        <a:t>NDR 90,3 und Hamburg Journal - 2016-09-07 06:39:07</a:t>
                      </a:r>
                      <a:r>
                        <a:rPr lang="de-DE" sz="1000"/>
                        <a:t>
❤Guten Morgen, Hamburg❤️ 
Was für ein Privileg, in dieser tollen Stadt zu wohnen!</a:t>
                      </a:r>
                      <a:endParaRPr lang="en-US" sz="1000"/>
                    </a:p>
                  </a:txBody>
                  <a:tcPr/>
                </a:tc>
                <a:tc>
                  <a:txBody>
                    <a:bodyPr/>
                    <a:lstStyle/>
                    <a:p>
                      <a:r>
                        <a:rPr lang="en-US" sz="1000"/>
                        <a:t>5777</a:t>
                      </a:r>
                    </a:p>
                  </a:txBody>
                  <a:tcPr/>
                </a:tc>
                <a:tc>
                  <a:txBody>
                    <a:bodyPr/>
                    <a:lstStyle/>
                    <a:p>
                      <a:r>
                        <a:rPr lang="en-US" sz="1000"/>
                        <a:t>4836</a:t>
                      </a:r>
                    </a:p>
                  </a:txBody>
                  <a:tcPr/>
                </a:tc>
                <a:tc>
                  <a:txBody>
                    <a:bodyPr/>
                    <a:lstStyle/>
                    <a:p>
                      <a:r>
                        <a:rPr lang="en-US" sz="1000"/>
                        <a:t>68</a:t>
                      </a:r>
                    </a:p>
                  </a:txBody>
                  <a:tcPr/>
                </a:tc>
                <a:tc>
                  <a:txBody>
                    <a:bodyPr/>
                    <a:lstStyle/>
                    <a:p>
                      <a:r>
                        <a:rPr lang="en-US" sz="1000"/>
                        <a:t>873</a:t>
                      </a:r>
                    </a:p>
                  </a:txBody>
                  <a:tcPr/>
                </a:tc>
                <a:tc>
                  <a:txBody>
                    <a:bodyPr/>
                    <a:lstStyle/>
                    <a:p>
                      <a:r>
                        <a:rPr lang="en-US" sz="1000"/>
                        <a:t>Video</a:t>
                      </a:r>
                    </a:p>
                  </a:txBody>
                  <a:tcPr/>
                </a:tc>
                <a:extLst>
                  <a:ext uri="{0D108BD9-81ED-4DB2-BD59-A6C34878D82A}">
                    <a16:rowId xmlns:a16="http://schemas.microsoft.com/office/drawing/2014/main" val="1007590528"/>
                  </a:ext>
                </a:extLst>
              </a:tr>
              <a:tr h="370840">
                <a:tc>
                  <a:txBody>
                    <a:bodyPr/>
                    <a:lstStyle/>
                    <a:p>
                      <a:r>
                        <a:rPr lang="de-DE" sz="1000" b="1"/>
                        <a:t>NDR 90,3 und Hamburg Journal - 2016-11-06 18:11:07</a:t>
                      </a:r>
                      <a:r>
                        <a:rPr lang="de-DE" sz="1000"/>
                        <a:t>
Kaum vorstellbar: Geboren wurde Lydia Smuda am 6. November 1906. Am Sonntag feierte sie ihren 110. Geburtstag. Wir gratulieren!</a:t>
                      </a:r>
                      <a:endParaRPr lang="en-US" sz="1000"/>
                    </a:p>
                  </a:txBody>
                  <a:tcPr/>
                </a:tc>
                <a:tc>
                  <a:txBody>
                    <a:bodyPr/>
                    <a:lstStyle/>
                    <a:p>
                      <a:r>
                        <a:rPr lang="en-US" sz="1000"/>
                        <a:t>5662</a:t>
                      </a:r>
                    </a:p>
                  </a:txBody>
                  <a:tcPr/>
                </a:tc>
                <a:tc>
                  <a:txBody>
                    <a:bodyPr/>
                    <a:lstStyle/>
                    <a:p>
                      <a:r>
                        <a:rPr lang="en-US" sz="1000"/>
                        <a:t>5307</a:t>
                      </a:r>
                    </a:p>
                  </a:txBody>
                  <a:tcPr/>
                </a:tc>
                <a:tc>
                  <a:txBody>
                    <a:bodyPr/>
                    <a:lstStyle/>
                    <a:p>
                      <a:r>
                        <a:rPr lang="en-US" sz="1000"/>
                        <a:t>106</a:t>
                      </a:r>
                    </a:p>
                  </a:txBody>
                  <a:tcPr/>
                </a:tc>
                <a:tc>
                  <a:txBody>
                    <a:bodyPr/>
                    <a:lstStyle/>
                    <a:p>
                      <a:r>
                        <a:rPr lang="en-US" sz="1000"/>
                        <a:t>249</a:t>
                      </a:r>
                    </a:p>
                  </a:txBody>
                  <a:tcPr/>
                </a:tc>
                <a:tc>
                  <a:txBody>
                    <a:bodyPr/>
                    <a:lstStyle/>
                    <a:p>
                      <a:r>
                        <a:rPr lang="en-US" sz="1000"/>
                        <a:t>Link</a:t>
                      </a:r>
                    </a:p>
                  </a:txBody>
                  <a:tcPr/>
                </a:tc>
                <a:extLst>
                  <a:ext uri="{0D108BD9-81ED-4DB2-BD59-A6C34878D82A}">
                    <a16:rowId xmlns:a16="http://schemas.microsoft.com/office/drawing/2014/main" val="3841896997"/>
                  </a:ext>
                </a:extLst>
              </a:tr>
            </a:tbl>
          </a:graphicData>
        </a:graphic>
      </p:graphicFrame>
      <p:sp>
        <p:nvSpPr>
          <p:cNvPr id="4" name="Text Placeholder 3"/>
          <p:cNvSpPr>
            <a:spLocks noGrp="1"/>
          </p:cNvSpPr>
          <p:nvPr>
            <p:ph type="body" sz="quarter" idx="14"/>
          </p:nvPr>
        </p:nvSpPr>
        <p:spPr/>
        <p:txBody>
          <a:bodyPr/>
          <a:lstStyle/>
          <a:p>
            <a:r>
              <a:rPr lang="en-US"/>
              <a:t>01.03.2016 - 31.03.2017</a:t>
            </a:r>
          </a:p>
        </p:txBody>
      </p:sp>
    </p:spTree>
    <p:extLst>
      <p:ext uri="{BB962C8B-B14F-4D97-AF65-F5344CB8AC3E}">
        <p14:creationId xmlns:p14="http://schemas.microsoft.com/office/powerpoint/2010/main" val="201162641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20957373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98064">
                  <a:extLst>
                    <a:ext uri="{9D8B030D-6E8A-4147-A177-3AD203B41FA5}">
                      <a16:colId xmlns:a16="http://schemas.microsoft.com/office/drawing/2014/main" val="2340672639"/>
                    </a:ext>
                  </a:extLst>
                </a:gridCol>
                <a:gridCol w="493776">
                  <a:extLst>
                    <a:ext uri="{9D8B030D-6E8A-4147-A177-3AD203B41FA5}">
                      <a16:colId xmlns:a16="http://schemas.microsoft.com/office/drawing/2014/main" val="1843812030"/>
                    </a:ext>
                  </a:extLst>
                </a:gridCol>
                <a:gridCol w="411480">
                  <a:extLst>
                    <a:ext uri="{9D8B030D-6E8A-4147-A177-3AD203B41FA5}">
                      <a16:colId xmlns:a16="http://schemas.microsoft.com/office/drawing/2014/main" val="1556947743"/>
                    </a:ext>
                  </a:extLst>
                </a:gridCol>
                <a:gridCol w="411480">
                  <a:extLst>
                    <a:ext uri="{9D8B030D-6E8A-4147-A177-3AD203B41FA5}">
                      <a16:colId xmlns:a16="http://schemas.microsoft.com/office/drawing/2014/main" val="4165203662"/>
                    </a:ext>
                  </a:extLst>
                </a:gridCol>
                <a:gridCol w="246888">
                  <a:extLst>
                    <a:ext uri="{9D8B030D-6E8A-4147-A177-3AD203B41FA5}">
                      <a16:colId xmlns:a16="http://schemas.microsoft.com/office/drawing/2014/main" val="71428674"/>
                    </a:ext>
                  </a:extLst>
                </a:gridCol>
                <a:gridCol w="658368">
                  <a:extLst>
                    <a:ext uri="{9D8B030D-6E8A-4147-A177-3AD203B41FA5}">
                      <a16:colId xmlns:a16="http://schemas.microsoft.com/office/drawing/2014/main" val="2259384367"/>
                    </a:ext>
                  </a:extLst>
                </a:gridCol>
                <a:gridCol w="576072">
                  <a:extLst>
                    <a:ext uri="{9D8B030D-6E8A-4147-A177-3AD203B41FA5}">
                      <a16:colId xmlns:a16="http://schemas.microsoft.com/office/drawing/2014/main" val="890148884"/>
                    </a:ext>
                  </a:extLst>
                </a:gridCol>
                <a:gridCol w="576072">
                  <a:extLst>
                    <a:ext uri="{9D8B030D-6E8A-4147-A177-3AD203B41FA5}">
                      <a16:colId xmlns:a16="http://schemas.microsoft.com/office/drawing/2014/main" val="2718317188"/>
                    </a:ext>
                  </a:extLst>
                </a:gridCol>
                <a:gridCol w="411480">
                  <a:extLst>
                    <a:ext uri="{9D8B030D-6E8A-4147-A177-3AD203B41FA5}">
                      <a16:colId xmlns:a16="http://schemas.microsoft.com/office/drawing/2014/main" val="2059173904"/>
                    </a:ext>
                  </a:extLst>
                </a:gridCol>
                <a:gridCol w="658368">
                  <a:extLst>
                    <a:ext uri="{9D8B030D-6E8A-4147-A177-3AD203B41FA5}">
                      <a16:colId xmlns:a16="http://schemas.microsoft.com/office/drawing/2014/main" val="2573294236"/>
                    </a:ext>
                  </a:extLst>
                </a:gridCol>
                <a:gridCol w="493776">
                  <a:extLst>
                    <a:ext uri="{9D8B030D-6E8A-4147-A177-3AD203B41FA5}">
                      <a16:colId xmlns:a16="http://schemas.microsoft.com/office/drawing/2014/main" val="1666173246"/>
                    </a:ext>
                  </a:extLst>
                </a:gridCol>
                <a:gridCol w="493776">
                  <a:extLst>
                    <a:ext uri="{9D8B030D-6E8A-4147-A177-3AD203B41FA5}">
                      <a16:colId xmlns:a16="http://schemas.microsoft.com/office/drawing/2014/main" val="3539217411"/>
                    </a:ext>
                  </a:extLst>
                </a:gridCol>
              </a:tblGrid>
              <a:tr h="370840">
                <a:tc>
                  <a:txBody>
                    <a:bodyPr/>
                    <a:lstStyle/>
                    <a:p>
                      <a:r>
                        <a:rPr lang="en-US" sz="1000"/>
                        <a:t>Post</a:t>
                      </a:r>
                    </a:p>
                  </a:txBody>
                  <a:tcPr/>
                </a:tc>
                <a:tc>
                  <a:txBody>
                    <a:bodyPr/>
                    <a:lstStyle/>
                    <a:p>
                      <a:r>
                        <a:rPr lang="en-US" sz="1000"/>
                        <a:t>ab 10s</a:t>
                      </a:r>
                    </a:p>
                  </a:txBody>
                  <a:tcPr/>
                </a:tc>
                <a:tc>
                  <a:txBody>
                    <a:bodyPr/>
                    <a:lstStyle/>
                    <a:p>
                      <a:r>
                        <a:rPr lang="en-US" sz="1000"/>
                        <a:t>10s bezahlt</a:t>
                      </a:r>
                    </a:p>
                  </a:txBody>
                  <a:tcPr/>
                </a:tc>
                <a:tc>
                  <a:txBody>
                    <a:bodyPr/>
                    <a:lstStyle/>
                    <a:p>
                      <a:r>
                        <a:rPr lang="en-US" sz="1000"/>
                        <a:t>ab 3s</a:t>
                      </a:r>
                    </a:p>
                  </a:txBody>
                  <a:tcPr/>
                </a:tc>
                <a:tc>
                  <a:txBody>
                    <a:bodyPr/>
                    <a:lstStyle/>
                    <a:p>
                      <a:r>
                        <a:rPr lang="en-US" sz="1000"/>
                        <a:t>Länge</a:t>
                      </a:r>
                    </a:p>
                  </a:txBody>
                  <a:tcPr/>
                </a:tc>
                <a:tc>
                  <a:txBody>
                    <a:bodyPr/>
                    <a:lstStyle/>
                    <a:p>
                      <a:r>
                        <a:rPr lang="en-US" sz="1000"/>
                        <a:t>% Wiedergabe</a:t>
                      </a:r>
                    </a:p>
                  </a:txBody>
                  <a:tcPr/>
                </a:tc>
                <a:tc>
                  <a:txBody>
                    <a:bodyPr/>
                    <a:lstStyle/>
                    <a:p>
                      <a:r>
                        <a:rPr lang="en-US" sz="1000"/>
                        <a:t>Crossposted 3s</a:t>
                      </a:r>
                    </a:p>
                  </a:txBody>
                  <a:tcPr/>
                </a:tc>
                <a:tc>
                  <a:txBody>
                    <a:bodyPr/>
                    <a:lstStyle/>
                    <a:p>
                      <a:r>
                        <a:rPr lang="en-US" sz="1000"/>
                        <a:t>Page Owned 3s</a:t>
                      </a:r>
                    </a:p>
                  </a:txBody>
                  <a:tcPr/>
                </a:tc>
                <a:tc>
                  <a:txBody>
                    <a:bodyPr/>
                    <a:lstStyle/>
                    <a:p>
                      <a:r>
                        <a:rPr lang="en-US" sz="1000"/>
                        <a:t>Shared 3s</a:t>
                      </a:r>
                    </a:p>
                  </a:txBody>
                  <a:tcPr/>
                </a:tc>
                <a:tc>
                  <a:txBody>
                    <a:bodyPr/>
                    <a:lstStyle/>
                    <a:p>
                      <a:r>
                        <a:rPr lang="en-US" sz="1000"/>
                        <a:t>Pot. Reichweite</a:t>
                      </a:r>
                    </a:p>
                  </a:txBody>
                  <a:tcPr/>
                </a:tc>
                <a:tc>
                  <a:txBody>
                    <a:bodyPr/>
                    <a:lstStyle/>
                    <a:p>
                      <a:r>
                        <a:rPr lang="en-US" sz="1000"/>
                        <a:t>Likes Gesamt</a:t>
                      </a:r>
                    </a:p>
                  </a:txBody>
                  <a:tcPr/>
                </a:tc>
                <a:tc>
                  <a:txBody>
                    <a:bodyPr/>
                    <a:lstStyle/>
                    <a:p>
                      <a:r>
                        <a:rPr lang="en-US" sz="1000"/>
                        <a:t>Kommentare</a:t>
                      </a:r>
                    </a:p>
                  </a:txBody>
                  <a:tcPr/>
                </a:tc>
                <a:extLst>
                  <a:ext uri="{0D108BD9-81ED-4DB2-BD59-A6C34878D82A}">
                    <a16:rowId xmlns:a16="http://schemas.microsoft.com/office/drawing/2014/main" val="1320036857"/>
                  </a:ext>
                </a:extLst>
              </a:tr>
              <a:tr h="370840">
                <a:tc>
                  <a:txBody>
                    <a:bodyPr/>
                    <a:lstStyle/>
                    <a:p>
                      <a:r>
                        <a:rPr lang="en-US" sz="1000"/>
                        <a:t>11.01.2017 23:39:55</a:t>
                      </a:r>
                    </a:p>
                  </a:txBody>
                  <a:tcPr/>
                </a:tc>
                <a:tc>
                  <a:txBody>
                    <a:bodyPr/>
                    <a:lstStyle/>
                    <a:p>
                      <a:r>
                        <a:rPr lang="en-US" sz="1000"/>
                        <a:t>342417</a:t>
                      </a:r>
                    </a:p>
                  </a:txBody>
                  <a:tcPr/>
                </a:tc>
                <a:tc>
                  <a:txBody>
                    <a:bodyPr/>
                    <a:lstStyle/>
                    <a:p>
                      <a:r>
                        <a:rPr lang="en-US" sz="1000"/>
                        <a:t>4</a:t>
                      </a:r>
                    </a:p>
                  </a:txBody>
                  <a:tcPr/>
                </a:tc>
                <a:tc>
                  <a:txBody>
                    <a:bodyPr/>
                    <a:lstStyle/>
                    <a:p>
                      <a:r>
                        <a:rPr lang="en-US" sz="1000"/>
                        <a:t>703364</a:t>
                      </a:r>
                    </a:p>
                  </a:txBody>
                  <a:tcPr/>
                </a:tc>
                <a:tc>
                  <a:txBody>
                    <a:bodyPr/>
                    <a:lstStyle/>
                    <a:p>
                      <a:r>
                        <a:rPr lang="en-US" sz="1000"/>
                        <a:t>00:53</a:t>
                      </a:r>
                    </a:p>
                  </a:txBody>
                  <a:tcPr/>
                </a:tc>
                <a:tc>
                  <a:txBody>
                    <a:bodyPr/>
                    <a:lstStyle/>
                    <a:p>
                      <a:r>
                        <a:rPr lang="en-US" sz="1000"/>
                        <a:t>15%</a:t>
                      </a:r>
                    </a:p>
                  </a:txBody>
                  <a:tcPr/>
                </a:tc>
                <a:tc>
                  <a:txBody>
                    <a:bodyPr/>
                    <a:lstStyle/>
                    <a:p>
                      <a:r>
                        <a:rPr lang="en-US" sz="1000"/>
                        <a:t>56783</a:t>
                      </a:r>
                    </a:p>
                  </a:txBody>
                  <a:tcPr/>
                </a:tc>
                <a:tc>
                  <a:txBody>
                    <a:bodyPr/>
                    <a:lstStyle/>
                    <a:p>
                      <a:r>
                        <a:rPr lang="en-US" sz="1000"/>
                        <a:t>140251</a:t>
                      </a:r>
                    </a:p>
                  </a:txBody>
                  <a:tcPr/>
                </a:tc>
                <a:tc>
                  <a:txBody>
                    <a:bodyPr/>
                    <a:lstStyle/>
                    <a:p>
                      <a:r>
                        <a:rPr lang="en-US" sz="1000"/>
                        <a:t>506331</a:t>
                      </a:r>
                    </a:p>
                  </a:txBody>
                  <a:tcPr/>
                </a:tc>
                <a:tc>
                  <a:txBody>
                    <a:bodyPr/>
                    <a:lstStyle/>
                    <a:p>
                      <a:r>
                        <a:rPr lang="en-US" sz="1000"/>
                        <a:t>2403605</a:t>
                      </a:r>
                    </a:p>
                  </a:txBody>
                  <a:tcPr/>
                </a:tc>
                <a:tc>
                  <a:txBody>
                    <a:bodyPr/>
                    <a:lstStyle/>
                    <a:p>
                      <a:r>
                        <a:rPr lang="en-US" sz="1000"/>
                        <a:t>29300</a:t>
                      </a:r>
                    </a:p>
                  </a:txBody>
                  <a:tcPr/>
                </a:tc>
                <a:tc>
                  <a:txBody>
                    <a:bodyPr/>
                    <a:lstStyle/>
                    <a:p>
                      <a:r>
                        <a:rPr lang="en-US" sz="1000"/>
                        <a:t>13</a:t>
                      </a:r>
                    </a:p>
                  </a:txBody>
                  <a:tcPr/>
                </a:tc>
                <a:extLst>
                  <a:ext uri="{0D108BD9-81ED-4DB2-BD59-A6C34878D82A}">
                    <a16:rowId xmlns:a16="http://schemas.microsoft.com/office/drawing/2014/main" val="4228828473"/>
                  </a:ext>
                </a:extLst>
              </a:tr>
              <a:tr h="370840">
                <a:tc>
                  <a:txBody>
                    <a:bodyPr/>
                    <a:lstStyle/>
                    <a:p>
                      <a:r>
                        <a:rPr lang="en-US" sz="1000"/>
                        <a:t>03.11.2016 06:00:00</a:t>
                      </a:r>
                    </a:p>
                  </a:txBody>
                  <a:tcPr/>
                </a:tc>
                <a:tc>
                  <a:txBody>
                    <a:bodyPr/>
                    <a:lstStyle/>
                    <a:p>
                      <a:r>
                        <a:rPr lang="en-US" sz="1000"/>
                        <a:t>287920</a:t>
                      </a:r>
                    </a:p>
                  </a:txBody>
                  <a:tcPr/>
                </a:tc>
                <a:tc>
                  <a:txBody>
                    <a:bodyPr/>
                    <a:lstStyle/>
                    <a:p>
                      <a:r>
                        <a:rPr lang="en-US" sz="1000"/>
                        <a:t>0</a:t>
                      </a:r>
                    </a:p>
                  </a:txBody>
                  <a:tcPr/>
                </a:tc>
                <a:tc>
                  <a:txBody>
                    <a:bodyPr/>
                    <a:lstStyle/>
                    <a:p>
                      <a:r>
                        <a:rPr lang="en-US" sz="1000"/>
                        <a:t>469562</a:t>
                      </a:r>
                    </a:p>
                  </a:txBody>
                  <a:tcPr/>
                </a:tc>
                <a:tc>
                  <a:txBody>
                    <a:bodyPr/>
                    <a:lstStyle/>
                    <a:p>
                      <a:r>
                        <a:rPr lang="en-US" sz="1000"/>
                        <a:t>00:36</a:t>
                      </a:r>
                    </a:p>
                  </a:txBody>
                  <a:tcPr/>
                </a:tc>
                <a:tc>
                  <a:txBody>
                    <a:bodyPr/>
                    <a:lstStyle/>
                    <a:p>
                      <a:r>
                        <a:rPr lang="en-US" sz="1000"/>
                        <a:t>28%</a:t>
                      </a:r>
                    </a:p>
                  </a:txBody>
                  <a:tcPr/>
                </a:tc>
                <a:tc>
                  <a:txBody>
                    <a:bodyPr/>
                    <a:lstStyle/>
                    <a:p>
                      <a:r>
                        <a:rPr lang="en-US" sz="1000"/>
                        <a:t>0</a:t>
                      </a:r>
                    </a:p>
                  </a:txBody>
                  <a:tcPr/>
                </a:tc>
                <a:tc>
                  <a:txBody>
                    <a:bodyPr/>
                    <a:lstStyle/>
                    <a:p>
                      <a:r>
                        <a:rPr lang="en-US" sz="1000"/>
                        <a:t>85342</a:t>
                      </a:r>
                    </a:p>
                  </a:txBody>
                  <a:tcPr/>
                </a:tc>
                <a:tc>
                  <a:txBody>
                    <a:bodyPr/>
                    <a:lstStyle/>
                    <a:p>
                      <a:r>
                        <a:rPr lang="en-US" sz="1000"/>
                        <a:t>384220</a:t>
                      </a:r>
                    </a:p>
                  </a:txBody>
                  <a:tcPr/>
                </a:tc>
                <a:tc>
                  <a:txBody>
                    <a:bodyPr/>
                    <a:lstStyle/>
                    <a:p>
                      <a:r>
                        <a:rPr lang="en-US" sz="1000"/>
                        <a:t>1238505</a:t>
                      </a:r>
                    </a:p>
                  </a:txBody>
                  <a:tcPr/>
                </a:tc>
                <a:tc>
                  <a:txBody>
                    <a:bodyPr/>
                    <a:lstStyle/>
                    <a:p>
                      <a:r>
                        <a:rPr lang="en-US" sz="1000"/>
                        <a:t>9286</a:t>
                      </a:r>
                    </a:p>
                  </a:txBody>
                  <a:tcPr/>
                </a:tc>
                <a:tc>
                  <a:txBody>
                    <a:bodyPr/>
                    <a:lstStyle/>
                    <a:p>
                      <a:r>
                        <a:rPr lang="en-US" sz="1000"/>
                        <a:t>142</a:t>
                      </a:r>
                    </a:p>
                  </a:txBody>
                  <a:tcPr/>
                </a:tc>
                <a:extLst>
                  <a:ext uri="{0D108BD9-81ED-4DB2-BD59-A6C34878D82A}">
                    <a16:rowId xmlns:a16="http://schemas.microsoft.com/office/drawing/2014/main" val="2312771770"/>
                  </a:ext>
                </a:extLst>
              </a:tr>
              <a:tr h="370840">
                <a:tc>
                  <a:txBody>
                    <a:bodyPr/>
                    <a:lstStyle/>
                    <a:p>
                      <a:r>
                        <a:rPr lang="en-US" sz="1000"/>
                        <a:t>27.09.2016 16:55:09</a:t>
                      </a:r>
                    </a:p>
                  </a:txBody>
                  <a:tcPr/>
                </a:tc>
                <a:tc>
                  <a:txBody>
                    <a:bodyPr/>
                    <a:lstStyle/>
                    <a:p>
                      <a:r>
                        <a:rPr lang="en-US" sz="1000"/>
                        <a:t>214699</a:t>
                      </a:r>
                    </a:p>
                  </a:txBody>
                  <a:tcPr/>
                </a:tc>
                <a:tc>
                  <a:txBody>
                    <a:bodyPr/>
                    <a:lstStyle/>
                    <a:p>
                      <a:r>
                        <a:rPr lang="en-US" sz="1000"/>
                        <a:t>0</a:t>
                      </a:r>
                    </a:p>
                  </a:txBody>
                  <a:tcPr/>
                </a:tc>
                <a:tc>
                  <a:txBody>
                    <a:bodyPr/>
                    <a:lstStyle/>
                    <a:p>
                      <a:r>
                        <a:rPr lang="en-US" sz="1000"/>
                        <a:t>504671</a:t>
                      </a:r>
                    </a:p>
                  </a:txBody>
                  <a:tcPr/>
                </a:tc>
                <a:tc>
                  <a:txBody>
                    <a:bodyPr/>
                    <a:lstStyle/>
                    <a:p>
                      <a:r>
                        <a:rPr lang="en-US" sz="1000"/>
                        <a:t>00:53</a:t>
                      </a:r>
                    </a:p>
                  </a:txBody>
                  <a:tcPr/>
                </a:tc>
                <a:tc>
                  <a:txBody>
                    <a:bodyPr/>
                    <a:lstStyle/>
                    <a:p>
                      <a:r>
                        <a:rPr lang="en-US" sz="1000"/>
                        <a:t>13%</a:t>
                      </a:r>
                    </a:p>
                  </a:txBody>
                  <a:tcPr/>
                </a:tc>
                <a:tc>
                  <a:txBody>
                    <a:bodyPr/>
                    <a:lstStyle/>
                    <a:p>
                      <a:r>
                        <a:rPr lang="en-US" sz="1000"/>
                        <a:t>0</a:t>
                      </a:r>
                    </a:p>
                  </a:txBody>
                  <a:tcPr/>
                </a:tc>
                <a:tc>
                  <a:txBody>
                    <a:bodyPr/>
                    <a:lstStyle/>
                    <a:p>
                      <a:r>
                        <a:rPr lang="en-US" sz="1000"/>
                        <a:t>86998</a:t>
                      </a:r>
                    </a:p>
                  </a:txBody>
                  <a:tcPr/>
                </a:tc>
                <a:tc>
                  <a:txBody>
                    <a:bodyPr/>
                    <a:lstStyle/>
                    <a:p>
                      <a:r>
                        <a:rPr lang="en-US" sz="1000"/>
                        <a:t>417704</a:t>
                      </a:r>
                    </a:p>
                  </a:txBody>
                  <a:tcPr/>
                </a:tc>
                <a:tc>
                  <a:txBody>
                    <a:bodyPr/>
                    <a:lstStyle/>
                    <a:p>
                      <a:r>
                        <a:rPr lang="en-US" sz="1000"/>
                        <a:t>1810772</a:t>
                      </a:r>
                    </a:p>
                  </a:txBody>
                  <a:tcPr/>
                </a:tc>
                <a:tc>
                  <a:txBody>
                    <a:bodyPr/>
                    <a:lstStyle/>
                    <a:p>
                      <a:r>
                        <a:rPr lang="en-US" sz="1000"/>
                        <a:t>29170</a:t>
                      </a:r>
                    </a:p>
                  </a:txBody>
                  <a:tcPr/>
                </a:tc>
                <a:tc>
                  <a:txBody>
                    <a:bodyPr/>
                    <a:lstStyle/>
                    <a:p>
                      <a:r>
                        <a:rPr lang="en-US" sz="1000"/>
                        <a:t>304</a:t>
                      </a:r>
                    </a:p>
                  </a:txBody>
                  <a:tcPr/>
                </a:tc>
                <a:extLst>
                  <a:ext uri="{0D108BD9-81ED-4DB2-BD59-A6C34878D82A}">
                    <a16:rowId xmlns:a16="http://schemas.microsoft.com/office/drawing/2014/main" val="1545321162"/>
                  </a:ext>
                </a:extLst>
              </a:tr>
              <a:tr h="370840">
                <a:tc>
                  <a:txBody>
                    <a:bodyPr/>
                    <a:lstStyle/>
                    <a:p>
                      <a:r>
                        <a:rPr lang="en-US" sz="1000"/>
                        <a:t>29.09.2016 10:05:24</a:t>
                      </a:r>
                    </a:p>
                  </a:txBody>
                  <a:tcPr/>
                </a:tc>
                <a:tc>
                  <a:txBody>
                    <a:bodyPr/>
                    <a:lstStyle/>
                    <a:p>
                      <a:r>
                        <a:rPr lang="en-US" sz="1000"/>
                        <a:t>214699</a:t>
                      </a:r>
                    </a:p>
                  </a:txBody>
                  <a:tcPr/>
                </a:tc>
                <a:tc>
                  <a:txBody>
                    <a:bodyPr/>
                    <a:lstStyle/>
                    <a:p>
                      <a:r>
                        <a:rPr lang="en-US" sz="1000"/>
                        <a:t>0</a:t>
                      </a:r>
                    </a:p>
                  </a:txBody>
                  <a:tcPr/>
                </a:tc>
                <a:tc>
                  <a:txBody>
                    <a:bodyPr/>
                    <a:lstStyle/>
                    <a:p>
                      <a:r>
                        <a:rPr lang="en-US" sz="1000"/>
                        <a:t>504671</a:t>
                      </a:r>
                    </a:p>
                  </a:txBody>
                  <a:tcPr/>
                </a:tc>
                <a:tc>
                  <a:txBody>
                    <a:bodyPr/>
                    <a:lstStyle/>
                    <a:p>
                      <a:r>
                        <a:rPr lang="en-US" sz="1000"/>
                        <a:t>00:53</a:t>
                      </a:r>
                    </a:p>
                  </a:txBody>
                  <a:tcPr/>
                </a:tc>
                <a:tc>
                  <a:txBody>
                    <a:bodyPr/>
                    <a:lstStyle/>
                    <a:p>
                      <a:r>
                        <a:rPr lang="en-US" sz="1000"/>
                        <a:t>13%</a:t>
                      </a:r>
                    </a:p>
                  </a:txBody>
                  <a:tcPr/>
                </a:tc>
                <a:tc>
                  <a:txBody>
                    <a:bodyPr/>
                    <a:lstStyle/>
                    <a:p>
                      <a:r>
                        <a:rPr lang="en-US" sz="1000"/>
                        <a:t>0</a:t>
                      </a:r>
                    </a:p>
                  </a:txBody>
                  <a:tcPr/>
                </a:tc>
                <a:tc>
                  <a:txBody>
                    <a:bodyPr/>
                    <a:lstStyle/>
                    <a:p>
                      <a:r>
                        <a:rPr lang="en-US" sz="1000"/>
                        <a:t>86998</a:t>
                      </a:r>
                    </a:p>
                  </a:txBody>
                  <a:tcPr/>
                </a:tc>
                <a:tc>
                  <a:txBody>
                    <a:bodyPr/>
                    <a:lstStyle/>
                    <a:p>
                      <a:r>
                        <a:rPr lang="en-US" sz="1000"/>
                        <a:t>417704</a:t>
                      </a:r>
                    </a:p>
                  </a:txBody>
                  <a:tcPr/>
                </a:tc>
                <a:tc>
                  <a:txBody>
                    <a:bodyPr/>
                    <a:lstStyle/>
                    <a:p>
                      <a:r>
                        <a:rPr lang="en-US" sz="1000"/>
                        <a:t>1810772</a:t>
                      </a:r>
                    </a:p>
                  </a:txBody>
                  <a:tcPr/>
                </a:tc>
                <a:tc>
                  <a:txBody>
                    <a:bodyPr/>
                    <a:lstStyle/>
                    <a:p>
                      <a:r>
                        <a:rPr lang="en-US" sz="1000"/>
                        <a:t>29170</a:t>
                      </a:r>
                    </a:p>
                  </a:txBody>
                  <a:tcPr/>
                </a:tc>
                <a:tc>
                  <a:txBody>
                    <a:bodyPr/>
                    <a:lstStyle/>
                    <a:p>
                      <a:r>
                        <a:rPr lang="en-US" sz="1000"/>
                        <a:t>68</a:t>
                      </a:r>
                    </a:p>
                  </a:txBody>
                  <a:tcPr/>
                </a:tc>
                <a:extLst>
                  <a:ext uri="{0D108BD9-81ED-4DB2-BD59-A6C34878D82A}">
                    <a16:rowId xmlns:a16="http://schemas.microsoft.com/office/drawing/2014/main" val="2475531521"/>
                  </a:ext>
                </a:extLst>
              </a:tr>
              <a:tr h="370840">
                <a:tc>
                  <a:txBody>
                    <a:bodyPr/>
                    <a:lstStyle/>
                    <a:p>
                      <a:r>
                        <a:rPr lang="en-US" sz="1000"/>
                        <a:t>11.01.2017 21:31:45</a:t>
                      </a:r>
                    </a:p>
                  </a:txBody>
                  <a:tcPr/>
                </a:tc>
                <a:tc>
                  <a:txBody>
                    <a:bodyPr/>
                    <a:lstStyle/>
                    <a:p>
                      <a:r>
                        <a:rPr lang="en-US" sz="1000"/>
                        <a:t>203926</a:t>
                      </a:r>
                    </a:p>
                  </a:txBody>
                  <a:tcPr/>
                </a:tc>
                <a:tc>
                  <a:txBody>
                    <a:bodyPr/>
                    <a:lstStyle/>
                    <a:p>
                      <a:r>
                        <a:rPr lang="en-US" sz="1000"/>
                        <a:t>2</a:t>
                      </a:r>
                    </a:p>
                  </a:txBody>
                  <a:tcPr/>
                </a:tc>
                <a:tc>
                  <a:txBody>
                    <a:bodyPr/>
                    <a:lstStyle/>
                    <a:p>
                      <a:r>
                        <a:rPr lang="en-US" sz="1000"/>
                        <a:t>310414</a:t>
                      </a:r>
                    </a:p>
                  </a:txBody>
                  <a:tcPr/>
                </a:tc>
                <a:tc>
                  <a:txBody>
                    <a:bodyPr/>
                    <a:lstStyle/>
                    <a:p>
                      <a:r>
                        <a:rPr lang="en-US" sz="1000"/>
                        <a:t>00:37</a:t>
                      </a:r>
                    </a:p>
                  </a:txBody>
                  <a:tcPr/>
                </a:tc>
                <a:tc>
                  <a:txBody>
                    <a:bodyPr/>
                    <a:lstStyle/>
                    <a:p>
                      <a:r>
                        <a:rPr lang="en-US" sz="1000"/>
                        <a:t>30%</a:t>
                      </a:r>
                    </a:p>
                  </a:txBody>
                  <a:tcPr/>
                </a:tc>
                <a:tc>
                  <a:txBody>
                    <a:bodyPr/>
                    <a:lstStyle/>
                    <a:p>
                      <a:r>
                        <a:rPr lang="en-US" sz="1000"/>
                        <a:t>17807</a:t>
                      </a:r>
                    </a:p>
                  </a:txBody>
                  <a:tcPr/>
                </a:tc>
                <a:tc>
                  <a:txBody>
                    <a:bodyPr/>
                    <a:lstStyle/>
                    <a:p>
                      <a:r>
                        <a:rPr lang="en-US" sz="1000"/>
                        <a:t>56133</a:t>
                      </a:r>
                    </a:p>
                  </a:txBody>
                  <a:tcPr/>
                </a:tc>
                <a:tc>
                  <a:txBody>
                    <a:bodyPr/>
                    <a:lstStyle/>
                    <a:p>
                      <a:r>
                        <a:rPr lang="en-US" sz="1000"/>
                        <a:t>236474</a:t>
                      </a:r>
                    </a:p>
                  </a:txBody>
                  <a:tcPr/>
                </a:tc>
                <a:tc>
                  <a:txBody>
                    <a:bodyPr/>
                    <a:lstStyle/>
                    <a:p>
                      <a:r>
                        <a:rPr lang="en-US" sz="1000"/>
                        <a:t>1054082</a:t>
                      </a:r>
                    </a:p>
                  </a:txBody>
                  <a:tcPr/>
                </a:tc>
                <a:tc>
                  <a:txBody>
                    <a:bodyPr/>
                    <a:lstStyle/>
                    <a:p>
                      <a:r>
                        <a:rPr lang="en-US" sz="1000"/>
                        <a:t>5516</a:t>
                      </a:r>
                    </a:p>
                  </a:txBody>
                  <a:tcPr/>
                </a:tc>
                <a:tc>
                  <a:txBody>
                    <a:bodyPr/>
                    <a:lstStyle/>
                    <a:p>
                      <a:r>
                        <a:rPr lang="en-US" sz="1000"/>
                        <a:t>10</a:t>
                      </a:r>
                    </a:p>
                  </a:txBody>
                  <a:tcPr/>
                </a:tc>
                <a:extLst>
                  <a:ext uri="{0D108BD9-81ED-4DB2-BD59-A6C34878D82A}">
                    <a16:rowId xmlns:a16="http://schemas.microsoft.com/office/drawing/2014/main" val="347367570"/>
                  </a:ext>
                </a:extLst>
              </a:tr>
            </a:tbl>
          </a:graphicData>
        </a:graphic>
      </p:graphicFrame>
      <p:sp>
        <p:nvSpPr>
          <p:cNvPr id="4" name="Text Placeholder 3"/>
          <p:cNvSpPr>
            <a:spLocks noGrp="1"/>
          </p:cNvSpPr>
          <p:nvPr>
            <p:ph type="body" sz="quarter" idx="14"/>
          </p:nvPr>
        </p:nvSpPr>
        <p:spPr/>
        <p:txBody>
          <a:bodyPr/>
          <a:lstStyle/>
          <a:p>
            <a:r>
              <a:rPr lang="en-US"/>
              <a:t>01.03.2016 - 31.03.2017</a:t>
            </a:r>
          </a:p>
        </p:txBody>
      </p:sp>
    </p:spTree>
    <p:extLst>
      <p:ext uri="{BB962C8B-B14F-4D97-AF65-F5344CB8AC3E}">
        <p14:creationId xmlns:p14="http://schemas.microsoft.com/office/powerpoint/2010/main" val="1792582810"/>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1516</Words>
  <Application>Microsoft Office PowerPoint</Application>
  <PresentationFormat>On-screen Show (4:3)</PresentationFormat>
  <Paragraphs>613</Paragraphs>
  <Slides>30</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30</vt:i4>
      </vt:variant>
    </vt:vector>
  </HeadingPairs>
  <TitlesOfParts>
    <vt:vector size="33" baseType="lpstr">
      <vt:lpstr>Calibri</vt:lpstr>
      <vt:lpstr>Arial</vt:lpstr>
      <vt:lpstr>quintly_template</vt:lpstr>
      <vt:lpstr>Social Media - Evaluation - Facebook</vt:lpstr>
      <vt:lpstr>Profil - Potenz.Reichw.,Aktive Nutzer,I-Rate,Fans</vt:lpstr>
      <vt:lpstr>Profil - Fans</vt:lpstr>
      <vt:lpstr>Profil - Potenzielle Reichweite</vt:lpstr>
      <vt:lpstr>Profil - Aktive Nutzer</vt:lpstr>
      <vt:lpstr>Profil - Video-Starts ab 10 Sek.</vt:lpstr>
      <vt:lpstr>Profil - Durchschnitt Potenzi. Reichweite pro Tag</vt:lpstr>
      <vt:lpstr>Distributionstyp</vt:lpstr>
      <vt:lpstr>Distributionstyp - Tabelle</vt:lpstr>
      <vt:lpstr>Eigene Posts - Shares - Export - 1 of 3</vt:lpstr>
      <vt:lpstr>Eigene Posts - Shares - Export - 2 of 3</vt:lpstr>
      <vt:lpstr>Eigene Posts - Shares - Export - 3 of 3</vt:lpstr>
      <vt:lpstr>Eigene Posts - Kommentare - Export - 1 of 3</vt:lpstr>
      <vt:lpstr>Eigene Posts - Kommentare - Export - 2 of 3</vt:lpstr>
      <vt:lpstr>Eigene Posts - Kommentare - Export - 3 of 3</vt:lpstr>
      <vt:lpstr>Eigene Posts - Links - Export</vt:lpstr>
      <vt:lpstr>Facebook - Videostarts - Export</vt:lpstr>
      <vt:lpstr>Eigene Posts - Videostartrate - Export - 1 of 3</vt:lpstr>
      <vt:lpstr>Eigene Posts - Videostartrate - Export - 2 of 3</vt:lpstr>
      <vt:lpstr>Eigene Posts - Videostartrate - Export - 3 of 3</vt:lpstr>
      <vt:lpstr>Eigene Posts - Videostartrate - Flop - Export - 1 of 3</vt:lpstr>
      <vt:lpstr>Eigene Posts - Videostartrate - Flop - Export - 2 of 3</vt:lpstr>
      <vt:lpstr>Eigene Posts - Videostartrate - Flop - Export - 3 of 3</vt:lpstr>
      <vt:lpstr>Eigene Posts - Potenzielle Reichweite - Export</vt:lpstr>
      <vt:lpstr>Eigene Posts - Aktive Nutzer - Export</vt:lpstr>
      <vt:lpstr>Eigene Posts - I-Rate Aktive Nutzer - Export</vt:lpstr>
      <vt:lpstr>Eigene Posts - I-Rate Aktive Nutzer-Flop - Export - 1 of 2</vt:lpstr>
      <vt:lpstr>Eigene Posts - I-Rate Aktive Nutzer-Flop - Export - 2 of 2</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Social Media - Evaluation - Facebook</dc:title>
  <dc:creator>Administrator</dc:creator>
  <cp:lastModifiedBy>Administrator</cp:lastModifiedBy>
  <cp:revision>1</cp:revision>
  <dcterms:created xsi:type="dcterms:W3CDTF">2017-04-12T10:34:51Z</dcterms:created>
  <dcterms:modified xsi:type="dcterms:W3CDTF">2017-04-12T10:35:38Z</dcterms:modified>
</cp:coreProperties>
</file>