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2</c:v>
                </c:pt>
              </c:strCache>
            </c:strRef>
          </c:tx>
          <c:spPr>
            <a:ln w="28575" cap="rnd">
              <a:solidFill>
                <a:schemeClr val="accent1"/>
              </a:solidFill>
              <a:round/>
            </a:ln>
            <a:effectLst/>
          </c:spPr>
          <c:marker>
            <c:symbol val="none"/>
          </c:marker>
          <c:cat>
            <c:strRef>
              <c:f>Sheet1!$A$2:$A$84</c:f>
              <c:strCache>
                <c:ptCount val="83"/>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strCache>
            </c:strRef>
          </c:cat>
          <c:val>
            <c:numRef>
              <c:f>Sheet1!$B$2:$B$84</c:f>
              <c:numCache>
                <c:formatCode>General</c:formatCode>
                <c:ptCount val="83"/>
                <c:pt idx="0">
                  <c:v>117176</c:v>
                </c:pt>
                <c:pt idx="1">
                  <c:v>117195</c:v>
                </c:pt>
                <c:pt idx="2">
                  <c:v>117230</c:v>
                </c:pt>
                <c:pt idx="3">
                  <c:v>117346</c:v>
                </c:pt>
                <c:pt idx="4">
                  <c:v>117403</c:v>
                </c:pt>
                <c:pt idx="5">
                  <c:v>117432</c:v>
                </c:pt>
                <c:pt idx="6">
                  <c:v>117455</c:v>
                </c:pt>
                <c:pt idx="7">
                  <c:v>117504</c:v>
                </c:pt>
                <c:pt idx="8">
                  <c:v>117501</c:v>
                </c:pt>
                <c:pt idx="9">
                  <c:v>117545</c:v>
                </c:pt>
                <c:pt idx="10">
                  <c:v>117596</c:v>
                </c:pt>
                <c:pt idx="11">
                  <c:v>117654</c:v>
                </c:pt>
                <c:pt idx="12">
                  <c:v>117702</c:v>
                </c:pt>
                <c:pt idx="13">
                  <c:v>117715</c:v>
                </c:pt>
                <c:pt idx="14">
                  <c:v>117777</c:v>
                </c:pt>
                <c:pt idx="15">
                  <c:v>117815</c:v>
                </c:pt>
                <c:pt idx="16">
                  <c:v>117842</c:v>
                </c:pt>
                <c:pt idx="17">
                  <c:v>117870</c:v>
                </c:pt>
                <c:pt idx="18">
                  <c:v>117917</c:v>
                </c:pt>
                <c:pt idx="19">
                  <c:v>117937</c:v>
                </c:pt>
                <c:pt idx="20">
                  <c:v>117940</c:v>
                </c:pt>
                <c:pt idx="21">
                  <c:v>117967</c:v>
                </c:pt>
                <c:pt idx="22">
                  <c:v>118007</c:v>
                </c:pt>
                <c:pt idx="23">
                  <c:v>118038</c:v>
                </c:pt>
                <c:pt idx="24">
                  <c:v>118052</c:v>
                </c:pt>
                <c:pt idx="25">
                  <c:v>118070</c:v>
                </c:pt>
                <c:pt idx="26">
                  <c:v>118085</c:v>
                </c:pt>
                <c:pt idx="27">
                  <c:v>118094</c:v>
                </c:pt>
                <c:pt idx="28">
                  <c:v>118098</c:v>
                </c:pt>
                <c:pt idx="29">
                  <c:v>118188</c:v>
                </c:pt>
                <c:pt idx="30">
                  <c:v>118284</c:v>
                </c:pt>
                <c:pt idx="31">
                  <c:v>118349</c:v>
                </c:pt>
                <c:pt idx="32">
                  <c:v>118391</c:v>
                </c:pt>
                <c:pt idx="33">
                  <c:v>118419</c:v>
                </c:pt>
                <c:pt idx="34">
                  <c:v>118427</c:v>
                </c:pt>
                <c:pt idx="35">
                  <c:v>118435</c:v>
                </c:pt>
                <c:pt idx="36">
                  <c:v>118456</c:v>
                </c:pt>
                <c:pt idx="37">
                  <c:v>118506</c:v>
                </c:pt>
                <c:pt idx="38">
                  <c:v>118542</c:v>
                </c:pt>
                <c:pt idx="39">
                  <c:v>118587</c:v>
                </c:pt>
                <c:pt idx="40">
                  <c:v>118609</c:v>
                </c:pt>
                <c:pt idx="41">
                  <c:v>118646</c:v>
                </c:pt>
                <c:pt idx="42">
                  <c:v>118658</c:v>
                </c:pt>
                <c:pt idx="43">
                  <c:v>118806</c:v>
                </c:pt>
                <c:pt idx="44">
                  <c:v>118981</c:v>
                </c:pt>
                <c:pt idx="45">
                  <c:v>119148</c:v>
                </c:pt>
                <c:pt idx="46">
                  <c:v>119286</c:v>
                </c:pt>
                <c:pt idx="47">
                  <c:v>119416</c:v>
                </c:pt>
                <c:pt idx="48">
                  <c:v>119511</c:v>
                </c:pt>
                <c:pt idx="49">
                  <c:v>119572</c:v>
                </c:pt>
                <c:pt idx="50">
                  <c:v>119653</c:v>
                </c:pt>
                <c:pt idx="51">
                  <c:v>119739</c:v>
                </c:pt>
                <c:pt idx="52">
                  <c:v>119828</c:v>
                </c:pt>
                <c:pt idx="53">
                  <c:v>119900</c:v>
                </c:pt>
                <c:pt idx="54">
                  <c:v>119975</c:v>
                </c:pt>
                <c:pt idx="55">
                  <c:v>120026</c:v>
                </c:pt>
                <c:pt idx="56">
                  <c:v>120103</c:v>
                </c:pt>
                <c:pt idx="57">
                  <c:v>120195</c:v>
                </c:pt>
                <c:pt idx="58">
                  <c:v>120287</c:v>
                </c:pt>
                <c:pt idx="59">
                  <c:v>120344</c:v>
                </c:pt>
                <c:pt idx="60">
                  <c:v>120456</c:v>
                </c:pt>
                <c:pt idx="61">
                  <c:v>120521</c:v>
                </c:pt>
                <c:pt idx="62">
                  <c:v>120584</c:v>
                </c:pt>
                <c:pt idx="63">
                  <c:v>120625</c:v>
                </c:pt>
                <c:pt idx="64">
                  <c:v>120686</c:v>
                </c:pt>
                <c:pt idx="65">
                  <c:v>120740</c:v>
                </c:pt>
                <c:pt idx="66">
                  <c:v>120793</c:v>
                </c:pt>
                <c:pt idx="67">
                  <c:v>120869</c:v>
                </c:pt>
                <c:pt idx="68">
                  <c:v>120952</c:v>
                </c:pt>
                <c:pt idx="69">
                  <c:v>121029</c:v>
                </c:pt>
                <c:pt idx="70">
                  <c:v>121101</c:v>
                </c:pt>
                <c:pt idx="71">
                  <c:v>121220</c:v>
                </c:pt>
                <c:pt idx="72">
                  <c:v>121279</c:v>
                </c:pt>
                <c:pt idx="73">
                  <c:v>121347</c:v>
                </c:pt>
                <c:pt idx="74">
                  <c:v>121426</c:v>
                </c:pt>
                <c:pt idx="75">
                  <c:v>121496</c:v>
                </c:pt>
                <c:pt idx="76">
                  <c:v>121548</c:v>
                </c:pt>
                <c:pt idx="77">
                  <c:v>121625</c:v>
                </c:pt>
                <c:pt idx="78">
                  <c:v>121659</c:v>
                </c:pt>
                <c:pt idx="79">
                  <c:v>121686</c:v>
                </c:pt>
                <c:pt idx="80">
                  <c:v>121754</c:v>
                </c:pt>
                <c:pt idx="81">
                  <c:v>121800</c:v>
                </c:pt>
                <c:pt idx="82">
                  <c:v>121849</c:v>
                </c:pt>
              </c:numCache>
            </c:numRef>
          </c:val>
          <c:smooth val="0"/>
          <c:extLst>
            <c:ext xmlns:c16="http://schemas.microsoft.com/office/drawing/2014/chart" uri="{C3380CC4-5D6E-409C-BE32-E72D297353CC}">
              <c16:uniqueId val="{00000000-A032-4119-8C08-D5A094BC8018}"/>
            </c:ext>
          </c:extLst>
        </c:ser>
        <c:dLbls>
          <c:showLegendKey val="0"/>
          <c:showVal val="0"/>
          <c:showCatName val="0"/>
          <c:showSerName val="0"/>
          <c:showPercent val="0"/>
          <c:showBubbleSize val="0"/>
        </c:dLbls>
        <c:smooth val="0"/>
        <c:axId val="269246296"/>
        <c:axId val="269245312"/>
      </c:lineChart>
      <c:catAx>
        <c:axId val="269246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245312"/>
        <c:crosses val="autoZero"/>
        <c:auto val="1"/>
        <c:lblAlgn val="ctr"/>
        <c:lblOffset val="100"/>
        <c:noMultiLvlLbl val="0"/>
      </c:catAx>
      <c:valAx>
        <c:axId val="269245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246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2</c:v>
                </c:pt>
              </c:strCache>
            </c:strRef>
          </c:tx>
          <c:spPr>
            <a:ln w="28575" cap="rnd">
              <a:solidFill>
                <a:schemeClr val="accent1"/>
              </a:solidFill>
              <a:round/>
            </a:ln>
            <a:effectLst/>
          </c:spPr>
          <c:marker>
            <c:symbol val="none"/>
          </c:marker>
          <c:cat>
            <c:strRef>
              <c:f>Sheet1!$A$2:$A$84</c:f>
              <c:strCache>
                <c:ptCount val="83"/>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strCache>
            </c:strRef>
          </c:cat>
          <c:val>
            <c:numRef>
              <c:f>Sheet1!$B$2:$B$84</c:f>
              <c:numCache>
                <c:formatCode>General</c:formatCode>
                <c:ptCount val="83"/>
                <c:pt idx="0">
                  <c:v>238097</c:v>
                </c:pt>
                <c:pt idx="1">
                  <c:v>166620</c:v>
                </c:pt>
                <c:pt idx="2">
                  <c:v>169360</c:v>
                </c:pt>
                <c:pt idx="3">
                  <c:v>395008</c:v>
                </c:pt>
                <c:pt idx="4">
                  <c:v>275662</c:v>
                </c:pt>
                <c:pt idx="5">
                  <c:v>162842</c:v>
                </c:pt>
                <c:pt idx="6">
                  <c:v>116829</c:v>
                </c:pt>
                <c:pt idx="7">
                  <c:v>155233</c:v>
                </c:pt>
                <c:pt idx="8">
                  <c:v>99616</c:v>
                </c:pt>
                <c:pt idx="9">
                  <c:v>122816</c:v>
                </c:pt>
                <c:pt idx="10">
                  <c:v>165324</c:v>
                </c:pt>
                <c:pt idx="11">
                  <c:v>161084</c:v>
                </c:pt>
                <c:pt idx="12">
                  <c:v>106360</c:v>
                </c:pt>
                <c:pt idx="13">
                  <c:v>109170</c:v>
                </c:pt>
                <c:pt idx="14">
                  <c:v>173656</c:v>
                </c:pt>
                <c:pt idx="15">
                  <c:v>256510</c:v>
                </c:pt>
                <c:pt idx="16">
                  <c:v>177101</c:v>
                </c:pt>
                <c:pt idx="17">
                  <c:v>128430</c:v>
                </c:pt>
                <c:pt idx="18">
                  <c:v>174445</c:v>
                </c:pt>
                <c:pt idx="19">
                  <c:v>111189</c:v>
                </c:pt>
                <c:pt idx="20">
                  <c:v>97756</c:v>
                </c:pt>
                <c:pt idx="21">
                  <c:v>135505</c:v>
                </c:pt>
                <c:pt idx="22">
                  <c:v>167047</c:v>
                </c:pt>
                <c:pt idx="23">
                  <c:v>208972</c:v>
                </c:pt>
                <c:pt idx="24">
                  <c:v>131182</c:v>
                </c:pt>
                <c:pt idx="25">
                  <c:v>104756</c:v>
                </c:pt>
                <c:pt idx="26">
                  <c:v>142946</c:v>
                </c:pt>
                <c:pt idx="27">
                  <c:v>134828</c:v>
                </c:pt>
                <c:pt idx="28">
                  <c:v>80859</c:v>
                </c:pt>
                <c:pt idx="29">
                  <c:v>289762</c:v>
                </c:pt>
                <c:pt idx="30">
                  <c:v>290353</c:v>
                </c:pt>
                <c:pt idx="31">
                  <c:v>189786</c:v>
                </c:pt>
                <c:pt idx="32">
                  <c:v>138796</c:v>
                </c:pt>
                <c:pt idx="33">
                  <c:v>155826</c:v>
                </c:pt>
                <c:pt idx="34">
                  <c:v>131830</c:v>
                </c:pt>
                <c:pt idx="35">
                  <c:v>135624</c:v>
                </c:pt>
                <c:pt idx="36">
                  <c:v>116331</c:v>
                </c:pt>
                <c:pt idx="37">
                  <c:v>268649</c:v>
                </c:pt>
                <c:pt idx="38">
                  <c:v>214505</c:v>
                </c:pt>
                <c:pt idx="39">
                  <c:v>145613</c:v>
                </c:pt>
                <c:pt idx="40">
                  <c:v>131502</c:v>
                </c:pt>
                <c:pt idx="41">
                  <c:v>108305</c:v>
                </c:pt>
                <c:pt idx="42">
                  <c:v>193580</c:v>
                </c:pt>
                <c:pt idx="43">
                  <c:v>528290</c:v>
                </c:pt>
                <c:pt idx="44">
                  <c:v>415672</c:v>
                </c:pt>
                <c:pt idx="45">
                  <c:v>469101</c:v>
                </c:pt>
                <c:pt idx="46">
                  <c:v>634903</c:v>
                </c:pt>
                <c:pt idx="47">
                  <c:v>506456</c:v>
                </c:pt>
                <c:pt idx="48">
                  <c:v>408643</c:v>
                </c:pt>
                <c:pt idx="49">
                  <c:v>457824</c:v>
                </c:pt>
                <c:pt idx="50">
                  <c:v>437178</c:v>
                </c:pt>
                <c:pt idx="51">
                  <c:v>400901</c:v>
                </c:pt>
                <c:pt idx="52">
                  <c:v>435821</c:v>
                </c:pt>
                <c:pt idx="53">
                  <c:v>448805</c:v>
                </c:pt>
                <c:pt idx="54">
                  <c:v>405151</c:v>
                </c:pt>
                <c:pt idx="55">
                  <c:v>385004</c:v>
                </c:pt>
                <c:pt idx="56">
                  <c:v>398644</c:v>
                </c:pt>
                <c:pt idx="57">
                  <c:v>500908</c:v>
                </c:pt>
                <c:pt idx="58">
                  <c:v>506049</c:v>
                </c:pt>
                <c:pt idx="59">
                  <c:v>422221</c:v>
                </c:pt>
                <c:pt idx="60">
                  <c:v>395107</c:v>
                </c:pt>
                <c:pt idx="61">
                  <c:v>345580</c:v>
                </c:pt>
                <c:pt idx="62">
                  <c:v>355667</c:v>
                </c:pt>
                <c:pt idx="63">
                  <c:v>378326</c:v>
                </c:pt>
                <c:pt idx="64">
                  <c:v>425245</c:v>
                </c:pt>
                <c:pt idx="65">
                  <c:v>440407</c:v>
                </c:pt>
                <c:pt idx="66">
                  <c:v>334588</c:v>
                </c:pt>
                <c:pt idx="67">
                  <c:v>410596</c:v>
                </c:pt>
                <c:pt idx="68">
                  <c:v>615928</c:v>
                </c:pt>
                <c:pt idx="69">
                  <c:v>564355</c:v>
                </c:pt>
                <c:pt idx="70">
                  <c:v>433873</c:v>
                </c:pt>
                <c:pt idx="71">
                  <c:v>536722</c:v>
                </c:pt>
                <c:pt idx="72">
                  <c:v>482121</c:v>
                </c:pt>
                <c:pt idx="73">
                  <c:v>483937</c:v>
                </c:pt>
                <c:pt idx="74">
                  <c:v>562762</c:v>
                </c:pt>
                <c:pt idx="75">
                  <c:v>523026</c:v>
                </c:pt>
                <c:pt idx="76">
                  <c:v>513433</c:v>
                </c:pt>
                <c:pt idx="77">
                  <c:v>534923</c:v>
                </c:pt>
                <c:pt idx="78">
                  <c:v>452027</c:v>
                </c:pt>
                <c:pt idx="79">
                  <c:v>476444</c:v>
                </c:pt>
                <c:pt idx="80">
                  <c:v>474699</c:v>
                </c:pt>
                <c:pt idx="81">
                  <c:v>422578</c:v>
                </c:pt>
                <c:pt idx="82">
                  <c:v>379310</c:v>
                </c:pt>
              </c:numCache>
            </c:numRef>
          </c:val>
          <c:smooth val="0"/>
          <c:extLst>
            <c:ext xmlns:c16="http://schemas.microsoft.com/office/drawing/2014/chart" uri="{C3380CC4-5D6E-409C-BE32-E72D297353CC}">
              <c16:uniqueId val="{00000000-CD90-4C9A-857A-E49294B49380}"/>
            </c:ext>
          </c:extLst>
        </c:ser>
        <c:dLbls>
          <c:showLegendKey val="0"/>
          <c:showVal val="0"/>
          <c:showCatName val="0"/>
          <c:showSerName val="0"/>
          <c:showPercent val="0"/>
          <c:showBubbleSize val="0"/>
        </c:dLbls>
        <c:smooth val="0"/>
        <c:axId val="270810136"/>
        <c:axId val="270809152"/>
      </c:lineChart>
      <c:catAx>
        <c:axId val="270810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809152"/>
        <c:crosses val="autoZero"/>
        <c:auto val="1"/>
        <c:lblAlgn val="ctr"/>
        <c:lblOffset val="100"/>
        <c:noMultiLvlLbl val="0"/>
      </c:catAx>
      <c:valAx>
        <c:axId val="270809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810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2</c:v>
                </c:pt>
              </c:strCache>
            </c:strRef>
          </c:tx>
          <c:spPr>
            <a:ln w="28575" cap="rnd">
              <a:solidFill>
                <a:schemeClr val="accent1"/>
              </a:solidFill>
              <a:round/>
            </a:ln>
            <a:effectLst/>
          </c:spPr>
          <c:marker>
            <c:symbol val="none"/>
          </c:marker>
          <c:cat>
            <c:strRef>
              <c:f>Sheet1!$A$2:$A$84</c:f>
              <c:strCache>
                <c:ptCount val="83"/>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strCache>
            </c:strRef>
          </c:cat>
          <c:val>
            <c:numRef>
              <c:f>Sheet1!$B$2:$B$84</c:f>
              <c:numCache>
                <c:formatCode>General</c:formatCode>
                <c:ptCount val="83"/>
                <c:pt idx="0">
                  <c:v>26286</c:v>
                </c:pt>
                <c:pt idx="1">
                  <c:v>12742</c:v>
                </c:pt>
                <c:pt idx="2">
                  <c:v>17176</c:v>
                </c:pt>
                <c:pt idx="3">
                  <c:v>47255</c:v>
                </c:pt>
                <c:pt idx="4">
                  <c:v>22149</c:v>
                </c:pt>
                <c:pt idx="5">
                  <c:v>18836</c:v>
                </c:pt>
                <c:pt idx="6">
                  <c:v>12397</c:v>
                </c:pt>
                <c:pt idx="7">
                  <c:v>8638</c:v>
                </c:pt>
                <c:pt idx="8">
                  <c:v>8867</c:v>
                </c:pt>
                <c:pt idx="9">
                  <c:v>10531</c:v>
                </c:pt>
                <c:pt idx="10">
                  <c:v>16073</c:v>
                </c:pt>
                <c:pt idx="11">
                  <c:v>12809</c:v>
                </c:pt>
                <c:pt idx="12">
                  <c:v>6111</c:v>
                </c:pt>
                <c:pt idx="13">
                  <c:v>8415</c:v>
                </c:pt>
                <c:pt idx="14">
                  <c:v>8566</c:v>
                </c:pt>
                <c:pt idx="15">
                  <c:v>20760</c:v>
                </c:pt>
                <c:pt idx="16">
                  <c:v>16268</c:v>
                </c:pt>
                <c:pt idx="17">
                  <c:v>9134</c:v>
                </c:pt>
                <c:pt idx="18">
                  <c:v>14848</c:v>
                </c:pt>
                <c:pt idx="19">
                  <c:v>9621</c:v>
                </c:pt>
                <c:pt idx="20">
                  <c:v>8707</c:v>
                </c:pt>
                <c:pt idx="21">
                  <c:v>9543</c:v>
                </c:pt>
                <c:pt idx="22">
                  <c:v>14772</c:v>
                </c:pt>
                <c:pt idx="23">
                  <c:v>18672</c:v>
                </c:pt>
                <c:pt idx="24">
                  <c:v>11929</c:v>
                </c:pt>
                <c:pt idx="25">
                  <c:v>6284</c:v>
                </c:pt>
                <c:pt idx="26">
                  <c:v>13686</c:v>
                </c:pt>
                <c:pt idx="27">
                  <c:v>11398</c:v>
                </c:pt>
                <c:pt idx="28">
                  <c:v>5204</c:v>
                </c:pt>
                <c:pt idx="29">
                  <c:v>22701</c:v>
                </c:pt>
                <c:pt idx="30">
                  <c:v>20766</c:v>
                </c:pt>
                <c:pt idx="31">
                  <c:v>11071</c:v>
                </c:pt>
                <c:pt idx="32">
                  <c:v>10383</c:v>
                </c:pt>
                <c:pt idx="33">
                  <c:v>14150</c:v>
                </c:pt>
                <c:pt idx="34">
                  <c:v>9480</c:v>
                </c:pt>
                <c:pt idx="35">
                  <c:v>9158</c:v>
                </c:pt>
                <c:pt idx="36">
                  <c:v>8786</c:v>
                </c:pt>
                <c:pt idx="37">
                  <c:v>17327</c:v>
                </c:pt>
                <c:pt idx="38">
                  <c:v>17736</c:v>
                </c:pt>
                <c:pt idx="39">
                  <c:v>12837</c:v>
                </c:pt>
                <c:pt idx="40">
                  <c:v>13460</c:v>
                </c:pt>
                <c:pt idx="41">
                  <c:v>8026</c:v>
                </c:pt>
                <c:pt idx="42">
                  <c:v>15728</c:v>
                </c:pt>
                <c:pt idx="43">
                  <c:v>28932</c:v>
                </c:pt>
                <c:pt idx="44">
                  <c:v>17156</c:v>
                </c:pt>
                <c:pt idx="45">
                  <c:v>19523</c:v>
                </c:pt>
                <c:pt idx="46">
                  <c:v>33616</c:v>
                </c:pt>
                <c:pt idx="47">
                  <c:v>14549</c:v>
                </c:pt>
                <c:pt idx="48">
                  <c:v>12319</c:v>
                </c:pt>
                <c:pt idx="49">
                  <c:v>22843</c:v>
                </c:pt>
                <c:pt idx="50">
                  <c:v>17097</c:v>
                </c:pt>
                <c:pt idx="51">
                  <c:v>12682</c:v>
                </c:pt>
                <c:pt idx="52">
                  <c:v>20104</c:v>
                </c:pt>
                <c:pt idx="53">
                  <c:v>15380</c:v>
                </c:pt>
                <c:pt idx="54">
                  <c:v>17243</c:v>
                </c:pt>
                <c:pt idx="55">
                  <c:v>13196</c:v>
                </c:pt>
                <c:pt idx="56">
                  <c:v>10260</c:v>
                </c:pt>
                <c:pt idx="57">
                  <c:v>22918</c:v>
                </c:pt>
                <c:pt idx="58">
                  <c:v>19857</c:v>
                </c:pt>
                <c:pt idx="59">
                  <c:v>10146</c:v>
                </c:pt>
                <c:pt idx="60">
                  <c:v>11412</c:v>
                </c:pt>
                <c:pt idx="61">
                  <c:v>12392</c:v>
                </c:pt>
                <c:pt idx="62">
                  <c:v>13341</c:v>
                </c:pt>
                <c:pt idx="63">
                  <c:v>17915</c:v>
                </c:pt>
                <c:pt idx="64">
                  <c:v>21056</c:v>
                </c:pt>
                <c:pt idx="65">
                  <c:v>21004</c:v>
                </c:pt>
                <c:pt idx="66">
                  <c:v>11833</c:v>
                </c:pt>
                <c:pt idx="67">
                  <c:v>18575</c:v>
                </c:pt>
                <c:pt idx="68">
                  <c:v>44403</c:v>
                </c:pt>
                <c:pt idx="69">
                  <c:v>38486</c:v>
                </c:pt>
                <c:pt idx="70">
                  <c:v>19263</c:v>
                </c:pt>
                <c:pt idx="71">
                  <c:v>17681</c:v>
                </c:pt>
                <c:pt idx="72">
                  <c:v>10558</c:v>
                </c:pt>
                <c:pt idx="73">
                  <c:v>14932</c:v>
                </c:pt>
                <c:pt idx="74">
                  <c:v>18061</c:v>
                </c:pt>
                <c:pt idx="75">
                  <c:v>21076</c:v>
                </c:pt>
                <c:pt idx="76">
                  <c:v>15548</c:v>
                </c:pt>
                <c:pt idx="77">
                  <c:v>7583</c:v>
                </c:pt>
                <c:pt idx="78">
                  <c:v>9270</c:v>
                </c:pt>
                <c:pt idx="79">
                  <c:v>12857</c:v>
                </c:pt>
                <c:pt idx="80">
                  <c:v>17883</c:v>
                </c:pt>
                <c:pt idx="81">
                  <c:v>10859</c:v>
                </c:pt>
                <c:pt idx="82">
                  <c:v>8879</c:v>
                </c:pt>
              </c:numCache>
            </c:numRef>
          </c:val>
          <c:smooth val="0"/>
          <c:extLst>
            <c:ext xmlns:c16="http://schemas.microsoft.com/office/drawing/2014/chart" uri="{C3380CC4-5D6E-409C-BE32-E72D297353CC}">
              <c16:uniqueId val="{00000000-50AD-4BC6-A140-E1979DE0963F}"/>
            </c:ext>
          </c:extLst>
        </c:ser>
        <c:dLbls>
          <c:showLegendKey val="0"/>
          <c:showVal val="0"/>
          <c:showCatName val="0"/>
          <c:showSerName val="0"/>
          <c:showPercent val="0"/>
          <c:showBubbleSize val="0"/>
        </c:dLbls>
        <c:smooth val="0"/>
        <c:axId val="270811776"/>
        <c:axId val="270812104"/>
      </c:lineChart>
      <c:catAx>
        <c:axId val="270811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812104"/>
        <c:crosses val="autoZero"/>
        <c:auto val="1"/>
        <c:lblAlgn val="ctr"/>
        <c:lblOffset val="100"/>
        <c:noMultiLvlLbl val="0"/>
      </c:catAx>
      <c:valAx>
        <c:axId val="270812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811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2</c:v>
                </c:pt>
              </c:strCache>
            </c:strRef>
          </c:tx>
          <c:spPr>
            <a:ln w="28575" cap="rnd">
              <a:solidFill>
                <a:schemeClr val="accent1"/>
              </a:solidFill>
              <a:round/>
            </a:ln>
            <a:effectLst/>
          </c:spPr>
          <c:marker>
            <c:symbol val="none"/>
          </c:marker>
          <c:cat>
            <c:strRef>
              <c:f>Sheet1!$A$2:$A$84</c:f>
              <c:strCache>
                <c:ptCount val="83"/>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strCache>
            </c:strRef>
          </c:cat>
          <c:val>
            <c:numRef>
              <c:f>Sheet1!$B$2:$B$84</c:f>
              <c:numCache>
                <c:formatCode>General</c:formatCode>
                <c:ptCount val="83"/>
                <c:pt idx="0">
                  <c:v>24610</c:v>
                </c:pt>
                <c:pt idx="1">
                  <c:v>13033</c:v>
                </c:pt>
                <c:pt idx="2">
                  <c:v>14599</c:v>
                </c:pt>
                <c:pt idx="3">
                  <c:v>25217</c:v>
                </c:pt>
                <c:pt idx="4">
                  <c:v>16043</c:v>
                </c:pt>
                <c:pt idx="5">
                  <c:v>6630</c:v>
                </c:pt>
                <c:pt idx="6">
                  <c:v>1390</c:v>
                </c:pt>
                <c:pt idx="7">
                  <c:v>20323</c:v>
                </c:pt>
                <c:pt idx="8">
                  <c:v>2037</c:v>
                </c:pt>
                <c:pt idx="9">
                  <c:v>3485</c:v>
                </c:pt>
                <c:pt idx="10">
                  <c:v>22809</c:v>
                </c:pt>
                <c:pt idx="11">
                  <c:v>14789</c:v>
                </c:pt>
                <c:pt idx="12">
                  <c:v>6397</c:v>
                </c:pt>
                <c:pt idx="13">
                  <c:v>2602</c:v>
                </c:pt>
                <c:pt idx="14">
                  <c:v>10223</c:v>
                </c:pt>
                <c:pt idx="15">
                  <c:v>16434</c:v>
                </c:pt>
                <c:pt idx="16">
                  <c:v>3907</c:v>
                </c:pt>
                <c:pt idx="17">
                  <c:v>980</c:v>
                </c:pt>
                <c:pt idx="18">
                  <c:v>9786</c:v>
                </c:pt>
                <c:pt idx="19">
                  <c:v>6892</c:v>
                </c:pt>
                <c:pt idx="20">
                  <c:v>6899</c:v>
                </c:pt>
                <c:pt idx="21">
                  <c:v>16355</c:v>
                </c:pt>
                <c:pt idx="22">
                  <c:v>26489</c:v>
                </c:pt>
                <c:pt idx="23">
                  <c:v>16439</c:v>
                </c:pt>
                <c:pt idx="24">
                  <c:v>13361</c:v>
                </c:pt>
                <c:pt idx="25">
                  <c:v>6573</c:v>
                </c:pt>
                <c:pt idx="26">
                  <c:v>43868</c:v>
                </c:pt>
                <c:pt idx="27">
                  <c:v>30406</c:v>
                </c:pt>
                <c:pt idx="28">
                  <c:v>17144</c:v>
                </c:pt>
                <c:pt idx="29">
                  <c:v>62616</c:v>
                </c:pt>
                <c:pt idx="30">
                  <c:v>44927</c:v>
                </c:pt>
                <c:pt idx="31">
                  <c:v>17579</c:v>
                </c:pt>
                <c:pt idx="32">
                  <c:v>8042</c:v>
                </c:pt>
                <c:pt idx="33">
                  <c:v>26355</c:v>
                </c:pt>
                <c:pt idx="34">
                  <c:v>15705</c:v>
                </c:pt>
                <c:pt idx="35">
                  <c:v>12384</c:v>
                </c:pt>
                <c:pt idx="36">
                  <c:v>8127</c:v>
                </c:pt>
                <c:pt idx="37">
                  <c:v>24223</c:v>
                </c:pt>
                <c:pt idx="38">
                  <c:v>29271</c:v>
                </c:pt>
                <c:pt idx="39">
                  <c:v>10916</c:v>
                </c:pt>
                <c:pt idx="40">
                  <c:v>15609</c:v>
                </c:pt>
                <c:pt idx="41">
                  <c:v>14628</c:v>
                </c:pt>
                <c:pt idx="42">
                  <c:v>39393</c:v>
                </c:pt>
                <c:pt idx="43">
                  <c:v>62162</c:v>
                </c:pt>
                <c:pt idx="44">
                  <c:v>34617</c:v>
                </c:pt>
                <c:pt idx="45">
                  <c:v>27251</c:v>
                </c:pt>
                <c:pt idx="46">
                  <c:v>34659</c:v>
                </c:pt>
                <c:pt idx="47">
                  <c:v>29675</c:v>
                </c:pt>
                <c:pt idx="48">
                  <c:v>35514</c:v>
                </c:pt>
                <c:pt idx="49">
                  <c:v>35236</c:v>
                </c:pt>
                <c:pt idx="50">
                  <c:v>25814</c:v>
                </c:pt>
                <c:pt idx="51">
                  <c:v>32291</c:v>
                </c:pt>
                <c:pt idx="52">
                  <c:v>47616</c:v>
                </c:pt>
                <c:pt idx="53">
                  <c:v>39699</c:v>
                </c:pt>
                <c:pt idx="54">
                  <c:v>62948</c:v>
                </c:pt>
                <c:pt idx="55">
                  <c:v>31815</c:v>
                </c:pt>
                <c:pt idx="56">
                  <c:v>22005</c:v>
                </c:pt>
                <c:pt idx="57">
                  <c:v>59887</c:v>
                </c:pt>
                <c:pt idx="58">
                  <c:v>44188</c:v>
                </c:pt>
                <c:pt idx="59">
                  <c:v>18507</c:v>
                </c:pt>
                <c:pt idx="60">
                  <c:v>18863</c:v>
                </c:pt>
                <c:pt idx="61">
                  <c:v>25431</c:v>
                </c:pt>
                <c:pt idx="62">
                  <c:v>33398</c:v>
                </c:pt>
                <c:pt idx="63">
                  <c:v>33841</c:v>
                </c:pt>
                <c:pt idx="64">
                  <c:v>34830</c:v>
                </c:pt>
                <c:pt idx="65">
                  <c:v>69324</c:v>
                </c:pt>
                <c:pt idx="66">
                  <c:v>31310</c:v>
                </c:pt>
                <c:pt idx="67">
                  <c:v>78220</c:v>
                </c:pt>
                <c:pt idx="68">
                  <c:v>104673</c:v>
                </c:pt>
                <c:pt idx="69">
                  <c:v>69907</c:v>
                </c:pt>
                <c:pt idx="70">
                  <c:v>29221</c:v>
                </c:pt>
                <c:pt idx="71">
                  <c:v>53398</c:v>
                </c:pt>
                <c:pt idx="72">
                  <c:v>38178</c:v>
                </c:pt>
                <c:pt idx="73">
                  <c:v>45933</c:v>
                </c:pt>
                <c:pt idx="74">
                  <c:v>59632</c:v>
                </c:pt>
                <c:pt idx="75">
                  <c:v>53833</c:v>
                </c:pt>
                <c:pt idx="76">
                  <c:v>36712</c:v>
                </c:pt>
                <c:pt idx="77">
                  <c:v>24390</c:v>
                </c:pt>
                <c:pt idx="78">
                  <c:v>32638</c:v>
                </c:pt>
                <c:pt idx="79">
                  <c:v>34108</c:v>
                </c:pt>
                <c:pt idx="80">
                  <c:v>45502</c:v>
                </c:pt>
                <c:pt idx="81">
                  <c:v>27614</c:v>
                </c:pt>
                <c:pt idx="82">
                  <c:v>25982</c:v>
                </c:pt>
              </c:numCache>
            </c:numRef>
          </c:val>
          <c:smooth val="0"/>
          <c:extLst>
            <c:ext xmlns:c16="http://schemas.microsoft.com/office/drawing/2014/chart" uri="{C3380CC4-5D6E-409C-BE32-E72D297353CC}">
              <c16:uniqueId val="{00000000-D1AD-42DF-9C93-43A52F6C1501}"/>
            </c:ext>
          </c:extLst>
        </c:ser>
        <c:dLbls>
          <c:showLegendKey val="0"/>
          <c:showVal val="0"/>
          <c:showCatName val="0"/>
          <c:showSerName val="0"/>
          <c:showPercent val="0"/>
          <c:showBubbleSize val="0"/>
        </c:dLbls>
        <c:smooth val="0"/>
        <c:axId val="273825320"/>
        <c:axId val="273825648"/>
      </c:lineChart>
      <c:catAx>
        <c:axId val="273825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825648"/>
        <c:crosses val="autoZero"/>
        <c:auto val="1"/>
        <c:lblAlgn val="ctr"/>
        <c:lblOffset val="100"/>
        <c:noMultiLvlLbl val="0"/>
      </c:catAx>
      <c:valAx>
        <c:axId val="273825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825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2</c:v>
                </c:pt>
              </c:strCache>
            </c:strRef>
          </c:cat>
          <c:val>
            <c:numRef>
              <c:f>Sheet1!$B$2</c:f>
              <c:numCache>
                <c:formatCode>General</c:formatCode>
                <c:ptCount val="1"/>
                <c:pt idx="0">
                  <c:v>381</c:v>
                </c:pt>
              </c:numCache>
            </c:numRef>
          </c:val>
          <c:extLst>
            <c:ext xmlns:c16="http://schemas.microsoft.com/office/drawing/2014/chart" uri="{C3380CC4-5D6E-409C-BE32-E72D297353CC}">
              <c16:uniqueId val="{00000000-367B-467E-A3F3-52D47885AC2A}"/>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NDR 2</c:v>
                </c:pt>
              </c:strCache>
            </c:strRef>
          </c:cat>
          <c:val>
            <c:numRef>
              <c:f>Sheet1!$C$2</c:f>
              <c:numCache>
                <c:formatCode>General</c:formatCode>
                <c:ptCount val="1"/>
                <c:pt idx="0">
                  <c:v>11</c:v>
                </c:pt>
              </c:numCache>
            </c:numRef>
          </c:val>
          <c:extLst>
            <c:ext xmlns:c16="http://schemas.microsoft.com/office/drawing/2014/chart" uri="{C3380CC4-5D6E-409C-BE32-E72D297353CC}">
              <c16:uniqueId val="{00000001-367B-467E-A3F3-52D47885AC2A}"/>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NDR 2</c:v>
                </c:pt>
              </c:strCache>
            </c:strRef>
          </c:cat>
          <c:val>
            <c:numRef>
              <c:f>Sheet1!$D$2</c:f>
              <c:numCache>
                <c:formatCode>General</c:formatCode>
                <c:ptCount val="1"/>
                <c:pt idx="0">
                  <c:v>238</c:v>
                </c:pt>
              </c:numCache>
            </c:numRef>
          </c:val>
          <c:extLst>
            <c:ext xmlns:c16="http://schemas.microsoft.com/office/drawing/2014/chart" uri="{C3380CC4-5D6E-409C-BE32-E72D297353CC}">
              <c16:uniqueId val="{00000002-367B-467E-A3F3-52D47885AC2A}"/>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NDR 2</c:v>
                </c:pt>
              </c:strCache>
            </c:strRef>
          </c:cat>
          <c:val>
            <c:numRef>
              <c:f>Sheet1!$E$2</c:f>
              <c:numCache>
                <c:formatCode>General</c:formatCode>
                <c:ptCount val="1"/>
                <c:pt idx="0">
                  <c:v>17</c:v>
                </c:pt>
              </c:numCache>
            </c:numRef>
          </c:val>
          <c:extLst>
            <c:ext xmlns:c16="http://schemas.microsoft.com/office/drawing/2014/chart" uri="{C3380CC4-5D6E-409C-BE32-E72D297353CC}">
              <c16:uniqueId val="{00000003-367B-467E-A3F3-52D47885AC2A}"/>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NDR 2</c:v>
                </c:pt>
              </c:strCache>
            </c:strRef>
          </c:cat>
          <c:val>
            <c:numRef>
              <c:f>Sheet1!$F$2</c:f>
              <c:numCache>
                <c:formatCode>General</c:formatCode>
                <c:ptCount val="1"/>
                <c:pt idx="0">
                  <c:v>196</c:v>
                </c:pt>
              </c:numCache>
            </c:numRef>
          </c:val>
          <c:extLst>
            <c:ext xmlns:c16="http://schemas.microsoft.com/office/drawing/2014/chart" uri="{C3380CC4-5D6E-409C-BE32-E72D297353CC}">
              <c16:uniqueId val="{00000004-367B-467E-A3F3-52D47885AC2A}"/>
            </c:ext>
          </c:extLst>
        </c:ser>
        <c:dLbls>
          <c:showLegendKey val="0"/>
          <c:showVal val="0"/>
          <c:showCatName val="0"/>
          <c:showSerName val="0"/>
          <c:showPercent val="0"/>
          <c:showBubbleSize val="0"/>
        </c:dLbls>
        <c:gapWidth val="150"/>
        <c:overlap val="100"/>
        <c:axId val="275651024"/>
        <c:axId val="275653976"/>
      </c:barChart>
      <c:catAx>
        <c:axId val="275651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653976"/>
        <c:crosses val="autoZero"/>
        <c:auto val="1"/>
        <c:lblAlgn val="ctr"/>
        <c:lblOffset val="100"/>
        <c:noMultiLvlLbl val="0"/>
      </c:catAx>
      <c:valAx>
        <c:axId val="2756539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651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Social Media - Evaluation - Facebook</a:t>
            </a:r>
          </a:p>
        </p:txBody>
      </p:sp>
      <p:sp>
        <p:nvSpPr>
          <p:cNvPr id="3" name="Subtitle 2"/>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9434177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Potenz.Reichw.,Aktive Nutzer,I-Rate,Fans</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377806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38284007"/>
                    </a:ext>
                  </a:extLst>
                </a:gridCol>
                <a:gridCol w="2468880">
                  <a:extLst>
                    <a:ext uri="{9D8B030D-6E8A-4147-A177-3AD203B41FA5}">
                      <a16:colId xmlns:a16="http://schemas.microsoft.com/office/drawing/2014/main" val="1304412150"/>
                    </a:ext>
                  </a:extLst>
                </a:gridCol>
                <a:gridCol w="1645920">
                  <a:extLst>
                    <a:ext uri="{9D8B030D-6E8A-4147-A177-3AD203B41FA5}">
                      <a16:colId xmlns:a16="http://schemas.microsoft.com/office/drawing/2014/main" val="4045875109"/>
                    </a:ext>
                  </a:extLst>
                </a:gridCol>
                <a:gridCol w="1645920">
                  <a:extLst>
                    <a:ext uri="{9D8B030D-6E8A-4147-A177-3AD203B41FA5}">
                      <a16:colId xmlns:a16="http://schemas.microsoft.com/office/drawing/2014/main" val="2662694487"/>
                    </a:ext>
                  </a:extLst>
                </a:gridCol>
                <a:gridCol w="822960">
                  <a:extLst>
                    <a:ext uri="{9D8B030D-6E8A-4147-A177-3AD203B41FA5}">
                      <a16:colId xmlns:a16="http://schemas.microsoft.com/office/drawing/2014/main" val="1676182348"/>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3139629836"/>
                  </a:ext>
                </a:extLst>
              </a:tr>
              <a:tr h="370840">
                <a:tc>
                  <a:txBody>
                    <a:bodyPr/>
                    <a:lstStyle/>
                    <a:p>
                      <a:r>
                        <a:rPr lang="en-US" sz="1000"/>
                        <a:t>NDR 2</a:t>
                      </a:r>
                    </a:p>
                  </a:txBody>
                  <a:tcPr/>
                </a:tc>
                <a:tc>
                  <a:txBody>
                    <a:bodyPr/>
                    <a:lstStyle/>
                    <a:p>
                      <a:r>
                        <a:rPr lang="en-US" sz="1000"/>
                        <a:t>307023</a:t>
                      </a:r>
                    </a:p>
                  </a:txBody>
                  <a:tcPr/>
                </a:tc>
                <a:tc>
                  <a:txBody>
                    <a:bodyPr/>
                    <a:lstStyle/>
                    <a:p>
                      <a:r>
                        <a:rPr lang="en-US" sz="1000"/>
                        <a:t>15686</a:t>
                      </a:r>
                    </a:p>
                  </a:txBody>
                  <a:tcPr/>
                </a:tc>
                <a:tc>
                  <a:txBody>
                    <a:bodyPr/>
                    <a:lstStyle/>
                    <a:p>
                      <a:r>
                        <a:rPr lang="en-US" sz="1000"/>
                        <a:t>6.1%</a:t>
                      </a:r>
                    </a:p>
                  </a:txBody>
                  <a:tcPr/>
                </a:tc>
                <a:tc>
                  <a:txBody>
                    <a:bodyPr/>
                    <a:lstStyle/>
                    <a:p>
                      <a:r>
                        <a:rPr lang="en-US" sz="1000"/>
                        <a:t>121849</a:t>
                      </a:r>
                    </a:p>
                  </a:txBody>
                  <a:tcPr/>
                </a:tc>
                <a:extLst>
                  <a:ext uri="{0D108BD9-81ED-4DB2-BD59-A6C34878D82A}">
                    <a16:rowId xmlns:a16="http://schemas.microsoft.com/office/drawing/2014/main" val="958276138"/>
                  </a:ext>
                </a:extLst>
              </a:tr>
            </a:tbl>
          </a:graphicData>
        </a:graphic>
      </p:graphicFrame>
      <p:sp>
        <p:nvSpPr>
          <p:cNvPr id="4" name="Text Placeholder 3"/>
          <p:cNvSpPr>
            <a:spLocks noGrp="1"/>
          </p:cNvSpPr>
          <p:nvPr>
            <p:ph type="body" sz="quarter" idx="14"/>
          </p:nvPr>
        </p:nvSpPr>
        <p:spPr/>
        <p:txBody>
          <a:bodyPr/>
          <a:lstStyle/>
          <a:p>
            <a:r>
              <a:rPr lang="en-US"/>
              <a:t>01.01.2017 - 24.03.2017</a:t>
            </a:r>
          </a:p>
        </p:txBody>
      </p:sp>
    </p:spTree>
    <p:extLst>
      <p:ext uri="{BB962C8B-B14F-4D97-AF65-F5344CB8AC3E}">
        <p14:creationId xmlns:p14="http://schemas.microsoft.com/office/powerpoint/2010/main" val="485064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Fans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5489630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01.01.2017 - 24.03.2017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8793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Potenzielle Reichweite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735963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01.01.2017 - 24.03.2017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64318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Aktive Nutzer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563738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01.01.2017 - 24.03.2017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540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Video-Starts ab 10 Sek.</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597266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01.01.2017 - 24.03.2017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4316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Durchschnitt Potenzi. Reichweite pro Tag</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45405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53672383"/>
                    </a:ext>
                  </a:extLst>
                </a:gridCol>
                <a:gridCol w="1645920">
                  <a:extLst>
                    <a:ext uri="{9D8B030D-6E8A-4147-A177-3AD203B41FA5}">
                      <a16:colId xmlns:a16="http://schemas.microsoft.com/office/drawing/2014/main" val="1274914323"/>
                    </a:ext>
                  </a:extLst>
                </a:gridCol>
                <a:gridCol w="1234440">
                  <a:extLst>
                    <a:ext uri="{9D8B030D-6E8A-4147-A177-3AD203B41FA5}">
                      <a16:colId xmlns:a16="http://schemas.microsoft.com/office/drawing/2014/main" val="3151645106"/>
                    </a:ext>
                  </a:extLst>
                </a:gridCol>
                <a:gridCol w="1234440">
                  <a:extLst>
                    <a:ext uri="{9D8B030D-6E8A-4147-A177-3AD203B41FA5}">
                      <a16:colId xmlns:a16="http://schemas.microsoft.com/office/drawing/2014/main" val="2348608274"/>
                    </a:ext>
                  </a:extLst>
                </a:gridCol>
                <a:gridCol w="1234440">
                  <a:extLst>
                    <a:ext uri="{9D8B030D-6E8A-4147-A177-3AD203B41FA5}">
                      <a16:colId xmlns:a16="http://schemas.microsoft.com/office/drawing/2014/main" val="30548577"/>
                    </a:ext>
                  </a:extLst>
                </a:gridCol>
                <a:gridCol w="1234440">
                  <a:extLst>
                    <a:ext uri="{9D8B030D-6E8A-4147-A177-3AD203B41FA5}">
                      <a16:colId xmlns:a16="http://schemas.microsoft.com/office/drawing/2014/main" val="4105959453"/>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3594424856"/>
                  </a:ext>
                </a:extLst>
              </a:tr>
              <a:tr h="370840">
                <a:tc>
                  <a:txBody>
                    <a:bodyPr/>
                    <a:lstStyle/>
                    <a:p>
                      <a:r>
                        <a:rPr lang="en-US" sz="1000"/>
                        <a:t>NDR 2</a:t>
                      </a:r>
                    </a:p>
                  </a:txBody>
                  <a:tcPr/>
                </a:tc>
                <a:tc>
                  <a:txBody>
                    <a:bodyPr/>
                    <a:lstStyle/>
                    <a:p>
                      <a:r>
                        <a:rPr lang="en-US" sz="1000"/>
                        <a:t>307023</a:t>
                      </a:r>
                    </a:p>
                  </a:txBody>
                  <a:tcPr/>
                </a:tc>
                <a:tc>
                  <a:txBody>
                    <a:bodyPr/>
                    <a:lstStyle/>
                    <a:p>
                      <a:r>
                        <a:rPr lang="en-US" sz="1000"/>
                        <a:t>106323</a:t>
                      </a:r>
                    </a:p>
                  </a:txBody>
                  <a:tcPr/>
                </a:tc>
                <a:tc>
                  <a:txBody>
                    <a:bodyPr/>
                    <a:lstStyle/>
                    <a:p>
                      <a:r>
                        <a:rPr lang="en-US" sz="1000"/>
                        <a:t>137194</a:t>
                      </a:r>
                    </a:p>
                  </a:txBody>
                  <a:tcPr/>
                </a:tc>
                <a:tc>
                  <a:txBody>
                    <a:bodyPr/>
                    <a:lstStyle/>
                    <a:p>
                      <a:r>
                        <a:rPr lang="en-US" sz="1000"/>
                        <a:t>82576</a:t>
                      </a:r>
                    </a:p>
                  </a:txBody>
                  <a:tcPr/>
                </a:tc>
                <a:tc>
                  <a:txBody>
                    <a:bodyPr/>
                    <a:lstStyle/>
                    <a:p>
                      <a:r>
                        <a:rPr lang="en-US" sz="1000"/>
                        <a:t>169829</a:t>
                      </a:r>
                    </a:p>
                  </a:txBody>
                  <a:tcPr/>
                </a:tc>
                <a:extLst>
                  <a:ext uri="{0D108BD9-81ED-4DB2-BD59-A6C34878D82A}">
                    <a16:rowId xmlns:a16="http://schemas.microsoft.com/office/drawing/2014/main" val="2302844142"/>
                  </a:ext>
                </a:extLst>
              </a:tr>
            </a:tbl>
          </a:graphicData>
        </a:graphic>
      </p:graphicFrame>
      <p:sp>
        <p:nvSpPr>
          <p:cNvPr id="4" name="Text Placeholder 3"/>
          <p:cNvSpPr>
            <a:spLocks noGrp="1"/>
          </p:cNvSpPr>
          <p:nvPr>
            <p:ph type="body" sz="quarter" idx="14"/>
          </p:nvPr>
        </p:nvSpPr>
        <p:spPr/>
        <p:txBody>
          <a:bodyPr/>
          <a:lstStyle/>
          <a:p>
            <a:r>
              <a:rPr lang="en-US"/>
              <a:t>01.01.2017 - 24.03.2017</a:t>
            </a:r>
          </a:p>
        </p:txBody>
      </p:sp>
    </p:spTree>
    <p:extLst>
      <p:ext uri="{BB962C8B-B14F-4D97-AF65-F5344CB8AC3E}">
        <p14:creationId xmlns:p14="http://schemas.microsoft.com/office/powerpoint/2010/main" val="8831288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564303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01.01.2017 - 24.03.2017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36116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 - Tabelle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97533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13610744"/>
                    </a:ext>
                  </a:extLst>
                </a:gridCol>
                <a:gridCol w="1234440">
                  <a:extLst>
                    <a:ext uri="{9D8B030D-6E8A-4147-A177-3AD203B41FA5}">
                      <a16:colId xmlns:a16="http://schemas.microsoft.com/office/drawing/2014/main" val="1871715035"/>
                    </a:ext>
                  </a:extLst>
                </a:gridCol>
                <a:gridCol w="822960">
                  <a:extLst>
                    <a:ext uri="{9D8B030D-6E8A-4147-A177-3AD203B41FA5}">
                      <a16:colId xmlns:a16="http://schemas.microsoft.com/office/drawing/2014/main" val="1738673862"/>
                    </a:ext>
                  </a:extLst>
                </a:gridCol>
                <a:gridCol w="822960">
                  <a:extLst>
                    <a:ext uri="{9D8B030D-6E8A-4147-A177-3AD203B41FA5}">
                      <a16:colId xmlns:a16="http://schemas.microsoft.com/office/drawing/2014/main" val="3471451928"/>
                    </a:ext>
                  </a:extLst>
                </a:gridCol>
                <a:gridCol w="822960">
                  <a:extLst>
                    <a:ext uri="{9D8B030D-6E8A-4147-A177-3AD203B41FA5}">
                      <a16:colId xmlns:a16="http://schemas.microsoft.com/office/drawing/2014/main" val="3139213"/>
                    </a:ext>
                  </a:extLst>
                </a:gridCol>
                <a:gridCol w="822960">
                  <a:extLst>
                    <a:ext uri="{9D8B030D-6E8A-4147-A177-3AD203B41FA5}">
                      <a16:colId xmlns:a16="http://schemas.microsoft.com/office/drawing/2014/main" val="228805461"/>
                    </a:ext>
                  </a:extLst>
                </a:gridCol>
                <a:gridCol w="822960">
                  <a:extLst>
                    <a:ext uri="{9D8B030D-6E8A-4147-A177-3AD203B41FA5}">
                      <a16:colId xmlns:a16="http://schemas.microsoft.com/office/drawing/2014/main" val="2452150610"/>
                    </a:ext>
                  </a:extLst>
                </a:gridCol>
                <a:gridCol w="822960">
                  <a:extLst>
                    <a:ext uri="{9D8B030D-6E8A-4147-A177-3AD203B41FA5}">
                      <a16:colId xmlns:a16="http://schemas.microsoft.com/office/drawing/2014/main" val="3240085978"/>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4215303297"/>
                  </a:ext>
                </a:extLst>
              </a:tr>
              <a:tr h="370840">
                <a:tc>
                  <a:txBody>
                    <a:bodyPr/>
                    <a:lstStyle/>
                    <a:p>
                      <a:r>
                        <a:rPr lang="en-US" sz="1000"/>
                        <a:t>NDR 2</a:t>
                      </a:r>
                    </a:p>
                  </a:txBody>
                  <a:tcPr/>
                </a:tc>
                <a:tc>
                  <a:txBody>
                    <a:bodyPr/>
                    <a:lstStyle/>
                    <a:p>
                      <a:r>
                        <a:rPr lang="en-US" sz="1000"/>
                        <a:t>843</a:t>
                      </a:r>
                    </a:p>
                  </a:txBody>
                  <a:tcPr/>
                </a:tc>
                <a:tc>
                  <a:txBody>
                    <a:bodyPr/>
                    <a:lstStyle/>
                    <a:p>
                      <a:r>
                        <a:rPr lang="en-US" sz="1000"/>
                        <a:t>238</a:t>
                      </a:r>
                    </a:p>
                  </a:txBody>
                  <a:tcPr/>
                </a:tc>
                <a:tc>
                  <a:txBody>
                    <a:bodyPr/>
                    <a:lstStyle/>
                    <a:p>
                      <a:r>
                        <a:rPr lang="en-US" sz="1000"/>
                        <a:t>196</a:t>
                      </a:r>
                    </a:p>
                  </a:txBody>
                  <a:tcPr/>
                </a:tc>
                <a:tc>
                  <a:txBody>
                    <a:bodyPr/>
                    <a:lstStyle/>
                    <a:p>
                      <a:r>
                        <a:rPr lang="en-US" sz="1000"/>
                        <a:t>17</a:t>
                      </a:r>
                    </a:p>
                  </a:txBody>
                  <a:tcPr/>
                </a:tc>
                <a:tc>
                  <a:txBody>
                    <a:bodyPr/>
                    <a:lstStyle/>
                    <a:p>
                      <a:r>
                        <a:rPr lang="en-US" sz="1000"/>
                        <a:t>381</a:t>
                      </a:r>
                    </a:p>
                  </a:txBody>
                  <a:tcPr/>
                </a:tc>
                <a:tc>
                  <a:txBody>
                    <a:bodyPr/>
                    <a:lstStyle/>
                    <a:p>
                      <a:r>
                        <a:rPr lang="en-US" sz="1000"/>
                        <a:t>0</a:t>
                      </a:r>
                    </a:p>
                  </a:txBody>
                  <a:tcPr/>
                </a:tc>
                <a:tc>
                  <a:txBody>
                    <a:bodyPr/>
                    <a:lstStyle/>
                    <a:p>
                      <a:r>
                        <a:rPr lang="en-US" sz="1000"/>
                        <a:t>11</a:t>
                      </a:r>
                    </a:p>
                  </a:txBody>
                  <a:tcPr/>
                </a:tc>
                <a:extLst>
                  <a:ext uri="{0D108BD9-81ED-4DB2-BD59-A6C34878D82A}">
                    <a16:rowId xmlns:a16="http://schemas.microsoft.com/office/drawing/2014/main" val="2185450626"/>
                  </a:ext>
                </a:extLst>
              </a:tr>
            </a:tbl>
          </a:graphicData>
        </a:graphic>
      </p:graphicFrame>
      <p:sp>
        <p:nvSpPr>
          <p:cNvPr id="4" name="Text Placeholder 3"/>
          <p:cNvSpPr>
            <a:spLocks noGrp="1"/>
          </p:cNvSpPr>
          <p:nvPr>
            <p:ph type="body" sz="quarter" idx="14"/>
          </p:nvPr>
        </p:nvSpPr>
        <p:spPr/>
        <p:txBody>
          <a:bodyPr/>
          <a:lstStyle/>
          <a:p>
            <a:r>
              <a:rPr lang="en-US"/>
              <a:t>01.01.2017 - 24.03.2017</a:t>
            </a:r>
          </a:p>
        </p:txBody>
      </p:sp>
    </p:spTree>
    <p:extLst>
      <p:ext uri="{BB962C8B-B14F-4D97-AF65-F5344CB8AC3E}">
        <p14:creationId xmlns:p14="http://schemas.microsoft.com/office/powerpoint/2010/main" val="1793955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99327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83106277"/>
                    </a:ext>
                  </a:extLst>
                </a:gridCol>
                <a:gridCol w="1234440">
                  <a:extLst>
                    <a:ext uri="{9D8B030D-6E8A-4147-A177-3AD203B41FA5}">
                      <a16:colId xmlns:a16="http://schemas.microsoft.com/office/drawing/2014/main" val="2843970249"/>
                    </a:ext>
                  </a:extLst>
                </a:gridCol>
                <a:gridCol w="1234440">
                  <a:extLst>
                    <a:ext uri="{9D8B030D-6E8A-4147-A177-3AD203B41FA5}">
                      <a16:colId xmlns:a16="http://schemas.microsoft.com/office/drawing/2014/main" val="3417566437"/>
                    </a:ext>
                  </a:extLst>
                </a:gridCol>
                <a:gridCol w="1234440">
                  <a:extLst>
                    <a:ext uri="{9D8B030D-6E8A-4147-A177-3AD203B41FA5}">
                      <a16:colId xmlns:a16="http://schemas.microsoft.com/office/drawing/2014/main" val="1432568943"/>
                    </a:ext>
                  </a:extLst>
                </a:gridCol>
                <a:gridCol w="1645920">
                  <a:extLst>
                    <a:ext uri="{9D8B030D-6E8A-4147-A177-3AD203B41FA5}">
                      <a16:colId xmlns:a16="http://schemas.microsoft.com/office/drawing/2014/main" val="3496745970"/>
                    </a:ext>
                  </a:extLst>
                </a:gridCol>
                <a:gridCol w="822960">
                  <a:extLst>
                    <a:ext uri="{9D8B030D-6E8A-4147-A177-3AD203B41FA5}">
                      <a16:colId xmlns:a16="http://schemas.microsoft.com/office/drawing/2014/main" val="964482449"/>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extLst>
                  <a:ext uri="{0D108BD9-81ED-4DB2-BD59-A6C34878D82A}">
                    <a16:rowId xmlns:a16="http://schemas.microsoft.com/office/drawing/2014/main" val="1251043529"/>
                  </a:ext>
                </a:extLst>
              </a:tr>
              <a:tr h="370840">
                <a:tc>
                  <a:txBody>
                    <a:bodyPr/>
                    <a:lstStyle/>
                    <a:p>
                      <a:r>
                        <a:rPr lang="de-DE" sz="1000" b="1"/>
                        <a:t>NDR 2 - 2017-03-10 07:01:44</a:t>
                      </a:r>
                      <a:r>
                        <a:rPr lang="de-DE" sz="1000"/>
                        <a:t>
Wenn der Jubel nicht groß genug ist, hilft Martin Schulz halt persönlich nach. 👏</a:t>
                      </a:r>
                      <a:endParaRPr lang="en-US" sz="1000"/>
                    </a:p>
                  </a:txBody>
                  <a:tcPr/>
                </a:tc>
                <a:tc>
                  <a:txBody>
                    <a:bodyPr/>
                    <a:lstStyle/>
                    <a:p>
                      <a:r>
                        <a:rPr lang="en-US" sz="1000"/>
                        <a:t>1852</a:t>
                      </a:r>
                    </a:p>
                  </a:txBody>
                  <a:tcPr/>
                </a:tc>
                <a:tc>
                  <a:txBody>
                    <a:bodyPr/>
                    <a:lstStyle/>
                    <a:p>
                      <a:r>
                        <a:rPr lang="en-US" sz="1000"/>
                        <a:t>279</a:t>
                      </a:r>
                    </a:p>
                  </a:txBody>
                  <a:tcPr/>
                </a:tc>
                <a:tc>
                  <a:txBody>
                    <a:bodyPr/>
                    <a:lstStyle/>
                    <a:p>
                      <a:r>
                        <a:rPr lang="en-US" sz="1000"/>
                        <a:t>426</a:t>
                      </a:r>
                    </a:p>
                  </a:txBody>
                  <a:tcPr/>
                </a:tc>
                <a:tc>
                  <a:txBody>
                    <a:bodyPr/>
                    <a:lstStyle/>
                    <a:p>
                      <a:r>
                        <a:rPr lang="en-US" sz="1000"/>
                        <a:t>2557</a:t>
                      </a:r>
                    </a:p>
                  </a:txBody>
                  <a:tcPr/>
                </a:tc>
                <a:tc>
                  <a:txBody>
                    <a:bodyPr/>
                    <a:lstStyle/>
                    <a:p>
                      <a:r>
                        <a:rPr lang="en-US" sz="1000"/>
                        <a:t>Video</a:t>
                      </a:r>
                    </a:p>
                  </a:txBody>
                  <a:tcPr/>
                </a:tc>
                <a:extLst>
                  <a:ext uri="{0D108BD9-81ED-4DB2-BD59-A6C34878D82A}">
                    <a16:rowId xmlns:a16="http://schemas.microsoft.com/office/drawing/2014/main" val="4173629327"/>
                  </a:ext>
                </a:extLst>
              </a:tr>
              <a:tr h="370840">
                <a:tc>
                  <a:txBody>
                    <a:bodyPr/>
                    <a:lstStyle/>
                    <a:p>
                      <a:r>
                        <a:rPr lang="de-DE" sz="1000" b="1"/>
                        <a:t>NDR 2 - 2017-01-30 13:15:00</a:t>
                      </a:r>
                      <a:r>
                        <a:rPr lang="de-DE" sz="1000"/>
                        <a:t>
Der schiefste Turm der Welt steht in ... genau: Ostfriesland! 😜</a:t>
                      </a:r>
                      <a:endParaRPr lang="en-US" sz="1000"/>
                    </a:p>
                  </a:txBody>
                  <a:tcPr/>
                </a:tc>
                <a:tc>
                  <a:txBody>
                    <a:bodyPr/>
                    <a:lstStyle/>
                    <a:p>
                      <a:r>
                        <a:rPr lang="en-US" sz="1000"/>
                        <a:t>1593</a:t>
                      </a:r>
                    </a:p>
                  </a:txBody>
                  <a:tcPr/>
                </a:tc>
                <a:tc>
                  <a:txBody>
                    <a:bodyPr/>
                    <a:lstStyle/>
                    <a:p>
                      <a:r>
                        <a:rPr lang="en-US" sz="1000"/>
                        <a:t>1909</a:t>
                      </a:r>
                    </a:p>
                  </a:txBody>
                  <a:tcPr/>
                </a:tc>
                <a:tc>
                  <a:txBody>
                    <a:bodyPr/>
                    <a:lstStyle/>
                    <a:p>
                      <a:r>
                        <a:rPr lang="en-US" sz="1000"/>
                        <a:t>436</a:t>
                      </a:r>
                    </a:p>
                  </a:txBody>
                  <a:tcPr/>
                </a:tc>
                <a:tc>
                  <a:txBody>
                    <a:bodyPr/>
                    <a:lstStyle/>
                    <a:p>
                      <a:r>
                        <a:rPr lang="en-US" sz="1000"/>
                        <a:t>3938</a:t>
                      </a:r>
                    </a:p>
                  </a:txBody>
                  <a:tcPr/>
                </a:tc>
                <a:tc>
                  <a:txBody>
                    <a:bodyPr/>
                    <a:lstStyle/>
                    <a:p>
                      <a:r>
                        <a:rPr lang="en-US" sz="1000"/>
                        <a:t>Video</a:t>
                      </a:r>
                    </a:p>
                  </a:txBody>
                  <a:tcPr/>
                </a:tc>
                <a:extLst>
                  <a:ext uri="{0D108BD9-81ED-4DB2-BD59-A6C34878D82A}">
                    <a16:rowId xmlns:a16="http://schemas.microsoft.com/office/drawing/2014/main" val="1146041414"/>
                  </a:ext>
                </a:extLst>
              </a:tr>
              <a:tr h="370840">
                <a:tc>
                  <a:txBody>
                    <a:bodyPr/>
                    <a:lstStyle/>
                    <a:p>
                      <a:r>
                        <a:rPr lang="en-US" sz="1000" b="1"/>
                        <a:t>NDR 2 - 2017-02-07 13:10:41</a:t>
                      </a:r>
                      <a:r>
                        <a:rPr lang="en-US" sz="1000"/>
                        <a:t>
America first, Ostfriesland.de second?</a:t>
                      </a:r>
                    </a:p>
                  </a:txBody>
                  <a:tcPr/>
                </a:tc>
                <a:tc>
                  <a:txBody>
                    <a:bodyPr/>
                    <a:lstStyle/>
                    <a:p>
                      <a:r>
                        <a:rPr lang="en-US" sz="1000"/>
                        <a:t>1550</a:t>
                      </a:r>
                    </a:p>
                  </a:txBody>
                  <a:tcPr/>
                </a:tc>
                <a:tc>
                  <a:txBody>
                    <a:bodyPr/>
                    <a:lstStyle/>
                    <a:p>
                      <a:r>
                        <a:rPr lang="en-US" sz="1000"/>
                        <a:t>1806</a:t>
                      </a:r>
                    </a:p>
                  </a:txBody>
                  <a:tcPr/>
                </a:tc>
                <a:tc>
                  <a:txBody>
                    <a:bodyPr/>
                    <a:lstStyle/>
                    <a:p>
                      <a:r>
                        <a:rPr lang="en-US" sz="1000"/>
                        <a:t>225</a:t>
                      </a:r>
                    </a:p>
                  </a:txBody>
                  <a:tcPr/>
                </a:tc>
                <a:tc>
                  <a:txBody>
                    <a:bodyPr/>
                    <a:lstStyle/>
                    <a:p>
                      <a:r>
                        <a:rPr lang="en-US" sz="1000"/>
                        <a:t>3581</a:t>
                      </a:r>
                    </a:p>
                  </a:txBody>
                  <a:tcPr/>
                </a:tc>
                <a:tc>
                  <a:txBody>
                    <a:bodyPr/>
                    <a:lstStyle/>
                    <a:p>
                      <a:r>
                        <a:rPr lang="en-US" sz="1000"/>
                        <a:t>Video</a:t>
                      </a:r>
                    </a:p>
                  </a:txBody>
                  <a:tcPr/>
                </a:tc>
                <a:extLst>
                  <a:ext uri="{0D108BD9-81ED-4DB2-BD59-A6C34878D82A}">
                    <a16:rowId xmlns:a16="http://schemas.microsoft.com/office/drawing/2014/main" val="1458035107"/>
                  </a:ext>
                </a:extLst>
              </a:tr>
              <a:tr h="370840">
                <a:tc>
                  <a:txBody>
                    <a:bodyPr/>
                    <a:lstStyle/>
                    <a:p>
                      <a:r>
                        <a:rPr lang="de-DE" sz="1000" b="1"/>
                        <a:t>NDR 2 - 2017-01-04 18:23:06</a:t>
                      </a:r>
                      <a:r>
                        <a:rPr lang="de-DE" sz="1000"/>
                        <a:t>
Ei, Ei, Ei... 🐣😂 Sturm #Axel hat zehntausende Ü-Eier auf Langeoog angespült!</a:t>
                      </a:r>
                      <a:endParaRPr lang="en-US" sz="1000"/>
                    </a:p>
                  </a:txBody>
                  <a:tcPr/>
                </a:tc>
                <a:tc>
                  <a:txBody>
                    <a:bodyPr/>
                    <a:lstStyle/>
                    <a:p>
                      <a:r>
                        <a:rPr lang="en-US" sz="1000"/>
                        <a:t>814</a:t>
                      </a:r>
                    </a:p>
                  </a:txBody>
                  <a:tcPr/>
                </a:tc>
                <a:tc>
                  <a:txBody>
                    <a:bodyPr/>
                    <a:lstStyle/>
                    <a:p>
                      <a:r>
                        <a:rPr lang="en-US" sz="1000"/>
                        <a:t>1875</a:t>
                      </a:r>
                    </a:p>
                  </a:txBody>
                  <a:tcPr/>
                </a:tc>
                <a:tc>
                  <a:txBody>
                    <a:bodyPr/>
                    <a:lstStyle/>
                    <a:p>
                      <a:r>
                        <a:rPr lang="en-US" sz="1000"/>
                        <a:t>343</a:t>
                      </a:r>
                    </a:p>
                  </a:txBody>
                  <a:tcPr/>
                </a:tc>
                <a:tc>
                  <a:txBody>
                    <a:bodyPr/>
                    <a:lstStyle/>
                    <a:p>
                      <a:r>
                        <a:rPr lang="en-US" sz="1000"/>
                        <a:t>3032</a:t>
                      </a:r>
                    </a:p>
                  </a:txBody>
                  <a:tcPr/>
                </a:tc>
                <a:tc>
                  <a:txBody>
                    <a:bodyPr/>
                    <a:lstStyle/>
                    <a:p>
                      <a:r>
                        <a:rPr lang="en-US" sz="1000"/>
                        <a:t>Link</a:t>
                      </a:r>
                    </a:p>
                  </a:txBody>
                  <a:tcPr/>
                </a:tc>
                <a:extLst>
                  <a:ext uri="{0D108BD9-81ED-4DB2-BD59-A6C34878D82A}">
                    <a16:rowId xmlns:a16="http://schemas.microsoft.com/office/drawing/2014/main" val="3955519236"/>
                  </a:ext>
                </a:extLst>
              </a:tr>
              <a:tr h="370840">
                <a:tc>
                  <a:txBody>
                    <a:bodyPr/>
                    <a:lstStyle/>
                    <a:p>
                      <a:r>
                        <a:rPr lang="de-DE" sz="1000" b="1"/>
                        <a:t>NDR 2 - 2017-01-11 21:45:00</a:t>
                      </a:r>
                      <a:r>
                        <a:rPr lang="de-DE" sz="1000"/>
                        <a:t>
Die Elbphilharmonie Hamburg wurde feierlich eröffnet! Aber: Was stand da eigentlich vorher? Die Geschichte des Kaispeichers.</a:t>
                      </a:r>
                      <a:endParaRPr lang="en-US" sz="1000"/>
                    </a:p>
                  </a:txBody>
                  <a:tcPr/>
                </a:tc>
                <a:tc>
                  <a:txBody>
                    <a:bodyPr/>
                    <a:lstStyle/>
                    <a:p>
                      <a:r>
                        <a:rPr lang="en-US" sz="1000"/>
                        <a:t>731</a:t>
                      </a:r>
                    </a:p>
                  </a:txBody>
                  <a:tcPr/>
                </a:tc>
                <a:tc>
                  <a:txBody>
                    <a:bodyPr/>
                    <a:lstStyle/>
                    <a:p>
                      <a:r>
                        <a:rPr lang="en-US" sz="1000"/>
                        <a:t>875</a:t>
                      </a:r>
                    </a:p>
                  </a:txBody>
                  <a:tcPr/>
                </a:tc>
                <a:tc>
                  <a:txBody>
                    <a:bodyPr/>
                    <a:lstStyle/>
                    <a:p>
                      <a:r>
                        <a:rPr lang="en-US" sz="1000"/>
                        <a:t>41</a:t>
                      </a:r>
                    </a:p>
                  </a:txBody>
                  <a:tcPr/>
                </a:tc>
                <a:tc>
                  <a:txBody>
                    <a:bodyPr/>
                    <a:lstStyle/>
                    <a:p>
                      <a:r>
                        <a:rPr lang="en-US" sz="1000"/>
                        <a:t>1647</a:t>
                      </a:r>
                    </a:p>
                  </a:txBody>
                  <a:tcPr/>
                </a:tc>
                <a:tc>
                  <a:txBody>
                    <a:bodyPr/>
                    <a:lstStyle/>
                    <a:p>
                      <a:r>
                        <a:rPr lang="en-US" sz="1000"/>
                        <a:t>Video</a:t>
                      </a:r>
                    </a:p>
                  </a:txBody>
                  <a:tcPr/>
                </a:tc>
                <a:extLst>
                  <a:ext uri="{0D108BD9-81ED-4DB2-BD59-A6C34878D82A}">
                    <a16:rowId xmlns:a16="http://schemas.microsoft.com/office/drawing/2014/main" val="3836910017"/>
                  </a:ext>
                </a:extLst>
              </a:tr>
            </a:tbl>
          </a:graphicData>
        </a:graphic>
      </p:graphicFrame>
      <p:sp>
        <p:nvSpPr>
          <p:cNvPr id="4" name="Text Placeholder 3"/>
          <p:cNvSpPr>
            <a:spLocks noGrp="1"/>
          </p:cNvSpPr>
          <p:nvPr>
            <p:ph type="body" sz="quarter" idx="14"/>
          </p:nvPr>
        </p:nvSpPr>
        <p:spPr/>
        <p:txBody>
          <a:bodyPr/>
          <a:lstStyle/>
          <a:p>
            <a:r>
              <a:rPr lang="en-US"/>
              <a:t>01.01.2017 - 24.03.2017</a:t>
            </a:r>
          </a:p>
        </p:txBody>
      </p:sp>
    </p:spTree>
    <p:extLst>
      <p:ext uri="{BB962C8B-B14F-4D97-AF65-F5344CB8AC3E}">
        <p14:creationId xmlns:p14="http://schemas.microsoft.com/office/powerpoint/2010/main" val="22578549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57723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55006809"/>
                    </a:ext>
                  </a:extLst>
                </a:gridCol>
                <a:gridCol w="1234440">
                  <a:extLst>
                    <a:ext uri="{9D8B030D-6E8A-4147-A177-3AD203B41FA5}">
                      <a16:colId xmlns:a16="http://schemas.microsoft.com/office/drawing/2014/main" val="604978553"/>
                    </a:ext>
                  </a:extLst>
                </a:gridCol>
                <a:gridCol w="1234440">
                  <a:extLst>
                    <a:ext uri="{9D8B030D-6E8A-4147-A177-3AD203B41FA5}">
                      <a16:colId xmlns:a16="http://schemas.microsoft.com/office/drawing/2014/main" val="874367010"/>
                    </a:ext>
                  </a:extLst>
                </a:gridCol>
                <a:gridCol w="1234440">
                  <a:extLst>
                    <a:ext uri="{9D8B030D-6E8A-4147-A177-3AD203B41FA5}">
                      <a16:colId xmlns:a16="http://schemas.microsoft.com/office/drawing/2014/main" val="1614454000"/>
                    </a:ext>
                  </a:extLst>
                </a:gridCol>
                <a:gridCol w="1645920">
                  <a:extLst>
                    <a:ext uri="{9D8B030D-6E8A-4147-A177-3AD203B41FA5}">
                      <a16:colId xmlns:a16="http://schemas.microsoft.com/office/drawing/2014/main" val="1731093860"/>
                    </a:ext>
                  </a:extLst>
                </a:gridCol>
                <a:gridCol w="822960">
                  <a:extLst>
                    <a:ext uri="{9D8B030D-6E8A-4147-A177-3AD203B41FA5}">
                      <a16:colId xmlns:a16="http://schemas.microsoft.com/office/drawing/2014/main" val="1986137773"/>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extLst>
                  <a:ext uri="{0D108BD9-81ED-4DB2-BD59-A6C34878D82A}">
                    <a16:rowId xmlns:a16="http://schemas.microsoft.com/office/drawing/2014/main" val="1951760349"/>
                  </a:ext>
                </a:extLst>
              </a:tr>
              <a:tr h="370840">
                <a:tc>
                  <a:txBody>
                    <a:bodyPr/>
                    <a:lstStyle/>
                    <a:p>
                      <a:r>
                        <a:rPr lang="de-DE" sz="1000" b="1"/>
                        <a:t>NDR 2 - 2017-02-15 06:34:46</a:t>
                      </a:r>
                      <a:r>
                        <a:rPr lang="de-DE" sz="1000"/>
                        <a:t>
Wer hat das schmutzigste Auto? Jetzt mitmachen und bei Ponik &amp; Petersen - Der NDR 2 Morgen eine Komplettreinigung gewinnen! 👍🚗🌊💦🚙🌟</a:t>
                      </a:r>
                      <a:endParaRPr lang="en-US" sz="1000"/>
                    </a:p>
                  </a:txBody>
                  <a:tcPr/>
                </a:tc>
                <a:tc>
                  <a:txBody>
                    <a:bodyPr/>
                    <a:lstStyle/>
                    <a:p>
                      <a:r>
                        <a:rPr lang="en-US" sz="1000"/>
                        <a:t>1476</a:t>
                      </a:r>
                    </a:p>
                  </a:txBody>
                  <a:tcPr/>
                </a:tc>
                <a:tc>
                  <a:txBody>
                    <a:bodyPr/>
                    <a:lstStyle/>
                    <a:p>
                      <a:r>
                        <a:rPr lang="en-US" sz="1000"/>
                        <a:t>139</a:t>
                      </a:r>
                    </a:p>
                  </a:txBody>
                  <a:tcPr/>
                </a:tc>
                <a:tc>
                  <a:txBody>
                    <a:bodyPr/>
                    <a:lstStyle/>
                    <a:p>
                      <a:r>
                        <a:rPr lang="en-US" sz="1000"/>
                        <a:t>22</a:t>
                      </a:r>
                    </a:p>
                  </a:txBody>
                  <a:tcPr/>
                </a:tc>
                <a:tc>
                  <a:txBody>
                    <a:bodyPr/>
                    <a:lstStyle/>
                    <a:p>
                      <a:r>
                        <a:rPr lang="en-US" sz="1000"/>
                        <a:t>1637</a:t>
                      </a:r>
                    </a:p>
                  </a:txBody>
                  <a:tcPr/>
                </a:tc>
                <a:tc>
                  <a:txBody>
                    <a:bodyPr/>
                    <a:lstStyle/>
                    <a:p>
                      <a:r>
                        <a:rPr lang="en-US" sz="1000"/>
                        <a:t>Link</a:t>
                      </a:r>
                    </a:p>
                  </a:txBody>
                  <a:tcPr/>
                </a:tc>
                <a:extLst>
                  <a:ext uri="{0D108BD9-81ED-4DB2-BD59-A6C34878D82A}">
                    <a16:rowId xmlns:a16="http://schemas.microsoft.com/office/drawing/2014/main" val="3134358072"/>
                  </a:ext>
                </a:extLst>
              </a:tr>
              <a:tr h="370840">
                <a:tc>
                  <a:txBody>
                    <a:bodyPr/>
                    <a:lstStyle/>
                    <a:p>
                      <a:r>
                        <a:rPr lang="de-DE" sz="1000" b="1"/>
                        <a:t>NDR 2 - 2017-01-24 06:21:48</a:t>
                      </a:r>
                      <a:r>
                        <a:rPr lang="de-DE" sz="1000"/>
                        <a:t>
Brauchen wir eine Katzensteuer? Hier abstimmen und Meinung posten - oder Ponik und Petersen eine WhatsApp schreiben!</a:t>
                      </a:r>
                      <a:endParaRPr lang="en-US" sz="1000"/>
                    </a:p>
                  </a:txBody>
                  <a:tcPr/>
                </a:tc>
                <a:tc>
                  <a:txBody>
                    <a:bodyPr/>
                    <a:lstStyle/>
                    <a:p>
                      <a:r>
                        <a:rPr lang="en-US" sz="1000"/>
                        <a:t>1013</a:t>
                      </a:r>
                    </a:p>
                  </a:txBody>
                  <a:tcPr/>
                </a:tc>
                <a:tc>
                  <a:txBody>
                    <a:bodyPr/>
                    <a:lstStyle/>
                    <a:p>
                      <a:r>
                        <a:rPr lang="en-US" sz="1000"/>
                        <a:t>2029</a:t>
                      </a:r>
                    </a:p>
                  </a:txBody>
                  <a:tcPr/>
                </a:tc>
                <a:tc>
                  <a:txBody>
                    <a:bodyPr/>
                    <a:lstStyle/>
                    <a:p>
                      <a:r>
                        <a:rPr lang="en-US" sz="1000"/>
                        <a:t>67</a:t>
                      </a:r>
                    </a:p>
                  </a:txBody>
                  <a:tcPr/>
                </a:tc>
                <a:tc>
                  <a:txBody>
                    <a:bodyPr/>
                    <a:lstStyle/>
                    <a:p>
                      <a:r>
                        <a:rPr lang="en-US" sz="1000"/>
                        <a:t>3109</a:t>
                      </a:r>
                    </a:p>
                  </a:txBody>
                  <a:tcPr/>
                </a:tc>
                <a:tc>
                  <a:txBody>
                    <a:bodyPr/>
                    <a:lstStyle/>
                    <a:p>
                      <a:r>
                        <a:rPr lang="en-US" sz="1000"/>
                        <a:t>Photo</a:t>
                      </a:r>
                    </a:p>
                  </a:txBody>
                  <a:tcPr/>
                </a:tc>
                <a:extLst>
                  <a:ext uri="{0D108BD9-81ED-4DB2-BD59-A6C34878D82A}">
                    <a16:rowId xmlns:a16="http://schemas.microsoft.com/office/drawing/2014/main" val="2831966564"/>
                  </a:ext>
                </a:extLst>
              </a:tr>
              <a:tr h="370840">
                <a:tc>
                  <a:txBody>
                    <a:bodyPr/>
                    <a:lstStyle/>
                    <a:p>
                      <a:r>
                        <a:rPr lang="de-DE" sz="1000" b="1"/>
                        <a:t>NDR 2 - 2017-01-01 11:00:00</a:t>
                      </a:r>
                      <a:r>
                        <a:rPr lang="de-DE" sz="1000"/>
                        <a:t>
"Ein hübscher... Prinz... heiratet dich." 😍 Und was erwartet euch in diesem Jahr?</a:t>
                      </a:r>
                      <a:endParaRPr lang="en-US" sz="1000"/>
                    </a:p>
                  </a:txBody>
                  <a:tcPr/>
                </a:tc>
                <a:tc>
                  <a:txBody>
                    <a:bodyPr/>
                    <a:lstStyle/>
                    <a:p>
                      <a:r>
                        <a:rPr lang="en-US" sz="1000"/>
                        <a:t>873</a:t>
                      </a:r>
                    </a:p>
                  </a:txBody>
                  <a:tcPr/>
                </a:tc>
                <a:tc>
                  <a:txBody>
                    <a:bodyPr/>
                    <a:lstStyle/>
                    <a:p>
                      <a:r>
                        <a:rPr lang="en-US" sz="1000"/>
                        <a:t>253</a:t>
                      </a:r>
                    </a:p>
                  </a:txBody>
                  <a:tcPr/>
                </a:tc>
                <a:tc>
                  <a:txBody>
                    <a:bodyPr/>
                    <a:lstStyle/>
                    <a:p>
                      <a:r>
                        <a:rPr lang="en-US" sz="1000"/>
                        <a:t>245</a:t>
                      </a:r>
                    </a:p>
                  </a:txBody>
                  <a:tcPr/>
                </a:tc>
                <a:tc>
                  <a:txBody>
                    <a:bodyPr/>
                    <a:lstStyle/>
                    <a:p>
                      <a:r>
                        <a:rPr lang="en-US" sz="1000"/>
                        <a:t>1371</a:t>
                      </a:r>
                    </a:p>
                  </a:txBody>
                  <a:tcPr/>
                </a:tc>
                <a:tc>
                  <a:txBody>
                    <a:bodyPr/>
                    <a:lstStyle/>
                    <a:p>
                      <a:r>
                        <a:rPr lang="en-US" sz="1000"/>
                        <a:t>Photo</a:t>
                      </a:r>
                    </a:p>
                  </a:txBody>
                  <a:tcPr/>
                </a:tc>
                <a:extLst>
                  <a:ext uri="{0D108BD9-81ED-4DB2-BD59-A6C34878D82A}">
                    <a16:rowId xmlns:a16="http://schemas.microsoft.com/office/drawing/2014/main" val="756467030"/>
                  </a:ext>
                </a:extLst>
              </a:tr>
              <a:tr h="370840">
                <a:tc>
                  <a:txBody>
                    <a:bodyPr/>
                    <a:lstStyle/>
                    <a:p>
                      <a:r>
                        <a:rPr lang="de-DE" sz="1000" b="1"/>
                        <a:t>NDR 2 - 2017-01-22 12:00:01</a:t>
                      </a:r>
                      <a:r>
                        <a:rPr lang="de-DE" sz="1000"/>
                        <a:t>
Verlinkt jemanden, der eine kleine, niedliche Motivationshilfe gebrauchen könnte. Das "Positive Possum" hilft! 😍</a:t>
                      </a:r>
                      <a:endParaRPr lang="en-US" sz="1000"/>
                    </a:p>
                  </a:txBody>
                  <a:tcPr/>
                </a:tc>
                <a:tc>
                  <a:txBody>
                    <a:bodyPr/>
                    <a:lstStyle/>
                    <a:p>
                      <a:r>
                        <a:rPr lang="en-US" sz="1000"/>
                        <a:t>799</a:t>
                      </a:r>
                    </a:p>
                  </a:txBody>
                  <a:tcPr/>
                </a:tc>
                <a:tc>
                  <a:txBody>
                    <a:bodyPr/>
                    <a:lstStyle/>
                    <a:p>
                      <a:r>
                        <a:rPr lang="en-US" sz="1000"/>
                        <a:t>372</a:t>
                      </a:r>
                    </a:p>
                  </a:txBody>
                  <a:tcPr/>
                </a:tc>
                <a:tc>
                  <a:txBody>
                    <a:bodyPr/>
                    <a:lstStyle/>
                    <a:p>
                      <a:r>
                        <a:rPr lang="en-US" sz="1000"/>
                        <a:t>103</a:t>
                      </a:r>
                    </a:p>
                  </a:txBody>
                  <a:tcPr/>
                </a:tc>
                <a:tc>
                  <a:txBody>
                    <a:bodyPr/>
                    <a:lstStyle/>
                    <a:p>
                      <a:r>
                        <a:rPr lang="en-US" sz="1000"/>
                        <a:t>1274</a:t>
                      </a:r>
                    </a:p>
                  </a:txBody>
                  <a:tcPr/>
                </a:tc>
                <a:tc>
                  <a:txBody>
                    <a:bodyPr/>
                    <a:lstStyle/>
                    <a:p>
                      <a:r>
                        <a:rPr lang="en-US" sz="1000"/>
                        <a:t>Photo</a:t>
                      </a:r>
                    </a:p>
                  </a:txBody>
                  <a:tcPr/>
                </a:tc>
                <a:extLst>
                  <a:ext uri="{0D108BD9-81ED-4DB2-BD59-A6C34878D82A}">
                    <a16:rowId xmlns:a16="http://schemas.microsoft.com/office/drawing/2014/main" val="2216542105"/>
                  </a:ext>
                </a:extLst>
              </a:tr>
              <a:tr h="370840">
                <a:tc>
                  <a:txBody>
                    <a:bodyPr/>
                    <a:lstStyle/>
                    <a:p>
                      <a:r>
                        <a:rPr lang="de-DE" sz="1000" b="1"/>
                        <a:t>NDR 2 - 2017-03-09 21:35:16</a:t>
                      </a:r>
                      <a:r>
                        <a:rPr lang="de-DE" sz="1000"/>
                        <a:t>
Wir sind dann mal weg! Nach London! 😋</a:t>
                      </a:r>
                      <a:endParaRPr lang="en-US" sz="1000"/>
                    </a:p>
                  </a:txBody>
                  <a:tcPr/>
                </a:tc>
                <a:tc>
                  <a:txBody>
                    <a:bodyPr/>
                    <a:lstStyle/>
                    <a:p>
                      <a:r>
                        <a:rPr lang="en-US" sz="1000"/>
                        <a:t>795</a:t>
                      </a:r>
                    </a:p>
                  </a:txBody>
                  <a:tcPr/>
                </a:tc>
                <a:tc>
                  <a:txBody>
                    <a:bodyPr/>
                    <a:lstStyle/>
                    <a:p>
                      <a:r>
                        <a:rPr lang="en-US" sz="1000"/>
                        <a:t>824</a:t>
                      </a:r>
                    </a:p>
                  </a:txBody>
                  <a:tcPr/>
                </a:tc>
                <a:tc>
                  <a:txBody>
                    <a:bodyPr/>
                    <a:lstStyle/>
                    <a:p>
                      <a:r>
                        <a:rPr lang="en-US" sz="1000"/>
                        <a:t>1</a:t>
                      </a:r>
                    </a:p>
                  </a:txBody>
                  <a:tcPr/>
                </a:tc>
                <a:tc>
                  <a:txBody>
                    <a:bodyPr/>
                    <a:lstStyle/>
                    <a:p>
                      <a:r>
                        <a:rPr lang="en-US" sz="1000"/>
                        <a:t>1620</a:t>
                      </a:r>
                    </a:p>
                  </a:txBody>
                  <a:tcPr/>
                </a:tc>
                <a:tc>
                  <a:txBody>
                    <a:bodyPr/>
                    <a:lstStyle/>
                    <a:p>
                      <a:r>
                        <a:rPr lang="en-US" sz="1000"/>
                        <a:t>Video</a:t>
                      </a:r>
                    </a:p>
                  </a:txBody>
                  <a:tcPr/>
                </a:tc>
                <a:extLst>
                  <a:ext uri="{0D108BD9-81ED-4DB2-BD59-A6C34878D82A}">
                    <a16:rowId xmlns:a16="http://schemas.microsoft.com/office/drawing/2014/main" val="1417224198"/>
                  </a:ext>
                </a:extLst>
              </a:tr>
            </a:tbl>
          </a:graphicData>
        </a:graphic>
      </p:graphicFrame>
      <p:sp>
        <p:nvSpPr>
          <p:cNvPr id="4" name="Text Placeholder 3"/>
          <p:cNvSpPr>
            <a:spLocks noGrp="1"/>
          </p:cNvSpPr>
          <p:nvPr>
            <p:ph type="body" sz="quarter" idx="14"/>
          </p:nvPr>
        </p:nvSpPr>
        <p:spPr/>
        <p:txBody>
          <a:bodyPr/>
          <a:lstStyle/>
          <a:p>
            <a:r>
              <a:rPr lang="en-US"/>
              <a:t>01.01.2017 - 24.03.2017</a:t>
            </a:r>
          </a:p>
        </p:txBody>
      </p:sp>
    </p:spTree>
    <p:extLst>
      <p:ext uri="{BB962C8B-B14F-4D97-AF65-F5344CB8AC3E}">
        <p14:creationId xmlns:p14="http://schemas.microsoft.com/office/powerpoint/2010/main" val="24257497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Links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18050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630641266"/>
                    </a:ext>
                  </a:extLst>
                </a:gridCol>
                <a:gridCol w="987552">
                  <a:extLst>
                    <a:ext uri="{9D8B030D-6E8A-4147-A177-3AD203B41FA5}">
                      <a16:colId xmlns:a16="http://schemas.microsoft.com/office/drawing/2014/main" val="1454432659"/>
                    </a:ext>
                  </a:extLst>
                </a:gridCol>
                <a:gridCol w="822960">
                  <a:extLst>
                    <a:ext uri="{9D8B030D-6E8A-4147-A177-3AD203B41FA5}">
                      <a16:colId xmlns:a16="http://schemas.microsoft.com/office/drawing/2014/main" val="2133222639"/>
                    </a:ext>
                  </a:extLst>
                </a:gridCol>
                <a:gridCol w="987552">
                  <a:extLst>
                    <a:ext uri="{9D8B030D-6E8A-4147-A177-3AD203B41FA5}">
                      <a16:colId xmlns:a16="http://schemas.microsoft.com/office/drawing/2014/main" val="386126771"/>
                    </a:ext>
                  </a:extLst>
                </a:gridCol>
                <a:gridCol w="822960">
                  <a:extLst>
                    <a:ext uri="{9D8B030D-6E8A-4147-A177-3AD203B41FA5}">
                      <a16:colId xmlns:a16="http://schemas.microsoft.com/office/drawing/2014/main" val="3743380319"/>
                    </a:ext>
                  </a:extLst>
                </a:gridCol>
                <a:gridCol w="905256">
                  <a:extLst>
                    <a:ext uri="{9D8B030D-6E8A-4147-A177-3AD203B41FA5}">
                      <a16:colId xmlns:a16="http://schemas.microsoft.com/office/drawing/2014/main" val="3682862446"/>
                    </a:ext>
                  </a:extLst>
                </a:gridCol>
                <a:gridCol w="822960">
                  <a:extLst>
                    <a:ext uri="{9D8B030D-6E8A-4147-A177-3AD203B41FA5}">
                      <a16:colId xmlns:a16="http://schemas.microsoft.com/office/drawing/2014/main" val="3128076327"/>
                    </a:ext>
                  </a:extLst>
                </a:gridCol>
              </a:tblGrid>
              <a:tr h="370840">
                <a:tc>
                  <a:txBody>
                    <a:bodyPr/>
                    <a:lstStyle/>
                    <a:p>
                      <a:r>
                        <a:rPr lang="en-US" sz="1000"/>
                        <a:t>Post</a:t>
                      </a:r>
                    </a:p>
                  </a:txBody>
                  <a:tcPr/>
                </a:tc>
                <a:tc>
                  <a:txBody>
                    <a:bodyPr/>
                    <a:lstStyle/>
                    <a:p>
                      <a:r>
                        <a:rPr lang="en-US" sz="1000"/>
                        <a:t>Linkklickrate (netto)</a:t>
                      </a:r>
                    </a:p>
                  </a:txBody>
                  <a:tcPr/>
                </a:tc>
                <a:tc>
                  <a:txBody>
                    <a:bodyPr/>
                    <a:lstStyle/>
                    <a:p>
                      <a:r>
                        <a:rPr lang="en-US" sz="1000"/>
                        <a:t>Linkklicks (netto)</a:t>
                      </a:r>
                    </a:p>
                  </a:txBody>
                  <a:tcPr/>
                </a:tc>
                <a:tc>
                  <a:txBody>
                    <a:bodyPr/>
                    <a:lstStyle/>
                    <a:p>
                      <a:r>
                        <a:rPr lang="en-US" sz="1000"/>
                        <a:t>Potenzielle Reichweite</a:t>
                      </a:r>
                    </a:p>
                  </a:txBody>
                  <a:tcPr/>
                </a:tc>
                <a:tc>
                  <a:txBody>
                    <a:bodyPr/>
                    <a:lstStyle/>
                    <a:p>
                      <a:r>
                        <a:rPr lang="en-US" sz="1000"/>
                        <a:t>Aktive Nutzer</a:t>
                      </a:r>
                    </a:p>
                  </a:txBody>
                  <a:tcPr/>
                </a:tc>
                <a:tc>
                  <a:txBody>
                    <a:bodyPr/>
                    <a:lstStyle/>
                    <a:p>
                      <a:r>
                        <a:rPr lang="en-US" sz="1000"/>
                        <a:t>I-Rate Aktive Nutzer</a:t>
                      </a:r>
                    </a:p>
                  </a:txBody>
                  <a:tcPr/>
                </a:tc>
                <a:tc>
                  <a:txBody>
                    <a:bodyPr/>
                    <a:lstStyle/>
                    <a:p>
                      <a:r>
                        <a:rPr lang="en-US" sz="1000"/>
                        <a:t>Typ</a:t>
                      </a:r>
                    </a:p>
                  </a:txBody>
                  <a:tcPr/>
                </a:tc>
                <a:extLst>
                  <a:ext uri="{0D108BD9-81ED-4DB2-BD59-A6C34878D82A}">
                    <a16:rowId xmlns:a16="http://schemas.microsoft.com/office/drawing/2014/main" val="566902950"/>
                  </a:ext>
                </a:extLst>
              </a:tr>
              <a:tr h="370840">
                <a:tc>
                  <a:txBody>
                    <a:bodyPr/>
                    <a:lstStyle/>
                    <a:p>
                      <a:r>
                        <a:rPr lang="de-DE" sz="1000" b="1"/>
                        <a:t>NDR 2 - 2017-01-06 22:10:39</a:t>
                      </a:r>
                      <a:r>
                        <a:rPr lang="de-DE" sz="1000"/>
                        <a:t>
Nicht vergessen: Es ist glatt auf den Straßen!</a:t>
                      </a:r>
                      <a:endParaRPr lang="en-US" sz="1000"/>
                    </a:p>
                  </a:txBody>
                  <a:tcPr/>
                </a:tc>
                <a:tc>
                  <a:txBody>
                    <a:bodyPr/>
                    <a:lstStyle/>
                    <a:p>
                      <a:r>
                        <a:rPr lang="en-US" sz="1000"/>
                        <a:t>10.4%</a:t>
                      </a:r>
                    </a:p>
                  </a:txBody>
                  <a:tcPr/>
                </a:tc>
                <a:tc>
                  <a:txBody>
                    <a:bodyPr/>
                    <a:lstStyle/>
                    <a:p>
                      <a:r>
                        <a:rPr lang="en-US" sz="1000"/>
                        <a:t>13314</a:t>
                      </a:r>
                    </a:p>
                  </a:txBody>
                  <a:tcPr/>
                </a:tc>
                <a:tc>
                  <a:txBody>
                    <a:bodyPr/>
                    <a:lstStyle/>
                    <a:p>
                      <a:r>
                        <a:rPr lang="en-US" sz="1000"/>
                        <a:t>127571</a:t>
                      </a:r>
                    </a:p>
                  </a:txBody>
                  <a:tcPr/>
                </a:tc>
                <a:tc>
                  <a:txBody>
                    <a:bodyPr/>
                    <a:lstStyle/>
                    <a:p>
                      <a:r>
                        <a:rPr lang="en-US" sz="1000"/>
                        <a:t>16966</a:t>
                      </a:r>
                    </a:p>
                  </a:txBody>
                  <a:tcPr/>
                </a:tc>
                <a:tc>
                  <a:txBody>
                    <a:bodyPr/>
                    <a:lstStyle/>
                    <a:p>
                      <a:r>
                        <a:rPr lang="en-US" sz="1000"/>
                        <a:t>13.3%</a:t>
                      </a:r>
                    </a:p>
                  </a:txBody>
                  <a:tcPr/>
                </a:tc>
                <a:tc>
                  <a:txBody>
                    <a:bodyPr/>
                    <a:lstStyle/>
                    <a:p>
                      <a:r>
                        <a:rPr lang="en-US" sz="1000"/>
                        <a:t>Link</a:t>
                      </a:r>
                    </a:p>
                  </a:txBody>
                  <a:tcPr/>
                </a:tc>
                <a:extLst>
                  <a:ext uri="{0D108BD9-81ED-4DB2-BD59-A6C34878D82A}">
                    <a16:rowId xmlns:a16="http://schemas.microsoft.com/office/drawing/2014/main" val="1911903694"/>
                  </a:ext>
                </a:extLst>
              </a:tr>
              <a:tr h="370840">
                <a:tc>
                  <a:txBody>
                    <a:bodyPr/>
                    <a:lstStyle/>
                    <a:p>
                      <a:r>
                        <a:rPr lang="de-DE" sz="1000" b="1"/>
                        <a:t>NDR 2 - 2017-01-17 13:40:31</a:t>
                      </a:r>
                      <a:r>
                        <a:rPr lang="de-DE" sz="1000"/>
                        <a:t>
"Katharina" ist intelligent, "Rico" ist forsch. 😳 Eine Studie hat das Image von Vornamen untersucht. Wenn ihr wissen wollt, wie euer Name ankommt: Ruft uns an unter (0800) 11 77 220 oder schreibt eine WhatsApp und wir reden im #NDR2Nachmittag drüber! Wer lieber selbst nachschauen möchte, kann das auf dieser Seite tun:</a:t>
                      </a:r>
                      <a:endParaRPr lang="en-US" sz="1000"/>
                    </a:p>
                  </a:txBody>
                  <a:tcPr/>
                </a:tc>
                <a:tc>
                  <a:txBody>
                    <a:bodyPr/>
                    <a:lstStyle/>
                    <a:p>
                      <a:r>
                        <a:rPr lang="en-US" sz="1000"/>
                        <a:t>9.6%</a:t>
                      </a:r>
                    </a:p>
                  </a:txBody>
                  <a:tcPr/>
                </a:tc>
                <a:tc>
                  <a:txBody>
                    <a:bodyPr/>
                    <a:lstStyle/>
                    <a:p>
                      <a:r>
                        <a:rPr lang="en-US" sz="1000"/>
                        <a:t>4635</a:t>
                      </a:r>
                    </a:p>
                  </a:txBody>
                  <a:tcPr/>
                </a:tc>
                <a:tc>
                  <a:txBody>
                    <a:bodyPr/>
                    <a:lstStyle/>
                    <a:p>
                      <a:r>
                        <a:rPr lang="en-US" sz="1000"/>
                        <a:t>48237</a:t>
                      </a:r>
                    </a:p>
                  </a:txBody>
                  <a:tcPr/>
                </a:tc>
                <a:tc>
                  <a:txBody>
                    <a:bodyPr/>
                    <a:lstStyle/>
                    <a:p>
                      <a:r>
                        <a:rPr lang="en-US" sz="1000"/>
                        <a:t>4924</a:t>
                      </a:r>
                    </a:p>
                  </a:txBody>
                  <a:tcPr/>
                </a:tc>
                <a:tc>
                  <a:txBody>
                    <a:bodyPr/>
                    <a:lstStyle/>
                    <a:p>
                      <a:r>
                        <a:rPr lang="en-US" sz="1000"/>
                        <a:t>10.2%</a:t>
                      </a:r>
                    </a:p>
                  </a:txBody>
                  <a:tcPr/>
                </a:tc>
                <a:tc>
                  <a:txBody>
                    <a:bodyPr/>
                    <a:lstStyle/>
                    <a:p>
                      <a:r>
                        <a:rPr lang="en-US" sz="1000"/>
                        <a:t>Link</a:t>
                      </a:r>
                    </a:p>
                  </a:txBody>
                  <a:tcPr/>
                </a:tc>
                <a:extLst>
                  <a:ext uri="{0D108BD9-81ED-4DB2-BD59-A6C34878D82A}">
                    <a16:rowId xmlns:a16="http://schemas.microsoft.com/office/drawing/2014/main" val="1345877121"/>
                  </a:ext>
                </a:extLst>
              </a:tr>
              <a:tr h="370840">
                <a:tc>
                  <a:txBody>
                    <a:bodyPr/>
                    <a:lstStyle/>
                    <a:p>
                      <a:r>
                        <a:rPr lang="de-DE" sz="1000" b="1"/>
                        <a:t>NDR 2 - 2017-01-04 18:23:06</a:t>
                      </a:r>
                      <a:r>
                        <a:rPr lang="de-DE" sz="1000"/>
                        <a:t>
Ei, Ei, Ei... 🐣😂 Sturm #Axel hat zehntausende Ü-Eier auf Langeoog angespült!</a:t>
                      </a:r>
                      <a:endParaRPr lang="en-US" sz="1000"/>
                    </a:p>
                  </a:txBody>
                  <a:tcPr/>
                </a:tc>
                <a:tc>
                  <a:txBody>
                    <a:bodyPr/>
                    <a:lstStyle/>
                    <a:p>
                      <a:r>
                        <a:rPr lang="en-US" sz="1000"/>
                        <a:t>6.9%</a:t>
                      </a:r>
                    </a:p>
                  </a:txBody>
                  <a:tcPr/>
                </a:tc>
                <a:tc>
                  <a:txBody>
                    <a:bodyPr/>
                    <a:lstStyle/>
                    <a:p>
                      <a:r>
                        <a:rPr lang="en-US" sz="1000"/>
                        <a:t>27532</a:t>
                      </a:r>
                    </a:p>
                  </a:txBody>
                  <a:tcPr/>
                </a:tc>
                <a:tc>
                  <a:txBody>
                    <a:bodyPr/>
                    <a:lstStyle/>
                    <a:p>
                      <a:r>
                        <a:rPr lang="en-US" sz="1000"/>
                        <a:t>401364</a:t>
                      </a:r>
                    </a:p>
                  </a:txBody>
                  <a:tcPr/>
                </a:tc>
                <a:tc>
                  <a:txBody>
                    <a:bodyPr/>
                    <a:lstStyle/>
                    <a:p>
                      <a:r>
                        <a:rPr lang="en-US" sz="1000"/>
                        <a:t>40608</a:t>
                      </a:r>
                    </a:p>
                  </a:txBody>
                  <a:tcPr/>
                </a:tc>
                <a:tc>
                  <a:txBody>
                    <a:bodyPr/>
                    <a:lstStyle/>
                    <a:p>
                      <a:r>
                        <a:rPr lang="en-US" sz="1000"/>
                        <a:t>10.1%</a:t>
                      </a:r>
                    </a:p>
                  </a:txBody>
                  <a:tcPr/>
                </a:tc>
                <a:tc>
                  <a:txBody>
                    <a:bodyPr/>
                    <a:lstStyle/>
                    <a:p>
                      <a:r>
                        <a:rPr lang="en-US" sz="1000"/>
                        <a:t>Link</a:t>
                      </a:r>
                    </a:p>
                  </a:txBody>
                  <a:tcPr/>
                </a:tc>
                <a:extLst>
                  <a:ext uri="{0D108BD9-81ED-4DB2-BD59-A6C34878D82A}">
                    <a16:rowId xmlns:a16="http://schemas.microsoft.com/office/drawing/2014/main" val="346391943"/>
                  </a:ext>
                </a:extLst>
              </a:tr>
              <a:tr h="370840">
                <a:tc>
                  <a:txBody>
                    <a:bodyPr/>
                    <a:lstStyle/>
                    <a:p>
                      <a:r>
                        <a:rPr lang="de-DE" sz="1000" b="1"/>
                        <a:t>NDR 2 - 2017-01-07 18:42:37</a:t>
                      </a:r>
                      <a:r>
                        <a:rPr lang="de-DE" sz="1000"/>
                        <a:t>
Es wird weiter vor extremer Glätte, Eisregen und überfrierender Nässe gewarnt. Hier die aktuelle Übersicht des Deutschen Wetterdienstes. ⚠️</a:t>
                      </a:r>
                      <a:endParaRPr lang="en-US" sz="1000"/>
                    </a:p>
                  </a:txBody>
                  <a:tcPr/>
                </a:tc>
                <a:tc>
                  <a:txBody>
                    <a:bodyPr/>
                    <a:lstStyle/>
                    <a:p>
                      <a:r>
                        <a:rPr lang="en-US" sz="1000"/>
                        <a:t>6.6%</a:t>
                      </a:r>
                    </a:p>
                  </a:txBody>
                  <a:tcPr/>
                </a:tc>
                <a:tc>
                  <a:txBody>
                    <a:bodyPr/>
                    <a:lstStyle/>
                    <a:p>
                      <a:r>
                        <a:rPr lang="en-US" sz="1000"/>
                        <a:t>3751</a:t>
                      </a:r>
                    </a:p>
                  </a:txBody>
                  <a:tcPr/>
                </a:tc>
                <a:tc>
                  <a:txBody>
                    <a:bodyPr/>
                    <a:lstStyle/>
                    <a:p>
                      <a:r>
                        <a:rPr lang="en-US" sz="1000"/>
                        <a:t>57172</a:t>
                      </a:r>
                    </a:p>
                  </a:txBody>
                  <a:tcPr/>
                </a:tc>
                <a:tc>
                  <a:txBody>
                    <a:bodyPr/>
                    <a:lstStyle/>
                    <a:p>
                      <a:r>
                        <a:rPr lang="en-US" sz="1000"/>
                        <a:t>4827</a:t>
                      </a:r>
                    </a:p>
                  </a:txBody>
                  <a:tcPr/>
                </a:tc>
                <a:tc>
                  <a:txBody>
                    <a:bodyPr/>
                    <a:lstStyle/>
                    <a:p>
                      <a:r>
                        <a:rPr lang="en-US" sz="1000"/>
                        <a:t>8.4%</a:t>
                      </a:r>
                    </a:p>
                  </a:txBody>
                  <a:tcPr/>
                </a:tc>
                <a:tc>
                  <a:txBody>
                    <a:bodyPr/>
                    <a:lstStyle/>
                    <a:p>
                      <a:r>
                        <a:rPr lang="en-US" sz="1000"/>
                        <a:t>Link</a:t>
                      </a:r>
                    </a:p>
                  </a:txBody>
                  <a:tcPr/>
                </a:tc>
                <a:extLst>
                  <a:ext uri="{0D108BD9-81ED-4DB2-BD59-A6C34878D82A}">
                    <a16:rowId xmlns:a16="http://schemas.microsoft.com/office/drawing/2014/main" val="1146760602"/>
                  </a:ext>
                </a:extLst>
              </a:tr>
              <a:tr h="370840">
                <a:tc>
                  <a:txBody>
                    <a:bodyPr/>
                    <a:lstStyle/>
                    <a:p>
                      <a:r>
                        <a:rPr lang="de-DE" sz="1000" b="1"/>
                        <a:t>NDR 2 - 2017-02-19 11:40:01</a:t>
                      </a:r>
                      <a:r>
                        <a:rPr lang="de-DE" sz="1000"/>
                        <a:t>
Rechnung? Geld? Bezahlen? 👀💸
Schiffsbauer aus Rendsburg streiten mit den Eigner der neuen Megajacht "A" angeblich um 15 Millionen Euro.</a:t>
                      </a:r>
                      <a:endParaRPr lang="en-US" sz="1000"/>
                    </a:p>
                  </a:txBody>
                  <a:tcPr/>
                </a:tc>
                <a:tc>
                  <a:txBody>
                    <a:bodyPr/>
                    <a:lstStyle/>
                    <a:p>
                      <a:r>
                        <a:rPr lang="en-US" sz="1000"/>
                        <a:t>6.5%</a:t>
                      </a:r>
                    </a:p>
                  </a:txBody>
                  <a:tcPr/>
                </a:tc>
                <a:tc>
                  <a:txBody>
                    <a:bodyPr/>
                    <a:lstStyle/>
                    <a:p>
                      <a:r>
                        <a:rPr lang="en-US" sz="1000"/>
                        <a:t>5487</a:t>
                      </a:r>
                    </a:p>
                  </a:txBody>
                  <a:tcPr/>
                </a:tc>
                <a:tc>
                  <a:txBody>
                    <a:bodyPr/>
                    <a:lstStyle/>
                    <a:p>
                      <a:r>
                        <a:rPr lang="en-US" sz="1000"/>
                        <a:t>83791</a:t>
                      </a:r>
                    </a:p>
                  </a:txBody>
                  <a:tcPr/>
                </a:tc>
                <a:tc>
                  <a:txBody>
                    <a:bodyPr/>
                    <a:lstStyle/>
                    <a:p>
                      <a:r>
                        <a:rPr lang="en-US" sz="1000"/>
                        <a:t>7276</a:t>
                      </a:r>
                    </a:p>
                  </a:txBody>
                  <a:tcPr/>
                </a:tc>
                <a:tc>
                  <a:txBody>
                    <a:bodyPr/>
                    <a:lstStyle/>
                    <a:p>
                      <a:r>
                        <a:rPr lang="en-US" sz="1000"/>
                        <a:t>8.7%</a:t>
                      </a:r>
                    </a:p>
                  </a:txBody>
                  <a:tcPr/>
                </a:tc>
                <a:tc>
                  <a:txBody>
                    <a:bodyPr/>
                    <a:lstStyle/>
                    <a:p>
                      <a:r>
                        <a:rPr lang="en-US" sz="1000"/>
                        <a:t>Link</a:t>
                      </a:r>
                    </a:p>
                  </a:txBody>
                  <a:tcPr/>
                </a:tc>
                <a:extLst>
                  <a:ext uri="{0D108BD9-81ED-4DB2-BD59-A6C34878D82A}">
                    <a16:rowId xmlns:a16="http://schemas.microsoft.com/office/drawing/2014/main" val="625353153"/>
                  </a:ext>
                </a:extLst>
              </a:tr>
            </a:tbl>
          </a:graphicData>
        </a:graphic>
      </p:graphicFrame>
      <p:sp>
        <p:nvSpPr>
          <p:cNvPr id="4" name="Text Placeholder 3"/>
          <p:cNvSpPr>
            <a:spLocks noGrp="1"/>
          </p:cNvSpPr>
          <p:nvPr>
            <p:ph type="body" sz="quarter" idx="14"/>
          </p:nvPr>
        </p:nvSpPr>
        <p:spPr/>
        <p:txBody>
          <a:bodyPr/>
          <a:lstStyle/>
          <a:p>
            <a:r>
              <a:rPr lang="en-US"/>
              <a:t>01.01.2017 - 24.03.2017</a:t>
            </a:r>
          </a:p>
        </p:txBody>
      </p:sp>
    </p:spTree>
    <p:extLst>
      <p:ext uri="{BB962C8B-B14F-4D97-AF65-F5344CB8AC3E}">
        <p14:creationId xmlns:p14="http://schemas.microsoft.com/office/powerpoint/2010/main" val="4415970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 Videostarts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30724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3493412359"/>
                    </a:ext>
                  </a:extLst>
                </a:gridCol>
                <a:gridCol w="1152144">
                  <a:extLst>
                    <a:ext uri="{9D8B030D-6E8A-4147-A177-3AD203B41FA5}">
                      <a16:colId xmlns:a16="http://schemas.microsoft.com/office/drawing/2014/main" val="2467067098"/>
                    </a:ext>
                  </a:extLst>
                </a:gridCol>
                <a:gridCol w="1152144">
                  <a:extLst>
                    <a:ext uri="{9D8B030D-6E8A-4147-A177-3AD203B41FA5}">
                      <a16:colId xmlns:a16="http://schemas.microsoft.com/office/drawing/2014/main" val="1402703095"/>
                    </a:ext>
                  </a:extLst>
                </a:gridCol>
                <a:gridCol w="1152144">
                  <a:extLst>
                    <a:ext uri="{9D8B030D-6E8A-4147-A177-3AD203B41FA5}">
                      <a16:colId xmlns:a16="http://schemas.microsoft.com/office/drawing/2014/main" val="728026956"/>
                    </a:ext>
                  </a:extLst>
                </a:gridCol>
                <a:gridCol w="822960">
                  <a:extLst>
                    <a:ext uri="{9D8B030D-6E8A-4147-A177-3AD203B41FA5}">
                      <a16:colId xmlns:a16="http://schemas.microsoft.com/office/drawing/2014/main" val="1228508190"/>
                    </a:ext>
                  </a:extLst>
                </a:gridCol>
              </a:tblGrid>
              <a:tr h="370840">
                <a:tc>
                  <a:txBody>
                    <a:bodyPr/>
                    <a:lstStyle/>
                    <a:p>
                      <a:r>
                        <a:rPr lang="en-US" sz="1000"/>
                        <a:t>Post</a:t>
                      </a:r>
                    </a:p>
                  </a:txBody>
                  <a:tcPr/>
                </a:tc>
                <a:tc>
                  <a:txBody>
                    <a:bodyPr/>
                    <a:lstStyle/>
                    <a:p>
                      <a:r>
                        <a:rPr lang="en-US" sz="1000"/>
                        <a:t>Videostarts ab 10s</a:t>
                      </a:r>
                    </a:p>
                  </a:txBody>
                  <a:tcPr/>
                </a:tc>
                <a:tc>
                  <a:txBody>
                    <a:bodyPr/>
                    <a:lstStyle/>
                    <a:p>
                      <a:r>
                        <a:rPr lang="en-US" sz="1000"/>
                        <a:t>Videostarts ab 3s</a:t>
                      </a:r>
                    </a:p>
                  </a:txBody>
                  <a:tcPr/>
                </a:tc>
                <a:tc>
                  <a:txBody>
                    <a:bodyPr/>
                    <a:lstStyle/>
                    <a:p>
                      <a:r>
                        <a:rPr lang="en-US" sz="1000"/>
                        <a:t>% Wiedergabe</a:t>
                      </a:r>
                    </a:p>
                  </a:txBody>
                  <a:tcPr/>
                </a:tc>
                <a:tc>
                  <a:txBody>
                    <a:bodyPr/>
                    <a:lstStyle/>
                    <a:p>
                      <a:r>
                        <a:rPr lang="en-US" sz="1000"/>
                        <a:t>Videolänge</a:t>
                      </a:r>
                    </a:p>
                  </a:txBody>
                  <a:tcPr/>
                </a:tc>
                <a:extLst>
                  <a:ext uri="{0D108BD9-81ED-4DB2-BD59-A6C34878D82A}">
                    <a16:rowId xmlns:a16="http://schemas.microsoft.com/office/drawing/2014/main" val="3603414662"/>
                  </a:ext>
                </a:extLst>
              </a:tr>
              <a:tr h="370840">
                <a:tc>
                  <a:txBody>
                    <a:bodyPr/>
                    <a:lstStyle/>
                    <a:p>
                      <a:r>
                        <a:rPr lang="de-DE" sz="1000" b="1"/>
                        <a:t>NDR 2 - 2017-03-10 07:01:44</a:t>
                      </a:r>
                      <a:r>
                        <a:rPr lang="de-DE" sz="1000"/>
                        <a:t>
Wenn der Jubel nicht groß genug ist, hilft Martin Schulz halt persönlich nach. 👏</a:t>
                      </a:r>
                      <a:endParaRPr lang="en-US" sz="1000"/>
                    </a:p>
                  </a:txBody>
                  <a:tcPr/>
                </a:tc>
                <a:tc>
                  <a:txBody>
                    <a:bodyPr/>
                    <a:lstStyle/>
                    <a:p>
                      <a:r>
                        <a:rPr lang="en-US" sz="1000"/>
                        <a:t>121177</a:t>
                      </a:r>
                    </a:p>
                  </a:txBody>
                  <a:tcPr/>
                </a:tc>
                <a:tc>
                  <a:txBody>
                    <a:bodyPr/>
                    <a:lstStyle/>
                    <a:p>
                      <a:r>
                        <a:rPr lang="en-US" sz="1000"/>
                        <a:t>213199</a:t>
                      </a:r>
                    </a:p>
                  </a:txBody>
                  <a:tcPr/>
                </a:tc>
                <a:tc>
                  <a:txBody>
                    <a:bodyPr/>
                    <a:lstStyle/>
                    <a:p>
                      <a:r>
                        <a:rPr lang="en-US" sz="1000"/>
                        <a:t>50%</a:t>
                      </a:r>
                    </a:p>
                  </a:txBody>
                  <a:tcPr/>
                </a:tc>
                <a:tc>
                  <a:txBody>
                    <a:bodyPr/>
                    <a:lstStyle/>
                    <a:p>
                      <a:r>
                        <a:rPr lang="en-US" sz="1000"/>
                        <a:t>0:15</a:t>
                      </a:r>
                    </a:p>
                  </a:txBody>
                  <a:tcPr/>
                </a:tc>
                <a:extLst>
                  <a:ext uri="{0D108BD9-81ED-4DB2-BD59-A6C34878D82A}">
                    <a16:rowId xmlns:a16="http://schemas.microsoft.com/office/drawing/2014/main" val="1225401551"/>
                  </a:ext>
                </a:extLst>
              </a:tr>
              <a:tr h="370840">
                <a:tc>
                  <a:txBody>
                    <a:bodyPr/>
                    <a:lstStyle/>
                    <a:p>
                      <a:r>
                        <a:rPr lang="de-DE" sz="1000" b="1"/>
                        <a:t>NDR 2 - 2017-01-30 13:15:00</a:t>
                      </a:r>
                      <a:r>
                        <a:rPr lang="de-DE" sz="1000"/>
                        <a:t>
Der schiefste Turm der Welt steht in ... genau: Ostfriesland! 😜</a:t>
                      </a:r>
                      <a:endParaRPr lang="en-US" sz="1000"/>
                    </a:p>
                  </a:txBody>
                  <a:tcPr/>
                </a:tc>
                <a:tc>
                  <a:txBody>
                    <a:bodyPr/>
                    <a:lstStyle/>
                    <a:p>
                      <a:r>
                        <a:rPr lang="en-US" sz="1000"/>
                        <a:t>119690</a:t>
                      </a:r>
                    </a:p>
                  </a:txBody>
                  <a:tcPr/>
                </a:tc>
                <a:tc>
                  <a:txBody>
                    <a:bodyPr/>
                    <a:lstStyle/>
                    <a:p>
                      <a:r>
                        <a:rPr lang="en-US" sz="1000"/>
                        <a:t>235656</a:t>
                      </a:r>
                    </a:p>
                  </a:txBody>
                  <a:tcPr/>
                </a:tc>
                <a:tc>
                  <a:txBody>
                    <a:bodyPr/>
                    <a:lstStyle/>
                    <a:p>
                      <a:r>
                        <a:rPr lang="en-US" sz="1000"/>
                        <a:t>29%</a:t>
                      </a:r>
                    </a:p>
                  </a:txBody>
                  <a:tcPr/>
                </a:tc>
                <a:tc>
                  <a:txBody>
                    <a:bodyPr/>
                    <a:lstStyle/>
                    <a:p>
                      <a:r>
                        <a:rPr lang="en-US" sz="1000"/>
                        <a:t>0:31</a:t>
                      </a:r>
                    </a:p>
                  </a:txBody>
                  <a:tcPr/>
                </a:tc>
                <a:extLst>
                  <a:ext uri="{0D108BD9-81ED-4DB2-BD59-A6C34878D82A}">
                    <a16:rowId xmlns:a16="http://schemas.microsoft.com/office/drawing/2014/main" val="2573286836"/>
                  </a:ext>
                </a:extLst>
              </a:tr>
              <a:tr h="370840">
                <a:tc>
                  <a:txBody>
                    <a:bodyPr/>
                    <a:lstStyle/>
                    <a:p>
                      <a:r>
                        <a:rPr lang="de-DE" sz="1000" b="1"/>
                        <a:t>NDR 2 - 2017-03-09 09:38:38</a:t>
                      </a:r>
                      <a:r>
                        <a:rPr lang="de-DE" sz="1000"/>
                        <a:t>
Bauch, Beine, Po(-papier) 💪</a:t>
                      </a:r>
                      <a:endParaRPr lang="en-US" sz="1000"/>
                    </a:p>
                  </a:txBody>
                  <a:tcPr/>
                </a:tc>
                <a:tc>
                  <a:txBody>
                    <a:bodyPr/>
                    <a:lstStyle/>
                    <a:p>
                      <a:r>
                        <a:rPr lang="en-US" sz="1000"/>
                        <a:t>50499</a:t>
                      </a:r>
                    </a:p>
                  </a:txBody>
                  <a:tcPr/>
                </a:tc>
                <a:tc>
                  <a:txBody>
                    <a:bodyPr/>
                    <a:lstStyle/>
                    <a:p>
                      <a:r>
                        <a:rPr lang="en-US" sz="1000"/>
                        <a:t>71328</a:t>
                      </a:r>
                    </a:p>
                  </a:txBody>
                  <a:tcPr/>
                </a:tc>
                <a:tc>
                  <a:txBody>
                    <a:bodyPr/>
                    <a:lstStyle/>
                    <a:p>
                      <a:r>
                        <a:rPr lang="en-US" sz="1000"/>
                        <a:t>57%</a:t>
                      </a:r>
                    </a:p>
                  </a:txBody>
                  <a:tcPr/>
                </a:tc>
                <a:tc>
                  <a:txBody>
                    <a:bodyPr/>
                    <a:lstStyle/>
                    <a:p>
                      <a:r>
                        <a:rPr lang="en-US" sz="1000"/>
                        <a:t>0:39</a:t>
                      </a:r>
                    </a:p>
                  </a:txBody>
                  <a:tcPr/>
                </a:tc>
                <a:extLst>
                  <a:ext uri="{0D108BD9-81ED-4DB2-BD59-A6C34878D82A}">
                    <a16:rowId xmlns:a16="http://schemas.microsoft.com/office/drawing/2014/main" val="3192290016"/>
                  </a:ext>
                </a:extLst>
              </a:tr>
              <a:tr h="370840">
                <a:tc>
                  <a:txBody>
                    <a:bodyPr/>
                    <a:lstStyle/>
                    <a:p>
                      <a:r>
                        <a:rPr lang="en-US" sz="1000" b="1"/>
                        <a:t>NDR 2 - 2017-02-07 13:10:41</a:t>
                      </a:r>
                      <a:r>
                        <a:rPr lang="en-US" sz="1000"/>
                        <a:t>
America first, Ostfriesland.de second?</a:t>
                      </a:r>
                    </a:p>
                  </a:txBody>
                  <a:tcPr/>
                </a:tc>
                <a:tc>
                  <a:txBody>
                    <a:bodyPr/>
                    <a:lstStyle/>
                    <a:p>
                      <a:r>
                        <a:rPr lang="en-US" sz="1000"/>
                        <a:t>44561</a:t>
                      </a:r>
                    </a:p>
                  </a:txBody>
                  <a:tcPr/>
                </a:tc>
                <a:tc>
                  <a:txBody>
                    <a:bodyPr/>
                    <a:lstStyle/>
                    <a:p>
                      <a:r>
                        <a:rPr lang="en-US" sz="1000"/>
                        <a:t>105357</a:t>
                      </a:r>
                    </a:p>
                  </a:txBody>
                  <a:tcPr/>
                </a:tc>
                <a:tc>
                  <a:txBody>
                    <a:bodyPr/>
                    <a:lstStyle/>
                    <a:p>
                      <a:r>
                        <a:rPr lang="en-US" sz="1000"/>
                        <a:t>7%</a:t>
                      </a:r>
                    </a:p>
                  </a:txBody>
                  <a:tcPr/>
                </a:tc>
                <a:tc>
                  <a:txBody>
                    <a:bodyPr/>
                    <a:lstStyle/>
                    <a:p>
                      <a:r>
                        <a:rPr lang="en-US" sz="1000"/>
                        <a:t>4:40</a:t>
                      </a:r>
                    </a:p>
                  </a:txBody>
                  <a:tcPr/>
                </a:tc>
                <a:extLst>
                  <a:ext uri="{0D108BD9-81ED-4DB2-BD59-A6C34878D82A}">
                    <a16:rowId xmlns:a16="http://schemas.microsoft.com/office/drawing/2014/main" val="1983526050"/>
                  </a:ext>
                </a:extLst>
              </a:tr>
              <a:tr h="370840">
                <a:tc>
                  <a:txBody>
                    <a:bodyPr/>
                    <a:lstStyle/>
                    <a:p>
                      <a:r>
                        <a:rPr lang="de-DE" sz="1000" b="1"/>
                        <a:t>NDR 2 - 2017-02-12 16:15:00</a:t>
                      </a:r>
                      <a:r>
                        <a:rPr lang="de-DE" sz="1000"/>
                        <a:t>
Unser neues Lieblingsspielzeug. Wollt ihr auch mal? 😍</a:t>
                      </a:r>
                      <a:endParaRPr lang="en-US" sz="1000"/>
                    </a:p>
                  </a:txBody>
                  <a:tcPr/>
                </a:tc>
                <a:tc>
                  <a:txBody>
                    <a:bodyPr/>
                    <a:lstStyle/>
                    <a:p>
                      <a:r>
                        <a:rPr lang="en-US" sz="1000"/>
                        <a:t>44265</a:t>
                      </a:r>
                    </a:p>
                  </a:txBody>
                  <a:tcPr/>
                </a:tc>
                <a:tc>
                  <a:txBody>
                    <a:bodyPr/>
                    <a:lstStyle/>
                    <a:p>
                      <a:r>
                        <a:rPr lang="en-US" sz="1000"/>
                        <a:t>59226</a:t>
                      </a:r>
                    </a:p>
                  </a:txBody>
                  <a:tcPr/>
                </a:tc>
                <a:tc>
                  <a:txBody>
                    <a:bodyPr/>
                    <a:lstStyle/>
                    <a:p>
                      <a:r>
                        <a:rPr lang="en-US" sz="1000"/>
                        <a:t>43%</a:t>
                      </a:r>
                    </a:p>
                  </a:txBody>
                  <a:tcPr/>
                </a:tc>
                <a:tc>
                  <a:txBody>
                    <a:bodyPr/>
                    <a:lstStyle/>
                    <a:p>
                      <a:r>
                        <a:rPr lang="en-US" sz="1000"/>
                        <a:t>1:00</a:t>
                      </a:r>
                    </a:p>
                  </a:txBody>
                  <a:tcPr/>
                </a:tc>
                <a:extLst>
                  <a:ext uri="{0D108BD9-81ED-4DB2-BD59-A6C34878D82A}">
                    <a16:rowId xmlns:a16="http://schemas.microsoft.com/office/drawing/2014/main" val="1099612840"/>
                  </a:ext>
                </a:extLst>
              </a:tr>
            </a:tbl>
          </a:graphicData>
        </a:graphic>
      </p:graphicFrame>
      <p:sp>
        <p:nvSpPr>
          <p:cNvPr id="4" name="Text Placeholder 3"/>
          <p:cNvSpPr>
            <a:spLocks noGrp="1"/>
          </p:cNvSpPr>
          <p:nvPr>
            <p:ph type="body" sz="quarter" idx="14"/>
          </p:nvPr>
        </p:nvSpPr>
        <p:spPr/>
        <p:txBody>
          <a:bodyPr/>
          <a:lstStyle/>
          <a:p>
            <a:r>
              <a:rPr lang="en-US"/>
              <a:t>01.01.2017 - 24.03.2017</a:t>
            </a:r>
          </a:p>
        </p:txBody>
      </p:sp>
    </p:spTree>
    <p:extLst>
      <p:ext uri="{BB962C8B-B14F-4D97-AF65-F5344CB8AC3E}">
        <p14:creationId xmlns:p14="http://schemas.microsoft.com/office/powerpoint/2010/main" val="7123506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46213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23972838"/>
                    </a:ext>
                  </a:extLst>
                </a:gridCol>
                <a:gridCol w="1316736">
                  <a:extLst>
                    <a:ext uri="{9D8B030D-6E8A-4147-A177-3AD203B41FA5}">
                      <a16:colId xmlns:a16="http://schemas.microsoft.com/office/drawing/2014/main" val="2690420266"/>
                    </a:ext>
                  </a:extLst>
                </a:gridCol>
                <a:gridCol w="1481328">
                  <a:extLst>
                    <a:ext uri="{9D8B030D-6E8A-4147-A177-3AD203B41FA5}">
                      <a16:colId xmlns:a16="http://schemas.microsoft.com/office/drawing/2014/main" val="3504457122"/>
                    </a:ext>
                  </a:extLst>
                </a:gridCol>
                <a:gridCol w="1481328">
                  <a:extLst>
                    <a:ext uri="{9D8B030D-6E8A-4147-A177-3AD203B41FA5}">
                      <a16:colId xmlns:a16="http://schemas.microsoft.com/office/drawing/2014/main" val="256055327"/>
                    </a:ext>
                  </a:extLst>
                </a:gridCol>
                <a:gridCol w="1481328">
                  <a:extLst>
                    <a:ext uri="{9D8B030D-6E8A-4147-A177-3AD203B41FA5}">
                      <a16:colId xmlns:a16="http://schemas.microsoft.com/office/drawing/2014/main" val="2834289486"/>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extLst>
                  <a:ext uri="{0D108BD9-81ED-4DB2-BD59-A6C34878D82A}">
                    <a16:rowId xmlns:a16="http://schemas.microsoft.com/office/drawing/2014/main" val="1027209511"/>
                  </a:ext>
                </a:extLst>
              </a:tr>
              <a:tr h="370840">
                <a:tc>
                  <a:txBody>
                    <a:bodyPr/>
                    <a:lstStyle/>
                    <a:p>
                      <a:r>
                        <a:rPr lang="de-DE" sz="1000" b="1"/>
                        <a:t>NDR 2 - 2017-03-07 11:46:35</a:t>
                      </a:r>
                      <a:r>
                        <a:rPr lang="de-DE" sz="1000"/>
                        <a:t>
Dieser Blitzer ist hyperaktiv! Er hat in Schwerin nicht nur Rotlichtsünder geblitzt, sondern auch bei Grün ausgelöst. 🚦 📸 Hunderte Autofahrer sind betroffen! Die müssen jetzt natürlich nicht zahlen.
(Video von Blitzerwarner Schwerin)</a:t>
                      </a:r>
                      <a:endParaRPr lang="en-US" sz="1000"/>
                    </a:p>
                  </a:txBody>
                  <a:tcPr/>
                </a:tc>
                <a:tc>
                  <a:txBody>
                    <a:bodyPr/>
                    <a:lstStyle/>
                    <a:p>
                      <a:r>
                        <a:rPr lang="en-US" sz="1000"/>
                        <a:t>36.42%</a:t>
                      </a:r>
                    </a:p>
                  </a:txBody>
                  <a:tcPr/>
                </a:tc>
                <a:tc>
                  <a:txBody>
                    <a:bodyPr/>
                    <a:lstStyle/>
                    <a:p>
                      <a:r>
                        <a:rPr lang="en-US" sz="1000"/>
                        <a:t>45.19%</a:t>
                      </a:r>
                    </a:p>
                  </a:txBody>
                  <a:tcPr/>
                </a:tc>
                <a:tc>
                  <a:txBody>
                    <a:bodyPr/>
                    <a:lstStyle/>
                    <a:p>
                      <a:r>
                        <a:rPr lang="en-US" sz="1000"/>
                        <a:t>19624</a:t>
                      </a:r>
                    </a:p>
                  </a:txBody>
                  <a:tcPr/>
                </a:tc>
                <a:tc>
                  <a:txBody>
                    <a:bodyPr/>
                    <a:lstStyle/>
                    <a:p>
                      <a:r>
                        <a:rPr lang="en-US" sz="1000"/>
                        <a:t>53888</a:t>
                      </a:r>
                    </a:p>
                  </a:txBody>
                  <a:tcPr/>
                </a:tc>
                <a:extLst>
                  <a:ext uri="{0D108BD9-81ED-4DB2-BD59-A6C34878D82A}">
                    <a16:rowId xmlns:a16="http://schemas.microsoft.com/office/drawing/2014/main" val="1151194996"/>
                  </a:ext>
                </a:extLst>
              </a:tr>
              <a:tr h="370840">
                <a:tc>
                  <a:txBody>
                    <a:bodyPr/>
                    <a:lstStyle/>
                    <a:p>
                      <a:r>
                        <a:rPr lang="de-DE" sz="1000" b="1"/>
                        <a:t>NDR 2 - 2017-03-09 09:38:38</a:t>
                      </a:r>
                      <a:r>
                        <a:rPr lang="de-DE" sz="1000"/>
                        <a:t>
Bauch, Beine, Po(-papier) 💪</a:t>
                      </a:r>
                      <a:endParaRPr lang="en-US" sz="1000"/>
                    </a:p>
                  </a:txBody>
                  <a:tcPr/>
                </a:tc>
                <a:tc>
                  <a:txBody>
                    <a:bodyPr/>
                    <a:lstStyle/>
                    <a:p>
                      <a:r>
                        <a:rPr lang="en-US" sz="1000"/>
                        <a:t>35.32%</a:t>
                      </a:r>
                    </a:p>
                  </a:txBody>
                  <a:tcPr/>
                </a:tc>
                <a:tc>
                  <a:txBody>
                    <a:bodyPr/>
                    <a:lstStyle/>
                    <a:p>
                      <a:r>
                        <a:rPr lang="en-US" sz="1000"/>
                        <a:t>49.88%</a:t>
                      </a:r>
                    </a:p>
                  </a:txBody>
                  <a:tcPr/>
                </a:tc>
                <a:tc>
                  <a:txBody>
                    <a:bodyPr/>
                    <a:lstStyle/>
                    <a:p>
                      <a:r>
                        <a:rPr lang="en-US" sz="1000"/>
                        <a:t>50499</a:t>
                      </a:r>
                    </a:p>
                  </a:txBody>
                  <a:tcPr/>
                </a:tc>
                <a:tc>
                  <a:txBody>
                    <a:bodyPr/>
                    <a:lstStyle/>
                    <a:p>
                      <a:r>
                        <a:rPr lang="en-US" sz="1000"/>
                        <a:t>142985</a:t>
                      </a:r>
                    </a:p>
                  </a:txBody>
                  <a:tcPr/>
                </a:tc>
                <a:extLst>
                  <a:ext uri="{0D108BD9-81ED-4DB2-BD59-A6C34878D82A}">
                    <a16:rowId xmlns:a16="http://schemas.microsoft.com/office/drawing/2014/main" val="1295300666"/>
                  </a:ext>
                </a:extLst>
              </a:tr>
              <a:tr h="370840">
                <a:tc>
                  <a:txBody>
                    <a:bodyPr/>
                    <a:lstStyle/>
                    <a:p>
                      <a:r>
                        <a:rPr lang="de-DE" sz="1000" b="1"/>
                        <a:t>NDR 2 - 2017-01-23 20:39:17</a:t>
                      </a:r>
                      <a:r>
                        <a:rPr lang="de-DE" sz="1000"/>
                        <a:t>
Flutsch und weg 😂💍</a:t>
                      </a:r>
                      <a:endParaRPr lang="en-US" sz="1000"/>
                    </a:p>
                  </a:txBody>
                  <a:tcPr/>
                </a:tc>
                <a:tc>
                  <a:txBody>
                    <a:bodyPr/>
                    <a:lstStyle/>
                    <a:p>
                      <a:r>
                        <a:rPr lang="en-US" sz="1000"/>
                        <a:t>33.54%</a:t>
                      </a:r>
                    </a:p>
                  </a:txBody>
                  <a:tcPr/>
                </a:tc>
                <a:tc>
                  <a:txBody>
                    <a:bodyPr/>
                    <a:lstStyle/>
                    <a:p>
                      <a:r>
                        <a:rPr lang="en-US" sz="1000"/>
                        <a:t>42.32%</a:t>
                      </a:r>
                    </a:p>
                  </a:txBody>
                  <a:tcPr/>
                </a:tc>
                <a:tc>
                  <a:txBody>
                    <a:bodyPr/>
                    <a:lstStyle/>
                    <a:p>
                      <a:r>
                        <a:rPr lang="en-US" sz="1000"/>
                        <a:t>23169</a:t>
                      </a:r>
                    </a:p>
                  </a:txBody>
                  <a:tcPr/>
                </a:tc>
                <a:tc>
                  <a:txBody>
                    <a:bodyPr/>
                    <a:lstStyle/>
                    <a:p>
                      <a:r>
                        <a:rPr lang="en-US" sz="1000"/>
                        <a:t>65962</a:t>
                      </a:r>
                    </a:p>
                  </a:txBody>
                  <a:tcPr/>
                </a:tc>
                <a:extLst>
                  <a:ext uri="{0D108BD9-81ED-4DB2-BD59-A6C34878D82A}">
                    <a16:rowId xmlns:a16="http://schemas.microsoft.com/office/drawing/2014/main" val="569450387"/>
                  </a:ext>
                </a:extLst>
              </a:tr>
              <a:tr h="370840">
                <a:tc>
                  <a:txBody>
                    <a:bodyPr/>
                    <a:lstStyle/>
                    <a:p>
                      <a:r>
                        <a:rPr lang="de-DE" sz="1000" b="1"/>
                        <a:t>NDR 2 - 2017-02-22 17:16:30</a:t>
                      </a:r>
                      <a:r>
                        <a:rPr lang="de-DE" sz="1000"/>
                        <a:t>
Eure Lieblingssongs im #NDR2Hitmix gegen Wind und Wetter - Jessica Müller freut sich auf Eure Postings!</a:t>
                      </a:r>
                      <a:endParaRPr lang="en-US" sz="1000"/>
                    </a:p>
                  </a:txBody>
                  <a:tcPr/>
                </a:tc>
                <a:tc>
                  <a:txBody>
                    <a:bodyPr/>
                    <a:lstStyle/>
                    <a:p>
                      <a:r>
                        <a:rPr lang="en-US" sz="1000"/>
                        <a:t>30.93%</a:t>
                      </a:r>
                    </a:p>
                  </a:txBody>
                  <a:tcPr/>
                </a:tc>
                <a:tc>
                  <a:txBody>
                    <a:bodyPr/>
                    <a:lstStyle/>
                    <a:p>
                      <a:r>
                        <a:rPr lang="en-US" sz="1000"/>
                        <a:t>35.23%</a:t>
                      </a:r>
                    </a:p>
                  </a:txBody>
                  <a:tcPr/>
                </a:tc>
                <a:tc>
                  <a:txBody>
                    <a:bodyPr/>
                    <a:lstStyle/>
                    <a:p>
                      <a:r>
                        <a:rPr lang="en-US" sz="1000"/>
                        <a:t>5406</a:t>
                      </a:r>
                    </a:p>
                  </a:txBody>
                  <a:tcPr/>
                </a:tc>
                <a:tc>
                  <a:txBody>
                    <a:bodyPr/>
                    <a:lstStyle/>
                    <a:p>
                      <a:r>
                        <a:rPr lang="en-US" sz="1000"/>
                        <a:t>17018</a:t>
                      </a:r>
                    </a:p>
                  </a:txBody>
                  <a:tcPr/>
                </a:tc>
                <a:extLst>
                  <a:ext uri="{0D108BD9-81ED-4DB2-BD59-A6C34878D82A}">
                    <a16:rowId xmlns:a16="http://schemas.microsoft.com/office/drawing/2014/main" val="3324031499"/>
                  </a:ext>
                </a:extLst>
              </a:tr>
              <a:tr h="370840">
                <a:tc>
                  <a:txBody>
                    <a:bodyPr/>
                    <a:lstStyle/>
                    <a:p>
                      <a:r>
                        <a:rPr lang="de-DE" sz="1000" b="1"/>
                        <a:t>NDR 2 - 2017-01-27 16:30:00</a:t>
                      </a:r>
                      <a:r>
                        <a:rPr lang="de-DE" sz="1000"/>
                        <a:t>
Vor dem Wochenende noch kurz zum Friseur? 💇🔥</a:t>
                      </a:r>
                      <a:endParaRPr lang="en-US" sz="1000"/>
                    </a:p>
                  </a:txBody>
                  <a:tcPr/>
                </a:tc>
                <a:tc>
                  <a:txBody>
                    <a:bodyPr/>
                    <a:lstStyle/>
                    <a:p>
                      <a:r>
                        <a:rPr lang="en-US" sz="1000"/>
                        <a:t>30.53%</a:t>
                      </a:r>
                    </a:p>
                  </a:txBody>
                  <a:tcPr/>
                </a:tc>
                <a:tc>
                  <a:txBody>
                    <a:bodyPr/>
                    <a:lstStyle/>
                    <a:p>
                      <a:r>
                        <a:rPr lang="en-US" sz="1000"/>
                        <a:t>40.57%</a:t>
                      </a:r>
                    </a:p>
                  </a:txBody>
                  <a:tcPr/>
                </a:tc>
                <a:tc>
                  <a:txBody>
                    <a:bodyPr/>
                    <a:lstStyle/>
                    <a:p>
                      <a:r>
                        <a:rPr lang="en-US" sz="1000"/>
                        <a:t>22893</a:t>
                      </a:r>
                    </a:p>
                  </a:txBody>
                  <a:tcPr/>
                </a:tc>
                <a:tc>
                  <a:txBody>
                    <a:bodyPr/>
                    <a:lstStyle/>
                    <a:p>
                      <a:r>
                        <a:rPr lang="en-US" sz="1000"/>
                        <a:t>74605</a:t>
                      </a:r>
                    </a:p>
                  </a:txBody>
                  <a:tcPr/>
                </a:tc>
                <a:extLst>
                  <a:ext uri="{0D108BD9-81ED-4DB2-BD59-A6C34878D82A}">
                    <a16:rowId xmlns:a16="http://schemas.microsoft.com/office/drawing/2014/main" val="830813541"/>
                  </a:ext>
                </a:extLst>
              </a:tr>
            </a:tbl>
          </a:graphicData>
        </a:graphic>
      </p:graphicFrame>
      <p:sp>
        <p:nvSpPr>
          <p:cNvPr id="4" name="Text Placeholder 3"/>
          <p:cNvSpPr>
            <a:spLocks noGrp="1"/>
          </p:cNvSpPr>
          <p:nvPr>
            <p:ph type="body" sz="quarter" idx="14"/>
          </p:nvPr>
        </p:nvSpPr>
        <p:spPr/>
        <p:txBody>
          <a:bodyPr/>
          <a:lstStyle/>
          <a:p>
            <a:r>
              <a:rPr lang="en-US"/>
              <a:t>01.01.2017 - 24.03.2017</a:t>
            </a:r>
          </a:p>
        </p:txBody>
      </p:sp>
    </p:spTree>
    <p:extLst>
      <p:ext uri="{BB962C8B-B14F-4D97-AF65-F5344CB8AC3E}">
        <p14:creationId xmlns:p14="http://schemas.microsoft.com/office/powerpoint/2010/main" val="35157526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Flop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66827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37937386"/>
                    </a:ext>
                  </a:extLst>
                </a:gridCol>
                <a:gridCol w="1316736">
                  <a:extLst>
                    <a:ext uri="{9D8B030D-6E8A-4147-A177-3AD203B41FA5}">
                      <a16:colId xmlns:a16="http://schemas.microsoft.com/office/drawing/2014/main" val="2778102677"/>
                    </a:ext>
                  </a:extLst>
                </a:gridCol>
                <a:gridCol w="1481328">
                  <a:extLst>
                    <a:ext uri="{9D8B030D-6E8A-4147-A177-3AD203B41FA5}">
                      <a16:colId xmlns:a16="http://schemas.microsoft.com/office/drawing/2014/main" val="2798459540"/>
                    </a:ext>
                  </a:extLst>
                </a:gridCol>
                <a:gridCol w="1481328">
                  <a:extLst>
                    <a:ext uri="{9D8B030D-6E8A-4147-A177-3AD203B41FA5}">
                      <a16:colId xmlns:a16="http://schemas.microsoft.com/office/drawing/2014/main" val="4057652499"/>
                    </a:ext>
                  </a:extLst>
                </a:gridCol>
                <a:gridCol w="1481328">
                  <a:extLst>
                    <a:ext uri="{9D8B030D-6E8A-4147-A177-3AD203B41FA5}">
                      <a16:colId xmlns:a16="http://schemas.microsoft.com/office/drawing/2014/main" val="3929732968"/>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extLst>
                  <a:ext uri="{0D108BD9-81ED-4DB2-BD59-A6C34878D82A}">
                    <a16:rowId xmlns:a16="http://schemas.microsoft.com/office/drawing/2014/main" val="2040597469"/>
                  </a:ext>
                </a:extLst>
              </a:tr>
              <a:tr h="370840">
                <a:tc>
                  <a:txBody>
                    <a:bodyPr/>
                    <a:lstStyle/>
                    <a:p>
                      <a:r>
                        <a:rPr lang="de-DE" sz="1000" b="1"/>
                        <a:t>NDR 2 - 2017-03-14 12:35:39</a:t>
                      </a:r>
                      <a:r>
                        <a:rPr lang="de-DE" sz="1000"/>
                        <a:t>
Wenn der Gang zur Kantine zum Sprachurlaub wird... 👀⁉️
Und wie fancy ist euer Middach?</a:t>
                      </a:r>
                      <a:endParaRPr lang="en-US" sz="1000"/>
                    </a:p>
                  </a:txBody>
                  <a:tcPr/>
                </a:tc>
                <a:tc>
                  <a:txBody>
                    <a:bodyPr/>
                    <a:lstStyle/>
                    <a:p>
                      <a:r>
                        <a:rPr lang="en-US" sz="1000"/>
                        <a:t>0.1%</a:t>
                      </a:r>
                    </a:p>
                  </a:txBody>
                  <a:tcPr/>
                </a:tc>
                <a:tc>
                  <a:txBody>
                    <a:bodyPr/>
                    <a:lstStyle/>
                    <a:p>
                      <a:r>
                        <a:rPr lang="en-US" sz="1000"/>
                        <a:t>0.2%</a:t>
                      </a:r>
                    </a:p>
                  </a:txBody>
                  <a:tcPr/>
                </a:tc>
                <a:tc>
                  <a:txBody>
                    <a:bodyPr/>
                    <a:lstStyle/>
                    <a:p>
                      <a:r>
                        <a:rPr lang="en-US" sz="1000"/>
                        <a:t>10</a:t>
                      </a:r>
                    </a:p>
                  </a:txBody>
                  <a:tcPr/>
                </a:tc>
                <a:tc>
                  <a:txBody>
                    <a:bodyPr/>
                    <a:lstStyle/>
                    <a:p>
                      <a:r>
                        <a:rPr lang="en-US" sz="1000"/>
                        <a:t>8625</a:t>
                      </a:r>
                    </a:p>
                  </a:txBody>
                  <a:tcPr/>
                </a:tc>
                <a:extLst>
                  <a:ext uri="{0D108BD9-81ED-4DB2-BD59-A6C34878D82A}">
                    <a16:rowId xmlns:a16="http://schemas.microsoft.com/office/drawing/2014/main" val="233590637"/>
                  </a:ext>
                </a:extLst>
              </a:tr>
              <a:tr h="370840">
                <a:tc>
                  <a:txBody>
                    <a:bodyPr/>
                    <a:lstStyle/>
                    <a:p>
                      <a:r>
                        <a:rPr lang="de-DE" sz="1000" b="1"/>
                        <a:t>NDR 2 - 2017-03-16 08:03:26</a:t>
                      </a:r>
                      <a:r>
                        <a:rPr lang="de-DE" sz="1000"/>
                        <a:t>
Aufatmen in den Niederlanden und der Nachbarschaft - Ministerpräsident Rutte hängt Rechtspopulist Wilders ab. Was denkt ihr über die Wahl? 🇳🇱
Aktuelle Infos zum Wahlergebnis: tagesschau.de/niederlande-159.html</a:t>
                      </a:r>
                      <a:endParaRPr lang="en-US" sz="1000"/>
                    </a:p>
                  </a:txBody>
                  <a:tcPr/>
                </a:tc>
                <a:tc>
                  <a:txBody>
                    <a:bodyPr/>
                    <a:lstStyle/>
                    <a:p>
                      <a:r>
                        <a:rPr lang="en-US" sz="1000"/>
                        <a:t>0.2%</a:t>
                      </a:r>
                    </a:p>
                  </a:txBody>
                  <a:tcPr/>
                </a:tc>
                <a:tc>
                  <a:txBody>
                    <a:bodyPr/>
                    <a:lstStyle/>
                    <a:p>
                      <a:r>
                        <a:rPr lang="en-US" sz="1000"/>
                        <a:t>0.3%</a:t>
                      </a:r>
                    </a:p>
                  </a:txBody>
                  <a:tcPr/>
                </a:tc>
                <a:tc>
                  <a:txBody>
                    <a:bodyPr/>
                    <a:lstStyle/>
                    <a:p>
                      <a:r>
                        <a:rPr lang="en-US" sz="1000"/>
                        <a:t>48</a:t>
                      </a:r>
                    </a:p>
                  </a:txBody>
                  <a:tcPr/>
                </a:tc>
                <a:tc>
                  <a:txBody>
                    <a:bodyPr/>
                    <a:lstStyle/>
                    <a:p>
                      <a:r>
                        <a:rPr lang="en-US" sz="1000"/>
                        <a:t>25140</a:t>
                      </a:r>
                    </a:p>
                  </a:txBody>
                  <a:tcPr/>
                </a:tc>
                <a:extLst>
                  <a:ext uri="{0D108BD9-81ED-4DB2-BD59-A6C34878D82A}">
                    <a16:rowId xmlns:a16="http://schemas.microsoft.com/office/drawing/2014/main" val="85860946"/>
                  </a:ext>
                </a:extLst>
              </a:tr>
              <a:tr h="370840">
                <a:tc>
                  <a:txBody>
                    <a:bodyPr/>
                    <a:lstStyle/>
                    <a:p>
                      <a:r>
                        <a:rPr lang="de-DE" sz="1000" b="1"/>
                        <a:t>NDR 2 - 2017-03-14 09:11:08</a:t>
                      </a:r>
                      <a:r>
                        <a:rPr lang="de-DE" sz="1000"/>
                        <a:t>
Unter Obama war sogar das Wetter besser...! 🙄
So lacht das Netz über Merkels abgesagten Besuch bei Trump. ❄️</a:t>
                      </a:r>
                      <a:endParaRPr lang="en-US" sz="1000"/>
                    </a:p>
                  </a:txBody>
                  <a:tcPr/>
                </a:tc>
                <a:tc>
                  <a:txBody>
                    <a:bodyPr/>
                    <a:lstStyle/>
                    <a:p>
                      <a:r>
                        <a:rPr lang="en-US" sz="1000"/>
                        <a:t>0.2%</a:t>
                      </a:r>
                    </a:p>
                  </a:txBody>
                  <a:tcPr/>
                </a:tc>
                <a:tc>
                  <a:txBody>
                    <a:bodyPr/>
                    <a:lstStyle/>
                    <a:p>
                      <a:r>
                        <a:rPr lang="en-US" sz="1000"/>
                        <a:t>0.3%</a:t>
                      </a:r>
                    </a:p>
                  </a:txBody>
                  <a:tcPr/>
                </a:tc>
                <a:tc>
                  <a:txBody>
                    <a:bodyPr/>
                    <a:lstStyle/>
                    <a:p>
                      <a:r>
                        <a:rPr lang="en-US" sz="1000"/>
                        <a:t>43</a:t>
                      </a:r>
                    </a:p>
                  </a:txBody>
                  <a:tcPr/>
                </a:tc>
                <a:tc>
                  <a:txBody>
                    <a:bodyPr/>
                    <a:lstStyle/>
                    <a:p>
                      <a:r>
                        <a:rPr lang="en-US" sz="1000"/>
                        <a:t>21022</a:t>
                      </a:r>
                    </a:p>
                  </a:txBody>
                  <a:tcPr/>
                </a:tc>
                <a:extLst>
                  <a:ext uri="{0D108BD9-81ED-4DB2-BD59-A6C34878D82A}">
                    <a16:rowId xmlns:a16="http://schemas.microsoft.com/office/drawing/2014/main" val="2712943095"/>
                  </a:ext>
                </a:extLst>
              </a:tr>
              <a:tr h="370840">
                <a:tc>
                  <a:txBody>
                    <a:bodyPr/>
                    <a:lstStyle/>
                    <a:p>
                      <a:r>
                        <a:rPr lang="de-DE" sz="1000" b="1"/>
                        <a:t>NDR 2 - 2017-02-22 14:18:50</a:t>
                      </a:r>
                      <a:r>
                        <a:rPr lang="de-DE" sz="1000"/>
                        <a:t>
Regen + Sturm = KLATSCHNASS.
Und das trotz Schirm und Friesennerz. Wie nennt ihr diesen Regen? Schreibt ins Posting oder schickt uns eine WhatsApp-Nachricht.</a:t>
                      </a:r>
                      <a:endParaRPr lang="en-US" sz="1000"/>
                    </a:p>
                  </a:txBody>
                  <a:tcPr/>
                </a:tc>
                <a:tc>
                  <a:txBody>
                    <a:bodyPr/>
                    <a:lstStyle/>
                    <a:p>
                      <a:r>
                        <a:rPr lang="en-US" sz="1000"/>
                        <a:t>0.2%</a:t>
                      </a:r>
                    </a:p>
                  </a:txBody>
                  <a:tcPr/>
                </a:tc>
                <a:tc>
                  <a:txBody>
                    <a:bodyPr/>
                    <a:lstStyle/>
                    <a:p>
                      <a:r>
                        <a:rPr lang="en-US" sz="1000"/>
                        <a:t>0.5%</a:t>
                      </a:r>
                    </a:p>
                  </a:txBody>
                  <a:tcPr/>
                </a:tc>
                <a:tc>
                  <a:txBody>
                    <a:bodyPr/>
                    <a:lstStyle/>
                    <a:p>
                      <a:r>
                        <a:rPr lang="en-US" sz="1000"/>
                        <a:t>21</a:t>
                      </a:r>
                    </a:p>
                  </a:txBody>
                  <a:tcPr/>
                </a:tc>
                <a:tc>
                  <a:txBody>
                    <a:bodyPr/>
                    <a:lstStyle/>
                    <a:p>
                      <a:r>
                        <a:rPr lang="en-US" sz="1000"/>
                        <a:t>12200</a:t>
                      </a:r>
                    </a:p>
                  </a:txBody>
                  <a:tcPr/>
                </a:tc>
                <a:extLst>
                  <a:ext uri="{0D108BD9-81ED-4DB2-BD59-A6C34878D82A}">
                    <a16:rowId xmlns:a16="http://schemas.microsoft.com/office/drawing/2014/main" val="1762890323"/>
                  </a:ext>
                </a:extLst>
              </a:tr>
              <a:tr h="370840">
                <a:tc>
                  <a:txBody>
                    <a:bodyPr/>
                    <a:lstStyle/>
                    <a:p>
                      <a:r>
                        <a:rPr lang="de-DE" sz="1000" b="1"/>
                        <a:t>NDR 2 - 2017-01-04 17:06:33</a:t>
                      </a:r>
                      <a:r>
                        <a:rPr lang="de-DE" sz="1000"/>
                        <a:t>
#NDR2Hitmix - Was sollen wir zum Feierabend auflegen? 
Schreibt ins Posting oder mailt an: wunschhits@ndr2.de</a:t>
                      </a:r>
                      <a:endParaRPr lang="en-US" sz="1000"/>
                    </a:p>
                  </a:txBody>
                  <a:tcPr/>
                </a:tc>
                <a:tc>
                  <a:txBody>
                    <a:bodyPr/>
                    <a:lstStyle/>
                    <a:p>
                      <a:r>
                        <a:rPr lang="en-US" sz="1000"/>
                        <a:t>0.2%</a:t>
                      </a:r>
                    </a:p>
                  </a:txBody>
                  <a:tcPr/>
                </a:tc>
                <a:tc>
                  <a:txBody>
                    <a:bodyPr/>
                    <a:lstStyle/>
                    <a:p>
                      <a:r>
                        <a:rPr lang="en-US" sz="1000"/>
                        <a:t>0.5%</a:t>
                      </a:r>
                    </a:p>
                  </a:txBody>
                  <a:tcPr/>
                </a:tc>
                <a:tc>
                  <a:txBody>
                    <a:bodyPr/>
                    <a:lstStyle/>
                    <a:p>
                      <a:r>
                        <a:rPr lang="en-US" sz="1000"/>
                        <a:t>35</a:t>
                      </a:r>
                    </a:p>
                  </a:txBody>
                  <a:tcPr/>
                </a:tc>
                <a:tc>
                  <a:txBody>
                    <a:bodyPr/>
                    <a:lstStyle/>
                    <a:p>
                      <a:r>
                        <a:rPr lang="en-US" sz="1000"/>
                        <a:t>14995</a:t>
                      </a:r>
                    </a:p>
                  </a:txBody>
                  <a:tcPr/>
                </a:tc>
                <a:extLst>
                  <a:ext uri="{0D108BD9-81ED-4DB2-BD59-A6C34878D82A}">
                    <a16:rowId xmlns:a16="http://schemas.microsoft.com/office/drawing/2014/main" val="3117193663"/>
                  </a:ext>
                </a:extLst>
              </a:tr>
            </a:tbl>
          </a:graphicData>
        </a:graphic>
      </p:graphicFrame>
      <p:sp>
        <p:nvSpPr>
          <p:cNvPr id="4" name="Text Placeholder 3"/>
          <p:cNvSpPr>
            <a:spLocks noGrp="1"/>
          </p:cNvSpPr>
          <p:nvPr>
            <p:ph type="body" sz="quarter" idx="14"/>
          </p:nvPr>
        </p:nvSpPr>
        <p:spPr/>
        <p:txBody>
          <a:bodyPr/>
          <a:lstStyle/>
          <a:p>
            <a:r>
              <a:rPr lang="en-US"/>
              <a:t>01.01.2017 - 24.03.2017</a:t>
            </a:r>
          </a:p>
        </p:txBody>
      </p:sp>
    </p:spTree>
    <p:extLst>
      <p:ext uri="{BB962C8B-B14F-4D97-AF65-F5344CB8AC3E}">
        <p14:creationId xmlns:p14="http://schemas.microsoft.com/office/powerpoint/2010/main" val="16388595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Potenzielle Reichweite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78762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28753154"/>
                    </a:ext>
                  </a:extLst>
                </a:gridCol>
                <a:gridCol w="1234440">
                  <a:extLst>
                    <a:ext uri="{9D8B030D-6E8A-4147-A177-3AD203B41FA5}">
                      <a16:colId xmlns:a16="http://schemas.microsoft.com/office/drawing/2014/main" val="1042343164"/>
                    </a:ext>
                  </a:extLst>
                </a:gridCol>
                <a:gridCol w="822960">
                  <a:extLst>
                    <a:ext uri="{9D8B030D-6E8A-4147-A177-3AD203B41FA5}">
                      <a16:colId xmlns:a16="http://schemas.microsoft.com/office/drawing/2014/main" val="3052484681"/>
                    </a:ext>
                  </a:extLst>
                </a:gridCol>
                <a:gridCol w="822960">
                  <a:extLst>
                    <a:ext uri="{9D8B030D-6E8A-4147-A177-3AD203B41FA5}">
                      <a16:colId xmlns:a16="http://schemas.microsoft.com/office/drawing/2014/main" val="296869777"/>
                    </a:ext>
                  </a:extLst>
                </a:gridCol>
                <a:gridCol w="822960">
                  <a:extLst>
                    <a:ext uri="{9D8B030D-6E8A-4147-A177-3AD203B41FA5}">
                      <a16:colId xmlns:a16="http://schemas.microsoft.com/office/drawing/2014/main" val="3233355960"/>
                    </a:ext>
                  </a:extLst>
                </a:gridCol>
                <a:gridCol w="822960">
                  <a:extLst>
                    <a:ext uri="{9D8B030D-6E8A-4147-A177-3AD203B41FA5}">
                      <a16:colId xmlns:a16="http://schemas.microsoft.com/office/drawing/2014/main" val="1142220"/>
                    </a:ext>
                  </a:extLst>
                </a:gridCol>
                <a:gridCol w="411480">
                  <a:extLst>
                    <a:ext uri="{9D8B030D-6E8A-4147-A177-3AD203B41FA5}">
                      <a16:colId xmlns:a16="http://schemas.microsoft.com/office/drawing/2014/main" val="2984507274"/>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extLst>
                  <a:ext uri="{0D108BD9-81ED-4DB2-BD59-A6C34878D82A}">
                    <a16:rowId xmlns:a16="http://schemas.microsoft.com/office/drawing/2014/main" val="2344792128"/>
                  </a:ext>
                </a:extLst>
              </a:tr>
              <a:tr h="370840">
                <a:tc>
                  <a:txBody>
                    <a:bodyPr/>
                    <a:lstStyle/>
                    <a:p>
                      <a:r>
                        <a:rPr lang="de-DE" sz="1000" b="1"/>
                        <a:t>NDR 2 - 2017-03-10 07:01:44</a:t>
                      </a:r>
                      <a:r>
                        <a:rPr lang="de-DE" sz="1000"/>
                        <a:t>
Wenn der Jubel nicht groß genug ist, hilft Martin Schulz halt persönlich nach. 👏</a:t>
                      </a:r>
                      <a:endParaRPr lang="en-US" sz="1000"/>
                    </a:p>
                  </a:txBody>
                  <a:tcPr/>
                </a:tc>
                <a:tc>
                  <a:txBody>
                    <a:bodyPr/>
                    <a:lstStyle/>
                    <a:p>
                      <a:r>
                        <a:rPr lang="en-US" sz="1000"/>
                        <a:t>621912</a:t>
                      </a:r>
                    </a:p>
                  </a:txBody>
                  <a:tcPr/>
                </a:tc>
                <a:tc>
                  <a:txBody>
                    <a:bodyPr/>
                    <a:lstStyle/>
                    <a:p>
                      <a:r>
                        <a:rPr lang="en-US" sz="1000"/>
                        <a:t>0</a:t>
                      </a:r>
                    </a:p>
                  </a:txBody>
                  <a:tcPr/>
                </a:tc>
                <a:tc>
                  <a:txBody>
                    <a:bodyPr/>
                    <a:lstStyle/>
                    <a:p>
                      <a:r>
                        <a:rPr lang="en-US" sz="1000"/>
                        <a:t>560733</a:t>
                      </a:r>
                    </a:p>
                  </a:txBody>
                  <a:tcPr/>
                </a:tc>
                <a:tc>
                  <a:txBody>
                    <a:bodyPr/>
                    <a:lstStyle/>
                    <a:p>
                      <a:r>
                        <a:rPr lang="en-US" sz="1000"/>
                        <a:t>58231</a:t>
                      </a:r>
                    </a:p>
                  </a:txBody>
                  <a:tcPr/>
                </a:tc>
                <a:tc>
                  <a:txBody>
                    <a:bodyPr/>
                    <a:lstStyle/>
                    <a:p>
                      <a:r>
                        <a:rPr lang="en-US" sz="1000"/>
                        <a:t>621912</a:t>
                      </a:r>
                    </a:p>
                  </a:txBody>
                  <a:tcPr/>
                </a:tc>
                <a:tc>
                  <a:txBody>
                    <a:bodyPr/>
                    <a:lstStyle/>
                    <a:p>
                      <a:r>
                        <a:rPr lang="en-US" sz="1000"/>
                        <a:t>Video</a:t>
                      </a:r>
                    </a:p>
                  </a:txBody>
                  <a:tcPr/>
                </a:tc>
                <a:extLst>
                  <a:ext uri="{0D108BD9-81ED-4DB2-BD59-A6C34878D82A}">
                    <a16:rowId xmlns:a16="http://schemas.microsoft.com/office/drawing/2014/main" val="4040618330"/>
                  </a:ext>
                </a:extLst>
              </a:tr>
              <a:tr h="370840">
                <a:tc>
                  <a:txBody>
                    <a:bodyPr/>
                    <a:lstStyle/>
                    <a:p>
                      <a:r>
                        <a:rPr lang="de-DE" sz="1000" b="1"/>
                        <a:t>NDR 2 - 2017-01-30 13:15:00</a:t>
                      </a:r>
                      <a:r>
                        <a:rPr lang="de-DE" sz="1000"/>
                        <a:t>
Der schiefste Turm der Welt steht in ... genau: Ostfriesland! 😜</a:t>
                      </a:r>
                      <a:endParaRPr lang="en-US" sz="1000"/>
                    </a:p>
                  </a:txBody>
                  <a:tcPr/>
                </a:tc>
                <a:tc>
                  <a:txBody>
                    <a:bodyPr/>
                    <a:lstStyle/>
                    <a:p>
                      <a:r>
                        <a:rPr lang="en-US" sz="1000"/>
                        <a:t>541686</a:t>
                      </a:r>
                    </a:p>
                  </a:txBody>
                  <a:tcPr/>
                </a:tc>
                <a:tc>
                  <a:txBody>
                    <a:bodyPr/>
                    <a:lstStyle/>
                    <a:p>
                      <a:r>
                        <a:rPr lang="en-US" sz="1000"/>
                        <a:t>0</a:t>
                      </a:r>
                    </a:p>
                  </a:txBody>
                  <a:tcPr/>
                </a:tc>
                <a:tc>
                  <a:txBody>
                    <a:bodyPr/>
                    <a:lstStyle/>
                    <a:p>
                      <a:r>
                        <a:rPr lang="en-US" sz="1000"/>
                        <a:t>382167</a:t>
                      </a:r>
                    </a:p>
                  </a:txBody>
                  <a:tcPr/>
                </a:tc>
                <a:tc>
                  <a:txBody>
                    <a:bodyPr/>
                    <a:lstStyle/>
                    <a:p>
                      <a:r>
                        <a:rPr lang="en-US" sz="1000"/>
                        <a:t>170387</a:t>
                      </a:r>
                    </a:p>
                  </a:txBody>
                  <a:tcPr/>
                </a:tc>
                <a:tc>
                  <a:txBody>
                    <a:bodyPr/>
                    <a:lstStyle/>
                    <a:p>
                      <a:r>
                        <a:rPr lang="en-US" sz="1000"/>
                        <a:t>541686</a:t>
                      </a:r>
                    </a:p>
                  </a:txBody>
                  <a:tcPr/>
                </a:tc>
                <a:tc>
                  <a:txBody>
                    <a:bodyPr/>
                    <a:lstStyle/>
                    <a:p>
                      <a:r>
                        <a:rPr lang="en-US" sz="1000"/>
                        <a:t>Video</a:t>
                      </a:r>
                    </a:p>
                  </a:txBody>
                  <a:tcPr/>
                </a:tc>
                <a:extLst>
                  <a:ext uri="{0D108BD9-81ED-4DB2-BD59-A6C34878D82A}">
                    <a16:rowId xmlns:a16="http://schemas.microsoft.com/office/drawing/2014/main" val="3147573900"/>
                  </a:ext>
                </a:extLst>
              </a:tr>
              <a:tr h="370840">
                <a:tc>
                  <a:txBody>
                    <a:bodyPr/>
                    <a:lstStyle/>
                    <a:p>
                      <a:r>
                        <a:rPr lang="en-US" sz="1000" b="1"/>
                        <a:t>NDR 2 - 2017-02-07 13:10:41</a:t>
                      </a:r>
                      <a:r>
                        <a:rPr lang="en-US" sz="1000"/>
                        <a:t>
America first, Ostfriesland.de second?</a:t>
                      </a:r>
                    </a:p>
                  </a:txBody>
                  <a:tcPr/>
                </a:tc>
                <a:tc>
                  <a:txBody>
                    <a:bodyPr/>
                    <a:lstStyle/>
                    <a:p>
                      <a:r>
                        <a:rPr lang="en-US" sz="1000"/>
                        <a:t>472846</a:t>
                      </a:r>
                    </a:p>
                  </a:txBody>
                  <a:tcPr/>
                </a:tc>
                <a:tc>
                  <a:txBody>
                    <a:bodyPr/>
                    <a:lstStyle/>
                    <a:p>
                      <a:r>
                        <a:rPr lang="en-US" sz="1000"/>
                        <a:t>0</a:t>
                      </a:r>
                    </a:p>
                  </a:txBody>
                  <a:tcPr/>
                </a:tc>
                <a:tc>
                  <a:txBody>
                    <a:bodyPr/>
                    <a:lstStyle/>
                    <a:p>
                      <a:r>
                        <a:rPr lang="en-US" sz="1000"/>
                        <a:t>239364</a:t>
                      </a:r>
                    </a:p>
                  </a:txBody>
                  <a:tcPr/>
                </a:tc>
                <a:tc>
                  <a:txBody>
                    <a:bodyPr/>
                    <a:lstStyle/>
                    <a:p>
                      <a:r>
                        <a:rPr lang="en-US" sz="1000"/>
                        <a:t>243915</a:t>
                      </a:r>
                    </a:p>
                  </a:txBody>
                  <a:tcPr/>
                </a:tc>
                <a:tc>
                  <a:txBody>
                    <a:bodyPr/>
                    <a:lstStyle/>
                    <a:p>
                      <a:r>
                        <a:rPr lang="en-US" sz="1000"/>
                        <a:t>472846</a:t>
                      </a:r>
                    </a:p>
                  </a:txBody>
                  <a:tcPr/>
                </a:tc>
                <a:tc>
                  <a:txBody>
                    <a:bodyPr/>
                    <a:lstStyle/>
                    <a:p>
                      <a:r>
                        <a:rPr lang="en-US" sz="1000"/>
                        <a:t>Video</a:t>
                      </a:r>
                    </a:p>
                  </a:txBody>
                  <a:tcPr/>
                </a:tc>
                <a:extLst>
                  <a:ext uri="{0D108BD9-81ED-4DB2-BD59-A6C34878D82A}">
                    <a16:rowId xmlns:a16="http://schemas.microsoft.com/office/drawing/2014/main" val="2975120468"/>
                  </a:ext>
                </a:extLst>
              </a:tr>
              <a:tr h="370840">
                <a:tc>
                  <a:txBody>
                    <a:bodyPr/>
                    <a:lstStyle/>
                    <a:p>
                      <a:r>
                        <a:rPr lang="de-DE" sz="1000" b="1"/>
                        <a:t>NDR 2 - 2017-01-04 18:23:06</a:t>
                      </a:r>
                      <a:r>
                        <a:rPr lang="de-DE" sz="1000"/>
                        <a:t>
Ei, Ei, Ei... 🐣😂 Sturm #Axel hat zehntausende Ü-Eier auf Langeoog angespült!</a:t>
                      </a:r>
                      <a:endParaRPr lang="en-US" sz="1000"/>
                    </a:p>
                  </a:txBody>
                  <a:tcPr/>
                </a:tc>
                <a:tc>
                  <a:txBody>
                    <a:bodyPr/>
                    <a:lstStyle/>
                    <a:p>
                      <a:r>
                        <a:rPr lang="en-US" sz="1000"/>
                        <a:t>401364</a:t>
                      </a:r>
                    </a:p>
                  </a:txBody>
                  <a:tcPr/>
                </a:tc>
                <a:tc>
                  <a:txBody>
                    <a:bodyPr/>
                    <a:lstStyle/>
                    <a:p>
                      <a:r>
                        <a:rPr lang="en-US" sz="1000"/>
                        <a:t>0</a:t>
                      </a:r>
                    </a:p>
                  </a:txBody>
                  <a:tcPr/>
                </a:tc>
                <a:tc>
                  <a:txBody>
                    <a:bodyPr/>
                    <a:lstStyle/>
                    <a:p>
                      <a:r>
                        <a:rPr lang="en-US" sz="1000"/>
                        <a:t>324759</a:t>
                      </a:r>
                    </a:p>
                  </a:txBody>
                  <a:tcPr/>
                </a:tc>
                <a:tc>
                  <a:txBody>
                    <a:bodyPr/>
                    <a:lstStyle/>
                    <a:p>
                      <a:r>
                        <a:rPr lang="en-US" sz="1000"/>
                        <a:t>76055</a:t>
                      </a:r>
                    </a:p>
                  </a:txBody>
                  <a:tcPr/>
                </a:tc>
                <a:tc>
                  <a:txBody>
                    <a:bodyPr/>
                    <a:lstStyle/>
                    <a:p>
                      <a:r>
                        <a:rPr lang="en-US" sz="1000"/>
                        <a:t>401364</a:t>
                      </a:r>
                    </a:p>
                  </a:txBody>
                  <a:tcPr/>
                </a:tc>
                <a:tc>
                  <a:txBody>
                    <a:bodyPr/>
                    <a:lstStyle/>
                    <a:p>
                      <a:r>
                        <a:rPr lang="en-US" sz="1000"/>
                        <a:t>Link</a:t>
                      </a:r>
                    </a:p>
                  </a:txBody>
                  <a:tcPr/>
                </a:tc>
                <a:extLst>
                  <a:ext uri="{0D108BD9-81ED-4DB2-BD59-A6C34878D82A}">
                    <a16:rowId xmlns:a16="http://schemas.microsoft.com/office/drawing/2014/main" val="1388204512"/>
                  </a:ext>
                </a:extLst>
              </a:tr>
              <a:tr h="370840">
                <a:tc>
                  <a:txBody>
                    <a:bodyPr/>
                    <a:lstStyle/>
                    <a:p>
                      <a:r>
                        <a:rPr lang="de-DE" sz="1000" b="1"/>
                        <a:t>NDR 2 - 2017-02-16 11:00:03</a:t>
                      </a:r>
                      <a:r>
                        <a:rPr lang="de-DE" sz="1000"/>
                        <a:t>
Ein Tesla-Fahrer bremst den PKW eines Bewusstlosen auf der A9 aus und rettet so sein Leben. Groß! Findet auch der Tesla-Chef und zahlt die Reparatur! 🙌</a:t>
                      </a:r>
                      <a:endParaRPr lang="en-US" sz="1000"/>
                    </a:p>
                  </a:txBody>
                  <a:tcPr/>
                </a:tc>
                <a:tc>
                  <a:txBody>
                    <a:bodyPr/>
                    <a:lstStyle/>
                    <a:p>
                      <a:r>
                        <a:rPr lang="en-US" sz="1000"/>
                        <a:t>384108</a:t>
                      </a:r>
                    </a:p>
                  </a:txBody>
                  <a:tcPr/>
                </a:tc>
                <a:tc>
                  <a:txBody>
                    <a:bodyPr/>
                    <a:lstStyle/>
                    <a:p>
                      <a:r>
                        <a:rPr lang="en-US" sz="1000"/>
                        <a:t>0</a:t>
                      </a:r>
                    </a:p>
                  </a:txBody>
                  <a:tcPr/>
                </a:tc>
                <a:tc>
                  <a:txBody>
                    <a:bodyPr/>
                    <a:lstStyle/>
                    <a:p>
                      <a:r>
                        <a:rPr lang="en-US" sz="1000"/>
                        <a:t>309116</a:t>
                      </a:r>
                    </a:p>
                  </a:txBody>
                  <a:tcPr/>
                </a:tc>
                <a:tc>
                  <a:txBody>
                    <a:bodyPr/>
                    <a:lstStyle/>
                    <a:p>
                      <a:r>
                        <a:rPr lang="en-US" sz="1000"/>
                        <a:t>69089</a:t>
                      </a:r>
                    </a:p>
                  </a:txBody>
                  <a:tcPr/>
                </a:tc>
                <a:tc>
                  <a:txBody>
                    <a:bodyPr/>
                    <a:lstStyle/>
                    <a:p>
                      <a:r>
                        <a:rPr lang="en-US" sz="1000"/>
                        <a:t>384108</a:t>
                      </a:r>
                    </a:p>
                  </a:txBody>
                  <a:tcPr/>
                </a:tc>
                <a:tc>
                  <a:txBody>
                    <a:bodyPr/>
                    <a:lstStyle/>
                    <a:p>
                      <a:r>
                        <a:rPr lang="en-US" sz="1000"/>
                        <a:t>Link</a:t>
                      </a:r>
                    </a:p>
                  </a:txBody>
                  <a:tcPr/>
                </a:tc>
                <a:extLst>
                  <a:ext uri="{0D108BD9-81ED-4DB2-BD59-A6C34878D82A}">
                    <a16:rowId xmlns:a16="http://schemas.microsoft.com/office/drawing/2014/main" val="3067188178"/>
                  </a:ext>
                </a:extLst>
              </a:tr>
            </a:tbl>
          </a:graphicData>
        </a:graphic>
      </p:graphicFrame>
      <p:sp>
        <p:nvSpPr>
          <p:cNvPr id="4" name="Text Placeholder 3"/>
          <p:cNvSpPr>
            <a:spLocks noGrp="1"/>
          </p:cNvSpPr>
          <p:nvPr>
            <p:ph type="body" sz="quarter" idx="14"/>
          </p:nvPr>
        </p:nvSpPr>
        <p:spPr/>
        <p:txBody>
          <a:bodyPr/>
          <a:lstStyle/>
          <a:p>
            <a:r>
              <a:rPr lang="en-US"/>
              <a:t>01.01.2017 - 24.03.2017</a:t>
            </a:r>
          </a:p>
        </p:txBody>
      </p:sp>
    </p:spTree>
    <p:extLst>
      <p:ext uri="{BB962C8B-B14F-4D97-AF65-F5344CB8AC3E}">
        <p14:creationId xmlns:p14="http://schemas.microsoft.com/office/powerpoint/2010/main" val="39404359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Aktive Nutzer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56090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53835293"/>
                    </a:ext>
                  </a:extLst>
                </a:gridCol>
                <a:gridCol w="1234440">
                  <a:extLst>
                    <a:ext uri="{9D8B030D-6E8A-4147-A177-3AD203B41FA5}">
                      <a16:colId xmlns:a16="http://schemas.microsoft.com/office/drawing/2014/main" val="22923190"/>
                    </a:ext>
                  </a:extLst>
                </a:gridCol>
                <a:gridCol w="1234440">
                  <a:extLst>
                    <a:ext uri="{9D8B030D-6E8A-4147-A177-3AD203B41FA5}">
                      <a16:colId xmlns:a16="http://schemas.microsoft.com/office/drawing/2014/main" val="1518778240"/>
                    </a:ext>
                  </a:extLst>
                </a:gridCol>
                <a:gridCol w="1234440">
                  <a:extLst>
                    <a:ext uri="{9D8B030D-6E8A-4147-A177-3AD203B41FA5}">
                      <a16:colId xmlns:a16="http://schemas.microsoft.com/office/drawing/2014/main" val="3245024961"/>
                    </a:ext>
                  </a:extLst>
                </a:gridCol>
                <a:gridCol w="822960">
                  <a:extLst>
                    <a:ext uri="{9D8B030D-6E8A-4147-A177-3AD203B41FA5}">
                      <a16:colId xmlns:a16="http://schemas.microsoft.com/office/drawing/2014/main" val="208509988"/>
                    </a:ext>
                  </a:extLst>
                </a:gridCol>
                <a:gridCol w="411480">
                  <a:extLst>
                    <a:ext uri="{9D8B030D-6E8A-4147-A177-3AD203B41FA5}">
                      <a16:colId xmlns:a16="http://schemas.microsoft.com/office/drawing/2014/main" val="3727348912"/>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3497617321"/>
                  </a:ext>
                </a:extLst>
              </a:tr>
              <a:tr h="370840">
                <a:tc>
                  <a:txBody>
                    <a:bodyPr/>
                    <a:lstStyle/>
                    <a:p>
                      <a:r>
                        <a:rPr lang="de-DE" sz="1000" b="1"/>
                        <a:t>NDR 2 - 2017-03-10 07:01:44</a:t>
                      </a:r>
                      <a:r>
                        <a:rPr lang="de-DE" sz="1000"/>
                        <a:t>
Wenn der Jubel nicht groß genug ist, hilft Martin Schulz halt persönlich nach. 👏</a:t>
                      </a:r>
                      <a:endParaRPr lang="en-US" sz="1000"/>
                    </a:p>
                  </a:txBody>
                  <a:tcPr/>
                </a:tc>
                <a:tc>
                  <a:txBody>
                    <a:bodyPr/>
                    <a:lstStyle/>
                    <a:p>
                      <a:r>
                        <a:rPr lang="en-US" sz="1000"/>
                        <a:t>63705</a:t>
                      </a:r>
                    </a:p>
                  </a:txBody>
                  <a:tcPr/>
                </a:tc>
                <a:tc>
                  <a:txBody>
                    <a:bodyPr/>
                    <a:lstStyle/>
                    <a:p>
                      <a:r>
                        <a:rPr lang="en-US" sz="1000"/>
                        <a:t>621912</a:t>
                      </a:r>
                    </a:p>
                  </a:txBody>
                  <a:tcPr/>
                </a:tc>
                <a:tc>
                  <a:txBody>
                    <a:bodyPr/>
                    <a:lstStyle/>
                    <a:p>
                      <a:r>
                        <a:rPr lang="en-US" sz="1000"/>
                        <a:t>10.2%</a:t>
                      </a:r>
                    </a:p>
                  </a:txBody>
                  <a:tcPr/>
                </a:tc>
                <a:tc>
                  <a:txBody>
                    <a:bodyPr/>
                    <a:lstStyle/>
                    <a:p>
                      <a:r>
                        <a:rPr lang="en-US" sz="1000"/>
                        <a:t>8790</a:t>
                      </a:r>
                    </a:p>
                  </a:txBody>
                  <a:tcPr/>
                </a:tc>
                <a:tc>
                  <a:txBody>
                    <a:bodyPr/>
                    <a:lstStyle/>
                    <a:p>
                      <a:r>
                        <a:rPr lang="en-US" sz="1000"/>
                        <a:t>Video</a:t>
                      </a:r>
                    </a:p>
                  </a:txBody>
                  <a:tcPr/>
                </a:tc>
                <a:extLst>
                  <a:ext uri="{0D108BD9-81ED-4DB2-BD59-A6C34878D82A}">
                    <a16:rowId xmlns:a16="http://schemas.microsoft.com/office/drawing/2014/main" val="2662237400"/>
                  </a:ext>
                </a:extLst>
              </a:tr>
              <a:tr h="370840">
                <a:tc>
                  <a:txBody>
                    <a:bodyPr/>
                    <a:lstStyle/>
                    <a:p>
                      <a:r>
                        <a:rPr lang="de-DE" sz="1000" b="1"/>
                        <a:t>NDR 2 - 2017-01-04 18:23:06</a:t>
                      </a:r>
                      <a:r>
                        <a:rPr lang="de-DE" sz="1000"/>
                        <a:t>
Ei, Ei, Ei... 🐣😂 Sturm #Axel hat zehntausende Ü-Eier auf Langeoog angespült!</a:t>
                      </a:r>
                      <a:endParaRPr lang="en-US" sz="1000"/>
                    </a:p>
                  </a:txBody>
                  <a:tcPr/>
                </a:tc>
                <a:tc>
                  <a:txBody>
                    <a:bodyPr/>
                    <a:lstStyle/>
                    <a:p>
                      <a:r>
                        <a:rPr lang="en-US" sz="1000"/>
                        <a:t>40608</a:t>
                      </a:r>
                    </a:p>
                  </a:txBody>
                  <a:tcPr/>
                </a:tc>
                <a:tc>
                  <a:txBody>
                    <a:bodyPr/>
                    <a:lstStyle/>
                    <a:p>
                      <a:r>
                        <a:rPr lang="en-US" sz="1000"/>
                        <a:t>401364</a:t>
                      </a:r>
                    </a:p>
                  </a:txBody>
                  <a:tcPr/>
                </a:tc>
                <a:tc>
                  <a:txBody>
                    <a:bodyPr/>
                    <a:lstStyle/>
                    <a:p>
                      <a:r>
                        <a:rPr lang="en-US" sz="1000"/>
                        <a:t>10.1%</a:t>
                      </a:r>
                    </a:p>
                  </a:txBody>
                  <a:tcPr/>
                </a:tc>
                <a:tc>
                  <a:txBody>
                    <a:bodyPr/>
                    <a:lstStyle/>
                    <a:p>
                      <a:r>
                        <a:rPr lang="en-US" sz="1000"/>
                        <a:t>4899</a:t>
                      </a:r>
                    </a:p>
                  </a:txBody>
                  <a:tcPr/>
                </a:tc>
                <a:tc>
                  <a:txBody>
                    <a:bodyPr/>
                    <a:lstStyle/>
                    <a:p>
                      <a:r>
                        <a:rPr lang="en-US" sz="1000"/>
                        <a:t>Link</a:t>
                      </a:r>
                    </a:p>
                  </a:txBody>
                  <a:tcPr/>
                </a:tc>
                <a:extLst>
                  <a:ext uri="{0D108BD9-81ED-4DB2-BD59-A6C34878D82A}">
                    <a16:rowId xmlns:a16="http://schemas.microsoft.com/office/drawing/2014/main" val="693412443"/>
                  </a:ext>
                </a:extLst>
              </a:tr>
              <a:tr h="370840">
                <a:tc>
                  <a:txBody>
                    <a:bodyPr/>
                    <a:lstStyle/>
                    <a:p>
                      <a:r>
                        <a:rPr lang="de-DE" sz="1000" b="1"/>
                        <a:t>NDR 2 - 2017-01-30 13:15:00</a:t>
                      </a:r>
                      <a:r>
                        <a:rPr lang="de-DE" sz="1000"/>
                        <a:t>
Der schiefste Turm der Welt steht in ... genau: Ostfriesland! 😜</a:t>
                      </a:r>
                      <a:endParaRPr lang="en-US" sz="1000"/>
                    </a:p>
                  </a:txBody>
                  <a:tcPr/>
                </a:tc>
                <a:tc>
                  <a:txBody>
                    <a:bodyPr/>
                    <a:lstStyle/>
                    <a:p>
                      <a:r>
                        <a:rPr lang="en-US" sz="1000"/>
                        <a:t>31844</a:t>
                      </a:r>
                    </a:p>
                  </a:txBody>
                  <a:tcPr/>
                </a:tc>
                <a:tc>
                  <a:txBody>
                    <a:bodyPr/>
                    <a:lstStyle/>
                    <a:p>
                      <a:r>
                        <a:rPr lang="en-US" sz="1000"/>
                        <a:t>541686</a:t>
                      </a:r>
                    </a:p>
                  </a:txBody>
                  <a:tcPr/>
                </a:tc>
                <a:tc>
                  <a:txBody>
                    <a:bodyPr/>
                    <a:lstStyle/>
                    <a:p>
                      <a:r>
                        <a:rPr lang="en-US" sz="1000"/>
                        <a:t>5.9%</a:t>
                      </a:r>
                    </a:p>
                  </a:txBody>
                  <a:tcPr/>
                </a:tc>
                <a:tc>
                  <a:txBody>
                    <a:bodyPr/>
                    <a:lstStyle/>
                    <a:p>
                      <a:r>
                        <a:rPr lang="en-US" sz="1000"/>
                        <a:t>7345</a:t>
                      </a:r>
                    </a:p>
                  </a:txBody>
                  <a:tcPr/>
                </a:tc>
                <a:tc>
                  <a:txBody>
                    <a:bodyPr/>
                    <a:lstStyle/>
                    <a:p>
                      <a:r>
                        <a:rPr lang="en-US" sz="1000"/>
                        <a:t>Video</a:t>
                      </a:r>
                    </a:p>
                  </a:txBody>
                  <a:tcPr/>
                </a:tc>
                <a:extLst>
                  <a:ext uri="{0D108BD9-81ED-4DB2-BD59-A6C34878D82A}">
                    <a16:rowId xmlns:a16="http://schemas.microsoft.com/office/drawing/2014/main" val="2369271756"/>
                  </a:ext>
                </a:extLst>
              </a:tr>
              <a:tr h="370840">
                <a:tc>
                  <a:txBody>
                    <a:bodyPr/>
                    <a:lstStyle/>
                    <a:p>
                      <a:r>
                        <a:rPr lang="de-DE" sz="1000" b="1"/>
                        <a:t>NDR 2 - 2017-02-16 11:00:03</a:t>
                      </a:r>
                      <a:r>
                        <a:rPr lang="de-DE" sz="1000"/>
                        <a:t>
Ein Tesla-Fahrer bremst den PKW eines Bewusstlosen auf der A9 aus und rettet so sein Leben. Groß! Findet auch der Tesla-Chef und zahlt die Reparatur! 🙌</a:t>
                      </a:r>
                      <a:endParaRPr lang="en-US" sz="1000"/>
                    </a:p>
                  </a:txBody>
                  <a:tcPr/>
                </a:tc>
                <a:tc>
                  <a:txBody>
                    <a:bodyPr/>
                    <a:lstStyle/>
                    <a:p>
                      <a:r>
                        <a:rPr lang="en-US" sz="1000"/>
                        <a:t>22393</a:t>
                      </a:r>
                    </a:p>
                  </a:txBody>
                  <a:tcPr/>
                </a:tc>
                <a:tc>
                  <a:txBody>
                    <a:bodyPr/>
                    <a:lstStyle/>
                    <a:p>
                      <a:r>
                        <a:rPr lang="en-US" sz="1000"/>
                        <a:t>384108</a:t>
                      </a:r>
                    </a:p>
                  </a:txBody>
                  <a:tcPr/>
                </a:tc>
                <a:tc>
                  <a:txBody>
                    <a:bodyPr/>
                    <a:lstStyle/>
                    <a:p>
                      <a:r>
                        <a:rPr lang="en-US" sz="1000"/>
                        <a:t>5.8%</a:t>
                      </a:r>
                    </a:p>
                  </a:txBody>
                  <a:tcPr/>
                </a:tc>
                <a:tc>
                  <a:txBody>
                    <a:bodyPr/>
                    <a:lstStyle/>
                    <a:p>
                      <a:r>
                        <a:rPr lang="en-US" sz="1000"/>
                        <a:t>4890</a:t>
                      </a:r>
                    </a:p>
                  </a:txBody>
                  <a:tcPr/>
                </a:tc>
                <a:tc>
                  <a:txBody>
                    <a:bodyPr/>
                    <a:lstStyle/>
                    <a:p>
                      <a:r>
                        <a:rPr lang="en-US" sz="1000"/>
                        <a:t>Link</a:t>
                      </a:r>
                    </a:p>
                  </a:txBody>
                  <a:tcPr/>
                </a:tc>
                <a:extLst>
                  <a:ext uri="{0D108BD9-81ED-4DB2-BD59-A6C34878D82A}">
                    <a16:rowId xmlns:a16="http://schemas.microsoft.com/office/drawing/2014/main" val="1334140992"/>
                  </a:ext>
                </a:extLst>
              </a:tr>
              <a:tr h="370840">
                <a:tc>
                  <a:txBody>
                    <a:bodyPr/>
                    <a:lstStyle/>
                    <a:p>
                      <a:r>
                        <a:rPr lang="en-US" sz="1000" b="1"/>
                        <a:t>NDR 2 - 2017-02-07 13:10:41</a:t>
                      </a:r>
                      <a:r>
                        <a:rPr lang="en-US" sz="1000"/>
                        <a:t>
America first, Ostfriesland.de second?</a:t>
                      </a:r>
                    </a:p>
                  </a:txBody>
                  <a:tcPr/>
                </a:tc>
                <a:tc>
                  <a:txBody>
                    <a:bodyPr/>
                    <a:lstStyle/>
                    <a:p>
                      <a:r>
                        <a:rPr lang="en-US" sz="1000"/>
                        <a:t>21210</a:t>
                      </a:r>
                    </a:p>
                  </a:txBody>
                  <a:tcPr/>
                </a:tc>
                <a:tc>
                  <a:txBody>
                    <a:bodyPr/>
                    <a:lstStyle/>
                    <a:p>
                      <a:r>
                        <a:rPr lang="en-US" sz="1000"/>
                        <a:t>472846</a:t>
                      </a:r>
                    </a:p>
                  </a:txBody>
                  <a:tcPr/>
                </a:tc>
                <a:tc>
                  <a:txBody>
                    <a:bodyPr/>
                    <a:lstStyle/>
                    <a:p>
                      <a:r>
                        <a:rPr lang="en-US" sz="1000"/>
                        <a:t>4.5%</a:t>
                      </a:r>
                    </a:p>
                  </a:txBody>
                  <a:tcPr/>
                </a:tc>
                <a:tc>
                  <a:txBody>
                    <a:bodyPr/>
                    <a:lstStyle/>
                    <a:p>
                      <a:r>
                        <a:rPr lang="en-US" sz="1000"/>
                        <a:t>5324</a:t>
                      </a:r>
                    </a:p>
                  </a:txBody>
                  <a:tcPr/>
                </a:tc>
                <a:tc>
                  <a:txBody>
                    <a:bodyPr/>
                    <a:lstStyle/>
                    <a:p>
                      <a:r>
                        <a:rPr lang="en-US" sz="1000"/>
                        <a:t>Video</a:t>
                      </a:r>
                    </a:p>
                  </a:txBody>
                  <a:tcPr/>
                </a:tc>
                <a:extLst>
                  <a:ext uri="{0D108BD9-81ED-4DB2-BD59-A6C34878D82A}">
                    <a16:rowId xmlns:a16="http://schemas.microsoft.com/office/drawing/2014/main" val="3149870317"/>
                  </a:ext>
                </a:extLst>
              </a:tr>
            </a:tbl>
          </a:graphicData>
        </a:graphic>
      </p:graphicFrame>
      <p:sp>
        <p:nvSpPr>
          <p:cNvPr id="4" name="Text Placeholder 3"/>
          <p:cNvSpPr>
            <a:spLocks noGrp="1"/>
          </p:cNvSpPr>
          <p:nvPr>
            <p:ph type="body" sz="quarter" idx="14"/>
          </p:nvPr>
        </p:nvSpPr>
        <p:spPr/>
        <p:txBody>
          <a:bodyPr/>
          <a:lstStyle/>
          <a:p>
            <a:r>
              <a:rPr lang="en-US"/>
              <a:t>01.01.2017 - 24.03.2017</a:t>
            </a:r>
          </a:p>
        </p:txBody>
      </p:sp>
    </p:spTree>
    <p:extLst>
      <p:ext uri="{BB962C8B-B14F-4D97-AF65-F5344CB8AC3E}">
        <p14:creationId xmlns:p14="http://schemas.microsoft.com/office/powerpoint/2010/main" val="17821129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07871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72586973"/>
                    </a:ext>
                  </a:extLst>
                </a:gridCol>
                <a:gridCol w="1234440">
                  <a:extLst>
                    <a:ext uri="{9D8B030D-6E8A-4147-A177-3AD203B41FA5}">
                      <a16:colId xmlns:a16="http://schemas.microsoft.com/office/drawing/2014/main" val="3092736149"/>
                    </a:ext>
                  </a:extLst>
                </a:gridCol>
                <a:gridCol w="1234440">
                  <a:extLst>
                    <a:ext uri="{9D8B030D-6E8A-4147-A177-3AD203B41FA5}">
                      <a16:colId xmlns:a16="http://schemas.microsoft.com/office/drawing/2014/main" val="3540952783"/>
                    </a:ext>
                  </a:extLst>
                </a:gridCol>
                <a:gridCol w="1234440">
                  <a:extLst>
                    <a:ext uri="{9D8B030D-6E8A-4147-A177-3AD203B41FA5}">
                      <a16:colId xmlns:a16="http://schemas.microsoft.com/office/drawing/2014/main" val="4069874700"/>
                    </a:ext>
                  </a:extLst>
                </a:gridCol>
                <a:gridCol w="822960">
                  <a:extLst>
                    <a:ext uri="{9D8B030D-6E8A-4147-A177-3AD203B41FA5}">
                      <a16:colId xmlns:a16="http://schemas.microsoft.com/office/drawing/2014/main" val="2728145197"/>
                    </a:ext>
                  </a:extLst>
                </a:gridCol>
                <a:gridCol w="411480">
                  <a:extLst>
                    <a:ext uri="{9D8B030D-6E8A-4147-A177-3AD203B41FA5}">
                      <a16:colId xmlns:a16="http://schemas.microsoft.com/office/drawing/2014/main" val="795003484"/>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1916940197"/>
                  </a:ext>
                </a:extLst>
              </a:tr>
              <a:tr h="370840">
                <a:tc>
                  <a:txBody>
                    <a:bodyPr/>
                    <a:lstStyle/>
                    <a:p>
                      <a:r>
                        <a:rPr lang="de-DE" sz="1000" b="1"/>
                        <a:t>NDR 2 - 2017-01-23 06:19:45</a:t>
                      </a:r>
                      <a:r>
                        <a:rPr lang="de-DE" sz="1000"/>
                        <a:t>
Wirklich mehr oder doch weniger? Unsere Kollegen von BR24 lassen Zahlen sprechen.</a:t>
                      </a:r>
                      <a:endParaRPr lang="en-US" sz="1000"/>
                    </a:p>
                  </a:txBody>
                  <a:tcPr/>
                </a:tc>
                <a:tc>
                  <a:txBody>
                    <a:bodyPr/>
                    <a:lstStyle/>
                    <a:p>
                      <a:r>
                        <a:rPr lang="en-US" sz="1000"/>
                        <a:t>13.8%</a:t>
                      </a:r>
                    </a:p>
                  </a:txBody>
                  <a:tcPr/>
                </a:tc>
                <a:tc>
                  <a:txBody>
                    <a:bodyPr/>
                    <a:lstStyle/>
                    <a:p>
                      <a:r>
                        <a:rPr lang="en-US" sz="1000"/>
                        <a:t>1470</a:t>
                      </a:r>
                    </a:p>
                  </a:txBody>
                  <a:tcPr/>
                </a:tc>
                <a:tc>
                  <a:txBody>
                    <a:bodyPr/>
                    <a:lstStyle/>
                    <a:p>
                      <a:r>
                        <a:rPr lang="en-US" sz="1000"/>
                        <a:t>10627</a:t>
                      </a:r>
                    </a:p>
                  </a:txBody>
                  <a:tcPr/>
                </a:tc>
                <a:tc>
                  <a:txBody>
                    <a:bodyPr/>
                    <a:lstStyle/>
                    <a:p>
                      <a:r>
                        <a:rPr lang="en-US" sz="1000"/>
                        <a:t>214</a:t>
                      </a:r>
                    </a:p>
                  </a:txBody>
                  <a:tcPr/>
                </a:tc>
                <a:tc>
                  <a:txBody>
                    <a:bodyPr/>
                    <a:lstStyle/>
                    <a:p>
                      <a:r>
                        <a:rPr lang="en-US" sz="1000"/>
                        <a:t>Video</a:t>
                      </a:r>
                    </a:p>
                  </a:txBody>
                  <a:tcPr/>
                </a:tc>
                <a:extLst>
                  <a:ext uri="{0D108BD9-81ED-4DB2-BD59-A6C34878D82A}">
                    <a16:rowId xmlns:a16="http://schemas.microsoft.com/office/drawing/2014/main" val="1928796768"/>
                  </a:ext>
                </a:extLst>
              </a:tr>
              <a:tr h="370840">
                <a:tc>
                  <a:txBody>
                    <a:bodyPr/>
                    <a:lstStyle/>
                    <a:p>
                      <a:r>
                        <a:rPr lang="de-DE" sz="1000" b="1"/>
                        <a:t>NDR 2 - 2017-01-06 22:10:39</a:t>
                      </a:r>
                      <a:r>
                        <a:rPr lang="de-DE" sz="1000"/>
                        <a:t>
Nicht vergessen: Es ist glatt auf den Straßen!</a:t>
                      </a:r>
                      <a:endParaRPr lang="en-US" sz="1000"/>
                    </a:p>
                  </a:txBody>
                  <a:tcPr/>
                </a:tc>
                <a:tc>
                  <a:txBody>
                    <a:bodyPr/>
                    <a:lstStyle/>
                    <a:p>
                      <a:r>
                        <a:rPr lang="en-US" sz="1000"/>
                        <a:t>13.3%</a:t>
                      </a:r>
                    </a:p>
                  </a:txBody>
                  <a:tcPr/>
                </a:tc>
                <a:tc>
                  <a:txBody>
                    <a:bodyPr/>
                    <a:lstStyle/>
                    <a:p>
                      <a:r>
                        <a:rPr lang="en-US" sz="1000"/>
                        <a:t>16966</a:t>
                      </a:r>
                    </a:p>
                  </a:txBody>
                  <a:tcPr/>
                </a:tc>
                <a:tc>
                  <a:txBody>
                    <a:bodyPr/>
                    <a:lstStyle/>
                    <a:p>
                      <a:r>
                        <a:rPr lang="en-US" sz="1000"/>
                        <a:t>127571</a:t>
                      </a:r>
                    </a:p>
                  </a:txBody>
                  <a:tcPr/>
                </a:tc>
                <a:tc>
                  <a:txBody>
                    <a:bodyPr/>
                    <a:lstStyle/>
                    <a:p>
                      <a:r>
                        <a:rPr lang="en-US" sz="1000"/>
                        <a:t>574</a:t>
                      </a:r>
                    </a:p>
                  </a:txBody>
                  <a:tcPr/>
                </a:tc>
                <a:tc>
                  <a:txBody>
                    <a:bodyPr/>
                    <a:lstStyle/>
                    <a:p>
                      <a:r>
                        <a:rPr lang="en-US" sz="1000"/>
                        <a:t>Link</a:t>
                      </a:r>
                    </a:p>
                  </a:txBody>
                  <a:tcPr/>
                </a:tc>
                <a:extLst>
                  <a:ext uri="{0D108BD9-81ED-4DB2-BD59-A6C34878D82A}">
                    <a16:rowId xmlns:a16="http://schemas.microsoft.com/office/drawing/2014/main" val="916904474"/>
                  </a:ext>
                </a:extLst>
              </a:tr>
              <a:tr h="370840">
                <a:tc>
                  <a:txBody>
                    <a:bodyPr/>
                    <a:lstStyle/>
                    <a:p>
                      <a:r>
                        <a:rPr lang="de-DE" sz="1000" b="1"/>
                        <a:t>NDR 2 - 2017-02-10 08:50:05</a:t>
                      </a:r>
                      <a:r>
                        <a:rPr lang="de-DE" sz="1000"/>
                        <a:t>
Hier nochmal Levina mit "Perfect Life" zum Genießen. Wie gefällt euch unser Song für den Eurovision Song Contest in Kiew 2017? 👍💃🎤</a:t>
                      </a:r>
                      <a:endParaRPr lang="en-US" sz="1000"/>
                    </a:p>
                  </a:txBody>
                  <a:tcPr/>
                </a:tc>
                <a:tc>
                  <a:txBody>
                    <a:bodyPr/>
                    <a:lstStyle/>
                    <a:p>
                      <a:r>
                        <a:rPr lang="en-US" sz="1000"/>
                        <a:t>11.5%</a:t>
                      </a:r>
                    </a:p>
                  </a:txBody>
                  <a:tcPr/>
                </a:tc>
                <a:tc>
                  <a:txBody>
                    <a:bodyPr/>
                    <a:lstStyle/>
                    <a:p>
                      <a:r>
                        <a:rPr lang="en-US" sz="1000"/>
                        <a:t>7472</a:t>
                      </a:r>
                    </a:p>
                  </a:txBody>
                  <a:tcPr/>
                </a:tc>
                <a:tc>
                  <a:txBody>
                    <a:bodyPr/>
                    <a:lstStyle/>
                    <a:p>
                      <a:r>
                        <a:rPr lang="en-US" sz="1000"/>
                        <a:t>65114</a:t>
                      </a:r>
                    </a:p>
                  </a:txBody>
                  <a:tcPr/>
                </a:tc>
                <a:tc>
                  <a:txBody>
                    <a:bodyPr/>
                    <a:lstStyle/>
                    <a:p>
                      <a:r>
                        <a:rPr lang="en-US" sz="1000"/>
                        <a:t>237</a:t>
                      </a:r>
                    </a:p>
                  </a:txBody>
                  <a:tcPr/>
                </a:tc>
                <a:tc>
                  <a:txBody>
                    <a:bodyPr/>
                    <a:lstStyle/>
                    <a:p>
                      <a:r>
                        <a:rPr lang="en-US" sz="1000"/>
                        <a:t>Video</a:t>
                      </a:r>
                    </a:p>
                  </a:txBody>
                  <a:tcPr/>
                </a:tc>
                <a:extLst>
                  <a:ext uri="{0D108BD9-81ED-4DB2-BD59-A6C34878D82A}">
                    <a16:rowId xmlns:a16="http://schemas.microsoft.com/office/drawing/2014/main" val="1844829020"/>
                  </a:ext>
                </a:extLst>
              </a:tr>
              <a:tr h="370840">
                <a:tc>
                  <a:txBody>
                    <a:bodyPr/>
                    <a:lstStyle/>
                    <a:p>
                      <a:r>
                        <a:rPr lang="de-DE" sz="1000" b="1"/>
                        <a:t>NDR 2 - 2017-03-03 13:59:30</a:t>
                      </a:r>
                      <a:r>
                        <a:rPr lang="de-DE" sz="1000"/>
                        <a:t>
Weltmeister Kevin Großkreutz entschuldigt sich unter Tränen und kündigt Rückzug aus dem Profisport an. 😢</a:t>
                      </a:r>
                      <a:endParaRPr lang="en-US" sz="1000"/>
                    </a:p>
                  </a:txBody>
                  <a:tcPr/>
                </a:tc>
                <a:tc>
                  <a:txBody>
                    <a:bodyPr/>
                    <a:lstStyle/>
                    <a:p>
                      <a:r>
                        <a:rPr lang="en-US" sz="1000"/>
                        <a:t>11.2%</a:t>
                      </a:r>
                    </a:p>
                  </a:txBody>
                  <a:tcPr/>
                </a:tc>
                <a:tc>
                  <a:txBody>
                    <a:bodyPr/>
                    <a:lstStyle/>
                    <a:p>
                      <a:r>
                        <a:rPr lang="en-US" sz="1000"/>
                        <a:t>6150</a:t>
                      </a:r>
                    </a:p>
                  </a:txBody>
                  <a:tcPr/>
                </a:tc>
                <a:tc>
                  <a:txBody>
                    <a:bodyPr/>
                    <a:lstStyle/>
                    <a:p>
                      <a:r>
                        <a:rPr lang="en-US" sz="1000"/>
                        <a:t>54990</a:t>
                      </a:r>
                    </a:p>
                  </a:txBody>
                  <a:tcPr/>
                </a:tc>
                <a:tc>
                  <a:txBody>
                    <a:bodyPr/>
                    <a:lstStyle/>
                    <a:p>
                      <a:r>
                        <a:rPr lang="en-US" sz="1000"/>
                        <a:t>92</a:t>
                      </a:r>
                    </a:p>
                  </a:txBody>
                  <a:tcPr/>
                </a:tc>
                <a:tc>
                  <a:txBody>
                    <a:bodyPr/>
                    <a:lstStyle/>
                    <a:p>
                      <a:r>
                        <a:rPr lang="en-US" sz="1000"/>
                        <a:t>Video</a:t>
                      </a:r>
                    </a:p>
                  </a:txBody>
                  <a:tcPr/>
                </a:tc>
                <a:extLst>
                  <a:ext uri="{0D108BD9-81ED-4DB2-BD59-A6C34878D82A}">
                    <a16:rowId xmlns:a16="http://schemas.microsoft.com/office/drawing/2014/main" val="2011250584"/>
                  </a:ext>
                </a:extLst>
              </a:tr>
              <a:tr h="370840">
                <a:tc>
                  <a:txBody>
                    <a:bodyPr/>
                    <a:lstStyle/>
                    <a:p>
                      <a:r>
                        <a:rPr lang="de-DE" sz="1000" b="1"/>
                        <a:t>NDR 2 - 2017-03-10 16:42:57</a:t>
                      </a:r>
                      <a:r>
                        <a:rPr lang="de-DE" sz="1000"/>
                        <a:t>
Nicht alles was von oben kommt ist gut! 😇</a:t>
                      </a:r>
                      <a:endParaRPr lang="en-US" sz="1000"/>
                    </a:p>
                  </a:txBody>
                  <a:tcPr/>
                </a:tc>
                <a:tc>
                  <a:txBody>
                    <a:bodyPr/>
                    <a:lstStyle/>
                    <a:p>
                      <a:r>
                        <a:rPr lang="en-US" sz="1000"/>
                        <a:t>10.8%</a:t>
                      </a:r>
                    </a:p>
                  </a:txBody>
                  <a:tcPr/>
                </a:tc>
                <a:tc>
                  <a:txBody>
                    <a:bodyPr/>
                    <a:lstStyle/>
                    <a:p>
                      <a:r>
                        <a:rPr lang="en-US" sz="1000"/>
                        <a:t>4075</a:t>
                      </a:r>
                    </a:p>
                  </a:txBody>
                  <a:tcPr/>
                </a:tc>
                <a:tc>
                  <a:txBody>
                    <a:bodyPr/>
                    <a:lstStyle/>
                    <a:p>
                      <a:r>
                        <a:rPr lang="en-US" sz="1000"/>
                        <a:t>37840</a:t>
                      </a:r>
                    </a:p>
                  </a:txBody>
                  <a:tcPr/>
                </a:tc>
                <a:tc>
                  <a:txBody>
                    <a:bodyPr/>
                    <a:lstStyle/>
                    <a:p>
                      <a:r>
                        <a:rPr lang="en-US" sz="1000"/>
                        <a:t>112</a:t>
                      </a:r>
                    </a:p>
                  </a:txBody>
                  <a:tcPr/>
                </a:tc>
                <a:tc>
                  <a:txBody>
                    <a:bodyPr/>
                    <a:lstStyle/>
                    <a:p>
                      <a:r>
                        <a:rPr lang="en-US" sz="1000"/>
                        <a:t>Video</a:t>
                      </a:r>
                    </a:p>
                  </a:txBody>
                  <a:tcPr/>
                </a:tc>
                <a:extLst>
                  <a:ext uri="{0D108BD9-81ED-4DB2-BD59-A6C34878D82A}">
                    <a16:rowId xmlns:a16="http://schemas.microsoft.com/office/drawing/2014/main" val="2491988620"/>
                  </a:ext>
                </a:extLst>
              </a:tr>
            </a:tbl>
          </a:graphicData>
        </a:graphic>
      </p:graphicFrame>
      <p:sp>
        <p:nvSpPr>
          <p:cNvPr id="4" name="Text Placeholder 3"/>
          <p:cNvSpPr>
            <a:spLocks noGrp="1"/>
          </p:cNvSpPr>
          <p:nvPr>
            <p:ph type="body" sz="quarter" idx="14"/>
          </p:nvPr>
        </p:nvSpPr>
        <p:spPr/>
        <p:txBody>
          <a:bodyPr/>
          <a:lstStyle/>
          <a:p>
            <a:r>
              <a:rPr lang="en-US"/>
              <a:t>01.01.2017 - 24.03.2017</a:t>
            </a:r>
          </a:p>
        </p:txBody>
      </p:sp>
    </p:spTree>
    <p:extLst>
      <p:ext uri="{BB962C8B-B14F-4D97-AF65-F5344CB8AC3E}">
        <p14:creationId xmlns:p14="http://schemas.microsoft.com/office/powerpoint/2010/main" val="22568452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 - 1 of 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87553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1043379"/>
                    </a:ext>
                  </a:extLst>
                </a:gridCol>
                <a:gridCol w="1234440">
                  <a:extLst>
                    <a:ext uri="{9D8B030D-6E8A-4147-A177-3AD203B41FA5}">
                      <a16:colId xmlns:a16="http://schemas.microsoft.com/office/drawing/2014/main" val="2968806072"/>
                    </a:ext>
                  </a:extLst>
                </a:gridCol>
                <a:gridCol w="1234440">
                  <a:extLst>
                    <a:ext uri="{9D8B030D-6E8A-4147-A177-3AD203B41FA5}">
                      <a16:colId xmlns:a16="http://schemas.microsoft.com/office/drawing/2014/main" val="1530475254"/>
                    </a:ext>
                  </a:extLst>
                </a:gridCol>
                <a:gridCol w="1234440">
                  <a:extLst>
                    <a:ext uri="{9D8B030D-6E8A-4147-A177-3AD203B41FA5}">
                      <a16:colId xmlns:a16="http://schemas.microsoft.com/office/drawing/2014/main" val="896624329"/>
                    </a:ext>
                  </a:extLst>
                </a:gridCol>
                <a:gridCol w="822960">
                  <a:extLst>
                    <a:ext uri="{9D8B030D-6E8A-4147-A177-3AD203B41FA5}">
                      <a16:colId xmlns:a16="http://schemas.microsoft.com/office/drawing/2014/main" val="3640367029"/>
                    </a:ext>
                  </a:extLst>
                </a:gridCol>
                <a:gridCol w="411480">
                  <a:extLst>
                    <a:ext uri="{9D8B030D-6E8A-4147-A177-3AD203B41FA5}">
                      <a16:colId xmlns:a16="http://schemas.microsoft.com/office/drawing/2014/main" val="967159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850452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2 - 2017-02-06 17:54:11</a:t>
                      </a:r>
                      <a:r>
                        <a:rPr kumimoji="0" lang="de-DE" sz="1000" b="0" i="0" u="none" strike="noStrike" kern="1200" cap="none" spc="0" normalizeH="0" baseline="0" noProof="0">
                          <a:ln>
                            <a:noFill/>
                          </a:ln>
                          <a:solidFill>
                            <a:prstClr val="black"/>
                          </a:solidFill>
                          <a:effectLst/>
                          <a:uLnTx/>
                          <a:uFillTx/>
                          <a:latin typeface="+mn-lt"/>
                          <a:ea typeface="+mn-ea"/>
                          <a:cs typeface="+mn-cs"/>
                        </a:rPr>
                        <a:t>
Über welches dieser drei Themen möchtet Ihr am Donnerstag im #NDR2Spezial - Ihr Thema mit uns sprechen? Jetzt abstimmen! Mehr Infos: www.ndr.de/ndr2/voting1052.html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1313304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2 - 2017-02-14 09:56:37</a:t>
                      </a:r>
                      <a:r>
                        <a:rPr kumimoji="0" lang="de-DE" sz="1000" b="0" i="0" u="none" strike="noStrike" kern="1200" cap="none" spc="0" normalizeH="0" baseline="0" noProof="0">
                          <a:ln>
                            <a:noFill/>
                          </a:ln>
                          <a:solidFill>
                            <a:prstClr val="black"/>
                          </a:solidFill>
                          <a:effectLst/>
                          <a:uLnTx/>
                          <a:uFillTx/>
                          <a:latin typeface="+mn-lt"/>
                          <a:ea typeface="+mn-ea"/>
                          <a:cs typeface="+mn-cs"/>
                        </a:rPr>
                        <a:t>
Das NDR 2 Anti-Lovesong-Voting für alle, die den Valentinstag nicht feiern: Welchen dieser Songs wollt ihr bei Sascha Sommer im NDR 2 Vormittag hören? Jetzt abstimmen und schreibt uns gern hier oder per WhatsApp, warum der Song euer Favorit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4170190856"/>
                  </a:ext>
                </a:extLst>
              </a:tr>
            </a:tbl>
          </a:graphicData>
        </a:graphic>
      </p:graphicFrame>
      <p:sp>
        <p:nvSpPr>
          <p:cNvPr id="4" name="Text Placeholder 3"/>
          <p:cNvSpPr>
            <a:spLocks noGrp="1"/>
          </p:cNvSpPr>
          <p:nvPr>
            <p:ph type="body" sz="quarter" idx="14"/>
          </p:nvPr>
        </p:nvSpPr>
        <p:spPr/>
        <p:txBody>
          <a:bodyPr/>
          <a:lstStyle/>
          <a:p>
            <a:r>
              <a:rPr lang="en-US"/>
              <a:t>01.01.2017 - 24.03.2017</a:t>
            </a:r>
          </a:p>
        </p:txBody>
      </p:sp>
    </p:spTree>
    <p:extLst>
      <p:ext uri="{BB962C8B-B14F-4D97-AF65-F5344CB8AC3E}">
        <p14:creationId xmlns:p14="http://schemas.microsoft.com/office/powerpoint/2010/main" val="2016781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 - 2 of 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90612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68404854"/>
                    </a:ext>
                  </a:extLst>
                </a:gridCol>
                <a:gridCol w="1234440">
                  <a:extLst>
                    <a:ext uri="{9D8B030D-6E8A-4147-A177-3AD203B41FA5}">
                      <a16:colId xmlns:a16="http://schemas.microsoft.com/office/drawing/2014/main" val="1893442196"/>
                    </a:ext>
                  </a:extLst>
                </a:gridCol>
                <a:gridCol w="1234440">
                  <a:extLst>
                    <a:ext uri="{9D8B030D-6E8A-4147-A177-3AD203B41FA5}">
                      <a16:colId xmlns:a16="http://schemas.microsoft.com/office/drawing/2014/main" val="2036559687"/>
                    </a:ext>
                  </a:extLst>
                </a:gridCol>
                <a:gridCol w="1234440">
                  <a:extLst>
                    <a:ext uri="{9D8B030D-6E8A-4147-A177-3AD203B41FA5}">
                      <a16:colId xmlns:a16="http://schemas.microsoft.com/office/drawing/2014/main" val="439651124"/>
                    </a:ext>
                  </a:extLst>
                </a:gridCol>
                <a:gridCol w="822960">
                  <a:extLst>
                    <a:ext uri="{9D8B030D-6E8A-4147-A177-3AD203B41FA5}">
                      <a16:colId xmlns:a16="http://schemas.microsoft.com/office/drawing/2014/main" val="3720101428"/>
                    </a:ext>
                  </a:extLst>
                </a:gridCol>
                <a:gridCol w="411480">
                  <a:extLst>
                    <a:ext uri="{9D8B030D-6E8A-4147-A177-3AD203B41FA5}">
                      <a16:colId xmlns:a16="http://schemas.microsoft.com/office/drawing/2014/main" val="790432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653676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2 - 2017-01-12 17:41:27</a:t>
                      </a:r>
                      <a:r>
                        <a:rPr kumimoji="0" lang="de-DE" sz="1000" b="0" i="0" u="none" strike="noStrike" kern="1200" cap="none" spc="0" normalizeH="0" baseline="0" noProof="0">
                          <a:ln>
                            <a:noFill/>
                          </a:ln>
                          <a:solidFill>
                            <a:prstClr val="black"/>
                          </a:solidFill>
                          <a:effectLst/>
                          <a:uLnTx/>
                          <a:uFillTx/>
                          <a:latin typeface="+mn-lt"/>
                          <a:ea typeface="+mn-ea"/>
                          <a:cs typeface="+mn-cs"/>
                        </a:rPr>
                        <a:t>
2016 kann wohl jetzt schon ohne Übertreibung als das Jahr des Max Giesinger bezeichnet werden. Ganz seinem Albumtitel entsprechend eroberte „Der Junge, der rennt“ die deutsche Musiklandschaft im Sturm und ein Ende scheint nicht in Sicht. „80 Millionen“, die erste Single aus seinem aktuellen Album, bringt es inzwischen auf über 15 Millionen Views bei YouTube und kletterte bis auf Platz 2 der deutschen Single Charts. Mit weit über 200.000 abgesetzten Exemplaren erreichte der Song im Juli sogar Goldstatus.
Im September folgte Giesingers zweite Single „Wenn sie tanzt“, die von der Flucht aus dem Alltag handelt. Der Song erfreut sich einer starken Beliebtheit in den Streamingportalen, was sicherlich neben der eingängigen Melodie vor allem dem Inhalt geschuldet ist, mit dem sich in der heutigen Zeit viele Menschen identifizieren können.
Auch live hält der Run auf Giesinger an: Nach einem umfangreichen Open-Air Sommer 2016 mit über 60 Shows geht es für Giesinger und Band 2017 weiter.
NDR 2 präsentiert sein Konzert im Cloppenburg.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extLst>
                  <a:ext uri="{0D108BD9-81ED-4DB2-BD59-A6C34878D82A}">
                    <a16:rowId xmlns:a16="http://schemas.microsoft.com/office/drawing/2014/main" val="1219037666"/>
                  </a:ext>
                </a:extLst>
              </a:tr>
            </a:tbl>
          </a:graphicData>
        </a:graphic>
      </p:graphicFrame>
      <p:sp>
        <p:nvSpPr>
          <p:cNvPr id="4" name="Text Placeholder 3"/>
          <p:cNvSpPr>
            <a:spLocks noGrp="1"/>
          </p:cNvSpPr>
          <p:nvPr>
            <p:ph type="body" sz="quarter" idx="14"/>
          </p:nvPr>
        </p:nvSpPr>
        <p:spPr/>
        <p:txBody>
          <a:bodyPr/>
          <a:lstStyle/>
          <a:p>
            <a:r>
              <a:rPr lang="en-US"/>
              <a:t>01.01.2017 - 24.03.2017</a:t>
            </a:r>
          </a:p>
        </p:txBody>
      </p:sp>
    </p:spTree>
    <p:extLst>
      <p:ext uri="{BB962C8B-B14F-4D97-AF65-F5344CB8AC3E}">
        <p14:creationId xmlns:p14="http://schemas.microsoft.com/office/powerpoint/2010/main" val="40454549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 - 3 of 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83099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72988142"/>
                    </a:ext>
                  </a:extLst>
                </a:gridCol>
                <a:gridCol w="1234440">
                  <a:extLst>
                    <a:ext uri="{9D8B030D-6E8A-4147-A177-3AD203B41FA5}">
                      <a16:colId xmlns:a16="http://schemas.microsoft.com/office/drawing/2014/main" val="2247679401"/>
                    </a:ext>
                  </a:extLst>
                </a:gridCol>
                <a:gridCol w="1234440">
                  <a:extLst>
                    <a:ext uri="{9D8B030D-6E8A-4147-A177-3AD203B41FA5}">
                      <a16:colId xmlns:a16="http://schemas.microsoft.com/office/drawing/2014/main" val="2833221986"/>
                    </a:ext>
                  </a:extLst>
                </a:gridCol>
                <a:gridCol w="1234440">
                  <a:extLst>
                    <a:ext uri="{9D8B030D-6E8A-4147-A177-3AD203B41FA5}">
                      <a16:colId xmlns:a16="http://schemas.microsoft.com/office/drawing/2014/main" val="3792839382"/>
                    </a:ext>
                  </a:extLst>
                </a:gridCol>
                <a:gridCol w="822960">
                  <a:extLst>
                    <a:ext uri="{9D8B030D-6E8A-4147-A177-3AD203B41FA5}">
                      <a16:colId xmlns:a16="http://schemas.microsoft.com/office/drawing/2014/main" val="251202350"/>
                    </a:ext>
                  </a:extLst>
                </a:gridCol>
                <a:gridCol w="411480">
                  <a:extLst>
                    <a:ext uri="{9D8B030D-6E8A-4147-A177-3AD203B41FA5}">
                      <a16:colId xmlns:a16="http://schemas.microsoft.com/office/drawing/2014/main" val="2266712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11012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2 - 2017-01-12 17:41:13</a:t>
                      </a:r>
                      <a:r>
                        <a:rPr kumimoji="0" lang="de-DE" sz="1000" b="0" i="0" u="none" strike="noStrike" kern="1200" cap="none" spc="0" normalizeH="0" baseline="0" noProof="0">
                          <a:ln>
                            <a:noFill/>
                          </a:ln>
                          <a:solidFill>
                            <a:prstClr val="black"/>
                          </a:solidFill>
                          <a:effectLst/>
                          <a:uLnTx/>
                          <a:uFillTx/>
                          <a:latin typeface="+mn-lt"/>
                          <a:ea typeface="+mn-ea"/>
                          <a:cs typeface="+mn-cs"/>
                        </a:rPr>
                        <a:t>
2016 kann wohl jetzt schon ohne Übertreibung als das Jahr des Max Giesinger bezeichnet werden. Ganz seinem Albumtitel entsprechend eroberte „Der Junge, der rennt“ die deutsche Musiklandschaft im Sturm und ein Ende scheint nicht in Sicht. „80 Millionen“, die erste Single aus seinem aktuellen Album, bringt es inzwischen auf über 15 Millionen Views bei YouTube und kletterte bis auf Platz 2 der deutschen Single Charts. Mit weit über 200.000 abgesetzten Exemplaren erreichte der Song im Juli sogar Goldstatus.
Im September folgte Giesingers zweite Single „Wenn sie tanzt“, die von der Flucht aus dem Alltag handelt. Der Song erfreut sich einer starken Beliebtheit in den Streamingportalen, was sicherlich neben der eingängigen Melodie vor allem dem Inhalt geschuldet ist, mit dem sich in der heutigen Zeit viele Menschen identifizieren können.
Auch live hält der Run auf Giesinger an: Nach einem umfangreichen Open-Air Sommer 2016 mit über 60 Shows geht es für Giesinger und Band 2017 weiter.
NDR 2 präsentiert sein Konzert auf Rügen.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extLst>
                  <a:ext uri="{0D108BD9-81ED-4DB2-BD59-A6C34878D82A}">
                    <a16:rowId xmlns:a16="http://schemas.microsoft.com/office/drawing/2014/main" val="1526853236"/>
                  </a:ext>
                </a:extLst>
              </a:tr>
            </a:tbl>
          </a:graphicData>
        </a:graphic>
      </p:graphicFrame>
      <p:sp>
        <p:nvSpPr>
          <p:cNvPr id="4" name="Text Placeholder 3"/>
          <p:cNvSpPr>
            <a:spLocks noGrp="1"/>
          </p:cNvSpPr>
          <p:nvPr>
            <p:ph type="body" sz="quarter" idx="14"/>
          </p:nvPr>
        </p:nvSpPr>
        <p:spPr/>
        <p:txBody>
          <a:bodyPr/>
          <a:lstStyle/>
          <a:p>
            <a:r>
              <a:rPr lang="en-US"/>
              <a:t>01.01.2017 - 24.03.2017</a:t>
            </a:r>
          </a:p>
        </p:txBody>
      </p:sp>
    </p:spTree>
    <p:extLst>
      <p:ext uri="{BB962C8B-B14F-4D97-AF65-F5344CB8AC3E}">
        <p14:creationId xmlns:p14="http://schemas.microsoft.com/office/powerpoint/2010/main" val="31113766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 - 4 of 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36869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13926196"/>
                    </a:ext>
                  </a:extLst>
                </a:gridCol>
                <a:gridCol w="1234440">
                  <a:extLst>
                    <a:ext uri="{9D8B030D-6E8A-4147-A177-3AD203B41FA5}">
                      <a16:colId xmlns:a16="http://schemas.microsoft.com/office/drawing/2014/main" val="871245673"/>
                    </a:ext>
                  </a:extLst>
                </a:gridCol>
                <a:gridCol w="1234440">
                  <a:extLst>
                    <a:ext uri="{9D8B030D-6E8A-4147-A177-3AD203B41FA5}">
                      <a16:colId xmlns:a16="http://schemas.microsoft.com/office/drawing/2014/main" val="4020871481"/>
                    </a:ext>
                  </a:extLst>
                </a:gridCol>
                <a:gridCol w="1234440">
                  <a:extLst>
                    <a:ext uri="{9D8B030D-6E8A-4147-A177-3AD203B41FA5}">
                      <a16:colId xmlns:a16="http://schemas.microsoft.com/office/drawing/2014/main" val="2213674261"/>
                    </a:ext>
                  </a:extLst>
                </a:gridCol>
                <a:gridCol w="822960">
                  <a:extLst>
                    <a:ext uri="{9D8B030D-6E8A-4147-A177-3AD203B41FA5}">
                      <a16:colId xmlns:a16="http://schemas.microsoft.com/office/drawing/2014/main" val="660526674"/>
                    </a:ext>
                  </a:extLst>
                </a:gridCol>
                <a:gridCol w="411480">
                  <a:extLst>
                    <a:ext uri="{9D8B030D-6E8A-4147-A177-3AD203B41FA5}">
                      <a16:colId xmlns:a16="http://schemas.microsoft.com/office/drawing/2014/main" val="2936571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77515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2 - 2017-01-27 13:27:54</a:t>
                      </a:r>
                      <a:r>
                        <a:rPr kumimoji="0" lang="de-DE" sz="1000" b="0" i="0" u="none" strike="noStrike" kern="1200" cap="none" spc="0" normalizeH="0" baseline="0" noProof="0">
                          <a:ln>
                            <a:noFill/>
                          </a:ln>
                          <a:solidFill>
                            <a:prstClr val="black"/>
                          </a:solidFill>
                          <a:effectLst/>
                          <a:uLnTx/>
                          <a:uFillTx/>
                          <a:latin typeface="+mn-lt"/>
                          <a:ea typeface="+mn-ea"/>
                          <a:cs typeface="+mn-cs"/>
                        </a:rPr>
                        <a:t>
2017 wird ein spannendes Jahr für Yvonne Catterfeld und ihre Fans. Am 10. März erscheint auf ihrem eigenen, neu gegründeten Label Veritable Records das neue Album der charismatischen Sängerin. Anschließend geht sie mit den Songs von ‚Guten Morgen Freiheit’ auf eine ausgedehnte Tour durch Deutschland, Österreich und die Schweiz.
Mit ihrem siebten Studioalbum begibt sich Yvonne Catterfeld auf ungewohntes Terrain. Die eingängigen und zugleich tiefgründigen Songs überzeugen durch einen neuen, urbanen Sound und überraschend unerwartete Gäste mit starken Features. Die erste Single ‚Irgendwas feat. Bengio’ wurde bereits am 9. Dezember 2016 veröffentlicht.
Die ausgebildete Musikerin ist schon seit 2003 fester Bestandteil der deutschen Musiklandschaft. Ihre Veröffentlichungen finden sich regelmäßig ganz oben in den Charts und wurden, genau wie ihre Film- und TV-Rollen, mit diversen Preisen ausgezeichnet. Dieser bemerkenswerte Facettenreichtum, gepaart mit ihrer offenen und charmanten Persönlichkeit, fasziniert ihre Fans immer wieder aufs Neue. Aktuell begeistert sie als Coach der Casting-Show ‚The Voice of Germany’.
NDR 2 präsentiert das Konzert in Hannover.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extLst>
                  <a:ext uri="{0D108BD9-81ED-4DB2-BD59-A6C34878D82A}">
                    <a16:rowId xmlns:a16="http://schemas.microsoft.com/office/drawing/2014/main" val="2809282264"/>
                  </a:ext>
                </a:extLst>
              </a:tr>
            </a:tbl>
          </a:graphicData>
        </a:graphic>
      </p:graphicFrame>
      <p:sp>
        <p:nvSpPr>
          <p:cNvPr id="4" name="Text Placeholder 3"/>
          <p:cNvSpPr>
            <a:spLocks noGrp="1"/>
          </p:cNvSpPr>
          <p:nvPr>
            <p:ph type="body" sz="quarter" idx="14"/>
          </p:nvPr>
        </p:nvSpPr>
        <p:spPr/>
        <p:txBody>
          <a:bodyPr/>
          <a:lstStyle/>
          <a:p>
            <a:r>
              <a:rPr lang="en-US"/>
              <a:t>01.01.2017 - 24.03.2017</a:t>
            </a:r>
          </a:p>
        </p:txBody>
      </p:sp>
    </p:spTree>
    <p:extLst>
      <p:ext uri="{BB962C8B-B14F-4D97-AF65-F5344CB8AC3E}">
        <p14:creationId xmlns:p14="http://schemas.microsoft.com/office/powerpoint/2010/main" val="4699129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78010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80702513"/>
                    </a:ext>
                  </a:extLst>
                </a:gridCol>
                <a:gridCol w="822960">
                  <a:extLst>
                    <a:ext uri="{9D8B030D-6E8A-4147-A177-3AD203B41FA5}">
                      <a16:colId xmlns:a16="http://schemas.microsoft.com/office/drawing/2014/main" val="3254328094"/>
                    </a:ext>
                  </a:extLst>
                </a:gridCol>
                <a:gridCol w="822960">
                  <a:extLst>
                    <a:ext uri="{9D8B030D-6E8A-4147-A177-3AD203B41FA5}">
                      <a16:colId xmlns:a16="http://schemas.microsoft.com/office/drawing/2014/main" val="2786521470"/>
                    </a:ext>
                  </a:extLst>
                </a:gridCol>
                <a:gridCol w="822960">
                  <a:extLst>
                    <a:ext uri="{9D8B030D-6E8A-4147-A177-3AD203B41FA5}">
                      <a16:colId xmlns:a16="http://schemas.microsoft.com/office/drawing/2014/main" val="79805788"/>
                    </a:ext>
                  </a:extLst>
                </a:gridCol>
                <a:gridCol w="822960">
                  <a:extLst>
                    <a:ext uri="{9D8B030D-6E8A-4147-A177-3AD203B41FA5}">
                      <a16:colId xmlns:a16="http://schemas.microsoft.com/office/drawing/2014/main" val="3556228855"/>
                    </a:ext>
                  </a:extLst>
                </a:gridCol>
                <a:gridCol w="822960">
                  <a:extLst>
                    <a:ext uri="{9D8B030D-6E8A-4147-A177-3AD203B41FA5}">
                      <a16:colId xmlns:a16="http://schemas.microsoft.com/office/drawing/2014/main" val="141851107"/>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extLst>
                  <a:ext uri="{0D108BD9-81ED-4DB2-BD59-A6C34878D82A}">
                    <a16:rowId xmlns:a16="http://schemas.microsoft.com/office/drawing/2014/main" val="4252049189"/>
                  </a:ext>
                </a:extLst>
              </a:tr>
              <a:tr h="370840">
                <a:tc>
                  <a:txBody>
                    <a:bodyPr/>
                    <a:lstStyle/>
                    <a:p>
                      <a:r>
                        <a:rPr lang="de-DE" sz="1000" b="1"/>
                        <a:t>NDR 2 - 2017-03-10 07:01:44</a:t>
                      </a:r>
                      <a:r>
                        <a:rPr lang="de-DE" sz="1000"/>
                        <a:t>
Wenn der Jubel nicht groß genug ist, hilft Martin Schulz halt persönlich nach. 👏</a:t>
                      </a:r>
                      <a:endParaRPr lang="en-US" sz="1000"/>
                    </a:p>
                  </a:txBody>
                  <a:tcPr/>
                </a:tc>
                <a:tc>
                  <a:txBody>
                    <a:bodyPr/>
                    <a:lstStyle/>
                    <a:p>
                      <a:r>
                        <a:rPr lang="en-US" sz="1000"/>
                        <a:t>11068</a:t>
                      </a:r>
                    </a:p>
                  </a:txBody>
                  <a:tcPr/>
                </a:tc>
                <a:tc>
                  <a:txBody>
                    <a:bodyPr/>
                    <a:lstStyle/>
                    <a:p>
                      <a:r>
                        <a:rPr lang="en-US" sz="1000"/>
                        <a:t>8790</a:t>
                      </a:r>
                    </a:p>
                  </a:txBody>
                  <a:tcPr/>
                </a:tc>
                <a:tc>
                  <a:txBody>
                    <a:bodyPr/>
                    <a:lstStyle/>
                    <a:p>
                      <a:r>
                        <a:rPr lang="en-US" sz="1000"/>
                        <a:t>426</a:t>
                      </a:r>
                    </a:p>
                  </a:txBody>
                  <a:tcPr/>
                </a:tc>
                <a:tc>
                  <a:txBody>
                    <a:bodyPr/>
                    <a:lstStyle/>
                    <a:p>
                      <a:r>
                        <a:rPr lang="en-US" sz="1000"/>
                        <a:t>1852</a:t>
                      </a:r>
                    </a:p>
                  </a:txBody>
                  <a:tcPr/>
                </a:tc>
                <a:tc>
                  <a:txBody>
                    <a:bodyPr/>
                    <a:lstStyle/>
                    <a:p>
                      <a:r>
                        <a:rPr lang="en-US" sz="1000"/>
                        <a:t>Video</a:t>
                      </a:r>
                    </a:p>
                  </a:txBody>
                  <a:tcPr/>
                </a:tc>
                <a:extLst>
                  <a:ext uri="{0D108BD9-81ED-4DB2-BD59-A6C34878D82A}">
                    <a16:rowId xmlns:a16="http://schemas.microsoft.com/office/drawing/2014/main" val="3753031439"/>
                  </a:ext>
                </a:extLst>
              </a:tr>
              <a:tr h="370840">
                <a:tc>
                  <a:txBody>
                    <a:bodyPr/>
                    <a:lstStyle/>
                    <a:p>
                      <a:r>
                        <a:rPr lang="de-DE" sz="1000" b="1"/>
                        <a:t>NDR 2 - 2017-01-30 13:15:00</a:t>
                      </a:r>
                      <a:r>
                        <a:rPr lang="de-DE" sz="1000"/>
                        <a:t>
Der schiefste Turm der Welt steht in ... genau: Ostfriesland! 😜</a:t>
                      </a:r>
                      <a:endParaRPr lang="en-US" sz="1000"/>
                    </a:p>
                  </a:txBody>
                  <a:tcPr/>
                </a:tc>
                <a:tc>
                  <a:txBody>
                    <a:bodyPr/>
                    <a:lstStyle/>
                    <a:p>
                      <a:r>
                        <a:rPr lang="en-US" sz="1000"/>
                        <a:t>9374</a:t>
                      </a:r>
                    </a:p>
                  </a:txBody>
                  <a:tcPr/>
                </a:tc>
                <a:tc>
                  <a:txBody>
                    <a:bodyPr/>
                    <a:lstStyle/>
                    <a:p>
                      <a:r>
                        <a:rPr lang="en-US" sz="1000"/>
                        <a:t>7345</a:t>
                      </a:r>
                    </a:p>
                  </a:txBody>
                  <a:tcPr/>
                </a:tc>
                <a:tc>
                  <a:txBody>
                    <a:bodyPr/>
                    <a:lstStyle/>
                    <a:p>
                      <a:r>
                        <a:rPr lang="en-US" sz="1000"/>
                        <a:t>436</a:t>
                      </a:r>
                    </a:p>
                  </a:txBody>
                  <a:tcPr/>
                </a:tc>
                <a:tc>
                  <a:txBody>
                    <a:bodyPr/>
                    <a:lstStyle/>
                    <a:p>
                      <a:r>
                        <a:rPr lang="en-US" sz="1000"/>
                        <a:t>1593</a:t>
                      </a:r>
                    </a:p>
                  </a:txBody>
                  <a:tcPr/>
                </a:tc>
                <a:tc>
                  <a:txBody>
                    <a:bodyPr/>
                    <a:lstStyle/>
                    <a:p>
                      <a:r>
                        <a:rPr lang="en-US" sz="1000"/>
                        <a:t>Video</a:t>
                      </a:r>
                    </a:p>
                  </a:txBody>
                  <a:tcPr/>
                </a:tc>
                <a:extLst>
                  <a:ext uri="{0D108BD9-81ED-4DB2-BD59-A6C34878D82A}">
                    <a16:rowId xmlns:a16="http://schemas.microsoft.com/office/drawing/2014/main" val="3314532718"/>
                  </a:ext>
                </a:extLst>
              </a:tr>
              <a:tr h="370840">
                <a:tc>
                  <a:txBody>
                    <a:bodyPr/>
                    <a:lstStyle/>
                    <a:p>
                      <a:r>
                        <a:rPr lang="en-US" sz="1000" b="1"/>
                        <a:t>NDR 2 - 2017-02-07 13:10:41</a:t>
                      </a:r>
                      <a:r>
                        <a:rPr lang="en-US" sz="1000"/>
                        <a:t>
America first, Ostfriesland.de second?</a:t>
                      </a:r>
                    </a:p>
                  </a:txBody>
                  <a:tcPr/>
                </a:tc>
                <a:tc>
                  <a:txBody>
                    <a:bodyPr/>
                    <a:lstStyle/>
                    <a:p>
                      <a:r>
                        <a:rPr lang="en-US" sz="1000"/>
                        <a:t>7099</a:t>
                      </a:r>
                    </a:p>
                  </a:txBody>
                  <a:tcPr/>
                </a:tc>
                <a:tc>
                  <a:txBody>
                    <a:bodyPr/>
                    <a:lstStyle/>
                    <a:p>
                      <a:r>
                        <a:rPr lang="en-US" sz="1000"/>
                        <a:t>5324</a:t>
                      </a:r>
                    </a:p>
                  </a:txBody>
                  <a:tcPr/>
                </a:tc>
                <a:tc>
                  <a:txBody>
                    <a:bodyPr/>
                    <a:lstStyle/>
                    <a:p>
                      <a:r>
                        <a:rPr lang="en-US" sz="1000"/>
                        <a:t>225</a:t>
                      </a:r>
                    </a:p>
                  </a:txBody>
                  <a:tcPr/>
                </a:tc>
                <a:tc>
                  <a:txBody>
                    <a:bodyPr/>
                    <a:lstStyle/>
                    <a:p>
                      <a:r>
                        <a:rPr lang="en-US" sz="1000"/>
                        <a:t>1550</a:t>
                      </a:r>
                    </a:p>
                  </a:txBody>
                  <a:tcPr/>
                </a:tc>
                <a:tc>
                  <a:txBody>
                    <a:bodyPr/>
                    <a:lstStyle/>
                    <a:p>
                      <a:r>
                        <a:rPr lang="en-US" sz="1000"/>
                        <a:t>Video</a:t>
                      </a:r>
                    </a:p>
                  </a:txBody>
                  <a:tcPr/>
                </a:tc>
                <a:extLst>
                  <a:ext uri="{0D108BD9-81ED-4DB2-BD59-A6C34878D82A}">
                    <a16:rowId xmlns:a16="http://schemas.microsoft.com/office/drawing/2014/main" val="575395195"/>
                  </a:ext>
                </a:extLst>
              </a:tr>
              <a:tr h="370840">
                <a:tc>
                  <a:txBody>
                    <a:bodyPr/>
                    <a:lstStyle/>
                    <a:p>
                      <a:r>
                        <a:rPr lang="de-DE" sz="1000" b="1"/>
                        <a:t>NDR 2 - 2017-01-04 18:23:06</a:t>
                      </a:r>
                      <a:r>
                        <a:rPr lang="de-DE" sz="1000"/>
                        <a:t>
Ei, Ei, Ei... 🐣😂 Sturm #Axel hat zehntausende Ü-Eier auf Langeoog angespült!</a:t>
                      </a:r>
                      <a:endParaRPr lang="en-US" sz="1000"/>
                    </a:p>
                  </a:txBody>
                  <a:tcPr/>
                </a:tc>
                <a:tc>
                  <a:txBody>
                    <a:bodyPr/>
                    <a:lstStyle/>
                    <a:p>
                      <a:r>
                        <a:rPr lang="en-US" sz="1000"/>
                        <a:t>6056</a:t>
                      </a:r>
                    </a:p>
                  </a:txBody>
                  <a:tcPr/>
                </a:tc>
                <a:tc>
                  <a:txBody>
                    <a:bodyPr/>
                    <a:lstStyle/>
                    <a:p>
                      <a:r>
                        <a:rPr lang="en-US" sz="1000"/>
                        <a:t>4899</a:t>
                      </a:r>
                    </a:p>
                  </a:txBody>
                  <a:tcPr/>
                </a:tc>
                <a:tc>
                  <a:txBody>
                    <a:bodyPr/>
                    <a:lstStyle/>
                    <a:p>
                      <a:r>
                        <a:rPr lang="en-US" sz="1000"/>
                        <a:t>343</a:t>
                      </a:r>
                    </a:p>
                  </a:txBody>
                  <a:tcPr/>
                </a:tc>
                <a:tc>
                  <a:txBody>
                    <a:bodyPr/>
                    <a:lstStyle/>
                    <a:p>
                      <a:r>
                        <a:rPr lang="en-US" sz="1000"/>
                        <a:t>814</a:t>
                      </a:r>
                    </a:p>
                  </a:txBody>
                  <a:tcPr/>
                </a:tc>
                <a:tc>
                  <a:txBody>
                    <a:bodyPr/>
                    <a:lstStyle/>
                    <a:p>
                      <a:r>
                        <a:rPr lang="en-US" sz="1000"/>
                        <a:t>Link</a:t>
                      </a:r>
                    </a:p>
                  </a:txBody>
                  <a:tcPr/>
                </a:tc>
                <a:extLst>
                  <a:ext uri="{0D108BD9-81ED-4DB2-BD59-A6C34878D82A}">
                    <a16:rowId xmlns:a16="http://schemas.microsoft.com/office/drawing/2014/main" val="2856178116"/>
                  </a:ext>
                </a:extLst>
              </a:tr>
              <a:tr h="370840">
                <a:tc>
                  <a:txBody>
                    <a:bodyPr/>
                    <a:lstStyle/>
                    <a:p>
                      <a:r>
                        <a:rPr lang="de-DE" sz="1000" b="1"/>
                        <a:t>NDR 2 - 2017-01-24 06:21:48</a:t>
                      </a:r>
                      <a:r>
                        <a:rPr lang="de-DE" sz="1000"/>
                        <a:t>
Brauchen wir eine Katzensteuer? Hier abstimmen und Meinung posten - oder Ponik und Petersen eine WhatsApp schreiben!</a:t>
                      </a:r>
                      <a:endParaRPr lang="en-US" sz="1000"/>
                    </a:p>
                  </a:txBody>
                  <a:tcPr/>
                </a:tc>
                <a:tc>
                  <a:txBody>
                    <a:bodyPr/>
                    <a:lstStyle/>
                    <a:p>
                      <a:r>
                        <a:rPr lang="en-US" sz="1000"/>
                        <a:t>5654</a:t>
                      </a:r>
                    </a:p>
                  </a:txBody>
                  <a:tcPr/>
                </a:tc>
                <a:tc>
                  <a:txBody>
                    <a:bodyPr/>
                    <a:lstStyle/>
                    <a:p>
                      <a:r>
                        <a:rPr lang="en-US" sz="1000"/>
                        <a:t>4574</a:t>
                      </a:r>
                    </a:p>
                  </a:txBody>
                  <a:tcPr/>
                </a:tc>
                <a:tc>
                  <a:txBody>
                    <a:bodyPr/>
                    <a:lstStyle/>
                    <a:p>
                      <a:r>
                        <a:rPr lang="en-US" sz="1000"/>
                        <a:t>1013</a:t>
                      </a:r>
                    </a:p>
                  </a:txBody>
                  <a:tcPr/>
                </a:tc>
                <a:tc>
                  <a:txBody>
                    <a:bodyPr/>
                    <a:lstStyle/>
                    <a:p>
                      <a:r>
                        <a:rPr lang="en-US" sz="1000"/>
                        <a:t>67</a:t>
                      </a:r>
                    </a:p>
                  </a:txBody>
                  <a:tcPr/>
                </a:tc>
                <a:tc>
                  <a:txBody>
                    <a:bodyPr/>
                    <a:lstStyle/>
                    <a:p>
                      <a:r>
                        <a:rPr lang="en-US" sz="1000"/>
                        <a:t>Photo</a:t>
                      </a:r>
                    </a:p>
                  </a:txBody>
                  <a:tcPr/>
                </a:tc>
                <a:extLst>
                  <a:ext uri="{0D108BD9-81ED-4DB2-BD59-A6C34878D82A}">
                    <a16:rowId xmlns:a16="http://schemas.microsoft.com/office/drawing/2014/main" val="1946780163"/>
                  </a:ext>
                </a:extLst>
              </a:tr>
            </a:tbl>
          </a:graphicData>
        </a:graphic>
      </p:graphicFrame>
      <p:sp>
        <p:nvSpPr>
          <p:cNvPr id="4" name="Text Placeholder 3"/>
          <p:cNvSpPr>
            <a:spLocks noGrp="1"/>
          </p:cNvSpPr>
          <p:nvPr>
            <p:ph type="body" sz="quarter" idx="14"/>
          </p:nvPr>
        </p:nvSpPr>
        <p:spPr/>
        <p:txBody>
          <a:bodyPr/>
          <a:lstStyle/>
          <a:p>
            <a:r>
              <a:rPr lang="en-US"/>
              <a:t>01.01.2017 - 24.03.2017</a:t>
            </a:r>
          </a:p>
        </p:txBody>
      </p:sp>
    </p:spTree>
    <p:extLst>
      <p:ext uri="{BB962C8B-B14F-4D97-AF65-F5344CB8AC3E}">
        <p14:creationId xmlns:p14="http://schemas.microsoft.com/office/powerpoint/2010/main" val="258304765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1057</Words>
  <Application>Microsoft Office PowerPoint</Application>
  <PresentationFormat>On-screen Show (4:3)</PresentationFormat>
  <Paragraphs>496</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vt:lpstr>
      <vt:lpstr>Eigene Posts - Kommentare - Export</vt:lpstr>
      <vt:lpstr>Eigene Posts - Links - Export</vt:lpstr>
      <vt:lpstr>Facebook - Videostarts - Export</vt:lpstr>
      <vt:lpstr>Eigene Posts - Videostartrate - Export</vt:lpstr>
      <vt:lpstr>Eigene Posts - Videostartrate - Flop - Export</vt:lpstr>
      <vt:lpstr>Eigene Posts - Potenzielle Reichweite - Export</vt:lpstr>
      <vt:lpstr>Eigene Posts - Aktive Nutzer - Export</vt:lpstr>
      <vt:lpstr>Eigene Posts - I-Rate Aktive Nutzer - Export</vt:lpstr>
      <vt:lpstr>Eigene Posts - I-Rate Aktive Nutzer-Flop - Export - 1 of 4</vt:lpstr>
      <vt:lpstr>Eigene Posts - I-Rate Aktive Nutzer-Flop - Export - 2 of 4</vt:lpstr>
      <vt:lpstr>Eigene Posts - I-Rate Aktive Nutzer-Flop - Export - 3 of 4</vt:lpstr>
      <vt:lpstr>Eigene Posts - I-Rate Aktive Nutzer-Flop - Export - 4 of 4</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2017-03-27T07:30:02Z</dcterms:created>
  <dcterms:modified xsi:type="dcterms:W3CDTF">2017-03-27T07:30:38Z</dcterms:modified>
</cp:coreProperties>
</file>