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13524</c:v>
                </c:pt>
                <c:pt idx="1">
                  <c:v>13540</c:v>
                </c:pt>
                <c:pt idx="2">
                  <c:v>13570</c:v>
                </c:pt>
                <c:pt idx="3">
                  <c:v>13598</c:v>
                </c:pt>
                <c:pt idx="4">
                  <c:v>13648</c:v>
                </c:pt>
                <c:pt idx="5">
                  <c:v>13687</c:v>
                </c:pt>
                <c:pt idx="6">
                  <c:v>13703</c:v>
                </c:pt>
                <c:pt idx="7">
                  <c:v>13740</c:v>
                </c:pt>
                <c:pt idx="8">
                  <c:v>13780</c:v>
                </c:pt>
                <c:pt idx="9">
                  <c:v>13817</c:v>
                </c:pt>
                <c:pt idx="10">
                  <c:v>13852</c:v>
                </c:pt>
                <c:pt idx="11">
                  <c:v>13884</c:v>
                </c:pt>
                <c:pt idx="12">
                  <c:v>13946</c:v>
                </c:pt>
                <c:pt idx="13">
                  <c:v>13984</c:v>
                </c:pt>
                <c:pt idx="14">
                  <c:v>14013</c:v>
                </c:pt>
                <c:pt idx="15">
                  <c:v>14034</c:v>
                </c:pt>
                <c:pt idx="16">
                  <c:v>14079</c:v>
                </c:pt>
                <c:pt idx="17">
                  <c:v>14115</c:v>
                </c:pt>
                <c:pt idx="18">
                  <c:v>14146</c:v>
                </c:pt>
                <c:pt idx="19">
                  <c:v>14166</c:v>
                </c:pt>
                <c:pt idx="20">
                  <c:v>14199</c:v>
                </c:pt>
                <c:pt idx="21">
                  <c:v>14252</c:v>
                </c:pt>
                <c:pt idx="22">
                  <c:v>14279</c:v>
                </c:pt>
                <c:pt idx="23">
                  <c:v>14326</c:v>
                </c:pt>
                <c:pt idx="24">
                  <c:v>14348</c:v>
                </c:pt>
                <c:pt idx="25">
                  <c:v>14378</c:v>
                </c:pt>
                <c:pt idx="26">
                  <c:v>14421</c:v>
                </c:pt>
                <c:pt idx="27">
                  <c:v>14451</c:v>
                </c:pt>
                <c:pt idx="28">
                  <c:v>14491</c:v>
                </c:pt>
                <c:pt idx="29">
                  <c:v>14527</c:v>
                </c:pt>
                <c:pt idx="30">
                  <c:v>14561</c:v>
                </c:pt>
                <c:pt idx="31">
                  <c:v>14593</c:v>
                </c:pt>
                <c:pt idx="32">
                  <c:v>14613</c:v>
                </c:pt>
                <c:pt idx="33">
                  <c:v>14640</c:v>
                </c:pt>
                <c:pt idx="34">
                  <c:v>14667</c:v>
                </c:pt>
                <c:pt idx="35">
                  <c:v>14692</c:v>
                </c:pt>
                <c:pt idx="36">
                  <c:v>14712</c:v>
                </c:pt>
                <c:pt idx="37">
                  <c:v>14733</c:v>
                </c:pt>
                <c:pt idx="38">
                  <c:v>14769</c:v>
                </c:pt>
                <c:pt idx="39">
                  <c:v>14809</c:v>
                </c:pt>
                <c:pt idx="40">
                  <c:v>14835</c:v>
                </c:pt>
                <c:pt idx="41">
                  <c:v>14861</c:v>
                </c:pt>
                <c:pt idx="42">
                  <c:v>14881</c:v>
                </c:pt>
                <c:pt idx="43">
                  <c:v>14895</c:v>
                </c:pt>
                <c:pt idx="44">
                  <c:v>14913</c:v>
                </c:pt>
                <c:pt idx="45">
                  <c:v>14938</c:v>
                </c:pt>
                <c:pt idx="46">
                  <c:v>14966</c:v>
                </c:pt>
                <c:pt idx="47">
                  <c:v>15003</c:v>
                </c:pt>
                <c:pt idx="48">
                  <c:v>15029</c:v>
                </c:pt>
                <c:pt idx="49">
                  <c:v>15054</c:v>
                </c:pt>
                <c:pt idx="50">
                  <c:v>15083</c:v>
                </c:pt>
                <c:pt idx="51">
                  <c:v>15114</c:v>
                </c:pt>
                <c:pt idx="52">
                  <c:v>15142</c:v>
                </c:pt>
                <c:pt idx="53">
                  <c:v>15172</c:v>
                </c:pt>
                <c:pt idx="54">
                  <c:v>15198</c:v>
                </c:pt>
                <c:pt idx="55">
                  <c:v>15371</c:v>
                </c:pt>
                <c:pt idx="56">
                  <c:v>15418</c:v>
                </c:pt>
                <c:pt idx="57">
                  <c:v>15445</c:v>
                </c:pt>
                <c:pt idx="58">
                  <c:v>15484</c:v>
                </c:pt>
                <c:pt idx="59">
                  <c:v>15501</c:v>
                </c:pt>
                <c:pt idx="60">
                  <c:v>15517</c:v>
                </c:pt>
                <c:pt idx="61">
                  <c:v>15538</c:v>
                </c:pt>
                <c:pt idx="62">
                  <c:v>15562</c:v>
                </c:pt>
                <c:pt idx="63">
                  <c:v>15589</c:v>
                </c:pt>
                <c:pt idx="64">
                  <c:v>15615</c:v>
                </c:pt>
                <c:pt idx="65">
                  <c:v>15639</c:v>
                </c:pt>
                <c:pt idx="66">
                  <c:v>15667</c:v>
                </c:pt>
                <c:pt idx="67">
                  <c:v>15695</c:v>
                </c:pt>
                <c:pt idx="68">
                  <c:v>15705</c:v>
                </c:pt>
                <c:pt idx="69">
                  <c:v>15716</c:v>
                </c:pt>
                <c:pt idx="70">
                  <c:v>15737</c:v>
                </c:pt>
                <c:pt idx="71">
                  <c:v>15756</c:v>
                </c:pt>
                <c:pt idx="72">
                  <c:v>15793</c:v>
                </c:pt>
                <c:pt idx="73">
                  <c:v>15811</c:v>
                </c:pt>
                <c:pt idx="74">
                  <c:v>15943</c:v>
                </c:pt>
                <c:pt idx="75">
                  <c:v>15987</c:v>
                </c:pt>
                <c:pt idx="76">
                  <c:v>16019</c:v>
                </c:pt>
                <c:pt idx="77">
                  <c:v>16065</c:v>
                </c:pt>
                <c:pt idx="78">
                  <c:v>16107</c:v>
                </c:pt>
                <c:pt idx="79">
                  <c:v>16137</c:v>
                </c:pt>
                <c:pt idx="80">
                  <c:v>16164</c:v>
                </c:pt>
                <c:pt idx="81">
                  <c:v>16187</c:v>
                </c:pt>
                <c:pt idx="82">
                  <c:v>16213</c:v>
                </c:pt>
                <c:pt idx="83">
                  <c:v>16235</c:v>
                </c:pt>
                <c:pt idx="84">
                  <c:v>16271</c:v>
                </c:pt>
                <c:pt idx="85">
                  <c:v>16293</c:v>
                </c:pt>
                <c:pt idx="86">
                  <c:v>16321</c:v>
                </c:pt>
                <c:pt idx="87">
                  <c:v>16347</c:v>
                </c:pt>
                <c:pt idx="88">
                  <c:v>16384</c:v>
                </c:pt>
                <c:pt idx="89">
                  <c:v>16404</c:v>
                </c:pt>
                <c:pt idx="90">
                  <c:v>16446</c:v>
                </c:pt>
                <c:pt idx="91">
                  <c:v>16479</c:v>
                </c:pt>
                <c:pt idx="92">
                  <c:v>16501</c:v>
                </c:pt>
                <c:pt idx="93">
                  <c:v>16531</c:v>
                </c:pt>
                <c:pt idx="94">
                  <c:v>16766</c:v>
                </c:pt>
                <c:pt idx="95">
                  <c:v>16894</c:v>
                </c:pt>
                <c:pt idx="96">
                  <c:v>16991</c:v>
                </c:pt>
                <c:pt idx="97">
                  <c:v>17044</c:v>
                </c:pt>
                <c:pt idx="98">
                  <c:v>17068</c:v>
                </c:pt>
                <c:pt idx="99">
                  <c:v>17083</c:v>
                </c:pt>
                <c:pt idx="100">
                  <c:v>17098</c:v>
                </c:pt>
                <c:pt idx="101">
                  <c:v>17187</c:v>
                </c:pt>
                <c:pt idx="102">
                  <c:v>17249</c:v>
                </c:pt>
                <c:pt idx="103">
                  <c:v>17279</c:v>
                </c:pt>
                <c:pt idx="104">
                  <c:v>17301</c:v>
                </c:pt>
                <c:pt idx="105">
                  <c:v>17363</c:v>
                </c:pt>
                <c:pt idx="106">
                  <c:v>17406</c:v>
                </c:pt>
                <c:pt idx="107">
                  <c:v>17441</c:v>
                </c:pt>
                <c:pt idx="108">
                  <c:v>17469</c:v>
                </c:pt>
                <c:pt idx="109">
                  <c:v>17501</c:v>
                </c:pt>
                <c:pt idx="110">
                  <c:v>17511</c:v>
                </c:pt>
                <c:pt idx="111">
                  <c:v>17555</c:v>
                </c:pt>
                <c:pt idx="112">
                  <c:v>17613</c:v>
                </c:pt>
                <c:pt idx="113">
                  <c:v>17639</c:v>
                </c:pt>
                <c:pt idx="114">
                  <c:v>17705</c:v>
                </c:pt>
                <c:pt idx="115">
                  <c:v>17763</c:v>
                </c:pt>
                <c:pt idx="116">
                  <c:v>17825</c:v>
                </c:pt>
                <c:pt idx="117">
                  <c:v>17882</c:v>
                </c:pt>
                <c:pt idx="118">
                  <c:v>17934</c:v>
                </c:pt>
                <c:pt idx="119">
                  <c:v>17997</c:v>
                </c:pt>
                <c:pt idx="120">
                  <c:v>18048</c:v>
                </c:pt>
                <c:pt idx="121">
                  <c:v>18092</c:v>
                </c:pt>
                <c:pt idx="122">
                  <c:v>18148</c:v>
                </c:pt>
                <c:pt idx="123">
                  <c:v>18194</c:v>
                </c:pt>
                <c:pt idx="124">
                  <c:v>18237</c:v>
                </c:pt>
                <c:pt idx="125">
                  <c:v>18277</c:v>
                </c:pt>
                <c:pt idx="126">
                  <c:v>18303</c:v>
                </c:pt>
                <c:pt idx="127">
                  <c:v>18334</c:v>
                </c:pt>
                <c:pt idx="128">
                  <c:v>18359</c:v>
                </c:pt>
                <c:pt idx="129">
                  <c:v>18401</c:v>
                </c:pt>
                <c:pt idx="130">
                  <c:v>18433</c:v>
                </c:pt>
                <c:pt idx="131">
                  <c:v>18466</c:v>
                </c:pt>
                <c:pt idx="132">
                  <c:v>18505</c:v>
                </c:pt>
                <c:pt idx="133">
                  <c:v>18548</c:v>
                </c:pt>
                <c:pt idx="134">
                  <c:v>18600</c:v>
                </c:pt>
                <c:pt idx="135">
                  <c:v>18642</c:v>
                </c:pt>
                <c:pt idx="136">
                  <c:v>18704</c:v>
                </c:pt>
                <c:pt idx="137">
                  <c:v>18741</c:v>
                </c:pt>
                <c:pt idx="138">
                  <c:v>18790</c:v>
                </c:pt>
                <c:pt idx="139">
                  <c:v>18837</c:v>
                </c:pt>
                <c:pt idx="140">
                  <c:v>18870</c:v>
                </c:pt>
                <c:pt idx="141">
                  <c:v>18905</c:v>
                </c:pt>
                <c:pt idx="142">
                  <c:v>18953</c:v>
                </c:pt>
                <c:pt idx="143">
                  <c:v>19018</c:v>
                </c:pt>
                <c:pt idx="144">
                  <c:v>19051</c:v>
                </c:pt>
                <c:pt idx="145">
                  <c:v>19084</c:v>
                </c:pt>
                <c:pt idx="146">
                  <c:v>19104</c:v>
                </c:pt>
                <c:pt idx="147">
                  <c:v>19132</c:v>
                </c:pt>
                <c:pt idx="148">
                  <c:v>19155</c:v>
                </c:pt>
                <c:pt idx="149">
                  <c:v>19185</c:v>
                </c:pt>
                <c:pt idx="150">
                  <c:v>19367</c:v>
                </c:pt>
                <c:pt idx="151">
                  <c:v>19421</c:v>
                </c:pt>
                <c:pt idx="152">
                  <c:v>19457</c:v>
                </c:pt>
                <c:pt idx="153">
                  <c:v>19477</c:v>
                </c:pt>
                <c:pt idx="154">
                  <c:v>19500</c:v>
                </c:pt>
                <c:pt idx="155">
                  <c:v>19520</c:v>
                </c:pt>
                <c:pt idx="156">
                  <c:v>19542</c:v>
                </c:pt>
                <c:pt idx="157">
                  <c:v>19551</c:v>
                </c:pt>
                <c:pt idx="158">
                  <c:v>19567</c:v>
                </c:pt>
                <c:pt idx="159">
                  <c:v>19579</c:v>
                </c:pt>
                <c:pt idx="160">
                  <c:v>19593</c:v>
                </c:pt>
                <c:pt idx="161">
                  <c:v>19601</c:v>
                </c:pt>
                <c:pt idx="162">
                  <c:v>19623</c:v>
                </c:pt>
                <c:pt idx="163">
                  <c:v>19641</c:v>
                </c:pt>
                <c:pt idx="164">
                  <c:v>19666</c:v>
                </c:pt>
                <c:pt idx="165">
                  <c:v>19674</c:v>
                </c:pt>
                <c:pt idx="166">
                  <c:v>19697</c:v>
                </c:pt>
                <c:pt idx="167">
                  <c:v>19707</c:v>
                </c:pt>
                <c:pt idx="168">
                  <c:v>19717</c:v>
                </c:pt>
                <c:pt idx="169">
                  <c:v>19720</c:v>
                </c:pt>
                <c:pt idx="170">
                  <c:v>19729</c:v>
                </c:pt>
                <c:pt idx="171">
                  <c:v>19752</c:v>
                </c:pt>
                <c:pt idx="172">
                  <c:v>19768</c:v>
                </c:pt>
                <c:pt idx="173">
                  <c:v>19794</c:v>
                </c:pt>
                <c:pt idx="174">
                  <c:v>19818</c:v>
                </c:pt>
                <c:pt idx="175">
                  <c:v>19835</c:v>
                </c:pt>
                <c:pt idx="176">
                  <c:v>19850</c:v>
                </c:pt>
                <c:pt idx="177">
                  <c:v>19857</c:v>
                </c:pt>
                <c:pt idx="178">
                  <c:v>19868</c:v>
                </c:pt>
                <c:pt idx="179">
                  <c:v>19874</c:v>
                </c:pt>
                <c:pt idx="180">
                  <c:v>19885</c:v>
                </c:pt>
                <c:pt idx="181">
                  <c:v>19899</c:v>
                </c:pt>
                <c:pt idx="182">
                  <c:v>19921</c:v>
                </c:pt>
                <c:pt idx="183">
                  <c:v>19923</c:v>
                </c:pt>
                <c:pt idx="184">
                  <c:v>19932</c:v>
                </c:pt>
                <c:pt idx="185">
                  <c:v>19945</c:v>
                </c:pt>
                <c:pt idx="186">
                  <c:v>19969</c:v>
                </c:pt>
                <c:pt idx="187">
                  <c:v>19979</c:v>
                </c:pt>
                <c:pt idx="188">
                  <c:v>19990</c:v>
                </c:pt>
                <c:pt idx="189">
                  <c:v>20006</c:v>
                </c:pt>
                <c:pt idx="190">
                  <c:v>20017</c:v>
                </c:pt>
                <c:pt idx="191">
                  <c:v>20031</c:v>
                </c:pt>
                <c:pt idx="192">
                  <c:v>20068</c:v>
                </c:pt>
                <c:pt idx="193">
                  <c:v>20112</c:v>
                </c:pt>
                <c:pt idx="194">
                  <c:v>20163</c:v>
                </c:pt>
                <c:pt idx="195">
                  <c:v>20196</c:v>
                </c:pt>
                <c:pt idx="196">
                  <c:v>20246</c:v>
                </c:pt>
                <c:pt idx="197">
                  <c:v>20290</c:v>
                </c:pt>
                <c:pt idx="198">
                  <c:v>20312</c:v>
                </c:pt>
                <c:pt idx="199">
                  <c:v>20330</c:v>
                </c:pt>
                <c:pt idx="200">
                  <c:v>20359</c:v>
                </c:pt>
                <c:pt idx="201">
                  <c:v>20371</c:v>
                </c:pt>
                <c:pt idx="202">
                  <c:v>20385</c:v>
                </c:pt>
                <c:pt idx="203">
                  <c:v>20415</c:v>
                </c:pt>
                <c:pt idx="204">
                  <c:v>20426</c:v>
                </c:pt>
                <c:pt idx="205">
                  <c:v>20462</c:v>
                </c:pt>
                <c:pt idx="206">
                  <c:v>20486</c:v>
                </c:pt>
                <c:pt idx="207">
                  <c:v>20496</c:v>
                </c:pt>
                <c:pt idx="208">
                  <c:v>20524</c:v>
                </c:pt>
                <c:pt idx="209">
                  <c:v>20545</c:v>
                </c:pt>
                <c:pt idx="210">
                  <c:v>20556</c:v>
                </c:pt>
                <c:pt idx="211">
                  <c:v>20568</c:v>
                </c:pt>
                <c:pt idx="212">
                  <c:v>20590</c:v>
                </c:pt>
                <c:pt idx="213">
                  <c:v>20615</c:v>
                </c:pt>
                <c:pt idx="214">
                  <c:v>20634</c:v>
                </c:pt>
                <c:pt idx="215">
                  <c:v>20654</c:v>
                </c:pt>
                <c:pt idx="216">
                  <c:v>20674</c:v>
                </c:pt>
                <c:pt idx="217">
                  <c:v>20695</c:v>
                </c:pt>
                <c:pt idx="218">
                  <c:v>20717</c:v>
                </c:pt>
                <c:pt idx="219">
                  <c:v>20738</c:v>
                </c:pt>
                <c:pt idx="220">
                  <c:v>20758</c:v>
                </c:pt>
                <c:pt idx="221">
                  <c:v>20773</c:v>
                </c:pt>
                <c:pt idx="222">
                  <c:v>20802</c:v>
                </c:pt>
                <c:pt idx="223">
                  <c:v>20818</c:v>
                </c:pt>
                <c:pt idx="224">
                  <c:v>20831</c:v>
                </c:pt>
                <c:pt idx="225">
                  <c:v>20838</c:v>
                </c:pt>
                <c:pt idx="226">
                  <c:v>20849</c:v>
                </c:pt>
                <c:pt idx="227">
                  <c:v>20866</c:v>
                </c:pt>
                <c:pt idx="228">
                  <c:v>20882</c:v>
                </c:pt>
                <c:pt idx="229">
                  <c:v>20886</c:v>
                </c:pt>
                <c:pt idx="230">
                  <c:v>20944</c:v>
                </c:pt>
                <c:pt idx="231">
                  <c:v>20987</c:v>
                </c:pt>
                <c:pt idx="232">
                  <c:v>21008</c:v>
                </c:pt>
                <c:pt idx="233">
                  <c:v>21023</c:v>
                </c:pt>
                <c:pt idx="234">
                  <c:v>21041</c:v>
                </c:pt>
                <c:pt idx="235">
                  <c:v>21047</c:v>
                </c:pt>
                <c:pt idx="236">
                  <c:v>21060</c:v>
                </c:pt>
                <c:pt idx="237">
                  <c:v>21080</c:v>
                </c:pt>
                <c:pt idx="238">
                  <c:v>21094</c:v>
                </c:pt>
                <c:pt idx="239">
                  <c:v>21111</c:v>
                </c:pt>
                <c:pt idx="240">
                  <c:v>21117</c:v>
                </c:pt>
                <c:pt idx="241">
                  <c:v>21177</c:v>
                </c:pt>
                <c:pt idx="242">
                  <c:v>21214</c:v>
                </c:pt>
                <c:pt idx="243">
                  <c:v>21229</c:v>
                </c:pt>
                <c:pt idx="244">
                  <c:v>21243</c:v>
                </c:pt>
                <c:pt idx="245">
                  <c:v>21255</c:v>
                </c:pt>
                <c:pt idx="246">
                  <c:v>21266</c:v>
                </c:pt>
                <c:pt idx="247">
                  <c:v>21290</c:v>
                </c:pt>
                <c:pt idx="248">
                  <c:v>21306</c:v>
                </c:pt>
                <c:pt idx="249">
                  <c:v>21317</c:v>
                </c:pt>
                <c:pt idx="250">
                  <c:v>21334</c:v>
                </c:pt>
                <c:pt idx="251">
                  <c:v>21353</c:v>
                </c:pt>
                <c:pt idx="252">
                  <c:v>21380</c:v>
                </c:pt>
                <c:pt idx="253">
                  <c:v>21392</c:v>
                </c:pt>
                <c:pt idx="254">
                  <c:v>21417</c:v>
                </c:pt>
                <c:pt idx="255">
                  <c:v>21424</c:v>
                </c:pt>
                <c:pt idx="256">
                  <c:v>21440</c:v>
                </c:pt>
                <c:pt idx="257">
                  <c:v>21454</c:v>
                </c:pt>
                <c:pt idx="258">
                  <c:v>21466</c:v>
                </c:pt>
                <c:pt idx="259">
                  <c:v>21488</c:v>
                </c:pt>
                <c:pt idx="260">
                  <c:v>21516</c:v>
                </c:pt>
                <c:pt idx="261">
                  <c:v>21534</c:v>
                </c:pt>
                <c:pt idx="262">
                  <c:v>21551</c:v>
                </c:pt>
                <c:pt idx="263">
                  <c:v>21572</c:v>
                </c:pt>
                <c:pt idx="264">
                  <c:v>21589</c:v>
                </c:pt>
                <c:pt idx="265">
                  <c:v>21612</c:v>
                </c:pt>
                <c:pt idx="266">
                  <c:v>21632</c:v>
                </c:pt>
                <c:pt idx="267">
                  <c:v>21653</c:v>
                </c:pt>
                <c:pt idx="268">
                  <c:v>21671</c:v>
                </c:pt>
                <c:pt idx="269">
                  <c:v>21705</c:v>
                </c:pt>
                <c:pt idx="270">
                  <c:v>21719</c:v>
                </c:pt>
                <c:pt idx="271">
                  <c:v>21734</c:v>
                </c:pt>
                <c:pt idx="272">
                  <c:v>21759</c:v>
                </c:pt>
                <c:pt idx="273">
                  <c:v>21790</c:v>
                </c:pt>
                <c:pt idx="274">
                  <c:v>21816</c:v>
                </c:pt>
                <c:pt idx="275">
                  <c:v>21840</c:v>
                </c:pt>
                <c:pt idx="276">
                  <c:v>21866</c:v>
                </c:pt>
                <c:pt idx="277">
                  <c:v>21886</c:v>
                </c:pt>
                <c:pt idx="278">
                  <c:v>21898</c:v>
                </c:pt>
                <c:pt idx="279">
                  <c:v>21911</c:v>
                </c:pt>
                <c:pt idx="280">
                  <c:v>21933</c:v>
                </c:pt>
                <c:pt idx="281">
                  <c:v>21941</c:v>
                </c:pt>
                <c:pt idx="282">
                  <c:v>21949</c:v>
                </c:pt>
                <c:pt idx="283">
                  <c:v>21962</c:v>
                </c:pt>
                <c:pt idx="284">
                  <c:v>21980</c:v>
                </c:pt>
                <c:pt idx="285">
                  <c:v>22006</c:v>
                </c:pt>
                <c:pt idx="286">
                  <c:v>22011</c:v>
                </c:pt>
                <c:pt idx="287">
                  <c:v>22023</c:v>
                </c:pt>
                <c:pt idx="288">
                  <c:v>22031</c:v>
                </c:pt>
                <c:pt idx="289">
                  <c:v>22044</c:v>
                </c:pt>
                <c:pt idx="290">
                  <c:v>22051</c:v>
                </c:pt>
                <c:pt idx="291">
                  <c:v>22057</c:v>
                </c:pt>
                <c:pt idx="292">
                  <c:v>22065</c:v>
                </c:pt>
                <c:pt idx="293">
                  <c:v>22084</c:v>
                </c:pt>
                <c:pt idx="294">
                  <c:v>22093</c:v>
                </c:pt>
                <c:pt idx="295">
                  <c:v>22107</c:v>
                </c:pt>
                <c:pt idx="296">
                  <c:v>22113</c:v>
                </c:pt>
                <c:pt idx="297">
                  <c:v>22121</c:v>
                </c:pt>
                <c:pt idx="298">
                  <c:v>22130</c:v>
                </c:pt>
                <c:pt idx="299">
                  <c:v>22145</c:v>
                </c:pt>
                <c:pt idx="300">
                  <c:v>22158</c:v>
                </c:pt>
                <c:pt idx="301">
                  <c:v>22167</c:v>
                </c:pt>
                <c:pt idx="302">
                  <c:v>22177</c:v>
                </c:pt>
                <c:pt idx="303">
                  <c:v>22198</c:v>
                </c:pt>
                <c:pt idx="304">
                  <c:v>22211</c:v>
                </c:pt>
                <c:pt idx="305">
                  <c:v>22373</c:v>
                </c:pt>
                <c:pt idx="306">
                  <c:v>22429</c:v>
                </c:pt>
                <c:pt idx="307">
                  <c:v>22454</c:v>
                </c:pt>
                <c:pt idx="308">
                  <c:v>22474</c:v>
                </c:pt>
                <c:pt idx="309">
                  <c:v>22493</c:v>
                </c:pt>
                <c:pt idx="310">
                  <c:v>22520</c:v>
                </c:pt>
                <c:pt idx="311">
                  <c:v>22528</c:v>
                </c:pt>
                <c:pt idx="312">
                  <c:v>22542</c:v>
                </c:pt>
                <c:pt idx="313">
                  <c:v>22549</c:v>
                </c:pt>
                <c:pt idx="314">
                  <c:v>22562</c:v>
                </c:pt>
                <c:pt idx="315">
                  <c:v>22584</c:v>
                </c:pt>
                <c:pt idx="316">
                  <c:v>22602</c:v>
                </c:pt>
                <c:pt idx="317">
                  <c:v>22616</c:v>
                </c:pt>
                <c:pt idx="318">
                  <c:v>22633</c:v>
                </c:pt>
                <c:pt idx="319">
                  <c:v>22681</c:v>
                </c:pt>
                <c:pt idx="320">
                  <c:v>22694</c:v>
                </c:pt>
                <c:pt idx="321">
                  <c:v>22705</c:v>
                </c:pt>
                <c:pt idx="322">
                  <c:v>22736</c:v>
                </c:pt>
                <c:pt idx="323">
                  <c:v>22738</c:v>
                </c:pt>
                <c:pt idx="324">
                  <c:v>22746</c:v>
                </c:pt>
                <c:pt idx="325">
                  <c:v>22755</c:v>
                </c:pt>
                <c:pt idx="326">
                  <c:v>22769</c:v>
                </c:pt>
                <c:pt idx="327">
                  <c:v>22781</c:v>
                </c:pt>
                <c:pt idx="328">
                  <c:v>22800</c:v>
                </c:pt>
                <c:pt idx="329">
                  <c:v>22828</c:v>
                </c:pt>
                <c:pt idx="330">
                  <c:v>22847</c:v>
                </c:pt>
                <c:pt idx="331">
                  <c:v>22862</c:v>
                </c:pt>
                <c:pt idx="332">
                  <c:v>22889</c:v>
                </c:pt>
                <c:pt idx="333">
                  <c:v>22912</c:v>
                </c:pt>
                <c:pt idx="334">
                  <c:v>22927</c:v>
                </c:pt>
                <c:pt idx="335">
                  <c:v>23230</c:v>
                </c:pt>
                <c:pt idx="336">
                  <c:v>23476</c:v>
                </c:pt>
                <c:pt idx="337">
                  <c:v>23615</c:v>
                </c:pt>
                <c:pt idx="338">
                  <c:v>23752</c:v>
                </c:pt>
                <c:pt idx="339">
                  <c:v>23859</c:v>
                </c:pt>
                <c:pt idx="340">
                  <c:v>23951</c:v>
                </c:pt>
                <c:pt idx="341">
                  <c:v>24020</c:v>
                </c:pt>
                <c:pt idx="342">
                  <c:v>24082</c:v>
                </c:pt>
                <c:pt idx="343">
                  <c:v>24147</c:v>
                </c:pt>
                <c:pt idx="344">
                  <c:v>24194</c:v>
                </c:pt>
                <c:pt idx="345">
                  <c:v>24213</c:v>
                </c:pt>
                <c:pt idx="346">
                  <c:v>24235</c:v>
                </c:pt>
                <c:pt idx="347">
                  <c:v>24245</c:v>
                </c:pt>
                <c:pt idx="348">
                  <c:v>24251</c:v>
                </c:pt>
                <c:pt idx="349">
                  <c:v>24255</c:v>
                </c:pt>
                <c:pt idx="350">
                  <c:v>24265</c:v>
                </c:pt>
                <c:pt idx="351">
                  <c:v>24271</c:v>
                </c:pt>
                <c:pt idx="352">
                  <c:v>24282</c:v>
                </c:pt>
                <c:pt idx="353">
                  <c:v>24304</c:v>
                </c:pt>
                <c:pt idx="354">
                  <c:v>24317</c:v>
                </c:pt>
                <c:pt idx="355">
                  <c:v>24396</c:v>
                </c:pt>
                <c:pt idx="356">
                  <c:v>24435</c:v>
                </c:pt>
                <c:pt idx="357">
                  <c:v>24456</c:v>
                </c:pt>
                <c:pt idx="358">
                  <c:v>24472</c:v>
                </c:pt>
                <c:pt idx="359">
                  <c:v>24482</c:v>
                </c:pt>
                <c:pt idx="360">
                  <c:v>24495</c:v>
                </c:pt>
                <c:pt idx="361">
                  <c:v>24509</c:v>
                </c:pt>
                <c:pt idx="362">
                  <c:v>24544</c:v>
                </c:pt>
                <c:pt idx="363">
                  <c:v>24586</c:v>
                </c:pt>
                <c:pt idx="364">
                  <c:v>24613</c:v>
                </c:pt>
                <c:pt idx="365">
                  <c:v>24626</c:v>
                </c:pt>
              </c:numCache>
            </c:numRef>
          </c:val>
          <c:smooth val="0"/>
          <c:extLst>
            <c:ext xmlns:c16="http://schemas.microsoft.com/office/drawing/2014/chart" uri="{C3380CC4-5D6E-409C-BE32-E72D297353CC}">
              <c16:uniqueId val="{00000000-7A74-40A5-AA37-90F5C53B1747}"/>
            </c:ext>
          </c:extLst>
        </c:ser>
        <c:dLbls>
          <c:showLegendKey val="0"/>
          <c:showVal val="0"/>
          <c:showCatName val="0"/>
          <c:showSerName val="0"/>
          <c:showPercent val="0"/>
          <c:showBubbleSize val="0"/>
        </c:dLbls>
        <c:smooth val="0"/>
        <c:axId val="260124936"/>
        <c:axId val="260125264"/>
      </c:lineChart>
      <c:catAx>
        <c:axId val="260124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25264"/>
        <c:crosses val="autoZero"/>
        <c:auto val="1"/>
        <c:lblAlgn val="ctr"/>
        <c:lblOffset val="100"/>
        <c:noMultiLvlLbl val="0"/>
      </c:catAx>
      <c:valAx>
        <c:axId val="26012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2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8398</c:v>
                </c:pt>
                <c:pt idx="1">
                  <c:v>12391</c:v>
                </c:pt>
                <c:pt idx="2">
                  <c:v>25005</c:v>
                </c:pt>
                <c:pt idx="3">
                  <c:v>20762</c:v>
                </c:pt>
                <c:pt idx="4">
                  <c:v>13555</c:v>
                </c:pt>
                <c:pt idx="5">
                  <c:v>11976</c:v>
                </c:pt>
                <c:pt idx="6">
                  <c:v>10179</c:v>
                </c:pt>
                <c:pt idx="7">
                  <c:v>11057</c:v>
                </c:pt>
                <c:pt idx="8">
                  <c:v>9193</c:v>
                </c:pt>
                <c:pt idx="9">
                  <c:v>11039</c:v>
                </c:pt>
                <c:pt idx="10">
                  <c:v>16488</c:v>
                </c:pt>
                <c:pt idx="11">
                  <c:v>11084</c:v>
                </c:pt>
                <c:pt idx="12">
                  <c:v>12682</c:v>
                </c:pt>
                <c:pt idx="13">
                  <c:v>17718</c:v>
                </c:pt>
                <c:pt idx="14">
                  <c:v>20188</c:v>
                </c:pt>
                <c:pt idx="15">
                  <c:v>11628</c:v>
                </c:pt>
                <c:pt idx="16">
                  <c:v>9535</c:v>
                </c:pt>
                <c:pt idx="17">
                  <c:v>23767</c:v>
                </c:pt>
                <c:pt idx="18">
                  <c:v>14659</c:v>
                </c:pt>
                <c:pt idx="19">
                  <c:v>7361</c:v>
                </c:pt>
                <c:pt idx="20">
                  <c:v>13973</c:v>
                </c:pt>
                <c:pt idx="21">
                  <c:v>34469</c:v>
                </c:pt>
                <c:pt idx="22">
                  <c:v>14385</c:v>
                </c:pt>
                <c:pt idx="23">
                  <c:v>11246</c:v>
                </c:pt>
                <c:pt idx="24">
                  <c:v>11332</c:v>
                </c:pt>
                <c:pt idx="25">
                  <c:v>30388</c:v>
                </c:pt>
                <c:pt idx="26">
                  <c:v>28271</c:v>
                </c:pt>
                <c:pt idx="27">
                  <c:v>14892</c:v>
                </c:pt>
                <c:pt idx="28">
                  <c:v>14498</c:v>
                </c:pt>
                <c:pt idx="29">
                  <c:v>14834</c:v>
                </c:pt>
                <c:pt idx="30">
                  <c:v>15776</c:v>
                </c:pt>
                <c:pt idx="31">
                  <c:v>11550</c:v>
                </c:pt>
                <c:pt idx="32">
                  <c:v>11596</c:v>
                </c:pt>
                <c:pt idx="33">
                  <c:v>10274</c:v>
                </c:pt>
                <c:pt idx="34">
                  <c:v>17484</c:v>
                </c:pt>
                <c:pt idx="35">
                  <c:v>12691</c:v>
                </c:pt>
                <c:pt idx="36">
                  <c:v>11325</c:v>
                </c:pt>
                <c:pt idx="37">
                  <c:v>8585</c:v>
                </c:pt>
                <c:pt idx="38">
                  <c:v>34504</c:v>
                </c:pt>
                <c:pt idx="39">
                  <c:v>22034</c:v>
                </c:pt>
                <c:pt idx="40">
                  <c:v>13314</c:v>
                </c:pt>
                <c:pt idx="41">
                  <c:v>11694</c:v>
                </c:pt>
                <c:pt idx="42">
                  <c:v>13402</c:v>
                </c:pt>
                <c:pt idx="43">
                  <c:v>7547</c:v>
                </c:pt>
                <c:pt idx="44">
                  <c:v>8698</c:v>
                </c:pt>
                <c:pt idx="45">
                  <c:v>9044</c:v>
                </c:pt>
                <c:pt idx="46">
                  <c:v>11861</c:v>
                </c:pt>
                <c:pt idx="47">
                  <c:v>17444</c:v>
                </c:pt>
                <c:pt idx="48">
                  <c:v>16344</c:v>
                </c:pt>
                <c:pt idx="49">
                  <c:v>19558</c:v>
                </c:pt>
                <c:pt idx="50">
                  <c:v>13397</c:v>
                </c:pt>
                <c:pt idx="51">
                  <c:v>10691</c:v>
                </c:pt>
                <c:pt idx="52">
                  <c:v>25769</c:v>
                </c:pt>
                <c:pt idx="53">
                  <c:v>42725</c:v>
                </c:pt>
                <c:pt idx="54">
                  <c:v>29164</c:v>
                </c:pt>
                <c:pt idx="55">
                  <c:v>304611</c:v>
                </c:pt>
                <c:pt idx="56">
                  <c:v>90955</c:v>
                </c:pt>
                <c:pt idx="57">
                  <c:v>25291</c:v>
                </c:pt>
                <c:pt idx="58">
                  <c:v>24581</c:v>
                </c:pt>
                <c:pt idx="59">
                  <c:v>13162</c:v>
                </c:pt>
                <c:pt idx="60">
                  <c:v>16386</c:v>
                </c:pt>
                <c:pt idx="61">
                  <c:v>23084</c:v>
                </c:pt>
                <c:pt idx="62">
                  <c:v>15664</c:v>
                </c:pt>
                <c:pt idx="63">
                  <c:v>8345</c:v>
                </c:pt>
                <c:pt idx="64">
                  <c:v>14178</c:v>
                </c:pt>
                <c:pt idx="65">
                  <c:v>21815</c:v>
                </c:pt>
                <c:pt idx="66">
                  <c:v>17682</c:v>
                </c:pt>
                <c:pt idx="67">
                  <c:v>14448</c:v>
                </c:pt>
                <c:pt idx="68">
                  <c:v>16680</c:v>
                </c:pt>
                <c:pt idx="69">
                  <c:v>15872</c:v>
                </c:pt>
                <c:pt idx="70">
                  <c:v>14198</c:v>
                </c:pt>
                <c:pt idx="71">
                  <c:v>9067</c:v>
                </c:pt>
                <c:pt idx="72">
                  <c:v>22703</c:v>
                </c:pt>
                <c:pt idx="73">
                  <c:v>26736</c:v>
                </c:pt>
                <c:pt idx="74">
                  <c:v>302427</c:v>
                </c:pt>
                <c:pt idx="75">
                  <c:v>108277</c:v>
                </c:pt>
                <c:pt idx="76">
                  <c:v>24220</c:v>
                </c:pt>
                <c:pt idx="77">
                  <c:v>14731</c:v>
                </c:pt>
                <c:pt idx="78">
                  <c:v>9419</c:v>
                </c:pt>
                <c:pt idx="79">
                  <c:v>18912</c:v>
                </c:pt>
                <c:pt idx="80">
                  <c:v>31148</c:v>
                </c:pt>
                <c:pt idx="81">
                  <c:v>20542</c:v>
                </c:pt>
                <c:pt idx="82">
                  <c:v>18424</c:v>
                </c:pt>
                <c:pt idx="83">
                  <c:v>17428</c:v>
                </c:pt>
                <c:pt idx="84">
                  <c:v>10648</c:v>
                </c:pt>
                <c:pt idx="85">
                  <c:v>10663</c:v>
                </c:pt>
                <c:pt idx="86">
                  <c:v>10080</c:v>
                </c:pt>
                <c:pt idx="87">
                  <c:v>12916</c:v>
                </c:pt>
                <c:pt idx="88">
                  <c:v>27227</c:v>
                </c:pt>
                <c:pt idx="89">
                  <c:v>39586</c:v>
                </c:pt>
                <c:pt idx="90">
                  <c:v>25080</c:v>
                </c:pt>
                <c:pt idx="91">
                  <c:v>20296</c:v>
                </c:pt>
                <c:pt idx="92">
                  <c:v>13898</c:v>
                </c:pt>
                <c:pt idx="93">
                  <c:v>18520</c:v>
                </c:pt>
                <c:pt idx="94">
                  <c:v>522194</c:v>
                </c:pt>
                <c:pt idx="95">
                  <c:v>221144</c:v>
                </c:pt>
                <c:pt idx="96">
                  <c:v>162007</c:v>
                </c:pt>
                <c:pt idx="97">
                  <c:v>60804</c:v>
                </c:pt>
                <c:pt idx="98">
                  <c:v>28790</c:v>
                </c:pt>
                <c:pt idx="99">
                  <c:v>21542</c:v>
                </c:pt>
                <c:pt idx="100">
                  <c:v>19377</c:v>
                </c:pt>
                <c:pt idx="101">
                  <c:v>331708</c:v>
                </c:pt>
                <c:pt idx="102">
                  <c:v>327535</c:v>
                </c:pt>
                <c:pt idx="103">
                  <c:v>117032</c:v>
                </c:pt>
                <c:pt idx="104">
                  <c:v>21023</c:v>
                </c:pt>
                <c:pt idx="105">
                  <c:v>112143</c:v>
                </c:pt>
                <c:pt idx="106">
                  <c:v>87350</c:v>
                </c:pt>
                <c:pt idx="107">
                  <c:v>122859</c:v>
                </c:pt>
                <c:pt idx="108">
                  <c:v>105365</c:v>
                </c:pt>
                <c:pt idx="109">
                  <c:v>85645</c:v>
                </c:pt>
                <c:pt idx="110">
                  <c:v>73315</c:v>
                </c:pt>
                <c:pt idx="111">
                  <c:v>141315</c:v>
                </c:pt>
                <c:pt idx="112">
                  <c:v>82920</c:v>
                </c:pt>
                <c:pt idx="113">
                  <c:v>74988</c:v>
                </c:pt>
                <c:pt idx="114">
                  <c:v>92267</c:v>
                </c:pt>
                <c:pt idx="115">
                  <c:v>110642</c:v>
                </c:pt>
                <c:pt idx="116">
                  <c:v>114283</c:v>
                </c:pt>
                <c:pt idx="117">
                  <c:v>102172</c:v>
                </c:pt>
                <c:pt idx="118">
                  <c:v>58217</c:v>
                </c:pt>
                <c:pt idx="119">
                  <c:v>83127</c:v>
                </c:pt>
                <c:pt idx="120">
                  <c:v>95616</c:v>
                </c:pt>
                <c:pt idx="121">
                  <c:v>102447</c:v>
                </c:pt>
                <c:pt idx="122">
                  <c:v>83023</c:v>
                </c:pt>
                <c:pt idx="123">
                  <c:v>83920</c:v>
                </c:pt>
                <c:pt idx="124">
                  <c:v>86758</c:v>
                </c:pt>
                <c:pt idx="125">
                  <c:v>153683</c:v>
                </c:pt>
                <c:pt idx="126">
                  <c:v>65277</c:v>
                </c:pt>
                <c:pt idx="127">
                  <c:v>23556</c:v>
                </c:pt>
                <c:pt idx="128">
                  <c:v>23141</c:v>
                </c:pt>
                <c:pt idx="129">
                  <c:v>91570</c:v>
                </c:pt>
                <c:pt idx="130">
                  <c:v>110997</c:v>
                </c:pt>
                <c:pt idx="131">
                  <c:v>88343</c:v>
                </c:pt>
                <c:pt idx="132">
                  <c:v>88763</c:v>
                </c:pt>
                <c:pt idx="133">
                  <c:v>83086</c:v>
                </c:pt>
                <c:pt idx="134">
                  <c:v>67134</c:v>
                </c:pt>
                <c:pt idx="135">
                  <c:v>13191</c:v>
                </c:pt>
                <c:pt idx="136">
                  <c:v>16700</c:v>
                </c:pt>
                <c:pt idx="137">
                  <c:v>25514</c:v>
                </c:pt>
                <c:pt idx="138">
                  <c:v>47342</c:v>
                </c:pt>
                <c:pt idx="139">
                  <c:v>40881</c:v>
                </c:pt>
                <c:pt idx="140">
                  <c:v>26500</c:v>
                </c:pt>
                <c:pt idx="141">
                  <c:v>24833</c:v>
                </c:pt>
                <c:pt idx="142">
                  <c:v>20022</c:v>
                </c:pt>
                <c:pt idx="143">
                  <c:v>21024</c:v>
                </c:pt>
                <c:pt idx="144">
                  <c:v>10914</c:v>
                </c:pt>
                <c:pt idx="145">
                  <c:v>43276</c:v>
                </c:pt>
                <c:pt idx="146">
                  <c:v>16734</c:v>
                </c:pt>
                <c:pt idx="147">
                  <c:v>15275</c:v>
                </c:pt>
                <c:pt idx="148">
                  <c:v>10315</c:v>
                </c:pt>
                <c:pt idx="149">
                  <c:v>15341</c:v>
                </c:pt>
                <c:pt idx="150">
                  <c:v>297958</c:v>
                </c:pt>
                <c:pt idx="151">
                  <c:v>72812</c:v>
                </c:pt>
                <c:pt idx="152">
                  <c:v>18524</c:v>
                </c:pt>
                <c:pt idx="153">
                  <c:v>19547</c:v>
                </c:pt>
                <c:pt idx="154">
                  <c:v>13927</c:v>
                </c:pt>
                <c:pt idx="155">
                  <c:v>15869</c:v>
                </c:pt>
                <c:pt idx="156">
                  <c:v>11802</c:v>
                </c:pt>
                <c:pt idx="157">
                  <c:v>13413</c:v>
                </c:pt>
                <c:pt idx="158">
                  <c:v>16760</c:v>
                </c:pt>
                <c:pt idx="159">
                  <c:v>37905</c:v>
                </c:pt>
                <c:pt idx="160">
                  <c:v>24191</c:v>
                </c:pt>
                <c:pt idx="161">
                  <c:v>11297</c:v>
                </c:pt>
                <c:pt idx="162">
                  <c:v>7873</c:v>
                </c:pt>
                <c:pt idx="163">
                  <c:v>10804</c:v>
                </c:pt>
                <c:pt idx="164">
                  <c:v>27215</c:v>
                </c:pt>
                <c:pt idx="165">
                  <c:v>16490</c:v>
                </c:pt>
                <c:pt idx="166">
                  <c:v>32711</c:v>
                </c:pt>
                <c:pt idx="167">
                  <c:v>19022</c:v>
                </c:pt>
                <c:pt idx="168">
                  <c:v>17519</c:v>
                </c:pt>
                <c:pt idx="169">
                  <c:v>16796</c:v>
                </c:pt>
                <c:pt idx="170">
                  <c:v>17138</c:v>
                </c:pt>
                <c:pt idx="171">
                  <c:v>42373</c:v>
                </c:pt>
                <c:pt idx="172">
                  <c:v>58608</c:v>
                </c:pt>
                <c:pt idx="173">
                  <c:v>90586</c:v>
                </c:pt>
                <c:pt idx="174">
                  <c:v>62328</c:v>
                </c:pt>
                <c:pt idx="175">
                  <c:v>29851</c:v>
                </c:pt>
                <c:pt idx="176">
                  <c:v>12357</c:v>
                </c:pt>
                <c:pt idx="177">
                  <c:v>11332</c:v>
                </c:pt>
                <c:pt idx="178">
                  <c:v>16081</c:v>
                </c:pt>
                <c:pt idx="179">
                  <c:v>14525</c:v>
                </c:pt>
                <c:pt idx="180">
                  <c:v>15276</c:v>
                </c:pt>
                <c:pt idx="181">
                  <c:v>15609</c:v>
                </c:pt>
                <c:pt idx="182">
                  <c:v>32396</c:v>
                </c:pt>
                <c:pt idx="183">
                  <c:v>17629</c:v>
                </c:pt>
                <c:pt idx="184">
                  <c:v>9019</c:v>
                </c:pt>
                <c:pt idx="185">
                  <c:v>9155</c:v>
                </c:pt>
                <c:pt idx="186">
                  <c:v>41779</c:v>
                </c:pt>
                <c:pt idx="187">
                  <c:v>29810</c:v>
                </c:pt>
                <c:pt idx="188">
                  <c:v>22590</c:v>
                </c:pt>
                <c:pt idx="189">
                  <c:v>25826</c:v>
                </c:pt>
                <c:pt idx="190">
                  <c:v>12457</c:v>
                </c:pt>
                <c:pt idx="191">
                  <c:v>10188</c:v>
                </c:pt>
                <c:pt idx="192">
                  <c:v>117729</c:v>
                </c:pt>
                <c:pt idx="193">
                  <c:v>103629</c:v>
                </c:pt>
                <c:pt idx="194">
                  <c:v>209159</c:v>
                </c:pt>
                <c:pt idx="195">
                  <c:v>104446</c:v>
                </c:pt>
                <c:pt idx="196">
                  <c:v>61366</c:v>
                </c:pt>
                <c:pt idx="197">
                  <c:v>87495</c:v>
                </c:pt>
                <c:pt idx="198">
                  <c:v>65510</c:v>
                </c:pt>
                <c:pt idx="199">
                  <c:v>42071</c:v>
                </c:pt>
                <c:pt idx="200">
                  <c:v>29836</c:v>
                </c:pt>
                <c:pt idx="201">
                  <c:v>15548</c:v>
                </c:pt>
                <c:pt idx="202">
                  <c:v>22238</c:v>
                </c:pt>
                <c:pt idx="203">
                  <c:v>27164</c:v>
                </c:pt>
                <c:pt idx="204">
                  <c:v>22052</c:v>
                </c:pt>
                <c:pt idx="205">
                  <c:v>36170</c:v>
                </c:pt>
                <c:pt idx="206">
                  <c:v>31810</c:v>
                </c:pt>
                <c:pt idx="207">
                  <c:v>34976</c:v>
                </c:pt>
                <c:pt idx="208">
                  <c:v>32761</c:v>
                </c:pt>
                <c:pt idx="209">
                  <c:v>27638</c:v>
                </c:pt>
                <c:pt idx="210">
                  <c:v>16084</c:v>
                </c:pt>
                <c:pt idx="211">
                  <c:v>12539</c:v>
                </c:pt>
                <c:pt idx="212">
                  <c:v>11437</c:v>
                </c:pt>
                <c:pt idx="213">
                  <c:v>40549</c:v>
                </c:pt>
                <c:pt idx="214">
                  <c:v>33467</c:v>
                </c:pt>
                <c:pt idx="215">
                  <c:v>15177</c:v>
                </c:pt>
                <c:pt idx="216">
                  <c:v>53761</c:v>
                </c:pt>
                <c:pt idx="217">
                  <c:v>41770</c:v>
                </c:pt>
                <c:pt idx="218">
                  <c:v>37603</c:v>
                </c:pt>
                <c:pt idx="219">
                  <c:v>19922</c:v>
                </c:pt>
                <c:pt idx="220">
                  <c:v>40325</c:v>
                </c:pt>
                <c:pt idx="221">
                  <c:v>24392</c:v>
                </c:pt>
                <c:pt idx="222">
                  <c:v>84906</c:v>
                </c:pt>
                <c:pt idx="223">
                  <c:v>30667</c:v>
                </c:pt>
                <c:pt idx="224">
                  <c:v>23927</c:v>
                </c:pt>
                <c:pt idx="225">
                  <c:v>12906</c:v>
                </c:pt>
                <c:pt idx="226">
                  <c:v>13355</c:v>
                </c:pt>
                <c:pt idx="227">
                  <c:v>15604</c:v>
                </c:pt>
                <c:pt idx="228">
                  <c:v>13719</c:v>
                </c:pt>
                <c:pt idx="229">
                  <c:v>14639</c:v>
                </c:pt>
                <c:pt idx="230">
                  <c:v>106769</c:v>
                </c:pt>
                <c:pt idx="231">
                  <c:v>95841</c:v>
                </c:pt>
                <c:pt idx="232">
                  <c:v>32808</c:v>
                </c:pt>
                <c:pt idx="233">
                  <c:v>15943</c:v>
                </c:pt>
                <c:pt idx="234">
                  <c:v>12717</c:v>
                </c:pt>
                <c:pt idx="235">
                  <c:v>23326</c:v>
                </c:pt>
                <c:pt idx="236">
                  <c:v>23498</c:v>
                </c:pt>
                <c:pt idx="237">
                  <c:v>14543</c:v>
                </c:pt>
                <c:pt idx="238">
                  <c:v>10414</c:v>
                </c:pt>
                <c:pt idx="239">
                  <c:v>6234</c:v>
                </c:pt>
                <c:pt idx="240">
                  <c:v>11321</c:v>
                </c:pt>
                <c:pt idx="241">
                  <c:v>32567</c:v>
                </c:pt>
                <c:pt idx="242">
                  <c:v>39727</c:v>
                </c:pt>
                <c:pt idx="243">
                  <c:v>19974</c:v>
                </c:pt>
                <c:pt idx="244">
                  <c:v>30993</c:v>
                </c:pt>
                <c:pt idx="245">
                  <c:v>23232</c:v>
                </c:pt>
                <c:pt idx="246">
                  <c:v>17636</c:v>
                </c:pt>
                <c:pt idx="247">
                  <c:v>59877</c:v>
                </c:pt>
                <c:pt idx="248">
                  <c:v>27895</c:v>
                </c:pt>
                <c:pt idx="249">
                  <c:v>16665</c:v>
                </c:pt>
                <c:pt idx="250">
                  <c:v>20804</c:v>
                </c:pt>
                <c:pt idx="251">
                  <c:v>27719</c:v>
                </c:pt>
                <c:pt idx="252">
                  <c:v>99005</c:v>
                </c:pt>
                <c:pt idx="253">
                  <c:v>67859</c:v>
                </c:pt>
                <c:pt idx="254">
                  <c:v>117096</c:v>
                </c:pt>
                <c:pt idx="255">
                  <c:v>119275</c:v>
                </c:pt>
                <c:pt idx="256">
                  <c:v>119517</c:v>
                </c:pt>
                <c:pt idx="257">
                  <c:v>90930</c:v>
                </c:pt>
                <c:pt idx="258">
                  <c:v>107837</c:v>
                </c:pt>
                <c:pt idx="259">
                  <c:v>74670</c:v>
                </c:pt>
                <c:pt idx="260">
                  <c:v>62472</c:v>
                </c:pt>
                <c:pt idx="261">
                  <c:v>66035</c:v>
                </c:pt>
                <c:pt idx="262">
                  <c:v>53841</c:v>
                </c:pt>
                <c:pt idx="263">
                  <c:v>64250</c:v>
                </c:pt>
                <c:pt idx="264">
                  <c:v>80675</c:v>
                </c:pt>
                <c:pt idx="265">
                  <c:v>101793</c:v>
                </c:pt>
                <c:pt idx="266">
                  <c:v>94297</c:v>
                </c:pt>
                <c:pt idx="267">
                  <c:v>108691</c:v>
                </c:pt>
                <c:pt idx="268">
                  <c:v>168897</c:v>
                </c:pt>
                <c:pt idx="269">
                  <c:v>177791</c:v>
                </c:pt>
                <c:pt idx="270">
                  <c:v>158820</c:v>
                </c:pt>
                <c:pt idx="271">
                  <c:v>151060</c:v>
                </c:pt>
                <c:pt idx="272">
                  <c:v>218216</c:v>
                </c:pt>
                <c:pt idx="273">
                  <c:v>267681</c:v>
                </c:pt>
                <c:pt idx="274">
                  <c:v>251764</c:v>
                </c:pt>
                <c:pt idx="275">
                  <c:v>196028</c:v>
                </c:pt>
                <c:pt idx="276">
                  <c:v>136048</c:v>
                </c:pt>
                <c:pt idx="277">
                  <c:v>113778</c:v>
                </c:pt>
                <c:pt idx="278">
                  <c:v>76094</c:v>
                </c:pt>
                <c:pt idx="279">
                  <c:v>53608</c:v>
                </c:pt>
                <c:pt idx="280">
                  <c:v>49993</c:v>
                </c:pt>
                <c:pt idx="281">
                  <c:v>18937</c:v>
                </c:pt>
                <c:pt idx="282">
                  <c:v>13414</c:v>
                </c:pt>
                <c:pt idx="283">
                  <c:v>23113</c:v>
                </c:pt>
                <c:pt idx="284">
                  <c:v>41781</c:v>
                </c:pt>
                <c:pt idx="285">
                  <c:v>37390</c:v>
                </c:pt>
                <c:pt idx="286">
                  <c:v>24771</c:v>
                </c:pt>
                <c:pt idx="287">
                  <c:v>16624</c:v>
                </c:pt>
                <c:pt idx="288">
                  <c:v>10857</c:v>
                </c:pt>
                <c:pt idx="289">
                  <c:v>8178</c:v>
                </c:pt>
                <c:pt idx="290">
                  <c:v>21926</c:v>
                </c:pt>
                <c:pt idx="291">
                  <c:v>21802</c:v>
                </c:pt>
                <c:pt idx="292">
                  <c:v>18545</c:v>
                </c:pt>
                <c:pt idx="293">
                  <c:v>29293</c:v>
                </c:pt>
                <c:pt idx="294">
                  <c:v>45066</c:v>
                </c:pt>
                <c:pt idx="295">
                  <c:v>19277</c:v>
                </c:pt>
                <c:pt idx="296">
                  <c:v>14728</c:v>
                </c:pt>
                <c:pt idx="297">
                  <c:v>17433</c:v>
                </c:pt>
                <c:pt idx="298">
                  <c:v>47323</c:v>
                </c:pt>
                <c:pt idx="299">
                  <c:v>49158</c:v>
                </c:pt>
                <c:pt idx="300">
                  <c:v>40760</c:v>
                </c:pt>
                <c:pt idx="301">
                  <c:v>44670</c:v>
                </c:pt>
                <c:pt idx="302">
                  <c:v>31943</c:v>
                </c:pt>
                <c:pt idx="303">
                  <c:v>23632</c:v>
                </c:pt>
                <c:pt idx="304">
                  <c:v>35330</c:v>
                </c:pt>
                <c:pt idx="305">
                  <c:v>456811</c:v>
                </c:pt>
                <c:pt idx="306">
                  <c:v>127308</c:v>
                </c:pt>
                <c:pt idx="307">
                  <c:v>96915</c:v>
                </c:pt>
                <c:pt idx="308">
                  <c:v>71820</c:v>
                </c:pt>
                <c:pt idx="309">
                  <c:v>34045</c:v>
                </c:pt>
                <c:pt idx="310">
                  <c:v>18915</c:v>
                </c:pt>
                <c:pt idx="311">
                  <c:v>18285</c:v>
                </c:pt>
                <c:pt idx="312">
                  <c:v>22239</c:v>
                </c:pt>
                <c:pt idx="313">
                  <c:v>20800</c:v>
                </c:pt>
                <c:pt idx="314">
                  <c:v>31090</c:v>
                </c:pt>
                <c:pt idx="315">
                  <c:v>37460</c:v>
                </c:pt>
                <c:pt idx="316">
                  <c:v>21354</c:v>
                </c:pt>
                <c:pt idx="317">
                  <c:v>15544</c:v>
                </c:pt>
                <c:pt idx="318">
                  <c:v>42936</c:v>
                </c:pt>
                <c:pt idx="319">
                  <c:v>141125</c:v>
                </c:pt>
                <c:pt idx="320">
                  <c:v>56053</c:v>
                </c:pt>
                <c:pt idx="321">
                  <c:v>27905</c:v>
                </c:pt>
                <c:pt idx="322">
                  <c:v>59678</c:v>
                </c:pt>
                <c:pt idx="323">
                  <c:v>38915</c:v>
                </c:pt>
                <c:pt idx="324">
                  <c:v>26144</c:v>
                </c:pt>
                <c:pt idx="325">
                  <c:v>26091</c:v>
                </c:pt>
                <c:pt idx="326">
                  <c:v>21354</c:v>
                </c:pt>
                <c:pt idx="327">
                  <c:v>44829</c:v>
                </c:pt>
                <c:pt idx="328">
                  <c:v>80446</c:v>
                </c:pt>
                <c:pt idx="329">
                  <c:v>101398</c:v>
                </c:pt>
                <c:pt idx="330">
                  <c:v>92628</c:v>
                </c:pt>
                <c:pt idx="331">
                  <c:v>71049</c:v>
                </c:pt>
                <c:pt idx="332">
                  <c:v>96512</c:v>
                </c:pt>
                <c:pt idx="333">
                  <c:v>33768</c:v>
                </c:pt>
                <c:pt idx="334">
                  <c:v>23201</c:v>
                </c:pt>
                <c:pt idx="335">
                  <c:v>149024</c:v>
                </c:pt>
                <c:pt idx="336">
                  <c:v>117035</c:v>
                </c:pt>
                <c:pt idx="337">
                  <c:v>54809</c:v>
                </c:pt>
                <c:pt idx="338">
                  <c:v>49750</c:v>
                </c:pt>
                <c:pt idx="339">
                  <c:v>61312</c:v>
                </c:pt>
                <c:pt idx="340">
                  <c:v>31098</c:v>
                </c:pt>
                <c:pt idx="341">
                  <c:v>23667</c:v>
                </c:pt>
                <c:pt idx="342">
                  <c:v>35320</c:v>
                </c:pt>
                <c:pt idx="343">
                  <c:v>22740</c:v>
                </c:pt>
                <c:pt idx="344">
                  <c:v>16735</c:v>
                </c:pt>
                <c:pt idx="345">
                  <c:v>13259</c:v>
                </c:pt>
                <c:pt idx="346">
                  <c:v>17143</c:v>
                </c:pt>
                <c:pt idx="347">
                  <c:v>13833</c:v>
                </c:pt>
                <c:pt idx="348">
                  <c:v>13271</c:v>
                </c:pt>
                <c:pt idx="349">
                  <c:v>14290</c:v>
                </c:pt>
                <c:pt idx="350">
                  <c:v>37138</c:v>
                </c:pt>
                <c:pt idx="351">
                  <c:v>24330</c:v>
                </c:pt>
                <c:pt idx="352">
                  <c:v>19201</c:v>
                </c:pt>
                <c:pt idx="353">
                  <c:v>46122</c:v>
                </c:pt>
                <c:pt idx="354">
                  <c:v>24178</c:v>
                </c:pt>
                <c:pt idx="355">
                  <c:v>131359</c:v>
                </c:pt>
                <c:pt idx="356">
                  <c:v>90056</c:v>
                </c:pt>
                <c:pt idx="357">
                  <c:v>40079</c:v>
                </c:pt>
                <c:pt idx="358">
                  <c:v>20277</c:v>
                </c:pt>
                <c:pt idx="359">
                  <c:v>12311</c:v>
                </c:pt>
                <c:pt idx="360">
                  <c:v>9911</c:v>
                </c:pt>
                <c:pt idx="361">
                  <c:v>21633</c:v>
                </c:pt>
                <c:pt idx="362">
                  <c:v>117515</c:v>
                </c:pt>
                <c:pt idx="363">
                  <c:v>144470</c:v>
                </c:pt>
                <c:pt idx="364">
                  <c:v>94767</c:v>
                </c:pt>
                <c:pt idx="365">
                  <c:v>37175</c:v>
                </c:pt>
              </c:numCache>
            </c:numRef>
          </c:val>
          <c:smooth val="0"/>
          <c:extLst>
            <c:ext xmlns:c16="http://schemas.microsoft.com/office/drawing/2014/chart" uri="{C3380CC4-5D6E-409C-BE32-E72D297353CC}">
              <c16:uniqueId val="{00000000-1F98-403E-BF00-8F7C6D3DC045}"/>
            </c:ext>
          </c:extLst>
        </c:ser>
        <c:dLbls>
          <c:showLegendKey val="0"/>
          <c:showVal val="0"/>
          <c:showCatName val="0"/>
          <c:showSerName val="0"/>
          <c:showPercent val="0"/>
          <c:showBubbleSize val="0"/>
        </c:dLbls>
        <c:smooth val="0"/>
        <c:axId val="229604800"/>
        <c:axId val="229605128"/>
      </c:lineChart>
      <c:catAx>
        <c:axId val="229604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05128"/>
        <c:crosses val="autoZero"/>
        <c:auto val="1"/>
        <c:lblAlgn val="ctr"/>
        <c:lblOffset val="100"/>
        <c:noMultiLvlLbl val="0"/>
      </c:catAx>
      <c:valAx>
        <c:axId val="22960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0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766</c:v>
                </c:pt>
                <c:pt idx="1">
                  <c:v>1580</c:v>
                </c:pt>
                <c:pt idx="2">
                  <c:v>1100</c:v>
                </c:pt>
                <c:pt idx="3">
                  <c:v>2243</c:v>
                </c:pt>
                <c:pt idx="4">
                  <c:v>1262</c:v>
                </c:pt>
                <c:pt idx="5">
                  <c:v>969</c:v>
                </c:pt>
                <c:pt idx="6">
                  <c:v>892</c:v>
                </c:pt>
                <c:pt idx="7">
                  <c:v>1442</c:v>
                </c:pt>
                <c:pt idx="8">
                  <c:v>915</c:v>
                </c:pt>
                <c:pt idx="9">
                  <c:v>1148</c:v>
                </c:pt>
                <c:pt idx="10">
                  <c:v>1539</c:v>
                </c:pt>
                <c:pt idx="11">
                  <c:v>1177</c:v>
                </c:pt>
                <c:pt idx="12">
                  <c:v>1091</c:v>
                </c:pt>
                <c:pt idx="13">
                  <c:v>1537</c:v>
                </c:pt>
                <c:pt idx="14">
                  <c:v>1900</c:v>
                </c:pt>
                <c:pt idx="15">
                  <c:v>857</c:v>
                </c:pt>
                <c:pt idx="16">
                  <c:v>665</c:v>
                </c:pt>
                <c:pt idx="17">
                  <c:v>1578</c:v>
                </c:pt>
                <c:pt idx="18">
                  <c:v>1301</c:v>
                </c:pt>
                <c:pt idx="19">
                  <c:v>560</c:v>
                </c:pt>
                <c:pt idx="20">
                  <c:v>939</c:v>
                </c:pt>
                <c:pt idx="21">
                  <c:v>2264</c:v>
                </c:pt>
                <c:pt idx="22">
                  <c:v>720</c:v>
                </c:pt>
                <c:pt idx="23">
                  <c:v>974</c:v>
                </c:pt>
                <c:pt idx="24">
                  <c:v>770</c:v>
                </c:pt>
                <c:pt idx="25">
                  <c:v>2344</c:v>
                </c:pt>
                <c:pt idx="26">
                  <c:v>2667</c:v>
                </c:pt>
                <c:pt idx="27">
                  <c:v>1117</c:v>
                </c:pt>
                <c:pt idx="28">
                  <c:v>1376</c:v>
                </c:pt>
                <c:pt idx="29">
                  <c:v>1194</c:v>
                </c:pt>
                <c:pt idx="30">
                  <c:v>1006</c:v>
                </c:pt>
                <c:pt idx="31">
                  <c:v>1122</c:v>
                </c:pt>
                <c:pt idx="32">
                  <c:v>1147</c:v>
                </c:pt>
                <c:pt idx="33">
                  <c:v>1155</c:v>
                </c:pt>
                <c:pt idx="34">
                  <c:v>1789</c:v>
                </c:pt>
                <c:pt idx="35">
                  <c:v>1157</c:v>
                </c:pt>
                <c:pt idx="36">
                  <c:v>875</c:v>
                </c:pt>
                <c:pt idx="37">
                  <c:v>588</c:v>
                </c:pt>
                <c:pt idx="38">
                  <c:v>3532</c:v>
                </c:pt>
                <c:pt idx="39">
                  <c:v>2328</c:v>
                </c:pt>
                <c:pt idx="40">
                  <c:v>1353</c:v>
                </c:pt>
                <c:pt idx="41">
                  <c:v>1043</c:v>
                </c:pt>
                <c:pt idx="42">
                  <c:v>1264</c:v>
                </c:pt>
                <c:pt idx="43">
                  <c:v>474</c:v>
                </c:pt>
                <c:pt idx="44">
                  <c:v>716</c:v>
                </c:pt>
                <c:pt idx="45">
                  <c:v>987</c:v>
                </c:pt>
                <c:pt idx="46">
                  <c:v>1518</c:v>
                </c:pt>
                <c:pt idx="47">
                  <c:v>1187</c:v>
                </c:pt>
                <c:pt idx="48">
                  <c:v>1374</c:v>
                </c:pt>
                <c:pt idx="49">
                  <c:v>769</c:v>
                </c:pt>
                <c:pt idx="50">
                  <c:v>798</c:v>
                </c:pt>
                <c:pt idx="51">
                  <c:v>740</c:v>
                </c:pt>
                <c:pt idx="52">
                  <c:v>2057</c:v>
                </c:pt>
                <c:pt idx="53">
                  <c:v>2855</c:v>
                </c:pt>
                <c:pt idx="54">
                  <c:v>2310</c:v>
                </c:pt>
                <c:pt idx="55">
                  <c:v>13672</c:v>
                </c:pt>
                <c:pt idx="56">
                  <c:v>3578</c:v>
                </c:pt>
                <c:pt idx="57">
                  <c:v>1196</c:v>
                </c:pt>
                <c:pt idx="58">
                  <c:v>1830</c:v>
                </c:pt>
                <c:pt idx="59">
                  <c:v>1011</c:v>
                </c:pt>
                <c:pt idx="60">
                  <c:v>1639</c:v>
                </c:pt>
                <c:pt idx="61">
                  <c:v>2014</c:v>
                </c:pt>
                <c:pt idx="62">
                  <c:v>1558</c:v>
                </c:pt>
                <c:pt idx="63">
                  <c:v>592</c:v>
                </c:pt>
                <c:pt idx="64">
                  <c:v>1967</c:v>
                </c:pt>
                <c:pt idx="65">
                  <c:v>2138</c:v>
                </c:pt>
                <c:pt idx="66">
                  <c:v>1565</c:v>
                </c:pt>
                <c:pt idx="67">
                  <c:v>1394</c:v>
                </c:pt>
                <c:pt idx="68">
                  <c:v>1760</c:v>
                </c:pt>
                <c:pt idx="69">
                  <c:v>1688</c:v>
                </c:pt>
                <c:pt idx="70">
                  <c:v>1280</c:v>
                </c:pt>
                <c:pt idx="71">
                  <c:v>560</c:v>
                </c:pt>
                <c:pt idx="72">
                  <c:v>1324</c:v>
                </c:pt>
                <c:pt idx="73">
                  <c:v>1071</c:v>
                </c:pt>
                <c:pt idx="74">
                  <c:v>9727</c:v>
                </c:pt>
                <c:pt idx="75">
                  <c:v>3423</c:v>
                </c:pt>
                <c:pt idx="76">
                  <c:v>1331</c:v>
                </c:pt>
                <c:pt idx="77">
                  <c:v>896</c:v>
                </c:pt>
                <c:pt idx="78">
                  <c:v>488</c:v>
                </c:pt>
                <c:pt idx="79">
                  <c:v>450</c:v>
                </c:pt>
                <c:pt idx="80">
                  <c:v>1357</c:v>
                </c:pt>
                <c:pt idx="81">
                  <c:v>2467</c:v>
                </c:pt>
                <c:pt idx="82">
                  <c:v>1796</c:v>
                </c:pt>
                <c:pt idx="83">
                  <c:v>1442</c:v>
                </c:pt>
                <c:pt idx="84">
                  <c:v>713</c:v>
                </c:pt>
                <c:pt idx="85">
                  <c:v>483</c:v>
                </c:pt>
                <c:pt idx="86">
                  <c:v>435</c:v>
                </c:pt>
                <c:pt idx="87">
                  <c:v>843</c:v>
                </c:pt>
                <c:pt idx="88">
                  <c:v>3036</c:v>
                </c:pt>
                <c:pt idx="89">
                  <c:v>1974</c:v>
                </c:pt>
                <c:pt idx="90">
                  <c:v>1845</c:v>
                </c:pt>
                <c:pt idx="91">
                  <c:v>1528</c:v>
                </c:pt>
                <c:pt idx="92">
                  <c:v>1112</c:v>
                </c:pt>
                <c:pt idx="93">
                  <c:v>915</c:v>
                </c:pt>
                <c:pt idx="94">
                  <c:v>18459</c:v>
                </c:pt>
                <c:pt idx="95">
                  <c:v>4505</c:v>
                </c:pt>
                <c:pt idx="96">
                  <c:v>2338</c:v>
                </c:pt>
                <c:pt idx="97">
                  <c:v>1974</c:v>
                </c:pt>
                <c:pt idx="98">
                  <c:v>1446</c:v>
                </c:pt>
                <c:pt idx="99">
                  <c:v>721</c:v>
                </c:pt>
                <c:pt idx="100">
                  <c:v>486</c:v>
                </c:pt>
                <c:pt idx="101">
                  <c:v>14002</c:v>
                </c:pt>
                <c:pt idx="102">
                  <c:v>6226</c:v>
                </c:pt>
                <c:pt idx="103">
                  <c:v>1256</c:v>
                </c:pt>
                <c:pt idx="104">
                  <c:v>649</c:v>
                </c:pt>
                <c:pt idx="105">
                  <c:v>4597</c:v>
                </c:pt>
                <c:pt idx="106">
                  <c:v>2815</c:v>
                </c:pt>
                <c:pt idx="107">
                  <c:v>2566</c:v>
                </c:pt>
                <c:pt idx="108">
                  <c:v>2584</c:v>
                </c:pt>
                <c:pt idx="109">
                  <c:v>1833</c:v>
                </c:pt>
                <c:pt idx="110">
                  <c:v>893</c:v>
                </c:pt>
                <c:pt idx="111">
                  <c:v>3010</c:v>
                </c:pt>
                <c:pt idx="112">
                  <c:v>1280</c:v>
                </c:pt>
                <c:pt idx="113">
                  <c:v>950</c:v>
                </c:pt>
                <c:pt idx="114">
                  <c:v>1522</c:v>
                </c:pt>
                <c:pt idx="115">
                  <c:v>2738</c:v>
                </c:pt>
                <c:pt idx="116">
                  <c:v>2563</c:v>
                </c:pt>
                <c:pt idx="117">
                  <c:v>1679</c:v>
                </c:pt>
                <c:pt idx="118">
                  <c:v>2376</c:v>
                </c:pt>
                <c:pt idx="119">
                  <c:v>2249</c:v>
                </c:pt>
                <c:pt idx="120">
                  <c:v>1341</c:v>
                </c:pt>
                <c:pt idx="121">
                  <c:v>736</c:v>
                </c:pt>
                <c:pt idx="122">
                  <c:v>934</c:v>
                </c:pt>
                <c:pt idx="123">
                  <c:v>1337</c:v>
                </c:pt>
                <c:pt idx="124">
                  <c:v>1256</c:v>
                </c:pt>
                <c:pt idx="125">
                  <c:v>4588</c:v>
                </c:pt>
                <c:pt idx="126">
                  <c:v>2612</c:v>
                </c:pt>
                <c:pt idx="127">
                  <c:v>647</c:v>
                </c:pt>
                <c:pt idx="128">
                  <c:v>810</c:v>
                </c:pt>
                <c:pt idx="129">
                  <c:v>2118</c:v>
                </c:pt>
                <c:pt idx="130">
                  <c:v>1514</c:v>
                </c:pt>
                <c:pt idx="131">
                  <c:v>958</c:v>
                </c:pt>
                <c:pt idx="132">
                  <c:v>1280</c:v>
                </c:pt>
                <c:pt idx="133">
                  <c:v>2341</c:v>
                </c:pt>
                <c:pt idx="134">
                  <c:v>1286</c:v>
                </c:pt>
                <c:pt idx="135">
                  <c:v>1601</c:v>
                </c:pt>
                <c:pt idx="136">
                  <c:v>547</c:v>
                </c:pt>
                <c:pt idx="137">
                  <c:v>760</c:v>
                </c:pt>
                <c:pt idx="138">
                  <c:v>2925</c:v>
                </c:pt>
                <c:pt idx="139">
                  <c:v>2819</c:v>
                </c:pt>
                <c:pt idx="140">
                  <c:v>1704</c:v>
                </c:pt>
                <c:pt idx="141">
                  <c:v>895</c:v>
                </c:pt>
                <c:pt idx="142">
                  <c:v>623</c:v>
                </c:pt>
                <c:pt idx="143">
                  <c:v>1514</c:v>
                </c:pt>
                <c:pt idx="144">
                  <c:v>1107</c:v>
                </c:pt>
                <c:pt idx="145">
                  <c:v>2041</c:v>
                </c:pt>
                <c:pt idx="146">
                  <c:v>1194</c:v>
                </c:pt>
                <c:pt idx="147">
                  <c:v>1288</c:v>
                </c:pt>
                <c:pt idx="148">
                  <c:v>884</c:v>
                </c:pt>
                <c:pt idx="149">
                  <c:v>1684</c:v>
                </c:pt>
                <c:pt idx="150">
                  <c:v>16506</c:v>
                </c:pt>
                <c:pt idx="151">
                  <c:v>3434</c:v>
                </c:pt>
                <c:pt idx="152">
                  <c:v>1154</c:v>
                </c:pt>
                <c:pt idx="153">
                  <c:v>1362</c:v>
                </c:pt>
                <c:pt idx="154">
                  <c:v>1145</c:v>
                </c:pt>
                <c:pt idx="155">
                  <c:v>1410</c:v>
                </c:pt>
                <c:pt idx="156">
                  <c:v>612</c:v>
                </c:pt>
                <c:pt idx="157">
                  <c:v>1531</c:v>
                </c:pt>
                <c:pt idx="158">
                  <c:v>2366</c:v>
                </c:pt>
                <c:pt idx="159">
                  <c:v>2099</c:v>
                </c:pt>
                <c:pt idx="160">
                  <c:v>1718</c:v>
                </c:pt>
                <c:pt idx="161">
                  <c:v>727</c:v>
                </c:pt>
                <c:pt idx="162">
                  <c:v>396</c:v>
                </c:pt>
                <c:pt idx="163">
                  <c:v>795</c:v>
                </c:pt>
                <c:pt idx="164">
                  <c:v>2077</c:v>
                </c:pt>
                <c:pt idx="165">
                  <c:v>963</c:v>
                </c:pt>
                <c:pt idx="166">
                  <c:v>1528</c:v>
                </c:pt>
                <c:pt idx="167">
                  <c:v>904</c:v>
                </c:pt>
                <c:pt idx="168">
                  <c:v>1343</c:v>
                </c:pt>
                <c:pt idx="169">
                  <c:v>918</c:v>
                </c:pt>
                <c:pt idx="170">
                  <c:v>481</c:v>
                </c:pt>
                <c:pt idx="171">
                  <c:v>1686</c:v>
                </c:pt>
                <c:pt idx="172">
                  <c:v>3126</c:v>
                </c:pt>
                <c:pt idx="173">
                  <c:v>4227</c:v>
                </c:pt>
                <c:pt idx="174">
                  <c:v>3126</c:v>
                </c:pt>
                <c:pt idx="175">
                  <c:v>1670</c:v>
                </c:pt>
                <c:pt idx="176">
                  <c:v>786</c:v>
                </c:pt>
                <c:pt idx="177">
                  <c:v>1064</c:v>
                </c:pt>
                <c:pt idx="178">
                  <c:v>1575</c:v>
                </c:pt>
                <c:pt idx="179">
                  <c:v>1414</c:v>
                </c:pt>
                <c:pt idx="180">
                  <c:v>1617</c:v>
                </c:pt>
                <c:pt idx="181">
                  <c:v>1442</c:v>
                </c:pt>
                <c:pt idx="182">
                  <c:v>1948</c:v>
                </c:pt>
                <c:pt idx="183">
                  <c:v>983</c:v>
                </c:pt>
                <c:pt idx="184">
                  <c:v>563</c:v>
                </c:pt>
                <c:pt idx="185">
                  <c:v>789</c:v>
                </c:pt>
                <c:pt idx="186">
                  <c:v>2421</c:v>
                </c:pt>
                <c:pt idx="187">
                  <c:v>1652</c:v>
                </c:pt>
                <c:pt idx="188">
                  <c:v>1307</c:v>
                </c:pt>
                <c:pt idx="189">
                  <c:v>1650</c:v>
                </c:pt>
                <c:pt idx="190">
                  <c:v>517</c:v>
                </c:pt>
                <c:pt idx="191">
                  <c:v>728</c:v>
                </c:pt>
                <c:pt idx="192">
                  <c:v>5911</c:v>
                </c:pt>
                <c:pt idx="193">
                  <c:v>5786</c:v>
                </c:pt>
                <c:pt idx="194">
                  <c:v>5802</c:v>
                </c:pt>
                <c:pt idx="195">
                  <c:v>4196</c:v>
                </c:pt>
                <c:pt idx="196">
                  <c:v>4332</c:v>
                </c:pt>
                <c:pt idx="197">
                  <c:v>4764</c:v>
                </c:pt>
                <c:pt idx="198">
                  <c:v>2753</c:v>
                </c:pt>
                <c:pt idx="199">
                  <c:v>1951</c:v>
                </c:pt>
                <c:pt idx="200">
                  <c:v>2003</c:v>
                </c:pt>
                <c:pt idx="201">
                  <c:v>1253</c:v>
                </c:pt>
                <c:pt idx="202">
                  <c:v>1626</c:v>
                </c:pt>
                <c:pt idx="203">
                  <c:v>1885</c:v>
                </c:pt>
                <c:pt idx="204">
                  <c:v>1400</c:v>
                </c:pt>
                <c:pt idx="205">
                  <c:v>1138</c:v>
                </c:pt>
                <c:pt idx="206">
                  <c:v>1897</c:v>
                </c:pt>
                <c:pt idx="207">
                  <c:v>2104</c:v>
                </c:pt>
                <c:pt idx="208">
                  <c:v>1562</c:v>
                </c:pt>
                <c:pt idx="209">
                  <c:v>2379</c:v>
                </c:pt>
                <c:pt idx="210">
                  <c:v>1535</c:v>
                </c:pt>
                <c:pt idx="211">
                  <c:v>737</c:v>
                </c:pt>
                <c:pt idx="212">
                  <c:v>499</c:v>
                </c:pt>
                <c:pt idx="213">
                  <c:v>2609</c:v>
                </c:pt>
                <c:pt idx="214">
                  <c:v>1811</c:v>
                </c:pt>
                <c:pt idx="215">
                  <c:v>753</c:v>
                </c:pt>
                <c:pt idx="216">
                  <c:v>2172</c:v>
                </c:pt>
                <c:pt idx="217">
                  <c:v>2298</c:v>
                </c:pt>
                <c:pt idx="218">
                  <c:v>2115</c:v>
                </c:pt>
                <c:pt idx="219">
                  <c:v>719</c:v>
                </c:pt>
                <c:pt idx="220">
                  <c:v>2082</c:v>
                </c:pt>
                <c:pt idx="221">
                  <c:v>1184</c:v>
                </c:pt>
                <c:pt idx="222">
                  <c:v>3913</c:v>
                </c:pt>
                <c:pt idx="223">
                  <c:v>1956</c:v>
                </c:pt>
                <c:pt idx="224">
                  <c:v>1700</c:v>
                </c:pt>
                <c:pt idx="225">
                  <c:v>555</c:v>
                </c:pt>
                <c:pt idx="226">
                  <c:v>1054</c:v>
                </c:pt>
                <c:pt idx="227">
                  <c:v>1314</c:v>
                </c:pt>
                <c:pt idx="228">
                  <c:v>1023</c:v>
                </c:pt>
                <c:pt idx="229">
                  <c:v>1410</c:v>
                </c:pt>
                <c:pt idx="230">
                  <c:v>5980</c:v>
                </c:pt>
                <c:pt idx="231">
                  <c:v>3854</c:v>
                </c:pt>
                <c:pt idx="232">
                  <c:v>1335</c:v>
                </c:pt>
                <c:pt idx="233">
                  <c:v>843</c:v>
                </c:pt>
                <c:pt idx="234">
                  <c:v>1154</c:v>
                </c:pt>
                <c:pt idx="235">
                  <c:v>2049</c:v>
                </c:pt>
                <c:pt idx="236">
                  <c:v>1825</c:v>
                </c:pt>
                <c:pt idx="237">
                  <c:v>1282</c:v>
                </c:pt>
                <c:pt idx="238">
                  <c:v>576</c:v>
                </c:pt>
                <c:pt idx="239">
                  <c:v>281</c:v>
                </c:pt>
                <c:pt idx="240">
                  <c:v>483</c:v>
                </c:pt>
                <c:pt idx="241">
                  <c:v>2082</c:v>
                </c:pt>
                <c:pt idx="242">
                  <c:v>2222</c:v>
                </c:pt>
                <c:pt idx="243">
                  <c:v>1412</c:v>
                </c:pt>
                <c:pt idx="244">
                  <c:v>1591</c:v>
                </c:pt>
                <c:pt idx="245">
                  <c:v>1948</c:v>
                </c:pt>
                <c:pt idx="246">
                  <c:v>906</c:v>
                </c:pt>
                <c:pt idx="247">
                  <c:v>3206</c:v>
                </c:pt>
                <c:pt idx="248">
                  <c:v>1887</c:v>
                </c:pt>
                <c:pt idx="249">
                  <c:v>1442</c:v>
                </c:pt>
                <c:pt idx="250">
                  <c:v>2027</c:v>
                </c:pt>
                <c:pt idx="251">
                  <c:v>2800</c:v>
                </c:pt>
                <c:pt idx="252">
                  <c:v>3510</c:v>
                </c:pt>
                <c:pt idx="253">
                  <c:v>1948</c:v>
                </c:pt>
                <c:pt idx="254">
                  <c:v>3690</c:v>
                </c:pt>
                <c:pt idx="255">
                  <c:v>3654</c:v>
                </c:pt>
                <c:pt idx="256">
                  <c:v>4478</c:v>
                </c:pt>
                <c:pt idx="257">
                  <c:v>3274</c:v>
                </c:pt>
                <c:pt idx="258">
                  <c:v>4082</c:v>
                </c:pt>
                <c:pt idx="259">
                  <c:v>1872</c:v>
                </c:pt>
                <c:pt idx="260">
                  <c:v>1380</c:v>
                </c:pt>
                <c:pt idx="261">
                  <c:v>1016</c:v>
                </c:pt>
                <c:pt idx="262">
                  <c:v>1184</c:v>
                </c:pt>
                <c:pt idx="263">
                  <c:v>1516</c:v>
                </c:pt>
                <c:pt idx="264">
                  <c:v>2518</c:v>
                </c:pt>
                <c:pt idx="265">
                  <c:v>2450</c:v>
                </c:pt>
                <c:pt idx="266">
                  <c:v>2181</c:v>
                </c:pt>
                <c:pt idx="267">
                  <c:v>1232</c:v>
                </c:pt>
                <c:pt idx="268">
                  <c:v>1796</c:v>
                </c:pt>
                <c:pt idx="269">
                  <c:v>1758</c:v>
                </c:pt>
                <c:pt idx="270">
                  <c:v>2158</c:v>
                </c:pt>
                <c:pt idx="271">
                  <c:v>1830</c:v>
                </c:pt>
                <c:pt idx="272">
                  <c:v>3583</c:v>
                </c:pt>
                <c:pt idx="273">
                  <c:v>3036</c:v>
                </c:pt>
                <c:pt idx="274">
                  <c:v>1554</c:v>
                </c:pt>
                <c:pt idx="275">
                  <c:v>1164</c:v>
                </c:pt>
                <c:pt idx="276">
                  <c:v>1056</c:v>
                </c:pt>
                <c:pt idx="277">
                  <c:v>1402</c:v>
                </c:pt>
                <c:pt idx="278">
                  <c:v>1290</c:v>
                </c:pt>
                <c:pt idx="279">
                  <c:v>2101</c:v>
                </c:pt>
                <c:pt idx="280">
                  <c:v>1290</c:v>
                </c:pt>
                <c:pt idx="281">
                  <c:v>433</c:v>
                </c:pt>
                <c:pt idx="282">
                  <c:v>440</c:v>
                </c:pt>
                <c:pt idx="283">
                  <c:v>2904</c:v>
                </c:pt>
                <c:pt idx="284">
                  <c:v>3386</c:v>
                </c:pt>
                <c:pt idx="285">
                  <c:v>1586</c:v>
                </c:pt>
                <c:pt idx="286">
                  <c:v>1432</c:v>
                </c:pt>
                <c:pt idx="287">
                  <c:v>1114</c:v>
                </c:pt>
                <c:pt idx="288">
                  <c:v>567</c:v>
                </c:pt>
                <c:pt idx="289">
                  <c:v>384</c:v>
                </c:pt>
                <c:pt idx="290">
                  <c:v>1303</c:v>
                </c:pt>
                <c:pt idx="291">
                  <c:v>1454</c:v>
                </c:pt>
                <c:pt idx="292">
                  <c:v>1489</c:v>
                </c:pt>
                <c:pt idx="293">
                  <c:v>1862</c:v>
                </c:pt>
                <c:pt idx="294">
                  <c:v>2369</c:v>
                </c:pt>
                <c:pt idx="295">
                  <c:v>1083</c:v>
                </c:pt>
                <c:pt idx="296">
                  <c:v>579</c:v>
                </c:pt>
                <c:pt idx="297">
                  <c:v>1495</c:v>
                </c:pt>
                <c:pt idx="298">
                  <c:v>2411</c:v>
                </c:pt>
                <c:pt idx="299">
                  <c:v>2110</c:v>
                </c:pt>
                <c:pt idx="300">
                  <c:v>2545</c:v>
                </c:pt>
                <c:pt idx="301">
                  <c:v>2823</c:v>
                </c:pt>
                <c:pt idx="302">
                  <c:v>1537</c:v>
                </c:pt>
                <c:pt idx="303">
                  <c:v>798</c:v>
                </c:pt>
                <c:pt idx="304">
                  <c:v>1593</c:v>
                </c:pt>
                <c:pt idx="305">
                  <c:v>27692</c:v>
                </c:pt>
                <c:pt idx="306">
                  <c:v>7112</c:v>
                </c:pt>
                <c:pt idx="307">
                  <c:v>6486</c:v>
                </c:pt>
                <c:pt idx="308">
                  <c:v>3927</c:v>
                </c:pt>
                <c:pt idx="309">
                  <c:v>1271</c:v>
                </c:pt>
                <c:pt idx="310">
                  <c:v>635</c:v>
                </c:pt>
                <c:pt idx="311">
                  <c:v>1044</c:v>
                </c:pt>
                <c:pt idx="312">
                  <c:v>1580</c:v>
                </c:pt>
                <c:pt idx="313">
                  <c:v>2085</c:v>
                </c:pt>
                <c:pt idx="314">
                  <c:v>2044</c:v>
                </c:pt>
                <c:pt idx="315">
                  <c:v>2457</c:v>
                </c:pt>
                <c:pt idx="316">
                  <c:v>1033</c:v>
                </c:pt>
                <c:pt idx="317">
                  <c:v>816</c:v>
                </c:pt>
                <c:pt idx="318">
                  <c:v>2491</c:v>
                </c:pt>
                <c:pt idx="319">
                  <c:v>6923</c:v>
                </c:pt>
                <c:pt idx="320">
                  <c:v>3136</c:v>
                </c:pt>
                <c:pt idx="321">
                  <c:v>1835</c:v>
                </c:pt>
                <c:pt idx="322">
                  <c:v>3355</c:v>
                </c:pt>
                <c:pt idx="323">
                  <c:v>1339</c:v>
                </c:pt>
                <c:pt idx="324">
                  <c:v>969</c:v>
                </c:pt>
                <c:pt idx="325">
                  <c:v>1552</c:v>
                </c:pt>
                <c:pt idx="326">
                  <c:v>1404</c:v>
                </c:pt>
                <c:pt idx="327">
                  <c:v>2237</c:v>
                </c:pt>
                <c:pt idx="328">
                  <c:v>1998</c:v>
                </c:pt>
                <c:pt idx="329">
                  <c:v>3050</c:v>
                </c:pt>
                <c:pt idx="330">
                  <c:v>1742</c:v>
                </c:pt>
                <c:pt idx="331">
                  <c:v>1088</c:v>
                </c:pt>
                <c:pt idx="332">
                  <c:v>6748</c:v>
                </c:pt>
                <c:pt idx="333">
                  <c:v>2090</c:v>
                </c:pt>
                <c:pt idx="334">
                  <c:v>1541</c:v>
                </c:pt>
                <c:pt idx="335">
                  <c:v>10904</c:v>
                </c:pt>
                <c:pt idx="336">
                  <c:v>6932</c:v>
                </c:pt>
                <c:pt idx="337">
                  <c:v>3054</c:v>
                </c:pt>
                <c:pt idx="338">
                  <c:v>2880</c:v>
                </c:pt>
                <c:pt idx="339">
                  <c:v>2976</c:v>
                </c:pt>
                <c:pt idx="340">
                  <c:v>2121</c:v>
                </c:pt>
                <c:pt idx="341">
                  <c:v>1472</c:v>
                </c:pt>
                <c:pt idx="342">
                  <c:v>1412</c:v>
                </c:pt>
                <c:pt idx="343">
                  <c:v>1271</c:v>
                </c:pt>
                <c:pt idx="344">
                  <c:v>1074</c:v>
                </c:pt>
                <c:pt idx="345">
                  <c:v>1019</c:v>
                </c:pt>
                <c:pt idx="346">
                  <c:v>1526</c:v>
                </c:pt>
                <c:pt idx="347">
                  <c:v>1162</c:v>
                </c:pt>
                <c:pt idx="348">
                  <c:v>1098</c:v>
                </c:pt>
                <c:pt idx="349">
                  <c:v>1140</c:v>
                </c:pt>
                <c:pt idx="350">
                  <c:v>2689</c:v>
                </c:pt>
                <c:pt idx="351">
                  <c:v>1386</c:v>
                </c:pt>
                <c:pt idx="352">
                  <c:v>1107</c:v>
                </c:pt>
                <c:pt idx="353">
                  <c:v>1990</c:v>
                </c:pt>
                <c:pt idx="354">
                  <c:v>2055</c:v>
                </c:pt>
                <c:pt idx="355">
                  <c:v>17728</c:v>
                </c:pt>
                <c:pt idx="356">
                  <c:v>8257</c:v>
                </c:pt>
                <c:pt idx="357">
                  <c:v>3045</c:v>
                </c:pt>
                <c:pt idx="358">
                  <c:v>1127</c:v>
                </c:pt>
                <c:pt idx="359">
                  <c:v>700</c:v>
                </c:pt>
                <c:pt idx="360">
                  <c:v>727</c:v>
                </c:pt>
                <c:pt idx="361">
                  <c:v>2501</c:v>
                </c:pt>
                <c:pt idx="362">
                  <c:v>8958</c:v>
                </c:pt>
                <c:pt idx="363">
                  <c:v>9207</c:v>
                </c:pt>
                <c:pt idx="364">
                  <c:v>6019</c:v>
                </c:pt>
                <c:pt idx="365">
                  <c:v>1709</c:v>
                </c:pt>
              </c:numCache>
            </c:numRef>
          </c:val>
          <c:smooth val="0"/>
          <c:extLst>
            <c:ext xmlns:c16="http://schemas.microsoft.com/office/drawing/2014/chart" uri="{C3380CC4-5D6E-409C-BE32-E72D297353CC}">
              <c16:uniqueId val="{00000000-33BE-49B5-9AF4-4FE21BCB9226}"/>
            </c:ext>
          </c:extLst>
        </c:ser>
        <c:dLbls>
          <c:showLegendKey val="0"/>
          <c:showVal val="0"/>
          <c:showCatName val="0"/>
          <c:showSerName val="0"/>
          <c:showPercent val="0"/>
          <c:showBubbleSize val="0"/>
        </c:dLbls>
        <c:smooth val="0"/>
        <c:axId val="229608736"/>
        <c:axId val="229611688"/>
      </c:lineChart>
      <c:catAx>
        <c:axId val="22960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11688"/>
        <c:crosses val="autoZero"/>
        <c:auto val="1"/>
        <c:lblAlgn val="ctr"/>
        <c:lblOffset val="100"/>
        <c:noMultiLvlLbl val="0"/>
      </c:catAx>
      <c:valAx>
        <c:axId val="22961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60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Info</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436</c:v>
                </c:pt>
                <c:pt idx="1">
                  <c:v>61</c:v>
                </c:pt>
                <c:pt idx="2">
                  <c:v>120</c:v>
                </c:pt>
                <c:pt idx="3">
                  <c:v>584</c:v>
                </c:pt>
                <c:pt idx="4">
                  <c:v>81</c:v>
                </c:pt>
                <c:pt idx="5">
                  <c:v>3</c:v>
                </c:pt>
                <c:pt idx="6">
                  <c:v>6</c:v>
                </c:pt>
                <c:pt idx="7">
                  <c:v>913</c:v>
                </c:pt>
                <c:pt idx="8">
                  <c:v>132</c:v>
                </c:pt>
                <c:pt idx="9">
                  <c:v>9</c:v>
                </c:pt>
                <c:pt idx="10">
                  <c:v>924</c:v>
                </c:pt>
                <c:pt idx="11">
                  <c:v>498</c:v>
                </c:pt>
                <c:pt idx="12">
                  <c:v>49</c:v>
                </c:pt>
                <c:pt idx="13">
                  <c:v>6</c:v>
                </c:pt>
                <c:pt idx="14">
                  <c:v>494</c:v>
                </c:pt>
                <c:pt idx="15">
                  <c:v>89</c:v>
                </c:pt>
                <c:pt idx="16">
                  <c:v>2</c:v>
                </c:pt>
                <c:pt idx="17">
                  <c:v>250</c:v>
                </c:pt>
                <c:pt idx="18">
                  <c:v>1532</c:v>
                </c:pt>
                <c:pt idx="19">
                  <c:v>190</c:v>
                </c:pt>
                <c:pt idx="20">
                  <c:v>135</c:v>
                </c:pt>
                <c:pt idx="21">
                  <c:v>880</c:v>
                </c:pt>
                <c:pt idx="22">
                  <c:v>109</c:v>
                </c:pt>
                <c:pt idx="23">
                  <c:v>967</c:v>
                </c:pt>
                <c:pt idx="24">
                  <c:v>113</c:v>
                </c:pt>
                <c:pt idx="25">
                  <c:v>638</c:v>
                </c:pt>
                <c:pt idx="26">
                  <c:v>244</c:v>
                </c:pt>
                <c:pt idx="27">
                  <c:v>403</c:v>
                </c:pt>
                <c:pt idx="28">
                  <c:v>68</c:v>
                </c:pt>
                <c:pt idx="29">
                  <c:v>12</c:v>
                </c:pt>
                <c:pt idx="30">
                  <c:v>354</c:v>
                </c:pt>
                <c:pt idx="31">
                  <c:v>1077</c:v>
                </c:pt>
                <c:pt idx="32">
                  <c:v>1236</c:v>
                </c:pt>
                <c:pt idx="33">
                  <c:v>345</c:v>
                </c:pt>
                <c:pt idx="34">
                  <c:v>39</c:v>
                </c:pt>
                <c:pt idx="35">
                  <c:v>477</c:v>
                </c:pt>
                <c:pt idx="36">
                  <c:v>161</c:v>
                </c:pt>
                <c:pt idx="37">
                  <c:v>12</c:v>
                </c:pt>
                <c:pt idx="38">
                  <c:v>3</c:v>
                </c:pt>
                <c:pt idx="39">
                  <c:v>381</c:v>
                </c:pt>
                <c:pt idx="40">
                  <c:v>667</c:v>
                </c:pt>
                <c:pt idx="41">
                  <c:v>618</c:v>
                </c:pt>
                <c:pt idx="42">
                  <c:v>136</c:v>
                </c:pt>
                <c:pt idx="43">
                  <c:v>19</c:v>
                </c:pt>
                <c:pt idx="44">
                  <c:v>5</c:v>
                </c:pt>
                <c:pt idx="45">
                  <c:v>597</c:v>
                </c:pt>
                <c:pt idx="46">
                  <c:v>947</c:v>
                </c:pt>
                <c:pt idx="47">
                  <c:v>353</c:v>
                </c:pt>
                <c:pt idx="48">
                  <c:v>352</c:v>
                </c:pt>
                <c:pt idx="49">
                  <c:v>86</c:v>
                </c:pt>
                <c:pt idx="50">
                  <c:v>8</c:v>
                </c:pt>
                <c:pt idx="51">
                  <c:v>3</c:v>
                </c:pt>
                <c:pt idx="52">
                  <c:v>733</c:v>
                </c:pt>
                <c:pt idx="53">
                  <c:v>998</c:v>
                </c:pt>
                <c:pt idx="54">
                  <c:v>737</c:v>
                </c:pt>
                <c:pt idx="55">
                  <c:v>20718</c:v>
                </c:pt>
                <c:pt idx="56">
                  <c:v>4472</c:v>
                </c:pt>
                <c:pt idx="57">
                  <c:v>453</c:v>
                </c:pt>
                <c:pt idx="58">
                  <c:v>1066</c:v>
                </c:pt>
                <c:pt idx="59">
                  <c:v>1140</c:v>
                </c:pt>
                <c:pt idx="60">
                  <c:v>1859</c:v>
                </c:pt>
                <c:pt idx="61">
                  <c:v>657</c:v>
                </c:pt>
                <c:pt idx="62">
                  <c:v>489</c:v>
                </c:pt>
                <c:pt idx="63">
                  <c:v>117</c:v>
                </c:pt>
                <c:pt idx="64">
                  <c:v>1569</c:v>
                </c:pt>
                <c:pt idx="65">
                  <c:v>547</c:v>
                </c:pt>
                <c:pt idx="66">
                  <c:v>862</c:v>
                </c:pt>
                <c:pt idx="67">
                  <c:v>1581</c:v>
                </c:pt>
                <c:pt idx="68">
                  <c:v>237</c:v>
                </c:pt>
                <c:pt idx="69">
                  <c:v>1123</c:v>
                </c:pt>
                <c:pt idx="70">
                  <c:v>959</c:v>
                </c:pt>
                <c:pt idx="71">
                  <c:v>147</c:v>
                </c:pt>
                <c:pt idx="72">
                  <c:v>45</c:v>
                </c:pt>
                <c:pt idx="73">
                  <c:v>23</c:v>
                </c:pt>
                <c:pt idx="74">
                  <c:v>25429</c:v>
                </c:pt>
                <c:pt idx="75">
                  <c:v>7789</c:v>
                </c:pt>
                <c:pt idx="76">
                  <c:v>1557</c:v>
                </c:pt>
                <c:pt idx="77">
                  <c:v>810</c:v>
                </c:pt>
                <c:pt idx="78">
                  <c:v>320</c:v>
                </c:pt>
                <c:pt idx="79">
                  <c:v>123</c:v>
                </c:pt>
                <c:pt idx="80">
                  <c:v>278</c:v>
                </c:pt>
                <c:pt idx="81">
                  <c:v>57</c:v>
                </c:pt>
                <c:pt idx="82">
                  <c:v>46</c:v>
                </c:pt>
                <c:pt idx="83">
                  <c:v>603</c:v>
                </c:pt>
                <c:pt idx="84">
                  <c:v>190</c:v>
                </c:pt>
                <c:pt idx="85">
                  <c:v>37</c:v>
                </c:pt>
                <c:pt idx="86">
                  <c:v>40</c:v>
                </c:pt>
                <c:pt idx="87">
                  <c:v>29</c:v>
                </c:pt>
                <c:pt idx="88">
                  <c:v>339</c:v>
                </c:pt>
                <c:pt idx="89">
                  <c:v>1132</c:v>
                </c:pt>
                <c:pt idx="90">
                  <c:v>760</c:v>
                </c:pt>
                <c:pt idx="91">
                  <c:v>82</c:v>
                </c:pt>
                <c:pt idx="92">
                  <c:v>951</c:v>
                </c:pt>
                <c:pt idx="93">
                  <c:v>893</c:v>
                </c:pt>
                <c:pt idx="94">
                  <c:v>37632</c:v>
                </c:pt>
                <c:pt idx="95">
                  <c:v>16277</c:v>
                </c:pt>
                <c:pt idx="96">
                  <c:v>11396</c:v>
                </c:pt>
                <c:pt idx="97">
                  <c:v>4141</c:v>
                </c:pt>
                <c:pt idx="98">
                  <c:v>981</c:v>
                </c:pt>
                <c:pt idx="99">
                  <c:v>642</c:v>
                </c:pt>
                <c:pt idx="100">
                  <c:v>311</c:v>
                </c:pt>
                <c:pt idx="101">
                  <c:v>25303</c:v>
                </c:pt>
                <c:pt idx="102">
                  <c:v>25722</c:v>
                </c:pt>
                <c:pt idx="103">
                  <c:v>6826</c:v>
                </c:pt>
                <c:pt idx="104">
                  <c:v>1265</c:v>
                </c:pt>
                <c:pt idx="105">
                  <c:v>6170</c:v>
                </c:pt>
                <c:pt idx="106">
                  <c:v>6508</c:v>
                </c:pt>
                <c:pt idx="107">
                  <c:v>6613</c:v>
                </c:pt>
                <c:pt idx="108">
                  <c:v>6019</c:v>
                </c:pt>
                <c:pt idx="109">
                  <c:v>4860</c:v>
                </c:pt>
                <c:pt idx="110">
                  <c:v>4140</c:v>
                </c:pt>
                <c:pt idx="111">
                  <c:v>9200</c:v>
                </c:pt>
                <c:pt idx="112">
                  <c:v>5245</c:v>
                </c:pt>
                <c:pt idx="113">
                  <c:v>5043</c:v>
                </c:pt>
                <c:pt idx="114">
                  <c:v>6191</c:v>
                </c:pt>
                <c:pt idx="115">
                  <c:v>7352</c:v>
                </c:pt>
                <c:pt idx="116">
                  <c:v>5795</c:v>
                </c:pt>
                <c:pt idx="117">
                  <c:v>5361</c:v>
                </c:pt>
                <c:pt idx="118">
                  <c:v>2670</c:v>
                </c:pt>
                <c:pt idx="119">
                  <c:v>4767</c:v>
                </c:pt>
                <c:pt idx="120">
                  <c:v>5310</c:v>
                </c:pt>
                <c:pt idx="121">
                  <c:v>4992</c:v>
                </c:pt>
                <c:pt idx="122">
                  <c:v>4024</c:v>
                </c:pt>
                <c:pt idx="123">
                  <c:v>3705</c:v>
                </c:pt>
                <c:pt idx="124">
                  <c:v>4120</c:v>
                </c:pt>
                <c:pt idx="125">
                  <c:v>4201</c:v>
                </c:pt>
                <c:pt idx="126">
                  <c:v>1997</c:v>
                </c:pt>
                <c:pt idx="127">
                  <c:v>318</c:v>
                </c:pt>
                <c:pt idx="128">
                  <c:v>436</c:v>
                </c:pt>
                <c:pt idx="129">
                  <c:v>5808</c:v>
                </c:pt>
                <c:pt idx="130">
                  <c:v>5502</c:v>
                </c:pt>
                <c:pt idx="131">
                  <c:v>3804</c:v>
                </c:pt>
                <c:pt idx="132">
                  <c:v>4386</c:v>
                </c:pt>
                <c:pt idx="133">
                  <c:v>3635</c:v>
                </c:pt>
                <c:pt idx="134">
                  <c:v>2966</c:v>
                </c:pt>
                <c:pt idx="135">
                  <c:v>1464</c:v>
                </c:pt>
                <c:pt idx="136">
                  <c:v>173</c:v>
                </c:pt>
                <c:pt idx="137">
                  <c:v>31</c:v>
                </c:pt>
                <c:pt idx="138">
                  <c:v>1000</c:v>
                </c:pt>
                <c:pt idx="139">
                  <c:v>735</c:v>
                </c:pt>
                <c:pt idx="140">
                  <c:v>200</c:v>
                </c:pt>
                <c:pt idx="141">
                  <c:v>30</c:v>
                </c:pt>
                <c:pt idx="142">
                  <c:v>33</c:v>
                </c:pt>
                <c:pt idx="143">
                  <c:v>1406</c:v>
                </c:pt>
                <c:pt idx="144">
                  <c:v>265</c:v>
                </c:pt>
                <c:pt idx="145">
                  <c:v>617</c:v>
                </c:pt>
                <c:pt idx="146">
                  <c:v>376</c:v>
                </c:pt>
                <c:pt idx="147">
                  <c:v>1068</c:v>
                </c:pt>
                <c:pt idx="148">
                  <c:v>177</c:v>
                </c:pt>
                <c:pt idx="149">
                  <c:v>243</c:v>
                </c:pt>
                <c:pt idx="150">
                  <c:v>24253</c:v>
                </c:pt>
                <c:pt idx="151">
                  <c:v>4046</c:v>
                </c:pt>
                <c:pt idx="152">
                  <c:v>682</c:v>
                </c:pt>
                <c:pt idx="153">
                  <c:v>812</c:v>
                </c:pt>
                <c:pt idx="154">
                  <c:v>529</c:v>
                </c:pt>
                <c:pt idx="155">
                  <c:v>1184</c:v>
                </c:pt>
                <c:pt idx="156">
                  <c:v>308</c:v>
                </c:pt>
                <c:pt idx="157">
                  <c:v>702</c:v>
                </c:pt>
                <c:pt idx="158">
                  <c:v>2029</c:v>
                </c:pt>
                <c:pt idx="159">
                  <c:v>1531</c:v>
                </c:pt>
                <c:pt idx="160">
                  <c:v>1436</c:v>
                </c:pt>
                <c:pt idx="161">
                  <c:v>494</c:v>
                </c:pt>
                <c:pt idx="162">
                  <c:v>805</c:v>
                </c:pt>
                <c:pt idx="163">
                  <c:v>191</c:v>
                </c:pt>
                <c:pt idx="164">
                  <c:v>2040</c:v>
                </c:pt>
                <c:pt idx="165">
                  <c:v>309</c:v>
                </c:pt>
                <c:pt idx="166">
                  <c:v>45</c:v>
                </c:pt>
                <c:pt idx="167">
                  <c:v>277</c:v>
                </c:pt>
                <c:pt idx="168">
                  <c:v>253</c:v>
                </c:pt>
                <c:pt idx="169">
                  <c:v>51</c:v>
                </c:pt>
                <c:pt idx="170">
                  <c:v>11</c:v>
                </c:pt>
                <c:pt idx="171">
                  <c:v>1944</c:v>
                </c:pt>
                <c:pt idx="172">
                  <c:v>1534</c:v>
                </c:pt>
                <c:pt idx="173">
                  <c:v>4958</c:v>
                </c:pt>
                <c:pt idx="174">
                  <c:v>4208</c:v>
                </c:pt>
                <c:pt idx="175">
                  <c:v>1114</c:v>
                </c:pt>
                <c:pt idx="176">
                  <c:v>537</c:v>
                </c:pt>
                <c:pt idx="177">
                  <c:v>136</c:v>
                </c:pt>
                <c:pt idx="178">
                  <c:v>51</c:v>
                </c:pt>
                <c:pt idx="179">
                  <c:v>1112</c:v>
                </c:pt>
                <c:pt idx="180">
                  <c:v>2471</c:v>
                </c:pt>
                <c:pt idx="181">
                  <c:v>1755</c:v>
                </c:pt>
                <c:pt idx="182">
                  <c:v>1598</c:v>
                </c:pt>
                <c:pt idx="183">
                  <c:v>343</c:v>
                </c:pt>
                <c:pt idx="184">
                  <c:v>45</c:v>
                </c:pt>
                <c:pt idx="185">
                  <c:v>423</c:v>
                </c:pt>
                <c:pt idx="186">
                  <c:v>1465</c:v>
                </c:pt>
                <c:pt idx="187">
                  <c:v>757</c:v>
                </c:pt>
                <c:pt idx="188">
                  <c:v>1277</c:v>
                </c:pt>
                <c:pt idx="189">
                  <c:v>1541</c:v>
                </c:pt>
                <c:pt idx="190">
                  <c:v>309</c:v>
                </c:pt>
                <c:pt idx="191">
                  <c:v>138</c:v>
                </c:pt>
                <c:pt idx="192">
                  <c:v>15845</c:v>
                </c:pt>
                <c:pt idx="193">
                  <c:v>13448</c:v>
                </c:pt>
                <c:pt idx="194">
                  <c:v>23040</c:v>
                </c:pt>
                <c:pt idx="195">
                  <c:v>14717</c:v>
                </c:pt>
                <c:pt idx="196">
                  <c:v>9029</c:v>
                </c:pt>
                <c:pt idx="197">
                  <c:v>12532</c:v>
                </c:pt>
                <c:pt idx="198">
                  <c:v>3085</c:v>
                </c:pt>
                <c:pt idx="199">
                  <c:v>1895</c:v>
                </c:pt>
                <c:pt idx="200">
                  <c:v>3482</c:v>
                </c:pt>
                <c:pt idx="201">
                  <c:v>1493</c:v>
                </c:pt>
                <c:pt idx="202">
                  <c:v>466</c:v>
                </c:pt>
                <c:pt idx="203">
                  <c:v>1171</c:v>
                </c:pt>
                <c:pt idx="204">
                  <c:v>1725</c:v>
                </c:pt>
                <c:pt idx="205">
                  <c:v>457</c:v>
                </c:pt>
                <c:pt idx="206">
                  <c:v>778</c:v>
                </c:pt>
                <c:pt idx="207">
                  <c:v>2854</c:v>
                </c:pt>
                <c:pt idx="208">
                  <c:v>1335</c:v>
                </c:pt>
                <c:pt idx="209">
                  <c:v>1174</c:v>
                </c:pt>
                <c:pt idx="210">
                  <c:v>331</c:v>
                </c:pt>
                <c:pt idx="211">
                  <c:v>115</c:v>
                </c:pt>
                <c:pt idx="212">
                  <c:v>124</c:v>
                </c:pt>
                <c:pt idx="213">
                  <c:v>1767</c:v>
                </c:pt>
                <c:pt idx="214">
                  <c:v>591</c:v>
                </c:pt>
                <c:pt idx="215">
                  <c:v>1034</c:v>
                </c:pt>
                <c:pt idx="216">
                  <c:v>1493</c:v>
                </c:pt>
                <c:pt idx="217">
                  <c:v>1984</c:v>
                </c:pt>
                <c:pt idx="218">
                  <c:v>2374</c:v>
                </c:pt>
                <c:pt idx="219">
                  <c:v>832</c:v>
                </c:pt>
                <c:pt idx="220">
                  <c:v>1787</c:v>
                </c:pt>
                <c:pt idx="221">
                  <c:v>1518</c:v>
                </c:pt>
                <c:pt idx="222">
                  <c:v>925</c:v>
                </c:pt>
                <c:pt idx="223">
                  <c:v>1693</c:v>
                </c:pt>
                <c:pt idx="224">
                  <c:v>1049</c:v>
                </c:pt>
                <c:pt idx="225">
                  <c:v>180</c:v>
                </c:pt>
                <c:pt idx="226">
                  <c:v>49</c:v>
                </c:pt>
                <c:pt idx="227">
                  <c:v>665</c:v>
                </c:pt>
                <c:pt idx="228">
                  <c:v>151</c:v>
                </c:pt>
                <c:pt idx="229">
                  <c:v>102</c:v>
                </c:pt>
                <c:pt idx="230">
                  <c:v>2370</c:v>
                </c:pt>
                <c:pt idx="231">
                  <c:v>3560</c:v>
                </c:pt>
                <c:pt idx="232">
                  <c:v>748</c:v>
                </c:pt>
                <c:pt idx="233">
                  <c:v>160</c:v>
                </c:pt>
                <c:pt idx="234">
                  <c:v>590</c:v>
                </c:pt>
                <c:pt idx="235">
                  <c:v>996</c:v>
                </c:pt>
                <c:pt idx="236">
                  <c:v>1681</c:v>
                </c:pt>
                <c:pt idx="237">
                  <c:v>864</c:v>
                </c:pt>
                <c:pt idx="238">
                  <c:v>214</c:v>
                </c:pt>
                <c:pt idx="239">
                  <c:v>44</c:v>
                </c:pt>
                <c:pt idx="240">
                  <c:v>152</c:v>
                </c:pt>
                <c:pt idx="241">
                  <c:v>2890</c:v>
                </c:pt>
                <c:pt idx="242">
                  <c:v>1740</c:v>
                </c:pt>
                <c:pt idx="243">
                  <c:v>868</c:v>
                </c:pt>
                <c:pt idx="244">
                  <c:v>185</c:v>
                </c:pt>
                <c:pt idx="245">
                  <c:v>1075</c:v>
                </c:pt>
                <c:pt idx="246">
                  <c:v>367</c:v>
                </c:pt>
                <c:pt idx="247">
                  <c:v>494</c:v>
                </c:pt>
                <c:pt idx="248">
                  <c:v>422</c:v>
                </c:pt>
                <c:pt idx="249">
                  <c:v>758</c:v>
                </c:pt>
                <c:pt idx="250">
                  <c:v>1382</c:v>
                </c:pt>
                <c:pt idx="251">
                  <c:v>5125</c:v>
                </c:pt>
                <c:pt idx="252">
                  <c:v>8044</c:v>
                </c:pt>
                <c:pt idx="253">
                  <c:v>5315</c:v>
                </c:pt>
                <c:pt idx="254">
                  <c:v>5088</c:v>
                </c:pt>
                <c:pt idx="255">
                  <c:v>5267</c:v>
                </c:pt>
                <c:pt idx="256">
                  <c:v>8925</c:v>
                </c:pt>
                <c:pt idx="257">
                  <c:v>6444</c:v>
                </c:pt>
                <c:pt idx="258">
                  <c:v>5432</c:v>
                </c:pt>
                <c:pt idx="259">
                  <c:v>3708</c:v>
                </c:pt>
                <c:pt idx="260">
                  <c:v>2963</c:v>
                </c:pt>
                <c:pt idx="261">
                  <c:v>3468</c:v>
                </c:pt>
                <c:pt idx="262">
                  <c:v>3272</c:v>
                </c:pt>
                <c:pt idx="263">
                  <c:v>3783</c:v>
                </c:pt>
                <c:pt idx="264">
                  <c:v>6475</c:v>
                </c:pt>
                <c:pt idx="265">
                  <c:v>18507</c:v>
                </c:pt>
                <c:pt idx="266">
                  <c:v>15661</c:v>
                </c:pt>
                <c:pt idx="267">
                  <c:v>19933</c:v>
                </c:pt>
                <c:pt idx="268">
                  <c:v>28517</c:v>
                </c:pt>
                <c:pt idx="269">
                  <c:v>24547</c:v>
                </c:pt>
                <c:pt idx="270">
                  <c:v>20824</c:v>
                </c:pt>
                <c:pt idx="271">
                  <c:v>19426</c:v>
                </c:pt>
                <c:pt idx="272">
                  <c:v>26596</c:v>
                </c:pt>
                <c:pt idx="273">
                  <c:v>26415</c:v>
                </c:pt>
                <c:pt idx="274">
                  <c:v>25678</c:v>
                </c:pt>
                <c:pt idx="275">
                  <c:v>16165</c:v>
                </c:pt>
                <c:pt idx="276">
                  <c:v>6264</c:v>
                </c:pt>
                <c:pt idx="277">
                  <c:v>5178</c:v>
                </c:pt>
                <c:pt idx="278">
                  <c:v>3813</c:v>
                </c:pt>
                <c:pt idx="279">
                  <c:v>1280</c:v>
                </c:pt>
                <c:pt idx="280">
                  <c:v>806</c:v>
                </c:pt>
                <c:pt idx="281">
                  <c:v>504</c:v>
                </c:pt>
                <c:pt idx="282">
                  <c:v>218</c:v>
                </c:pt>
                <c:pt idx="283">
                  <c:v>1386</c:v>
                </c:pt>
                <c:pt idx="284">
                  <c:v>2125</c:v>
                </c:pt>
                <c:pt idx="285">
                  <c:v>591</c:v>
                </c:pt>
                <c:pt idx="286">
                  <c:v>2216</c:v>
                </c:pt>
                <c:pt idx="287">
                  <c:v>1374</c:v>
                </c:pt>
                <c:pt idx="288">
                  <c:v>184</c:v>
                </c:pt>
                <c:pt idx="289">
                  <c:v>76</c:v>
                </c:pt>
                <c:pt idx="290">
                  <c:v>71</c:v>
                </c:pt>
                <c:pt idx="291">
                  <c:v>427</c:v>
                </c:pt>
                <c:pt idx="292">
                  <c:v>424</c:v>
                </c:pt>
                <c:pt idx="293">
                  <c:v>118</c:v>
                </c:pt>
                <c:pt idx="294">
                  <c:v>2353</c:v>
                </c:pt>
                <c:pt idx="295">
                  <c:v>676</c:v>
                </c:pt>
                <c:pt idx="296">
                  <c:v>564</c:v>
                </c:pt>
                <c:pt idx="297">
                  <c:v>1751</c:v>
                </c:pt>
                <c:pt idx="298">
                  <c:v>1218</c:v>
                </c:pt>
                <c:pt idx="299">
                  <c:v>3078</c:v>
                </c:pt>
                <c:pt idx="300">
                  <c:v>483</c:v>
                </c:pt>
                <c:pt idx="301">
                  <c:v>1641</c:v>
                </c:pt>
                <c:pt idx="302">
                  <c:v>999</c:v>
                </c:pt>
                <c:pt idx="303">
                  <c:v>607</c:v>
                </c:pt>
                <c:pt idx="304">
                  <c:v>449</c:v>
                </c:pt>
                <c:pt idx="305">
                  <c:v>60673</c:v>
                </c:pt>
                <c:pt idx="306">
                  <c:v>12182</c:v>
                </c:pt>
                <c:pt idx="307">
                  <c:v>14213</c:v>
                </c:pt>
                <c:pt idx="308">
                  <c:v>8470</c:v>
                </c:pt>
                <c:pt idx="309">
                  <c:v>2356</c:v>
                </c:pt>
                <c:pt idx="310">
                  <c:v>799</c:v>
                </c:pt>
                <c:pt idx="311">
                  <c:v>1970</c:v>
                </c:pt>
                <c:pt idx="312">
                  <c:v>2026</c:v>
                </c:pt>
                <c:pt idx="313">
                  <c:v>2305</c:v>
                </c:pt>
                <c:pt idx="314">
                  <c:v>956</c:v>
                </c:pt>
                <c:pt idx="315">
                  <c:v>1983</c:v>
                </c:pt>
                <c:pt idx="316">
                  <c:v>1237</c:v>
                </c:pt>
                <c:pt idx="317">
                  <c:v>758</c:v>
                </c:pt>
                <c:pt idx="318">
                  <c:v>1207</c:v>
                </c:pt>
                <c:pt idx="319">
                  <c:v>14431</c:v>
                </c:pt>
                <c:pt idx="320">
                  <c:v>4841</c:v>
                </c:pt>
                <c:pt idx="321">
                  <c:v>1882</c:v>
                </c:pt>
                <c:pt idx="322">
                  <c:v>910</c:v>
                </c:pt>
                <c:pt idx="323">
                  <c:v>334</c:v>
                </c:pt>
                <c:pt idx="324">
                  <c:v>469</c:v>
                </c:pt>
                <c:pt idx="325">
                  <c:v>534</c:v>
                </c:pt>
                <c:pt idx="326">
                  <c:v>707</c:v>
                </c:pt>
                <c:pt idx="327">
                  <c:v>1882</c:v>
                </c:pt>
                <c:pt idx="328">
                  <c:v>5933</c:v>
                </c:pt>
                <c:pt idx="329">
                  <c:v>8976</c:v>
                </c:pt>
                <c:pt idx="330">
                  <c:v>5834</c:v>
                </c:pt>
                <c:pt idx="331">
                  <c:v>4919</c:v>
                </c:pt>
                <c:pt idx="332">
                  <c:v>2251</c:v>
                </c:pt>
                <c:pt idx="333">
                  <c:v>1516</c:v>
                </c:pt>
                <c:pt idx="334">
                  <c:v>1711</c:v>
                </c:pt>
                <c:pt idx="335">
                  <c:v>28134</c:v>
                </c:pt>
                <c:pt idx="336">
                  <c:v>16575</c:v>
                </c:pt>
                <c:pt idx="337">
                  <c:v>7227</c:v>
                </c:pt>
                <c:pt idx="338">
                  <c:v>4476</c:v>
                </c:pt>
                <c:pt idx="339">
                  <c:v>3323</c:v>
                </c:pt>
                <c:pt idx="340">
                  <c:v>4771</c:v>
                </c:pt>
                <c:pt idx="341">
                  <c:v>2925</c:v>
                </c:pt>
                <c:pt idx="342">
                  <c:v>4319</c:v>
                </c:pt>
                <c:pt idx="343">
                  <c:v>2191</c:v>
                </c:pt>
                <c:pt idx="344">
                  <c:v>1165</c:v>
                </c:pt>
                <c:pt idx="345">
                  <c:v>596</c:v>
                </c:pt>
                <c:pt idx="346">
                  <c:v>1540</c:v>
                </c:pt>
                <c:pt idx="347">
                  <c:v>618</c:v>
                </c:pt>
                <c:pt idx="348">
                  <c:v>554</c:v>
                </c:pt>
                <c:pt idx="349">
                  <c:v>1861</c:v>
                </c:pt>
                <c:pt idx="350">
                  <c:v>4748</c:v>
                </c:pt>
                <c:pt idx="351">
                  <c:v>2096</c:v>
                </c:pt>
                <c:pt idx="352">
                  <c:v>798</c:v>
                </c:pt>
                <c:pt idx="353">
                  <c:v>2508</c:v>
                </c:pt>
                <c:pt idx="354">
                  <c:v>1725</c:v>
                </c:pt>
                <c:pt idx="355">
                  <c:v>744</c:v>
                </c:pt>
                <c:pt idx="356">
                  <c:v>2246</c:v>
                </c:pt>
                <c:pt idx="357">
                  <c:v>2088</c:v>
                </c:pt>
                <c:pt idx="358">
                  <c:v>551</c:v>
                </c:pt>
                <c:pt idx="359">
                  <c:v>427</c:v>
                </c:pt>
                <c:pt idx="360">
                  <c:v>841</c:v>
                </c:pt>
                <c:pt idx="361">
                  <c:v>2753</c:v>
                </c:pt>
                <c:pt idx="362">
                  <c:v>1375</c:v>
                </c:pt>
                <c:pt idx="363">
                  <c:v>1853</c:v>
                </c:pt>
                <c:pt idx="364">
                  <c:v>945</c:v>
                </c:pt>
                <c:pt idx="365">
                  <c:v>264</c:v>
                </c:pt>
              </c:numCache>
            </c:numRef>
          </c:val>
          <c:smooth val="0"/>
          <c:extLst>
            <c:ext xmlns:c16="http://schemas.microsoft.com/office/drawing/2014/chart" uri="{C3380CC4-5D6E-409C-BE32-E72D297353CC}">
              <c16:uniqueId val="{00000000-B239-4CEE-877B-E6B49B2514FB}"/>
            </c:ext>
          </c:extLst>
        </c:ser>
        <c:dLbls>
          <c:showLegendKey val="0"/>
          <c:showVal val="0"/>
          <c:showCatName val="0"/>
          <c:showSerName val="0"/>
          <c:showPercent val="0"/>
          <c:showBubbleSize val="0"/>
        </c:dLbls>
        <c:smooth val="0"/>
        <c:axId val="262859048"/>
        <c:axId val="262862656"/>
      </c:lineChart>
      <c:catAx>
        <c:axId val="26285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62656"/>
        <c:crosses val="autoZero"/>
        <c:auto val="1"/>
        <c:lblAlgn val="ctr"/>
        <c:lblOffset val="100"/>
        <c:noMultiLvlLbl val="0"/>
      </c:catAx>
      <c:valAx>
        <c:axId val="26286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5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Info</c:v>
                </c:pt>
              </c:strCache>
            </c:strRef>
          </c:cat>
          <c:val>
            <c:numRef>
              <c:f>Sheet1!$B$2</c:f>
              <c:numCache>
                <c:formatCode>General</c:formatCode>
                <c:ptCount val="1"/>
                <c:pt idx="0">
                  <c:v>2439</c:v>
                </c:pt>
              </c:numCache>
            </c:numRef>
          </c:val>
          <c:extLst>
            <c:ext xmlns:c16="http://schemas.microsoft.com/office/drawing/2014/chart" uri="{C3380CC4-5D6E-409C-BE32-E72D297353CC}">
              <c16:uniqueId val="{00000000-55D9-4609-8A15-40F28D01E08B}"/>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Info</c:v>
                </c:pt>
              </c:strCache>
            </c:strRef>
          </c:cat>
          <c:val>
            <c:numRef>
              <c:f>Sheet1!$C$2</c:f>
              <c:numCache>
                <c:formatCode>General</c:formatCode>
                <c:ptCount val="1"/>
                <c:pt idx="0">
                  <c:v>18</c:v>
                </c:pt>
              </c:numCache>
            </c:numRef>
          </c:val>
          <c:extLst>
            <c:ext xmlns:c16="http://schemas.microsoft.com/office/drawing/2014/chart" uri="{C3380CC4-5D6E-409C-BE32-E72D297353CC}">
              <c16:uniqueId val="{00000001-55D9-4609-8A15-40F28D01E08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Info</c:v>
                </c:pt>
              </c:strCache>
            </c:strRef>
          </c:cat>
          <c:val>
            <c:numRef>
              <c:f>Sheet1!$D$2</c:f>
              <c:numCache>
                <c:formatCode>General</c:formatCode>
                <c:ptCount val="1"/>
                <c:pt idx="0">
                  <c:v>618</c:v>
                </c:pt>
              </c:numCache>
            </c:numRef>
          </c:val>
          <c:extLst>
            <c:ext xmlns:c16="http://schemas.microsoft.com/office/drawing/2014/chart" uri="{C3380CC4-5D6E-409C-BE32-E72D297353CC}">
              <c16:uniqueId val="{00000002-55D9-4609-8A15-40F28D01E08B}"/>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Info</c:v>
                </c:pt>
              </c:strCache>
            </c:strRef>
          </c:cat>
          <c:val>
            <c:numRef>
              <c:f>Sheet1!$E$2</c:f>
              <c:numCache>
                <c:formatCode>General</c:formatCode>
                <c:ptCount val="1"/>
                <c:pt idx="0">
                  <c:v>3</c:v>
                </c:pt>
              </c:numCache>
            </c:numRef>
          </c:val>
          <c:extLst>
            <c:ext xmlns:c16="http://schemas.microsoft.com/office/drawing/2014/chart" uri="{C3380CC4-5D6E-409C-BE32-E72D297353CC}">
              <c16:uniqueId val="{00000003-55D9-4609-8A15-40F28D01E08B}"/>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Info</c:v>
                </c:pt>
              </c:strCache>
            </c:strRef>
          </c:cat>
          <c:val>
            <c:numRef>
              <c:f>Sheet1!$F$2</c:f>
              <c:numCache>
                <c:formatCode>General</c:formatCode>
                <c:ptCount val="1"/>
                <c:pt idx="0">
                  <c:v>401</c:v>
                </c:pt>
              </c:numCache>
            </c:numRef>
          </c:val>
          <c:extLst>
            <c:ext xmlns:c16="http://schemas.microsoft.com/office/drawing/2014/chart" uri="{C3380CC4-5D6E-409C-BE32-E72D297353CC}">
              <c16:uniqueId val="{00000004-55D9-4609-8A15-40F28D01E08B}"/>
            </c:ext>
          </c:extLst>
        </c:ser>
        <c:dLbls>
          <c:showLegendKey val="0"/>
          <c:showVal val="0"/>
          <c:showCatName val="0"/>
          <c:showSerName val="0"/>
          <c:showPercent val="0"/>
          <c:showBubbleSize val="0"/>
        </c:dLbls>
        <c:gapWidth val="150"/>
        <c:overlap val="100"/>
        <c:axId val="263351280"/>
        <c:axId val="263356528"/>
      </c:barChart>
      <c:catAx>
        <c:axId val="26335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356528"/>
        <c:crosses val="autoZero"/>
        <c:auto val="1"/>
        <c:lblAlgn val="ctr"/>
        <c:lblOffset val="100"/>
        <c:noMultiLvlLbl val="0"/>
      </c:catAx>
      <c:valAx>
        <c:axId val="263356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35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932596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17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97962766"/>
                    </a:ext>
                  </a:extLst>
                </a:gridCol>
                <a:gridCol w="2468880">
                  <a:extLst>
                    <a:ext uri="{9D8B030D-6E8A-4147-A177-3AD203B41FA5}">
                      <a16:colId xmlns:a16="http://schemas.microsoft.com/office/drawing/2014/main" val="2805178664"/>
                    </a:ext>
                  </a:extLst>
                </a:gridCol>
                <a:gridCol w="1645920">
                  <a:extLst>
                    <a:ext uri="{9D8B030D-6E8A-4147-A177-3AD203B41FA5}">
                      <a16:colId xmlns:a16="http://schemas.microsoft.com/office/drawing/2014/main" val="2819651580"/>
                    </a:ext>
                  </a:extLst>
                </a:gridCol>
                <a:gridCol w="1645920">
                  <a:extLst>
                    <a:ext uri="{9D8B030D-6E8A-4147-A177-3AD203B41FA5}">
                      <a16:colId xmlns:a16="http://schemas.microsoft.com/office/drawing/2014/main" val="2052464588"/>
                    </a:ext>
                  </a:extLst>
                </a:gridCol>
                <a:gridCol w="822960">
                  <a:extLst>
                    <a:ext uri="{9D8B030D-6E8A-4147-A177-3AD203B41FA5}">
                      <a16:colId xmlns:a16="http://schemas.microsoft.com/office/drawing/2014/main" val="967970528"/>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3567936989"/>
                  </a:ext>
                </a:extLst>
              </a:tr>
              <a:tr h="370840">
                <a:tc>
                  <a:txBody>
                    <a:bodyPr/>
                    <a:lstStyle/>
                    <a:p>
                      <a:r>
                        <a:rPr lang="en-US" sz="1000"/>
                        <a:t>NDR Info</a:t>
                      </a:r>
                      <a:endParaRPr lang="en-US" sz="1000"/>
                    </a:p>
                  </a:txBody>
                  <a:tcPr/>
                </a:tc>
                <a:tc>
                  <a:txBody>
                    <a:bodyPr/>
                    <a:lstStyle/>
                    <a:p>
                      <a:r>
                        <a:rPr lang="en-US" sz="1000"/>
                        <a:t>50166</a:t>
                      </a:r>
                      <a:endParaRPr lang="en-US" sz="1000"/>
                    </a:p>
                  </a:txBody>
                  <a:tcPr/>
                </a:tc>
                <a:tc>
                  <a:txBody>
                    <a:bodyPr/>
                    <a:lstStyle/>
                    <a:p>
                      <a:r>
                        <a:rPr lang="en-US" sz="1000"/>
                        <a:t>2180</a:t>
                      </a:r>
                      <a:endParaRPr lang="en-US" sz="1000"/>
                    </a:p>
                  </a:txBody>
                  <a:tcPr/>
                </a:tc>
                <a:tc>
                  <a:txBody>
                    <a:bodyPr/>
                    <a:lstStyle/>
                    <a:p>
                      <a:r>
                        <a:rPr lang="en-US" sz="1000"/>
                        <a:t>5.9%</a:t>
                      </a:r>
                      <a:endParaRPr lang="en-US" sz="1000"/>
                    </a:p>
                  </a:txBody>
                  <a:tcPr/>
                </a:tc>
                <a:tc>
                  <a:txBody>
                    <a:bodyPr/>
                    <a:lstStyle/>
                    <a:p>
                      <a:r>
                        <a:rPr lang="en-US" sz="1000"/>
                        <a:t>24626</a:t>
                      </a:r>
                      <a:endParaRPr lang="en-US" sz="1000"/>
                    </a:p>
                  </a:txBody>
                  <a:tcPr/>
                </a:tc>
                <a:extLst>
                  <a:ext uri="{0D108BD9-81ED-4DB2-BD59-A6C34878D82A}">
                    <a16:rowId xmlns:a16="http://schemas.microsoft.com/office/drawing/2014/main" val="4051457224"/>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918939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94571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9883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73612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295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85845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1520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74722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8987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06878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72668430"/>
                    </a:ext>
                  </a:extLst>
                </a:gridCol>
                <a:gridCol w="1645920">
                  <a:extLst>
                    <a:ext uri="{9D8B030D-6E8A-4147-A177-3AD203B41FA5}">
                      <a16:colId xmlns:a16="http://schemas.microsoft.com/office/drawing/2014/main" val="944277641"/>
                    </a:ext>
                  </a:extLst>
                </a:gridCol>
                <a:gridCol w="1234440">
                  <a:extLst>
                    <a:ext uri="{9D8B030D-6E8A-4147-A177-3AD203B41FA5}">
                      <a16:colId xmlns:a16="http://schemas.microsoft.com/office/drawing/2014/main" val="2745052969"/>
                    </a:ext>
                  </a:extLst>
                </a:gridCol>
                <a:gridCol w="1234440">
                  <a:extLst>
                    <a:ext uri="{9D8B030D-6E8A-4147-A177-3AD203B41FA5}">
                      <a16:colId xmlns:a16="http://schemas.microsoft.com/office/drawing/2014/main" val="3979363401"/>
                    </a:ext>
                  </a:extLst>
                </a:gridCol>
                <a:gridCol w="1234440">
                  <a:extLst>
                    <a:ext uri="{9D8B030D-6E8A-4147-A177-3AD203B41FA5}">
                      <a16:colId xmlns:a16="http://schemas.microsoft.com/office/drawing/2014/main" val="671079668"/>
                    </a:ext>
                  </a:extLst>
                </a:gridCol>
                <a:gridCol w="1234440">
                  <a:extLst>
                    <a:ext uri="{9D8B030D-6E8A-4147-A177-3AD203B41FA5}">
                      <a16:colId xmlns:a16="http://schemas.microsoft.com/office/drawing/2014/main" val="1750117391"/>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2054235622"/>
                  </a:ext>
                </a:extLst>
              </a:tr>
              <a:tr h="370840">
                <a:tc>
                  <a:txBody>
                    <a:bodyPr/>
                    <a:lstStyle/>
                    <a:p>
                      <a:r>
                        <a:rPr lang="en-US" sz="1000"/>
                        <a:t>NDR Info</a:t>
                      </a:r>
                      <a:endParaRPr lang="en-US" sz="1000"/>
                    </a:p>
                  </a:txBody>
                  <a:tcPr/>
                </a:tc>
                <a:tc>
                  <a:txBody>
                    <a:bodyPr/>
                    <a:lstStyle/>
                    <a:p>
                      <a:r>
                        <a:rPr lang="en-US" sz="1000"/>
                        <a:t>50166</a:t>
                      </a:r>
                      <a:endParaRPr lang="en-US" sz="1000"/>
                    </a:p>
                  </a:txBody>
                  <a:tcPr/>
                </a:tc>
                <a:tc>
                  <a:txBody>
                    <a:bodyPr/>
                    <a:lstStyle/>
                    <a:p>
                      <a:r>
                        <a:rPr lang="en-US" sz="1000"/>
                        <a:t>26964</a:t>
                      </a:r>
                      <a:endParaRPr lang="en-US" sz="1000"/>
                    </a:p>
                  </a:txBody>
                  <a:tcPr/>
                </a:tc>
                <a:tc>
                  <a:txBody>
                    <a:bodyPr/>
                    <a:lstStyle/>
                    <a:p>
                      <a:r>
                        <a:rPr lang="en-US" sz="1000"/>
                        <a:t>14493</a:t>
                      </a:r>
                      <a:endParaRPr lang="en-US" sz="1000"/>
                    </a:p>
                  </a:txBody>
                  <a:tcPr/>
                </a:tc>
                <a:tc>
                  <a:txBody>
                    <a:bodyPr/>
                    <a:lstStyle/>
                    <a:p>
                      <a:r>
                        <a:rPr lang="en-US" sz="1000"/>
                        <a:t>10677</a:t>
                      </a:r>
                      <a:endParaRPr lang="en-US" sz="1000"/>
                    </a:p>
                  </a:txBody>
                  <a:tcPr/>
                </a:tc>
                <a:tc>
                  <a:txBody>
                    <a:bodyPr/>
                    <a:lstStyle/>
                    <a:p>
                      <a:r>
                        <a:rPr lang="en-US" sz="1000"/>
                        <a:t>35674</a:t>
                      </a:r>
                      <a:endParaRPr lang="en-US" sz="1000"/>
                    </a:p>
                  </a:txBody>
                  <a:tcPr/>
                </a:tc>
                <a:extLst>
                  <a:ext uri="{0D108BD9-81ED-4DB2-BD59-A6C34878D82A}">
                    <a16:rowId xmlns:a16="http://schemas.microsoft.com/office/drawing/2014/main" val="99784908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633752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62557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1229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75308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3333371"/>
                    </a:ext>
                  </a:extLst>
                </a:gridCol>
                <a:gridCol w="1234440">
                  <a:extLst>
                    <a:ext uri="{9D8B030D-6E8A-4147-A177-3AD203B41FA5}">
                      <a16:colId xmlns:a16="http://schemas.microsoft.com/office/drawing/2014/main" val="3197484040"/>
                    </a:ext>
                  </a:extLst>
                </a:gridCol>
                <a:gridCol w="822960">
                  <a:extLst>
                    <a:ext uri="{9D8B030D-6E8A-4147-A177-3AD203B41FA5}">
                      <a16:colId xmlns:a16="http://schemas.microsoft.com/office/drawing/2014/main" val="3675089986"/>
                    </a:ext>
                  </a:extLst>
                </a:gridCol>
                <a:gridCol w="822960">
                  <a:extLst>
                    <a:ext uri="{9D8B030D-6E8A-4147-A177-3AD203B41FA5}">
                      <a16:colId xmlns:a16="http://schemas.microsoft.com/office/drawing/2014/main" val="344851635"/>
                    </a:ext>
                  </a:extLst>
                </a:gridCol>
                <a:gridCol w="822960">
                  <a:extLst>
                    <a:ext uri="{9D8B030D-6E8A-4147-A177-3AD203B41FA5}">
                      <a16:colId xmlns:a16="http://schemas.microsoft.com/office/drawing/2014/main" val="264648269"/>
                    </a:ext>
                  </a:extLst>
                </a:gridCol>
                <a:gridCol w="822960">
                  <a:extLst>
                    <a:ext uri="{9D8B030D-6E8A-4147-A177-3AD203B41FA5}">
                      <a16:colId xmlns:a16="http://schemas.microsoft.com/office/drawing/2014/main" val="2560165458"/>
                    </a:ext>
                  </a:extLst>
                </a:gridCol>
                <a:gridCol w="822960">
                  <a:extLst>
                    <a:ext uri="{9D8B030D-6E8A-4147-A177-3AD203B41FA5}">
                      <a16:colId xmlns:a16="http://schemas.microsoft.com/office/drawing/2014/main" val="504147086"/>
                    </a:ext>
                  </a:extLst>
                </a:gridCol>
                <a:gridCol w="822960">
                  <a:extLst>
                    <a:ext uri="{9D8B030D-6E8A-4147-A177-3AD203B41FA5}">
                      <a16:colId xmlns:a16="http://schemas.microsoft.com/office/drawing/2014/main" val="93419792"/>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449112575"/>
                  </a:ext>
                </a:extLst>
              </a:tr>
              <a:tr h="370840">
                <a:tc>
                  <a:txBody>
                    <a:bodyPr/>
                    <a:lstStyle/>
                    <a:p>
                      <a:r>
                        <a:rPr lang="en-US" sz="1000"/>
                        <a:t>NDR Info</a:t>
                      </a:r>
                      <a:endParaRPr lang="en-US" sz="1000"/>
                    </a:p>
                  </a:txBody>
                  <a:tcPr/>
                </a:tc>
                <a:tc>
                  <a:txBody>
                    <a:bodyPr/>
                    <a:lstStyle/>
                    <a:p>
                      <a:r>
                        <a:rPr lang="en-US" sz="1000"/>
                        <a:t>3479</a:t>
                      </a:r>
                      <a:endParaRPr lang="en-US" sz="1000"/>
                    </a:p>
                  </a:txBody>
                  <a:tcPr/>
                </a:tc>
                <a:tc>
                  <a:txBody>
                    <a:bodyPr/>
                    <a:lstStyle/>
                    <a:p>
                      <a:r>
                        <a:rPr lang="en-US" sz="1000"/>
                        <a:t>618</a:t>
                      </a:r>
                      <a:endParaRPr lang="en-US" sz="1000"/>
                    </a:p>
                  </a:txBody>
                  <a:tcPr/>
                </a:tc>
                <a:tc>
                  <a:txBody>
                    <a:bodyPr/>
                    <a:lstStyle/>
                    <a:p>
                      <a:r>
                        <a:rPr lang="en-US" sz="1000"/>
                        <a:t>401</a:t>
                      </a:r>
                      <a:endParaRPr lang="en-US" sz="1000"/>
                    </a:p>
                  </a:txBody>
                  <a:tcPr/>
                </a:tc>
                <a:tc>
                  <a:txBody>
                    <a:bodyPr/>
                    <a:lstStyle/>
                    <a:p>
                      <a:r>
                        <a:rPr lang="en-US" sz="1000"/>
                        <a:t>3</a:t>
                      </a:r>
                      <a:endParaRPr lang="en-US" sz="1000"/>
                    </a:p>
                  </a:txBody>
                  <a:tcPr/>
                </a:tc>
                <a:tc>
                  <a:txBody>
                    <a:bodyPr/>
                    <a:lstStyle/>
                    <a:p>
                      <a:r>
                        <a:rPr lang="en-US" sz="1000"/>
                        <a:t>2439</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351729592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931970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92704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5611007"/>
                    </a:ext>
                  </a:extLst>
                </a:gridCol>
                <a:gridCol w="1234440">
                  <a:extLst>
                    <a:ext uri="{9D8B030D-6E8A-4147-A177-3AD203B41FA5}">
                      <a16:colId xmlns:a16="http://schemas.microsoft.com/office/drawing/2014/main" val="1691394316"/>
                    </a:ext>
                  </a:extLst>
                </a:gridCol>
                <a:gridCol w="1234440">
                  <a:extLst>
                    <a:ext uri="{9D8B030D-6E8A-4147-A177-3AD203B41FA5}">
                      <a16:colId xmlns:a16="http://schemas.microsoft.com/office/drawing/2014/main" val="2333846327"/>
                    </a:ext>
                  </a:extLst>
                </a:gridCol>
                <a:gridCol w="1234440">
                  <a:extLst>
                    <a:ext uri="{9D8B030D-6E8A-4147-A177-3AD203B41FA5}">
                      <a16:colId xmlns:a16="http://schemas.microsoft.com/office/drawing/2014/main" val="2873687677"/>
                    </a:ext>
                  </a:extLst>
                </a:gridCol>
                <a:gridCol w="1645920">
                  <a:extLst>
                    <a:ext uri="{9D8B030D-6E8A-4147-A177-3AD203B41FA5}">
                      <a16:colId xmlns:a16="http://schemas.microsoft.com/office/drawing/2014/main" val="1918494487"/>
                    </a:ext>
                  </a:extLst>
                </a:gridCol>
                <a:gridCol w="822960">
                  <a:extLst>
                    <a:ext uri="{9D8B030D-6E8A-4147-A177-3AD203B41FA5}">
                      <a16:colId xmlns:a16="http://schemas.microsoft.com/office/drawing/2014/main" val="2586992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61609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- 2016-12-01 12:23:03</a:t>
                      </a:r>
                      <a:r>
                        <a:rPr kumimoji="0" lang="de-DE" sz="1000" b="0" i="0" u="none" strike="noStrike" kern="1200" cap="none" spc="0" normalizeH="0" baseline="0" noProof="0">
                          <a:ln>
                            <a:noFill/>
                          </a:ln>
                          <a:solidFill>
                            <a:prstClr val="black"/>
                          </a:solidFill>
                          <a:effectLst/>
                          <a:uLnTx/>
                          <a:uFillTx/>
                          <a:latin typeface="+mn-lt"/>
                          <a:ea typeface="+mn-ea"/>
                          <a:cs typeface="+mn-cs"/>
                        </a:rPr>
                        <a:t>
Viele Menschen mit Behinderung finden keinen Job - trotz guter Ausbildung. Aber es gibt auch Beispiele, die Mut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72442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- 2016-12-21 08:14:04</a:t>
                      </a:r>
                      <a:r>
                        <a:rPr kumimoji="0" lang="de-DE" sz="1000" b="0" i="0" u="none" strike="noStrike" kern="1200" cap="none" spc="0" normalizeH="0" baseline="0" noProof="0">
                          <a:ln>
                            <a:noFill/>
                          </a:ln>
                          <a:solidFill>
                            <a:prstClr val="black"/>
                          </a:solidFill>
                          <a:effectLst/>
                          <a:uLnTx/>
                          <a:uFillTx/>
                          <a:latin typeface="+mn-lt"/>
                          <a:ea typeface="+mn-ea"/>
                          <a:cs typeface="+mn-cs"/>
                        </a:rPr>
                        <a:t>
Terror-Anschlag in Berlin: Die Reaktionen der AfD sind einfach nur geschmacklos, sagt CDU-Vize Julia Klöckner.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0545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- 2016-03-15 12:09:22</a:t>
                      </a:r>
                      <a:r>
                        <a:rPr kumimoji="0" lang="de-DE" sz="1000" b="0" i="0" u="none" strike="noStrike" kern="1200" cap="none" spc="0" normalizeH="0" baseline="0" noProof="0">
                          <a:ln>
                            <a:noFill/>
                          </a:ln>
                          <a:solidFill>
                            <a:prstClr val="black"/>
                          </a:solidFill>
                          <a:effectLst/>
                          <a:uLnTx/>
                          <a:uFillTx/>
                          <a:latin typeface="+mn-lt"/>
                          <a:ea typeface="+mn-ea"/>
                          <a:cs typeface="+mn-cs"/>
                        </a:rPr>
                        <a:t>
Schönes Frühlingserlebnis auf dem Weg in die Redaktion: NDR Info "Wetterfee" Kathrin Pabst hat Hamburgs Alsterschwäne auf dem Weg aus ihrem Winterquartier Richtung Binnenalster beobachtet.
-&gt;&gt; http://www.ndr.de/nachrichten/hamburg/schwaene228.html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4410688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318732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56566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7669474"/>
                    </a:ext>
                  </a:extLst>
                </a:gridCol>
                <a:gridCol w="1234440">
                  <a:extLst>
                    <a:ext uri="{9D8B030D-6E8A-4147-A177-3AD203B41FA5}">
                      <a16:colId xmlns:a16="http://schemas.microsoft.com/office/drawing/2014/main" val="3829546283"/>
                    </a:ext>
                  </a:extLst>
                </a:gridCol>
                <a:gridCol w="1234440">
                  <a:extLst>
                    <a:ext uri="{9D8B030D-6E8A-4147-A177-3AD203B41FA5}">
                      <a16:colId xmlns:a16="http://schemas.microsoft.com/office/drawing/2014/main" val="3713779469"/>
                    </a:ext>
                  </a:extLst>
                </a:gridCol>
                <a:gridCol w="1234440">
                  <a:extLst>
                    <a:ext uri="{9D8B030D-6E8A-4147-A177-3AD203B41FA5}">
                      <a16:colId xmlns:a16="http://schemas.microsoft.com/office/drawing/2014/main" val="3946084361"/>
                    </a:ext>
                  </a:extLst>
                </a:gridCol>
                <a:gridCol w="1645920">
                  <a:extLst>
                    <a:ext uri="{9D8B030D-6E8A-4147-A177-3AD203B41FA5}">
                      <a16:colId xmlns:a16="http://schemas.microsoft.com/office/drawing/2014/main" val="701635623"/>
                    </a:ext>
                  </a:extLst>
                </a:gridCol>
                <a:gridCol w="822960">
                  <a:extLst>
                    <a:ext uri="{9D8B030D-6E8A-4147-A177-3AD203B41FA5}">
                      <a16:colId xmlns:a16="http://schemas.microsoft.com/office/drawing/2014/main" val="845323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4439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- 2016-12-28 11:14:49</a:t>
                      </a:r>
                      <a:r>
                        <a:rPr kumimoji="0" lang="de-DE" sz="1000" b="0" i="0" u="none" strike="noStrike" kern="1200" cap="none" spc="0" normalizeH="0" baseline="0" noProof="0">
                          <a:ln>
                            <a:noFill/>
                          </a:ln>
                          <a:solidFill>
                            <a:prstClr val="black"/>
                          </a:solidFill>
                          <a:effectLst/>
                          <a:uLnTx/>
                          <a:uFillTx/>
                          <a:latin typeface="+mn-lt"/>
                          <a:ea typeface="+mn-ea"/>
                          <a:cs typeface="+mn-cs"/>
                        </a:rPr>
                        <a:t>
Ein "Veganes Schnitzel" soll nicht mehr Schnitzel heißen dürfen. Ernährungsminister Schmidt will das verbieten. Was denken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051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- 2016-11-01 07:12:42</a:t>
                      </a:r>
                      <a:r>
                        <a:rPr kumimoji="0" lang="de-DE" sz="1000" b="0" i="0" u="none" strike="noStrike" kern="1200" cap="none" spc="0" normalizeH="0" baseline="0" noProof="0">
                          <a:ln>
                            <a:noFill/>
                          </a:ln>
                          <a:solidFill>
                            <a:prstClr val="black"/>
                          </a:solidFill>
                          <a:effectLst/>
                          <a:uLnTx/>
                          <a:uFillTx/>
                          <a:latin typeface="+mn-lt"/>
                          <a:ea typeface="+mn-ea"/>
                          <a:cs typeface="+mn-cs"/>
                        </a:rPr>
                        <a:t>
Wie lebt es sich in einer umkämpften Stadt? Eine Mutter (22) erzählt, warum sie Aleppo nicht verlassen will.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04965674"/>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132185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20448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9457197"/>
                    </a:ext>
                  </a:extLst>
                </a:gridCol>
                <a:gridCol w="1234440">
                  <a:extLst>
                    <a:ext uri="{9D8B030D-6E8A-4147-A177-3AD203B41FA5}">
                      <a16:colId xmlns:a16="http://schemas.microsoft.com/office/drawing/2014/main" val="3423250028"/>
                    </a:ext>
                  </a:extLst>
                </a:gridCol>
                <a:gridCol w="1234440">
                  <a:extLst>
                    <a:ext uri="{9D8B030D-6E8A-4147-A177-3AD203B41FA5}">
                      <a16:colId xmlns:a16="http://schemas.microsoft.com/office/drawing/2014/main" val="1418723663"/>
                    </a:ext>
                  </a:extLst>
                </a:gridCol>
                <a:gridCol w="1234440">
                  <a:extLst>
                    <a:ext uri="{9D8B030D-6E8A-4147-A177-3AD203B41FA5}">
                      <a16:colId xmlns:a16="http://schemas.microsoft.com/office/drawing/2014/main" val="1127764638"/>
                    </a:ext>
                  </a:extLst>
                </a:gridCol>
                <a:gridCol w="1645920">
                  <a:extLst>
                    <a:ext uri="{9D8B030D-6E8A-4147-A177-3AD203B41FA5}">
                      <a16:colId xmlns:a16="http://schemas.microsoft.com/office/drawing/2014/main" val="585502127"/>
                    </a:ext>
                  </a:extLst>
                </a:gridCol>
                <a:gridCol w="822960">
                  <a:extLst>
                    <a:ext uri="{9D8B030D-6E8A-4147-A177-3AD203B41FA5}">
                      <a16:colId xmlns:a16="http://schemas.microsoft.com/office/drawing/2014/main" val="1672287348"/>
                    </a:ext>
                  </a:extLst>
                </a:gridCol>
              </a:tblGrid>
              <a:tr h="370840">
                <a:tc>
                  <a:txBody>
                    <a:bodyPr/>
                    <a:lstStyle/>
                    <a:p>
                      <a:r>
                        <a:rPr lang="en-US" sz="1000"/>
                        <a:t>Post</a:t>
                      </a:r>
                      <a:endParaRPr lang="en-US" sz="1000"/>
                    </a:p>
                  </a:txBody>
                  <a:tcPr/>
                </a:tc>
                <a:tc>
                  <a:txBody>
                    <a:bodyPr/>
                    <a:lstStyle/>
                    <a:p>
                      <a:r>
                        <a:rPr lang="en-US" sz="1000"/>
                        <a:t>Kommentare Eigener Post</a:t>
                      </a:r>
                      <a:endParaRPr lang="en-US" sz="1000"/>
                    </a:p>
                  </a:txBody>
                  <a:tcPr/>
                </a:tc>
                <a:tc>
                  <a:txBody>
                    <a:bodyPr/>
                    <a:lstStyle/>
                    <a:p>
                      <a:r>
                        <a:rPr lang="en-US" sz="1000"/>
                        <a:t>Likes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4262017149"/>
                  </a:ext>
                </a:extLst>
              </a:tr>
              <a:tr h="370840">
                <a:tc>
                  <a:txBody>
                    <a:bodyPr/>
                    <a:lstStyle/>
                    <a:p>
                      <a:r>
                        <a:rPr lang="de-DE" sz="1000" b="1"/>
                        <a:t>NDR Info - 2016-12-21 08:14:04</a:t>
                      </a:r>
                      <a:r>
                        <a:rPr lang="de-DE" sz="1000"/>
                        <a:t>
Terror-Anschlag in Berlin: Die Reaktionen der AfD sind einfach nur geschmacklos, sagt CDU-Vize Julia Klöckner.</a:t>
                      </a:r>
                      <a:endParaRPr lang="en-US" sz="1000"/>
                    </a:p>
                  </a:txBody>
                  <a:tcPr/>
                </a:tc>
                <a:tc>
                  <a:txBody>
                    <a:bodyPr/>
                    <a:lstStyle/>
                    <a:p>
                      <a:r>
                        <a:rPr lang="en-US" sz="1000"/>
                        <a:t>1165</a:t>
                      </a:r>
                      <a:endParaRPr lang="en-US" sz="1000"/>
                    </a:p>
                  </a:txBody>
                  <a:tcPr/>
                </a:tc>
                <a:tc>
                  <a:txBody>
                    <a:bodyPr/>
                    <a:lstStyle/>
                    <a:p>
                      <a:r>
                        <a:rPr lang="en-US" sz="1000"/>
                        <a:t>190</a:t>
                      </a:r>
                      <a:endParaRPr lang="en-US" sz="1000"/>
                    </a:p>
                  </a:txBody>
                  <a:tcPr/>
                </a:tc>
                <a:tc>
                  <a:txBody>
                    <a:bodyPr/>
                    <a:lstStyle/>
                    <a:p>
                      <a:r>
                        <a:rPr lang="en-US" sz="1000"/>
                        <a:t>1042</a:t>
                      </a:r>
                      <a:endParaRPr lang="en-US" sz="1000"/>
                    </a:p>
                  </a:txBody>
                  <a:tcPr/>
                </a:tc>
                <a:tc>
                  <a:txBody>
                    <a:bodyPr/>
                    <a:lstStyle/>
                    <a:p>
                      <a:r>
                        <a:rPr lang="en-US" sz="1000"/>
                        <a:t>2397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112635754"/>
                  </a:ext>
                </a:extLst>
              </a:tr>
              <a:tr h="370840">
                <a:tc>
                  <a:txBody>
                    <a:bodyPr/>
                    <a:lstStyle/>
                    <a:p>
                      <a:r>
                        <a:rPr lang="de-DE" sz="1000" b="1"/>
                        <a:t>NDR Info - 2016-12-28 11:14:49</a:t>
                      </a:r>
                      <a:r>
                        <a:rPr lang="de-DE" sz="1000"/>
                        <a:t>
Ein "Veganes Schnitzel" soll nicht mehr Schnitzel heißen dürfen. Ernährungsminister Schmidt will das verbieten. Was denken Sie?</a:t>
                      </a:r>
                      <a:endParaRPr lang="en-US" sz="1000"/>
                    </a:p>
                  </a:txBody>
                  <a:tcPr/>
                </a:tc>
                <a:tc>
                  <a:txBody>
                    <a:bodyPr/>
                    <a:lstStyle/>
                    <a:p>
                      <a:r>
                        <a:rPr lang="en-US" sz="1000"/>
                        <a:t>868</a:t>
                      </a:r>
                      <a:endParaRPr lang="en-US" sz="1000"/>
                    </a:p>
                  </a:txBody>
                  <a:tcPr/>
                </a:tc>
                <a:tc>
                  <a:txBody>
                    <a:bodyPr/>
                    <a:lstStyle/>
                    <a:p>
                      <a:r>
                        <a:rPr lang="en-US" sz="1000"/>
                        <a:t>836</a:t>
                      </a:r>
                      <a:endParaRPr lang="en-US" sz="1000"/>
                    </a:p>
                  </a:txBody>
                  <a:tcPr/>
                </a:tc>
                <a:tc>
                  <a:txBody>
                    <a:bodyPr/>
                    <a:lstStyle/>
                    <a:p>
                      <a:r>
                        <a:rPr lang="en-US" sz="1000"/>
                        <a:t>598</a:t>
                      </a:r>
                      <a:endParaRPr lang="en-US" sz="1000"/>
                    </a:p>
                  </a:txBody>
                  <a:tcPr/>
                </a:tc>
                <a:tc>
                  <a:txBody>
                    <a:bodyPr/>
                    <a:lstStyle/>
                    <a:p>
                      <a:r>
                        <a:rPr lang="en-US" sz="1000"/>
                        <a:t>2302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866992814"/>
                  </a:ext>
                </a:extLst>
              </a:tr>
              <a:tr h="370840">
                <a:tc>
                  <a:txBody>
                    <a:bodyPr/>
                    <a:lstStyle/>
                    <a:p>
                      <a:r>
                        <a:rPr lang="de-DE" sz="1000" b="1"/>
                        <a:t>NDR Info - 2016-10-19 12:41:41</a:t>
                      </a:r>
                      <a:r>
                        <a:rPr lang="de-DE" sz="1000"/>
                        <a:t>
49-jähriger "Reichsbürger" schießt in Franken vier Polizisten nieder. Staatsanwaltschaft ermittelt wegen versuchten Mordes. Wird die "Reichsbürger"-Bewegung unterschätzt?</a:t>
                      </a:r>
                      <a:endParaRPr lang="en-US" sz="1000"/>
                    </a:p>
                  </a:txBody>
                  <a:tcPr/>
                </a:tc>
                <a:tc>
                  <a:txBody>
                    <a:bodyPr/>
                    <a:lstStyle/>
                    <a:p>
                      <a:r>
                        <a:rPr lang="en-US" sz="1000"/>
                        <a:t>151</a:t>
                      </a:r>
                      <a:endParaRPr lang="en-US" sz="1000"/>
                    </a:p>
                  </a:txBody>
                  <a:tcPr/>
                </a:tc>
                <a:tc>
                  <a:txBody>
                    <a:bodyPr/>
                    <a:lstStyle/>
                    <a:p>
                      <a:r>
                        <a:rPr lang="en-US" sz="1000"/>
                        <a:t>31</a:t>
                      </a:r>
                      <a:endParaRPr lang="en-US" sz="1000"/>
                    </a:p>
                  </a:txBody>
                  <a:tcPr/>
                </a:tc>
                <a:tc>
                  <a:txBody>
                    <a:bodyPr/>
                    <a:lstStyle/>
                    <a:p>
                      <a:r>
                        <a:rPr lang="en-US" sz="1000"/>
                        <a:t>142</a:t>
                      </a:r>
                      <a:endParaRPr lang="en-US" sz="1000"/>
                    </a:p>
                  </a:txBody>
                  <a:tcPr/>
                </a:tc>
                <a:tc>
                  <a:txBody>
                    <a:bodyPr/>
                    <a:lstStyle/>
                    <a:p>
                      <a:r>
                        <a:rPr lang="en-US" sz="1000"/>
                        <a:t>324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456244283"/>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147</a:t>
                      </a:r>
                      <a:endParaRPr lang="en-US" sz="1000"/>
                    </a:p>
                  </a:txBody>
                  <a:tcPr/>
                </a:tc>
                <a:tc>
                  <a:txBody>
                    <a:bodyPr/>
                    <a:lstStyle/>
                    <a:p>
                      <a:r>
                        <a:rPr lang="en-US" sz="1000"/>
                        <a:t>898</a:t>
                      </a:r>
                      <a:endParaRPr lang="en-US" sz="1000"/>
                    </a:p>
                  </a:txBody>
                  <a:tcPr/>
                </a:tc>
                <a:tc>
                  <a:txBody>
                    <a:bodyPr/>
                    <a:lstStyle/>
                    <a:p>
                      <a:r>
                        <a:rPr lang="en-US" sz="1000"/>
                        <a:t>2931</a:t>
                      </a:r>
                      <a:endParaRPr lang="en-US" sz="1000"/>
                    </a:p>
                  </a:txBody>
                  <a:tcPr/>
                </a:tc>
                <a:tc>
                  <a:txBody>
                    <a:bodyPr/>
                    <a:lstStyle/>
                    <a:p>
                      <a:r>
                        <a:rPr lang="en-US" sz="1000"/>
                        <a:t>3976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55216725"/>
                  </a:ext>
                </a:extLst>
              </a:tr>
              <a:tr h="370840">
                <a:tc>
                  <a:txBody>
                    <a:bodyPr/>
                    <a:lstStyle/>
                    <a:p>
                      <a:r>
                        <a:rPr lang="de-DE" sz="1000" b="1"/>
                        <a:t>NDR Info - 2016-09-21 10:02:00</a:t>
                      </a:r>
                      <a:r>
                        <a:rPr lang="de-DE" sz="1000"/>
                        <a:t>
Wie konnte Felix Vossen seine Freunde offenbar um 60 Millionen Euro bringen? Jetzt abonnieren, die Podcast-Serie über den Filmproduzenten und Daytrader: "Der talentierte Mr. Vossen" ndr.de/vossen</a:t>
                      </a:r>
                      <a:endParaRPr lang="en-US" sz="1000"/>
                    </a:p>
                  </a:txBody>
                  <a:tcPr/>
                </a:tc>
                <a:tc>
                  <a:txBody>
                    <a:bodyPr/>
                    <a:lstStyle/>
                    <a:p>
                      <a:r>
                        <a:rPr lang="en-US" sz="1000"/>
                        <a:t>143</a:t>
                      </a:r>
                      <a:endParaRPr lang="en-US" sz="1000"/>
                    </a:p>
                  </a:txBody>
                  <a:tcPr/>
                </a:tc>
                <a:tc>
                  <a:txBody>
                    <a:bodyPr/>
                    <a:lstStyle/>
                    <a:p>
                      <a:r>
                        <a:rPr lang="en-US" sz="1000"/>
                        <a:t>248</a:t>
                      </a:r>
                      <a:endParaRPr lang="en-US" sz="1000"/>
                    </a:p>
                  </a:txBody>
                  <a:tcPr/>
                </a:tc>
                <a:tc>
                  <a:txBody>
                    <a:bodyPr/>
                    <a:lstStyle/>
                    <a:p>
                      <a:r>
                        <a:rPr lang="en-US" sz="1000"/>
                        <a:t>34</a:t>
                      </a:r>
                      <a:endParaRPr lang="en-US" sz="1000"/>
                    </a:p>
                  </a:txBody>
                  <a:tcPr/>
                </a:tc>
                <a:tc>
                  <a:txBody>
                    <a:bodyPr/>
                    <a:lstStyle/>
                    <a:p>
                      <a:r>
                        <a:rPr lang="en-US" sz="1000"/>
                        <a:t>425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0180535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81401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92978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22331049"/>
                    </a:ext>
                  </a:extLst>
                </a:gridCol>
                <a:gridCol w="987552">
                  <a:extLst>
                    <a:ext uri="{9D8B030D-6E8A-4147-A177-3AD203B41FA5}">
                      <a16:colId xmlns:a16="http://schemas.microsoft.com/office/drawing/2014/main" val="63613985"/>
                    </a:ext>
                  </a:extLst>
                </a:gridCol>
                <a:gridCol w="822960">
                  <a:extLst>
                    <a:ext uri="{9D8B030D-6E8A-4147-A177-3AD203B41FA5}">
                      <a16:colId xmlns:a16="http://schemas.microsoft.com/office/drawing/2014/main" val="251172642"/>
                    </a:ext>
                  </a:extLst>
                </a:gridCol>
                <a:gridCol w="987552">
                  <a:extLst>
                    <a:ext uri="{9D8B030D-6E8A-4147-A177-3AD203B41FA5}">
                      <a16:colId xmlns:a16="http://schemas.microsoft.com/office/drawing/2014/main" val="2091620746"/>
                    </a:ext>
                  </a:extLst>
                </a:gridCol>
                <a:gridCol w="822960">
                  <a:extLst>
                    <a:ext uri="{9D8B030D-6E8A-4147-A177-3AD203B41FA5}">
                      <a16:colId xmlns:a16="http://schemas.microsoft.com/office/drawing/2014/main" val="3984275094"/>
                    </a:ext>
                  </a:extLst>
                </a:gridCol>
                <a:gridCol w="905256">
                  <a:extLst>
                    <a:ext uri="{9D8B030D-6E8A-4147-A177-3AD203B41FA5}">
                      <a16:colId xmlns:a16="http://schemas.microsoft.com/office/drawing/2014/main" val="963605371"/>
                    </a:ext>
                  </a:extLst>
                </a:gridCol>
                <a:gridCol w="822960">
                  <a:extLst>
                    <a:ext uri="{9D8B030D-6E8A-4147-A177-3AD203B41FA5}">
                      <a16:colId xmlns:a16="http://schemas.microsoft.com/office/drawing/2014/main" val="321718364"/>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641742303"/>
                  </a:ext>
                </a:extLst>
              </a:tr>
              <a:tr h="370840">
                <a:tc>
                  <a:txBody>
                    <a:bodyPr/>
                    <a:lstStyle/>
                    <a:p>
                      <a:r>
                        <a:rPr lang="de-DE" sz="1000" b="1"/>
                        <a:t>NDR Info - 2016-10-28 11:25:12</a:t>
                      </a:r>
                      <a:r>
                        <a:rPr lang="de-DE" sz="1000"/>
                        <a:t>
Höchststrafe für die Schauspieler: In Emden bekamen die Zuschauer ihr Geld zurück.</a:t>
                      </a:r>
                      <a:endParaRPr lang="en-US" sz="1000"/>
                    </a:p>
                  </a:txBody>
                  <a:tcPr/>
                </a:tc>
                <a:tc>
                  <a:txBody>
                    <a:bodyPr/>
                    <a:lstStyle/>
                    <a:p>
                      <a:r>
                        <a:rPr lang="en-US" sz="1000"/>
                        <a:t>10.4%</a:t>
                      </a:r>
                      <a:endParaRPr lang="en-US" sz="1000"/>
                    </a:p>
                  </a:txBody>
                  <a:tcPr/>
                </a:tc>
                <a:tc>
                  <a:txBody>
                    <a:bodyPr/>
                    <a:lstStyle/>
                    <a:p>
                      <a:r>
                        <a:rPr lang="en-US" sz="1000"/>
                        <a:t>788</a:t>
                      </a:r>
                      <a:endParaRPr lang="en-US" sz="1000"/>
                    </a:p>
                  </a:txBody>
                  <a:tcPr/>
                </a:tc>
                <a:tc>
                  <a:txBody>
                    <a:bodyPr/>
                    <a:lstStyle/>
                    <a:p>
                      <a:r>
                        <a:rPr lang="en-US" sz="1000"/>
                        <a:t>7565</a:t>
                      </a:r>
                      <a:endParaRPr lang="en-US" sz="1000"/>
                    </a:p>
                  </a:txBody>
                  <a:tcPr/>
                </a:tc>
                <a:tc>
                  <a:txBody>
                    <a:bodyPr/>
                    <a:lstStyle/>
                    <a:p>
                      <a:r>
                        <a:rPr lang="en-US" sz="1000"/>
                        <a:t>958</a:t>
                      </a:r>
                      <a:endParaRPr lang="en-US" sz="1000"/>
                    </a:p>
                  </a:txBody>
                  <a:tcPr/>
                </a:tc>
                <a:tc>
                  <a:txBody>
                    <a:bodyPr/>
                    <a:lstStyle/>
                    <a:p>
                      <a:r>
                        <a:rPr lang="en-US" sz="1000"/>
                        <a:t>12.7%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33938460"/>
                  </a:ext>
                </a:extLst>
              </a:tr>
              <a:tr h="370840">
                <a:tc>
                  <a:txBody>
                    <a:bodyPr/>
                    <a:lstStyle/>
                    <a:p>
                      <a:r>
                        <a:rPr lang="en-US" sz="1000" b="1"/>
                        <a:t>NDR Info - 2016-02-09 23:00:14</a:t>
                      </a:r>
                      <a:r>
                        <a:rPr lang="en-US" sz="1000"/>
                        <a:t>
</a:t>
                      </a:r>
                      <a:endParaRPr lang="en-US" sz="1000"/>
                    </a:p>
                  </a:txBody>
                  <a:tcPr/>
                </a:tc>
                <a:tc>
                  <a:txBody>
                    <a:bodyPr/>
                    <a:lstStyle/>
                    <a:p>
                      <a:r>
                        <a:rPr lang="en-US" sz="1000"/>
                        <a:t>9.7%</a:t>
                      </a:r>
                      <a:endParaRPr lang="en-US" sz="1000"/>
                    </a:p>
                  </a:txBody>
                  <a:tcPr/>
                </a:tc>
                <a:tc>
                  <a:txBody>
                    <a:bodyPr/>
                    <a:lstStyle/>
                    <a:p>
                      <a:r>
                        <a:rPr lang="en-US" sz="1000"/>
                        <a:t>619</a:t>
                      </a:r>
                      <a:endParaRPr lang="en-US" sz="1000"/>
                    </a:p>
                  </a:txBody>
                  <a:tcPr/>
                </a:tc>
                <a:tc>
                  <a:txBody>
                    <a:bodyPr/>
                    <a:lstStyle/>
                    <a:p>
                      <a:r>
                        <a:rPr lang="en-US" sz="1000"/>
                        <a:t>6357</a:t>
                      </a:r>
                      <a:endParaRPr lang="en-US" sz="1000"/>
                    </a:p>
                  </a:txBody>
                  <a:tcPr/>
                </a:tc>
                <a:tc>
                  <a:txBody>
                    <a:bodyPr/>
                    <a:lstStyle/>
                    <a:p>
                      <a:r>
                        <a:rPr lang="en-US" sz="1000"/>
                        <a:t>825</a:t>
                      </a:r>
                      <a:endParaRPr lang="en-US" sz="1000"/>
                    </a:p>
                  </a:txBody>
                  <a:tcPr/>
                </a:tc>
                <a:tc>
                  <a:txBody>
                    <a:bodyPr/>
                    <a:lstStyle/>
                    <a:p>
                      <a:r>
                        <a:rPr lang="en-US" sz="1000"/>
                        <a:t>13.0%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121410692"/>
                  </a:ext>
                </a:extLst>
              </a:tr>
              <a:tr h="370840">
                <a:tc>
                  <a:txBody>
                    <a:bodyPr/>
                    <a:lstStyle/>
                    <a:p>
                      <a:r>
                        <a:rPr lang="de-DE" sz="1000" b="1"/>
                        <a:t>NDR Info - 2016-01-08 23:54:22</a:t>
                      </a:r>
                      <a:r>
                        <a:rPr lang="de-DE" sz="1000"/>
                        <a:t>
Wie traurig! Maja Maranow ist tot. Sie wurde nur 54 Jahre alt. 
--&gt; http://www.ndr.de/majamaranow100.html</a:t>
                      </a:r>
                      <a:endParaRPr lang="en-US" sz="1000"/>
                    </a:p>
                  </a:txBody>
                  <a:tcPr/>
                </a:tc>
                <a:tc>
                  <a:txBody>
                    <a:bodyPr/>
                    <a:lstStyle/>
                    <a:p>
                      <a:r>
                        <a:rPr lang="en-US" sz="1000"/>
                        <a:t>8.7%</a:t>
                      </a:r>
                      <a:endParaRPr lang="en-US" sz="1000"/>
                    </a:p>
                  </a:txBody>
                  <a:tcPr/>
                </a:tc>
                <a:tc>
                  <a:txBody>
                    <a:bodyPr/>
                    <a:lstStyle/>
                    <a:p>
                      <a:r>
                        <a:rPr lang="en-US" sz="1000"/>
                        <a:t>809</a:t>
                      </a:r>
                      <a:endParaRPr lang="en-US" sz="1000"/>
                    </a:p>
                  </a:txBody>
                  <a:tcPr/>
                </a:tc>
                <a:tc>
                  <a:txBody>
                    <a:bodyPr/>
                    <a:lstStyle/>
                    <a:p>
                      <a:r>
                        <a:rPr lang="en-US" sz="1000"/>
                        <a:t>9309</a:t>
                      </a:r>
                      <a:endParaRPr lang="en-US" sz="1000"/>
                    </a:p>
                  </a:txBody>
                  <a:tcPr/>
                </a:tc>
                <a:tc>
                  <a:txBody>
                    <a:bodyPr/>
                    <a:lstStyle/>
                    <a:p>
                      <a:r>
                        <a:rPr lang="en-US" sz="1000"/>
                        <a:t>1164</a:t>
                      </a:r>
                      <a:endParaRPr lang="en-US" sz="1000"/>
                    </a:p>
                  </a:txBody>
                  <a:tcPr/>
                </a:tc>
                <a:tc>
                  <a:txBody>
                    <a:bodyPr/>
                    <a:lstStyle/>
                    <a:p>
                      <a:r>
                        <a:rPr lang="en-US" sz="1000"/>
                        <a:t>12.5%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279316810"/>
                  </a:ext>
                </a:extLst>
              </a:tr>
              <a:tr h="370840">
                <a:tc>
                  <a:txBody>
                    <a:bodyPr/>
                    <a:lstStyle/>
                    <a:p>
                      <a:r>
                        <a:rPr lang="de-DE" sz="1000" b="1"/>
                        <a:t>NDR Info - 2016-10-10 18:31:38</a:t>
                      </a:r>
                      <a:r>
                        <a:rPr lang="de-DE" sz="1000"/>
                        <a:t>
Das ist sehr traurig!</a:t>
                      </a:r>
                      <a:endParaRPr lang="en-US" sz="1000"/>
                    </a:p>
                  </a:txBody>
                  <a:tcPr/>
                </a:tc>
                <a:tc>
                  <a:txBody>
                    <a:bodyPr/>
                    <a:lstStyle/>
                    <a:p>
                      <a:r>
                        <a:rPr lang="en-US" sz="1000"/>
                        <a:t>8.5%</a:t>
                      </a:r>
                      <a:endParaRPr lang="en-US" sz="1000"/>
                    </a:p>
                  </a:txBody>
                  <a:tcPr/>
                </a:tc>
                <a:tc>
                  <a:txBody>
                    <a:bodyPr/>
                    <a:lstStyle/>
                    <a:p>
                      <a:r>
                        <a:rPr lang="en-US" sz="1000"/>
                        <a:t>1100</a:t>
                      </a:r>
                      <a:endParaRPr lang="en-US" sz="1000"/>
                    </a:p>
                  </a:txBody>
                  <a:tcPr/>
                </a:tc>
                <a:tc>
                  <a:txBody>
                    <a:bodyPr/>
                    <a:lstStyle/>
                    <a:p>
                      <a:r>
                        <a:rPr lang="en-US" sz="1000"/>
                        <a:t>12993</a:t>
                      </a:r>
                      <a:endParaRPr lang="en-US" sz="1000"/>
                    </a:p>
                  </a:txBody>
                  <a:tcPr/>
                </a:tc>
                <a:tc>
                  <a:txBody>
                    <a:bodyPr/>
                    <a:lstStyle/>
                    <a:p>
                      <a:r>
                        <a:rPr lang="en-US" sz="1000"/>
                        <a:t>1828</a:t>
                      </a:r>
                      <a:endParaRPr lang="en-US" sz="1000"/>
                    </a:p>
                  </a:txBody>
                  <a:tcPr/>
                </a:tc>
                <a:tc>
                  <a:txBody>
                    <a:bodyPr/>
                    <a:lstStyle/>
                    <a:p>
                      <a:r>
                        <a:rPr lang="en-US" sz="1000"/>
                        <a:t>14.1%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34509365"/>
                  </a:ext>
                </a:extLst>
              </a:tr>
              <a:tr h="370840">
                <a:tc>
                  <a:txBody>
                    <a:bodyPr/>
                    <a:lstStyle/>
                    <a:p>
                      <a:r>
                        <a:rPr lang="de-DE" sz="1000" b="1"/>
                        <a:t>NDR Info - 2016-07-15 23:05:05</a:t>
                      </a:r>
                      <a:r>
                        <a:rPr lang="de-DE" sz="1000"/>
                        <a:t>
Türkisches Militär erklärt Machtübernahme in Ankara. Liveticker:</a:t>
                      </a:r>
                      <a:endParaRPr lang="en-US" sz="1000"/>
                    </a:p>
                  </a:txBody>
                  <a:tcPr/>
                </a:tc>
                <a:tc>
                  <a:txBody>
                    <a:bodyPr/>
                    <a:lstStyle/>
                    <a:p>
                      <a:r>
                        <a:rPr lang="en-US" sz="1000"/>
                        <a:t>8.1%</a:t>
                      </a:r>
                      <a:endParaRPr lang="en-US" sz="1000"/>
                    </a:p>
                  </a:txBody>
                  <a:tcPr/>
                </a:tc>
                <a:tc>
                  <a:txBody>
                    <a:bodyPr/>
                    <a:lstStyle/>
                    <a:p>
                      <a:r>
                        <a:rPr lang="en-US" sz="1000"/>
                        <a:t>548</a:t>
                      </a:r>
                      <a:endParaRPr lang="en-US" sz="1000"/>
                    </a:p>
                  </a:txBody>
                  <a:tcPr/>
                </a:tc>
                <a:tc>
                  <a:txBody>
                    <a:bodyPr/>
                    <a:lstStyle/>
                    <a:p>
                      <a:r>
                        <a:rPr lang="en-US" sz="1000"/>
                        <a:t>6744</a:t>
                      </a:r>
                      <a:endParaRPr lang="en-US" sz="1000"/>
                    </a:p>
                  </a:txBody>
                  <a:tcPr/>
                </a:tc>
                <a:tc>
                  <a:txBody>
                    <a:bodyPr/>
                    <a:lstStyle/>
                    <a:p>
                      <a:r>
                        <a:rPr lang="en-US" sz="1000"/>
                        <a:t>912</a:t>
                      </a:r>
                      <a:endParaRPr lang="en-US" sz="1000"/>
                    </a:p>
                  </a:txBody>
                  <a:tcPr/>
                </a:tc>
                <a:tc>
                  <a:txBody>
                    <a:bodyPr/>
                    <a:lstStyle/>
                    <a:p>
                      <a:r>
                        <a:rPr lang="en-US" sz="1000"/>
                        <a:t>13.5%</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71415361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822601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834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014615390"/>
                    </a:ext>
                  </a:extLst>
                </a:gridCol>
                <a:gridCol w="1152144">
                  <a:extLst>
                    <a:ext uri="{9D8B030D-6E8A-4147-A177-3AD203B41FA5}">
                      <a16:colId xmlns:a16="http://schemas.microsoft.com/office/drawing/2014/main" val="2023594423"/>
                    </a:ext>
                  </a:extLst>
                </a:gridCol>
                <a:gridCol w="1152144">
                  <a:extLst>
                    <a:ext uri="{9D8B030D-6E8A-4147-A177-3AD203B41FA5}">
                      <a16:colId xmlns:a16="http://schemas.microsoft.com/office/drawing/2014/main" val="1884448800"/>
                    </a:ext>
                  </a:extLst>
                </a:gridCol>
                <a:gridCol w="1152144">
                  <a:extLst>
                    <a:ext uri="{9D8B030D-6E8A-4147-A177-3AD203B41FA5}">
                      <a16:colId xmlns:a16="http://schemas.microsoft.com/office/drawing/2014/main" val="3577701009"/>
                    </a:ext>
                  </a:extLst>
                </a:gridCol>
                <a:gridCol w="822960">
                  <a:extLst>
                    <a:ext uri="{9D8B030D-6E8A-4147-A177-3AD203B41FA5}">
                      <a16:colId xmlns:a16="http://schemas.microsoft.com/office/drawing/2014/main" val="3574302998"/>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3476690266"/>
                  </a:ext>
                </a:extLst>
              </a:tr>
              <a:tr h="370840">
                <a:tc>
                  <a:txBody>
                    <a:bodyPr/>
                    <a:lstStyle/>
                    <a:p>
                      <a:r>
                        <a:rPr lang="de-DE" sz="1000" b="1"/>
                        <a:t>NDR Info - 2016-09-21 10:02:00</a:t>
                      </a:r>
                      <a:r>
                        <a:rPr lang="de-DE" sz="1000"/>
                        <a:t>
Wie konnte Felix Vossen seine Freunde offenbar um 60 Millionen Euro bringen? Jetzt abonnieren, die Podcast-Serie über den Filmproduzenten und Daytrader: "Der talentierte Mr. Vossen" ndr.de/vossen</a:t>
                      </a:r>
                      <a:endParaRPr lang="en-US" sz="1000"/>
                    </a:p>
                  </a:txBody>
                  <a:tcPr/>
                </a:tc>
                <a:tc>
                  <a:txBody>
                    <a:bodyPr/>
                    <a:lstStyle/>
                    <a:p>
                      <a:r>
                        <a:rPr lang="en-US" sz="1000"/>
                        <a:t>223476</a:t>
                      </a:r>
                      <a:endParaRPr lang="en-US" sz="1000"/>
                    </a:p>
                  </a:txBody>
                  <a:tcPr/>
                </a:tc>
                <a:tc>
                  <a:txBody>
                    <a:bodyPr/>
                    <a:lstStyle/>
                    <a:p>
                      <a:r>
                        <a:rPr lang="en-US" sz="1000"/>
                        <a:t>462601</a:t>
                      </a:r>
                      <a:endParaRPr lang="en-US" sz="1000"/>
                    </a:p>
                  </a:txBody>
                  <a:tcPr/>
                </a:tc>
                <a:tc>
                  <a:txBody>
                    <a:bodyPr/>
                    <a:lstStyle/>
                    <a:p>
                      <a:r>
                        <a:rPr lang="en-US" sz="1000"/>
                        <a:t>11%</a:t>
                      </a:r>
                      <a:endParaRPr lang="en-US" sz="1000"/>
                    </a:p>
                  </a:txBody>
                  <a:tcPr/>
                </a:tc>
                <a:tc>
                  <a:txBody>
                    <a:bodyPr/>
                    <a:lstStyle/>
                    <a:p>
                      <a:r>
                        <a:rPr lang="en-US" sz="1000"/>
                        <a:t>1:15</a:t>
                      </a:r>
                      <a:endParaRPr lang="en-US" sz="1000"/>
                    </a:p>
                  </a:txBody>
                  <a:tcPr/>
                </a:tc>
                <a:extLst>
                  <a:ext uri="{0D108BD9-81ED-4DB2-BD59-A6C34878D82A}">
                    <a16:rowId xmlns:a16="http://schemas.microsoft.com/office/drawing/2014/main" val="1483699048"/>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100766</a:t>
                      </a:r>
                      <a:endParaRPr lang="en-US" sz="1000"/>
                    </a:p>
                  </a:txBody>
                  <a:tcPr/>
                </a:tc>
                <a:tc>
                  <a:txBody>
                    <a:bodyPr/>
                    <a:lstStyle/>
                    <a:p>
                      <a:r>
                        <a:rPr lang="en-US" sz="1000"/>
                        <a:t>200218</a:t>
                      </a:r>
                      <a:endParaRPr lang="en-US" sz="1000"/>
                    </a:p>
                  </a:txBody>
                  <a:tcPr/>
                </a:tc>
                <a:tc>
                  <a:txBody>
                    <a:bodyPr/>
                    <a:lstStyle/>
                    <a:p>
                      <a:r>
                        <a:rPr lang="en-US" sz="1000"/>
                        <a:t>16%</a:t>
                      </a:r>
                      <a:endParaRPr lang="en-US" sz="1000"/>
                    </a:p>
                  </a:txBody>
                  <a:tcPr/>
                </a:tc>
                <a:tc>
                  <a:txBody>
                    <a:bodyPr/>
                    <a:lstStyle/>
                    <a:p>
                      <a:r>
                        <a:rPr lang="en-US" sz="1000"/>
                        <a:t>1:06</a:t>
                      </a:r>
                      <a:endParaRPr lang="en-US" sz="1000"/>
                    </a:p>
                  </a:txBody>
                  <a:tcPr/>
                </a:tc>
                <a:extLst>
                  <a:ext uri="{0D108BD9-81ED-4DB2-BD59-A6C34878D82A}">
                    <a16:rowId xmlns:a16="http://schemas.microsoft.com/office/drawing/2014/main" val="906516636"/>
                  </a:ext>
                </a:extLst>
              </a:tr>
              <a:tr h="370840">
                <a:tc>
                  <a:txBody>
                    <a:bodyPr/>
                    <a:lstStyle/>
                    <a:p>
                      <a:r>
                        <a:rPr lang="de-DE" sz="1000" b="1"/>
                        <a:t>NDR Info - 2016-11-01 07:12:42</a:t>
                      </a:r>
                      <a:r>
                        <a:rPr lang="de-DE" sz="1000"/>
                        <a:t>
Wie lebt es sich in einer umkämpften Stadt? Eine Mutter (22) erzählt, warum sie Aleppo nicht verlassen will.</a:t>
                      </a:r>
                      <a:endParaRPr lang="en-US" sz="1000"/>
                    </a:p>
                  </a:txBody>
                  <a:tcPr/>
                </a:tc>
                <a:tc>
                  <a:txBody>
                    <a:bodyPr/>
                    <a:lstStyle/>
                    <a:p>
                      <a:r>
                        <a:rPr lang="en-US" sz="1000"/>
                        <a:t>76328</a:t>
                      </a:r>
                      <a:endParaRPr lang="en-US" sz="1000"/>
                    </a:p>
                  </a:txBody>
                  <a:tcPr/>
                </a:tc>
                <a:tc>
                  <a:txBody>
                    <a:bodyPr/>
                    <a:lstStyle/>
                    <a:p>
                      <a:r>
                        <a:rPr lang="en-US" sz="1000"/>
                        <a:t>173024</a:t>
                      </a:r>
                      <a:endParaRPr lang="en-US" sz="1000"/>
                    </a:p>
                  </a:txBody>
                  <a:tcPr/>
                </a:tc>
                <a:tc>
                  <a:txBody>
                    <a:bodyPr/>
                    <a:lstStyle/>
                    <a:p>
                      <a:r>
                        <a:rPr lang="en-US" sz="1000"/>
                        <a:t>10%</a:t>
                      </a:r>
                      <a:endParaRPr lang="en-US" sz="1000"/>
                    </a:p>
                  </a:txBody>
                  <a:tcPr/>
                </a:tc>
                <a:tc>
                  <a:txBody>
                    <a:bodyPr/>
                    <a:lstStyle/>
                    <a:p>
                      <a:r>
                        <a:rPr lang="en-US" sz="1000"/>
                        <a:t>2:37</a:t>
                      </a:r>
                      <a:endParaRPr lang="en-US" sz="1000"/>
                    </a:p>
                  </a:txBody>
                  <a:tcPr/>
                </a:tc>
                <a:extLst>
                  <a:ext uri="{0D108BD9-81ED-4DB2-BD59-A6C34878D82A}">
                    <a16:rowId xmlns:a16="http://schemas.microsoft.com/office/drawing/2014/main" val="2177319974"/>
                  </a:ext>
                </a:extLst>
              </a:tr>
              <a:tr h="370840">
                <a:tc>
                  <a:txBody>
                    <a:bodyPr/>
                    <a:lstStyle/>
                    <a:p>
                      <a:r>
                        <a:rPr lang="de-DE" sz="1000" b="1"/>
                        <a:t>NDR Info - 2016-04-11 11:10:20</a:t>
                      </a:r>
                      <a:r>
                        <a:rPr lang="de-DE" sz="1000"/>
                        <a:t>
Ein Blick aufs Smartphone bei Tempo 50 sind 30 Meter im Blindflug! Handy am Steuer die unterschätzte Gefahr. "WhatsInfo" erklärt, warum Daddeln am Handy wirkt wie angetrunken Autofahren.</a:t>
                      </a:r>
                      <a:endParaRPr lang="en-US" sz="1000"/>
                    </a:p>
                  </a:txBody>
                  <a:tcPr/>
                </a:tc>
                <a:tc>
                  <a:txBody>
                    <a:bodyPr/>
                    <a:lstStyle/>
                    <a:p>
                      <a:r>
                        <a:rPr lang="en-US" sz="1000"/>
                        <a:t>55883</a:t>
                      </a:r>
                      <a:endParaRPr lang="en-US" sz="1000"/>
                    </a:p>
                  </a:txBody>
                  <a:tcPr/>
                </a:tc>
                <a:tc>
                  <a:txBody>
                    <a:bodyPr/>
                    <a:lstStyle/>
                    <a:p>
                      <a:r>
                        <a:rPr lang="en-US" sz="1000"/>
                        <a:t>138425</a:t>
                      </a:r>
                      <a:endParaRPr lang="en-US" sz="1000"/>
                    </a:p>
                  </a:txBody>
                  <a:tcPr/>
                </a:tc>
                <a:tc>
                  <a:txBody>
                    <a:bodyPr/>
                    <a:lstStyle/>
                    <a:p>
                      <a:r>
                        <a:rPr lang="en-US" sz="1000"/>
                        <a:t>23%</a:t>
                      </a:r>
                      <a:endParaRPr lang="en-US" sz="1000"/>
                    </a:p>
                  </a:txBody>
                  <a:tcPr/>
                </a:tc>
                <a:tc>
                  <a:txBody>
                    <a:bodyPr/>
                    <a:lstStyle/>
                    <a:p>
                      <a:r>
                        <a:rPr lang="en-US" sz="1000"/>
                        <a:t>2:00</a:t>
                      </a:r>
                      <a:endParaRPr lang="en-US" sz="1000"/>
                    </a:p>
                  </a:txBody>
                  <a:tcPr/>
                </a:tc>
                <a:extLst>
                  <a:ext uri="{0D108BD9-81ED-4DB2-BD59-A6C34878D82A}">
                    <a16:rowId xmlns:a16="http://schemas.microsoft.com/office/drawing/2014/main" val="2837755824"/>
                  </a:ext>
                </a:extLst>
              </a:tr>
              <a:tr h="370840">
                <a:tc>
                  <a:txBody>
                    <a:bodyPr/>
                    <a:lstStyle/>
                    <a:p>
                      <a:r>
                        <a:rPr lang="en-US" sz="1000" b="1"/>
                        <a:t>NDR Info - 2016-04-21 11:54:31</a:t>
                      </a:r>
                      <a:r>
                        <a:rPr lang="en-US" sz="1000"/>
                        <a:t>
US-Präsident Obama trifft Angela Merkel auf der Hannover Messe. Wichtigstes Thema  - TTIP. Eine Groß-Demo gegen TTIP ist schon angekündigt.  Aber worum geht’s eigentlich genau bei TTIP? WhatsInfo erklärt:</a:t>
                      </a:r>
                      <a:endParaRPr lang="en-US" sz="1000"/>
                    </a:p>
                  </a:txBody>
                  <a:tcPr/>
                </a:tc>
                <a:tc>
                  <a:txBody>
                    <a:bodyPr/>
                    <a:lstStyle/>
                    <a:p>
                      <a:r>
                        <a:rPr lang="en-US" sz="1000"/>
                        <a:t>35489</a:t>
                      </a:r>
                      <a:endParaRPr lang="en-US" sz="1000"/>
                    </a:p>
                  </a:txBody>
                  <a:tcPr/>
                </a:tc>
                <a:tc>
                  <a:txBody>
                    <a:bodyPr/>
                    <a:lstStyle/>
                    <a:p>
                      <a:r>
                        <a:rPr lang="en-US" sz="1000"/>
                        <a:t>104480</a:t>
                      </a:r>
                      <a:endParaRPr lang="en-US" sz="1000"/>
                    </a:p>
                  </a:txBody>
                  <a:tcPr/>
                </a:tc>
                <a:tc>
                  <a:txBody>
                    <a:bodyPr/>
                    <a:lstStyle/>
                    <a:p>
                      <a:r>
                        <a:rPr lang="en-US" sz="1000"/>
                        <a:t>23%</a:t>
                      </a:r>
                      <a:endParaRPr lang="en-US" sz="1000"/>
                    </a:p>
                  </a:txBody>
                  <a:tcPr/>
                </a:tc>
                <a:tc>
                  <a:txBody>
                    <a:bodyPr/>
                    <a:lstStyle/>
                    <a:p>
                      <a:r>
                        <a:rPr lang="en-US" sz="1000"/>
                        <a:t>1:54</a:t>
                      </a:r>
                      <a:endParaRPr lang="en-US" sz="1000"/>
                    </a:p>
                  </a:txBody>
                  <a:tcPr/>
                </a:tc>
                <a:extLst>
                  <a:ext uri="{0D108BD9-81ED-4DB2-BD59-A6C34878D82A}">
                    <a16:rowId xmlns:a16="http://schemas.microsoft.com/office/drawing/2014/main" val="337750967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521699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84409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97482280"/>
                    </a:ext>
                  </a:extLst>
                </a:gridCol>
                <a:gridCol w="1316736">
                  <a:extLst>
                    <a:ext uri="{9D8B030D-6E8A-4147-A177-3AD203B41FA5}">
                      <a16:colId xmlns:a16="http://schemas.microsoft.com/office/drawing/2014/main" val="1192406293"/>
                    </a:ext>
                  </a:extLst>
                </a:gridCol>
                <a:gridCol w="1481328">
                  <a:extLst>
                    <a:ext uri="{9D8B030D-6E8A-4147-A177-3AD203B41FA5}">
                      <a16:colId xmlns:a16="http://schemas.microsoft.com/office/drawing/2014/main" val="1470956771"/>
                    </a:ext>
                  </a:extLst>
                </a:gridCol>
                <a:gridCol w="1481328">
                  <a:extLst>
                    <a:ext uri="{9D8B030D-6E8A-4147-A177-3AD203B41FA5}">
                      <a16:colId xmlns:a16="http://schemas.microsoft.com/office/drawing/2014/main" val="3321111"/>
                    </a:ext>
                  </a:extLst>
                </a:gridCol>
                <a:gridCol w="1481328">
                  <a:extLst>
                    <a:ext uri="{9D8B030D-6E8A-4147-A177-3AD203B41FA5}">
                      <a16:colId xmlns:a16="http://schemas.microsoft.com/office/drawing/2014/main" val="1590279381"/>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801292609"/>
                  </a:ext>
                </a:extLst>
              </a:tr>
              <a:tr h="370840">
                <a:tc>
                  <a:txBody>
                    <a:bodyPr/>
                    <a:lstStyle/>
                    <a:p>
                      <a:r>
                        <a:rPr lang="de-DE" sz="1000" b="1"/>
                        <a:t>NDR Info - 2016-10-13 21:18:19</a:t>
                      </a:r>
                      <a:r>
                        <a:rPr lang="de-DE" sz="1000"/>
                        <a:t>
Ja ist denn schon Halloween? Horror-Clowns unterwegs in den USA und auch in Großbritannien.</a:t>
                      </a:r>
                      <a:endParaRPr lang="en-US" sz="1000"/>
                    </a:p>
                  </a:txBody>
                  <a:tcPr/>
                </a:tc>
                <a:tc>
                  <a:txBody>
                    <a:bodyPr/>
                    <a:lstStyle/>
                    <a:p>
                      <a:r>
                        <a:rPr lang="en-US" sz="1000"/>
                        <a:t>30.69%</a:t>
                      </a:r>
                      <a:endParaRPr lang="en-US" sz="1000"/>
                    </a:p>
                  </a:txBody>
                  <a:tcPr/>
                </a:tc>
                <a:tc>
                  <a:txBody>
                    <a:bodyPr/>
                    <a:lstStyle/>
                    <a:p>
                      <a:r>
                        <a:rPr lang="en-US" sz="1000"/>
                        <a:t>40.75%</a:t>
                      </a:r>
                      <a:endParaRPr lang="en-US" sz="1000"/>
                    </a:p>
                  </a:txBody>
                  <a:tcPr/>
                </a:tc>
                <a:tc>
                  <a:txBody>
                    <a:bodyPr/>
                    <a:lstStyle/>
                    <a:p>
                      <a:r>
                        <a:rPr lang="en-US" sz="1000"/>
                        <a:t>2418</a:t>
                      </a:r>
                      <a:endParaRPr lang="en-US" sz="1000"/>
                    </a:p>
                  </a:txBody>
                  <a:tcPr/>
                </a:tc>
                <a:tc>
                  <a:txBody>
                    <a:bodyPr/>
                    <a:lstStyle/>
                    <a:p>
                      <a:r>
                        <a:rPr lang="en-US" sz="1000"/>
                        <a:t>7671</a:t>
                      </a:r>
                      <a:endParaRPr lang="en-US" sz="1000"/>
                    </a:p>
                  </a:txBody>
                  <a:tcPr/>
                </a:tc>
                <a:extLst>
                  <a:ext uri="{0D108BD9-81ED-4DB2-BD59-A6C34878D82A}">
                    <a16:rowId xmlns:a16="http://schemas.microsoft.com/office/drawing/2014/main" val="1697591739"/>
                  </a:ext>
                </a:extLst>
              </a:tr>
              <a:tr h="370840">
                <a:tc>
                  <a:txBody>
                    <a:bodyPr/>
                    <a:lstStyle/>
                    <a:p>
                      <a:r>
                        <a:rPr lang="de-DE" sz="1000" b="1"/>
                        <a:t>NDR Info - 2016-09-22 14:21:48</a:t>
                      </a:r>
                      <a:r>
                        <a:rPr lang="de-DE" sz="1000"/>
                        <a:t>
Schwupps: Da ist das Fahrrad weg! So schnell ist eine ganze Hand voll Räder geklaut!</a:t>
                      </a:r>
                      <a:endParaRPr lang="en-US" sz="1000"/>
                    </a:p>
                  </a:txBody>
                  <a:tcPr/>
                </a:tc>
                <a:tc>
                  <a:txBody>
                    <a:bodyPr/>
                    <a:lstStyle/>
                    <a:p>
                      <a:r>
                        <a:rPr lang="en-US" sz="1000"/>
                        <a:t>29.14%</a:t>
                      </a:r>
                      <a:endParaRPr lang="en-US" sz="1000"/>
                    </a:p>
                  </a:txBody>
                  <a:tcPr/>
                </a:tc>
                <a:tc>
                  <a:txBody>
                    <a:bodyPr/>
                    <a:lstStyle/>
                    <a:p>
                      <a:r>
                        <a:rPr lang="en-US" sz="1000"/>
                        <a:t>38.51%</a:t>
                      </a:r>
                      <a:endParaRPr lang="en-US" sz="1000"/>
                    </a:p>
                  </a:txBody>
                  <a:tcPr/>
                </a:tc>
                <a:tc>
                  <a:txBody>
                    <a:bodyPr/>
                    <a:lstStyle/>
                    <a:p>
                      <a:r>
                        <a:rPr lang="en-US" sz="1000"/>
                        <a:t>2626</a:t>
                      </a:r>
                      <a:endParaRPr lang="en-US" sz="1000"/>
                    </a:p>
                  </a:txBody>
                  <a:tcPr/>
                </a:tc>
                <a:tc>
                  <a:txBody>
                    <a:bodyPr/>
                    <a:lstStyle/>
                    <a:p>
                      <a:r>
                        <a:rPr lang="en-US" sz="1000"/>
                        <a:t>8805</a:t>
                      </a:r>
                      <a:endParaRPr lang="en-US" sz="1000"/>
                    </a:p>
                  </a:txBody>
                  <a:tcPr/>
                </a:tc>
                <a:extLst>
                  <a:ext uri="{0D108BD9-81ED-4DB2-BD59-A6C34878D82A}">
                    <a16:rowId xmlns:a16="http://schemas.microsoft.com/office/drawing/2014/main" val="1913938404"/>
                  </a:ext>
                </a:extLst>
              </a:tr>
              <a:tr h="370840">
                <a:tc>
                  <a:txBody>
                    <a:bodyPr/>
                    <a:lstStyle/>
                    <a:p>
                      <a:r>
                        <a:rPr lang="de-DE" sz="1000" b="1"/>
                        <a:t>NDR Info - 2016-12-16 14:32:39</a:t>
                      </a:r>
                      <a:r>
                        <a:rPr lang="de-DE" sz="1000"/>
                        <a:t>
Das Nettebad in Osnabrück bekommt eine neue Trichter-Rutsche. Wer traut sich? 😜</a:t>
                      </a:r>
                      <a:endParaRPr lang="en-US" sz="1000"/>
                    </a:p>
                  </a:txBody>
                  <a:tcPr/>
                </a:tc>
                <a:tc>
                  <a:txBody>
                    <a:bodyPr/>
                    <a:lstStyle/>
                    <a:p>
                      <a:r>
                        <a:rPr lang="en-US" sz="1000"/>
                        <a:t>25.99%</a:t>
                      </a:r>
                      <a:endParaRPr lang="en-US" sz="1000"/>
                    </a:p>
                  </a:txBody>
                  <a:tcPr/>
                </a:tc>
                <a:tc>
                  <a:txBody>
                    <a:bodyPr/>
                    <a:lstStyle/>
                    <a:p>
                      <a:r>
                        <a:rPr lang="en-US" sz="1000"/>
                        <a:t>38.34%</a:t>
                      </a:r>
                      <a:endParaRPr lang="en-US" sz="1000"/>
                    </a:p>
                  </a:txBody>
                  <a:tcPr/>
                </a:tc>
                <a:tc>
                  <a:txBody>
                    <a:bodyPr/>
                    <a:lstStyle/>
                    <a:p>
                      <a:r>
                        <a:rPr lang="en-US" sz="1000"/>
                        <a:t>2154</a:t>
                      </a:r>
                      <a:endParaRPr lang="en-US" sz="1000"/>
                    </a:p>
                  </a:txBody>
                  <a:tcPr/>
                </a:tc>
                <a:tc>
                  <a:txBody>
                    <a:bodyPr/>
                    <a:lstStyle/>
                    <a:p>
                      <a:r>
                        <a:rPr lang="en-US" sz="1000"/>
                        <a:t>8289</a:t>
                      </a:r>
                      <a:endParaRPr lang="en-US" sz="1000"/>
                    </a:p>
                  </a:txBody>
                  <a:tcPr/>
                </a:tc>
                <a:extLst>
                  <a:ext uri="{0D108BD9-81ED-4DB2-BD59-A6C34878D82A}">
                    <a16:rowId xmlns:a16="http://schemas.microsoft.com/office/drawing/2014/main" val="3439303301"/>
                  </a:ext>
                </a:extLst>
              </a:tr>
              <a:tr h="370840">
                <a:tc>
                  <a:txBody>
                    <a:bodyPr/>
                    <a:lstStyle/>
                    <a:p>
                      <a:r>
                        <a:rPr lang="de-DE" sz="1000" b="1"/>
                        <a:t>NDR Info - 2016-02-10 10:44:28</a:t>
                      </a:r>
                      <a:r>
                        <a:rPr lang="de-DE" sz="1000"/>
                        <a:t>
So sieht der Sieger von New Hampshire aus. Kann Bernie Sanders das Rennen um die Präsidentschaftskandidatur der Demokraten gegen Hillary Clinton gewinnen?</a:t>
                      </a:r>
                      <a:endParaRPr lang="en-US" sz="1000"/>
                    </a:p>
                  </a:txBody>
                  <a:tcPr/>
                </a:tc>
                <a:tc>
                  <a:txBody>
                    <a:bodyPr/>
                    <a:lstStyle/>
                    <a:p>
                      <a:r>
                        <a:rPr lang="en-US" sz="1000"/>
                        <a:t>21.87%</a:t>
                      </a:r>
                      <a:endParaRPr lang="en-US" sz="1000"/>
                    </a:p>
                  </a:txBody>
                  <a:tcPr/>
                </a:tc>
                <a:tc>
                  <a:txBody>
                    <a:bodyPr/>
                    <a:lstStyle/>
                    <a:p>
                      <a:r>
                        <a:rPr lang="en-US" sz="1000"/>
                        <a:t>31.73%</a:t>
                      </a:r>
                      <a:endParaRPr lang="en-US" sz="1000"/>
                    </a:p>
                  </a:txBody>
                  <a:tcPr/>
                </a:tc>
                <a:tc>
                  <a:txBody>
                    <a:bodyPr/>
                    <a:lstStyle/>
                    <a:p>
                      <a:r>
                        <a:rPr lang="en-US" sz="1000"/>
                        <a:t>745</a:t>
                      </a:r>
                      <a:endParaRPr lang="en-US" sz="1000"/>
                    </a:p>
                  </a:txBody>
                  <a:tcPr/>
                </a:tc>
                <a:tc>
                  <a:txBody>
                    <a:bodyPr/>
                    <a:lstStyle/>
                    <a:p>
                      <a:r>
                        <a:rPr lang="en-US" sz="1000"/>
                        <a:t>3407</a:t>
                      </a:r>
                      <a:endParaRPr lang="en-US" sz="1000"/>
                    </a:p>
                  </a:txBody>
                  <a:tcPr/>
                </a:tc>
                <a:extLst>
                  <a:ext uri="{0D108BD9-81ED-4DB2-BD59-A6C34878D82A}">
                    <a16:rowId xmlns:a16="http://schemas.microsoft.com/office/drawing/2014/main" val="2080964690"/>
                  </a:ext>
                </a:extLst>
              </a:tr>
              <a:tr h="370840">
                <a:tc>
                  <a:txBody>
                    <a:bodyPr/>
                    <a:lstStyle/>
                    <a:p>
                      <a:r>
                        <a:rPr lang="de-DE" sz="1000" b="1"/>
                        <a:t>NDR Info - 2016-03-05 08:58:28</a:t>
                      </a:r>
                      <a:r>
                        <a:rPr lang="de-DE" sz="1000"/>
                        <a:t>
Bleiben Sie geschmeidig! Schönes Wochenende!</a:t>
                      </a:r>
                      <a:endParaRPr lang="en-US" sz="1000"/>
                    </a:p>
                  </a:txBody>
                  <a:tcPr/>
                </a:tc>
                <a:tc>
                  <a:txBody>
                    <a:bodyPr/>
                    <a:lstStyle/>
                    <a:p>
                      <a:r>
                        <a:rPr lang="en-US" sz="1000"/>
                        <a:t>21.24%</a:t>
                      </a:r>
                      <a:endParaRPr lang="en-US" sz="1000"/>
                    </a:p>
                  </a:txBody>
                  <a:tcPr/>
                </a:tc>
                <a:tc>
                  <a:txBody>
                    <a:bodyPr/>
                    <a:lstStyle/>
                    <a:p>
                      <a:r>
                        <a:rPr lang="en-US" sz="1000"/>
                        <a:t>36.86%</a:t>
                      </a:r>
                      <a:endParaRPr lang="en-US" sz="1000"/>
                    </a:p>
                  </a:txBody>
                  <a:tcPr/>
                </a:tc>
                <a:tc>
                  <a:txBody>
                    <a:bodyPr/>
                    <a:lstStyle/>
                    <a:p>
                      <a:r>
                        <a:rPr lang="en-US" sz="1000"/>
                        <a:t>1922</a:t>
                      </a:r>
                      <a:endParaRPr lang="en-US" sz="1000"/>
                    </a:p>
                  </a:txBody>
                  <a:tcPr/>
                </a:tc>
                <a:tc>
                  <a:txBody>
                    <a:bodyPr/>
                    <a:lstStyle/>
                    <a:p>
                      <a:r>
                        <a:rPr lang="en-US" sz="1000"/>
                        <a:t>8883</a:t>
                      </a:r>
                      <a:endParaRPr lang="en-US" sz="1000"/>
                    </a:p>
                  </a:txBody>
                  <a:tcPr/>
                </a:tc>
                <a:extLst>
                  <a:ext uri="{0D108BD9-81ED-4DB2-BD59-A6C34878D82A}">
                    <a16:rowId xmlns:a16="http://schemas.microsoft.com/office/drawing/2014/main" val="73819244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764290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22686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38657601"/>
                    </a:ext>
                  </a:extLst>
                </a:gridCol>
                <a:gridCol w="1316736">
                  <a:extLst>
                    <a:ext uri="{9D8B030D-6E8A-4147-A177-3AD203B41FA5}">
                      <a16:colId xmlns:a16="http://schemas.microsoft.com/office/drawing/2014/main" val="2531287567"/>
                    </a:ext>
                  </a:extLst>
                </a:gridCol>
                <a:gridCol w="1481328">
                  <a:extLst>
                    <a:ext uri="{9D8B030D-6E8A-4147-A177-3AD203B41FA5}">
                      <a16:colId xmlns:a16="http://schemas.microsoft.com/office/drawing/2014/main" val="527028100"/>
                    </a:ext>
                  </a:extLst>
                </a:gridCol>
                <a:gridCol w="1481328">
                  <a:extLst>
                    <a:ext uri="{9D8B030D-6E8A-4147-A177-3AD203B41FA5}">
                      <a16:colId xmlns:a16="http://schemas.microsoft.com/office/drawing/2014/main" val="3611485797"/>
                    </a:ext>
                  </a:extLst>
                </a:gridCol>
                <a:gridCol w="1481328">
                  <a:extLst>
                    <a:ext uri="{9D8B030D-6E8A-4147-A177-3AD203B41FA5}">
                      <a16:colId xmlns:a16="http://schemas.microsoft.com/office/drawing/2014/main" val="2404675745"/>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1294390983"/>
                  </a:ext>
                </a:extLst>
              </a:tr>
              <a:tr h="370840">
                <a:tc>
                  <a:txBody>
                    <a:bodyPr/>
                    <a:lstStyle/>
                    <a:p>
                      <a:r>
                        <a:rPr lang="de-DE" sz="1000" b="1"/>
                        <a:t>NDR Info - 2016-07-07 12:00:00</a:t>
                      </a:r>
                      <a:r>
                        <a:rPr lang="de-DE" sz="1000"/>
                        <a:t>
Fördern und Fordern. Bundestag verabschiedet Integrationsgesetz. Welche Rechte und Pflichten kommen auf Flüchtlinge zu? #WhatsInfo erklärt:</a:t>
                      </a:r>
                      <a:endParaRPr lang="en-US" sz="1000"/>
                    </a:p>
                  </a:txBody>
                  <a:tcPr/>
                </a:tc>
                <a:tc>
                  <a:txBody>
                    <a:bodyPr/>
                    <a:lstStyle/>
                    <a:p>
                      <a:r>
                        <a:rPr lang="en-US" sz="1000"/>
                        <a:t>2.0%</a:t>
                      </a:r>
                      <a:endParaRPr lang="en-US" sz="1000"/>
                    </a:p>
                  </a:txBody>
                  <a:tcPr/>
                </a:tc>
                <a:tc>
                  <a:txBody>
                    <a:bodyPr/>
                    <a:lstStyle/>
                    <a:p>
                      <a:r>
                        <a:rPr lang="en-US" sz="1000"/>
                        <a:t>8.6%</a:t>
                      </a:r>
                      <a:endParaRPr lang="en-US" sz="1000"/>
                    </a:p>
                  </a:txBody>
                  <a:tcPr/>
                </a:tc>
                <a:tc>
                  <a:txBody>
                    <a:bodyPr/>
                    <a:lstStyle/>
                    <a:p>
                      <a:r>
                        <a:rPr lang="en-US" sz="1000"/>
                        <a:t>204</a:t>
                      </a:r>
                      <a:endParaRPr lang="en-US" sz="1000"/>
                    </a:p>
                  </a:txBody>
                  <a:tcPr/>
                </a:tc>
                <a:tc>
                  <a:txBody>
                    <a:bodyPr/>
                    <a:lstStyle/>
                    <a:p>
                      <a:r>
                        <a:rPr lang="en-US" sz="1000"/>
                        <a:t>9969</a:t>
                      </a:r>
                      <a:endParaRPr lang="en-US" sz="1000"/>
                    </a:p>
                  </a:txBody>
                  <a:tcPr/>
                </a:tc>
                <a:extLst>
                  <a:ext uri="{0D108BD9-81ED-4DB2-BD59-A6C34878D82A}">
                    <a16:rowId xmlns:a16="http://schemas.microsoft.com/office/drawing/2014/main" val="2525808195"/>
                  </a:ext>
                </a:extLst>
              </a:tr>
              <a:tr h="370840">
                <a:tc>
                  <a:txBody>
                    <a:bodyPr/>
                    <a:lstStyle/>
                    <a:p>
                      <a:r>
                        <a:rPr lang="de-DE" sz="1000" b="1"/>
                        <a:t>NDR Info - 2016-03-07 18:18:00</a:t>
                      </a:r>
                      <a:r>
                        <a:rPr lang="de-DE" sz="1000"/>
                        <a:t>
„Ungarn nimmt niemanden auf!“ - erklärt Botschafter Peter Györkös bei NDR Info.
Die echten Flüchtlinge seien Opfer einer falschen Politik. Hier das ganze Interview zum Nachhören: http://www.ndr.de/info/audio275434.html</a:t>
                      </a:r>
                      <a:endParaRPr lang="en-US" sz="1000"/>
                    </a:p>
                  </a:txBody>
                  <a:tcPr/>
                </a:tc>
                <a:tc>
                  <a:txBody>
                    <a:bodyPr/>
                    <a:lstStyle/>
                    <a:p>
                      <a:r>
                        <a:rPr lang="en-US" sz="1000"/>
                        <a:t>2.8%</a:t>
                      </a:r>
                      <a:endParaRPr lang="en-US" sz="1000"/>
                    </a:p>
                  </a:txBody>
                  <a:tcPr/>
                </a:tc>
                <a:tc>
                  <a:txBody>
                    <a:bodyPr/>
                    <a:lstStyle/>
                    <a:p>
                      <a:r>
                        <a:rPr lang="en-US" sz="1000"/>
                        <a:t>8.5%</a:t>
                      </a:r>
                      <a:endParaRPr lang="en-US" sz="1000"/>
                    </a:p>
                  </a:txBody>
                  <a:tcPr/>
                </a:tc>
                <a:tc>
                  <a:txBody>
                    <a:bodyPr/>
                    <a:lstStyle/>
                    <a:p>
                      <a:r>
                        <a:rPr lang="en-US" sz="1000"/>
                        <a:t>261</a:t>
                      </a:r>
                      <a:endParaRPr lang="en-US" sz="1000"/>
                    </a:p>
                  </a:txBody>
                  <a:tcPr/>
                </a:tc>
                <a:tc>
                  <a:txBody>
                    <a:bodyPr/>
                    <a:lstStyle/>
                    <a:p>
                      <a:r>
                        <a:rPr lang="en-US" sz="1000"/>
                        <a:t>9439</a:t>
                      </a:r>
                      <a:endParaRPr lang="en-US" sz="1000"/>
                    </a:p>
                  </a:txBody>
                  <a:tcPr/>
                </a:tc>
                <a:extLst>
                  <a:ext uri="{0D108BD9-81ED-4DB2-BD59-A6C34878D82A}">
                    <a16:rowId xmlns:a16="http://schemas.microsoft.com/office/drawing/2014/main" val="1348429470"/>
                  </a:ext>
                </a:extLst>
              </a:tr>
              <a:tr h="370840">
                <a:tc>
                  <a:txBody>
                    <a:bodyPr/>
                    <a:lstStyle/>
                    <a:p>
                      <a:r>
                        <a:rPr lang="de-DE" sz="1000" b="1"/>
                        <a:t>NDR Info - 2016-07-12 08:51:41</a:t>
                      </a:r>
                      <a:r>
                        <a:rPr lang="de-DE" sz="1000"/>
                        <a:t>
Nun geht es schneller als gedacht: David Cameron tritt ab, Theresa May zieht in Downing Street 10 ein. May-Day? Oder Vorfreude? Eine britische Presseschau:</a:t>
                      </a:r>
                      <a:endParaRPr lang="en-US" sz="1000"/>
                    </a:p>
                  </a:txBody>
                  <a:tcPr/>
                </a:tc>
                <a:tc>
                  <a:txBody>
                    <a:bodyPr/>
                    <a:lstStyle/>
                    <a:p>
                      <a:r>
                        <a:rPr lang="en-US" sz="1000"/>
                        <a:t>3.2%</a:t>
                      </a:r>
                      <a:endParaRPr lang="en-US" sz="1000"/>
                    </a:p>
                  </a:txBody>
                  <a:tcPr/>
                </a:tc>
                <a:tc>
                  <a:txBody>
                    <a:bodyPr/>
                    <a:lstStyle/>
                    <a:p>
                      <a:r>
                        <a:rPr lang="en-US" sz="1000"/>
                        <a:t>8.6%</a:t>
                      </a:r>
                      <a:endParaRPr lang="en-US" sz="1000"/>
                    </a:p>
                  </a:txBody>
                  <a:tcPr/>
                </a:tc>
                <a:tc>
                  <a:txBody>
                    <a:bodyPr/>
                    <a:lstStyle/>
                    <a:p>
                      <a:r>
                        <a:rPr lang="en-US" sz="1000"/>
                        <a:t>299</a:t>
                      </a:r>
                      <a:endParaRPr lang="en-US" sz="1000"/>
                    </a:p>
                  </a:txBody>
                  <a:tcPr/>
                </a:tc>
                <a:tc>
                  <a:txBody>
                    <a:bodyPr/>
                    <a:lstStyle/>
                    <a:p>
                      <a:r>
                        <a:rPr lang="en-US" sz="1000"/>
                        <a:t>9287</a:t>
                      </a:r>
                      <a:endParaRPr lang="en-US" sz="1000"/>
                    </a:p>
                  </a:txBody>
                  <a:tcPr/>
                </a:tc>
                <a:extLst>
                  <a:ext uri="{0D108BD9-81ED-4DB2-BD59-A6C34878D82A}">
                    <a16:rowId xmlns:a16="http://schemas.microsoft.com/office/drawing/2014/main" val="2386868797"/>
                  </a:ext>
                </a:extLst>
              </a:tr>
              <a:tr h="370840">
                <a:tc>
                  <a:txBody>
                    <a:bodyPr/>
                    <a:lstStyle/>
                    <a:p>
                      <a:r>
                        <a:rPr lang="de-DE" sz="1000" b="1"/>
                        <a:t>NDR Info - 2016-06-13 10:44:00</a:t>
                      </a:r>
                      <a:r>
                        <a:rPr lang="de-DE" sz="1000"/>
                        <a:t>
Bundeskanzlerin Angela Merkel zu Besuch in China. Im Fokus steht die Wirtschaft. Und die Frage: Wer darf eigentlich bei wem auf Shopping-Tour gehen? #WhatsInfo erklärt:</a:t>
                      </a:r>
                      <a:endParaRPr lang="en-US" sz="1000"/>
                    </a:p>
                  </a:txBody>
                  <a:tcPr/>
                </a:tc>
                <a:tc>
                  <a:txBody>
                    <a:bodyPr/>
                    <a:lstStyle/>
                    <a:p>
                      <a:r>
                        <a:rPr lang="en-US" sz="1000"/>
                        <a:t>3.6%</a:t>
                      </a:r>
                      <a:endParaRPr lang="en-US" sz="1000"/>
                    </a:p>
                  </a:txBody>
                  <a:tcPr/>
                </a:tc>
                <a:tc>
                  <a:txBody>
                    <a:bodyPr/>
                    <a:lstStyle/>
                    <a:p>
                      <a:r>
                        <a:rPr lang="en-US" sz="1000"/>
                        <a:t>13.3%</a:t>
                      </a:r>
                      <a:endParaRPr lang="en-US" sz="1000"/>
                    </a:p>
                  </a:txBody>
                  <a:tcPr/>
                </a:tc>
                <a:tc>
                  <a:txBody>
                    <a:bodyPr/>
                    <a:lstStyle/>
                    <a:p>
                      <a:r>
                        <a:rPr lang="en-US" sz="1000"/>
                        <a:t>669</a:t>
                      </a:r>
                      <a:endParaRPr lang="en-US" sz="1000"/>
                    </a:p>
                  </a:txBody>
                  <a:tcPr/>
                </a:tc>
                <a:tc>
                  <a:txBody>
                    <a:bodyPr/>
                    <a:lstStyle/>
                    <a:p>
                      <a:r>
                        <a:rPr lang="en-US" sz="1000"/>
                        <a:t>18499</a:t>
                      </a:r>
                      <a:endParaRPr lang="en-US" sz="1000"/>
                    </a:p>
                  </a:txBody>
                  <a:tcPr/>
                </a:tc>
                <a:extLst>
                  <a:ext uri="{0D108BD9-81ED-4DB2-BD59-A6C34878D82A}">
                    <a16:rowId xmlns:a16="http://schemas.microsoft.com/office/drawing/2014/main" val="3637731448"/>
                  </a:ext>
                </a:extLst>
              </a:tr>
              <a:tr h="370840">
                <a:tc>
                  <a:txBody>
                    <a:bodyPr/>
                    <a:lstStyle/>
                    <a:p>
                      <a:r>
                        <a:rPr lang="de-DE" sz="1000" b="1"/>
                        <a:t>NDR Info - 2016-04-03 21:23:33</a:t>
                      </a:r>
                      <a:r>
                        <a:rPr lang="de-DE" sz="1000"/>
                        <a:t>
Das bislang größte Datenleck #PanamaPapers enthüllt die Geheimgeschäfte von Hunderten Politikern und Prominenten in Steueroasen.</a:t>
                      </a:r>
                      <a:endParaRPr lang="en-US" sz="1000"/>
                    </a:p>
                  </a:txBody>
                  <a:tcPr/>
                </a:tc>
                <a:tc>
                  <a:txBody>
                    <a:bodyPr/>
                    <a:lstStyle/>
                    <a:p>
                      <a:r>
                        <a:rPr lang="en-US" sz="1000"/>
                        <a:t>3.6%</a:t>
                      </a:r>
                      <a:endParaRPr lang="en-US" sz="1000"/>
                    </a:p>
                  </a:txBody>
                  <a:tcPr/>
                </a:tc>
                <a:tc>
                  <a:txBody>
                    <a:bodyPr/>
                    <a:lstStyle/>
                    <a:p>
                      <a:r>
                        <a:rPr lang="en-US" sz="1000"/>
                        <a:t>8.2%</a:t>
                      </a:r>
                      <a:endParaRPr lang="en-US" sz="1000"/>
                    </a:p>
                  </a:txBody>
                  <a:tcPr/>
                </a:tc>
                <a:tc>
                  <a:txBody>
                    <a:bodyPr/>
                    <a:lstStyle/>
                    <a:p>
                      <a:r>
                        <a:rPr lang="en-US" sz="1000"/>
                        <a:t>643</a:t>
                      </a:r>
                      <a:endParaRPr lang="en-US" sz="1000"/>
                    </a:p>
                  </a:txBody>
                  <a:tcPr/>
                </a:tc>
                <a:tc>
                  <a:txBody>
                    <a:bodyPr/>
                    <a:lstStyle/>
                    <a:p>
                      <a:r>
                        <a:rPr lang="en-US" sz="1000"/>
                        <a:t>17812</a:t>
                      </a:r>
                      <a:endParaRPr lang="en-US" sz="1000"/>
                    </a:p>
                  </a:txBody>
                  <a:tcPr/>
                </a:tc>
                <a:extLst>
                  <a:ext uri="{0D108BD9-81ED-4DB2-BD59-A6C34878D82A}">
                    <a16:rowId xmlns:a16="http://schemas.microsoft.com/office/drawing/2014/main" val="340381490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400297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05185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5161495"/>
                    </a:ext>
                  </a:extLst>
                </a:gridCol>
                <a:gridCol w="1234440">
                  <a:extLst>
                    <a:ext uri="{9D8B030D-6E8A-4147-A177-3AD203B41FA5}">
                      <a16:colId xmlns:a16="http://schemas.microsoft.com/office/drawing/2014/main" val="2944614118"/>
                    </a:ext>
                  </a:extLst>
                </a:gridCol>
                <a:gridCol w="822960">
                  <a:extLst>
                    <a:ext uri="{9D8B030D-6E8A-4147-A177-3AD203B41FA5}">
                      <a16:colId xmlns:a16="http://schemas.microsoft.com/office/drawing/2014/main" val="2494481329"/>
                    </a:ext>
                  </a:extLst>
                </a:gridCol>
                <a:gridCol w="822960">
                  <a:extLst>
                    <a:ext uri="{9D8B030D-6E8A-4147-A177-3AD203B41FA5}">
                      <a16:colId xmlns:a16="http://schemas.microsoft.com/office/drawing/2014/main" val="2296931421"/>
                    </a:ext>
                  </a:extLst>
                </a:gridCol>
                <a:gridCol w="822960">
                  <a:extLst>
                    <a:ext uri="{9D8B030D-6E8A-4147-A177-3AD203B41FA5}">
                      <a16:colId xmlns:a16="http://schemas.microsoft.com/office/drawing/2014/main" val="1673199431"/>
                    </a:ext>
                  </a:extLst>
                </a:gridCol>
                <a:gridCol w="822960">
                  <a:extLst>
                    <a:ext uri="{9D8B030D-6E8A-4147-A177-3AD203B41FA5}">
                      <a16:colId xmlns:a16="http://schemas.microsoft.com/office/drawing/2014/main" val="2448750517"/>
                    </a:ext>
                  </a:extLst>
                </a:gridCol>
                <a:gridCol w="411480">
                  <a:extLst>
                    <a:ext uri="{9D8B030D-6E8A-4147-A177-3AD203B41FA5}">
                      <a16:colId xmlns:a16="http://schemas.microsoft.com/office/drawing/2014/main" val="2704060718"/>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866094919"/>
                  </a:ext>
                </a:extLst>
              </a:tr>
              <a:tr h="370840">
                <a:tc>
                  <a:txBody>
                    <a:bodyPr/>
                    <a:lstStyle/>
                    <a:p>
                      <a:r>
                        <a:rPr lang="de-DE" sz="1000" b="1"/>
                        <a:t>NDR Info - 2016-09-21 10:02:00</a:t>
                      </a:r>
                      <a:r>
                        <a:rPr lang="de-DE" sz="1000"/>
                        <a:t>
Wie konnte Felix Vossen seine Freunde offenbar um 60 Millionen Euro bringen? Jetzt abonnieren, die Podcast-Serie über den Filmproduzenten und Daytrader: "Der talentierte Mr. Vossen" ndr.de/vossen</a:t>
                      </a:r>
                      <a:endParaRPr lang="en-US" sz="1000"/>
                    </a:p>
                  </a:txBody>
                  <a:tcPr/>
                </a:tc>
                <a:tc>
                  <a:txBody>
                    <a:bodyPr/>
                    <a:lstStyle/>
                    <a:p>
                      <a:r>
                        <a:rPr lang="en-US" sz="1000"/>
                        <a:t>1034407</a:t>
                      </a:r>
                      <a:endParaRPr lang="en-US" sz="1000"/>
                    </a:p>
                  </a:txBody>
                  <a:tcPr/>
                </a:tc>
                <a:tc>
                  <a:txBody>
                    <a:bodyPr/>
                    <a:lstStyle/>
                    <a:p>
                      <a:r>
                        <a:rPr lang="en-US" sz="1000"/>
                        <a:t>889360</a:t>
                      </a:r>
                      <a:endParaRPr lang="en-US" sz="1000"/>
                    </a:p>
                  </a:txBody>
                  <a:tcPr/>
                </a:tc>
                <a:tc>
                  <a:txBody>
                    <a:bodyPr/>
                    <a:lstStyle/>
                    <a:p>
                      <a:r>
                        <a:rPr lang="en-US" sz="1000"/>
                        <a:t>144367</a:t>
                      </a:r>
                      <a:endParaRPr lang="en-US" sz="1000"/>
                    </a:p>
                  </a:txBody>
                  <a:tcPr/>
                </a:tc>
                <a:tc>
                  <a:txBody>
                    <a:bodyPr/>
                    <a:lstStyle/>
                    <a:p>
                      <a:r>
                        <a:rPr lang="en-US" sz="1000"/>
                        <a:t>17131</a:t>
                      </a:r>
                      <a:endParaRPr lang="en-US" sz="1000"/>
                    </a:p>
                  </a:txBody>
                  <a:tcPr/>
                </a:tc>
                <a:tc>
                  <a:txBody>
                    <a:bodyPr/>
                    <a:lstStyle/>
                    <a:p>
                      <a:r>
                        <a:rPr lang="en-US" sz="1000"/>
                        <a:t>145047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47214885"/>
                  </a:ext>
                </a:extLst>
              </a:tr>
              <a:tr h="370840">
                <a:tc>
                  <a:txBody>
                    <a:bodyPr/>
                    <a:lstStyle/>
                    <a:p>
                      <a:r>
                        <a:rPr lang="de-DE" sz="1000" b="1"/>
                        <a:t>NDR Info - 2016-04-11 11:10:20</a:t>
                      </a:r>
                      <a:r>
                        <a:rPr lang="de-DE" sz="1000"/>
                        <a:t>
Ein Blick aufs Smartphone bei Tempo 50 sind 30 Meter im Blindflug! Handy am Steuer die unterschätzte Gefahr. "WhatsInfo" erklärt, warum Daddeln am Handy wirkt wie angetrunken Autofahren.</a:t>
                      </a:r>
                      <a:endParaRPr lang="en-US" sz="1000"/>
                    </a:p>
                  </a:txBody>
                  <a:tcPr/>
                </a:tc>
                <a:tc>
                  <a:txBody>
                    <a:bodyPr/>
                    <a:lstStyle/>
                    <a:p>
                      <a:r>
                        <a:rPr lang="en-US" sz="1000"/>
                        <a:t>688083</a:t>
                      </a:r>
                      <a:endParaRPr lang="en-US" sz="1000"/>
                    </a:p>
                  </a:txBody>
                  <a:tcPr/>
                </a:tc>
                <a:tc>
                  <a:txBody>
                    <a:bodyPr/>
                    <a:lstStyle/>
                    <a:p>
                      <a:r>
                        <a:rPr lang="en-US" sz="1000"/>
                        <a:t>205050</a:t>
                      </a:r>
                      <a:endParaRPr lang="en-US" sz="1000"/>
                    </a:p>
                  </a:txBody>
                  <a:tcPr/>
                </a:tc>
                <a:tc>
                  <a:txBody>
                    <a:bodyPr/>
                    <a:lstStyle/>
                    <a:p>
                      <a:r>
                        <a:rPr lang="en-US" sz="1000"/>
                        <a:t>347176</a:t>
                      </a:r>
                      <a:endParaRPr lang="en-US" sz="1000"/>
                    </a:p>
                  </a:txBody>
                  <a:tcPr/>
                </a:tc>
                <a:tc>
                  <a:txBody>
                    <a:bodyPr/>
                    <a:lstStyle/>
                    <a:p>
                      <a:r>
                        <a:rPr lang="en-US" sz="1000"/>
                        <a:t>164285</a:t>
                      </a:r>
                      <a:endParaRPr lang="en-US" sz="1000"/>
                    </a:p>
                  </a:txBody>
                  <a:tcPr/>
                </a:tc>
                <a:tc>
                  <a:txBody>
                    <a:bodyPr/>
                    <a:lstStyle/>
                    <a:p>
                      <a:r>
                        <a:rPr lang="en-US" sz="1000"/>
                        <a:t>483033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73922107"/>
                  </a:ext>
                </a:extLst>
              </a:tr>
              <a:tr h="370840">
                <a:tc>
                  <a:txBody>
                    <a:bodyPr/>
                    <a:lstStyle/>
                    <a:p>
                      <a:r>
                        <a:rPr lang="de-DE" sz="1000" b="1"/>
                        <a:t>NDR Info - 2016-11-01 07:12:42</a:t>
                      </a:r>
                      <a:r>
                        <a:rPr lang="de-DE" sz="1000"/>
                        <a:t>
Wie lebt es sich in einer umkämpften Stadt? Eine Mutter (22) erzählt, warum sie Aleppo nicht verlassen will.</a:t>
                      </a:r>
                      <a:endParaRPr lang="en-US" sz="1000"/>
                    </a:p>
                  </a:txBody>
                  <a:tcPr/>
                </a:tc>
                <a:tc>
                  <a:txBody>
                    <a:bodyPr/>
                    <a:lstStyle/>
                    <a:p>
                      <a:r>
                        <a:rPr lang="en-US" sz="1000"/>
                        <a:t>524601</a:t>
                      </a:r>
                      <a:endParaRPr lang="en-US" sz="1000"/>
                    </a:p>
                  </a:txBody>
                  <a:tcPr/>
                </a:tc>
                <a:tc>
                  <a:txBody>
                    <a:bodyPr/>
                    <a:lstStyle/>
                    <a:p>
                      <a:r>
                        <a:rPr lang="en-US" sz="1000"/>
                        <a:t>0</a:t>
                      </a:r>
                      <a:endParaRPr lang="en-US" sz="1000"/>
                    </a:p>
                  </a:txBody>
                  <a:tcPr/>
                </a:tc>
                <a:tc>
                  <a:txBody>
                    <a:bodyPr/>
                    <a:lstStyle/>
                    <a:p>
                      <a:r>
                        <a:rPr lang="en-US" sz="1000"/>
                        <a:t>504788</a:t>
                      </a:r>
                      <a:endParaRPr lang="en-US" sz="1000"/>
                    </a:p>
                  </a:txBody>
                  <a:tcPr/>
                </a:tc>
                <a:tc>
                  <a:txBody>
                    <a:bodyPr/>
                    <a:lstStyle/>
                    <a:p>
                      <a:r>
                        <a:rPr lang="en-US" sz="1000"/>
                        <a:t>30321</a:t>
                      </a:r>
                      <a:endParaRPr lang="en-US" sz="1000"/>
                    </a:p>
                  </a:txBody>
                  <a:tcPr/>
                </a:tc>
                <a:tc>
                  <a:txBody>
                    <a:bodyPr/>
                    <a:lstStyle/>
                    <a:p>
                      <a:r>
                        <a:rPr lang="en-US" sz="1000"/>
                        <a:t>524601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46257651"/>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455879</a:t>
                      </a:r>
                      <a:endParaRPr lang="en-US" sz="1000"/>
                    </a:p>
                  </a:txBody>
                  <a:tcPr/>
                </a:tc>
                <a:tc>
                  <a:txBody>
                    <a:bodyPr/>
                    <a:lstStyle/>
                    <a:p>
                      <a:r>
                        <a:rPr lang="en-US" sz="1000"/>
                        <a:t>0</a:t>
                      </a:r>
                      <a:endParaRPr lang="en-US" sz="1000"/>
                    </a:p>
                  </a:txBody>
                  <a:tcPr/>
                </a:tc>
                <a:tc>
                  <a:txBody>
                    <a:bodyPr/>
                    <a:lstStyle/>
                    <a:p>
                      <a:r>
                        <a:rPr lang="en-US" sz="1000"/>
                        <a:t>429883</a:t>
                      </a:r>
                      <a:endParaRPr lang="en-US" sz="1000"/>
                    </a:p>
                  </a:txBody>
                  <a:tcPr/>
                </a:tc>
                <a:tc>
                  <a:txBody>
                    <a:bodyPr/>
                    <a:lstStyle/>
                    <a:p>
                      <a:r>
                        <a:rPr lang="en-US" sz="1000"/>
                        <a:t>26912</a:t>
                      </a:r>
                      <a:endParaRPr lang="en-US" sz="1000"/>
                    </a:p>
                  </a:txBody>
                  <a:tcPr/>
                </a:tc>
                <a:tc>
                  <a:txBody>
                    <a:bodyPr/>
                    <a:lstStyle/>
                    <a:p>
                      <a:r>
                        <a:rPr lang="en-US" sz="1000"/>
                        <a:t>455879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41933234"/>
                  </a:ext>
                </a:extLst>
              </a:tr>
              <a:tr h="370840">
                <a:tc>
                  <a:txBody>
                    <a:bodyPr/>
                    <a:lstStyle/>
                    <a:p>
                      <a:r>
                        <a:rPr lang="de-DE" sz="1000" b="1"/>
                        <a:t>NDR Info - 2016-07-11 19:16:00</a:t>
                      </a:r>
                      <a:r>
                        <a:rPr lang="de-DE" sz="1000"/>
                        <a:t>
Einkaufen ohne Verpackungsmüll? Reporter von NDR Info und NDR 2 eine Woche im Selbstversuch: http://www.ndr.de/zerowaste</a:t>
                      </a:r>
                      <a:endParaRPr lang="en-US" sz="1000"/>
                    </a:p>
                  </a:txBody>
                  <a:tcPr/>
                </a:tc>
                <a:tc>
                  <a:txBody>
                    <a:bodyPr/>
                    <a:lstStyle/>
                    <a:p>
                      <a:r>
                        <a:rPr lang="en-US" sz="1000"/>
                        <a:t>409114</a:t>
                      </a:r>
                      <a:endParaRPr lang="en-US" sz="1000"/>
                    </a:p>
                  </a:txBody>
                  <a:tcPr/>
                </a:tc>
                <a:tc>
                  <a:txBody>
                    <a:bodyPr/>
                    <a:lstStyle/>
                    <a:p>
                      <a:r>
                        <a:rPr lang="en-US" sz="1000"/>
                        <a:t>0</a:t>
                      </a:r>
                      <a:endParaRPr lang="en-US" sz="1000"/>
                    </a:p>
                  </a:txBody>
                  <a:tcPr/>
                </a:tc>
                <a:tc>
                  <a:txBody>
                    <a:bodyPr/>
                    <a:lstStyle/>
                    <a:p>
                      <a:r>
                        <a:rPr lang="en-US" sz="1000"/>
                        <a:t>102322</a:t>
                      </a:r>
                      <a:endParaRPr lang="en-US" sz="1000"/>
                    </a:p>
                  </a:txBody>
                  <a:tcPr/>
                </a:tc>
                <a:tc>
                  <a:txBody>
                    <a:bodyPr/>
                    <a:lstStyle/>
                    <a:p>
                      <a:r>
                        <a:rPr lang="en-US" sz="1000"/>
                        <a:t>323009</a:t>
                      </a:r>
                      <a:endParaRPr lang="en-US" sz="1000"/>
                    </a:p>
                  </a:txBody>
                  <a:tcPr/>
                </a:tc>
                <a:tc>
                  <a:txBody>
                    <a:bodyPr/>
                    <a:lstStyle/>
                    <a:p>
                      <a:r>
                        <a:rPr lang="en-US" sz="1000"/>
                        <a:t>409114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0914436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24242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64585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22831841"/>
                    </a:ext>
                  </a:extLst>
                </a:gridCol>
                <a:gridCol w="1234440">
                  <a:extLst>
                    <a:ext uri="{9D8B030D-6E8A-4147-A177-3AD203B41FA5}">
                      <a16:colId xmlns:a16="http://schemas.microsoft.com/office/drawing/2014/main" val="3614587284"/>
                    </a:ext>
                  </a:extLst>
                </a:gridCol>
                <a:gridCol w="1234440">
                  <a:extLst>
                    <a:ext uri="{9D8B030D-6E8A-4147-A177-3AD203B41FA5}">
                      <a16:colId xmlns:a16="http://schemas.microsoft.com/office/drawing/2014/main" val="1778208815"/>
                    </a:ext>
                  </a:extLst>
                </a:gridCol>
                <a:gridCol w="1234440">
                  <a:extLst>
                    <a:ext uri="{9D8B030D-6E8A-4147-A177-3AD203B41FA5}">
                      <a16:colId xmlns:a16="http://schemas.microsoft.com/office/drawing/2014/main" val="843537126"/>
                    </a:ext>
                  </a:extLst>
                </a:gridCol>
                <a:gridCol w="822960">
                  <a:extLst>
                    <a:ext uri="{9D8B030D-6E8A-4147-A177-3AD203B41FA5}">
                      <a16:colId xmlns:a16="http://schemas.microsoft.com/office/drawing/2014/main" val="3990335320"/>
                    </a:ext>
                  </a:extLst>
                </a:gridCol>
                <a:gridCol w="411480">
                  <a:extLst>
                    <a:ext uri="{9D8B030D-6E8A-4147-A177-3AD203B41FA5}">
                      <a16:colId xmlns:a16="http://schemas.microsoft.com/office/drawing/2014/main" val="3482848414"/>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183391483"/>
                  </a:ext>
                </a:extLst>
              </a:tr>
              <a:tr h="370840">
                <a:tc>
                  <a:txBody>
                    <a:bodyPr/>
                    <a:lstStyle/>
                    <a:p>
                      <a:r>
                        <a:rPr lang="de-DE" sz="1000" b="1"/>
                        <a:t>NDR Info - 2016-11-01 07:12:42</a:t>
                      </a:r>
                      <a:r>
                        <a:rPr lang="de-DE" sz="1000"/>
                        <a:t>
Wie lebt es sich in einer umkämpften Stadt? Eine Mutter (22) erzählt, warum sie Aleppo nicht verlassen will.</a:t>
                      </a:r>
                      <a:endParaRPr lang="en-US" sz="1000"/>
                    </a:p>
                  </a:txBody>
                  <a:tcPr/>
                </a:tc>
                <a:tc>
                  <a:txBody>
                    <a:bodyPr/>
                    <a:lstStyle/>
                    <a:p>
                      <a:r>
                        <a:rPr lang="en-US" sz="1000"/>
                        <a:t>34294</a:t>
                      </a:r>
                      <a:endParaRPr lang="en-US" sz="1000"/>
                    </a:p>
                  </a:txBody>
                  <a:tcPr/>
                </a:tc>
                <a:tc>
                  <a:txBody>
                    <a:bodyPr/>
                    <a:lstStyle/>
                    <a:p>
                      <a:r>
                        <a:rPr lang="en-US" sz="1000"/>
                        <a:t>524601</a:t>
                      </a:r>
                      <a:endParaRPr lang="en-US" sz="1000"/>
                    </a:p>
                  </a:txBody>
                  <a:tcPr/>
                </a:tc>
                <a:tc>
                  <a:txBody>
                    <a:bodyPr/>
                    <a:lstStyle/>
                    <a:p>
                      <a:r>
                        <a:rPr lang="en-US" sz="1000"/>
                        <a:t>6.5%</a:t>
                      </a:r>
                      <a:endParaRPr lang="en-US" sz="1000"/>
                    </a:p>
                  </a:txBody>
                  <a:tcPr/>
                </a:tc>
                <a:tc>
                  <a:txBody>
                    <a:bodyPr/>
                    <a:lstStyle/>
                    <a:p>
                      <a:r>
                        <a:rPr lang="en-US" sz="1000"/>
                        <a:t>2885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1591254"/>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33207</a:t>
                      </a:r>
                      <a:endParaRPr lang="en-US" sz="1000"/>
                    </a:p>
                  </a:txBody>
                  <a:tcPr/>
                </a:tc>
                <a:tc>
                  <a:txBody>
                    <a:bodyPr/>
                    <a:lstStyle/>
                    <a:p>
                      <a:r>
                        <a:rPr lang="en-US" sz="1000"/>
                        <a:t>455879</a:t>
                      </a:r>
                      <a:endParaRPr lang="en-US" sz="1000"/>
                    </a:p>
                  </a:txBody>
                  <a:tcPr/>
                </a:tc>
                <a:tc>
                  <a:txBody>
                    <a:bodyPr/>
                    <a:lstStyle/>
                    <a:p>
                      <a:r>
                        <a:rPr lang="en-US" sz="1000"/>
                        <a:t>7.3%</a:t>
                      </a:r>
                      <a:endParaRPr lang="en-US" sz="1000"/>
                    </a:p>
                  </a:txBody>
                  <a:tcPr/>
                </a:tc>
                <a:tc>
                  <a:txBody>
                    <a:bodyPr/>
                    <a:lstStyle/>
                    <a:p>
                      <a:r>
                        <a:rPr lang="en-US" sz="1000"/>
                        <a:t>12893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22704623"/>
                  </a:ext>
                </a:extLst>
              </a:tr>
              <a:tr h="370840">
                <a:tc>
                  <a:txBody>
                    <a:bodyPr/>
                    <a:lstStyle/>
                    <a:p>
                      <a:r>
                        <a:rPr lang="de-DE" sz="1000" b="1"/>
                        <a:t>NDR Info - 2016-12-28 11:14:49</a:t>
                      </a:r>
                      <a:r>
                        <a:rPr lang="de-DE" sz="1000"/>
                        <a:t>
Ein "Veganes Schnitzel" soll nicht mehr Schnitzel heißen dürfen. Ernährungsminister Schmidt will das verbieten. Was denken Sie?</a:t>
                      </a:r>
                      <a:endParaRPr lang="en-US" sz="1000"/>
                    </a:p>
                  </a:txBody>
                  <a:tcPr/>
                </a:tc>
                <a:tc>
                  <a:txBody>
                    <a:bodyPr/>
                    <a:lstStyle/>
                    <a:p>
                      <a:r>
                        <a:rPr lang="en-US" sz="1000"/>
                        <a:t>23408</a:t>
                      </a:r>
                      <a:endParaRPr lang="en-US" sz="1000"/>
                    </a:p>
                  </a:txBody>
                  <a:tcPr/>
                </a:tc>
                <a:tc>
                  <a:txBody>
                    <a:bodyPr/>
                    <a:lstStyle/>
                    <a:p>
                      <a:r>
                        <a:rPr lang="en-US" sz="1000"/>
                        <a:t>327616</a:t>
                      </a:r>
                      <a:endParaRPr lang="en-US" sz="1000"/>
                    </a:p>
                  </a:txBody>
                  <a:tcPr/>
                </a:tc>
                <a:tc>
                  <a:txBody>
                    <a:bodyPr/>
                    <a:lstStyle/>
                    <a:p>
                      <a:r>
                        <a:rPr lang="en-US" sz="1000"/>
                        <a:t>7.1%</a:t>
                      </a:r>
                      <a:endParaRPr lang="en-US" sz="1000"/>
                    </a:p>
                  </a:txBody>
                  <a:tcPr/>
                </a:tc>
                <a:tc>
                  <a:txBody>
                    <a:bodyPr/>
                    <a:lstStyle/>
                    <a:p>
                      <a:r>
                        <a:rPr lang="en-US" sz="1000"/>
                        <a:t>6215</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964440249"/>
                  </a:ext>
                </a:extLst>
              </a:tr>
              <a:tr h="370840">
                <a:tc>
                  <a:txBody>
                    <a:bodyPr/>
                    <a:lstStyle/>
                    <a:p>
                      <a:r>
                        <a:rPr lang="de-DE" sz="1000" b="1"/>
                        <a:t>NDR Info - 2016-12-21 08:14:04</a:t>
                      </a:r>
                      <a:r>
                        <a:rPr lang="de-DE" sz="1000"/>
                        <a:t>
Terror-Anschlag in Berlin: Die Reaktionen der AfD sind einfach nur geschmacklos, sagt CDU-Vize Julia Klöckner.</a:t>
                      </a:r>
                      <a:endParaRPr lang="en-US" sz="1000"/>
                    </a:p>
                  </a:txBody>
                  <a:tcPr/>
                </a:tc>
                <a:tc>
                  <a:txBody>
                    <a:bodyPr/>
                    <a:lstStyle/>
                    <a:p>
                      <a:r>
                        <a:rPr lang="en-US" sz="1000"/>
                        <a:t>22522</a:t>
                      </a:r>
                      <a:endParaRPr lang="en-US" sz="1000"/>
                    </a:p>
                  </a:txBody>
                  <a:tcPr/>
                </a:tc>
                <a:tc>
                  <a:txBody>
                    <a:bodyPr/>
                    <a:lstStyle/>
                    <a:p>
                      <a:r>
                        <a:rPr lang="en-US" sz="1000"/>
                        <a:t>177070</a:t>
                      </a:r>
                      <a:endParaRPr lang="en-US" sz="1000"/>
                    </a:p>
                  </a:txBody>
                  <a:tcPr/>
                </a:tc>
                <a:tc>
                  <a:txBody>
                    <a:bodyPr/>
                    <a:lstStyle/>
                    <a:p>
                      <a:r>
                        <a:rPr lang="en-US" sz="1000"/>
                        <a:t>12.7%</a:t>
                      </a:r>
                      <a:endParaRPr lang="en-US" sz="1000"/>
                    </a:p>
                  </a:txBody>
                  <a:tcPr/>
                </a:tc>
                <a:tc>
                  <a:txBody>
                    <a:bodyPr/>
                    <a:lstStyle/>
                    <a:p>
                      <a:r>
                        <a:rPr lang="en-US" sz="1000"/>
                        <a:t>7508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774866662"/>
                  </a:ext>
                </a:extLst>
              </a:tr>
              <a:tr h="370840">
                <a:tc>
                  <a:txBody>
                    <a:bodyPr/>
                    <a:lstStyle/>
                    <a:p>
                      <a:r>
                        <a:rPr lang="de-DE" sz="1000" b="1"/>
                        <a:t>NDR Info - 2016-05-30 08:25:00</a:t>
                      </a:r>
                      <a:r>
                        <a:rPr lang="de-DE" sz="1000"/>
                        <a:t>
Warum ist die Milch so billig? Wir erklären es zum Milchgipfel in 90 Sekunden. #WhatsInfo</a:t>
                      </a:r>
                      <a:endParaRPr lang="en-US" sz="1000"/>
                    </a:p>
                  </a:txBody>
                  <a:tcPr/>
                </a:tc>
                <a:tc>
                  <a:txBody>
                    <a:bodyPr/>
                    <a:lstStyle/>
                    <a:p>
                      <a:r>
                        <a:rPr lang="en-US" sz="1000"/>
                        <a:t>20210</a:t>
                      </a:r>
                      <a:endParaRPr lang="en-US" sz="1000"/>
                    </a:p>
                  </a:txBody>
                  <a:tcPr/>
                </a:tc>
                <a:tc>
                  <a:txBody>
                    <a:bodyPr/>
                    <a:lstStyle/>
                    <a:p>
                      <a:r>
                        <a:rPr lang="en-US" sz="1000"/>
                        <a:t>389185</a:t>
                      </a:r>
                      <a:endParaRPr lang="en-US" sz="1000"/>
                    </a:p>
                  </a:txBody>
                  <a:tcPr/>
                </a:tc>
                <a:tc>
                  <a:txBody>
                    <a:bodyPr/>
                    <a:lstStyle/>
                    <a:p>
                      <a:r>
                        <a:rPr lang="en-US" sz="1000"/>
                        <a:t>5.2%</a:t>
                      </a:r>
                      <a:endParaRPr lang="en-US" sz="1000"/>
                    </a:p>
                  </a:txBody>
                  <a:tcPr/>
                </a:tc>
                <a:tc>
                  <a:txBody>
                    <a:bodyPr/>
                    <a:lstStyle/>
                    <a:p>
                      <a:r>
                        <a:rPr lang="en-US" sz="1000"/>
                        <a:t>968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9384417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010328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16436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915099"/>
                    </a:ext>
                  </a:extLst>
                </a:gridCol>
                <a:gridCol w="1234440">
                  <a:extLst>
                    <a:ext uri="{9D8B030D-6E8A-4147-A177-3AD203B41FA5}">
                      <a16:colId xmlns:a16="http://schemas.microsoft.com/office/drawing/2014/main" val="1703308375"/>
                    </a:ext>
                  </a:extLst>
                </a:gridCol>
                <a:gridCol w="1234440">
                  <a:extLst>
                    <a:ext uri="{9D8B030D-6E8A-4147-A177-3AD203B41FA5}">
                      <a16:colId xmlns:a16="http://schemas.microsoft.com/office/drawing/2014/main" val="2319876653"/>
                    </a:ext>
                  </a:extLst>
                </a:gridCol>
                <a:gridCol w="1234440">
                  <a:extLst>
                    <a:ext uri="{9D8B030D-6E8A-4147-A177-3AD203B41FA5}">
                      <a16:colId xmlns:a16="http://schemas.microsoft.com/office/drawing/2014/main" val="4245347494"/>
                    </a:ext>
                  </a:extLst>
                </a:gridCol>
                <a:gridCol w="822960">
                  <a:extLst>
                    <a:ext uri="{9D8B030D-6E8A-4147-A177-3AD203B41FA5}">
                      <a16:colId xmlns:a16="http://schemas.microsoft.com/office/drawing/2014/main" val="3740618211"/>
                    </a:ext>
                  </a:extLst>
                </a:gridCol>
                <a:gridCol w="411480">
                  <a:extLst>
                    <a:ext uri="{9D8B030D-6E8A-4147-A177-3AD203B41FA5}">
                      <a16:colId xmlns:a16="http://schemas.microsoft.com/office/drawing/2014/main" val="2007858233"/>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260065483"/>
                  </a:ext>
                </a:extLst>
              </a:tr>
              <a:tr h="370840">
                <a:tc>
                  <a:txBody>
                    <a:bodyPr/>
                    <a:lstStyle/>
                    <a:p>
                      <a:r>
                        <a:rPr lang="de-DE" sz="1000" b="1"/>
                        <a:t>NDR Info - 2016-10-11 08:13:30</a:t>
                      </a:r>
                      <a:r>
                        <a:rPr lang="de-DE" sz="1000"/>
                        <a:t>
Tamme Hankens Frau bedankt sich für die große Anteilnahme der Fans:</a:t>
                      </a:r>
                      <a:endParaRPr lang="en-US" sz="1000"/>
                    </a:p>
                  </a:txBody>
                  <a:tcPr/>
                </a:tc>
                <a:tc>
                  <a:txBody>
                    <a:bodyPr/>
                    <a:lstStyle/>
                    <a:p>
                      <a:r>
                        <a:rPr lang="en-US" sz="1000"/>
                        <a:t>19.9%</a:t>
                      </a:r>
                      <a:endParaRPr lang="en-US" sz="1000"/>
                    </a:p>
                  </a:txBody>
                  <a:tcPr/>
                </a:tc>
                <a:tc>
                  <a:txBody>
                    <a:bodyPr/>
                    <a:lstStyle/>
                    <a:p>
                      <a:r>
                        <a:rPr lang="en-US" sz="1000"/>
                        <a:t>1840</a:t>
                      </a:r>
                      <a:endParaRPr lang="en-US" sz="1000"/>
                    </a:p>
                  </a:txBody>
                  <a:tcPr/>
                </a:tc>
                <a:tc>
                  <a:txBody>
                    <a:bodyPr/>
                    <a:lstStyle/>
                    <a:p>
                      <a:r>
                        <a:rPr lang="en-US" sz="1000"/>
                        <a:t>9235</a:t>
                      </a:r>
                      <a:endParaRPr lang="en-US" sz="1000"/>
                    </a:p>
                  </a:txBody>
                  <a:tcPr/>
                </a:tc>
                <a:tc>
                  <a:txBody>
                    <a:bodyPr/>
                    <a:lstStyle/>
                    <a:p>
                      <a:r>
                        <a:rPr lang="en-US" sz="1000"/>
                        <a:t>13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0273061"/>
                  </a:ext>
                </a:extLst>
              </a:tr>
              <a:tr h="370840">
                <a:tc>
                  <a:txBody>
                    <a:bodyPr/>
                    <a:lstStyle/>
                    <a:p>
                      <a:r>
                        <a:rPr lang="de-DE" sz="1000" b="1"/>
                        <a:t>NDR Info - 2016-03-05 08:58:28</a:t>
                      </a:r>
                      <a:r>
                        <a:rPr lang="de-DE" sz="1000"/>
                        <a:t>
Bleiben Sie geschmeidig! Schönes Wochenende!</a:t>
                      </a:r>
                      <a:endParaRPr lang="en-US" sz="1000"/>
                    </a:p>
                  </a:txBody>
                  <a:tcPr/>
                </a:tc>
                <a:tc>
                  <a:txBody>
                    <a:bodyPr/>
                    <a:lstStyle/>
                    <a:p>
                      <a:r>
                        <a:rPr lang="en-US" sz="1000"/>
                        <a:t>15.6%</a:t>
                      </a:r>
                      <a:endParaRPr lang="en-US" sz="1000"/>
                    </a:p>
                  </a:txBody>
                  <a:tcPr/>
                </a:tc>
                <a:tc>
                  <a:txBody>
                    <a:bodyPr/>
                    <a:lstStyle/>
                    <a:p>
                      <a:r>
                        <a:rPr lang="en-US" sz="1000"/>
                        <a:t>1382</a:t>
                      </a:r>
                      <a:endParaRPr lang="en-US" sz="1000"/>
                    </a:p>
                  </a:txBody>
                  <a:tcPr/>
                </a:tc>
                <a:tc>
                  <a:txBody>
                    <a:bodyPr/>
                    <a:lstStyle/>
                    <a:p>
                      <a:r>
                        <a:rPr lang="en-US" sz="1000"/>
                        <a:t>8883</a:t>
                      </a:r>
                      <a:endParaRPr lang="en-US" sz="1000"/>
                    </a:p>
                  </a:txBody>
                  <a:tcPr/>
                </a:tc>
                <a:tc>
                  <a:txBody>
                    <a:bodyPr/>
                    <a:lstStyle/>
                    <a:p>
                      <a:r>
                        <a:rPr lang="en-US" sz="1000"/>
                        <a:t>137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55514026"/>
                  </a:ext>
                </a:extLst>
              </a:tr>
              <a:tr h="370840">
                <a:tc>
                  <a:txBody>
                    <a:bodyPr/>
                    <a:lstStyle/>
                    <a:p>
                      <a:r>
                        <a:rPr lang="de-DE" sz="1000" b="1"/>
                        <a:t>NDR Info - 2016-04-16 16:30:09</a:t>
                      </a:r>
                      <a:r>
                        <a:rPr lang="de-DE" sz="1000"/>
                        <a:t>
Schluss mit lustig? Jan Böhmermann verkündet auf Facebook eine Fernsehpause. Das ZDF hat das inzwischen bestätigt.</a:t>
                      </a:r>
                      <a:endParaRPr lang="en-US" sz="1000"/>
                    </a:p>
                  </a:txBody>
                  <a:tcPr/>
                </a:tc>
                <a:tc>
                  <a:txBody>
                    <a:bodyPr/>
                    <a:lstStyle/>
                    <a:p>
                      <a:r>
                        <a:rPr lang="en-US" sz="1000"/>
                        <a:t>15.1%</a:t>
                      </a:r>
                      <a:endParaRPr lang="en-US" sz="1000"/>
                    </a:p>
                  </a:txBody>
                  <a:tcPr/>
                </a:tc>
                <a:tc>
                  <a:txBody>
                    <a:bodyPr/>
                    <a:lstStyle/>
                    <a:p>
                      <a:r>
                        <a:rPr lang="en-US" sz="1000"/>
                        <a:t>825</a:t>
                      </a:r>
                      <a:endParaRPr lang="en-US" sz="1000"/>
                    </a:p>
                  </a:txBody>
                  <a:tcPr/>
                </a:tc>
                <a:tc>
                  <a:txBody>
                    <a:bodyPr/>
                    <a:lstStyle/>
                    <a:p>
                      <a:r>
                        <a:rPr lang="en-US" sz="1000"/>
                        <a:t>5474</a:t>
                      </a:r>
                      <a:endParaRPr lang="en-US" sz="1000"/>
                    </a:p>
                  </a:txBody>
                  <a:tcPr/>
                </a:tc>
                <a:tc>
                  <a:txBody>
                    <a:bodyPr/>
                    <a:lstStyle/>
                    <a:p>
                      <a:r>
                        <a:rPr lang="en-US" sz="1000"/>
                        <a:t>34</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885795784"/>
                  </a:ext>
                </a:extLst>
              </a:tr>
              <a:tr h="370840">
                <a:tc>
                  <a:txBody>
                    <a:bodyPr/>
                    <a:lstStyle/>
                    <a:p>
                      <a:r>
                        <a:rPr lang="de-DE" sz="1000" b="1"/>
                        <a:t>NDR Info - 2016-10-10 18:31:38</a:t>
                      </a:r>
                      <a:r>
                        <a:rPr lang="de-DE" sz="1000"/>
                        <a:t>
Das ist sehr traurig!</a:t>
                      </a:r>
                      <a:endParaRPr lang="en-US" sz="1000"/>
                    </a:p>
                  </a:txBody>
                  <a:tcPr/>
                </a:tc>
                <a:tc>
                  <a:txBody>
                    <a:bodyPr/>
                    <a:lstStyle/>
                    <a:p>
                      <a:r>
                        <a:rPr lang="en-US" sz="1000"/>
                        <a:t>14.1%</a:t>
                      </a:r>
                      <a:endParaRPr lang="en-US" sz="1000"/>
                    </a:p>
                  </a:txBody>
                  <a:tcPr/>
                </a:tc>
                <a:tc>
                  <a:txBody>
                    <a:bodyPr/>
                    <a:lstStyle/>
                    <a:p>
                      <a:r>
                        <a:rPr lang="en-US" sz="1000"/>
                        <a:t>1828</a:t>
                      </a:r>
                      <a:endParaRPr lang="en-US" sz="1000"/>
                    </a:p>
                  </a:txBody>
                  <a:tcPr/>
                </a:tc>
                <a:tc>
                  <a:txBody>
                    <a:bodyPr/>
                    <a:lstStyle/>
                    <a:p>
                      <a:r>
                        <a:rPr lang="en-US" sz="1000"/>
                        <a:t>12993</a:t>
                      </a:r>
                      <a:endParaRPr lang="en-US" sz="1000"/>
                    </a:p>
                  </a:txBody>
                  <a:tcPr/>
                </a:tc>
                <a:tc>
                  <a:txBody>
                    <a:bodyPr/>
                    <a:lstStyle/>
                    <a:p>
                      <a:r>
                        <a:rPr lang="en-US" sz="1000"/>
                        <a:t>17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274623316"/>
                  </a:ext>
                </a:extLst>
              </a:tr>
              <a:tr h="370840">
                <a:tc>
                  <a:txBody>
                    <a:bodyPr/>
                    <a:lstStyle/>
                    <a:p>
                      <a:r>
                        <a:rPr lang="de-DE" sz="1000" b="1"/>
                        <a:t>NDR Info - 2016-05-19 16:37:51</a:t>
                      </a:r>
                      <a:r>
                        <a:rPr lang="de-DE" sz="1000"/>
                        <a:t>
#Hatespeech ist kein Internetphänomen. ZDF Moderatorin Dunja Hayali nimmt es mit Humor und beantwortet Hörerpost noch persönlich. Respekt!</a:t>
                      </a:r>
                      <a:endParaRPr lang="en-US" sz="1000"/>
                    </a:p>
                  </a:txBody>
                  <a:tcPr/>
                </a:tc>
                <a:tc>
                  <a:txBody>
                    <a:bodyPr/>
                    <a:lstStyle/>
                    <a:p>
                      <a:r>
                        <a:rPr lang="en-US" sz="1000"/>
                        <a:t>14.0%</a:t>
                      </a:r>
                      <a:endParaRPr lang="en-US" sz="1000"/>
                    </a:p>
                  </a:txBody>
                  <a:tcPr/>
                </a:tc>
                <a:tc>
                  <a:txBody>
                    <a:bodyPr/>
                    <a:lstStyle/>
                    <a:p>
                      <a:r>
                        <a:rPr lang="en-US" sz="1000"/>
                        <a:t>896</a:t>
                      </a:r>
                      <a:endParaRPr lang="en-US" sz="1000"/>
                    </a:p>
                  </a:txBody>
                  <a:tcPr/>
                </a:tc>
                <a:tc>
                  <a:txBody>
                    <a:bodyPr/>
                    <a:lstStyle/>
                    <a:p>
                      <a:r>
                        <a:rPr lang="en-US" sz="1000"/>
                        <a:t>6400</a:t>
                      </a:r>
                      <a:endParaRPr lang="en-US" sz="1000"/>
                    </a:p>
                  </a:txBody>
                  <a:tcPr/>
                </a:tc>
                <a:tc>
                  <a:txBody>
                    <a:bodyPr/>
                    <a:lstStyle/>
                    <a:p>
                      <a:r>
                        <a:rPr lang="en-US" sz="1000"/>
                        <a:t>40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36280266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147184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52823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70615469"/>
                    </a:ext>
                  </a:extLst>
                </a:gridCol>
                <a:gridCol w="1234440">
                  <a:extLst>
                    <a:ext uri="{9D8B030D-6E8A-4147-A177-3AD203B41FA5}">
                      <a16:colId xmlns:a16="http://schemas.microsoft.com/office/drawing/2014/main" val="140737185"/>
                    </a:ext>
                  </a:extLst>
                </a:gridCol>
                <a:gridCol w="1234440">
                  <a:extLst>
                    <a:ext uri="{9D8B030D-6E8A-4147-A177-3AD203B41FA5}">
                      <a16:colId xmlns:a16="http://schemas.microsoft.com/office/drawing/2014/main" val="1494609499"/>
                    </a:ext>
                  </a:extLst>
                </a:gridCol>
                <a:gridCol w="1234440">
                  <a:extLst>
                    <a:ext uri="{9D8B030D-6E8A-4147-A177-3AD203B41FA5}">
                      <a16:colId xmlns:a16="http://schemas.microsoft.com/office/drawing/2014/main" val="13560916"/>
                    </a:ext>
                  </a:extLst>
                </a:gridCol>
                <a:gridCol w="822960">
                  <a:extLst>
                    <a:ext uri="{9D8B030D-6E8A-4147-A177-3AD203B41FA5}">
                      <a16:colId xmlns:a16="http://schemas.microsoft.com/office/drawing/2014/main" val="2298290524"/>
                    </a:ext>
                  </a:extLst>
                </a:gridCol>
                <a:gridCol w="411480">
                  <a:extLst>
                    <a:ext uri="{9D8B030D-6E8A-4147-A177-3AD203B41FA5}">
                      <a16:colId xmlns:a16="http://schemas.microsoft.com/office/drawing/2014/main" val="3514236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38581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- 2016-05-13 10:15:12</a:t>
                      </a:r>
                      <a:r>
                        <a:rPr kumimoji="0" lang="de-DE" sz="1000" b="0" i="0" u="none" strike="noStrike" kern="1200" cap="none" spc="0" normalizeH="0" baseline="0" noProof="0">
                          <a:ln>
                            <a:noFill/>
                          </a:ln>
                          <a:solidFill>
                            <a:prstClr val="black"/>
                          </a:solidFill>
                          <a:effectLst/>
                          <a:uLnTx/>
                          <a:uFillTx/>
                          <a:latin typeface="+mn-lt"/>
                          <a:ea typeface="+mn-ea"/>
                          <a:cs typeface="+mn-cs"/>
                        </a:rPr>
                        <a:t>
Hanse-Sail-Zeit in Rostock - und NDR Info ist wieder mit einem abwechslungsreichen Bühnenprogramm dabei. Das Informationsradio des Norddeutschen Rundfunks veranstaltet am 11. und 12. August ab 20 Uhr im Ursprung Bühne Live-Musik und Kabarett. Einfach vorbeikommen, der Eintritt ist frei!
Das bekannte NDR Info Satiremagazin Intensiv-Station ist mit seinem „Ambulanzteam“ vor Ort: Axel Naumer und Stephan Fritzsche nehmen die absurdesten Politiker-Statements und den allgemeinen Wahnsinn aus Showbiz und Gesellschaft aufs Korn – pointiert, witzig, messerscharf - und höchst unterhaltsam. 
Dazu gibt es verträumte Akustikklänge: Der australische Singer-Songwriter Joel Havea präsentiert mit seinem Trio einen äußerst angenehmen und groovigen Musik-Mix aus Soul, Pop, Funk und Reggae.
Alle Infos hier: http://www.ndr.de/info/veranstaltungen/hansesail882.html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169980347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562187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6406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48728132"/>
                    </a:ext>
                  </a:extLst>
                </a:gridCol>
                <a:gridCol w="1234440">
                  <a:extLst>
                    <a:ext uri="{9D8B030D-6E8A-4147-A177-3AD203B41FA5}">
                      <a16:colId xmlns:a16="http://schemas.microsoft.com/office/drawing/2014/main" val="157839693"/>
                    </a:ext>
                  </a:extLst>
                </a:gridCol>
                <a:gridCol w="1234440">
                  <a:extLst>
                    <a:ext uri="{9D8B030D-6E8A-4147-A177-3AD203B41FA5}">
                      <a16:colId xmlns:a16="http://schemas.microsoft.com/office/drawing/2014/main" val="2210546550"/>
                    </a:ext>
                  </a:extLst>
                </a:gridCol>
                <a:gridCol w="1234440">
                  <a:extLst>
                    <a:ext uri="{9D8B030D-6E8A-4147-A177-3AD203B41FA5}">
                      <a16:colId xmlns:a16="http://schemas.microsoft.com/office/drawing/2014/main" val="3068409275"/>
                    </a:ext>
                  </a:extLst>
                </a:gridCol>
                <a:gridCol w="822960">
                  <a:extLst>
                    <a:ext uri="{9D8B030D-6E8A-4147-A177-3AD203B41FA5}">
                      <a16:colId xmlns:a16="http://schemas.microsoft.com/office/drawing/2014/main" val="3161133003"/>
                    </a:ext>
                  </a:extLst>
                </a:gridCol>
                <a:gridCol w="411480">
                  <a:extLst>
                    <a:ext uri="{9D8B030D-6E8A-4147-A177-3AD203B41FA5}">
                      <a16:colId xmlns:a16="http://schemas.microsoft.com/office/drawing/2014/main" val="2079074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284815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- 2016-05-13 10:22:20</a:t>
                      </a:r>
                      <a:r>
                        <a:rPr kumimoji="0" lang="de-DE" sz="1000" b="0" i="0" u="none" strike="noStrike" kern="1200" cap="none" spc="0" normalizeH="0" baseline="0" noProof="0">
                          <a:ln>
                            <a:noFill/>
                          </a:ln>
                          <a:solidFill>
                            <a:prstClr val="black"/>
                          </a:solidFill>
                          <a:effectLst/>
                          <a:uLnTx/>
                          <a:uFillTx/>
                          <a:latin typeface="+mn-lt"/>
                          <a:ea typeface="+mn-ea"/>
                          <a:cs typeface="+mn-cs"/>
                        </a:rPr>
                        <a:t>
Hanse-Sail-Zeit in Rostock - und NDR Info ist wieder mit einem abwechslungsreichen Bühnenprogramm dabei. Das Informationsradio des Norddeutschen Rundfunks veranstaltet am 11. und 12. August ab 20 Uhr im Ursprung Bühne Live-Musik und Kabarett. Einfach vorbeikommen, der Eintritt ist frei!
 Das bekannte NDR Info Satiremagazin Intensiv-Station ist mit seinem „Ambulanzteam“ vor Ort: Axel Naumer und Stephan Fritzsche nehmen die absurdesten Politiker-Statements und den allgemeinen Wahnsinn aus Showbiz und Gesellschaft aufs Korn – pointiert, witzig, messerscharf - und höchst unterhaltsam. 
Magischer Indiepop und eine unverwechselbare Zweistimmigkeit -  dafür steht das Künstler-Duo Joco. Die Schwestern, bekannt aus dem ESC-Vorentscheid, bestechen mit ihrem außergewöhnlichen und unverbrauchten Klangkosmos. 
 Alle Infos hier: http://www.ndr.de/info/veranstaltungen/hansesail882.html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4252276800"/>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272477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45143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55996170"/>
                    </a:ext>
                  </a:extLst>
                </a:gridCol>
                <a:gridCol w="1234440">
                  <a:extLst>
                    <a:ext uri="{9D8B030D-6E8A-4147-A177-3AD203B41FA5}">
                      <a16:colId xmlns:a16="http://schemas.microsoft.com/office/drawing/2014/main" val="1075027457"/>
                    </a:ext>
                  </a:extLst>
                </a:gridCol>
                <a:gridCol w="1234440">
                  <a:extLst>
                    <a:ext uri="{9D8B030D-6E8A-4147-A177-3AD203B41FA5}">
                      <a16:colId xmlns:a16="http://schemas.microsoft.com/office/drawing/2014/main" val="2815550015"/>
                    </a:ext>
                  </a:extLst>
                </a:gridCol>
                <a:gridCol w="1234440">
                  <a:extLst>
                    <a:ext uri="{9D8B030D-6E8A-4147-A177-3AD203B41FA5}">
                      <a16:colId xmlns:a16="http://schemas.microsoft.com/office/drawing/2014/main" val="2138202819"/>
                    </a:ext>
                  </a:extLst>
                </a:gridCol>
                <a:gridCol w="822960">
                  <a:extLst>
                    <a:ext uri="{9D8B030D-6E8A-4147-A177-3AD203B41FA5}">
                      <a16:colId xmlns:a16="http://schemas.microsoft.com/office/drawing/2014/main" val="984597065"/>
                    </a:ext>
                  </a:extLst>
                </a:gridCol>
                <a:gridCol w="411480">
                  <a:extLst>
                    <a:ext uri="{9D8B030D-6E8A-4147-A177-3AD203B41FA5}">
                      <a16:colId xmlns:a16="http://schemas.microsoft.com/office/drawing/2014/main" val="1190484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51963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- 2016-09-28 12:45:31</a:t>
                      </a:r>
                      <a:r>
                        <a:rPr kumimoji="0" lang="de-DE" sz="1000" b="0" i="0" u="none" strike="noStrike" kern="1200" cap="none" spc="0" normalizeH="0" baseline="0" noProof="0">
                          <a:ln>
                            <a:noFill/>
                          </a:ln>
                          <a:solidFill>
                            <a:prstClr val="black"/>
                          </a:solidFill>
                          <a:effectLst/>
                          <a:uLnTx/>
                          <a:uFillTx/>
                          <a:latin typeface="+mn-lt"/>
                          <a:ea typeface="+mn-ea"/>
                          <a:cs typeface="+mn-cs"/>
                        </a:rPr>
                        <a:t>
Das beliebte Wissensquiz von NDR Info ist auch im Herbst wieder auf Tour: Unzählige knifflige Fragen, jede Menge neue Freunde und vor allem Spaß warten auf die wissensdurstigen Quizzer. NDR Info besucht mit dem Table-Quiz in diesem Semester Flensburg. Am 7. November im Audimax.
Bitte anmelden unter: http://www.ndr.de/info/veranstaltungen/quiz8440.html
- Einlass 18:30 Uhr, Start 19:30 Uhr
- Eintritt frei
- Getränke und Snacks können vor Ort gekauft werden
- allen Mitgliedern des Siegerteams winkt als Gewinn jeweils ein Digitalradio
Alle Termine, alle Infos: http://www.ndr.de/ndrinfoquiz
NDR Info veranstaltet das Quiz in Kooperation mit der Hochschule Flensburg und der Europa-Universität Flensburg.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329970891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849433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39373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5004633"/>
                    </a:ext>
                  </a:extLst>
                </a:gridCol>
                <a:gridCol w="1234440">
                  <a:extLst>
                    <a:ext uri="{9D8B030D-6E8A-4147-A177-3AD203B41FA5}">
                      <a16:colId xmlns:a16="http://schemas.microsoft.com/office/drawing/2014/main" val="3839786475"/>
                    </a:ext>
                  </a:extLst>
                </a:gridCol>
                <a:gridCol w="1234440">
                  <a:extLst>
                    <a:ext uri="{9D8B030D-6E8A-4147-A177-3AD203B41FA5}">
                      <a16:colId xmlns:a16="http://schemas.microsoft.com/office/drawing/2014/main" val="2845532592"/>
                    </a:ext>
                  </a:extLst>
                </a:gridCol>
                <a:gridCol w="1234440">
                  <a:extLst>
                    <a:ext uri="{9D8B030D-6E8A-4147-A177-3AD203B41FA5}">
                      <a16:colId xmlns:a16="http://schemas.microsoft.com/office/drawing/2014/main" val="3755610229"/>
                    </a:ext>
                  </a:extLst>
                </a:gridCol>
                <a:gridCol w="822960">
                  <a:extLst>
                    <a:ext uri="{9D8B030D-6E8A-4147-A177-3AD203B41FA5}">
                      <a16:colId xmlns:a16="http://schemas.microsoft.com/office/drawing/2014/main" val="1509916618"/>
                    </a:ext>
                  </a:extLst>
                </a:gridCol>
                <a:gridCol w="411480">
                  <a:extLst>
                    <a:ext uri="{9D8B030D-6E8A-4147-A177-3AD203B41FA5}">
                      <a16:colId xmlns:a16="http://schemas.microsoft.com/office/drawing/2014/main" val="2212134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40642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- 2016-10-31 14:49:11</a:t>
                      </a:r>
                      <a:r>
                        <a:rPr kumimoji="0" lang="de-DE" sz="1000" b="0" i="0" u="none" strike="noStrike" kern="1200" cap="none" spc="0" normalizeH="0" baseline="0" noProof="0">
                          <a:ln>
                            <a:noFill/>
                          </a:ln>
                          <a:solidFill>
                            <a:prstClr val="black"/>
                          </a:solidFill>
                          <a:effectLst/>
                          <a:uLnTx/>
                          <a:uFillTx/>
                          <a:latin typeface="+mn-lt"/>
                          <a:ea typeface="+mn-ea"/>
                          <a:cs typeface="+mn-cs"/>
                        </a:rPr>
                        <a:t>
Hubertus Meyer-Burckhardt geht wieder auf Tour: Seine Radio-Sendung Meyer-Burckhardts Frauengeschichten auf NDR Info wird am Dienstag, den 15. November ab 19.30 Uhr in der Bischofsmühle in Hildesheim aufgezeichnet. Zu Gast ist dann die Journalistin und Autorin Meike Winnemuth.
Dabei sein? Karten für 6 Euro (inkl. VVK-Gebühr) gibt es im Vorverkauf über alle Reservix-Vorverkaufsstellen sowie im Internet, evtl. Restkarten für 8 Euro an der Abendkasse.
Die Sendung mit Meike Winnemuth wird am Sonntag, den 4. Dezember um 16.05 Uhr bei NDR Info zu hören sein, in Hildesheim auf der UKW-Frequenz 99,5. 
http://www.ndr.de/info/veranstaltungen/Hubertus-Meyer-Burckhardt-trifft-Meike-Winnemuth,frauengeschichten204.html
Die Journalistin und Autorin macht gerne Selbstversuche und lässt andere Menschen daran teilhaben. Bei Günther Jauch hat die Hamburgerin 2010 eine halbe Million gewonnen und ist danach ein Jahr lang um die Welt gereist. Ihre Erlebnisse von zwölf Monaten in zwölf Städten hat sie in einem Reiseblog geschildert und in einem Buch: "Das große Los" wurde ein Bestseller. Und vielen Lesern geht auch bei ihren Texten, die sie Woche für Woche veröffentlicht, das Herz auf: Die Bestseller-Autorin trifft mit ihren Kolumnen immer wieder den Nagel auf den Kopf.
Mit Hubertus Meyer-Burckhardt spricht sie über ihr Leben aus dem Koffer und über Lebensfreude, über Menschen, denen sie begegnet ist, über ein blaues Kleid, das sie ein Jahr lang begleitete und über ihren Hund, der auch sehr oft dabei ist.
Die Sendung Meyer-Burckhardts Frauengeschichten läuft jeweils am ersten Sonntag des Monats um 16.05 Uhr auf NDR Info. Zu Gast waren bislang zum Beispiel Marianne Sägebrecht, Ina Müller, Helene Fischer, Veronica Ferres, Barbara Schöneberger, Elke Heidenreich, Christine Westermann und Dora Heldt.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745766646"/>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912356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02420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58095945"/>
                    </a:ext>
                  </a:extLst>
                </a:gridCol>
                <a:gridCol w="1234440">
                  <a:extLst>
                    <a:ext uri="{9D8B030D-6E8A-4147-A177-3AD203B41FA5}">
                      <a16:colId xmlns:a16="http://schemas.microsoft.com/office/drawing/2014/main" val="3803193403"/>
                    </a:ext>
                  </a:extLst>
                </a:gridCol>
                <a:gridCol w="1234440">
                  <a:extLst>
                    <a:ext uri="{9D8B030D-6E8A-4147-A177-3AD203B41FA5}">
                      <a16:colId xmlns:a16="http://schemas.microsoft.com/office/drawing/2014/main" val="1690590519"/>
                    </a:ext>
                  </a:extLst>
                </a:gridCol>
                <a:gridCol w="1234440">
                  <a:extLst>
                    <a:ext uri="{9D8B030D-6E8A-4147-A177-3AD203B41FA5}">
                      <a16:colId xmlns:a16="http://schemas.microsoft.com/office/drawing/2014/main" val="1604515830"/>
                    </a:ext>
                  </a:extLst>
                </a:gridCol>
                <a:gridCol w="822960">
                  <a:extLst>
                    <a:ext uri="{9D8B030D-6E8A-4147-A177-3AD203B41FA5}">
                      <a16:colId xmlns:a16="http://schemas.microsoft.com/office/drawing/2014/main" val="1418020762"/>
                    </a:ext>
                  </a:extLst>
                </a:gridCol>
                <a:gridCol w="411480">
                  <a:extLst>
                    <a:ext uri="{9D8B030D-6E8A-4147-A177-3AD203B41FA5}">
                      <a16:colId xmlns:a16="http://schemas.microsoft.com/office/drawing/2014/main" val="1302515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7423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Info - 2016-10-31 10:30:01</a:t>
                      </a:r>
                      <a:r>
                        <a:rPr kumimoji="0" lang="de-DE" sz="1000" b="0" i="0" u="none" strike="noStrike" kern="1200" cap="none" spc="0" normalizeH="0" baseline="0" noProof="0">
                          <a:ln>
                            <a:noFill/>
                          </a:ln>
                          <a:solidFill>
                            <a:prstClr val="black"/>
                          </a:solidFill>
                          <a:effectLst/>
                          <a:uLnTx/>
                          <a:uFillTx/>
                          <a:latin typeface="+mn-lt"/>
                          <a:ea typeface="+mn-ea"/>
                          <a:cs typeface="+mn-cs"/>
                        </a:rPr>
                        <a:t>
Das beliebte Wissensquiz von NDR Info ist auch im Herbst wieder auf Tour: Unzählige knifflige Fragen, jede Menge neue Freunde und vor allem Spaß warten auf die wissensdurstigen Quizzer. NDR Info besucht mit dem Table-Quiz auch dieses Jahr wieder Lüneburg. Am 28. November im Bibliotheksfoyer der Leuphana Universität.
 Bitte anmelden unter: http://www.ndr.de/info/veranstaltungen/quiz5580.html
 - Einlass 18:30 Uhr, Start 19:30 Uhr
 - Eintritt frei
- Getränke und Snacks können vor Ort gekauft werden
 - allen Mitgliedern des Siegerteams winkt als Gewinn jeweils ein Digitalradio
 Alle Termine, alle Infos: http://www.ndr.de/ndrinfoquiz
 NDR Info veranstaltet das Quiz in Kooperation mit der Leuphana Universität Lüneburg.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607762564"/>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747729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74931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90406485"/>
                    </a:ext>
                  </a:extLst>
                </a:gridCol>
                <a:gridCol w="822960">
                  <a:extLst>
                    <a:ext uri="{9D8B030D-6E8A-4147-A177-3AD203B41FA5}">
                      <a16:colId xmlns:a16="http://schemas.microsoft.com/office/drawing/2014/main" val="633285503"/>
                    </a:ext>
                  </a:extLst>
                </a:gridCol>
                <a:gridCol w="822960">
                  <a:extLst>
                    <a:ext uri="{9D8B030D-6E8A-4147-A177-3AD203B41FA5}">
                      <a16:colId xmlns:a16="http://schemas.microsoft.com/office/drawing/2014/main" val="768828089"/>
                    </a:ext>
                  </a:extLst>
                </a:gridCol>
                <a:gridCol w="822960">
                  <a:extLst>
                    <a:ext uri="{9D8B030D-6E8A-4147-A177-3AD203B41FA5}">
                      <a16:colId xmlns:a16="http://schemas.microsoft.com/office/drawing/2014/main" val="686622766"/>
                    </a:ext>
                  </a:extLst>
                </a:gridCol>
                <a:gridCol w="822960">
                  <a:extLst>
                    <a:ext uri="{9D8B030D-6E8A-4147-A177-3AD203B41FA5}">
                      <a16:colId xmlns:a16="http://schemas.microsoft.com/office/drawing/2014/main" val="3661226616"/>
                    </a:ext>
                  </a:extLst>
                </a:gridCol>
                <a:gridCol w="822960">
                  <a:extLst>
                    <a:ext uri="{9D8B030D-6E8A-4147-A177-3AD203B41FA5}">
                      <a16:colId xmlns:a16="http://schemas.microsoft.com/office/drawing/2014/main" val="2444150017"/>
                    </a:ext>
                  </a:extLst>
                </a:gridCol>
              </a:tblGrid>
              <a:tr h="370840">
                <a:tc>
                  <a:txBody>
                    <a:bodyPr/>
                    <a:lstStyle/>
                    <a:p>
                      <a:r>
                        <a:rPr lang="en-US" sz="1000"/>
                        <a:t>Post</a:t>
                      </a:r>
                      <a:endParaRPr lang="en-US" sz="1000"/>
                    </a:p>
                  </a:txBody>
                  <a:tcPr/>
                </a:tc>
                <a:tc>
                  <a:txBody>
                    <a:bodyPr/>
                    <a:lstStyle/>
                    <a:p>
                      <a:r>
                        <a:rPr lang="en-US" sz="1000"/>
                        <a:t>Summe Interaktionen</a:t>
                      </a:r>
                      <a:endParaRPr lang="en-US" sz="1000"/>
                    </a:p>
                  </a:txBody>
                  <a:tcPr/>
                </a:tc>
                <a:tc>
                  <a:txBody>
                    <a:bodyPr/>
                    <a:lstStyle/>
                    <a:p>
                      <a:r>
                        <a:rPr lang="en-US" sz="1000"/>
                        <a:t>Reaktionen</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530034183"/>
                  </a:ext>
                </a:extLst>
              </a:tr>
              <a:tr h="370840">
                <a:tc>
                  <a:txBody>
                    <a:bodyPr/>
                    <a:lstStyle/>
                    <a:p>
                      <a:r>
                        <a:rPr lang="de-DE" sz="1000" b="1"/>
                        <a:t>NDR Info - 2016-12-01 12:23:03</a:t>
                      </a:r>
                      <a:r>
                        <a:rPr lang="de-DE" sz="1000"/>
                        <a:t>
Viele Menschen mit Behinderung finden keinen Job - trotz guter Ausbildung. Aber es gibt auch Beispiele, die Mut machen.</a:t>
                      </a:r>
                      <a:endParaRPr lang="en-US" sz="1000"/>
                    </a:p>
                  </a:txBody>
                  <a:tcPr/>
                </a:tc>
                <a:tc>
                  <a:txBody>
                    <a:bodyPr/>
                    <a:lstStyle/>
                    <a:p>
                      <a:r>
                        <a:rPr lang="en-US" sz="1000"/>
                        <a:t>15971</a:t>
                      </a:r>
                      <a:endParaRPr lang="en-US" sz="1000"/>
                    </a:p>
                  </a:txBody>
                  <a:tcPr/>
                </a:tc>
                <a:tc>
                  <a:txBody>
                    <a:bodyPr/>
                    <a:lstStyle/>
                    <a:p>
                      <a:r>
                        <a:rPr lang="en-US" sz="1000"/>
                        <a:t>12893</a:t>
                      </a:r>
                      <a:endParaRPr lang="en-US" sz="1000"/>
                    </a:p>
                  </a:txBody>
                  <a:tcPr/>
                </a:tc>
                <a:tc>
                  <a:txBody>
                    <a:bodyPr/>
                    <a:lstStyle/>
                    <a:p>
                      <a:r>
                        <a:rPr lang="en-US" sz="1000"/>
                        <a:t>147</a:t>
                      </a:r>
                      <a:endParaRPr lang="en-US" sz="1000"/>
                    </a:p>
                  </a:txBody>
                  <a:tcPr/>
                </a:tc>
                <a:tc>
                  <a:txBody>
                    <a:bodyPr/>
                    <a:lstStyle/>
                    <a:p>
                      <a:r>
                        <a:rPr lang="en-US" sz="1000"/>
                        <a:t>2931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97626009"/>
                  </a:ext>
                </a:extLst>
              </a:tr>
              <a:tr h="370840">
                <a:tc>
                  <a:txBody>
                    <a:bodyPr/>
                    <a:lstStyle/>
                    <a:p>
                      <a:r>
                        <a:rPr lang="de-DE" sz="1000" b="1"/>
                        <a:t>NDR Info - 2016-12-21 08:14:04</a:t>
                      </a:r>
                      <a:r>
                        <a:rPr lang="de-DE" sz="1000"/>
                        <a:t>
Terror-Anschlag in Berlin: Die Reaktionen der AfD sind einfach nur geschmacklos, sagt CDU-Vize Julia Klöckner.</a:t>
                      </a:r>
                      <a:endParaRPr lang="en-US" sz="1000"/>
                    </a:p>
                  </a:txBody>
                  <a:tcPr/>
                </a:tc>
                <a:tc>
                  <a:txBody>
                    <a:bodyPr/>
                    <a:lstStyle/>
                    <a:p>
                      <a:r>
                        <a:rPr lang="en-US" sz="1000"/>
                        <a:t>9715</a:t>
                      </a:r>
                      <a:endParaRPr lang="en-US" sz="1000"/>
                    </a:p>
                  </a:txBody>
                  <a:tcPr/>
                </a:tc>
                <a:tc>
                  <a:txBody>
                    <a:bodyPr/>
                    <a:lstStyle/>
                    <a:p>
                      <a:r>
                        <a:rPr lang="en-US" sz="1000"/>
                        <a:t>7508</a:t>
                      </a:r>
                      <a:endParaRPr lang="en-US" sz="1000"/>
                    </a:p>
                  </a:txBody>
                  <a:tcPr/>
                </a:tc>
                <a:tc>
                  <a:txBody>
                    <a:bodyPr/>
                    <a:lstStyle/>
                    <a:p>
                      <a:r>
                        <a:rPr lang="en-US" sz="1000"/>
                        <a:t>1165</a:t>
                      </a:r>
                      <a:endParaRPr lang="en-US" sz="1000"/>
                    </a:p>
                  </a:txBody>
                  <a:tcPr/>
                </a:tc>
                <a:tc>
                  <a:txBody>
                    <a:bodyPr/>
                    <a:lstStyle/>
                    <a:p>
                      <a:r>
                        <a:rPr lang="en-US" sz="1000"/>
                        <a:t>1042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056369390"/>
                  </a:ext>
                </a:extLst>
              </a:tr>
              <a:tr h="370840">
                <a:tc>
                  <a:txBody>
                    <a:bodyPr/>
                    <a:lstStyle/>
                    <a:p>
                      <a:r>
                        <a:rPr lang="de-DE" sz="1000" b="1"/>
                        <a:t>NDR Info - 2016-12-28 11:14:49</a:t>
                      </a:r>
                      <a:r>
                        <a:rPr lang="de-DE" sz="1000"/>
                        <a:t>
Ein "Veganes Schnitzel" soll nicht mehr Schnitzel heißen dürfen. Ernährungsminister Schmidt will das verbieten. Was denken Sie?</a:t>
                      </a:r>
                      <a:endParaRPr lang="en-US" sz="1000"/>
                    </a:p>
                  </a:txBody>
                  <a:tcPr/>
                </a:tc>
                <a:tc>
                  <a:txBody>
                    <a:bodyPr/>
                    <a:lstStyle/>
                    <a:p>
                      <a:r>
                        <a:rPr lang="en-US" sz="1000"/>
                        <a:t>7681</a:t>
                      </a:r>
                      <a:endParaRPr lang="en-US" sz="1000"/>
                    </a:p>
                  </a:txBody>
                  <a:tcPr/>
                </a:tc>
                <a:tc>
                  <a:txBody>
                    <a:bodyPr/>
                    <a:lstStyle/>
                    <a:p>
                      <a:r>
                        <a:rPr lang="en-US" sz="1000"/>
                        <a:t>6215</a:t>
                      </a:r>
                      <a:endParaRPr lang="en-US" sz="1000"/>
                    </a:p>
                  </a:txBody>
                  <a:tcPr/>
                </a:tc>
                <a:tc>
                  <a:txBody>
                    <a:bodyPr/>
                    <a:lstStyle/>
                    <a:p>
                      <a:r>
                        <a:rPr lang="en-US" sz="1000"/>
                        <a:t>868</a:t>
                      </a:r>
                      <a:endParaRPr lang="en-US" sz="1000"/>
                    </a:p>
                  </a:txBody>
                  <a:tcPr/>
                </a:tc>
                <a:tc>
                  <a:txBody>
                    <a:bodyPr/>
                    <a:lstStyle/>
                    <a:p>
                      <a:r>
                        <a:rPr lang="en-US" sz="1000"/>
                        <a:t>598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31188326"/>
                  </a:ext>
                </a:extLst>
              </a:tr>
              <a:tr h="370840">
                <a:tc>
                  <a:txBody>
                    <a:bodyPr/>
                    <a:lstStyle/>
                    <a:p>
                      <a:r>
                        <a:rPr lang="de-DE" sz="1000" b="1"/>
                        <a:t>NDR Info - 2016-03-15 12:09:22</a:t>
                      </a:r>
                      <a:r>
                        <a:rPr lang="de-DE" sz="1000"/>
                        <a:t>
Schönes Frühlingserlebnis auf dem Weg in die Redaktion: NDR Info "Wetterfee" Kathrin Pabst hat Hamburgs Alsterschwäne auf dem Weg aus ihrem Winterquartier Richtung Binnenalster beobachtet.
-&gt;&gt; http://www.ndr.de/nachrichten/hamburg/schwaene228.html</a:t>
                      </a:r>
                      <a:endParaRPr lang="en-US" sz="1000"/>
                    </a:p>
                  </a:txBody>
                  <a:tcPr/>
                </a:tc>
                <a:tc>
                  <a:txBody>
                    <a:bodyPr/>
                    <a:lstStyle/>
                    <a:p>
                      <a:r>
                        <a:rPr lang="en-US" sz="1000"/>
                        <a:t>5692</a:t>
                      </a:r>
                      <a:endParaRPr lang="en-US" sz="1000"/>
                    </a:p>
                  </a:txBody>
                  <a:tcPr/>
                </a:tc>
                <a:tc>
                  <a:txBody>
                    <a:bodyPr/>
                    <a:lstStyle/>
                    <a:p>
                      <a:r>
                        <a:rPr lang="en-US" sz="1000"/>
                        <a:t>4993</a:t>
                      </a:r>
                      <a:endParaRPr lang="en-US" sz="1000"/>
                    </a:p>
                  </a:txBody>
                  <a:tcPr/>
                </a:tc>
                <a:tc>
                  <a:txBody>
                    <a:bodyPr/>
                    <a:lstStyle/>
                    <a:p>
                      <a:r>
                        <a:rPr lang="en-US" sz="1000"/>
                        <a:t>39</a:t>
                      </a:r>
                      <a:endParaRPr lang="en-US" sz="1000"/>
                    </a:p>
                  </a:txBody>
                  <a:tcPr/>
                </a:tc>
                <a:tc>
                  <a:txBody>
                    <a:bodyPr/>
                    <a:lstStyle/>
                    <a:p>
                      <a:r>
                        <a:rPr lang="en-US" sz="1000"/>
                        <a:t>660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60065418"/>
                  </a:ext>
                </a:extLst>
              </a:tr>
              <a:tr h="370840">
                <a:tc>
                  <a:txBody>
                    <a:bodyPr/>
                    <a:lstStyle/>
                    <a:p>
                      <a:r>
                        <a:rPr lang="de-DE" sz="1000" b="1"/>
                        <a:t>NDR Info - 2016-11-01 07:12:42</a:t>
                      </a:r>
                      <a:r>
                        <a:rPr lang="de-DE" sz="1000"/>
                        <a:t>
Wie lebt es sich in einer umkämpften Stadt? Eine Mutter (22) erzählt, warum sie Aleppo nicht verlassen will.</a:t>
                      </a:r>
                      <a:endParaRPr lang="en-US" sz="1000"/>
                    </a:p>
                  </a:txBody>
                  <a:tcPr/>
                </a:tc>
                <a:tc>
                  <a:txBody>
                    <a:bodyPr/>
                    <a:lstStyle/>
                    <a:p>
                      <a:r>
                        <a:rPr lang="en-US" sz="1000"/>
                        <a:t>3369</a:t>
                      </a:r>
                      <a:endParaRPr lang="en-US" sz="1000"/>
                    </a:p>
                  </a:txBody>
                  <a:tcPr/>
                </a:tc>
                <a:tc>
                  <a:txBody>
                    <a:bodyPr/>
                    <a:lstStyle/>
                    <a:p>
                      <a:r>
                        <a:rPr lang="en-US" sz="1000"/>
                        <a:t>2885</a:t>
                      </a:r>
                      <a:endParaRPr lang="en-US" sz="1000"/>
                    </a:p>
                  </a:txBody>
                  <a:tcPr/>
                </a:tc>
                <a:tc>
                  <a:txBody>
                    <a:bodyPr/>
                    <a:lstStyle/>
                    <a:p>
                      <a:r>
                        <a:rPr lang="en-US" sz="1000"/>
                        <a:t>53</a:t>
                      </a:r>
                      <a:endParaRPr lang="en-US" sz="1000"/>
                    </a:p>
                  </a:txBody>
                  <a:tcPr/>
                </a:tc>
                <a:tc>
                  <a:txBody>
                    <a:bodyPr/>
                    <a:lstStyle/>
                    <a:p>
                      <a:r>
                        <a:rPr lang="en-US" sz="1000"/>
                        <a:t>431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61061153"/>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9870508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1111</Words>
  <Application>Microsoft Office PowerPoint</Application>
  <PresentationFormat>On-screen Show (4:3)</PresentationFormat>
  <Paragraphs>512</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5</vt:lpstr>
      <vt:lpstr>Eigene Posts - I-Rate Aktive Nutzer-Flop - Export - 2 of 5</vt:lpstr>
      <vt:lpstr>Eigene Posts - I-Rate Aktive Nutzer-Flop - Export - 3 of 5</vt:lpstr>
      <vt:lpstr>Eigene Posts - I-Rate Aktive Nutzer-Flop - Export - 4 of 5</vt:lpstr>
      <vt:lpstr>Eigene Posts - I-Rate Aktive Nutzer-Flop - Export - 5 of 5</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2017-03-17T12:17:49Z</dcterms:created>
  <dcterms:modified xsi:type="dcterms:W3CDTF">2017-03-17T12:18:27Z</dcterms:modified>
</cp:coreProperties>
</file>