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Sheet1!$A$2:$A$54</c:f>
              <c:numCache>
                <c:formatCode>m/d/yyyy</c:formatCode>
                <c:ptCount val="53"/>
                <c:pt idx="0">
                  <c:v>42366</c:v>
                </c:pt>
                <c:pt idx="1">
                  <c:v>42373</c:v>
                </c:pt>
                <c:pt idx="2">
                  <c:v>42380</c:v>
                </c:pt>
                <c:pt idx="3">
                  <c:v>42387</c:v>
                </c:pt>
                <c:pt idx="4">
                  <c:v>42394</c:v>
                </c:pt>
                <c:pt idx="5">
                  <c:v>42401</c:v>
                </c:pt>
                <c:pt idx="6">
                  <c:v>42408</c:v>
                </c:pt>
                <c:pt idx="7">
                  <c:v>42415</c:v>
                </c:pt>
                <c:pt idx="8">
                  <c:v>42422</c:v>
                </c:pt>
                <c:pt idx="9">
                  <c:v>42429</c:v>
                </c:pt>
                <c:pt idx="10">
                  <c:v>42436</c:v>
                </c:pt>
                <c:pt idx="11">
                  <c:v>42443</c:v>
                </c:pt>
                <c:pt idx="12">
                  <c:v>42450</c:v>
                </c:pt>
                <c:pt idx="13">
                  <c:v>42457</c:v>
                </c:pt>
                <c:pt idx="14">
                  <c:v>42464</c:v>
                </c:pt>
                <c:pt idx="15">
                  <c:v>42471</c:v>
                </c:pt>
                <c:pt idx="16">
                  <c:v>42478</c:v>
                </c:pt>
                <c:pt idx="17">
                  <c:v>42485</c:v>
                </c:pt>
                <c:pt idx="18">
                  <c:v>42492</c:v>
                </c:pt>
                <c:pt idx="19">
                  <c:v>42499</c:v>
                </c:pt>
                <c:pt idx="20">
                  <c:v>42506</c:v>
                </c:pt>
                <c:pt idx="21">
                  <c:v>42513</c:v>
                </c:pt>
                <c:pt idx="22">
                  <c:v>42520</c:v>
                </c:pt>
                <c:pt idx="23">
                  <c:v>42527</c:v>
                </c:pt>
                <c:pt idx="24">
                  <c:v>42534</c:v>
                </c:pt>
                <c:pt idx="25">
                  <c:v>42541</c:v>
                </c:pt>
                <c:pt idx="26">
                  <c:v>42548</c:v>
                </c:pt>
                <c:pt idx="27">
                  <c:v>42555</c:v>
                </c:pt>
                <c:pt idx="28">
                  <c:v>42562</c:v>
                </c:pt>
                <c:pt idx="29">
                  <c:v>42569</c:v>
                </c:pt>
                <c:pt idx="30">
                  <c:v>42576</c:v>
                </c:pt>
                <c:pt idx="31">
                  <c:v>42583</c:v>
                </c:pt>
                <c:pt idx="32">
                  <c:v>42590</c:v>
                </c:pt>
                <c:pt idx="33">
                  <c:v>42597</c:v>
                </c:pt>
                <c:pt idx="34">
                  <c:v>42604</c:v>
                </c:pt>
                <c:pt idx="35">
                  <c:v>42611</c:v>
                </c:pt>
                <c:pt idx="36">
                  <c:v>42618</c:v>
                </c:pt>
                <c:pt idx="37">
                  <c:v>42625</c:v>
                </c:pt>
                <c:pt idx="38">
                  <c:v>42632</c:v>
                </c:pt>
                <c:pt idx="39">
                  <c:v>42639</c:v>
                </c:pt>
                <c:pt idx="40">
                  <c:v>42646</c:v>
                </c:pt>
                <c:pt idx="41">
                  <c:v>42653</c:v>
                </c:pt>
                <c:pt idx="42">
                  <c:v>42660</c:v>
                </c:pt>
                <c:pt idx="43">
                  <c:v>42667</c:v>
                </c:pt>
                <c:pt idx="44">
                  <c:v>42674</c:v>
                </c:pt>
                <c:pt idx="45">
                  <c:v>42681</c:v>
                </c:pt>
                <c:pt idx="46">
                  <c:v>42688</c:v>
                </c:pt>
                <c:pt idx="47">
                  <c:v>42695</c:v>
                </c:pt>
                <c:pt idx="48">
                  <c:v>42702</c:v>
                </c:pt>
                <c:pt idx="49">
                  <c:v>42709</c:v>
                </c:pt>
                <c:pt idx="50">
                  <c:v>42716</c:v>
                </c:pt>
                <c:pt idx="51">
                  <c:v>42723</c:v>
                </c:pt>
                <c:pt idx="52">
                  <c:v>42730</c:v>
                </c:pt>
              </c:numCache>
            </c:numRef>
          </c:cat>
          <c:val>
            <c:numRef>
              <c:f>Sheet1!$B$2:$B$54</c:f>
              <c:numCache>
                <c:formatCode>General</c:formatCode>
                <c:ptCount val="53"/>
                <c:pt idx="0">
                  <c:v>7542</c:v>
                </c:pt>
                <c:pt idx="1">
                  <c:v>7841</c:v>
                </c:pt>
                <c:pt idx="2">
                  <c:v>8125</c:v>
                </c:pt>
                <c:pt idx="3">
                  <c:v>8365</c:v>
                </c:pt>
                <c:pt idx="4">
                  <c:v>8798</c:v>
                </c:pt>
                <c:pt idx="5">
                  <c:v>9117</c:v>
                </c:pt>
                <c:pt idx="6">
                  <c:v>9431</c:v>
                </c:pt>
                <c:pt idx="7">
                  <c:v>9896</c:v>
                </c:pt>
                <c:pt idx="8">
                  <c:v>10067</c:v>
                </c:pt>
                <c:pt idx="9">
                  <c:v>11314</c:v>
                </c:pt>
                <c:pt idx="10">
                  <c:v>15955</c:v>
                </c:pt>
                <c:pt idx="11">
                  <c:v>21911</c:v>
                </c:pt>
                <c:pt idx="12">
                  <c:v>23579</c:v>
                </c:pt>
                <c:pt idx="13">
                  <c:v>23994</c:v>
                </c:pt>
                <c:pt idx="14">
                  <c:v>24259</c:v>
                </c:pt>
                <c:pt idx="15">
                  <c:v>24514</c:v>
                </c:pt>
                <c:pt idx="16">
                  <c:v>24726</c:v>
                </c:pt>
                <c:pt idx="17">
                  <c:v>25085</c:v>
                </c:pt>
                <c:pt idx="18">
                  <c:v>26021</c:v>
                </c:pt>
                <c:pt idx="19">
                  <c:v>26365</c:v>
                </c:pt>
                <c:pt idx="20">
                  <c:v>26940</c:v>
                </c:pt>
                <c:pt idx="21">
                  <c:v>28044</c:v>
                </c:pt>
                <c:pt idx="22">
                  <c:v>28889</c:v>
                </c:pt>
                <c:pt idx="23">
                  <c:v>29314</c:v>
                </c:pt>
                <c:pt idx="24">
                  <c:v>29638</c:v>
                </c:pt>
                <c:pt idx="25">
                  <c:v>30835</c:v>
                </c:pt>
                <c:pt idx="26">
                  <c:v>31274</c:v>
                </c:pt>
                <c:pt idx="27">
                  <c:v>31617</c:v>
                </c:pt>
                <c:pt idx="28">
                  <c:v>32027</c:v>
                </c:pt>
                <c:pt idx="29">
                  <c:v>32435</c:v>
                </c:pt>
                <c:pt idx="30">
                  <c:v>32898</c:v>
                </c:pt>
                <c:pt idx="31">
                  <c:v>33598</c:v>
                </c:pt>
                <c:pt idx="32">
                  <c:v>34134</c:v>
                </c:pt>
                <c:pt idx="33">
                  <c:v>34699</c:v>
                </c:pt>
                <c:pt idx="34">
                  <c:v>35129</c:v>
                </c:pt>
                <c:pt idx="35">
                  <c:v>37348</c:v>
                </c:pt>
                <c:pt idx="36">
                  <c:v>38150</c:v>
                </c:pt>
                <c:pt idx="37">
                  <c:v>38673</c:v>
                </c:pt>
                <c:pt idx="38">
                  <c:v>39866</c:v>
                </c:pt>
                <c:pt idx="39">
                  <c:v>40605</c:v>
                </c:pt>
                <c:pt idx="40">
                  <c:v>41153</c:v>
                </c:pt>
                <c:pt idx="41">
                  <c:v>43283</c:v>
                </c:pt>
                <c:pt idx="42">
                  <c:v>43709</c:v>
                </c:pt>
                <c:pt idx="43">
                  <c:v>44092</c:v>
                </c:pt>
                <c:pt idx="44">
                  <c:v>45129</c:v>
                </c:pt>
                <c:pt idx="45">
                  <c:v>45511</c:v>
                </c:pt>
                <c:pt idx="46">
                  <c:v>45883</c:v>
                </c:pt>
                <c:pt idx="47">
                  <c:v>46258</c:v>
                </c:pt>
                <c:pt idx="48">
                  <c:v>46640</c:v>
                </c:pt>
                <c:pt idx="49">
                  <c:v>47167</c:v>
                </c:pt>
                <c:pt idx="50">
                  <c:v>47696</c:v>
                </c:pt>
                <c:pt idx="51">
                  <c:v>47994</c:v>
                </c:pt>
                <c:pt idx="52">
                  <c:v>48548</c:v>
                </c:pt>
              </c:numCache>
            </c:numRef>
          </c:val>
          <c:smooth val="0"/>
          <c:extLst>
            <c:ext xmlns:c16="http://schemas.microsoft.com/office/drawing/2014/chart" uri="{C3380CC4-5D6E-409C-BE32-E72D297353CC}">
              <c16:uniqueId val="{00000000-6794-48D4-BA1F-F4E84914D543}"/>
            </c:ext>
          </c:extLst>
        </c:ser>
        <c:dLbls>
          <c:showLegendKey val="0"/>
          <c:showVal val="0"/>
          <c:showCatName val="0"/>
          <c:showSerName val="0"/>
          <c:showPercent val="0"/>
          <c:showBubbleSize val="0"/>
        </c:dLbls>
        <c:smooth val="0"/>
        <c:axId val="139623640"/>
        <c:axId val="139620688"/>
      </c:lineChart>
      <c:dateAx>
        <c:axId val="13962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9620688"/>
        <c:crosses val="autoZero"/>
        <c:auto val="1"/>
        <c:lblOffset val="100"/>
        <c:baseTimeUnit val="days"/>
      </c:dateAx>
      <c:valAx>
        <c:axId val="13962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962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Sheet1!$A$2:$A$54</c:f>
              <c:numCache>
                <c:formatCode>m/d/yyyy</c:formatCode>
                <c:ptCount val="53"/>
                <c:pt idx="0">
                  <c:v>42366</c:v>
                </c:pt>
                <c:pt idx="1">
                  <c:v>42373</c:v>
                </c:pt>
                <c:pt idx="2">
                  <c:v>42380</c:v>
                </c:pt>
                <c:pt idx="3">
                  <c:v>42387</c:v>
                </c:pt>
                <c:pt idx="4">
                  <c:v>42394</c:v>
                </c:pt>
                <c:pt idx="5">
                  <c:v>42401</c:v>
                </c:pt>
                <c:pt idx="6">
                  <c:v>42408</c:v>
                </c:pt>
                <c:pt idx="7">
                  <c:v>42415</c:v>
                </c:pt>
                <c:pt idx="8">
                  <c:v>42422</c:v>
                </c:pt>
                <c:pt idx="9">
                  <c:v>42429</c:v>
                </c:pt>
                <c:pt idx="10">
                  <c:v>42436</c:v>
                </c:pt>
                <c:pt idx="11">
                  <c:v>42443</c:v>
                </c:pt>
                <c:pt idx="12">
                  <c:v>42450</c:v>
                </c:pt>
                <c:pt idx="13">
                  <c:v>42457</c:v>
                </c:pt>
                <c:pt idx="14">
                  <c:v>42464</c:v>
                </c:pt>
                <c:pt idx="15">
                  <c:v>42471</c:v>
                </c:pt>
                <c:pt idx="16">
                  <c:v>42478</c:v>
                </c:pt>
                <c:pt idx="17">
                  <c:v>42485</c:v>
                </c:pt>
                <c:pt idx="18">
                  <c:v>42492</c:v>
                </c:pt>
                <c:pt idx="19">
                  <c:v>42499</c:v>
                </c:pt>
                <c:pt idx="20">
                  <c:v>42506</c:v>
                </c:pt>
                <c:pt idx="21">
                  <c:v>42513</c:v>
                </c:pt>
                <c:pt idx="22">
                  <c:v>42520</c:v>
                </c:pt>
                <c:pt idx="23">
                  <c:v>42527</c:v>
                </c:pt>
                <c:pt idx="24">
                  <c:v>42534</c:v>
                </c:pt>
                <c:pt idx="25">
                  <c:v>42541</c:v>
                </c:pt>
                <c:pt idx="26">
                  <c:v>42548</c:v>
                </c:pt>
                <c:pt idx="27">
                  <c:v>42555</c:v>
                </c:pt>
                <c:pt idx="28">
                  <c:v>42562</c:v>
                </c:pt>
                <c:pt idx="29">
                  <c:v>42569</c:v>
                </c:pt>
                <c:pt idx="30">
                  <c:v>42576</c:v>
                </c:pt>
                <c:pt idx="31">
                  <c:v>42583</c:v>
                </c:pt>
                <c:pt idx="32">
                  <c:v>42590</c:v>
                </c:pt>
                <c:pt idx="33">
                  <c:v>42597</c:v>
                </c:pt>
                <c:pt idx="34">
                  <c:v>42604</c:v>
                </c:pt>
                <c:pt idx="35">
                  <c:v>42611</c:v>
                </c:pt>
                <c:pt idx="36">
                  <c:v>42618</c:v>
                </c:pt>
                <c:pt idx="37">
                  <c:v>42625</c:v>
                </c:pt>
                <c:pt idx="38">
                  <c:v>42632</c:v>
                </c:pt>
                <c:pt idx="39">
                  <c:v>42639</c:v>
                </c:pt>
                <c:pt idx="40">
                  <c:v>42646</c:v>
                </c:pt>
                <c:pt idx="41">
                  <c:v>42653</c:v>
                </c:pt>
                <c:pt idx="42">
                  <c:v>42660</c:v>
                </c:pt>
                <c:pt idx="43">
                  <c:v>42667</c:v>
                </c:pt>
                <c:pt idx="44">
                  <c:v>42674</c:v>
                </c:pt>
                <c:pt idx="45">
                  <c:v>42681</c:v>
                </c:pt>
                <c:pt idx="46">
                  <c:v>42688</c:v>
                </c:pt>
                <c:pt idx="47">
                  <c:v>42695</c:v>
                </c:pt>
                <c:pt idx="48">
                  <c:v>42702</c:v>
                </c:pt>
                <c:pt idx="49">
                  <c:v>42709</c:v>
                </c:pt>
                <c:pt idx="50">
                  <c:v>42716</c:v>
                </c:pt>
                <c:pt idx="51">
                  <c:v>42723</c:v>
                </c:pt>
                <c:pt idx="52">
                  <c:v>42730</c:v>
                </c:pt>
              </c:numCache>
            </c:numRef>
          </c:cat>
          <c:val>
            <c:numRef>
              <c:f>Sheet1!$B$2:$B$54</c:f>
              <c:numCache>
                <c:formatCode>General</c:formatCode>
                <c:ptCount val="53"/>
                <c:pt idx="0">
                  <c:v>266583</c:v>
                </c:pt>
                <c:pt idx="1">
                  <c:v>225662</c:v>
                </c:pt>
                <c:pt idx="2">
                  <c:v>191442</c:v>
                </c:pt>
                <c:pt idx="3">
                  <c:v>95192</c:v>
                </c:pt>
                <c:pt idx="4">
                  <c:v>514075</c:v>
                </c:pt>
                <c:pt idx="5">
                  <c:v>320428</c:v>
                </c:pt>
                <c:pt idx="6">
                  <c:v>472358</c:v>
                </c:pt>
                <c:pt idx="7">
                  <c:v>615025</c:v>
                </c:pt>
                <c:pt idx="8">
                  <c:v>88623</c:v>
                </c:pt>
                <c:pt idx="9">
                  <c:v>383429</c:v>
                </c:pt>
                <c:pt idx="10">
                  <c:v>458157</c:v>
                </c:pt>
                <c:pt idx="11">
                  <c:v>566590</c:v>
                </c:pt>
                <c:pt idx="12">
                  <c:v>328659</c:v>
                </c:pt>
                <c:pt idx="13">
                  <c:v>323228</c:v>
                </c:pt>
                <c:pt idx="14">
                  <c:v>321190</c:v>
                </c:pt>
                <c:pt idx="15">
                  <c:v>353355</c:v>
                </c:pt>
                <c:pt idx="16">
                  <c:v>289879</c:v>
                </c:pt>
                <c:pt idx="17">
                  <c:v>444269</c:v>
                </c:pt>
                <c:pt idx="18">
                  <c:v>632247</c:v>
                </c:pt>
                <c:pt idx="19">
                  <c:v>442733</c:v>
                </c:pt>
                <c:pt idx="20">
                  <c:v>608453</c:v>
                </c:pt>
                <c:pt idx="21">
                  <c:v>428380</c:v>
                </c:pt>
                <c:pt idx="22">
                  <c:v>299146</c:v>
                </c:pt>
                <c:pt idx="23">
                  <c:v>212057</c:v>
                </c:pt>
                <c:pt idx="24">
                  <c:v>170373</c:v>
                </c:pt>
                <c:pt idx="25">
                  <c:v>2289125</c:v>
                </c:pt>
                <c:pt idx="26">
                  <c:v>398683</c:v>
                </c:pt>
                <c:pt idx="27">
                  <c:v>224819</c:v>
                </c:pt>
                <c:pt idx="28">
                  <c:v>592053</c:v>
                </c:pt>
                <c:pt idx="29">
                  <c:v>382115</c:v>
                </c:pt>
                <c:pt idx="30">
                  <c:v>512096</c:v>
                </c:pt>
                <c:pt idx="31">
                  <c:v>1206915</c:v>
                </c:pt>
                <c:pt idx="32">
                  <c:v>590612</c:v>
                </c:pt>
                <c:pt idx="33">
                  <c:v>558652</c:v>
                </c:pt>
                <c:pt idx="34">
                  <c:v>342733</c:v>
                </c:pt>
                <c:pt idx="35">
                  <c:v>1385137</c:v>
                </c:pt>
                <c:pt idx="36">
                  <c:v>974255</c:v>
                </c:pt>
                <c:pt idx="37">
                  <c:v>626228</c:v>
                </c:pt>
                <c:pt idx="38">
                  <c:v>3336198</c:v>
                </c:pt>
                <c:pt idx="39">
                  <c:v>1258023</c:v>
                </c:pt>
                <c:pt idx="40">
                  <c:v>883276</c:v>
                </c:pt>
                <c:pt idx="41">
                  <c:v>4023221</c:v>
                </c:pt>
                <c:pt idx="42">
                  <c:v>713308</c:v>
                </c:pt>
                <c:pt idx="43">
                  <c:v>863947</c:v>
                </c:pt>
                <c:pt idx="44">
                  <c:v>2389339</c:v>
                </c:pt>
                <c:pt idx="45">
                  <c:v>769260</c:v>
                </c:pt>
                <c:pt idx="46">
                  <c:v>636679</c:v>
                </c:pt>
                <c:pt idx="47">
                  <c:v>1211737</c:v>
                </c:pt>
                <c:pt idx="48">
                  <c:v>671150</c:v>
                </c:pt>
                <c:pt idx="49">
                  <c:v>1298089</c:v>
                </c:pt>
                <c:pt idx="50">
                  <c:v>1348774</c:v>
                </c:pt>
                <c:pt idx="51">
                  <c:v>707911</c:v>
                </c:pt>
                <c:pt idx="52">
                  <c:v>649634</c:v>
                </c:pt>
              </c:numCache>
            </c:numRef>
          </c:val>
          <c:smooth val="0"/>
          <c:extLst>
            <c:ext xmlns:c16="http://schemas.microsoft.com/office/drawing/2014/chart" uri="{C3380CC4-5D6E-409C-BE32-E72D297353CC}">
              <c16:uniqueId val="{00000000-7D97-44D4-9DE9-2A5F768E116D}"/>
            </c:ext>
          </c:extLst>
        </c:ser>
        <c:dLbls>
          <c:showLegendKey val="0"/>
          <c:showVal val="0"/>
          <c:showCatName val="0"/>
          <c:showSerName val="0"/>
          <c:showPercent val="0"/>
          <c:showBubbleSize val="0"/>
        </c:dLbls>
        <c:smooth val="0"/>
        <c:axId val="265489664"/>
        <c:axId val="265486712"/>
      </c:lineChart>
      <c:dateAx>
        <c:axId val="26548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6712"/>
        <c:crosses val="autoZero"/>
        <c:auto val="1"/>
        <c:lblOffset val="100"/>
        <c:baseTimeUnit val="days"/>
      </c:dateAx>
      <c:valAx>
        <c:axId val="26548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Sheet1!$A$2:$A$54</c:f>
              <c:numCache>
                <c:formatCode>m/d/yyyy</c:formatCode>
                <c:ptCount val="53"/>
                <c:pt idx="0">
                  <c:v>42366</c:v>
                </c:pt>
                <c:pt idx="1">
                  <c:v>42373</c:v>
                </c:pt>
                <c:pt idx="2">
                  <c:v>42380</c:v>
                </c:pt>
                <c:pt idx="3">
                  <c:v>42387</c:v>
                </c:pt>
                <c:pt idx="4">
                  <c:v>42394</c:v>
                </c:pt>
                <c:pt idx="5">
                  <c:v>42401</c:v>
                </c:pt>
                <c:pt idx="6">
                  <c:v>42408</c:v>
                </c:pt>
                <c:pt idx="7">
                  <c:v>42415</c:v>
                </c:pt>
                <c:pt idx="8">
                  <c:v>42422</c:v>
                </c:pt>
                <c:pt idx="9">
                  <c:v>42429</c:v>
                </c:pt>
                <c:pt idx="10">
                  <c:v>42436</c:v>
                </c:pt>
                <c:pt idx="11">
                  <c:v>42443</c:v>
                </c:pt>
                <c:pt idx="12">
                  <c:v>42450</c:v>
                </c:pt>
                <c:pt idx="13">
                  <c:v>42457</c:v>
                </c:pt>
                <c:pt idx="14">
                  <c:v>42464</c:v>
                </c:pt>
                <c:pt idx="15">
                  <c:v>42471</c:v>
                </c:pt>
                <c:pt idx="16">
                  <c:v>42478</c:v>
                </c:pt>
                <c:pt idx="17">
                  <c:v>42485</c:v>
                </c:pt>
                <c:pt idx="18">
                  <c:v>42492</c:v>
                </c:pt>
                <c:pt idx="19">
                  <c:v>42499</c:v>
                </c:pt>
                <c:pt idx="20">
                  <c:v>42506</c:v>
                </c:pt>
                <c:pt idx="21">
                  <c:v>42513</c:v>
                </c:pt>
                <c:pt idx="22">
                  <c:v>42520</c:v>
                </c:pt>
                <c:pt idx="23">
                  <c:v>42527</c:v>
                </c:pt>
                <c:pt idx="24">
                  <c:v>42534</c:v>
                </c:pt>
                <c:pt idx="25">
                  <c:v>42541</c:v>
                </c:pt>
                <c:pt idx="26">
                  <c:v>42548</c:v>
                </c:pt>
                <c:pt idx="27">
                  <c:v>42555</c:v>
                </c:pt>
                <c:pt idx="28">
                  <c:v>42562</c:v>
                </c:pt>
                <c:pt idx="29">
                  <c:v>42569</c:v>
                </c:pt>
                <c:pt idx="30">
                  <c:v>42576</c:v>
                </c:pt>
                <c:pt idx="31">
                  <c:v>42583</c:v>
                </c:pt>
                <c:pt idx="32">
                  <c:v>42590</c:v>
                </c:pt>
                <c:pt idx="33">
                  <c:v>42597</c:v>
                </c:pt>
                <c:pt idx="34">
                  <c:v>42604</c:v>
                </c:pt>
                <c:pt idx="35">
                  <c:v>42611</c:v>
                </c:pt>
                <c:pt idx="36">
                  <c:v>42618</c:v>
                </c:pt>
                <c:pt idx="37">
                  <c:v>42625</c:v>
                </c:pt>
                <c:pt idx="38">
                  <c:v>42632</c:v>
                </c:pt>
                <c:pt idx="39">
                  <c:v>42639</c:v>
                </c:pt>
                <c:pt idx="40">
                  <c:v>42646</c:v>
                </c:pt>
                <c:pt idx="41">
                  <c:v>42653</c:v>
                </c:pt>
                <c:pt idx="42">
                  <c:v>42660</c:v>
                </c:pt>
                <c:pt idx="43">
                  <c:v>42667</c:v>
                </c:pt>
                <c:pt idx="44">
                  <c:v>42674</c:v>
                </c:pt>
                <c:pt idx="45">
                  <c:v>42681</c:v>
                </c:pt>
                <c:pt idx="46">
                  <c:v>42688</c:v>
                </c:pt>
                <c:pt idx="47">
                  <c:v>42695</c:v>
                </c:pt>
                <c:pt idx="48">
                  <c:v>42702</c:v>
                </c:pt>
                <c:pt idx="49">
                  <c:v>42709</c:v>
                </c:pt>
                <c:pt idx="50">
                  <c:v>42716</c:v>
                </c:pt>
                <c:pt idx="51">
                  <c:v>42723</c:v>
                </c:pt>
                <c:pt idx="52">
                  <c:v>42730</c:v>
                </c:pt>
              </c:numCache>
            </c:numRef>
          </c:cat>
          <c:val>
            <c:numRef>
              <c:f>Sheet1!$B$2:$B$54</c:f>
              <c:numCache>
                <c:formatCode>General</c:formatCode>
                <c:ptCount val="53"/>
                <c:pt idx="0">
                  <c:v>15413</c:v>
                </c:pt>
                <c:pt idx="1">
                  <c:v>16616</c:v>
                </c:pt>
                <c:pt idx="2">
                  <c:v>14269</c:v>
                </c:pt>
                <c:pt idx="3">
                  <c:v>7744</c:v>
                </c:pt>
                <c:pt idx="4">
                  <c:v>41539</c:v>
                </c:pt>
                <c:pt idx="5">
                  <c:v>22303</c:v>
                </c:pt>
                <c:pt idx="6">
                  <c:v>29814</c:v>
                </c:pt>
                <c:pt idx="7">
                  <c:v>45228</c:v>
                </c:pt>
                <c:pt idx="8">
                  <c:v>5708</c:v>
                </c:pt>
                <c:pt idx="9">
                  <c:v>22578</c:v>
                </c:pt>
                <c:pt idx="10">
                  <c:v>29433</c:v>
                </c:pt>
                <c:pt idx="11">
                  <c:v>31332</c:v>
                </c:pt>
                <c:pt idx="12">
                  <c:v>15868</c:v>
                </c:pt>
                <c:pt idx="13">
                  <c:v>21454</c:v>
                </c:pt>
                <c:pt idx="14">
                  <c:v>24108</c:v>
                </c:pt>
                <c:pt idx="15">
                  <c:v>25326</c:v>
                </c:pt>
                <c:pt idx="16">
                  <c:v>16616</c:v>
                </c:pt>
                <c:pt idx="17">
                  <c:v>28639</c:v>
                </c:pt>
                <c:pt idx="18">
                  <c:v>31027</c:v>
                </c:pt>
                <c:pt idx="19">
                  <c:v>22237</c:v>
                </c:pt>
                <c:pt idx="20">
                  <c:v>54144</c:v>
                </c:pt>
                <c:pt idx="21">
                  <c:v>36796</c:v>
                </c:pt>
                <c:pt idx="22">
                  <c:v>26871</c:v>
                </c:pt>
                <c:pt idx="23">
                  <c:v>16754</c:v>
                </c:pt>
                <c:pt idx="24">
                  <c:v>12362</c:v>
                </c:pt>
                <c:pt idx="25">
                  <c:v>121324</c:v>
                </c:pt>
                <c:pt idx="26">
                  <c:v>24846</c:v>
                </c:pt>
                <c:pt idx="27">
                  <c:v>13373</c:v>
                </c:pt>
                <c:pt idx="28">
                  <c:v>24127</c:v>
                </c:pt>
                <c:pt idx="29">
                  <c:v>23079</c:v>
                </c:pt>
                <c:pt idx="30">
                  <c:v>26360</c:v>
                </c:pt>
                <c:pt idx="31">
                  <c:v>95843</c:v>
                </c:pt>
                <c:pt idx="32">
                  <c:v>37097</c:v>
                </c:pt>
                <c:pt idx="33">
                  <c:v>37165</c:v>
                </c:pt>
                <c:pt idx="34">
                  <c:v>22897</c:v>
                </c:pt>
                <c:pt idx="35">
                  <c:v>99210</c:v>
                </c:pt>
                <c:pt idx="36">
                  <c:v>53345</c:v>
                </c:pt>
                <c:pt idx="37">
                  <c:v>43780</c:v>
                </c:pt>
                <c:pt idx="38">
                  <c:v>253463</c:v>
                </c:pt>
                <c:pt idx="39">
                  <c:v>101905</c:v>
                </c:pt>
                <c:pt idx="40">
                  <c:v>54169</c:v>
                </c:pt>
                <c:pt idx="41">
                  <c:v>383301</c:v>
                </c:pt>
                <c:pt idx="42">
                  <c:v>50146</c:v>
                </c:pt>
                <c:pt idx="43">
                  <c:v>53066</c:v>
                </c:pt>
                <c:pt idx="44">
                  <c:v>177164</c:v>
                </c:pt>
                <c:pt idx="45">
                  <c:v>55506</c:v>
                </c:pt>
                <c:pt idx="46">
                  <c:v>38108</c:v>
                </c:pt>
                <c:pt idx="47">
                  <c:v>50541</c:v>
                </c:pt>
                <c:pt idx="48">
                  <c:v>38501</c:v>
                </c:pt>
                <c:pt idx="49">
                  <c:v>68028</c:v>
                </c:pt>
                <c:pt idx="50">
                  <c:v>75980</c:v>
                </c:pt>
                <c:pt idx="51">
                  <c:v>38788</c:v>
                </c:pt>
                <c:pt idx="52">
                  <c:v>46940</c:v>
                </c:pt>
              </c:numCache>
            </c:numRef>
          </c:val>
          <c:smooth val="0"/>
          <c:extLst>
            <c:ext xmlns:c16="http://schemas.microsoft.com/office/drawing/2014/chart" uri="{C3380CC4-5D6E-409C-BE32-E72D297353CC}">
              <c16:uniqueId val="{00000000-0802-46D0-A786-80D2137677F3}"/>
            </c:ext>
          </c:extLst>
        </c:ser>
        <c:dLbls>
          <c:showLegendKey val="0"/>
          <c:showVal val="0"/>
          <c:showCatName val="0"/>
          <c:showSerName val="0"/>
          <c:showPercent val="0"/>
          <c:showBubbleSize val="0"/>
        </c:dLbls>
        <c:smooth val="0"/>
        <c:axId val="265485400"/>
        <c:axId val="265485728"/>
      </c:lineChart>
      <c:dateAx>
        <c:axId val="26548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5728"/>
        <c:crosses val="autoZero"/>
        <c:auto val="1"/>
        <c:lblOffset val="100"/>
        <c:baseTimeUnit val="days"/>
      </c:dateAx>
      <c:valAx>
        <c:axId val="26548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Fernsehen</c:v>
                </c:pt>
              </c:strCache>
            </c:strRef>
          </c:tx>
          <c:spPr>
            <a:ln w="28575" cap="rnd">
              <a:solidFill>
                <a:schemeClr val="accent1"/>
              </a:solidFill>
              <a:round/>
            </a:ln>
            <a:effectLst/>
          </c:spPr>
          <c:marker>
            <c:symbol val="none"/>
          </c:marker>
          <c:cat>
            <c:numRef>
              <c:f>Sheet1!$A$2:$A$54</c:f>
              <c:numCache>
                <c:formatCode>m/d/yyyy</c:formatCode>
                <c:ptCount val="53"/>
                <c:pt idx="0">
                  <c:v>42366</c:v>
                </c:pt>
                <c:pt idx="1">
                  <c:v>42373</c:v>
                </c:pt>
                <c:pt idx="2">
                  <c:v>42380</c:v>
                </c:pt>
                <c:pt idx="3">
                  <c:v>42387</c:v>
                </c:pt>
                <c:pt idx="4">
                  <c:v>42394</c:v>
                </c:pt>
                <c:pt idx="5">
                  <c:v>42401</c:v>
                </c:pt>
                <c:pt idx="6">
                  <c:v>42408</c:v>
                </c:pt>
                <c:pt idx="7">
                  <c:v>42415</c:v>
                </c:pt>
                <c:pt idx="8">
                  <c:v>42422</c:v>
                </c:pt>
                <c:pt idx="9">
                  <c:v>42429</c:v>
                </c:pt>
                <c:pt idx="10">
                  <c:v>42436</c:v>
                </c:pt>
                <c:pt idx="11">
                  <c:v>42443</c:v>
                </c:pt>
                <c:pt idx="12">
                  <c:v>42450</c:v>
                </c:pt>
                <c:pt idx="13">
                  <c:v>42457</c:v>
                </c:pt>
                <c:pt idx="14">
                  <c:v>42464</c:v>
                </c:pt>
                <c:pt idx="15">
                  <c:v>42471</c:v>
                </c:pt>
                <c:pt idx="16">
                  <c:v>42478</c:v>
                </c:pt>
                <c:pt idx="17">
                  <c:v>42485</c:v>
                </c:pt>
                <c:pt idx="18">
                  <c:v>42492</c:v>
                </c:pt>
                <c:pt idx="19">
                  <c:v>42499</c:v>
                </c:pt>
                <c:pt idx="20">
                  <c:v>42506</c:v>
                </c:pt>
                <c:pt idx="21">
                  <c:v>42513</c:v>
                </c:pt>
                <c:pt idx="22">
                  <c:v>42520</c:v>
                </c:pt>
                <c:pt idx="23">
                  <c:v>42527</c:v>
                </c:pt>
                <c:pt idx="24">
                  <c:v>42534</c:v>
                </c:pt>
                <c:pt idx="25">
                  <c:v>42541</c:v>
                </c:pt>
                <c:pt idx="26">
                  <c:v>42548</c:v>
                </c:pt>
                <c:pt idx="27">
                  <c:v>42555</c:v>
                </c:pt>
                <c:pt idx="28">
                  <c:v>42562</c:v>
                </c:pt>
                <c:pt idx="29">
                  <c:v>42569</c:v>
                </c:pt>
                <c:pt idx="30">
                  <c:v>42576</c:v>
                </c:pt>
                <c:pt idx="31">
                  <c:v>42583</c:v>
                </c:pt>
                <c:pt idx="32">
                  <c:v>42590</c:v>
                </c:pt>
                <c:pt idx="33">
                  <c:v>42597</c:v>
                </c:pt>
                <c:pt idx="34">
                  <c:v>42604</c:v>
                </c:pt>
                <c:pt idx="35">
                  <c:v>42611</c:v>
                </c:pt>
                <c:pt idx="36">
                  <c:v>42618</c:v>
                </c:pt>
                <c:pt idx="37">
                  <c:v>42625</c:v>
                </c:pt>
                <c:pt idx="38">
                  <c:v>42632</c:v>
                </c:pt>
                <c:pt idx="39">
                  <c:v>42639</c:v>
                </c:pt>
                <c:pt idx="40">
                  <c:v>42646</c:v>
                </c:pt>
                <c:pt idx="41">
                  <c:v>42653</c:v>
                </c:pt>
                <c:pt idx="42">
                  <c:v>42660</c:v>
                </c:pt>
                <c:pt idx="43">
                  <c:v>42667</c:v>
                </c:pt>
                <c:pt idx="44">
                  <c:v>42674</c:v>
                </c:pt>
                <c:pt idx="45">
                  <c:v>42681</c:v>
                </c:pt>
                <c:pt idx="46">
                  <c:v>42688</c:v>
                </c:pt>
                <c:pt idx="47">
                  <c:v>42695</c:v>
                </c:pt>
                <c:pt idx="48">
                  <c:v>42702</c:v>
                </c:pt>
                <c:pt idx="49">
                  <c:v>42709</c:v>
                </c:pt>
                <c:pt idx="50">
                  <c:v>42716</c:v>
                </c:pt>
                <c:pt idx="51">
                  <c:v>42723</c:v>
                </c:pt>
                <c:pt idx="52">
                  <c:v>42730</c:v>
                </c:pt>
              </c:numCache>
            </c:numRef>
          </c:cat>
          <c:val>
            <c:numRef>
              <c:f>Sheet1!$B$2:$B$54</c:f>
              <c:numCache>
                <c:formatCode>General</c:formatCode>
                <c:ptCount val="53"/>
                <c:pt idx="0">
                  <c:v>1849</c:v>
                </c:pt>
                <c:pt idx="1">
                  <c:v>3120</c:v>
                </c:pt>
                <c:pt idx="2">
                  <c:v>2123</c:v>
                </c:pt>
                <c:pt idx="3">
                  <c:v>3011</c:v>
                </c:pt>
                <c:pt idx="4">
                  <c:v>9083</c:v>
                </c:pt>
                <c:pt idx="5">
                  <c:v>1761</c:v>
                </c:pt>
                <c:pt idx="6">
                  <c:v>4055</c:v>
                </c:pt>
                <c:pt idx="7">
                  <c:v>47702</c:v>
                </c:pt>
                <c:pt idx="8">
                  <c:v>2754</c:v>
                </c:pt>
                <c:pt idx="9">
                  <c:v>5429</c:v>
                </c:pt>
                <c:pt idx="10">
                  <c:v>4724</c:v>
                </c:pt>
                <c:pt idx="11">
                  <c:v>12348</c:v>
                </c:pt>
                <c:pt idx="12">
                  <c:v>7991</c:v>
                </c:pt>
                <c:pt idx="13">
                  <c:v>4770</c:v>
                </c:pt>
                <c:pt idx="14">
                  <c:v>9122</c:v>
                </c:pt>
                <c:pt idx="15">
                  <c:v>8951</c:v>
                </c:pt>
                <c:pt idx="16">
                  <c:v>4463</c:v>
                </c:pt>
                <c:pt idx="17">
                  <c:v>16079</c:v>
                </c:pt>
                <c:pt idx="18">
                  <c:v>3651</c:v>
                </c:pt>
                <c:pt idx="19">
                  <c:v>5267</c:v>
                </c:pt>
                <c:pt idx="20">
                  <c:v>17713</c:v>
                </c:pt>
                <c:pt idx="21">
                  <c:v>17356</c:v>
                </c:pt>
                <c:pt idx="22">
                  <c:v>14195</c:v>
                </c:pt>
                <c:pt idx="23">
                  <c:v>8621</c:v>
                </c:pt>
                <c:pt idx="24">
                  <c:v>4693</c:v>
                </c:pt>
                <c:pt idx="25">
                  <c:v>4395</c:v>
                </c:pt>
                <c:pt idx="26">
                  <c:v>15086</c:v>
                </c:pt>
                <c:pt idx="27">
                  <c:v>7153</c:v>
                </c:pt>
                <c:pt idx="28">
                  <c:v>10507</c:v>
                </c:pt>
                <c:pt idx="29">
                  <c:v>7186</c:v>
                </c:pt>
                <c:pt idx="30">
                  <c:v>3885</c:v>
                </c:pt>
                <c:pt idx="31">
                  <c:v>51974</c:v>
                </c:pt>
                <c:pt idx="32">
                  <c:v>14086</c:v>
                </c:pt>
                <c:pt idx="33">
                  <c:v>15814</c:v>
                </c:pt>
                <c:pt idx="34">
                  <c:v>10764</c:v>
                </c:pt>
                <c:pt idx="35">
                  <c:v>29241</c:v>
                </c:pt>
                <c:pt idx="36">
                  <c:v>53629</c:v>
                </c:pt>
                <c:pt idx="37">
                  <c:v>25448</c:v>
                </c:pt>
                <c:pt idx="38">
                  <c:v>95901</c:v>
                </c:pt>
                <c:pt idx="39">
                  <c:v>35587</c:v>
                </c:pt>
                <c:pt idx="40">
                  <c:v>20674</c:v>
                </c:pt>
                <c:pt idx="41">
                  <c:v>47001</c:v>
                </c:pt>
                <c:pt idx="42">
                  <c:v>27597</c:v>
                </c:pt>
                <c:pt idx="43">
                  <c:v>13970</c:v>
                </c:pt>
                <c:pt idx="44">
                  <c:v>18672</c:v>
                </c:pt>
                <c:pt idx="45">
                  <c:v>18081</c:v>
                </c:pt>
                <c:pt idx="46">
                  <c:v>12397</c:v>
                </c:pt>
                <c:pt idx="47">
                  <c:v>20058</c:v>
                </c:pt>
                <c:pt idx="48">
                  <c:v>19502</c:v>
                </c:pt>
                <c:pt idx="49">
                  <c:v>31892</c:v>
                </c:pt>
                <c:pt idx="50">
                  <c:v>23080</c:v>
                </c:pt>
                <c:pt idx="51">
                  <c:v>33564</c:v>
                </c:pt>
                <c:pt idx="52">
                  <c:v>10787</c:v>
                </c:pt>
              </c:numCache>
            </c:numRef>
          </c:val>
          <c:smooth val="0"/>
          <c:extLst>
            <c:ext xmlns:c16="http://schemas.microsoft.com/office/drawing/2014/chart" uri="{C3380CC4-5D6E-409C-BE32-E72D297353CC}">
              <c16:uniqueId val="{00000000-B95E-45F2-BF90-3506CC0F0942}"/>
            </c:ext>
          </c:extLst>
        </c:ser>
        <c:dLbls>
          <c:showLegendKey val="0"/>
          <c:showVal val="0"/>
          <c:showCatName val="0"/>
          <c:showSerName val="0"/>
          <c:showPercent val="0"/>
          <c:showBubbleSize val="0"/>
        </c:dLbls>
        <c:smooth val="0"/>
        <c:axId val="265488352"/>
        <c:axId val="162506544"/>
      </c:lineChart>
      <c:dateAx>
        <c:axId val="26548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506544"/>
        <c:crosses val="autoZero"/>
        <c:auto val="1"/>
        <c:lblOffset val="100"/>
        <c:baseTimeUnit val="days"/>
      </c:dateAx>
      <c:valAx>
        <c:axId val="16250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48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Fernsehen</c:v>
                </c:pt>
              </c:strCache>
            </c:strRef>
          </c:cat>
          <c:val>
            <c:numRef>
              <c:f>Sheet1!$B$2</c:f>
              <c:numCache>
                <c:formatCode>General</c:formatCode>
                <c:ptCount val="1"/>
                <c:pt idx="0">
                  <c:v>2252</c:v>
                </c:pt>
              </c:numCache>
            </c:numRef>
          </c:val>
          <c:extLst>
            <c:ext xmlns:c16="http://schemas.microsoft.com/office/drawing/2014/chart" uri="{C3380CC4-5D6E-409C-BE32-E72D297353CC}">
              <c16:uniqueId val="{00000000-B672-431D-BA27-16F9A4A0E009}"/>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Fernsehen</c:v>
                </c:pt>
              </c:strCache>
            </c:strRef>
          </c:cat>
          <c:val>
            <c:numRef>
              <c:f>Sheet1!$C$2</c:f>
              <c:numCache>
                <c:formatCode>General</c:formatCode>
                <c:ptCount val="1"/>
                <c:pt idx="0">
                  <c:v>4</c:v>
                </c:pt>
              </c:numCache>
            </c:numRef>
          </c:val>
          <c:extLst>
            <c:ext xmlns:c16="http://schemas.microsoft.com/office/drawing/2014/chart" uri="{C3380CC4-5D6E-409C-BE32-E72D297353CC}">
              <c16:uniqueId val="{00000001-B672-431D-BA27-16F9A4A0E009}"/>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Fernsehen</c:v>
                </c:pt>
              </c:strCache>
            </c:strRef>
          </c:cat>
          <c:val>
            <c:numRef>
              <c:f>Sheet1!$D$2</c:f>
              <c:numCache>
                <c:formatCode>General</c:formatCode>
                <c:ptCount val="1"/>
                <c:pt idx="0">
                  <c:v>1003</c:v>
                </c:pt>
              </c:numCache>
            </c:numRef>
          </c:val>
          <c:extLst>
            <c:ext xmlns:c16="http://schemas.microsoft.com/office/drawing/2014/chart" uri="{C3380CC4-5D6E-409C-BE32-E72D297353CC}">
              <c16:uniqueId val="{00000002-B672-431D-BA27-16F9A4A0E009}"/>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Fernsehen</c:v>
                </c:pt>
              </c:strCache>
            </c:strRef>
          </c:cat>
          <c:val>
            <c:numRef>
              <c:f>Sheet1!$E$2</c:f>
              <c:numCache>
                <c:formatCode>General</c:formatCode>
                <c:ptCount val="1"/>
                <c:pt idx="0">
                  <c:v>61</c:v>
                </c:pt>
              </c:numCache>
            </c:numRef>
          </c:val>
          <c:extLst>
            <c:ext xmlns:c16="http://schemas.microsoft.com/office/drawing/2014/chart" uri="{C3380CC4-5D6E-409C-BE32-E72D297353CC}">
              <c16:uniqueId val="{00000003-B672-431D-BA27-16F9A4A0E009}"/>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Fernsehen</c:v>
                </c:pt>
              </c:strCache>
            </c:strRef>
          </c:cat>
          <c:val>
            <c:numRef>
              <c:f>Sheet1!$F$2</c:f>
              <c:numCache>
                <c:formatCode>General</c:formatCode>
                <c:ptCount val="1"/>
                <c:pt idx="0">
                  <c:v>2220</c:v>
                </c:pt>
              </c:numCache>
            </c:numRef>
          </c:val>
          <c:extLst>
            <c:ext xmlns:c16="http://schemas.microsoft.com/office/drawing/2014/chart" uri="{C3380CC4-5D6E-409C-BE32-E72D297353CC}">
              <c16:uniqueId val="{00000004-B672-431D-BA27-16F9A4A0E009}"/>
            </c:ext>
          </c:extLst>
        </c:ser>
        <c:dLbls>
          <c:showLegendKey val="0"/>
          <c:showVal val="0"/>
          <c:showCatName val="0"/>
          <c:showSerName val="0"/>
          <c:showPercent val="0"/>
          <c:showBubbleSize val="0"/>
        </c:dLbls>
        <c:gapWidth val="150"/>
        <c:overlap val="100"/>
        <c:axId val="269822976"/>
        <c:axId val="269823304"/>
      </c:barChart>
      <c:catAx>
        <c:axId val="26982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23304"/>
        <c:crosses val="autoZero"/>
        <c:auto val="1"/>
        <c:lblAlgn val="ctr"/>
        <c:lblOffset val="100"/>
        <c:noMultiLvlLbl val="0"/>
      </c:catAx>
      <c:valAx>
        <c:axId val="26982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2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112501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022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3948101"/>
                    </a:ext>
                  </a:extLst>
                </a:gridCol>
                <a:gridCol w="2468880">
                  <a:extLst>
                    <a:ext uri="{9D8B030D-6E8A-4147-A177-3AD203B41FA5}">
                      <a16:colId xmlns:a16="http://schemas.microsoft.com/office/drawing/2014/main" val="1198768161"/>
                    </a:ext>
                  </a:extLst>
                </a:gridCol>
                <a:gridCol w="1645920">
                  <a:extLst>
                    <a:ext uri="{9D8B030D-6E8A-4147-A177-3AD203B41FA5}">
                      <a16:colId xmlns:a16="http://schemas.microsoft.com/office/drawing/2014/main" val="3084060656"/>
                    </a:ext>
                  </a:extLst>
                </a:gridCol>
                <a:gridCol w="1645920">
                  <a:extLst>
                    <a:ext uri="{9D8B030D-6E8A-4147-A177-3AD203B41FA5}">
                      <a16:colId xmlns:a16="http://schemas.microsoft.com/office/drawing/2014/main" val="2422959914"/>
                    </a:ext>
                  </a:extLst>
                </a:gridCol>
                <a:gridCol w="822960">
                  <a:extLst>
                    <a:ext uri="{9D8B030D-6E8A-4147-A177-3AD203B41FA5}">
                      <a16:colId xmlns:a16="http://schemas.microsoft.com/office/drawing/2014/main" val="3536627994"/>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517012187"/>
                  </a:ext>
                </a:extLst>
              </a:tr>
              <a:tr h="370840">
                <a:tc>
                  <a:txBody>
                    <a:bodyPr/>
                    <a:lstStyle/>
                    <a:p>
                      <a:r>
                        <a:rPr lang="en-US" sz="1000"/>
                        <a:t>NDR Fernsehen</a:t>
                      </a:r>
                      <a:endParaRPr lang="en-US" sz="1000"/>
                    </a:p>
                  </a:txBody>
                  <a:tcPr/>
                </a:tc>
                <a:tc>
                  <a:txBody>
                    <a:bodyPr/>
                    <a:lstStyle/>
                    <a:p>
                      <a:r>
                        <a:rPr lang="en-US" sz="1000"/>
                        <a:t>137976</a:t>
                      </a:r>
                      <a:endParaRPr lang="en-US" sz="1000"/>
                    </a:p>
                  </a:txBody>
                  <a:tcPr/>
                </a:tc>
                <a:tc>
                  <a:txBody>
                    <a:bodyPr/>
                    <a:lstStyle/>
                    <a:p>
                      <a:r>
                        <a:rPr lang="en-US" sz="1000"/>
                        <a:t>8269</a:t>
                      </a:r>
                      <a:endParaRPr lang="en-US" sz="1000"/>
                    </a:p>
                  </a:txBody>
                  <a:tcPr/>
                </a:tc>
                <a:tc>
                  <a:txBody>
                    <a:bodyPr/>
                    <a:lstStyle/>
                    <a:p>
                      <a:r>
                        <a:rPr lang="en-US" sz="1000"/>
                        <a:t>5.9%</a:t>
                      </a:r>
                      <a:endParaRPr lang="en-US" sz="1000"/>
                    </a:p>
                  </a:txBody>
                  <a:tcPr/>
                </a:tc>
                <a:tc>
                  <a:txBody>
                    <a:bodyPr/>
                    <a:lstStyle/>
                    <a:p>
                      <a:r>
                        <a:rPr lang="en-US" sz="1000"/>
                        <a:t>48485</a:t>
                      </a:r>
                      <a:endParaRPr lang="en-US" sz="1000"/>
                    </a:p>
                  </a:txBody>
                  <a:tcPr/>
                </a:tc>
                <a:extLst>
                  <a:ext uri="{0D108BD9-81ED-4DB2-BD59-A6C34878D82A}">
                    <a16:rowId xmlns:a16="http://schemas.microsoft.com/office/drawing/2014/main" val="44630756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596722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6474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12/28/2015 - 01/01/2017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653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0753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12/28/2015 - 01/01/2017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2646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58827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12/28/2015 - 01/01/2017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73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58898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12/28/2015 - 01/01/2017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796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1597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3405247"/>
                    </a:ext>
                  </a:extLst>
                </a:gridCol>
                <a:gridCol w="1645920">
                  <a:extLst>
                    <a:ext uri="{9D8B030D-6E8A-4147-A177-3AD203B41FA5}">
                      <a16:colId xmlns:a16="http://schemas.microsoft.com/office/drawing/2014/main" val="1983011598"/>
                    </a:ext>
                  </a:extLst>
                </a:gridCol>
                <a:gridCol w="1234440">
                  <a:extLst>
                    <a:ext uri="{9D8B030D-6E8A-4147-A177-3AD203B41FA5}">
                      <a16:colId xmlns:a16="http://schemas.microsoft.com/office/drawing/2014/main" val="1842703067"/>
                    </a:ext>
                  </a:extLst>
                </a:gridCol>
                <a:gridCol w="1234440">
                  <a:extLst>
                    <a:ext uri="{9D8B030D-6E8A-4147-A177-3AD203B41FA5}">
                      <a16:colId xmlns:a16="http://schemas.microsoft.com/office/drawing/2014/main" val="1186637246"/>
                    </a:ext>
                  </a:extLst>
                </a:gridCol>
                <a:gridCol w="1234440">
                  <a:extLst>
                    <a:ext uri="{9D8B030D-6E8A-4147-A177-3AD203B41FA5}">
                      <a16:colId xmlns:a16="http://schemas.microsoft.com/office/drawing/2014/main" val="3676118590"/>
                    </a:ext>
                  </a:extLst>
                </a:gridCol>
                <a:gridCol w="1234440">
                  <a:extLst>
                    <a:ext uri="{9D8B030D-6E8A-4147-A177-3AD203B41FA5}">
                      <a16:colId xmlns:a16="http://schemas.microsoft.com/office/drawing/2014/main" val="2439654754"/>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3282576730"/>
                  </a:ext>
                </a:extLst>
              </a:tr>
              <a:tr h="370840">
                <a:tc>
                  <a:txBody>
                    <a:bodyPr/>
                    <a:lstStyle/>
                    <a:p>
                      <a:r>
                        <a:rPr lang="en-US" sz="1000"/>
                        <a:t>NDR Fernsehen</a:t>
                      </a:r>
                      <a:endParaRPr lang="en-US" sz="1000"/>
                    </a:p>
                  </a:txBody>
                  <a:tcPr/>
                </a:tc>
                <a:tc>
                  <a:txBody>
                    <a:bodyPr/>
                    <a:lstStyle/>
                    <a:p>
                      <a:r>
                        <a:rPr lang="en-US" sz="1000"/>
                        <a:t>137976</a:t>
                      </a:r>
                      <a:endParaRPr lang="en-US" sz="1000"/>
                    </a:p>
                  </a:txBody>
                  <a:tcPr/>
                </a:tc>
                <a:tc>
                  <a:txBody>
                    <a:bodyPr/>
                    <a:lstStyle/>
                    <a:p>
                      <a:r>
                        <a:rPr lang="en-US" sz="1000"/>
                        <a:t>99639</a:t>
                      </a:r>
                      <a:endParaRPr lang="en-US" sz="1000"/>
                    </a:p>
                  </a:txBody>
                  <a:tcPr/>
                </a:tc>
                <a:tc>
                  <a:txBody>
                    <a:bodyPr/>
                    <a:lstStyle/>
                    <a:p>
                      <a:r>
                        <a:rPr lang="en-US" sz="1000"/>
                        <a:t>1952</a:t>
                      </a:r>
                      <a:endParaRPr lang="en-US" sz="1000"/>
                    </a:p>
                  </a:txBody>
                  <a:tcPr/>
                </a:tc>
                <a:tc>
                  <a:txBody>
                    <a:bodyPr/>
                    <a:lstStyle/>
                    <a:p>
                      <a:r>
                        <a:rPr lang="en-US" sz="1000"/>
                        <a:t>41278</a:t>
                      </a:r>
                      <a:endParaRPr lang="en-US" sz="1000"/>
                    </a:p>
                  </a:txBody>
                  <a:tcPr/>
                </a:tc>
                <a:tc>
                  <a:txBody>
                    <a:bodyPr/>
                    <a:lstStyle/>
                    <a:p>
                      <a:r>
                        <a:rPr lang="en-US" sz="1000"/>
                        <a:t>136023</a:t>
                      </a:r>
                      <a:endParaRPr lang="en-US" sz="1000"/>
                    </a:p>
                  </a:txBody>
                  <a:tcPr/>
                </a:tc>
                <a:extLst>
                  <a:ext uri="{0D108BD9-81ED-4DB2-BD59-A6C34878D82A}">
                    <a16:rowId xmlns:a16="http://schemas.microsoft.com/office/drawing/2014/main" val="295526985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83098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4764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97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303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4410160"/>
                    </a:ext>
                  </a:extLst>
                </a:gridCol>
                <a:gridCol w="1234440">
                  <a:extLst>
                    <a:ext uri="{9D8B030D-6E8A-4147-A177-3AD203B41FA5}">
                      <a16:colId xmlns:a16="http://schemas.microsoft.com/office/drawing/2014/main" val="485504585"/>
                    </a:ext>
                  </a:extLst>
                </a:gridCol>
                <a:gridCol w="822960">
                  <a:extLst>
                    <a:ext uri="{9D8B030D-6E8A-4147-A177-3AD203B41FA5}">
                      <a16:colId xmlns:a16="http://schemas.microsoft.com/office/drawing/2014/main" val="55249133"/>
                    </a:ext>
                  </a:extLst>
                </a:gridCol>
                <a:gridCol w="822960">
                  <a:extLst>
                    <a:ext uri="{9D8B030D-6E8A-4147-A177-3AD203B41FA5}">
                      <a16:colId xmlns:a16="http://schemas.microsoft.com/office/drawing/2014/main" val="398691078"/>
                    </a:ext>
                  </a:extLst>
                </a:gridCol>
                <a:gridCol w="822960">
                  <a:extLst>
                    <a:ext uri="{9D8B030D-6E8A-4147-A177-3AD203B41FA5}">
                      <a16:colId xmlns:a16="http://schemas.microsoft.com/office/drawing/2014/main" val="91967212"/>
                    </a:ext>
                  </a:extLst>
                </a:gridCol>
                <a:gridCol w="822960">
                  <a:extLst>
                    <a:ext uri="{9D8B030D-6E8A-4147-A177-3AD203B41FA5}">
                      <a16:colId xmlns:a16="http://schemas.microsoft.com/office/drawing/2014/main" val="1957159631"/>
                    </a:ext>
                  </a:extLst>
                </a:gridCol>
                <a:gridCol w="822960">
                  <a:extLst>
                    <a:ext uri="{9D8B030D-6E8A-4147-A177-3AD203B41FA5}">
                      <a16:colId xmlns:a16="http://schemas.microsoft.com/office/drawing/2014/main" val="4088524552"/>
                    </a:ext>
                  </a:extLst>
                </a:gridCol>
                <a:gridCol w="822960">
                  <a:extLst>
                    <a:ext uri="{9D8B030D-6E8A-4147-A177-3AD203B41FA5}">
                      <a16:colId xmlns:a16="http://schemas.microsoft.com/office/drawing/2014/main" val="1190464806"/>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08286794"/>
                  </a:ext>
                </a:extLst>
              </a:tr>
              <a:tr h="370840">
                <a:tc>
                  <a:txBody>
                    <a:bodyPr/>
                    <a:lstStyle/>
                    <a:p>
                      <a:r>
                        <a:rPr lang="en-US" sz="1000"/>
                        <a:t>NDR Fernsehen</a:t>
                      </a:r>
                      <a:endParaRPr lang="en-US" sz="1000"/>
                    </a:p>
                  </a:txBody>
                  <a:tcPr/>
                </a:tc>
                <a:tc>
                  <a:txBody>
                    <a:bodyPr/>
                    <a:lstStyle/>
                    <a:p>
                      <a:r>
                        <a:rPr lang="en-US" sz="1000"/>
                        <a:t>5540</a:t>
                      </a:r>
                      <a:endParaRPr lang="en-US" sz="1000"/>
                    </a:p>
                  </a:txBody>
                  <a:tcPr/>
                </a:tc>
                <a:tc>
                  <a:txBody>
                    <a:bodyPr/>
                    <a:lstStyle/>
                    <a:p>
                      <a:r>
                        <a:rPr lang="en-US" sz="1000"/>
                        <a:t>1003</a:t>
                      </a:r>
                      <a:endParaRPr lang="en-US" sz="1000"/>
                    </a:p>
                  </a:txBody>
                  <a:tcPr/>
                </a:tc>
                <a:tc>
                  <a:txBody>
                    <a:bodyPr/>
                    <a:lstStyle/>
                    <a:p>
                      <a:r>
                        <a:rPr lang="en-US" sz="1000"/>
                        <a:t>2220</a:t>
                      </a:r>
                      <a:endParaRPr lang="en-US" sz="1000"/>
                    </a:p>
                  </a:txBody>
                  <a:tcPr/>
                </a:tc>
                <a:tc>
                  <a:txBody>
                    <a:bodyPr/>
                    <a:lstStyle/>
                    <a:p>
                      <a:r>
                        <a:rPr lang="en-US" sz="1000"/>
                        <a:t>61</a:t>
                      </a:r>
                      <a:endParaRPr lang="en-US" sz="1000"/>
                    </a:p>
                  </a:txBody>
                  <a:tcPr/>
                </a:tc>
                <a:tc>
                  <a:txBody>
                    <a:bodyPr/>
                    <a:lstStyle/>
                    <a:p>
                      <a:r>
                        <a:rPr lang="en-US" sz="1000"/>
                        <a:t>2252</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73281887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579797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7443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4088164"/>
                    </a:ext>
                  </a:extLst>
                </a:gridCol>
                <a:gridCol w="1234440">
                  <a:extLst>
                    <a:ext uri="{9D8B030D-6E8A-4147-A177-3AD203B41FA5}">
                      <a16:colId xmlns:a16="http://schemas.microsoft.com/office/drawing/2014/main" val="443377784"/>
                    </a:ext>
                  </a:extLst>
                </a:gridCol>
                <a:gridCol w="1234440">
                  <a:extLst>
                    <a:ext uri="{9D8B030D-6E8A-4147-A177-3AD203B41FA5}">
                      <a16:colId xmlns:a16="http://schemas.microsoft.com/office/drawing/2014/main" val="2111311544"/>
                    </a:ext>
                  </a:extLst>
                </a:gridCol>
                <a:gridCol w="1234440">
                  <a:extLst>
                    <a:ext uri="{9D8B030D-6E8A-4147-A177-3AD203B41FA5}">
                      <a16:colId xmlns:a16="http://schemas.microsoft.com/office/drawing/2014/main" val="1908224513"/>
                    </a:ext>
                  </a:extLst>
                </a:gridCol>
                <a:gridCol w="1645920">
                  <a:extLst>
                    <a:ext uri="{9D8B030D-6E8A-4147-A177-3AD203B41FA5}">
                      <a16:colId xmlns:a16="http://schemas.microsoft.com/office/drawing/2014/main" val="2046674229"/>
                    </a:ext>
                  </a:extLst>
                </a:gridCol>
                <a:gridCol w="822960">
                  <a:extLst>
                    <a:ext uri="{9D8B030D-6E8A-4147-A177-3AD203B41FA5}">
                      <a16:colId xmlns:a16="http://schemas.microsoft.com/office/drawing/2014/main" val="2389348394"/>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90402356"/>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15263</a:t>
                      </a:r>
                      <a:endParaRPr lang="en-US" sz="1000"/>
                    </a:p>
                  </a:txBody>
                  <a:tcPr/>
                </a:tc>
                <a:tc>
                  <a:txBody>
                    <a:bodyPr/>
                    <a:lstStyle/>
                    <a:p>
                      <a:r>
                        <a:rPr lang="en-US" sz="1000"/>
                        <a:t>4311</a:t>
                      </a:r>
                      <a:endParaRPr lang="en-US" sz="1000"/>
                    </a:p>
                  </a:txBody>
                  <a:tcPr/>
                </a:tc>
                <a:tc>
                  <a:txBody>
                    <a:bodyPr/>
                    <a:lstStyle/>
                    <a:p>
                      <a:r>
                        <a:rPr lang="en-US" sz="1000"/>
                        <a:t>446</a:t>
                      </a:r>
                      <a:endParaRPr lang="en-US" sz="1000"/>
                    </a:p>
                  </a:txBody>
                  <a:tcPr/>
                </a:tc>
                <a:tc>
                  <a:txBody>
                    <a:bodyPr/>
                    <a:lstStyle/>
                    <a:p>
                      <a:r>
                        <a:rPr lang="en-US" sz="1000"/>
                        <a:t>20020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45808530"/>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607</a:t>
                      </a:r>
                      <a:endParaRPr lang="en-US" sz="1000"/>
                    </a:p>
                  </a:txBody>
                  <a:tcPr/>
                </a:tc>
                <a:tc>
                  <a:txBody>
                    <a:bodyPr/>
                    <a:lstStyle/>
                    <a:p>
                      <a:r>
                        <a:rPr lang="en-US" sz="1000"/>
                        <a:t>564</a:t>
                      </a:r>
                      <a:endParaRPr lang="en-US" sz="1000"/>
                    </a:p>
                  </a:txBody>
                  <a:tcPr/>
                </a:tc>
                <a:tc>
                  <a:txBody>
                    <a:bodyPr/>
                    <a:lstStyle/>
                    <a:p>
                      <a:r>
                        <a:rPr lang="en-US" sz="1000"/>
                        <a:t>71</a:t>
                      </a:r>
                      <a:endParaRPr lang="en-US" sz="1000"/>
                    </a:p>
                  </a:txBody>
                  <a:tcPr/>
                </a:tc>
                <a:tc>
                  <a:txBody>
                    <a:bodyPr/>
                    <a:lstStyle/>
                    <a:p>
                      <a:r>
                        <a:rPr lang="en-US" sz="1000"/>
                        <a:t>1242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4300100"/>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388</a:t>
                      </a:r>
                      <a:endParaRPr lang="en-US" sz="1000"/>
                    </a:p>
                  </a:txBody>
                  <a:tcPr/>
                </a:tc>
                <a:tc>
                  <a:txBody>
                    <a:bodyPr/>
                    <a:lstStyle/>
                    <a:p>
                      <a:r>
                        <a:rPr lang="en-US" sz="1000"/>
                        <a:t>249</a:t>
                      </a:r>
                      <a:endParaRPr lang="en-US" sz="1000"/>
                    </a:p>
                  </a:txBody>
                  <a:tcPr/>
                </a:tc>
                <a:tc>
                  <a:txBody>
                    <a:bodyPr/>
                    <a:lstStyle/>
                    <a:p>
                      <a:r>
                        <a:rPr lang="en-US" sz="1000"/>
                        <a:t>50</a:t>
                      </a:r>
                      <a:endParaRPr lang="en-US" sz="1000"/>
                    </a:p>
                  </a:txBody>
                  <a:tcPr/>
                </a:tc>
                <a:tc>
                  <a:txBody>
                    <a:bodyPr/>
                    <a:lstStyle/>
                    <a:p>
                      <a:r>
                        <a:rPr lang="en-US" sz="1000"/>
                        <a:t>687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40599154"/>
                  </a:ext>
                </a:extLst>
              </a:tr>
              <a:tr h="370840">
                <a:tc>
                  <a:txBody>
                    <a:bodyPr/>
                    <a:lstStyle/>
                    <a:p>
                      <a:r>
                        <a:rPr lang="de-DE" sz="1000" b="1"/>
                        <a:t>NDR Fernsehen - 2016-10-06 12:30:00</a:t>
                      </a:r>
                      <a:r>
                        <a:rPr lang="de-DE" sz="1000"/>
                        <a:t>
Gemästete Singvögel zum Nachtisch?
die reportage, Freitag, 21.15 Uhr</a:t>
                      </a:r>
                      <a:endParaRPr lang="en-US" sz="1000"/>
                    </a:p>
                  </a:txBody>
                  <a:tcPr/>
                </a:tc>
                <a:tc>
                  <a:txBody>
                    <a:bodyPr/>
                    <a:lstStyle/>
                    <a:p>
                      <a:r>
                        <a:rPr lang="en-US" sz="1000"/>
                        <a:t>216</a:t>
                      </a:r>
                      <a:endParaRPr lang="en-US" sz="1000"/>
                    </a:p>
                  </a:txBody>
                  <a:tcPr/>
                </a:tc>
                <a:tc>
                  <a:txBody>
                    <a:bodyPr/>
                    <a:lstStyle/>
                    <a:p>
                      <a:r>
                        <a:rPr lang="en-US" sz="1000"/>
                        <a:t>16</a:t>
                      </a:r>
                      <a:endParaRPr lang="en-US" sz="1000"/>
                    </a:p>
                  </a:txBody>
                  <a:tcPr/>
                </a:tc>
                <a:tc>
                  <a:txBody>
                    <a:bodyPr/>
                    <a:lstStyle/>
                    <a:p>
                      <a:r>
                        <a:rPr lang="en-US" sz="1000"/>
                        <a:t>89</a:t>
                      </a:r>
                      <a:endParaRPr lang="en-US" sz="1000"/>
                    </a:p>
                  </a:txBody>
                  <a:tcPr/>
                </a:tc>
                <a:tc>
                  <a:txBody>
                    <a:bodyPr/>
                    <a:lstStyle/>
                    <a:p>
                      <a:r>
                        <a:rPr lang="en-US" sz="1000"/>
                        <a:t>321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10236154"/>
                  </a:ext>
                </a:extLst>
              </a:tr>
              <a:tr h="370840">
                <a:tc>
                  <a:txBody>
                    <a:bodyPr/>
                    <a:lstStyle/>
                    <a:p>
                      <a:r>
                        <a:rPr lang="de-DE" sz="1000" b="1"/>
                        <a:t>NDR Fernsehen - 2016-09-27 02:00:00</a:t>
                      </a:r>
                      <a:r>
                        <a:rPr lang="de-DE" sz="1000"/>
                        <a:t>
Sven Tietzer und seine Brunhilde geben wieder Gas! Treckerfahrer dürfen das! Mittwoch 21:00 Uhr.</a:t>
                      </a:r>
                      <a:endParaRPr lang="en-US" sz="1000"/>
                    </a:p>
                  </a:txBody>
                  <a:tcPr/>
                </a:tc>
                <a:tc>
                  <a:txBody>
                    <a:bodyPr/>
                    <a:lstStyle/>
                    <a:p>
                      <a:r>
                        <a:rPr lang="en-US" sz="1000"/>
                        <a:t>175</a:t>
                      </a:r>
                      <a:endParaRPr lang="en-US" sz="1000"/>
                    </a:p>
                  </a:txBody>
                  <a:tcPr/>
                </a:tc>
                <a:tc>
                  <a:txBody>
                    <a:bodyPr/>
                    <a:lstStyle/>
                    <a:p>
                      <a:r>
                        <a:rPr lang="en-US" sz="1000"/>
                        <a:t>156</a:t>
                      </a:r>
                      <a:endParaRPr lang="en-US" sz="1000"/>
                    </a:p>
                  </a:txBody>
                  <a:tcPr/>
                </a:tc>
                <a:tc>
                  <a:txBody>
                    <a:bodyPr/>
                    <a:lstStyle/>
                    <a:p>
                      <a:r>
                        <a:rPr lang="en-US" sz="1000"/>
                        <a:t>35</a:t>
                      </a:r>
                      <a:endParaRPr lang="en-US" sz="1000"/>
                    </a:p>
                  </a:txBody>
                  <a:tcPr/>
                </a:tc>
                <a:tc>
                  <a:txBody>
                    <a:bodyPr/>
                    <a:lstStyle/>
                    <a:p>
                      <a:r>
                        <a:rPr lang="en-US" sz="1000"/>
                        <a:t>366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729457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752763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33983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0091180"/>
                    </a:ext>
                  </a:extLst>
                </a:gridCol>
                <a:gridCol w="1234440">
                  <a:extLst>
                    <a:ext uri="{9D8B030D-6E8A-4147-A177-3AD203B41FA5}">
                      <a16:colId xmlns:a16="http://schemas.microsoft.com/office/drawing/2014/main" val="2527108140"/>
                    </a:ext>
                  </a:extLst>
                </a:gridCol>
                <a:gridCol w="1234440">
                  <a:extLst>
                    <a:ext uri="{9D8B030D-6E8A-4147-A177-3AD203B41FA5}">
                      <a16:colId xmlns:a16="http://schemas.microsoft.com/office/drawing/2014/main" val="526355085"/>
                    </a:ext>
                  </a:extLst>
                </a:gridCol>
                <a:gridCol w="1234440">
                  <a:extLst>
                    <a:ext uri="{9D8B030D-6E8A-4147-A177-3AD203B41FA5}">
                      <a16:colId xmlns:a16="http://schemas.microsoft.com/office/drawing/2014/main" val="56374519"/>
                    </a:ext>
                  </a:extLst>
                </a:gridCol>
                <a:gridCol w="1645920">
                  <a:extLst>
                    <a:ext uri="{9D8B030D-6E8A-4147-A177-3AD203B41FA5}">
                      <a16:colId xmlns:a16="http://schemas.microsoft.com/office/drawing/2014/main" val="3346954731"/>
                    </a:ext>
                  </a:extLst>
                </a:gridCol>
                <a:gridCol w="822960">
                  <a:extLst>
                    <a:ext uri="{9D8B030D-6E8A-4147-A177-3AD203B41FA5}">
                      <a16:colId xmlns:a16="http://schemas.microsoft.com/office/drawing/2014/main" val="3881244682"/>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554541253"/>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446</a:t>
                      </a:r>
                      <a:endParaRPr lang="en-US" sz="1000"/>
                    </a:p>
                  </a:txBody>
                  <a:tcPr/>
                </a:tc>
                <a:tc>
                  <a:txBody>
                    <a:bodyPr/>
                    <a:lstStyle/>
                    <a:p>
                      <a:r>
                        <a:rPr lang="en-US" sz="1000"/>
                        <a:t>4311</a:t>
                      </a:r>
                      <a:endParaRPr lang="en-US" sz="1000"/>
                    </a:p>
                  </a:txBody>
                  <a:tcPr/>
                </a:tc>
                <a:tc>
                  <a:txBody>
                    <a:bodyPr/>
                    <a:lstStyle/>
                    <a:p>
                      <a:r>
                        <a:rPr lang="en-US" sz="1000"/>
                        <a:t>15263</a:t>
                      </a:r>
                      <a:endParaRPr lang="en-US" sz="1000"/>
                    </a:p>
                  </a:txBody>
                  <a:tcPr/>
                </a:tc>
                <a:tc>
                  <a:txBody>
                    <a:bodyPr/>
                    <a:lstStyle/>
                    <a:p>
                      <a:r>
                        <a:rPr lang="en-US" sz="1000"/>
                        <a:t>20020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76070731"/>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280</a:t>
                      </a:r>
                      <a:endParaRPr lang="en-US" sz="1000"/>
                    </a:p>
                  </a:txBody>
                  <a:tcPr/>
                </a:tc>
                <a:tc>
                  <a:txBody>
                    <a:bodyPr/>
                    <a:lstStyle/>
                    <a:p>
                      <a:r>
                        <a:rPr lang="en-US" sz="1000"/>
                        <a:t>89</a:t>
                      </a:r>
                      <a:endParaRPr lang="en-US" sz="1000"/>
                    </a:p>
                  </a:txBody>
                  <a:tcPr/>
                </a:tc>
                <a:tc>
                  <a:txBody>
                    <a:bodyPr/>
                    <a:lstStyle/>
                    <a:p>
                      <a:r>
                        <a:rPr lang="en-US" sz="1000"/>
                        <a:t>85</a:t>
                      </a:r>
                      <a:endParaRPr lang="en-US" sz="1000"/>
                    </a:p>
                  </a:txBody>
                  <a:tcPr/>
                </a:tc>
                <a:tc>
                  <a:txBody>
                    <a:bodyPr/>
                    <a:lstStyle/>
                    <a:p>
                      <a:r>
                        <a:rPr lang="en-US" sz="1000"/>
                        <a:t>454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34290151"/>
                  </a:ext>
                </a:extLst>
              </a:tr>
              <a:tr h="370840">
                <a:tc>
                  <a:txBody>
                    <a:bodyPr/>
                    <a:lstStyle/>
                    <a:p>
                      <a:r>
                        <a:rPr lang="de-DE" sz="1000" b="1"/>
                        <a:t>NDR Fernsehen - 2016-11-02 04:43:32</a:t>
                      </a:r>
                      <a:r>
                        <a:rPr lang="de-DE" sz="1000"/>
                        <a:t>
Böhmermann gegen Erdogan: Neue Runde! In 20 Minuten geht's los: Das Hamburger Landgericht verhandelt, ob das Schmähgedicht die Persönlichkeitsrechte des türkischen Präsidenten verletzt.</a:t>
                      </a:r>
                      <a:endParaRPr lang="en-US" sz="1000"/>
                    </a:p>
                  </a:txBody>
                  <a:tcPr/>
                </a:tc>
                <a:tc>
                  <a:txBody>
                    <a:bodyPr/>
                    <a:lstStyle/>
                    <a:p>
                      <a:r>
                        <a:rPr lang="en-US" sz="1000"/>
                        <a:t>129</a:t>
                      </a:r>
                      <a:endParaRPr lang="en-US" sz="1000"/>
                    </a:p>
                  </a:txBody>
                  <a:tcPr/>
                </a:tc>
                <a:tc>
                  <a:txBody>
                    <a:bodyPr/>
                    <a:lstStyle/>
                    <a:p>
                      <a:r>
                        <a:rPr lang="en-US" sz="1000"/>
                        <a:t>59</a:t>
                      </a:r>
                      <a:endParaRPr lang="en-US" sz="1000"/>
                    </a:p>
                  </a:txBody>
                  <a:tcPr/>
                </a:tc>
                <a:tc>
                  <a:txBody>
                    <a:bodyPr/>
                    <a:lstStyle/>
                    <a:p>
                      <a:r>
                        <a:rPr lang="en-US" sz="1000"/>
                        <a:t>25</a:t>
                      </a:r>
                      <a:endParaRPr lang="en-US" sz="1000"/>
                    </a:p>
                  </a:txBody>
                  <a:tcPr/>
                </a:tc>
                <a:tc>
                  <a:txBody>
                    <a:bodyPr/>
                    <a:lstStyle/>
                    <a:p>
                      <a:r>
                        <a:rPr lang="en-US" sz="1000"/>
                        <a:t>213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2812892"/>
                  </a:ext>
                </a:extLst>
              </a:tr>
              <a:tr h="370840">
                <a:tc>
                  <a:txBody>
                    <a:bodyPr/>
                    <a:lstStyle/>
                    <a:p>
                      <a:r>
                        <a:rPr lang="de-DE" sz="1000" b="1"/>
                        <a:t>NDR Fernsehen - 2016-10-06 12:30:00</a:t>
                      </a:r>
                      <a:r>
                        <a:rPr lang="de-DE" sz="1000"/>
                        <a:t>
Gemästete Singvögel zum Nachtisch?
die reportage, Freitag, 21.15 Uhr</a:t>
                      </a:r>
                      <a:endParaRPr lang="en-US" sz="1000"/>
                    </a:p>
                  </a:txBody>
                  <a:tcPr/>
                </a:tc>
                <a:tc>
                  <a:txBody>
                    <a:bodyPr/>
                    <a:lstStyle/>
                    <a:p>
                      <a:r>
                        <a:rPr lang="en-US" sz="1000"/>
                        <a:t>89</a:t>
                      </a:r>
                      <a:endParaRPr lang="en-US" sz="1000"/>
                    </a:p>
                  </a:txBody>
                  <a:tcPr/>
                </a:tc>
                <a:tc>
                  <a:txBody>
                    <a:bodyPr/>
                    <a:lstStyle/>
                    <a:p>
                      <a:r>
                        <a:rPr lang="en-US" sz="1000"/>
                        <a:t>16</a:t>
                      </a:r>
                      <a:endParaRPr lang="en-US" sz="1000"/>
                    </a:p>
                  </a:txBody>
                  <a:tcPr/>
                </a:tc>
                <a:tc>
                  <a:txBody>
                    <a:bodyPr/>
                    <a:lstStyle/>
                    <a:p>
                      <a:r>
                        <a:rPr lang="en-US" sz="1000"/>
                        <a:t>216</a:t>
                      </a:r>
                      <a:endParaRPr lang="en-US" sz="1000"/>
                    </a:p>
                  </a:txBody>
                  <a:tcPr/>
                </a:tc>
                <a:tc>
                  <a:txBody>
                    <a:bodyPr/>
                    <a:lstStyle/>
                    <a:p>
                      <a:r>
                        <a:rPr lang="en-US" sz="1000"/>
                        <a:t>321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62238158"/>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87</a:t>
                      </a:r>
                      <a:endParaRPr lang="en-US" sz="1000"/>
                    </a:p>
                  </a:txBody>
                  <a:tcPr/>
                </a:tc>
                <a:tc>
                  <a:txBody>
                    <a:bodyPr/>
                    <a:lstStyle/>
                    <a:p>
                      <a:r>
                        <a:rPr lang="en-US" sz="1000"/>
                        <a:t>175</a:t>
                      </a:r>
                      <a:endParaRPr lang="en-US" sz="1000"/>
                    </a:p>
                  </a:txBody>
                  <a:tcPr/>
                </a:tc>
                <a:tc>
                  <a:txBody>
                    <a:bodyPr/>
                    <a:lstStyle/>
                    <a:p>
                      <a:r>
                        <a:rPr lang="en-US" sz="1000"/>
                        <a:t>161</a:t>
                      </a:r>
                      <a:endParaRPr lang="en-US" sz="1000"/>
                    </a:p>
                  </a:txBody>
                  <a:tcPr/>
                </a:tc>
                <a:tc>
                  <a:txBody>
                    <a:bodyPr/>
                    <a:lstStyle/>
                    <a:p>
                      <a:r>
                        <a:rPr lang="en-US" sz="1000"/>
                        <a:t>423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2621979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698234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010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352679229"/>
                    </a:ext>
                  </a:extLst>
                </a:gridCol>
                <a:gridCol w="1152144">
                  <a:extLst>
                    <a:ext uri="{9D8B030D-6E8A-4147-A177-3AD203B41FA5}">
                      <a16:colId xmlns:a16="http://schemas.microsoft.com/office/drawing/2014/main" val="3366855266"/>
                    </a:ext>
                  </a:extLst>
                </a:gridCol>
                <a:gridCol w="1152144">
                  <a:extLst>
                    <a:ext uri="{9D8B030D-6E8A-4147-A177-3AD203B41FA5}">
                      <a16:colId xmlns:a16="http://schemas.microsoft.com/office/drawing/2014/main" val="4171709613"/>
                    </a:ext>
                  </a:extLst>
                </a:gridCol>
                <a:gridCol w="1152144">
                  <a:extLst>
                    <a:ext uri="{9D8B030D-6E8A-4147-A177-3AD203B41FA5}">
                      <a16:colId xmlns:a16="http://schemas.microsoft.com/office/drawing/2014/main" val="874170540"/>
                    </a:ext>
                  </a:extLst>
                </a:gridCol>
                <a:gridCol w="822960">
                  <a:extLst>
                    <a:ext uri="{9D8B030D-6E8A-4147-A177-3AD203B41FA5}">
                      <a16:colId xmlns:a16="http://schemas.microsoft.com/office/drawing/2014/main" val="3435987893"/>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671048548"/>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324695</a:t>
                      </a:r>
                      <a:endParaRPr lang="en-US" sz="1000"/>
                    </a:p>
                  </a:txBody>
                  <a:tcPr/>
                </a:tc>
                <a:tc>
                  <a:txBody>
                    <a:bodyPr/>
                    <a:lstStyle/>
                    <a:p>
                      <a:r>
                        <a:rPr lang="en-US" sz="1000"/>
                        <a:t>819907</a:t>
                      </a:r>
                      <a:endParaRPr lang="en-US" sz="1000"/>
                    </a:p>
                  </a:txBody>
                  <a:tcPr/>
                </a:tc>
                <a:tc>
                  <a:txBody>
                    <a:bodyPr/>
                    <a:lstStyle/>
                    <a:p>
                      <a:r>
                        <a:rPr lang="en-US" sz="1000"/>
                        <a:t>8%</a:t>
                      </a:r>
                      <a:endParaRPr lang="en-US" sz="1000"/>
                    </a:p>
                  </a:txBody>
                  <a:tcPr/>
                </a:tc>
                <a:tc>
                  <a:txBody>
                    <a:bodyPr/>
                    <a:lstStyle/>
                    <a:p>
                      <a:r>
                        <a:rPr lang="en-US" sz="1000"/>
                        <a:t>2:01</a:t>
                      </a:r>
                      <a:endParaRPr lang="en-US" sz="1000"/>
                    </a:p>
                  </a:txBody>
                  <a:tcPr/>
                </a:tc>
                <a:extLst>
                  <a:ext uri="{0D108BD9-81ED-4DB2-BD59-A6C34878D82A}">
                    <a16:rowId xmlns:a16="http://schemas.microsoft.com/office/drawing/2014/main" val="3163245726"/>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78888</a:t>
                      </a:r>
                      <a:endParaRPr lang="en-US" sz="1000"/>
                    </a:p>
                  </a:txBody>
                  <a:tcPr/>
                </a:tc>
                <a:tc>
                  <a:txBody>
                    <a:bodyPr/>
                    <a:lstStyle/>
                    <a:p>
                      <a:r>
                        <a:rPr lang="en-US" sz="1000"/>
                        <a:t>107456</a:t>
                      </a:r>
                      <a:endParaRPr lang="en-US" sz="1000"/>
                    </a:p>
                  </a:txBody>
                  <a:tcPr/>
                </a:tc>
                <a:tc>
                  <a:txBody>
                    <a:bodyPr/>
                    <a:lstStyle/>
                    <a:p>
                      <a:r>
                        <a:rPr lang="en-US" sz="1000"/>
                        <a:t>46%</a:t>
                      </a:r>
                      <a:endParaRPr lang="en-US" sz="1000"/>
                    </a:p>
                  </a:txBody>
                  <a:tcPr/>
                </a:tc>
                <a:tc>
                  <a:txBody>
                    <a:bodyPr/>
                    <a:lstStyle/>
                    <a:p>
                      <a:r>
                        <a:rPr lang="en-US" sz="1000"/>
                        <a:t>0:40</a:t>
                      </a:r>
                      <a:endParaRPr lang="en-US" sz="1000"/>
                    </a:p>
                  </a:txBody>
                  <a:tcPr/>
                </a:tc>
                <a:extLst>
                  <a:ext uri="{0D108BD9-81ED-4DB2-BD59-A6C34878D82A}">
                    <a16:rowId xmlns:a16="http://schemas.microsoft.com/office/drawing/2014/main" val="3118233054"/>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71478</a:t>
                      </a:r>
                      <a:endParaRPr lang="en-US" sz="1000"/>
                    </a:p>
                  </a:txBody>
                  <a:tcPr/>
                </a:tc>
                <a:tc>
                  <a:txBody>
                    <a:bodyPr/>
                    <a:lstStyle/>
                    <a:p>
                      <a:r>
                        <a:rPr lang="en-US" sz="1000"/>
                        <a:t>109347</a:t>
                      </a:r>
                      <a:endParaRPr lang="en-US" sz="1000"/>
                    </a:p>
                  </a:txBody>
                  <a:tcPr/>
                </a:tc>
                <a:tc>
                  <a:txBody>
                    <a:bodyPr/>
                    <a:lstStyle/>
                    <a:p>
                      <a:r>
                        <a:rPr lang="en-US" sz="1000"/>
                        <a:t>26%</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47755982"/>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38310</a:t>
                      </a:r>
                      <a:endParaRPr lang="en-US" sz="1000"/>
                    </a:p>
                  </a:txBody>
                  <a:tcPr/>
                </a:tc>
                <a:tc>
                  <a:txBody>
                    <a:bodyPr/>
                    <a:lstStyle/>
                    <a:p>
                      <a:r>
                        <a:rPr lang="en-US" sz="1000"/>
                        <a:t>67289</a:t>
                      </a:r>
                      <a:endParaRPr lang="en-US" sz="1000"/>
                    </a:p>
                  </a:txBody>
                  <a:tcPr/>
                </a:tc>
                <a:tc>
                  <a:txBody>
                    <a:bodyPr/>
                    <a:lstStyle/>
                    <a:p>
                      <a:r>
                        <a:rPr lang="en-US" sz="1000"/>
                        <a:t>70%</a:t>
                      </a:r>
                      <a:endParaRPr lang="en-US" sz="1000"/>
                    </a:p>
                  </a:txBody>
                  <a:tcPr/>
                </a:tc>
                <a:tc>
                  <a:txBody>
                    <a:bodyPr/>
                    <a:lstStyle/>
                    <a:p>
                      <a:r>
                        <a:rPr lang="en-US" sz="1000"/>
                        <a:t>0:10</a:t>
                      </a:r>
                      <a:endParaRPr lang="en-US" sz="1000"/>
                    </a:p>
                  </a:txBody>
                  <a:tcPr/>
                </a:tc>
                <a:extLst>
                  <a:ext uri="{0D108BD9-81ED-4DB2-BD59-A6C34878D82A}">
                    <a16:rowId xmlns:a16="http://schemas.microsoft.com/office/drawing/2014/main" val="3427831662"/>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29923</a:t>
                      </a:r>
                      <a:endParaRPr lang="en-US" sz="1000"/>
                    </a:p>
                  </a:txBody>
                  <a:tcPr/>
                </a:tc>
                <a:tc>
                  <a:txBody>
                    <a:bodyPr/>
                    <a:lstStyle/>
                    <a:p>
                      <a:r>
                        <a:rPr lang="en-US" sz="1000"/>
                        <a:t>40197</a:t>
                      </a:r>
                      <a:endParaRPr lang="en-US" sz="1000"/>
                    </a:p>
                  </a:txBody>
                  <a:tcPr/>
                </a:tc>
                <a:tc>
                  <a:txBody>
                    <a:bodyPr/>
                    <a:lstStyle/>
                    <a:p>
                      <a:r>
                        <a:rPr lang="en-US" sz="1000"/>
                        <a:t>29%</a:t>
                      </a:r>
                      <a:endParaRPr lang="en-US" sz="1000"/>
                    </a:p>
                  </a:txBody>
                  <a:tcPr/>
                </a:tc>
                <a:tc>
                  <a:txBody>
                    <a:bodyPr/>
                    <a:lstStyle/>
                    <a:p>
                      <a:r>
                        <a:rPr lang="en-US" sz="1000"/>
                        <a:t>1:37</a:t>
                      </a:r>
                      <a:endParaRPr lang="en-US" sz="1000"/>
                    </a:p>
                  </a:txBody>
                  <a:tcPr/>
                </a:tc>
                <a:extLst>
                  <a:ext uri="{0D108BD9-81ED-4DB2-BD59-A6C34878D82A}">
                    <a16:rowId xmlns:a16="http://schemas.microsoft.com/office/drawing/2014/main" val="21610082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658841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700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6043541"/>
                    </a:ext>
                  </a:extLst>
                </a:gridCol>
                <a:gridCol w="1316736">
                  <a:extLst>
                    <a:ext uri="{9D8B030D-6E8A-4147-A177-3AD203B41FA5}">
                      <a16:colId xmlns:a16="http://schemas.microsoft.com/office/drawing/2014/main" val="3680348239"/>
                    </a:ext>
                  </a:extLst>
                </a:gridCol>
                <a:gridCol w="1481328">
                  <a:extLst>
                    <a:ext uri="{9D8B030D-6E8A-4147-A177-3AD203B41FA5}">
                      <a16:colId xmlns:a16="http://schemas.microsoft.com/office/drawing/2014/main" val="4082956552"/>
                    </a:ext>
                  </a:extLst>
                </a:gridCol>
                <a:gridCol w="1481328">
                  <a:extLst>
                    <a:ext uri="{9D8B030D-6E8A-4147-A177-3AD203B41FA5}">
                      <a16:colId xmlns:a16="http://schemas.microsoft.com/office/drawing/2014/main" val="3923655393"/>
                    </a:ext>
                  </a:extLst>
                </a:gridCol>
                <a:gridCol w="1481328">
                  <a:extLst>
                    <a:ext uri="{9D8B030D-6E8A-4147-A177-3AD203B41FA5}">
                      <a16:colId xmlns:a16="http://schemas.microsoft.com/office/drawing/2014/main" val="3088528289"/>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866207783"/>
                  </a:ext>
                </a:extLst>
              </a:tr>
              <a:tr h="370840">
                <a:tc>
                  <a:txBody>
                    <a:bodyPr/>
                    <a:lstStyle/>
                    <a:p>
                      <a:r>
                        <a:rPr lang="de-DE" sz="1000" b="1"/>
                        <a:t>NDR Fernsehen - 2016-10-06 12:30:00</a:t>
                      </a:r>
                      <a:r>
                        <a:rPr lang="de-DE" sz="1000"/>
                        <a:t>
Gemästete Singvögel zum Nachtisch?
die reportage, Freitag, 21.15 Uhr</a:t>
                      </a:r>
                      <a:endParaRPr lang="en-US" sz="1000"/>
                    </a:p>
                  </a:txBody>
                  <a:tcPr/>
                </a:tc>
                <a:tc>
                  <a:txBody>
                    <a:bodyPr/>
                    <a:lstStyle/>
                    <a:p>
                      <a:r>
                        <a:rPr lang="en-US" sz="1000"/>
                        <a:t>24.43%</a:t>
                      </a:r>
                      <a:endParaRPr lang="en-US" sz="1000"/>
                    </a:p>
                  </a:txBody>
                  <a:tcPr/>
                </a:tc>
                <a:tc>
                  <a:txBody>
                    <a:bodyPr/>
                    <a:lstStyle/>
                    <a:p>
                      <a:r>
                        <a:rPr lang="en-US" sz="1000"/>
                        <a:t>44.17%</a:t>
                      </a:r>
                      <a:endParaRPr lang="en-US" sz="1000"/>
                    </a:p>
                  </a:txBody>
                  <a:tcPr/>
                </a:tc>
                <a:tc>
                  <a:txBody>
                    <a:bodyPr/>
                    <a:lstStyle/>
                    <a:p>
                      <a:r>
                        <a:rPr lang="en-US" sz="1000"/>
                        <a:t>24970</a:t>
                      </a:r>
                      <a:endParaRPr lang="en-US" sz="1000"/>
                    </a:p>
                  </a:txBody>
                  <a:tcPr/>
                </a:tc>
                <a:tc>
                  <a:txBody>
                    <a:bodyPr/>
                    <a:lstStyle/>
                    <a:p>
                      <a:r>
                        <a:rPr lang="en-US" sz="1000"/>
                        <a:t>102227</a:t>
                      </a:r>
                      <a:endParaRPr lang="en-US" sz="1000"/>
                    </a:p>
                  </a:txBody>
                  <a:tcPr/>
                </a:tc>
                <a:extLst>
                  <a:ext uri="{0D108BD9-81ED-4DB2-BD59-A6C34878D82A}">
                    <a16:rowId xmlns:a16="http://schemas.microsoft.com/office/drawing/2014/main" val="3790564934"/>
                  </a:ext>
                </a:extLst>
              </a:tr>
              <a:tr h="370840">
                <a:tc>
                  <a:txBody>
                    <a:bodyPr/>
                    <a:lstStyle/>
                    <a:p>
                      <a:r>
                        <a:rPr lang="de-DE" sz="1000" b="1"/>
                        <a:t>NDR Fernsehen - 2016-10-12 01:00:00</a:t>
                      </a:r>
                      <a:r>
                        <a:rPr lang="de-DE" sz="1000"/>
                        <a:t>
Wir hatten Tamme Hanken gerne in unserer NDR-Familie. Um 18.15 Uhr zeigen wir in unserem Programm nochmal die erste Sendung mit dem Knochenbrecher.</a:t>
                      </a:r>
                      <a:endParaRPr lang="en-US" sz="1000"/>
                    </a:p>
                  </a:txBody>
                  <a:tcPr/>
                </a:tc>
                <a:tc>
                  <a:txBody>
                    <a:bodyPr/>
                    <a:lstStyle/>
                    <a:p>
                      <a:r>
                        <a:rPr lang="en-US" sz="1000"/>
                        <a:t>24.30%</a:t>
                      </a:r>
                      <a:endParaRPr lang="en-US" sz="1000"/>
                    </a:p>
                  </a:txBody>
                  <a:tcPr/>
                </a:tc>
                <a:tc>
                  <a:txBody>
                    <a:bodyPr/>
                    <a:lstStyle/>
                    <a:p>
                      <a:r>
                        <a:rPr lang="en-US" sz="1000"/>
                        <a:t>51.07%</a:t>
                      </a:r>
                      <a:endParaRPr lang="en-US" sz="1000"/>
                    </a:p>
                  </a:txBody>
                  <a:tcPr/>
                </a:tc>
                <a:tc>
                  <a:txBody>
                    <a:bodyPr/>
                    <a:lstStyle/>
                    <a:p>
                      <a:r>
                        <a:rPr lang="en-US" sz="1000"/>
                        <a:t>4807</a:t>
                      </a:r>
                      <a:endParaRPr lang="en-US" sz="1000"/>
                    </a:p>
                  </a:txBody>
                  <a:tcPr/>
                </a:tc>
                <a:tc>
                  <a:txBody>
                    <a:bodyPr/>
                    <a:lstStyle/>
                    <a:p>
                      <a:r>
                        <a:rPr lang="en-US" sz="1000"/>
                        <a:t>19153</a:t>
                      </a:r>
                      <a:endParaRPr lang="en-US" sz="1000"/>
                    </a:p>
                  </a:txBody>
                  <a:tcPr/>
                </a:tc>
                <a:extLst>
                  <a:ext uri="{0D108BD9-81ED-4DB2-BD59-A6C34878D82A}">
                    <a16:rowId xmlns:a16="http://schemas.microsoft.com/office/drawing/2014/main" val="1419462072"/>
                  </a:ext>
                </a:extLst>
              </a:tr>
              <a:tr h="370840">
                <a:tc>
                  <a:txBody>
                    <a:bodyPr/>
                    <a:lstStyle/>
                    <a:p>
                      <a:r>
                        <a:rPr lang="de-DE" sz="1000" b="1"/>
                        <a:t>NDR Fernsehen - 2016-10-15 13:00:00</a:t>
                      </a:r>
                      <a:r>
                        <a:rPr lang="de-DE" sz="1000"/>
                        <a:t>
Bei den Tieren fand er Trost. Das Beste von unserem XXL-Ostfriesen ab 21:45 Uhr.</a:t>
                      </a:r>
                      <a:endParaRPr lang="en-US" sz="1000"/>
                    </a:p>
                  </a:txBody>
                  <a:tcPr/>
                </a:tc>
                <a:tc>
                  <a:txBody>
                    <a:bodyPr/>
                    <a:lstStyle/>
                    <a:p>
                      <a:r>
                        <a:rPr lang="en-US" sz="1000"/>
                        <a:t>22.54%</a:t>
                      </a:r>
                      <a:endParaRPr lang="en-US" sz="1000"/>
                    </a:p>
                  </a:txBody>
                  <a:tcPr/>
                </a:tc>
                <a:tc>
                  <a:txBody>
                    <a:bodyPr/>
                    <a:lstStyle/>
                    <a:p>
                      <a:r>
                        <a:rPr lang="en-US" sz="1000"/>
                        <a:t>38.95%</a:t>
                      </a:r>
                      <a:endParaRPr lang="en-US" sz="1000"/>
                    </a:p>
                  </a:txBody>
                  <a:tcPr/>
                </a:tc>
                <a:tc>
                  <a:txBody>
                    <a:bodyPr/>
                    <a:lstStyle/>
                    <a:p>
                      <a:r>
                        <a:rPr lang="en-US" sz="1000"/>
                        <a:t>15922</a:t>
                      </a:r>
                      <a:endParaRPr lang="en-US" sz="1000"/>
                    </a:p>
                  </a:txBody>
                  <a:tcPr/>
                </a:tc>
                <a:tc>
                  <a:txBody>
                    <a:bodyPr/>
                    <a:lstStyle/>
                    <a:p>
                      <a:r>
                        <a:rPr lang="en-US" sz="1000"/>
                        <a:t>64986</a:t>
                      </a:r>
                      <a:endParaRPr lang="en-US" sz="1000"/>
                    </a:p>
                  </a:txBody>
                  <a:tcPr/>
                </a:tc>
                <a:extLst>
                  <a:ext uri="{0D108BD9-81ED-4DB2-BD59-A6C34878D82A}">
                    <a16:rowId xmlns:a16="http://schemas.microsoft.com/office/drawing/2014/main" val="2839133809"/>
                  </a:ext>
                </a:extLst>
              </a:tr>
              <a:tr h="370840">
                <a:tc>
                  <a:txBody>
                    <a:bodyPr/>
                    <a:lstStyle/>
                    <a:p>
                      <a:r>
                        <a:rPr lang="de-DE" sz="1000" b="1"/>
                        <a:t>NDR Fernsehen - 2016-06-16 08:22:55</a:t>
                      </a:r>
                      <a:r>
                        <a:rPr lang="de-DE" sz="1000"/>
                        <a:t>
In Sachsen-Anhalt fehlen 1.000 Polizisten. Die Lösung des Innenministeriums: Hilfspolizisten.
Sie sollen die Verkehrspolizei unterstützen. Dazu lernen sie den Umgang mit Pfefferspray.
Das ganze Video zum Thema "Polizei unter Druck" finden Sie hier: https://www.youtube.com/watch?v=u5fAZmD0HpY</a:t>
                      </a:r>
                      <a:endParaRPr lang="en-US" sz="1000"/>
                    </a:p>
                  </a:txBody>
                  <a:tcPr/>
                </a:tc>
                <a:tc>
                  <a:txBody>
                    <a:bodyPr/>
                    <a:lstStyle/>
                    <a:p>
                      <a:r>
                        <a:rPr lang="en-US" sz="1000"/>
                        <a:t>22.38%</a:t>
                      </a:r>
                      <a:endParaRPr lang="en-US" sz="1000"/>
                    </a:p>
                  </a:txBody>
                  <a:tcPr/>
                </a:tc>
                <a:tc>
                  <a:txBody>
                    <a:bodyPr/>
                    <a:lstStyle/>
                    <a:p>
                      <a:r>
                        <a:rPr lang="en-US" sz="1000"/>
                        <a:t>46.33%</a:t>
                      </a:r>
                      <a:endParaRPr lang="en-US" sz="1000"/>
                    </a:p>
                  </a:txBody>
                  <a:tcPr/>
                </a:tc>
                <a:tc>
                  <a:txBody>
                    <a:bodyPr/>
                    <a:lstStyle/>
                    <a:p>
                      <a:r>
                        <a:rPr lang="en-US" sz="1000"/>
                        <a:t>1633</a:t>
                      </a:r>
                      <a:endParaRPr lang="en-US" sz="1000"/>
                    </a:p>
                  </a:txBody>
                  <a:tcPr/>
                </a:tc>
                <a:tc>
                  <a:txBody>
                    <a:bodyPr/>
                    <a:lstStyle/>
                    <a:p>
                      <a:r>
                        <a:rPr lang="en-US" sz="1000"/>
                        <a:t>7297</a:t>
                      </a:r>
                      <a:endParaRPr lang="en-US" sz="1000"/>
                    </a:p>
                  </a:txBody>
                  <a:tcPr/>
                </a:tc>
                <a:extLst>
                  <a:ext uri="{0D108BD9-81ED-4DB2-BD59-A6C34878D82A}">
                    <a16:rowId xmlns:a16="http://schemas.microsoft.com/office/drawing/2014/main" val="4246225838"/>
                  </a:ext>
                </a:extLst>
              </a:tr>
              <a:tr h="370840">
                <a:tc>
                  <a:txBody>
                    <a:bodyPr/>
                    <a:lstStyle/>
                    <a:p>
                      <a:r>
                        <a:rPr lang="de-DE" sz="1000" b="1"/>
                        <a:t>NDR Fernsehen - 2016-06-06 09:30:00</a:t>
                      </a:r>
                      <a:r>
                        <a:rPr lang="de-DE" sz="1000"/>
                        <a:t>
Die Polizei - dein Freund und Helfer? Heute um 22 Uhr bei 45 Min.</a:t>
                      </a:r>
                      <a:endParaRPr lang="en-US" sz="1000"/>
                    </a:p>
                  </a:txBody>
                  <a:tcPr/>
                </a:tc>
                <a:tc>
                  <a:txBody>
                    <a:bodyPr/>
                    <a:lstStyle/>
                    <a:p>
                      <a:r>
                        <a:rPr lang="en-US" sz="1000"/>
                        <a:t>22.07%</a:t>
                      </a:r>
                      <a:endParaRPr lang="en-US" sz="1000"/>
                    </a:p>
                  </a:txBody>
                  <a:tcPr/>
                </a:tc>
                <a:tc>
                  <a:txBody>
                    <a:bodyPr/>
                    <a:lstStyle/>
                    <a:p>
                      <a:r>
                        <a:rPr lang="en-US" sz="1000"/>
                        <a:t>37.41%</a:t>
                      </a:r>
                      <a:endParaRPr lang="en-US" sz="1000"/>
                    </a:p>
                  </a:txBody>
                  <a:tcPr/>
                </a:tc>
                <a:tc>
                  <a:txBody>
                    <a:bodyPr/>
                    <a:lstStyle/>
                    <a:p>
                      <a:r>
                        <a:rPr lang="en-US" sz="1000"/>
                        <a:t>3873</a:t>
                      </a:r>
                      <a:endParaRPr lang="en-US" sz="1000"/>
                    </a:p>
                  </a:txBody>
                  <a:tcPr/>
                </a:tc>
                <a:tc>
                  <a:txBody>
                    <a:bodyPr/>
                    <a:lstStyle/>
                    <a:p>
                      <a:r>
                        <a:rPr lang="en-US" sz="1000"/>
                        <a:t>16880</a:t>
                      </a:r>
                      <a:endParaRPr lang="en-US" sz="1000"/>
                    </a:p>
                  </a:txBody>
                  <a:tcPr/>
                </a:tc>
                <a:extLst>
                  <a:ext uri="{0D108BD9-81ED-4DB2-BD59-A6C34878D82A}">
                    <a16:rowId xmlns:a16="http://schemas.microsoft.com/office/drawing/2014/main" val="255418118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675547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963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46619558"/>
                    </a:ext>
                  </a:extLst>
                </a:gridCol>
                <a:gridCol w="1316736">
                  <a:extLst>
                    <a:ext uri="{9D8B030D-6E8A-4147-A177-3AD203B41FA5}">
                      <a16:colId xmlns:a16="http://schemas.microsoft.com/office/drawing/2014/main" val="829698498"/>
                    </a:ext>
                  </a:extLst>
                </a:gridCol>
                <a:gridCol w="1481328">
                  <a:extLst>
                    <a:ext uri="{9D8B030D-6E8A-4147-A177-3AD203B41FA5}">
                      <a16:colId xmlns:a16="http://schemas.microsoft.com/office/drawing/2014/main" val="1114174707"/>
                    </a:ext>
                  </a:extLst>
                </a:gridCol>
                <a:gridCol w="1481328">
                  <a:extLst>
                    <a:ext uri="{9D8B030D-6E8A-4147-A177-3AD203B41FA5}">
                      <a16:colId xmlns:a16="http://schemas.microsoft.com/office/drawing/2014/main" val="1403243206"/>
                    </a:ext>
                  </a:extLst>
                </a:gridCol>
                <a:gridCol w="1481328">
                  <a:extLst>
                    <a:ext uri="{9D8B030D-6E8A-4147-A177-3AD203B41FA5}">
                      <a16:colId xmlns:a16="http://schemas.microsoft.com/office/drawing/2014/main" val="270209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90753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Fernsehen - 2016-07-24 13:30:00</a:t>
                      </a:r>
                      <a:r>
                        <a:rPr kumimoji="0" lang="en-US" sz="1000" b="0" i="0" u="none" strike="noStrike" kern="1200" cap="none" spc="0" normalizeH="0" baseline="0" noProof="0">
                          <a:ln>
                            <a:noFill/>
                          </a:ln>
                          <a:solidFill>
                            <a:prstClr val="black"/>
                          </a:solidFill>
                          <a:effectLst/>
                          <a:uLnTx/>
                          <a:uFillTx/>
                          <a:latin typeface="+mn-lt"/>
                          <a:ea typeface="+mn-ea"/>
                          <a:cs typeface="+mn-cs"/>
                        </a:rPr>
                        <a:t>
Hefte raus! Test! Heute Abend kommt das Team "Fernsehen" um Hubertus Meyer Burckhardt, Linda Zervakis, Ben Becker und Anke Harnack ganz schön ins Schwitzen. "Die Superpauker" mit Elton, um 22:45 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171838</a:t>
                      </a:r>
                    </a:p>
                  </a:txBody>
                  <a:tcPr/>
                </a:tc>
                <a:extLst>
                  <a:ext uri="{0D108BD9-81ED-4DB2-BD59-A6C34878D82A}">
                    <a16:rowId xmlns:a16="http://schemas.microsoft.com/office/drawing/2014/main" val="1068212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Fernsehen - 2016-05-27 07:00:00</a:t>
                      </a:r>
                      <a:r>
                        <a:rPr kumimoji="0" lang="en-US" sz="1000" b="0" i="0" u="none" strike="noStrike" kern="1200" cap="none" spc="0" normalizeH="0" baseline="0" noProof="0">
                          <a:ln>
                            <a:noFill/>
                          </a:ln>
                          <a:solidFill>
                            <a:prstClr val="black"/>
                          </a:solidFill>
                          <a:effectLst/>
                          <a:uLnTx/>
                          <a:uFillTx/>
                          <a:latin typeface="+mn-lt"/>
                          <a:ea typeface="+mn-ea"/>
                          <a:cs typeface="+mn-cs"/>
                        </a:rPr>
                        <a:t>
Betreutes Senden mit Bettina und Bommes. Betreut werden heute: Matze Knop, Jutta Speidel, Mareile Höppner, Bosse, Till Demtroeder - official Fanpage, Piet Klocke, Lukas Irmler (Slackliner) – und der Schlafforscher Dr. Michael Feld. Um 22 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77556</a:t>
                      </a:r>
                    </a:p>
                  </a:txBody>
                  <a:tcPr/>
                </a:tc>
                <a:extLst>
                  <a:ext uri="{0D108BD9-81ED-4DB2-BD59-A6C34878D82A}">
                    <a16:rowId xmlns:a16="http://schemas.microsoft.com/office/drawing/2014/main" val="391356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Fernsehen - 2016-01-29 09:00:01</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aus Ihrer Region:
- Fliegerbombe aus dem Zweiten Weltkrieg entschärft
- Lückenhaftes Busnetz in Mecklenburg-Vorpommern
- Konzertsaal in Lübeck wird saniert
Seien Sie schnell informiert bei NDR Aktuell um 16:00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7792</a:t>
                      </a:r>
                    </a:p>
                  </a:txBody>
                  <a:tcPr/>
                </a:tc>
                <a:extLst>
                  <a:ext uri="{0D108BD9-81ED-4DB2-BD59-A6C34878D82A}">
                    <a16:rowId xmlns:a16="http://schemas.microsoft.com/office/drawing/2014/main" val="31340257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685105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046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4800361"/>
                    </a:ext>
                  </a:extLst>
                </a:gridCol>
                <a:gridCol w="1316736">
                  <a:extLst>
                    <a:ext uri="{9D8B030D-6E8A-4147-A177-3AD203B41FA5}">
                      <a16:colId xmlns:a16="http://schemas.microsoft.com/office/drawing/2014/main" val="50281955"/>
                    </a:ext>
                  </a:extLst>
                </a:gridCol>
                <a:gridCol w="1481328">
                  <a:extLst>
                    <a:ext uri="{9D8B030D-6E8A-4147-A177-3AD203B41FA5}">
                      <a16:colId xmlns:a16="http://schemas.microsoft.com/office/drawing/2014/main" val="1620153157"/>
                    </a:ext>
                  </a:extLst>
                </a:gridCol>
                <a:gridCol w="1481328">
                  <a:extLst>
                    <a:ext uri="{9D8B030D-6E8A-4147-A177-3AD203B41FA5}">
                      <a16:colId xmlns:a16="http://schemas.microsoft.com/office/drawing/2014/main" val="4773023"/>
                    </a:ext>
                  </a:extLst>
                </a:gridCol>
                <a:gridCol w="1481328">
                  <a:extLst>
                    <a:ext uri="{9D8B030D-6E8A-4147-A177-3AD203B41FA5}">
                      <a16:colId xmlns:a16="http://schemas.microsoft.com/office/drawing/2014/main" val="3053083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17827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Fernsehen - 2016-02-09 09:00:00</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aus Ihrer Region in 100 Sekunden!
Seien Sie schnell informiert bei NDR Aktuell um 16:00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9749</a:t>
                      </a:r>
                    </a:p>
                  </a:txBody>
                  <a:tcPr/>
                </a:tc>
                <a:extLst>
                  <a:ext uri="{0D108BD9-81ED-4DB2-BD59-A6C34878D82A}">
                    <a16:rowId xmlns:a16="http://schemas.microsoft.com/office/drawing/2014/main" val="406727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Fernsehen - 2016-03-01 13:30:00</a:t>
                      </a:r>
                      <a:r>
                        <a:rPr kumimoji="0" lang="de-DE" sz="1000" b="0" i="0" u="none" strike="noStrike" kern="1200" cap="none" spc="0" normalizeH="0" baseline="0" noProof="0">
                          <a:ln>
                            <a:noFill/>
                          </a:ln>
                          <a:solidFill>
                            <a:prstClr val="black"/>
                          </a:solidFill>
                          <a:effectLst/>
                          <a:uLnTx/>
                          <a:uFillTx/>
                          <a:latin typeface="+mn-lt"/>
                          <a:ea typeface="+mn-ea"/>
                          <a:cs typeface="+mn-cs"/>
                        </a:rPr>
                        <a:t>
Urlaubs-Check Sizilien verpasst? Einfach am Ende des Videos den Link zur Mediathek anklicken!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extLst>
                  <a:ext uri="{0D108BD9-81ED-4DB2-BD59-A6C34878D82A}">
                    <a16:rowId xmlns:a16="http://schemas.microsoft.com/office/drawing/2014/main" val="23454570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423883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6025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0983826"/>
                    </a:ext>
                  </a:extLst>
                </a:gridCol>
                <a:gridCol w="1234440">
                  <a:extLst>
                    <a:ext uri="{9D8B030D-6E8A-4147-A177-3AD203B41FA5}">
                      <a16:colId xmlns:a16="http://schemas.microsoft.com/office/drawing/2014/main" val="2693469678"/>
                    </a:ext>
                  </a:extLst>
                </a:gridCol>
                <a:gridCol w="822960">
                  <a:extLst>
                    <a:ext uri="{9D8B030D-6E8A-4147-A177-3AD203B41FA5}">
                      <a16:colId xmlns:a16="http://schemas.microsoft.com/office/drawing/2014/main" val="2624217438"/>
                    </a:ext>
                  </a:extLst>
                </a:gridCol>
                <a:gridCol w="822960">
                  <a:extLst>
                    <a:ext uri="{9D8B030D-6E8A-4147-A177-3AD203B41FA5}">
                      <a16:colId xmlns:a16="http://schemas.microsoft.com/office/drawing/2014/main" val="1256345822"/>
                    </a:ext>
                  </a:extLst>
                </a:gridCol>
                <a:gridCol w="822960">
                  <a:extLst>
                    <a:ext uri="{9D8B030D-6E8A-4147-A177-3AD203B41FA5}">
                      <a16:colId xmlns:a16="http://schemas.microsoft.com/office/drawing/2014/main" val="1568126961"/>
                    </a:ext>
                  </a:extLst>
                </a:gridCol>
                <a:gridCol w="822960">
                  <a:extLst>
                    <a:ext uri="{9D8B030D-6E8A-4147-A177-3AD203B41FA5}">
                      <a16:colId xmlns:a16="http://schemas.microsoft.com/office/drawing/2014/main" val="2087287287"/>
                    </a:ext>
                  </a:extLst>
                </a:gridCol>
                <a:gridCol w="411480">
                  <a:extLst>
                    <a:ext uri="{9D8B030D-6E8A-4147-A177-3AD203B41FA5}">
                      <a16:colId xmlns:a16="http://schemas.microsoft.com/office/drawing/2014/main" val="3419282962"/>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931130933"/>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1782927</a:t>
                      </a:r>
                      <a:endParaRPr lang="en-US" sz="1000"/>
                    </a:p>
                  </a:txBody>
                  <a:tcPr/>
                </a:tc>
                <a:tc>
                  <a:txBody>
                    <a:bodyPr/>
                    <a:lstStyle/>
                    <a:p>
                      <a:r>
                        <a:rPr lang="en-US" sz="1000"/>
                        <a:t>0</a:t>
                      </a:r>
                      <a:endParaRPr lang="en-US" sz="1000"/>
                    </a:p>
                  </a:txBody>
                  <a:tcPr/>
                </a:tc>
                <a:tc>
                  <a:txBody>
                    <a:bodyPr/>
                    <a:lstStyle/>
                    <a:p>
                      <a:r>
                        <a:rPr lang="en-US" sz="1000"/>
                        <a:t>1588874</a:t>
                      </a:r>
                      <a:endParaRPr lang="en-US" sz="1000"/>
                    </a:p>
                  </a:txBody>
                  <a:tcPr/>
                </a:tc>
                <a:tc>
                  <a:txBody>
                    <a:bodyPr/>
                    <a:lstStyle/>
                    <a:p>
                      <a:r>
                        <a:rPr lang="en-US" sz="1000"/>
                        <a:t>308975</a:t>
                      </a:r>
                      <a:endParaRPr lang="en-US" sz="1000"/>
                    </a:p>
                  </a:txBody>
                  <a:tcPr/>
                </a:tc>
                <a:tc>
                  <a:txBody>
                    <a:bodyPr/>
                    <a:lstStyle/>
                    <a:p>
                      <a:r>
                        <a:rPr lang="en-US" sz="1000"/>
                        <a:t>1782927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06464539"/>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679254</a:t>
                      </a:r>
                      <a:endParaRPr lang="en-US" sz="1000"/>
                    </a:p>
                  </a:txBody>
                  <a:tcPr/>
                </a:tc>
                <a:tc>
                  <a:txBody>
                    <a:bodyPr/>
                    <a:lstStyle/>
                    <a:p>
                      <a:r>
                        <a:rPr lang="en-US" sz="1000"/>
                        <a:t>0</a:t>
                      </a:r>
                      <a:endParaRPr lang="en-US" sz="1000"/>
                    </a:p>
                  </a:txBody>
                  <a:tcPr/>
                </a:tc>
                <a:tc>
                  <a:txBody>
                    <a:bodyPr/>
                    <a:lstStyle/>
                    <a:p>
                      <a:r>
                        <a:rPr lang="en-US" sz="1000"/>
                        <a:t>75549</a:t>
                      </a:r>
                      <a:endParaRPr lang="en-US" sz="1000"/>
                    </a:p>
                  </a:txBody>
                  <a:tcPr/>
                </a:tc>
                <a:tc>
                  <a:txBody>
                    <a:bodyPr/>
                    <a:lstStyle/>
                    <a:p>
                      <a:r>
                        <a:rPr lang="en-US" sz="1000"/>
                        <a:t>602584</a:t>
                      </a:r>
                      <a:endParaRPr lang="en-US" sz="1000"/>
                    </a:p>
                  </a:txBody>
                  <a:tcPr/>
                </a:tc>
                <a:tc>
                  <a:txBody>
                    <a:bodyPr/>
                    <a:lstStyle/>
                    <a:p>
                      <a:r>
                        <a:rPr lang="en-US" sz="1000"/>
                        <a:t>679254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96173597"/>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462854</a:t>
                      </a:r>
                      <a:endParaRPr lang="en-US" sz="1000"/>
                    </a:p>
                  </a:txBody>
                  <a:tcPr/>
                </a:tc>
                <a:tc>
                  <a:txBody>
                    <a:bodyPr/>
                    <a:lstStyle/>
                    <a:p>
                      <a:r>
                        <a:rPr lang="en-US" sz="1000"/>
                        <a:t>0</a:t>
                      </a:r>
                      <a:endParaRPr lang="en-US" sz="1000"/>
                    </a:p>
                  </a:txBody>
                  <a:tcPr/>
                </a:tc>
                <a:tc>
                  <a:txBody>
                    <a:bodyPr/>
                    <a:lstStyle/>
                    <a:p>
                      <a:r>
                        <a:rPr lang="en-US" sz="1000"/>
                        <a:t>302820</a:t>
                      </a:r>
                      <a:endParaRPr lang="en-US" sz="1000"/>
                    </a:p>
                  </a:txBody>
                  <a:tcPr/>
                </a:tc>
                <a:tc>
                  <a:txBody>
                    <a:bodyPr/>
                    <a:lstStyle/>
                    <a:p>
                      <a:r>
                        <a:rPr lang="en-US" sz="1000"/>
                        <a:t>181178</a:t>
                      </a:r>
                      <a:endParaRPr lang="en-US" sz="1000"/>
                    </a:p>
                  </a:txBody>
                  <a:tcPr/>
                </a:tc>
                <a:tc>
                  <a:txBody>
                    <a:bodyPr/>
                    <a:lstStyle/>
                    <a:p>
                      <a:r>
                        <a:rPr lang="en-US" sz="1000"/>
                        <a:t>462854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85603262"/>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376161</a:t>
                      </a:r>
                      <a:endParaRPr lang="en-US" sz="1000"/>
                    </a:p>
                  </a:txBody>
                  <a:tcPr/>
                </a:tc>
                <a:tc>
                  <a:txBody>
                    <a:bodyPr/>
                    <a:lstStyle/>
                    <a:p>
                      <a:r>
                        <a:rPr lang="en-US" sz="1000"/>
                        <a:t>0</a:t>
                      </a:r>
                      <a:endParaRPr lang="en-US" sz="1000"/>
                    </a:p>
                  </a:txBody>
                  <a:tcPr/>
                </a:tc>
                <a:tc>
                  <a:txBody>
                    <a:bodyPr/>
                    <a:lstStyle/>
                    <a:p>
                      <a:r>
                        <a:rPr lang="en-US" sz="1000"/>
                        <a:t>26566</a:t>
                      </a:r>
                      <a:endParaRPr lang="en-US" sz="1000"/>
                    </a:p>
                  </a:txBody>
                  <a:tcPr/>
                </a:tc>
                <a:tc>
                  <a:txBody>
                    <a:bodyPr/>
                    <a:lstStyle/>
                    <a:p>
                      <a:r>
                        <a:rPr lang="en-US" sz="1000"/>
                        <a:t>356659</a:t>
                      </a:r>
                      <a:endParaRPr lang="en-US" sz="1000"/>
                    </a:p>
                  </a:txBody>
                  <a:tcPr/>
                </a:tc>
                <a:tc>
                  <a:txBody>
                    <a:bodyPr/>
                    <a:lstStyle/>
                    <a:p>
                      <a:r>
                        <a:rPr lang="en-US" sz="1000"/>
                        <a:t>376161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88232931"/>
                  </a:ext>
                </a:extLst>
              </a:tr>
              <a:tr h="370840">
                <a:tc>
                  <a:txBody>
                    <a:bodyPr/>
                    <a:lstStyle/>
                    <a:p>
                      <a:r>
                        <a:rPr lang="de-DE" sz="1000" b="1"/>
                        <a:t>NDR Fernsehen - 2016-07-31 15:00:00</a:t>
                      </a:r>
                      <a:r>
                        <a:rPr lang="de-DE" sz="1000"/>
                        <a:t>
Heute wird es musikalisch im Klassenzimmer! Bei den Superpaukern mit Elton tritt heute das Team "Musik" mit Onkel Jürgen (Jürgen Drews), LINDA HESSE, Stephanie Herzel und Michael Holm gegen die klügsten Lehrer Deutschlands an. Um 22:45 Uhr ist Unterrichtsbeginn!</a:t>
                      </a:r>
                      <a:endParaRPr lang="en-US" sz="1000"/>
                    </a:p>
                  </a:txBody>
                  <a:tcPr/>
                </a:tc>
                <a:tc>
                  <a:txBody>
                    <a:bodyPr/>
                    <a:lstStyle/>
                    <a:p>
                      <a:r>
                        <a:rPr lang="en-US" sz="1000"/>
                        <a:t>178356</a:t>
                      </a:r>
                      <a:endParaRPr lang="en-US" sz="1000"/>
                    </a:p>
                  </a:txBody>
                  <a:tcPr/>
                </a:tc>
                <a:tc>
                  <a:txBody>
                    <a:bodyPr/>
                    <a:lstStyle/>
                    <a:p>
                      <a:r>
                        <a:rPr lang="en-US" sz="1000"/>
                        <a:t>0</a:t>
                      </a:r>
                      <a:endParaRPr lang="en-US" sz="1000"/>
                    </a:p>
                  </a:txBody>
                  <a:tcPr/>
                </a:tc>
                <a:tc>
                  <a:txBody>
                    <a:bodyPr/>
                    <a:lstStyle/>
                    <a:p>
                      <a:r>
                        <a:rPr lang="en-US" sz="1000"/>
                        <a:t>172793</a:t>
                      </a:r>
                      <a:endParaRPr lang="en-US" sz="1000"/>
                    </a:p>
                  </a:txBody>
                  <a:tcPr/>
                </a:tc>
                <a:tc>
                  <a:txBody>
                    <a:bodyPr/>
                    <a:lstStyle/>
                    <a:p>
                      <a:r>
                        <a:rPr lang="en-US" sz="1000"/>
                        <a:t>6560</a:t>
                      </a:r>
                      <a:endParaRPr lang="en-US" sz="1000"/>
                    </a:p>
                  </a:txBody>
                  <a:tcPr/>
                </a:tc>
                <a:tc>
                  <a:txBody>
                    <a:bodyPr/>
                    <a:lstStyle/>
                    <a:p>
                      <a:r>
                        <a:rPr lang="en-US" sz="1000"/>
                        <a:t>178356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1413884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64565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22004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9934278"/>
                    </a:ext>
                  </a:extLst>
                </a:gridCol>
                <a:gridCol w="1234440">
                  <a:extLst>
                    <a:ext uri="{9D8B030D-6E8A-4147-A177-3AD203B41FA5}">
                      <a16:colId xmlns:a16="http://schemas.microsoft.com/office/drawing/2014/main" val="3621073624"/>
                    </a:ext>
                  </a:extLst>
                </a:gridCol>
                <a:gridCol w="1234440">
                  <a:extLst>
                    <a:ext uri="{9D8B030D-6E8A-4147-A177-3AD203B41FA5}">
                      <a16:colId xmlns:a16="http://schemas.microsoft.com/office/drawing/2014/main" val="2736404117"/>
                    </a:ext>
                  </a:extLst>
                </a:gridCol>
                <a:gridCol w="1234440">
                  <a:extLst>
                    <a:ext uri="{9D8B030D-6E8A-4147-A177-3AD203B41FA5}">
                      <a16:colId xmlns:a16="http://schemas.microsoft.com/office/drawing/2014/main" val="1655205331"/>
                    </a:ext>
                  </a:extLst>
                </a:gridCol>
                <a:gridCol w="822960">
                  <a:extLst>
                    <a:ext uri="{9D8B030D-6E8A-4147-A177-3AD203B41FA5}">
                      <a16:colId xmlns:a16="http://schemas.microsoft.com/office/drawing/2014/main" val="3136710532"/>
                    </a:ext>
                  </a:extLst>
                </a:gridCol>
                <a:gridCol w="411480">
                  <a:extLst>
                    <a:ext uri="{9D8B030D-6E8A-4147-A177-3AD203B41FA5}">
                      <a16:colId xmlns:a16="http://schemas.microsoft.com/office/drawing/2014/main" val="4187848211"/>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166261725"/>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110180</a:t>
                      </a:r>
                      <a:endParaRPr lang="en-US" sz="1000"/>
                    </a:p>
                  </a:txBody>
                  <a:tcPr/>
                </a:tc>
                <a:tc>
                  <a:txBody>
                    <a:bodyPr/>
                    <a:lstStyle/>
                    <a:p>
                      <a:r>
                        <a:rPr lang="en-US" sz="1000"/>
                        <a:t>1782927</a:t>
                      </a:r>
                      <a:endParaRPr lang="en-US" sz="1000"/>
                    </a:p>
                  </a:txBody>
                  <a:tcPr/>
                </a:tc>
                <a:tc>
                  <a:txBody>
                    <a:bodyPr/>
                    <a:lstStyle/>
                    <a:p>
                      <a:r>
                        <a:rPr lang="en-US" sz="1000"/>
                        <a:t>6.2%</a:t>
                      </a:r>
                      <a:endParaRPr lang="en-US" sz="1000"/>
                    </a:p>
                  </a:txBody>
                  <a:tcPr/>
                </a:tc>
                <a:tc>
                  <a:txBody>
                    <a:bodyPr/>
                    <a:lstStyle/>
                    <a:p>
                      <a:r>
                        <a:rPr lang="en-US" sz="1000"/>
                        <a:t>50167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26013286"/>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20038</a:t>
                      </a:r>
                      <a:endParaRPr lang="en-US" sz="1000"/>
                    </a:p>
                  </a:txBody>
                  <a:tcPr/>
                </a:tc>
                <a:tc>
                  <a:txBody>
                    <a:bodyPr/>
                    <a:lstStyle/>
                    <a:p>
                      <a:r>
                        <a:rPr lang="en-US" sz="1000"/>
                        <a:t>679254</a:t>
                      </a:r>
                      <a:endParaRPr lang="en-US" sz="1000"/>
                    </a:p>
                  </a:txBody>
                  <a:tcPr/>
                </a:tc>
                <a:tc>
                  <a:txBody>
                    <a:bodyPr/>
                    <a:lstStyle/>
                    <a:p>
                      <a:r>
                        <a:rPr lang="en-US" sz="1000"/>
                        <a:t>3.0%</a:t>
                      </a:r>
                      <a:endParaRPr lang="en-US" sz="1000"/>
                    </a:p>
                  </a:txBody>
                  <a:tcPr/>
                </a:tc>
                <a:tc>
                  <a:txBody>
                    <a:bodyPr/>
                    <a:lstStyle/>
                    <a:p>
                      <a:r>
                        <a:rPr lang="en-US" sz="1000"/>
                        <a:t>538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39901948"/>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14768</a:t>
                      </a:r>
                      <a:endParaRPr lang="en-US" sz="1000"/>
                    </a:p>
                  </a:txBody>
                  <a:tcPr/>
                </a:tc>
                <a:tc>
                  <a:txBody>
                    <a:bodyPr/>
                    <a:lstStyle/>
                    <a:p>
                      <a:r>
                        <a:rPr lang="en-US" sz="1000"/>
                        <a:t>462854</a:t>
                      </a:r>
                      <a:endParaRPr lang="en-US" sz="1000"/>
                    </a:p>
                  </a:txBody>
                  <a:tcPr/>
                </a:tc>
                <a:tc>
                  <a:txBody>
                    <a:bodyPr/>
                    <a:lstStyle/>
                    <a:p>
                      <a:r>
                        <a:rPr lang="en-US" sz="1000"/>
                        <a:t>3.2%</a:t>
                      </a:r>
                      <a:endParaRPr lang="en-US" sz="1000"/>
                    </a:p>
                  </a:txBody>
                  <a:tcPr/>
                </a:tc>
                <a:tc>
                  <a:txBody>
                    <a:bodyPr/>
                    <a:lstStyle/>
                    <a:p>
                      <a:r>
                        <a:rPr lang="en-US" sz="1000"/>
                        <a:t>2176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74000707"/>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9059</a:t>
                      </a:r>
                      <a:endParaRPr lang="en-US" sz="1000"/>
                    </a:p>
                  </a:txBody>
                  <a:tcPr/>
                </a:tc>
                <a:tc>
                  <a:txBody>
                    <a:bodyPr/>
                    <a:lstStyle/>
                    <a:p>
                      <a:r>
                        <a:rPr lang="en-US" sz="1000"/>
                        <a:t>176025</a:t>
                      </a:r>
                      <a:endParaRPr lang="en-US" sz="1000"/>
                    </a:p>
                  </a:txBody>
                  <a:tcPr/>
                </a:tc>
                <a:tc>
                  <a:txBody>
                    <a:bodyPr/>
                    <a:lstStyle/>
                    <a:p>
                      <a:r>
                        <a:rPr lang="en-US" sz="1000"/>
                        <a:t>5.1%</a:t>
                      </a:r>
                      <a:endParaRPr lang="en-US" sz="1000"/>
                    </a:p>
                  </a:txBody>
                  <a:tcPr/>
                </a:tc>
                <a:tc>
                  <a:txBody>
                    <a:bodyPr/>
                    <a:lstStyle/>
                    <a:p>
                      <a:r>
                        <a:rPr lang="en-US" sz="1000"/>
                        <a:t>3472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10600176"/>
                  </a:ext>
                </a:extLst>
              </a:tr>
              <a:tr h="370840">
                <a:tc>
                  <a:txBody>
                    <a:bodyPr/>
                    <a:lstStyle/>
                    <a:p>
                      <a:r>
                        <a:rPr lang="de-DE" sz="1000" b="1"/>
                        <a:t>NDR Fernsehen - 2016-09-26 01:30:00</a:t>
                      </a:r>
                      <a:r>
                        <a:rPr lang="de-DE" sz="1000"/>
                        <a:t>
Wie reagieren Sie, wenn sich ein Ausländer neben Sie setzt? Das Experiment mit Linda Zervakis - heute um 21 Uhr.</a:t>
                      </a:r>
                      <a:endParaRPr lang="en-US" sz="1000"/>
                    </a:p>
                  </a:txBody>
                  <a:tcPr/>
                </a:tc>
                <a:tc>
                  <a:txBody>
                    <a:bodyPr/>
                    <a:lstStyle/>
                    <a:p>
                      <a:r>
                        <a:rPr lang="en-US" sz="1000"/>
                        <a:t>8980</a:t>
                      </a:r>
                      <a:endParaRPr lang="en-US" sz="1000"/>
                    </a:p>
                  </a:txBody>
                  <a:tcPr/>
                </a:tc>
                <a:tc>
                  <a:txBody>
                    <a:bodyPr/>
                    <a:lstStyle/>
                    <a:p>
                      <a:r>
                        <a:rPr lang="en-US" sz="1000"/>
                        <a:t>376161</a:t>
                      </a:r>
                      <a:endParaRPr lang="en-US" sz="1000"/>
                    </a:p>
                  </a:txBody>
                  <a:tcPr/>
                </a:tc>
                <a:tc>
                  <a:txBody>
                    <a:bodyPr/>
                    <a:lstStyle/>
                    <a:p>
                      <a:r>
                        <a:rPr lang="en-US" sz="1000"/>
                        <a:t>2.4%</a:t>
                      </a:r>
                      <a:endParaRPr lang="en-US" sz="1000"/>
                    </a:p>
                  </a:txBody>
                  <a:tcPr/>
                </a:tc>
                <a:tc>
                  <a:txBody>
                    <a:bodyPr/>
                    <a:lstStyle/>
                    <a:p>
                      <a:r>
                        <a:rPr lang="en-US" sz="1000"/>
                        <a:t>353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6519489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92977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387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3560880"/>
                    </a:ext>
                  </a:extLst>
                </a:gridCol>
                <a:gridCol w="1234440">
                  <a:extLst>
                    <a:ext uri="{9D8B030D-6E8A-4147-A177-3AD203B41FA5}">
                      <a16:colId xmlns:a16="http://schemas.microsoft.com/office/drawing/2014/main" val="2926511957"/>
                    </a:ext>
                  </a:extLst>
                </a:gridCol>
                <a:gridCol w="1234440">
                  <a:extLst>
                    <a:ext uri="{9D8B030D-6E8A-4147-A177-3AD203B41FA5}">
                      <a16:colId xmlns:a16="http://schemas.microsoft.com/office/drawing/2014/main" val="2447092134"/>
                    </a:ext>
                  </a:extLst>
                </a:gridCol>
                <a:gridCol w="1234440">
                  <a:extLst>
                    <a:ext uri="{9D8B030D-6E8A-4147-A177-3AD203B41FA5}">
                      <a16:colId xmlns:a16="http://schemas.microsoft.com/office/drawing/2014/main" val="1150088566"/>
                    </a:ext>
                  </a:extLst>
                </a:gridCol>
                <a:gridCol w="822960">
                  <a:extLst>
                    <a:ext uri="{9D8B030D-6E8A-4147-A177-3AD203B41FA5}">
                      <a16:colId xmlns:a16="http://schemas.microsoft.com/office/drawing/2014/main" val="2856792176"/>
                    </a:ext>
                  </a:extLst>
                </a:gridCol>
                <a:gridCol w="411480">
                  <a:extLst>
                    <a:ext uri="{9D8B030D-6E8A-4147-A177-3AD203B41FA5}">
                      <a16:colId xmlns:a16="http://schemas.microsoft.com/office/drawing/2014/main" val="28239432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564762688"/>
                  </a:ext>
                </a:extLst>
              </a:tr>
              <a:tr h="370840">
                <a:tc>
                  <a:txBody>
                    <a:bodyPr/>
                    <a:lstStyle/>
                    <a:p>
                      <a:r>
                        <a:rPr lang="de-DE" sz="1000" b="1"/>
                        <a:t>NDR Fernsehen - 2016-06-06 09:30:00</a:t>
                      </a:r>
                      <a:r>
                        <a:rPr lang="de-DE" sz="1000"/>
                        <a:t>
Die Polizei - dein Freund und Helfer? Heute um 22 Uhr bei 45 Min.</a:t>
                      </a:r>
                      <a:endParaRPr lang="en-US" sz="1000"/>
                    </a:p>
                  </a:txBody>
                  <a:tcPr/>
                </a:tc>
                <a:tc>
                  <a:txBody>
                    <a:bodyPr/>
                    <a:lstStyle/>
                    <a:p>
                      <a:r>
                        <a:rPr lang="en-US" sz="1000"/>
                        <a:t>10.9%</a:t>
                      </a:r>
                      <a:endParaRPr lang="en-US" sz="1000"/>
                    </a:p>
                  </a:txBody>
                  <a:tcPr/>
                </a:tc>
                <a:tc>
                  <a:txBody>
                    <a:bodyPr/>
                    <a:lstStyle/>
                    <a:p>
                      <a:r>
                        <a:rPr lang="en-US" sz="1000"/>
                        <a:t>1845</a:t>
                      </a:r>
                      <a:endParaRPr lang="en-US" sz="1000"/>
                    </a:p>
                  </a:txBody>
                  <a:tcPr/>
                </a:tc>
                <a:tc>
                  <a:txBody>
                    <a:bodyPr/>
                    <a:lstStyle/>
                    <a:p>
                      <a:r>
                        <a:rPr lang="en-US" sz="1000"/>
                        <a:t>16880</a:t>
                      </a:r>
                      <a:endParaRPr lang="en-US" sz="1000"/>
                    </a:p>
                  </a:txBody>
                  <a:tcPr/>
                </a:tc>
                <a:tc>
                  <a:txBody>
                    <a:bodyPr/>
                    <a:lstStyle/>
                    <a:p>
                      <a:r>
                        <a:rPr lang="en-US" sz="1000"/>
                        <a:t>58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0630228"/>
                  </a:ext>
                </a:extLst>
              </a:tr>
              <a:tr h="370840">
                <a:tc>
                  <a:txBody>
                    <a:bodyPr/>
                    <a:lstStyle/>
                    <a:p>
                      <a:r>
                        <a:rPr lang="de-DE" sz="1000" b="1"/>
                        <a:t>NDR Fernsehen - 2016-05-14 10:00:00</a:t>
                      </a:r>
                      <a:r>
                        <a:rPr lang="de-DE" sz="1000"/>
                        <a:t>
Brennspiritus oder Bio-Anzünder: Womit bringen Sie die Glut zum Lodern? Filmen Sie Ihre Tipps mit dem Smartphone und schicken uns das Video. Und das empfiehlt die Feuerwehr Hamburg ...</a:t>
                      </a:r>
                      <a:endParaRPr lang="en-US" sz="1000"/>
                    </a:p>
                  </a:txBody>
                  <a:tcPr/>
                </a:tc>
                <a:tc>
                  <a:txBody>
                    <a:bodyPr/>
                    <a:lstStyle/>
                    <a:p>
                      <a:r>
                        <a:rPr lang="en-US" sz="1000"/>
                        <a:t>9.2%</a:t>
                      </a:r>
                      <a:endParaRPr lang="en-US" sz="1000"/>
                    </a:p>
                  </a:txBody>
                  <a:tcPr/>
                </a:tc>
                <a:tc>
                  <a:txBody>
                    <a:bodyPr/>
                    <a:lstStyle/>
                    <a:p>
                      <a:r>
                        <a:rPr lang="en-US" sz="1000"/>
                        <a:t>3365</a:t>
                      </a:r>
                      <a:endParaRPr lang="en-US" sz="1000"/>
                    </a:p>
                  </a:txBody>
                  <a:tcPr/>
                </a:tc>
                <a:tc>
                  <a:txBody>
                    <a:bodyPr/>
                    <a:lstStyle/>
                    <a:p>
                      <a:r>
                        <a:rPr lang="en-US" sz="1000"/>
                        <a:t>36664</a:t>
                      </a:r>
                      <a:endParaRPr lang="en-US" sz="1000"/>
                    </a:p>
                  </a:txBody>
                  <a:tcPr/>
                </a:tc>
                <a:tc>
                  <a:txBody>
                    <a:bodyPr/>
                    <a:lstStyle/>
                    <a:p>
                      <a:r>
                        <a:rPr lang="en-US" sz="1000"/>
                        <a:t>166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90518107"/>
                  </a:ext>
                </a:extLst>
              </a:tr>
              <a:tr h="370840">
                <a:tc>
                  <a:txBody>
                    <a:bodyPr/>
                    <a:lstStyle/>
                    <a:p>
                      <a:r>
                        <a:rPr lang="de-DE" sz="1000" b="1"/>
                        <a:t>NDR Fernsehen - 2016-10-21 02:00:00</a:t>
                      </a:r>
                      <a:r>
                        <a:rPr lang="de-DE" sz="1000"/>
                        <a:t>
Vollverschleiert durch eine norddeutsche Stadt. Die Reaktionen.
die reportage, 21.15 Uhr</a:t>
                      </a:r>
                      <a:endParaRPr lang="en-US" sz="1000"/>
                    </a:p>
                  </a:txBody>
                  <a:tcPr/>
                </a:tc>
                <a:tc>
                  <a:txBody>
                    <a:bodyPr/>
                    <a:lstStyle/>
                    <a:p>
                      <a:r>
                        <a:rPr lang="en-US" sz="1000"/>
                        <a:t>8.3%</a:t>
                      </a:r>
                      <a:endParaRPr lang="en-US" sz="1000"/>
                    </a:p>
                  </a:txBody>
                  <a:tcPr/>
                </a:tc>
                <a:tc>
                  <a:txBody>
                    <a:bodyPr/>
                    <a:lstStyle/>
                    <a:p>
                      <a:r>
                        <a:rPr lang="en-US" sz="1000"/>
                        <a:t>895</a:t>
                      </a:r>
                      <a:endParaRPr lang="en-US" sz="1000"/>
                    </a:p>
                  </a:txBody>
                  <a:tcPr/>
                </a:tc>
                <a:tc>
                  <a:txBody>
                    <a:bodyPr/>
                    <a:lstStyle/>
                    <a:p>
                      <a:r>
                        <a:rPr lang="en-US" sz="1000"/>
                        <a:t>10792</a:t>
                      </a:r>
                      <a:endParaRPr lang="en-US" sz="1000"/>
                    </a:p>
                  </a:txBody>
                  <a:tcPr/>
                </a:tc>
                <a:tc>
                  <a:txBody>
                    <a:bodyPr/>
                    <a:lstStyle/>
                    <a:p>
                      <a:r>
                        <a:rPr lang="en-US" sz="1000"/>
                        <a:t>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20686149"/>
                  </a:ext>
                </a:extLst>
              </a:tr>
              <a:tr h="370840">
                <a:tc>
                  <a:txBody>
                    <a:bodyPr/>
                    <a:lstStyle/>
                    <a:p>
                      <a:r>
                        <a:rPr lang="de-DE" sz="1000" b="1"/>
                        <a:t>NDR Fernsehen - 2016-10-15 13:00:00</a:t>
                      </a:r>
                      <a:r>
                        <a:rPr lang="de-DE" sz="1000"/>
                        <a:t>
Bei den Tieren fand er Trost. Das Beste von unserem XXL-Ostfriesen ab 21:45 Uhr.</a:t>
                      </a:r>
                      <a:endParaRPr lang="en-US" sz="1000"/>
                    </a:p>
                  </a:txBody>
                  <a:tcPr/>
                </a:tc>
                <a:tc>
                  <a:txBody>
                    <a:bodyPr/>
                    <a:lstStyle/>
                    <a:p>
                      <a:r>
                        <a:rPr lang="en-US" sz="1000"/>
                        <a:t>8.0%</a:t>
                      </a:r>
                      <a:endParaRPr lang="en-US" sz="1000"/>
                    </a:p>
                  </a:txBody>
                  <a:tcPr/>
                </a:tc>
                <a:tc>
                  <a:txBody>
                    <a:bodyPr/>
                    <a:lstStyle/>
                    <a:p>
                      <a:r>
                        <a:rPr lang="en-US" sz="1000"/>
                        <a:t>5219</a:t>
                      </a:r>
                      <a:endParaRPr lang="en-US" sz="1000"/>
                    </a:p>
                  </a:txBody>
                  <a:tcPr/>
                </a:tc>
                <a:tc>
                  <a:txBody>
                    <a:bodyPr/>
                    <a:lstStyle/>
                    <a:p>
                      <a:r>
                        <a:rPr lang="en-US" sz="1000"/>
                        <a:t>64986</a:t>
                      </a:r>
                      <a:endParaRPr lang="en-US" sz="1000"/>
                    </a:p>
                  </a:txBody>
                  <a:tcPr/>
                </a:tc>
                <a:tc>
                  <a:txBody>
                    <a:bodyPr/>
                    <a:lstStyle/>
                    <a:p>
                      <a:r>
                        <a:rPr lang="en-US" sz="1000"/>
                        <a:t>1834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30343819"/>
                  </a:ext>
                </a:extLst>
              </a:tr>
              <a:tr h="370840">
                <a:tc>
                  <a:txBody>
                    <a:bodyPr/>
                    <a:lstStyle/>
                    <a:p>
                      <a:r>
                        <a:rPr lang="de-DE" sz="1000" b="1"/>
                        <a:t>NDR Fernsehen - 2016-06-17 06:20:34</a:t>
                      </a:r>
                      <a:r>
                        <a:rPr lang="de-DE" sz="1000"/>
                        <a:t>
Wir werfen heute gemeinsam mit Ihnen einen Blick hinter die Kulissen der neuen Quizshow "Die Superpauker" mit Elton!</a:t>
                      </a:r>
                      <a:endParaRPr lang="en-US" sz="1000"/>
                    </a:p>
                  </a:txBody>
                  <a:tcPr/>
                </a:tc>
                <a:tc>
                  <a:txBody>
                    <a:bodyPr/>
                    <a:lstStyle/>
                    <a:p>
                      <a:r>
                        <a:rPr lang="en-US" sz="1000"/>
                        <a:t>7.8%</a:t>
                      </a:r>
                      <a:endParaRPr lang="en-US" sz="1000"/>
                    </a:p>
                  </a:txBody>
                  <a:tcPr/>
                </a:tc>
                <a:tc>
                  <a:txBody>
                    <a:bodyPr/>
                    <a:lstStyle/>
                    <a:p>
                      <a:r>
                        <a:rPr lang="en-US" sz="1000"/>
                        <a:t>346</a:t>
                      </a:r>
                      <a:endParaRPr lang="en-US" sz="1000"/>
                    </a:p>
                  </a:txBody>
                  <a:tcPr/>
                </a:tc>
                <a:tc>
                  <a:txBody>
                    <a:bodyPr/>
                    <a:lstStyle/>
                    <a:p>
                      <a:r>
                        <a:rPr lang="en-US" sz="1000"/>
                        <a:t>4443</a:t>
                      </a:r>
                      <a:endParaRPr lang="en-US" sz="1000"/>
                    </a:p>
                  </a:txBody>
                  <a:tcPr/>
                </a:tc>
                <a:tc>
                  <a:txBody>
                    <a:bodyPr/>
                    <a:lstStyle/>
                    <a:p>
                      <a:r>
                        <a:rPr lang="en-US" sz="1000"/>
                        <a:t>55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7588678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651635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76861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9605246"/>
                    </a:ext>
                  </a:extLst>
                </a:gridCol>
                <a:gridCol w="1234440">
                  <a:extLst>
                    <a:ext uri="{9D8B030D-6E8A-4147-A177-3AD203B41FA5}">
                      <a16:colId xmlns:a16="http://schemas.microsoft.com/office/drawing/2014/main" val="798937716"/>
                    </a:ext>
                  </a:extLst>
                </a:gridCol>
                <a:gridCol w="1234440">
                  <a:extLst>
                    <a:ext uri="{9D8B030D-6E8A-4147-A177-3AD203B41FA5}">
                      <a16:colId xmlns:a16="http://schemas.microsoft.com/office/drawing/2014/main" val="28740422"/>
                    </a:ext>
                  </a:extLst>
                </a:gridCol>
                <a:gridCol w="1234440">
                  <a:extLst>
                    <a:ext uri="{9D8B030D-6E8A-4147-A177-3AD203B41FA5}">
                      <a16:colId xmlns:a16="http://schemas.microsoft.com/office/drawing/2014/main" val="880443902"/>
                    </a:ext>
                  </a:extLst>
                </a:gridCol>
                <a:gridCol w="822960">
                  <a:extLst>
                    <a:ext uri="{9D8B030D-6E8A-4147-A177-3AD203B41FA5}">
                      <a16:colId xmlns:a16="http://schemas.microsoft.com/office/drawing/2014/main" val="3465787155"/>
                    </a:ext>
                  </a:extLst>
                </a:gridCol>
                <a:gridCol w="411480">
                  <a:extLst>
                    <a:ext uri="{9D8B030D-6E8A-4147-A177-3AD203B41FA5}">
                      <a16:colId xmlns:a16="http://schemas.microsoft.com/office/drawing/2014/main" val="2558002959"/>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774991722"/>
                  </a:ext>
                </a:extLst>
              </a:tr>
              <a:tr h="370840">
                <a:tc>
                  <a:txBody>
                    <a:bodyPr/>
                    <a:lstStyle/>
                    <a:p>
                      <a:r>
                        <a:rPr lang="en-US" sz="1000" b="1"/>
                        <a:t>NDR Fernsehen - 2016-05-27 07:00:00</a:t>
                      </a:r>
                      <a:r>
                        <a:rPr lang="en-US" sz="1000"/>
                        <a:t>
Betreutes Senden mit Bettina und Bommes. Betreut werden heute: Matze Knop, Jutta Speidel, Mareile Höppner, Bosse, Till Demtroeder - official Fanpage, Piet Klocke, Lukas Irmler (Slackliner) – und der Schlafforscher Dr. Michael Feld. Um 22 Uhr.</a:t>
                      </a:r>
                      <a:endParaRPr lang="en-US" sz="1000"/>
                    </a:p>
                  </a:txBody>
                  <a:tcPr/>
                </a:tc>
                <a:tc>
                  <a:txBody>
                    <a:bodyPr/>
                    <a:lstStyle/>
                    <a:p>
                      <a:r>
                        <a:rPr lang="en-US" sz="1000"/>
                        <a:t>0.3%</a:t>
                      </a:r>
                      <a:endParaRPr lang="en-US" sz="1000"/>
                    </a:p>
                  </a:txBody>
                  <a:tcPr/>
                </a:tc>
                <a:tc>
                  <a:txBody>
                    <a:bodyPr/>
                    <a:lstStyle/>
                    <a:p>
                      <a:r>
                        <a:rPr lang="en-US" sz="1000"/>
                        <a:t>232</a:t>
                      </a:r>
                      <a:endParaRPr lang="en-US" sz="1000"/>
                    </a:p>
                  </a:txBody>
                  <a:tcPr/>
                </a:tc>
                <a:tc>
                  <a:txBody>
                    <a:bodyPr/>
                    <a:lstStyle/>
                    <a:p>
                      <a:r>
                        <a:rPr lang="en-US" sz="1000"/>
                        <a:t>77556</a:t>
                      </a:r>
                      <a:endParaRPr lang="en-US" sz="1000"/>
                    </a:p>
                  </a:txBody>
                  <a:tcPr/>
                </a:tc>
                <a:tc>
                  <a:txBody>
                    <a:bodyPr/>
                    <a:lstStyle/>
                    <a:p>
                      <a:r>
                        <a:rPr lang="en-US" sz="1000"/>
                        <a:t>35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74231374"/>
                  </a:ext>
                </a:extLst>
              </a:tr>
              <a:tr h="370840">
                <a:tc>
                  <a:txBody>
                    <a:bodyPr/>
                    <a:lstStyle/>
                    <a:p>
                      <a:r>
                        <a:rPr lang="en-US" sz="1000" b="1"/>
                        <a:t>NDR Fernsehen - 2016-07-24 13:30:00</a:t>
                      </a:r>
                      <a:r>
                        <a:rPr lang="en-US" sz="1000"/>
                        <a:t>
Hefte raus! Test! Heute Abend kommt das Team "Fernsehen" um Hubertus Meyer Burckhardt, Linda Zervakis, Ben Becker und Anke Harnack ganz schön ins Schwitzen. "Die Superpauker" mit Elton, um 22:45 Uhr.</a:t>
                      </a:r>
                      <a:endParaRPr lang="en-US" sz="1000"/>
                    </a:p>
                  </a:txBody>
                  <a:tcPr/>
                </a:tc>
                <a:tc>
                  <a:txBody>
                    <a:bodyPr/>
                    <a:lstStyle/>
                    <a:p>
                      <a:r>
                        <a:rPr lang="en-US" sz="1000"/>
                        <a:t>0.5%</a:t>
                      </a:r>
                      <a:endParaRPr lang="en-US" sz="1000"/>
                    </a:p>
                  </a:txBody>
                  <a:tcPr/>
                </a:tc>
                <a:tc>
                  <a:txBody>
                    <a:bodyPr/>
                    <a:lstStyle/>
                    <a:p>
                      <a:r>
                        <a:rPr lang="en-US" sz="1000"/>
                        <a:t>945</a:t>
                      </a:r>
                      <a:endParaRPr lang="en-US" sz="1000"/>
                    </a:p>
                  </a:txBody>
                  <a:tcPr/>
                </a:tc>
                <a:tc>
                  <a:txBody>
                    <a:bodyPr/>
                    <a:lstStyle/>
                    <a:p>
                      <a:r>
                        <a:rPr lang="en-US" sz="1000"/>
                        <a:t>171838</a:t>
                      </a:r>
                      <a:endParaRPr lang="en-US" sz="1000"/>
                    </a:p>
                  </a:txBody>
                  <a:tcPr/>
                </a:tc>
                <a:tc>
                  <a:txBody>
                    <a:bodyPr/>
                    <a:lstStyle/>
                    <a:p>
                      <a:r>
                        <a:rPr lang="en-US" sz="1000"/>
                        <a:t>18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51563547"/>
                  </a:ext>
                </a:extLst>
              </a:tr>
              <a:tr h="370840">
                <a:tc>
                  <a:txBody>
                    <a:bodyPr/>
                    <a:lstStyle/>
                    <a:p>
                      <a:r>
                        <a:rPr lang="de-DE" sz="1000" b="1"/>
                        <a:t>NDR Fernsehen - 2016-02-09 09:00:00</a:t>
                      </a:r>
                      <a:r>
                        <a:rPr lang="de-DE" sz="1000"/>
                        <a:t>
Das Wichtigste aus Ihrer Region in 100 Sekunden!
Seien Sie schnell informiert bei NDR Aktuell um 16:00 Uhr.</a:t>
                      </a:r>
                      <a:endParaRPr lang="en-US" sz="1000"/>
                    </a:p>
                  </a:txBody>
                  <a:tcPr/>
                </a:tc>
                <a:tc>
                  <a:txBody>
                    <a:bodyPr/>
                    <a:lstStyle/>
                    <a:p>
                      <a:r>
                        <a:rPr lang="en-US" sz="1000"/>
                        <a:t>0.5%</a:t>
                      </a:r>
                      <a:endParaRPr lang="en-US" sz="1000"/>
                    </a:p>
                  </a:txBody>
                  <a:tcPr/>
                </a:tc>
                <a:tc>
                  <a:txBody>
                    <a:bodyPr/>
                    <a:lstStyle/>
                    <a:p>
                      <a:r>
                        <a:rPr lang="en-US" sz="1000"/>
                        <a:t>50</a:t>
                      </a:r>
                      <a:endParaRPr lang="en-US" sz="1000"/>
                    </a:p>
                  </a:txBody>
                  <a:tcPr/>
                </a:tc>
                <a:tc>
                  <a:txBody>
                    <a:bodyPr/>
                    <a:lstStyle/>
                    <a:p>
                      <a:r>
                        <a:rPr lang="en-US" sz="1000"/>
                        <a:t>9749</a:t>
                      </a:r>
                      <a:endParaRPr lang="en-US" sz="1000"/>
                    </a:p>
                  </a:txBody>
                  <a:tcPr/>
                </a:tc>
                <a:tc>
                  <a:txBody>
                    <a:bodyPr/>
                    <a:lstStyle/>
                    <a:p>
                      <a:r>
                        <a:rPr lang="en-US" sz="1000"/>
                        <a:t>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28004259"/>
                  </a:ext>
                </a:extLst>
              </a:tr>
              <a:tr h="370840">
                <a:tc>
                  <a:txBody>
                    <a:bodyPr/>
                    <a:lstStyle/>
                    <a:p>
                      <a:r>
                        <a:rPr lang="de-DE" sz="1000" b="1"/>
                        <a:t>NDR Fernsehen - 2016-03-13 13:00:00</a:t>
                      </a:r>
                      <a:r>
                        <a:rPr lang="de-DE" sz="1000"/>
                        <a:t>
Wie ist Bruno Labbadia privat? Der HSV-Trainer spricht über Heimat, Familie und Disziplin - heute um 23:50 Uhr in Sportclub Story.</a:t>
                      </a:r>
                      <a:endParaRPr lang="en-US" sz="1000"/>
                    </a:p>
                  </a:txBody>
                  <a:tcPr/>
                </a:tc>
                <a:tc>
                  <a:txBody>
                    <a:bodyPr/>
                    <a:lstStyle/>
                    <a:p>
                      <a:r>
                        <a:rPr lang="en-US" sz="1000"/>
                        <a:t>0.7%</a:t>
                      </a:r>
                      <a:endParaRPr lang="en-US" sz="1000"/>
                    </a:p>
                  </a:txBody>
                  <a:tcPr/>
                </a:tc>
                <a:tc>
                  <a:txBody>
                    <a:bodyPr/>
                    <a:lstStyle/>
                    <a:p>
                      <a:r>
                        <a:rPr lang="en-US" sz="1000"/>
                        <a:t>50</a:t>
                      </a:r>
                      <a:endParaRPr lang="en-US" sz="1000"/>
                    </a:p>
                  </a:txBody>
                  <a:tcPr/>
                </a:tc>
                <a:tc>
                  <a:txBody>
                    <a:bodyPr/>
                    <a:lstStyle/>
                    <a:p>
                      <a:r>
                        <a:rPr lang="en-US" sz="1000"/>
                        <a:t>7629</a:t>
                      </a:r>
                      <a:endParaRPr lang="en-US" sz="1000"/>
                    </a:p>
                  </a:txBody>
                  <a:tcPr/>
                </a:tc>
                <a:tc>
                  <a:txBody>
                    <a:bodyPr/>
                    <a:lstStyle/>
                    <a:p>
                      <a:r>
                        <a:rPr lang="en-US" sz="1000"/>
                        <a:t>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48662683"/>
                  </a:ext>
                </a:extLst>
              </a:tr>
              <a:tr h="370840">
                <a:tc>
                  <a:txBody>
                    <a:bodyPr/>
                    <a:lstStyle/>
                    <a:p>
                      <a:r>
                        <a:rPr lang="de-DE" sz="1000" b="1"/>
                        <a:t>NDR Fernsehen - 2016-01-29 09:00:01</a:t>
                      </a:r>
                      <a:r>
                        <a:rPr lang="de-DE" sz="1000"/>
                        <a:t>
Das Wichtigste aus Ihrer Region:
- Fliegerbombe aus dem Zweiten Weltkrieg entschärft
- Lückenhaftes Busnetz in Mecklenburg-Vorpommern
- Konzertsaal in Lübeck wird saniert
Seien Sie schnell informiert bei NDR Aktuell um 16:00 Uhr.</a:t>
                      </a:r>
                      <a:endParaRPr lang="en-US" sz="1000"/>
                    </a:p>
                  </a:txBody>
                  <a:tcPr/>
                </a:tc>
                <a:tc>
                  <a:txBody>
                    <a:bodyPr/>
                    <a:lstStyle/>
                    <a:p>
                      <a:r>
                        <a:rPr lang="en-US" sz="1000"/>
                        <a:t>0.7%</a:t>
                      </a:r>
                      <a:endParaRPr lang="en-US" sz="1000"/>
                    </a:p>
                  </a:txBody>
                  <a:tcPr/>
                </a:tc>
                <a:tc>
                  <a:txBody>
                    <a:bodyPr/>
                    <a:lstStyle/>
                    <a:p>
                      <a:r>
                        <a:rPr lang="en-US" sz="1000"/>
                        <a:t>55</a:t>
                      </a:r>
                      <a:endParaRPr lang="en-US" sz="1000"/>
                    </a:p>
                  </a:txBody>
                  <a:tcPr/>
                </a:tc>
                <a:tc>
                  <a:txBody>
                    <a:bodyPr/>
                    <a:lstStyle/>
                    <a:p>
                      <a:r>
                        <a:rPr lang="en-US" sz="1000"/>
                        <a:t>7792</a:t>
                      </a:r>
                      <a:endParaRPr lang="en-US" sz="1000"/>
                    </a:p>
                  </a:txBody>
                  <a:tcPr/>
                </a:tc>
                <a:tc>
                  <a:txBody>
                    <a:bodyPr/>
                    <a:lstStyle/>
                    <a:p>
                      <a:r>
                        <a:rPr lang="en-US" sz="1000"/>
                        <a:t>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5852090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127913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368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5149969"/>
                    </a:ext>
                  </a:extLst>
                </a:gridCol>
                <a:gridCol w="617220">
                  <a:extLst>
                    <a:ext uri="{9D8B030D-6E8A-4147-A177-3AD203B41FA5}">
                      <a16:colId xmlns:a16="http://schemas.microsoft.com/office/drawing/2014/main" val="1417782035"/>
                    </a:ext>
                  </a:extLst>
                </a:gridCol>
                <a:gridCol w="534924">
                  <a:extLst>
                    <a:ext uri="{9D8B030D-6E8A-4147-A177-3AD203B41FA5}">
                      <a16:colId xmlns:a16="http://schemas.microsoft.com/office/drawing/2014/main" val="1986103981"/>
                    </a:ext>
                  </a:extLst>
                </a:gridCol>
                <a:gridCol w="534924">
                  <a:extLst>
                    <a:ext uri="{9D8B030D-6E8A-4147-A177-3AD203B41FA5}">
                      <a16:colId xmlns:a16="http://schemas.microsoft.com/office/drawing/2014/main" val="767282324"/>
                    </a:ext>
                  </a:extLst>
                </a:gridCol>
                <a:gridCol w="411480">
                  <a:extLst>
                    <a:ext uri="{9D8B030D-6E8A-4147-A177-3AD203B41FA5}">
                      <a16:colId xmlns:a16="http://schemas.microsoft.com/office/drawing/2014/main" val="4196895248"/>
                    </a:ext>
                  </a:extLst>
                </a:gridCol>
                <a:gridCol w="534924">
                  <a:extLst>
                    <a:ext uri="{9D8B030D-6E8A-4147-A177-3AD203B41FA5}">
                      <a16:colId xmlns:a16="http://schemas.microsoft.com/office/drawing/2014/main" val="2164498223"/>
                    </a:ext>
                  </a:extLst>
                </a:gridCol>
                <a:gridCol w="534924">
                  <a:extLst>
                    <a:ext uri="{9D8B030D-6E8A-4147-A177-3AD203B41FA5}">
                      <a16:colId xmlns:a16="http://schemas.microsoft.com/office/drawing/2014/main" val="3513382286"/>
                    </a:ext>
                  </a:extLst>
                </a:gridCol>
                <a:gridCol w="534924">
                  <a:extLst>
                    <a:ext uri="{9D8B030D-6E8A-4147-A177-3AD203B41FA5}">
                      <a16:colId xmlns:a16="http://schemas.microsoft.com/office/drawing/2014/main" val="2703835103"/>
                    </a:ext>
                  </a:extLst>
                </a:gridCol>
                <a:gridCol w="534924">
                  <a:extLst>
                    <a:ext uri="{9D8B030D-6E8A-4147-A177-3AD203B41FA5}">
                      <a16:colId xmlns:a16="http://schemas.microsoft.com/office/drawing/2014/main" val="162086475"/>
                    </a:ext>
                  </a:extLst>
                </a:gridCol>
                <a:gridCol w="534924">
                  <a:extLst>
                    <a:ext uri="{9D8B030D-6E8A-4147-A177-3AD203B41FA5}">
                      <a16:colId xmlns:a16="http://schemas.microsoft.com/office/drawing/2014/main" val="1719837848"/>
                    </a:ext>
                  </a:extLst>
                </a:gridCol>
                <a:gridCol w="617220">
                  <a:extLst>
                    <a:ext uri="{9D8B030D-6E8A-4147-A177-3AD203B41FA5}">
                      <a16:colId xmlns:a16="http://schemas.microsoft.com/office/drawing/2014/main" val="270944572"/>
                    </a:ext>
                  </a:extLst>
                </a:gridCol>
                <a:gridCol w="370332">
                  <a:extLst>
                    <a:ext uri="{9D8B030D-6E8A-4147-A177-3AD203B41FA5}">
                      <a16:colId xmlns:a16="http://schemas.microsoft.com/office/drawing/2014/main" val="266049645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748359079"/>
                  </a:ext>
                </a:extLst>
              </a:tr>
              <a:tr h="370840">
                <a:tc>
                  <a:txBody>
                    <a:bodyPr/>
                    <a:lstStyle/>
                    <a:p>
                      <a:r>
                        <a:rPr lang="de-DE" sz="1000" b="1"/>
                        <a:t>NDR Fernsehen - 2016-09-03 02:00:00</a:t>
                      </a:r>
                      <a:r>
                        <a:rPr lang="de-DE" sz="1000"/>
                        <a:t>
... der Grund, warum Kompassnadeln nach Norden zeigen. Ein Liebesgedicht an unsere Heimat von Mona Harry.</a:t>
                      </a:r>
                      <a:endParaRPr lang="en-US" sz="1000"/>
                    </a:p>
                  </a:txBody>
                  <a:tcPr/>
                </a:tc>
                <a:tc>
                  <a:txBody>
                    <a:bodyPr/>
                    <a:lstStyle/>
                    <a:p>
                      <a:r>
                        <a:rPr lang="en-US" sz="1000"/>
                        <a:t>65876</a:t>
                      </a:r>
                      <a:endParaRPr lang="en-US" sz="1000"/>
                    </a:p>
                  </a:txBody>
                  <a:tcPr/>
                </a:tc>
                <a:tc>
                  <a:txBody>
                    <a:bodyPr/>
                    <a:lstStyle/>
                    <a:p>
                      <a:r>
                        <a:rPr lang="en-US" sz="1000"/>
                        <a:t>50167</a:t>
                      </a:r>
                      <a:endParaRPr lang="en-US" sz="1000"/>
                    </a:p>
                  </a:txBody>
                  <a:tcPr/>
                </a:tc>
                <a:tc>
                  <a:txBody>
                    <a:bodyPr/>
                    <a:lstStyle/>
                    <a:p>
                      <a:r>
                        <a:rPr lang="en-US" sz="1000"/>
                        <a:t>446</a:t>
                      </a:r>
                      <a:endParaRPr lang="en-US" sz="1000"/>
                    </a:p>
                  </a:txBody>
                  <a:tcPr/>
                </a:tc>
                <a:tc>
                  <a:txBody>
                    <a:bodyPr/>
                    <a:lstStyle/>
                    <a:p>
                      <a:r>
                        <a:rPr lang="en-US" sz="1000"/>
                        <a:t>15263</a:t>
                      </a:r>
                      <a:endParaRPr lang="en-US" sz="1000"/>
                    </a:p>
                  </a:txBody>
                  <a:tcPr/>
                </a:tc>
                <a:tc>
                  <a:txBody>
                    <a:bodyPr/>
                    <a:lstStyle/>
                    <a:p>
                      <a:r>
                        <a:rPr lang="en-US" sz="1000"/>
                        <a:t>173</a:t>
                      </a:r>
                      <a:endParaRPr lang="en-US" sz="1000"/>
                    </a:p>
                  </a:txBody>
                  <a:tcPr/>
                </a:tc>
                <a:tc>
                  <a:txBody>
                    <a:bodyPr/>
                    <a:lstStyle/>
                    <a:p>
                      <a:r>
                        <a:rPr lang="en-US" sz="1000"/>
                        <a:t>1782927</a:t>
                      </a:r>
                      <a:endParaRPr lang="en-US" sz="1000"/>
                    </a:p>
                  </a:txBody>
                  <a:tcPr/>
                </a:tc>
                <a:tc>
                  <a:txBody>
                    <a:bodyPr/>
                    <a:lstStyle/>
                    <a:p>
                      <a:r>
                        <a:rPr lang="en-US" sz="1000"/>
                        <a:t>1782927</a:t>
                      </a:r>
                      <a:endParaRPr lang="en-US" sz="1000"/>
                    </a:p>
                  </a:txBody>
                  <a:tcPr/>
                </a:tc>
                <a:tc>
                  <a:txBody>
                    <a:bodyPr/>
                    <a:lstStyle/>
                    <a:p>
                      <a:r>
                        <a:rPr lang="en-US" sz="1000"/>
                        <a:t>0</a:t>
                      </a:r>
                      <a:endParaRPr lang="en-US" sz="1000"/>
                    </a:p>
                  </a:txBody>
                  <a:tcPr/>
                </a:tc>
                <a:tc>
                  <a:txBody>
                    <a:bodyPr/>
                    <a:lstStyle/>
                    <a:p>
                      <a:r>
                        <a:rPr lang="en-US" sz="1000"/>
                        <a:t>110180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78295581"/>
                  </a:ext>
                </a:extLst>
              </a:tr>
              <a:tr h="370840">
                <a:tc>
                  <a:txBody>
                    <a:bodyPr/>
                    <a:lstStyle/>
                    <a:p>
                      <a:r>
                        <a:rPr lang="de-DE" sz="1000" b="1"/>
                        <a:t>NDR Fernsehen - 2016-09-14 02:00:00</a:t>
                      </a:r>
                      <a:r>
                        <a:rPr lang="de-DE" sz="1000"/>
                        <a:t>
Wasserski-Wetter, oder?</a:t>
                      </a:r>
                      <a:endParaRPr lang="en-US" sz="1000"/>
                    </a:p>
                  </a:txBody>
                  <a:tcPr/>
                </a:tc>
                <a:tc>
                  <a:txBody>
                    <a:bodyPr/>
                    <a:lstStyle/>
                    <a:p>
                      <a:r>
                        <a:rPr lang="en-US" sz="1000"/>
                        <a:t>4150</a:t>
                      </a:r>
                      <a:endParaRPr lang="en-US" sz="1000"/>
                    </a:p>
                  </a:txBody>
                  <a:tcPr/>
                </a:tc>
                <a:tc>
                  <a:txBody>
                    <a:bodyPr/>
                    <a:lstStyle/>
                    <a:p>
                      <a:r>
                        <a:rPr lang="en-US" sz="1000"/>
                        <a:t>3472</a:t>
                      </a:r>
                      <a:endParaRPr lang="en-US" sz="1000"/>
                    </a:p>
                  </a:txBody>
                  <a:tcPr/>
                </a:tc>
                <a:tc>
                  <a:txBody>
                    <a:bodyPr/>
                    <a:lstStyle/>
                    <a:p>
                      <a:r>
                        <a:rPr lang="en-US" sz="1000"/>
                        <a:t>71</a:t>
                      </a:r>
                      <a:endParaRPr lang="en-US" sz="1000"/>
                    </a:p>
                  </a:txBody>
                  <a:tcPr/>
                </a:tc>
                <a:tc>
                  <a:txBody>
                    <a:bodyPr/>
                    <a:lstStyle/>
                    <a:p>
                      <a:r>
                        <a:rPr lang="en-US" sz="1000"/>
                        <a:t>607</a:t>
                      </a:r>
                      <a:endParaRPr lang="en-US" sz="1000"/>
                    </a:p>
                  </a:txBody>
                  <a:tcPr/>
                </a:tc>
                <a:tc>
                  <a:txBody>
                    <a:bodyPr/>
                    <a:lstStyle/>
                    <a:p>
                      <a:r>
                        <a:rPr lang="en-US" sz="1000"/>
                        <a:t>80</a:t>
                      </a:r>
                      <a:endParaRPr lang="en-US" sz="1000"/>
                    </a:p>
                  </a:txBody>
                  <a:tcPr/>
                </a:tc>
                <a:tc>
                  <a:txBody>
                    <a:bodyPr/>
                    <a:lstStyle/>
                    <a:p>
                      <a:r>
                        <a:rPr lang="en-US" sz="1000"/>
                        <a:t>176025</a:t>
                      </a:r>
                      <a:endParaRPr lang="en-US" sz="1000"/>
                    </a:p>
                  </a:txBody>
                  <a:tcPr/>
                </a:tc>
                <a:tc>
                  <a:txBody>
                    <a:bodyPr/>
                    <a:lstStyle/>
                    <a:p>
                      <a:r>
                        <a:rPr lang="en-US" sz="1000"/>
                        <a:t>176025</a:t>
                      </a:r>
                      <a:endParaRPr lang="en-US" sz="1000"/>
                    </a:p>
                  </a:txBody>
                  <a:tcPr/>
                </a:tc>
                <a:tc>
                  <a:txBody>
                    <a:bodyPr/>
                    <a:lstStyle/>
                    <a:p>
                      <a:r>
                        <a:rPr lang="en-US" sz="1000"/>
                        <a:t>0</a:t>
                      </a:r>
                      <a:endParaRPr lang="en-US" sz="1000"/>
                    </a:p>
                  </a:txBody>
                  <a:tcPr/>
                </a:tc>
                <a:tc>
                  <a:txBody>
                    <a:bodyPr/>
                    <a:lstStyle/>
                    <a:p>
                      <a:r>
                        <a:rPr lang="en-US" sz="1000"/>
                        <a:t>9059</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53912753"/>
                  </a:ext>
                </a:extLst>
              </a:tr>
              <a:tr h="370840">
                <a:tc>
                  <a:txBody>
                    <a:bodyPr/>
                    <a:lstStyle/>
                    <a:p>
                      <a:r>
                        <a:rPr lang="de-DE" sz="1000" b="1"/>
                        <a:t>NDR Fernsehen - 2016-11-24 02:00:00</a:t>
                      </a:r>
                      <a:r>
                        <a:rPr lang="de-DE" sz="1000"/>
                        <a:t>
ACHTUNG, Sonntag ist schon der 1. Advent!</a:t>
                      </a:r>
                      <a:endParaRPr lang="en-US" sz="1000"/>
                    </a:p>
                  </a:txBody>
                  <a:tcPr/>
                </a:tc>
                <a:tc>
                  <a:txBody>
                    <a:bodyPr/>
                    <a:lstStyle/>
                    <a:p>
                      <a:r>
                        <a:rPr lang="en-US" sz="1000"/>
                        <a:t>2614</a:t>
                      </a:r>
                      <a:endParaRPr lang="en-US" sz="1000"/>
                    </a:p>
                  </a:txBody>
                  <a:tcPr/>
                </a:tc>
                <a:tc>
                  <a:txBody>
                    <a:bodyPr/>
                    <a:lstStyle/>
                    <a:p>
                      <a:r>
                        <a:rPr lang="en-US" sz="1000"/>
                        <a:t>2176</a:t>
                      </a:r>
                      <a:endParaRPr lang="en-US" sz="1000"/>
                    </a:p>
                  </a:txBody>
                  <a:tcPr/>
                </a:tc>
                <a:tc>
                  <a:txBody>
                    <a:bodyPr/>
                    <a:lstStyle/>
                    <a:p>
                      <a:r>
                        <a:rPr lang="en-US" sz="1000"/>
                        <a:t>50</a:t>
                      </a:r>
                      <a:endParaRPr lang="en-US" sz="1000"/>
                    </a:p>
                  </a:txBody>
                  <a:tcPr/>
                </a:tc>
                <a:tc>
                  <a:txBody>
                    <a:bodyPr/>
                    <a:lstStyle/>
                    <a:p>
                      <a:r>
                        <a:rPr lang="en-US" sz="1000"/>
                        <a:t>388</a:t>
                      </a:r>
                      <a:endParaRPr lang="en-US" sz="1000"/>
                    </a:p>
                  </a:txBody>
                  <a:tcPr/>
                </a:tc>
                <a:tc>
                  <a:txBody>
                    <a:bodyPr/>
                    <a:lstStyle/>
                    <a:p>
                      <a:r>
                        <a:rPr lang="en-US" sz="1000"/>
                        <a:t>38</a:t>
                      </a:r>
                      <a:endParaRPr lang="en-US" sz="1000"/>
                    </a:p>
                  </a:txBody>
                  <a:tcPr/>
                </a:tc>
                <a:tc>
                  <a:txBody>
                    <a:bodyPr/>
                    <a:lstStyle/>
                    <a:p>
                      <a:r>
                        <a:rPr lang="en-US" sz="1000"/>
                        <a:t>462854</a:t>
                      </a:r>
                      <a:endParaRPr lang="en-US" sz="1000"/>
                    </a:p>
                  </a:txBody>
                  <a:tcPr/>
                </a:tc>
                <a:tc>
                  <a:txBody>
                    <a:bodyPr/>
                    <a:lstStyle/>
                    <a:p>
                      <a:r>
                        <a:rPr lang="en-US" sz="1000"/>
                        <a:t>462854</a:t>
                      </a:r>
                      <a:endParaRPr lang="en-US" sz="1000"/>
                    </a:p>
                  </a:txBody>
                  <a:tcPr/>
                </a:tc>
                <a:tc>
                  <a:txBody>
                    <a:bodyPr/>
                    <a:lstStyle/>
                    <a:p>
                      <a:r>
                        <a:rPr lang="en-US" sz="1000"/>
                        <a:t>0</a:t>
                      </a:r>
                      <a:endParaRPr lang="en-US" sz="1000"/>
                    </a:p>
                  </a:txBody>
                  <a:tcPr/>
                </a:tc>
                <a:tc>
                  <a:txBody>
                    <a:bodyPr/>
                    <a:lstStyle/>
                    <a:p>
                      <a:r>
                        <a:rPr lang="en-US" sz="1000"/>
                        <a:t>14768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57288401"/>
                  </a:ext>
                </a:extLst>
              </a:tr>
              <a:tr h="370840">
                <a:tc>
                  <a:txBody>
                    <a:bodyPr/>
                    <a:lstStyle/>
                    <a:p>
                      <a:r>
                        <a:rPr lang="de-DE" sz="1000" b="1"/>
                        <a:t>NDR Fernsehen - 2016-10-15 13:00:00</a:t>
                      </a:r>
                      <a:r>
                        <a:rPr lang="de-DE" sz="1000"/>
                        <a:t>
Bei den Tieren fand er Trost. Das Beste von unserem XXL-Ostfriesen ab 21:45 Uhr.</a:t>
                      </a:r>
                      <a:endParaRPr lang="en-US" sz="1000"/>
                    </a:p>
                  </a:txBody>
                  <a:tcPr/>
                </a:tc>
                <a:tc>
                  <a:txBody>
                    <a:bodyPr/>
                    <a:lstStyle/>
                    <a:p>
                      <a:r>
                        <a:rPr lang="en-US" sz="1000"/>
                        <a:t>2038</a:t>
                      </a:r>
                      <a:endParaRPr lang="en-US" sz="1000"/>
                    </a:p>
                  </a:txBody>
                  <a:tcPr/>
                </a:tc>
                <a:tc>
                  <a:txBody>
                    <a:bodyPr/>
                    <a:lstStyle/>
                    <a:p>
                      <a:r>
                        <a:rPr lang="en-US" sz="1000"/>
                        <a:t>1834</a:t>
                      </a:r>
                      <a:endParaRPr lang="en-US" sz="1000"/>
                    </a:p>
                  </a:txBody>
                  <a:tcPr/>
                </a:tc>
                <a:tc>
                  <a:txBody>
                    <a:bodyPr/>
                    <a:lstStyle/>
                    <a:p>
                      <a:r>
                        <a:rPr lang="en-US" sz="1000"/>
                        <a:t>29</a:t>
                      </a:r>
                      <a:endParaRPr lang="en-US" sz="1000"/>
                    </a:p>
                  </a:txBody>
                  <a:tcPr/>
                </a:tc>
                <a:tc>
                  <a:txBody>
                    <a:bodyPr/>
                    <a:lstStyle/>
                    <a:p>
                      <a:r>
                        <a:rPr lang="en-US" sz="1000"/>
                        <a:t>175</a:t>
                      </a:r>
                      <a:endParaRPr lang="en-US" sz="1000"/>
                    </a:p>
                  </a:txBody>
                  <a:tcPr/>
                </a:tc>
                <a:tc>
                  <a:txBody>
                    <a:bodyPr/>
                    <a:lstStyle/>
                    <a:p>
                      <a:r>
                        <a:rPr lang="en-US" sz="1000"/>
                        <a:t>41</a:t>
                      </a:r>
                      <a:endParaRPr lang="en-US" sz="1000"/>
                    </a:p>
                  </a:txBody>
                  <a:tcPr/>
                </a:tc>
                <a:tc>
                  <a:txBody>
                    <a:bodyPr/>
                    <a:lstStyle/>
                    <a:p>
                      <a:r>
                        <a:rPr lang="en-US" sz="1000"/>
                        <a:t>64986</a:t>
                      </a:r>
                      <a:endParaRPr lang="en-US" sz="1000"/>
                    </a:p>
                  </a:txBody>
                  <a:tcPr/>
                </a:tc>
                <a:tc>
                  <a:txBody>
                    <a:bodyPr/>
                    <a:lstStyle/>
                    <a:p>
                      <a:r>
                        <a:rPr lang="en-US" sz="1000"/>
                        <a:t>64986</a:t>
                      </a:r>
                      <a:endParaRPr lang="en-US" sz="1000"/>
                    </a:p>
                  </a:txBody>
                  <a:tcPr/>
                </a:tc>
                <a:tc>
                  <a:txBody>
                    <a:bodyPr/>
                    <a:lstStyle/>
                    <a:p>
                      <a:r>
                        <a:rPr lang="en-US" sz="1000"/>
                        <a:t>0</a:t>
                      </a:r>
                      <a:endParaRPr lang="en-US" sz="1000"/>
                    </a:p>
                  </a:txBody>
                  <a:tcPr/>
                </a:tc>
                <a:tc>
                  <a:txBody>
                    <a:bodyPr/>
                    <a:lstStyle/>
                    <a:p>
                      <a:r>
                        <a:rPr lang="en-US" sz="1000"/>
                        <a:t>5219</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06562445"/>
                  </a:ext>
                </a:extLst>
              </a:tr>
              <a:tr h="370840">
                <a:tc>
                  <a:txBody>
                    <a:bodyPr/>
                    <a:lstStyle/>
                    <a:p>
                      <a:r>
                        <a:rPr lang="de-DE" sz="1000" b="1"/>
                        <a:t>NDR Fernsehen - 2016-10-20 13:00:00</a:t>
                      </a:r>
                      <a:r>
                        <a:rPr lang="de-DE" sz="1000"/>
                        <a:t>
Vollverschleierte Frauen - wie geht der Norden damit um?
die reportage, Freitag, 21.15 Uhr</a:t>
                      </a:r>
                      <a:endParaRPr lang="en-US" sz="1000"/>
                    </a:p>
                  </a:txBody>
                  <a:tcPr/>
                </a:tc>
                <a:tc>
                  <a:txBody>
                    <a:bodyPr/>
                    <a:lstStyle/>
                    <a:p>
                      <a:r>
                        <a:rPr lang="en-US" sz="1000"/>
                        <a:t>903</a:t>
                      </a:r>
                      <a:endParaRPr lang="en-US" sz="1000"/>
                    </a:p>
                  </a:txBody>
                  <a:tcPr/>
                </a:tc>
                <a:tc>
                  <a:txBody>
                    <a:bodyPr/>
                    <a:lstStyle/>
                    <a:p>
                      <a:r>
                        <a:rPr lang="en-US" sz="1000"/>
                        <a:t>538</a:t>
                      </a:r>
                      <a:endParaRPr lang="en-US" sz="1000"/>
                    </a:p>
                  </a:txBody>
                  <a:tcPr/>
                </a:tc>
                <a:tc>
                  <a:txBody>
                    <a:bodyPr/>
                    <a:lstStyle/>
                    <a:p>
                      <a:r>
                        <a:rPr lang="en-US" sz="1000"/>
                        <a:t>280</a:t>
                      </a:r>
                      <a:endParaRPr lang="en-US" sz="1000"/>
                    </a:p>
                  </a:txBody>
                  <a:tcPr/>
                </a:tc>
                <a:tc>
                  <a:txBody>
                    <a:bodyPr/>
                    <a:lstStyle/>
                    <a:p>
                      <a:r>
                        <a:rPr lang="en-US" sz="1000"/>
                        <a:t>85</a:t>
                      </a:r>
                      <a:endParaRPr lang="en-US" sz="1000"/>
                    </a:p>
                  </a:txBody>
                  <a:tcPr/>
                </a:tc>
                <a:tc>
                  <a:txBody>
                    <a:bodyPr/>
                    <a:lstStyle/>
                    <a:p>
                      <a:r>
                        <a:rPr lang="en-US" sz="1000"/>
                        <a:t>157</a:t>
                      </a:r>
                      <a:endParaRPr lang="en-US" sz="1000"/>
                    </a:p>
                  </a:txBody>
                  <a:tcPr/>
                </a:tc>
                <a:tc>
                  <a:txBody>
                    <a:bodyPr/>
                    <a:lstStyle/>
                    <a:p>
                      <a:r>
                        <a:rPr lang="en-US" sz="1000"/>
                        <a:t>679254</a:t>
                      </a:r>
                      <a:endParaRPr lang="en-US" sz="1000"/>
                    </a:p>
                  </a:txBody>
                  <a:tcPr/>
                </a:tc>
                <a:tc>
                  <a:txBody>
                    <a:bodyPr/>
                    <a:lstStyle/>
                    <a:p>
                      <a:r>
                        <a:rPr lang="en-US" sz="1000"/>
                        <a:t>679254</a:t>
                      </a:r>
                      <a:endParaRPr lang="en-US" sz="1000"/>
                    </a:p>
                  </a:txBody>
                  <a:tcPr/>
                </a:tc>
                <a:tc>
                  <a:txBody>
                    <a:bodyPr/>
                    <a:lstStyle/>
                    <a:p>
                      <a:r>
                        <a:rPr lang="en-US" sz="1000"/>
                        <a:t>0</a:t>
                      </a:r>
                      <a:endParaRPr lang="en-US" sz="1000"/>
                    </a:p>
                  </a:txBody>
                  <a:tcPr/>
                </a:tc>
                <a:tc>
                  <a:txBody>
                    <a:bodyPr/>
                    <a:lstStyle/>
                    <a:p>
                      <a:r>
                        <a:rPr lang="en-US" sz="1000"/>
                        <a:t>20038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551916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24244273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967</Words>
  <Application>Microsoft Office PowerPoint</Application>
  <PresentationFormat>On-screen Show (4:3)</PresentationFormat>
  <Paragraphs>472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Facebook - Videostarts - Export</vt:lpstr>
      <vt:lpstr>Eigene Posts - Videostartrate - Export</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vt:lpstr>
      <vt:lpstr>Eigene Posts - I-Rate Aktive Nutzer-Flop - Export</vt:lpstr>
      <vt:lpstr>Facebook Own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2017-03-06T15:42:16Z</dcterms:created>
  <dcterms:modified xsi:type="dcterms:W3CDTF">2017-03-06T15:42:50Z</dcterms:modified>
</cp:coreProperties>
</file>