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93934</c:v>
                </c:pt>
                <c:pt idx="1">
                  <c:v>94074</c:v>
                </c:pt>
                <c:pt idx="2">
                  <c:v>94211</c:v>
                </c:pt>
                <c:pt idx="3">
                  <c:v>94328</c:v>
                </c:pt>
                <c:pt idx="4">
                  <c:v>94497</c:v>
                </c:pt>
                <c:pt idx="5">
                  <c:v>94641</c:v>
                </c:pt>
                <c:pt idx="6">
                  <c:v>94881</c:v>
                </c:pt>
                <c:pt idx="7">
                  <c:v>95087</c:v>
                </c:pt>
                <c:pt idx="8">
                  <c:v>95278</c:v>
                </c:pt>
                <c:pt idx="9">
                  <c:v>95503</c:v>
                </c:pt>
                <c:pt idx="10">
                  <c:v>95660</c:v>
                </c:pt>
                <c:pt idx="11">
                  <c:v>95817</c:v>
                </c:pt>
                <c:pt idx="12">
                  <c:v>96007</c:v>
                </c:pt>
                <c:pt idx="13">
                  <c:v>96185</c:v>
                </c:pt>
                <c:pt idx="14">
                  <c:v>96336</c:v>
                </c:pt>
                <c:pt idx="15">
                  <c:v>96488</c:v>
                </c:pt>
                <c:pt idx="16">
                  <c:v>96649</c:v>
                </c:pt>
                <c:pt idx="17">
                  <c:v>96797</c:v>
                </c:pt>
                <c:pt idx="18">
                  <c:v>96955</c:v>
                </c:pt>
                <c:pt idx="19">
                  <c:v>97083</c:v>
                </c:pt>
                <c:pt idx="20">
                  <c:v>97235</c:v>
                </c:pt>
                <c:pt idx="21">
                  <c:v>97393</c:v>
                </c:pt>
                <c:pt idx="22">
                  <c:v>97523</c:v>
                </c:pt>
                <c:pt idx="23">
                  <c:v>97703</c:v>
                </c:pt>
                <c:pt idx="24">
                  <c:v>97867</c:v>
                </c:pt>
                <c:pt idx="25">
                  <c:v>97963</c:v>
                </c:pt>
                <c:pt idx="26">
                  <c:v>98148</c:v>
                </c:pt>
                <c:pt idx="27">
                  <c:v>98317</c:v>
                </c:pt>
                <c:pt idx="28">
                  <c:v>98474</c:v>
                </c:pt>
                <c:pt idx="29">
                  <c:v>98598</c:v>
                </c:pt>
                <c:pt idx="30">
                  <c:v>98726</c:v>
                </c:pt>
                <c:pt idx="31">
                  <c:v>98851</c:v>
                </c:pt>
                <c:pt idx="32">
                  <c:v>99059</c:v>
                </c:pt>
                <c:pt idx="33">
                  <c:v>99220</c:v>
                </c:pt>
                <c:pt idx="34">
                  <c:v>99367</c:v>
                </c:pt>
                <c:pt idx="35">
                  <c:v>99479</c:v>
                </c:pt>
                <c:pt idx="36">
                  <c:v>99580</c:v>
                </c:pt>
                <c:pt idx="37">
                  <c:v>99762</c:v>
                </c:pt>
                <c:pt idx="38">
                  <c:v>99999</c:v>
                </c:pt>
                <c:pt idx="39">
                  <c:v>100159</c:v>
                </c:pt>
                <c:pt idx="40">
                  <c:v>100298</c:v>
                </c:pt>
                <c:pt idx="41">
                  <c:v>100395</c:v>
                </c:pt>
                <c:pt idx="42">
                  <c:v>100482</c:v>
                </c:pt>
                <c:pt idx="43">
                  <c:v>100590</c:v>
                </c:pt>
                <c:pt idx="44">
                  <c:v>100687</c:v>
                </c:pt>
                <c:pt idx="45">
                  <c:v>100798</c:v>
                </c:pt>
                <c:pt idx="46">
                  <c:v>100906</c:v>
                </c:pt>
                <c:pt idx="47">
                  <c:v>101005</c:v>
                </c:pt>
                <c:pt idx="48">
                  <c:v>101097</c:v>
                </c:pt>
                <c:pt idx="49">
                  <c:v>101175</c:v>
                </c:pt>
                <c:pt idx="50">
                  <c:v>101255</c:v>
                </c:pt>
                <c:pt idx="51">
                  <c:v>101362</c:v>
                </c:pt>
                <c:pt idx="52">
                  <c:v>101445</c:v>
                </c:pt>
                <c:pt idx="53">
                  <c:v>101534</c:v>
                </c:pt>
                <c:pt idx="54">
                  <c:v>101706</c:v>
                </c:pt>
                <c:pt idx="55">
                  <c:v>101832</c:v>
                </c:pt>
                <c:pt idx="56">
                  <c:v>101907</c:v>
                </c:pt>
                <c:pt idx="57">
                  <c:v>101987</c:v>
                </c:pt>
                <c:pt idx="58">
                  <c:v>102079</c:v>
                </c:pt>
                <c:pt idx="59">
                  <c:v>102162</c:v>
                </c:pt>
                <c:pt idx="60">
                  <c:v>102290</c:v>
                </c:pt>
                <c:pt idx="61">
                  <c:v>102469</c:v>
                </c:pt>
                <c:pt idx="62">
                  <c:v>102702</c:v>
                </c:pt>
                <c:pt idx="63">
                  <c:v>102834</c:v>
                </c:pt>
                <c:pt idx="64">
                  <c:v>102959</c:v>
                </c:pt>
                <c:pt idx="65">
                  <c:v>103103</c:v>
                </c:pt>
                <c:pt idx="66">
                  <c:v>103243</c:v>
                </c:pt>
                <c:pt idx="67">
                  <c:v>103360</c:v>
                </c:pt>
                <c:pt idx="68">
                  <c:v>103459</c:v>
                </c:pt>
                <c:pt idx="69">
                  <c:v>103555</c:v>
                </c:pt>
                <c:pt idx="70">
                  <c:v>103665</c:v>
                </c:pt>
                <c:pt idx="71">
                  <c:v>103801</c:v>
                </c:pt>
                <c:pt idx="72">
                  <c:v>103946</c:v>
                </c:pt>
                <c:pt idx="73">
                  <c:v>104037</c:v>
                </c:pt>
                <c:pt idx="74">
                  <c:v>104112</c:v>
                </c:pt>
                <c:pt idx="75">
                  <c:v>104175</c:v>
                </c:pt>
                <c:pt idx="76">
                  <c:v>104312</c:v>
                </c:pt>
                <c:pt idx="77">
                  <c:v>104414</c:v>
                </c:pt>
                <c:pt idx="78">
                  <c:v>104540</c:v>
                </c:pt>
                <c:pt idx="79">
                  <c:v>104675</c:v>
                </c:pt>
                <c:pt idx="80">
                  <c:v>104768</c:v>
                </c:pt>
                <c:pt idx="81">
                  <c:v>104889</c:v>
                </c:pt>
                <c:pt idx="82">
                  <c:v>105028</c:v>
                </c:pt>
                <c:pt idx="83">
                  <c:v>105100</c:v>
                </c:pt>
                <c:pt idx="84">
                  <c:v>105210</c:v>
                </c:pt>
                <c:pt idx="85">
                  <c:v>105272</c:v>
                </c:pt>
                <c:pt idx="86">
                  <c:v>105336</c:v>
                </c:pt>
                <c:pt idx="87">
                  <c:v>105485</c:v>
                </c:pt>
                <c:pt idx="88">
                  <c:v>105688</c:v>
                </c:pt>
                <c:pt idx="89">
                  <c:v>105807</c:v>
                </c:pt>
                <c:pt idx="90">
                  <c:v>105822</c:v>
                </c:pt>
                <c:pt idx="91">
                  <c:v>106030</c:v>
                </c:pt>
                <c:pt idx="92">
                  <c:v>106249</c:v>
                </c:pt>
                <c:pt idx="93">
                  <c:v>106367</c:v>
                </c:pt>
                <c:pt idx="94">
                  <c:v>106475</c:v>
                </c:pt>
                <c:pt idx="95">
                  <c:v>106584</c:v>
                </c:pt>
                <c:pt idx="96">
                  <c:v>106652</c:v>
                </c:pt>
                <c:pt idx="97">
                  <c:v>106744</c:v>
                </c:pt>
                <c:pt idx="98">
                  <c:v>106840</c:v>
                </c:pt>
                <c:pt idx="99">
                  <c:v>106925</c:v>
                </c:pt>
                <c:pt idx="100">
                  <c:v>107000</c:v>
                </c:pt>
                <c:pt idx="101">
                  <c:v>107102</c:v>
                </c:pt>
                <c:pt idx="102">
                  <c:v>107216</c:v>
                </c:pt>
                <c:pt idx="103">
                  <c:v>107264</c:v>
                </c:pt>
                <c:pt idx="104">
                  <c:v>107342</c:v>
                </c:pt>
                <c:pt idx="105">
                  <c:v>107413</c:v>
                </c:pt>
                <c:pt idx="106">
                  <c:v>107487</c:v>
                </c:pt>
                <c:pt idx="107">
                  <c:v>107569</c:v>
                </c:pt>
                <c:pt idx="108">
                  <c:v>107617</c:v>
                </c:pt>
                <c:pt idx="109">
                  <c:v>107719</c:v>
                </c:pt>
                <c:pt idx="110">
                  <c:v>107766</c:v>
                </c:pt>
                <c:pt idx="111">
                  <c:v>107841</c:v>
                </c:pt>
                <c:pt idx="112">
                  <c:v>107950</c:v>
                </c:pt>
                <c:pt idx="113">
                  <c:v>107992</c:v>
                </c:pt>
                <c:pt idx="114">
                  <c:v>108144</c:v>
                </c:pt>
                <c:pt idx="115">
                  <c:v>108252</c:v>
                </c:pt>
                <c:pt idx="116">
                  <c:v>108353</c:v>
                </c:pt>
                <c:pt idx="117">
                  <c:v>108430</c:v>
                </c:pt>
                <c:pt idx="118">
                  <c:v>108516</c:v>
                </c:pt>
                <c:pt idx="119">
                  <c:v>108619</c:v>
                </c:pt>
                <c:pt idx="120">
                  <c:v>108687</c:v>
                </c:pt>
                <c:pt idx="121">
                  <c:v>108776</c:v>
                </c:pt>
                <c:pt idx="122">
                  <c:v>108897</c:v>
                </c:pt>
                <c:pt idx="123">
                  <c:v>109029</c:v>
                </c:pt>
                <c:pt idx="124">
                  <c:v>109141</c:v>
                </c:pt>
                <c:pt idx="125">
                  <c:v>109251</c:v>
                </c:pt>
                <c:pt idx="126">
                  <c:v>109346</c:v>
                </c:pt>
                <c:pt idx="127">
                  <c:v>109494</c:v>
                </c:pt>
                <c:pt idx="128">
                  <c:v>109677</c:v>
                </c:pt>
                <c:pt idx="129">
                  <c:v>109792</c:v>
                </c:pt>
                <c:pt idx="130">
                  <c:v>109878</c:v>
                </c:pt>
                <c:pt idx="131">
                  <c:v>110009</c:v>
                </c:pt>
                <c:pt idx="132">
                  <c:v>110100</c:v>
                </c:pt>
                <c:pt idx="133">
                  <c:v>110295</c:v>
                </c:pt>
                <c:pt idx="134">
                  <c:v>110444</c:v>
                </c:pt>
                <c:pt idx="135">
                  <c:v>110550</c:v>
                </c:pt>
                <c:pt idx="136">
                  <c:v>110678</c:v>
                </c:pt>
                <c:pt idx="137">
                  <c:v>110790</c:v>
                </c:pt>
                <c:pt idx="138">
                  <c:v>110917</c:v>
                </c:pt>
                <c:pt idx="139">
                  <c:v>111035</c:v>
                </c:pt>
                <c:pt idx="140">
                  <c:v>111156</c:v>
                </c:pt>
                <c:pt idx="141">
                  <c:v>111256</c:v>
                </c:pt>
                <c:pt idx="142">
                  <c:v>111360</c:v>
                </c:pt>
                <c:pt idx="143">
                  <c:v>111464</c:v>
                </c:pt>
                <c:pt idx="144">
                  <c:v>111559</c:v>
                </c:pt>
                <c:pt idx="145">
                  <c:v>111628</c:v>
                </c:pt>
                <c:pt idx="146">
                  <c:v>111719</c:v>
                </c:pt>
                <c:pt idx="147">
                  <c:v>111785</c:v>
                </c:pt>
                <c:pt idx="148">
                  <c:v>111851</c:v>
                </c:pt>
                <c:pt idx="149">
                  <c:v>111927</c:v>
                </c:pt>
                <c:pt idx="150">
                  <c:v>112032</c:v>
                </c:pt>
                <c:pt idx="151">
                  <c:v>112085</c:v>
                </c:pt>
                <c:pt idx="152">
                  <c:v>112211</c:v>
                </c:pt>
                <c:pt idx="153">
                  <c:v>112294</c:v>
                </c:pt>
                <c:pt idx="154">
                  <c:v>112413</c:v>
                </c:pt>
                <c:pt idx="155">
                  <c:v>112512</c:v>
                </c:pt>
                <c:pt idx="156">
                  <c:v>112594</c:v>
                </c:pt>
                <c:pt idx="157">
                  <c:v>112637</c:v>
                </c:pt>
                <c:pt idx="158">
                  <c:v>112770</c:v>
                </c:pt>
                <c:pt idx="159">
                  <c:v>112845</c:v>
                </c:pt>
                <c:pt idx="160">
                  <c:v>112908</c:v>
                </c:pt>
                <c:pt idx="161">
                  <c:v>112974</c:v>
                </c:pt>
                <c:pt idx="162">
                  <c:v>113014</c:v>
                </c:pt>
                <c:pt idx="163">
                  <c:v>113106</c:v>
                </c:pt>
                <c:pt idx="164">
                  <c:v>113165</c:v>
                </c:pt>
                <c:pt idx="165">
                  <c:v>113191</c:v>
                </c:pt>
                <c:pt idx="166">
                  <c:v>113302</c:v>
                </c:pt>
                <c:pt idx="167">
                  <c:v>113351</c:v>
                </c:pt>
                <c:pt idx="168">
                  <c:v>113401</c:v>
                </c:pt>
                <c:pt idx="169">
                  <c:v>113463</c:v>
                </c:pt>
                <c:pt idx="170">
                  <c:v>113531</c:v>
                </c:pt>
                <c:pt idx="171">
                  <c:v>113604</c:v>
                </c:pt>
                <c:pt idx="172">
                  <c:v>113662</c:v>
                </c:pt>
                <c:pt idx="173">
                  <c:v>113734</c:v>
                </c:pt>
                <c:pt idx="174">
                  <c:v>113778</c:v>
                </c:pt>
                <c:pt idx="175">
                  <c:v>113873</c:v>
                </c:pt>
                <c:pt idx="176">
                  <c:v>113921</c:v>
                </c:pt>
                <c:pt idx="177">
                  <c:v>113980</c:v>
                </c:pt>
                <c:pt idx="178">
                  <c:v>114040</c:v>
                </c:pt>
                <c:pt idx="179">
                  <c:v>114092</c:v>
                </c:pt>
                <c:pt idx="180">
                  <c:v>114161</c:v>
                </c:pt>
                <c:pt idx="181">
                  <c:v>114241</c:v>
                </c:pt>
                <c:pt idx="182">
                  <c:v>114290</c:v>
                </c:pt>
                <c:pt idx="183">
                  <c:v>114357</c:v>
                </c:pt>
                <c:pt idx="184">
                  <c:v>114461</c:v>
                </c:pt>
                <c:pt idx="185">
                  <c:v>114771</c:v>
                </c:pt>
                <c:pt idx="186">
                  <c:v>114941</c:v>
                </c:pt>
                <c:pt idx="187">
                  <c:v>115025</c:v>
                </c:pt>
                <c:pt idx="188">
                  <c:v>115083</c:v>
                </c:pt>
                <c:pt idx="189">
                  <c:v>115165</c:v>
                </c:pt>
                <c:pt idx="190">
                  <c:v>115221</c:v>
                </c:pt>
                <c:pt idx="191">
                  <c:v>115278</c:v>
                </c:pt>
                <c:pt idx="192">
                  <c:v>115347</c:v>
                </c:pt>
                <c:pt idx="193">
                  <c:v>115409</c:v>
                </c:pt>
                <c:pt idx="194">
                  <c:v>115479</c:v>
                </c:pt>
                <c:pt idx="195">
                  <c:v>115531</c:v>
                </c:pt>
                <c:pt idx="196">
                  <c:v>115614</c:v>
                </c:pt>
                <c:pt idx="197">
                  <c:v>115665</c:v>
                </c:pt>
                <c:pt idx="198">
                  <c:v>115735</c:v>
                </c:pt>
                <c:pt idx="199">
                  <c:v>115812</c:v>
                </c:pt>
                <c:pt idx="200">
                  <c:v>115881</c:v>
                </c:pt>
                <c:pt idx="201">
                  <c:v>115949</c:v>
                </c:pt>
                <c:pt idx="202">
                  <c:v>116049</c:v>
                </c:pt>
                <c:pt idx="203">
                  <c:v>116188</c:v>
                </c:pt>
                <c:pt idx="204">
                  <c:v>116251</c:v>
                </c:pt>
                <c:pt idx="205">
                  <c:v>116361</c:v>
                </c:pt>
                <c:pt idx="206">
                  <c:v>116487</c:v>
                </c:pt>
                <c:pt idx="207">
                  <c:v>116574</c:v>
                </c:pt>
                <c:pt idx="208">
                  <c:v>116648</c:v>
                </c:pt>
                <c:pt idx="209">
                  <c:v>116715</c:v>
                </c:pt>
                <c:pt idx="210">
                  <c:v>116783</c:v>
                </c:pt>
                <c:pt idx="211">
                  <c:v>116854</c:v>
                </c:pt>
                <c:pt idx="212">
                  <c:v>116938</c:v>
                </c:pt>
                <c:pt idx="213">
                  <c:v>117037</c:v>
                </c:pt>
                <c:pt idx="214">
                  <c:v>117128</c:v>
                </c:pt>
                <c:pt idx="215">
                  <c:v>117212</c:v>
                </c:pt>
                <c:pt idx="216">
                  <c:v>117306</c:v>
                </c:pt>
                <c:pt idx="217">
                  <c:v>117366</c:v>
                </c:pt>
                <c:pt idx="218">
                  <c:v>117463</c:v>
                </c:pt>
                <c:pt idx="219">
                  <c:v>117550</c:v>
                </c:pt>
                <c:pt idx="220">
                  <c:v>117637</c:v>
                </c:pt>
                <c:pt idx="221">
                  <c:v>117715</c:v>
                </c:pt>
                <c:pt idx="222">
                  <c:v>117802</c:v>
                </c:pt>
                <c:pt idx="223">
                  <c:v>117874</c:v>
                </c:pt>
                <c:pt idx="224">
                  <c:v>117973</c:v>
                </c:pt>
                <c:pt idx="225">
                  <c:v>118046</c:v>
                </c:pt>
                <c:pt idx="226">
                  <c:v>118148</c:v>
                </c:pt>
                <c:pt idx="227">
                  <c:v>118194</c:v>
                </c:pt>
                <c:pt idx="228">
                  <c:v>118258</c:v>
                </c:pt>
                <c:pt idx="229">
                  <c:v>118335</c:v>
                </c:pt>
                <c:pt idx="230">
                  <c:v>118428</c:v>
                </c:pt>
                <c:pt idx="231">
                  <c:v>118495</c:v>
                </c:pt>
                <c:pt idx="232">
                  <c:v>118564</c:v>
                </c:pt>
                <c:pt idx="233">
                  <c:v>118636</c:v>
                </c:pt>
                <c:pt idx="234">
                  <c:v>118719</c:v>
                </c:pt>
                <c:pt idx="235">
                  <c:v>118803</c:v>
                </c:pt>
                <c:pt idx="236">
                  <c:v>118873</c:v>
                </c:pt>
                <c:pt idx="237">
                  <c:v>118943</c:v>
                </c:pt>
                <c:pt idx="238">
                  <c:v>119036</c:v>
                </c:pt>
                <c:pt idx="239">
                  <c:v>119135</c:v>
                </c:pt>
                <c:pt idx="240">
                  <c:v>119248</c:v>
                </c:pt>
                <c:pt idx="241">
                  <c:v>119383</c:v>
                </c:pt>
                <c:pt idx="242">
                  <c:v>119478</c:v>
                </c:pt>
                <c:pt idx="243">
                  <c:v>119601</c:v>
                </c:pt>
                <c:pt idx="244">
                  <c:v>119669</c:v>
                </c:pt>
                <c:pt idx="245">
                  <c:v>119738</c:v>
                </c:pt>
                <c:pt idx="246">
                  <c:v>119809</c:v>
                </c:pt>
                <c:pt idx="247">
                  <c:v>119917</c:v>
                </c:pt>
                <c:pt idx="248">
                  <c:v>119972</c:v>
                </c:pt>
                <c:pt idx="249">
                  <c:v>120112</c:v>
                </c:pt>
                <c:pt idx="250">
                  <c:v>120185</c:v>
                </c:pt>
                <c:pt idx="251">
                  <c:v>120245</c:v>
                </c:pt>
                <c:pt idx="252">
                  <c:v>120316</c:v>
                </c:pt>
                <c:pt idx="253">
                  <c:v>120354</c:v>
                </c:pt>
                <c:pt idx="254">
                  <c:v>120687</c:v>
                </c:pt>
                <c:pt idx="255">
                  <c:v>120776</c:v>
                </c:pt>
                <c:pt idx="256">
                  <c:v>120865</c:v>
                </c:pt>
                <c:pt idx="257">
                  <c:v>120971</c:v>
                </c:pt>
                <c:pt idx="258">
                  <c:v>121072</c:v>
                </c:pt>
                <c:pt idx="259">
                  <c:v>121156</c:v>
                </c:pt>
                <c:pt idx="260">
                  <c:v>121233</c:v>
                </c:pt>
                <c:pt idx="261">
                  <c:v>121331</c:v>
                </c:pt>
                <c:pt idx="262">
                  <c:v>121410</c:v>
                </c:pt>
                <c:pt idx="263">
                  <c:v>121508</c:v>
                </c:pt>
                <c:pt idx="264">
                  <c:v>121583</c:v>
                </c:pt>
                <c:pt idx="265">
                  <c:v>121687</c:v>
                </c:pt>
                <c:pt idx="266">
                  <c:v>121762</c:v>
                </c:pt>
                <c:pt idx="267">
                  <c:v>121829</c:v>
                </c:pt>
                <c:pt idx="268">
                  <c:v>121918</c:v>
                </c:pt>
                <c:pt idx="269">
                  <c:v>121995</c:v>
                </c:pt>
                <c:pt idx="270">
                  <c:v>122068</c:v>
                </c:pt>
                <c:pt idx="271">
                  <c:v>122159</c:v>
                </c:pt>
                <c:pt idx="272">
                  <c:v>122243</c:v>
                </c:pt>
                <c:pt idx="273">
                  <c:v>122347</c:v>
                </c:pt>
                <c:pt idx="274">
                  <c:v>122426</c:v>
                </c:pt>
                <c:pt idx="275">
                  <c:v>122535</c:v>
                </c:pt>
                <c:pt idx="276">
                  <c:v>122646</c:v>
                </c:pt>
                <c:pt idx="277">
                  <c:v>122745</c:v>
                </c:pt>
                <c:pt idx="278">
                  <c:v>122846</c:v>
                </c:pt>
                <c:pt idx="279">
                  <c:v>122989</c:v>
                </c:pt>
                <c:pt idx="280">
                  <c:v>123082</c:v>
                </c:pt>
                <c:pt idx="281">
                  <c:v>123182</c:v>
                </c:pt>
                <c:pt idx="282">
                  <c:v>123278</c:v>
                </c:pt>
                <c:pt idx="283">
                  <c:v>124245</c:v>
                </c:pt>
                <c:pt idx="284">
                  <c:v>124462</c:v>
                </c:pt>
                <c:pt idx="285">
                  <c:v>124661</c:v>
                </c:pt>
                <c:pt idx="286">
                  <c:v>124683</c:v>
                </c:pt>
                <c:pt idx="287">
                  <c:v>124784</c:v>
                </c:pt>
                <c:pt idx="288">
                  <c:v>124904</c:v>
                </c:pt>
                <c:pt idx="289">
                  <c:v>125001</c:v>
                </c:pt>
                <c:pt idx="290">
                  <c:v>125079</c:v>
                </c:pt>
                <c:pt idx="291">
                  <c:v>125130</c:v>
                </c:pt>
                <c:pt idx="292">
                  <c:v>125238</c:v>
                </c:pt>
                <c:pt idx="293">
                  <c:v>125327</c:v>
                </c:pt>
                <c:pt idx="294">
                  <c:v>125396</c:v>
                </c:pt>
                <c:pt idx="295">
                  <c:v>125472</c:v>
                </c:pt>
                <c:pt idx="296">
                  <c:v>125552</c:v>
                </c:pt>
                <c:pt idx="297">
                  <c:v>125605</c:v>
                </c:pt>
                <c:pt idx="298">
                  <c:v>125684</c:v>
                </c:pt>
                <c:pt idx="299">
                  <c:v>125768</c:v>
                </c:pt>
                <c:pt idx="300">
                  <c:v>125869</c:v>
                </c:pt>
                <c:pt idx="301">
                  <c:v>125968</c:v>
                </c:pt>
                <c:pt idx="302">
                  <c:v>126050</c:v>
                </c:pt>
                <c:pt idx="303">
                  <c:v>126103</c:v>
                </c:pt>
                <c:pt idx="304">
                  <c:v>126211</c:v>
                </c:pt>
                <c:pt idx="305">
                  <c:v>126298</c:v>
                </c:pt>
                <c:pt idx="306">
                  <c:v>126357</c:v>
                </c:pt>
                <c:pt idx="307">
                  <c:v>126406</c:v>
                </c:pt>
                <c:pt idx="308">
                  <c:v>126455</c:v>
                </c:pt>
                <c:pt idx="309">
                  <c:v>126534</c:v>
                </c:pt>
                <c:pt idx="310">
                  <c:v>126644</c:v>
                </c:pt>
                <c:pt idx="311">
                  <c:v>126748</c:v>
                </c:pt>
                <c:pt idx="312">
                  <c:v>127026</c:v>
                </c:pt>
                <c:pt idx="313">
                  <c:v>127165</c:v>
                </c:pt>
                <c:pt idx="314">
                  <c:v>127321</c:v>
                </c:pt>
                <c:pt idx="315">
                  <c:v>127430</c:v>
                </c:pt>
                <c:pt idx="316">
                  <c:v>127497</c:v>
                </c:pt>
                <c:pt idx="317">
                  <c:v>127577</c:v>
                </c:pt>
                <c:pt idx="318">
                  <c:v>127652</c:v>
                </c:pt>
                <c:pt idx="319">
                  <c:v>127755</c:v>
                </c:pt>
                <c:pt idx="320">
                  <c:v>127825</c:v>
                </c:pt>
                <c:pt idx="321">
                  <c:v>127934</c:v>
                </c:pt>
                <c:pt idx="322">
                  <c:v>127974</c:v>
                </c:pt>
                <c:pt idx="323">
                  <c:v>128028</c:v>
                </c:pt>
                <c:pt idx="324">
                  <c:v>128090</c:v>
                </c:pt>
                <c:pt idx="325">
                  <c:v>128146</c:v>
                </c:pt>
                <c:pt idx="326">
                  <c:v>128232</c:v>
                </c:pt>
                <c:pt idx="327">
                  <c:v>128300</c:v>
                </c:pt>
                <c:pt idx="328">
                  <c:v>128335</c:v>
                </c:pt>
                <c:pt idx="329">
                  <c:v>128408</c:v>
                </c:pt>
                <c:pt idx="330">
                  <c:v>128500</c:v>
                </c:pt>
                <c:pt idx="331">
                  <c:v>128571</c:v>
                </c:pt>
                <c:pt idx="332">
                  <c:v>128637</c:v>
                </c:pt>
                <c:pt idx="333">
                  <c:v>128700</c:v>
                </c:pt>
                <c:pt idx="334">
                  <c:v>128817</c:v>
                </c:pt>
                <c:pt idx="335">
                  <c:v>128875</c:v>
                </c:pt>
                <c:pt idx="336">
                  <c:v>128915</c:v>
                </c:pt>
                <c:pt idx="337">
                  <c:v>128936</c:v>
                </c:pt>
                <c:pt idx="338">
                  <c:v>128964</c:v>
                </c:pt>
                <c:pt idx="339">
                  <c:v>129017</c:v>
                </c:pt>
                <c:pt idx="340">
                  <c:v>129067</c:v>
                </c:pt>
                <c:pt idx="341">
                  <c:v>129130</c:v>
                </c:pt>
                <c:pt idx="342">
                  <c:v>129203</c:v>
                </c:pt>
                <c:pt idx="343">
                  <c:v>129234</c:v>
                </c:pt>
                <c:pt idx="344">
                  <c:v>129275</c:v>
                </c:pt>
                <c:pt idx="345">
                  <c:v>129365</c:v>
                </c:pt>
                <c:pt idx="346">
                  <c:v>129435</c:v>
                </c:pt>
                <c:pt idx="347">
                  <c:v>129504</c:v>
                </c:pt>
                <c:pt idx="348">
                  <c:v>129585</c:v>
                </c:pt>
                <c:pt idx="349">
                  <c:v>129613</c:v>
                </c:pt>
                <c:pt idx="350">
                  <c:v>129652</c:v>
                </c:pt>
                <c:pt idx="351">
                  <c:v>129681</c:v>
                </c:pt>
                <c:pt idx="352">
                  <c:v>129703</c:v>
                </c:pt>
                <c:pt idx="353">
                  <c:v>129765</c:v>
                </c:pt>
                <c:pt idx="354">
                  <c:v>129803</c:v>
                </c:pt>
                <c:pt idx="355">
                  <c:v>129844</c:v>
                </c:pt>
                <c:pt idx="356">
                  <c:v>129900</c:v>
                </c:pt>
                <c:pt idx="357">
                  <c:v>129946</c:v>
                </c:pt>
                <c:pt idx="358">
                  <c:v>129971</c:v>
                </c:pt>
                <c:pt idx="359">
                  <c:v>130001</c:v>
                </c:pt>
                <c:pt idx="360">
                  <c:v>130050</c:v>
                </c:pt>
                <c:pt idx="361">
                  <c:v>130076</c:v>
                </c:pt>
                <c:pt idx="362">
                  <c:v>130173</c:v>
                </c:pt>
                <c:pt idx="363">
                  <c:v>130241</c:v>
                </c:pt>
                <c:pt idx="364">
                  <c:v>130277</c:v>
                </c:pt>
                <c:pt idx="365">
                  <c:v>130356</c:v>
                </c:pt>
              </c:numCache>
            </c:numRef>
          </c:val>
          <c:smooth val="0"/>
          <c:extLst>
            <c:ext xmlns:c16="http://schemas.microsoft.com/office/drawing/2014/chart" uri="{C3380CC4-5D6E-409C-BE32-E72D297353CC}">
              <c16:uniqueId val="{00000000-09D9-457A-9A48-813BD1BC0CDB}"/>
            </c:ext>
          </c:extLst>
        </c:ser>
        <c:dLbls>
          <c:showLegendKey val="0"/>
          <c:showVal val="0"/>
          <c:showCatName val="0"/>
          <c:showSerName val="0"/>
          <c:showPercent val="0"/>
          <c:showBubbleSize val="0"/>
        </c:dLbls>
        <c:smooth val="0"/>
        <c:axId val="257449840"/>
        <c:axId val="257448200"/>
      </c:lineChart>
      <c:catAx>
        <c:axId val="25744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48200"/>
        <c:crosses val="autoZero"/>
        <c:auto val="1"/>
        <c:lblAlgn val="ctr"/>
        <c:lblOffset val="100"/>
        <c:noMultiLvlLbl val="0"/>
      </c:catAx>
      <c:valAx>
        <c:axId val="257448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44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137532</c:v>
                </c:pt>
                <c:pt idx="1">
                  <c:v>212502</c:v>
                </c:pt>
                <c:pt idx="2">
                  <c:v>131895</c:v>
                </c:pt>
                <c:pt idx="3">
                  <c:v>154872</c:v>
                </c:pt>
                <c:pt idx="4">
                  <c:v>141153</c:v>
                </c:pt>
                <c:pt idx="5">
                  <c:v>124382</c:v>
                </c:pt>
                <c:pt idx="6">
                  <c:v>103908</c:v>
                </c:pt>
                <c:pt idx="7">
                  <c:v>115710</c:v>
                </c:pt>
                <c:pt idx="8">
                  <c:v>137658</c:v>
                </c:pt>
                <c:pt idx="9">
                  <c:v>147089</c:v>
                </c:pt>
                <c:pt idx="10">
                  <c:v>109860</c:v>
                </c:pt>
                <c:pt idx="11">
                  <c:v>103660</c:v>
                </c:pt>
                <c:pt idx="12">
                  <c:v>125157</c:v>
                </c:pt>
                <c:pt idx="13">
                  <c:v>158832</c:v>
                </c:pt>
                <c:pt idx="14">
                  <c:v>116968</c:v>
                </c:pt>
                <c:pt idx="15">
                  <c:v>108778</c:v>
                </c:pt>
                <c:pt idx="16">
                  <c:v>104576</c:v>
                </c:pt>
                <c:pt idx="17">
                  <c:v>128493</c:v>
                </c:pt>
                <c:pt idx="18">
                  <c:v>106933</c:v>
                </c:pt>
                <c:pt idx="19">
                  <c:v>101631</c:v>
                </c:pt>
                <c:pt idx="20">
                  <c:v>150695</c:v>
                </c:pt>
                <c:pt idx="21">
                  <c:v>99401</c:v>
                </c:pt>
                <c:pt idx="22">
                  <c:v>78141</c:v>
                </c:pt>
                <c:pt idx="23">
                  <c:v>82066</c:v>
                </c:pt>
                <c:pt idx="24">
                  <c:v>98432</c:v>
                </c:pt>
                <c:pt idx="25">
                  <c:v>181424</c:v>
                </c:pt>
                <c:pt idx="26">
                  <c:v>255757</c:v>
                </c:pt>
                <c:pt idx="27">
                  <c:v>113587</c:v>
                </c:pt>
                <c:pt idx="28">
                  <c:v>120261</c:v>
                </c:pt>
                <c:pt idx="29">
                  <c:v>111134</c:v>
                </c:pt>
                <c:pt idx="30">
                  <c:v>81384</c:v>
                </c:pt>
                <c:pt idx="31">
                  <c:v>103354</c:v>
                </c:pt>
                <c:pt idx="32">
                  <c:v>306619</c:v>
                </c:pt>
                <c:pt idx="33">
                  <c:v>313686</c:v>
                </c:pt>
                <c:pt idx="34">
                  <c:v>173444</c:v>
                </c:pt>
                <c:pt idx="35">
                  <c:v>143253</c:v>
                </c:pt>
                <c:pt idx="36">
                  <c:v>127798</c:v>
                </c:pt>
                <c:pt idx="37">
                  <c:v>212738</c:v>
                </c:pt>
                <c:pt idx="38">
                  <c:v>526834</c:v>
                </c:pt>
                <c:pt idx="39">
                  <c:v>358294</c:v>
                </c:pt>
                <c:pt idx="40">
                  <c:v>135908</c:v>
                </c:pt>
                <c:pt idx="41">
                  <c:v>93477</c:v>
                </c:pt>
                <c:pt idx="42">
                  <c:v>101736</c:v>
                </c:pt>
                <c:pt idx="43">
                  <c:v>101579</c:v>
                </c:pt>
                <c:pt idx="44">
                  <c:v>85353</c:v>
                </c:pt>
                <c:pt idx="45">
                  <c:v>74925</c:v>
                </c:pt>
                <c:pt idx="46">
                  <c:v>83827</c:v>
                </c:pt>
                <c:pt idx="47">
                  <c:v>78907</c:v>
                </c:pt>
                <c:pt idx="48">
                  <c:v>111702</c:v>
                </c:pt>
                <c:pt idx="49">
                  <c:v>102694</c:v>
                </c:pt>
                <c:pt idx="50">
                  <c:v>93845</c:v>
                </c:pt>
                <c:pt idx="51">
                  <c:v>89551</c:v>
                </c:pt>
                <c:pt idx="52">
                  <c:v>84377</c:v>
                </c:pt>
                <c:pt idx="53">
                  <c:v>106940</c:v>
                </c:pt>
                <c:pt idx="54">
                  <c:v>135434</c:v>
                </c:pt>
                <c:pt idx="55">
                  <c:v>125317</c:v>
                </c:pt>
                <c:pt idx="56">
                  <c:v>97633</c:v>
                </c:pt>
                <c:pt idx="57">
                  <c:v>72959</c:v>
                </c:pt>
                <c:pt idx="58">
                  <c:v>95061</c:v>
                </c:pt>
                <c:pt idx="59">
                  <c:v>100884</c:v>
                </c:pt>
                <c:pt idx="60">
                  <c:v>89775</c:v>
                </c:pt>
                <c:pt idx="61">
                  <c:v>66979</c:v>
                </c:pt>
                <c:pt idx="62">
                  <c:v>120111</c:v>
                </c:pt>
                <c:pt idx="63">
                  <c:v>106444</c:v>
                </c:pt>
                <c:pt idx="64">
                  <c:v>78388</c:v>
                </c:pt>
                <c:pt idx="65">
                  <c:v>95761</c:v>
                </c:pt>
                <c:pt idx="66">
                  <c:v>143466</c:v>
                </c:pt>
                <c:pt idx="67">
                  <c:v>137660</c:v>
                </c:pt>
                <c:pt idx="68">
                  <c:v>105788</c:v>
                </c:pt>
                <c:pt idx="69">
                  <c:v>81201</c:v>
                </c:pt>
                <c:pt idx="70">
                  <c:v>108936</c:v>
                </c:pt>
                <c:pt idx="71">
                  <c:v>86876</c:v>
                </c:pt>
                <c:pt idx="72">
                  <c:v>79644</c:v>
                </c:pt>
                <c:pt idx="73">
                  <c:v>92059</c:v>
                </c:pt>
                <c:pt idx="74">
                  <c:v>125244</c:v>
                </c:pt>
                <c:pt idx="75">
                  <c:v>94783</c:v>
                </c:pt>
                <c:pt idx="76">
                  <c:v>215749</c:v>
                </c:pt>
                <c:pt idx="77">
                  <c:v>181701</c:v>
                </c:pt>
                <c:pt idx="78">
                  <c:v>121632</c:v>
                </c:pt>
                <c:pt idx="79">
                  <c:v>113838</c:v>
                </c:pt>
                <c:pt idx="80">
                  <c:v>119966</c:v>
                </c:pt>
                <c:pt idx="81">
                  <c:v>119447</c:v>
                </c:pt>
                <c:pt idx="82">
                  <c:v>184096</c:v>
                </c:pt>
                <c:pt idx="83">
                  <c:v>143163</c:v>
                </c:pt>
                <c:pt idx="84">
                  <c:v>140962</c:v>
                </c:pt>
                <c:pt idx="85">
                  <c:v>101196</c:v>
                </c:pt>
                <c:pt idx="86">
                  <c:v>136054</c:v>
                </c:pt>
                <c:pt idx="87">
                  <c:v>116718</c:v>
                </c:pt>
                <c:pt idx="88">
                  <c:v>184320</c:v>
                </c:pt>
                <c:pt idx="89">
                  <c:v>163635</c:v>
                </c:pt>
                <c:pt idx="90">
                  <c:v>140389</c:v>
                </c:pt>
                <c:pt idx="91">
                  <c:v>105329</c:v>
                </c:pt>
                <c:pt idx="92">
                  <c:v>97905</c:v>
                </c:pt>
                <c:pt idx="93">
                  <c:v>144804</c:v>
                </c:pt>
                <c:pt idx="94">
                  <c:v>139714</c:v>
                </c:pt>
                <c:pt idx="95">
                  <c:v>96050</c:v>
                </c:pt>
                <c:pt idx="96">
                  <c:v>94358</c:v>
                </c:pt>
                <c:pt idx="97">
                  <c:v>152039</c:v>
                </c:pt>
                <c:pt idx="98">
                  <c:v>158164</c:v>
                </c:pt>
                <c:pt idx="99">
                  <c:v>127915</c:v>
                </c:pt>
                <c:pt idx="100">
                  <c:v>118574</c:v>
                </c:pt>
                <c:pt idx="101">
                  <c:v>232937</c:v>
                </c:pt>
                <c:pt idx="102">
                  <c:v>147121</c:v>
                </c:pt>
                <c:pt idx="103">
                  <c:v>124392</c:v>
                </c:pt>
                <c:pt idx="104">
                  <c:v>110687</c:v>
                </c:pt>
                <c:pt idx="105">
                  <c:v>119595</c:v>
                </c:pt>
                <c:pt idx="106">
                  <c:v>129924</c:v>
                </c:pt>
                <c:pt idx="107">
                  <c:v>140105</c:v>
                </c:pt>
                <c:pt idx="108">
                  <c:v>146745</c:v>
                </c:pt>
                <c:pt idx="109">
                  <c:v>95422</c:v>
                </c:pt>
                <c:pt idx="110">
                  <c:v>80987</c:v>
                </c:pt>
                <c:pt idx="111">
                  <c:v>100906</c:v>
                </c:pt>
                <c:pt idx="112">
                  <c:v>112552</c:v>
                </c:pt>
                <c:pt idx="113">
                  <c:v>106189</c:v>
                </c:pt>
                <c:pt idx="114">
                  <c:v>167858</c:v>
                </c:pt>
                <c:pt idx="115">
                  <c:v>118906</c:v>
                </c:pt>
                <c:pt idx="116">
                  <c:v>100865</c:v>
                </c:pt>
                <c:pt idx="117">
                  <c:v>200434</c:v>
                </c:pt>
                <c:pt idx="118">
                  <c:v>206527</c:v>
                </c:pt>
                <c:pt idx="119">
                  <c:v>118065</c:v>
                </c:pt>
                <c:pt idx="120">
                  <c:v>80863</c:v>
                </c:pt>
                <c:pt idx="121">
                  <c:v>97542</c:v>
                </c:pt>
                <c:pt idx="122">
                  <c:v>320900</c:v>
                </c:pt>
                <c:pt idx="123">
                  <c:v>201479</c:v>
                </c:pt>
                <c:pt idx="124">
                  <c:v>219846</c:v>
                </c:pt>
                <c:pt idx="125">
                  <c:v>181945</c:v>
                </c:pt>
                <c:pt idx="126">
                  <c:v>138699</c:v>
                </c:pt>
                <c:pt idx="127">
                  <c:v>89795</c:v>
                </c:pt>
                <c:pt idx="128">
                  <c:v>133953</c:v>
                </c:pt>
                <c:pt idx="129">
                  <c:v>113582</c:v>
                </c:pt>
                <c:pt idx="130">
                  <c:v>121140</c:v>
                </c:pt>
                <c:pt idx="131">
                  <c:v>138228</c:v>
                </c:pt>
                <c:pt idx="132">
                  <c:v>103873</c:v>
                </c:pt>
                <c:pt idx="133">
                  <c:v>350348</c:v>
                </c:pt>
                <c:pt idx="134">
                  <c:v>273300</c:v>
                </c:pt>
                <c:pt idx="135">
                  <c:v>133601</c:v>
                </c:pt>
                <c:pt idx="136">
                  <c:v>135121</c:v>
                </c:pt>
                <c:pt idx="137">
                  <c:v>108385</c:v>
                </c:pt>
                <c:pt idx="138">
                  <c:v>207699</c:v>
                </c:pt>
                <c:pt idx="139">
                  <c:v>136576</c:v>
                </c:pt>
                <c:pt idx="140">
                  <c:v>90473</c:v>
                </c:pt>
                <c:pt idx="141">
                  <c:v>88779</c:v>
                </c:pt>
                <c:pt idx="142">
                  <c:v>127116</c:v>
                </c:pt>
                <c:pt idx="143">
                  <c:v>118455</c:v>
                </c:pt>
                <c:pt idx="144">
                  <c:v>113480</c:v>
                </c:pt>
                <c:pt idx="145">
                  <c:v>143837</c:v>
                </c:pt>
                <c:pt idx="146">
                  <c:v>139490</c:v>
                </c:pt>
                <c:pt idx="147">
                  <c:v>174179</c:v>
                </c:pt>
                <c:pt idx="148">
                  <c:v>106474</c:v>
                </c:pt>
                <c:pt idx="149">
                  <c:v>87353</c:v>
                </c:pt>
                <c:pt idx="150">
                  <c:v>119493</c:v>
                </c:pt>
                <c:pt idx="151">
                  <c:v>133243</c:v>
                </c:pt>
                <c:pt idx="152">
                  <c:v>336950</c:v>
                </c:pt>
                <c:pt idx="153">
                  <c:v>169975</c:v>
                </c:pt>
                <c:pt idx="154">
                  <c:v>421719</c:v>
                </c:pt>
                <c:pt idx="155">
                  <c:v>246832</c:v>
                </c:pt>
                <c:pt idx="156">
                  <c:v>138554</c:v>
                </c:pt>
                <c:pt idx="157">
                  <c:v>97026</c:v>
                </c:pt>
                <c:pt idx="158">
                  <c:v>169136</c:v>
                </c:pt>
                <c:pt idx="159">
                  <c:v>140086</c:v>
                </c:pt>
                <c:pt idx="160">
                  <c:v>133673</c:v>
                </c:pt>
                <c:pt idx="161">
                  <c:v>91667</c:v>
                </c:pt>
                <c:pt idx="162">
                  <c:v>90438</c:v>
                </c:pt>
                <c:pt idx="163">
                  <c:v>175956</c:v>
                </c:pt>
                <c:pt idx="164">
                  <c:v>128896</c:v>
                </c:pt>
                <c:pt idx="165">
                  <c:v>100949</c:v>
                </c:pt>
                <c:pt idx="166">
                  <c:v>120132</c:v>
                </c:pt>
                <c:pt idx="167">
                  <c:v>109334</c:v>
                </c:pt>
                <c:pt idx="168">
                  <c:v>119447</c:v>
                </c:pt>
                <c:pt idx="169">
                  <c:v>128197</c:v>
                </c:pt>
                <c:pt idx="170">
                  <c:v>149487</c:v>
                </c:pt>
                <c:pt idx="171">
                  <c:v>136988</c:v>
                </c:pt>
                <c:pt idx="172">
                  <c:v>145231</c:v>
                </c:pt>
                <c:pt idx="173">
                  <c:v>171201</c:v>
                </c:pt>
                <c:pt idx="174">
                  <c:v>106620</c:v>
                </c:pt>
                <c:pt idx="175">
                  <c:v>134438</c:v>
                </c:pt>
                <c:pt idx="176">
                  <c:v>104061</c:v>
                </c:pt>
                <c:pt idx="177">
                  <c:v>132423</c:v>
                </c:pt>
                <c:pt idx="178">
                  <c:v>142547</c:v>
                </c:pt>
                <c:pt idx="179">
                  <c:v>119312</c:v>
                </c:pt>
                <c:pt idx="180">
                  <c:v>140182</c:v>
                </c:pt>
                <c:pt idx="181">
                  <c:v>121045</c:v>
                </c:pt>
                <c:pt idx="182">
                  <c:v>114527</c:v>
                </c:pt>
                <c:pt idx="183">
                  <c:v>79565</c:v>
                </c:pt>
                <c:pt idx="184">
                  <c:v>142148</c:v>
                </c:pt>
                <c:pt idx="185">
                  <c:v>348895</c:v>
                </c:pt>
                <c:pt idx="186">
                  <c:v>326714</c:v>
                </c:pt>
                <c:pt idx="187">
                  <c:v>131411</c:v>
                </c:pt>
                <c:pt idx="188">
                  <c:v>118254</c:v>
                </c:pt>
                <c:pt idx="189">
                  <c:v>116784</c:v>
                </c:pt>
                <c:pt idx="190">
                  <c:v>108890</c:v>
                </c:pt>
                <c:pt idx="191">
                  <c:v>98752</c:v>
                </c:pt>
                <c:pt idx="192">
                  <c:v>117178</c:v>
                </c:pt>
                <c:pt idx="193">
                  <c:v>86725</c:v>
                </c:pt>
                <c:pt idx="194">
                  <c:v>105746</c:v>
                </c:pt>
                <c:pt idx="195">
                  <c:v>248878</c:v>
                </c:pt>
                <c:pt idx="196">
                  <c:v>141934</c:v>
                </c:pt>
                <c:pt idx="197">
                  <c:v>99963</c:v>
                </c:pt>
                <c:pt idx="198">
                  <c:v>129109</c:v>
                </c:pt>
                <c:pt idx="199">
                  <c:v>111503</c:v>
                </c:pt>
                <c:pt idx="200">
                  <c:v>103018</c:v>
                </c:pt>
                <c:pt idx="201">
                  <c:v>147780</c:v>
                </c:pt>
                <c:pt idx="202">
                  <c:v>176925</c:v>
                </c:pt>
                <c:pt idx="203">
                  <c:v>141156</c:v>
                </c:pt>
                <c:pt idx="204">
                  <c:v>89282</c:v>
                </c:pt>
                <c:pt idx="205">
                  <c:v>112416</c:v>
                </c:pt>
                <c:pt idx="206">
                  <c:v>213618</c:v>
                </c:pt>
                <c:pt idx="207">
                  <c:v>157155</c:v>
                </c:pt>
                <c:pt idx="208">
                  <c:v>94498</c:v>
                </c:pt>
                <c:pt idx="209">
                  <c:v>92214</c:v>
                </c:pt>
                <c:pt idx="210">
                  <c:v>87858</c:v>
                </c:pt>
                <c:pt idx="211">
                  <c:v>131116</c:v>
                </c:pt>
                <c:pt idx="212">
                  <c:v>188655</c:v>
                </c:pt>
                <c:pt idx="213">
                  <c:v>158850</c:v>
                </c:pt>
                <c:pt idx="214">
                  <c:v>116934</c:v>
                </c:pt>
                <c:pt idx="215">
                  <c:v>88613</c:v>
                </c:pt>
                <c:pt idx="216">
                  <c:v>123968</c:v>
                </c:pt>
                <c:pt idx="217">
                  <c:v>106400</c:v>
                </c:pt>
                <c:pt idx="218">
                  <c:v>126152</c:v>
                </c:pt>
                <c:pt idx="219">
                  <c:v>119152</c:v>
                </c:pt>
                <c:pt idx="220">
                  <c:v>108257</c:v>
                </c:pt>
                <c:pt idx="221">
                  <c:v>92723</c:v>
                </c:pt>
                <c:pt idx="222">
                  <c:v>83929</c:v>
                </c:pt>
                <c:pt idx="223">
                  <c:v>84954</c:v>
                </c:pt>
                <c:pt idx="224">
                  <c:v>106082</c:v>
                </c:pt>
                <c:pt idx="225">
                  <c:v>69346</c:v>
                </c:pt>
                <c:pt idx="226">
                  <c:v>82622</c:v>
                </c:pt>
                <c:pt idx="227">
                  <c:v>92813</c:v>
                </c:pt>
                <c:pt idx="228">
                  <c:v>121707</c:v>
                </c:pt>
                <c:pt idx="229">
                  <c:v>133364</c:v>
                </c:pt>
                <c:pt idx="230">
                  <c:v>171325</c:v>
                </c:pt>
                <c:pt idx="231">
                  <c:v>88890</c:v>
                </c:pt>
                <c:pt idx="232">
                  <c:v>85295</c:v>
                </c:pt>
                <c:pt idx="233">
                  <c:v>80477</c:v>
                </c:pt>
                <c:pt idx="234">
                  <c:v>110298</c:v>
                </c:pt>
                <c:pt idx="235">
                  <c:v>90898</c:v>
                </c:pt>
                <c:pt idx="236">
                  <c:v>145944</c:v>
                </c:pt>
                <c:pt idx="237">
                  <c:v>136471</c:v>
                </c:pt>
                <c:pt idx="238">
                  <c:v>112093</c:v>
                </c:pt>
                <c:pt idx="239">
                  <c:v>174165</c:v>
                </c:pt>
                <c:pt idx="240">
                  <c:v>157032</c:v>
                </c:pt>
                <c:pt idx="241">
                  <c:v>132665</c:v>
                </c:pt>
                <c:pt idx="242">
                  <c:v>104324</c:v>
                </c:pt>
                <c:pt idx="243">
                  <c:v>293422</c:v>
                </c:pt>
                <c:pt idx="244">
                  <c:v>119709</c:v>
                </c:pt>
                <c:pt idx="245">
                  <c:v>104916</c:v>
                </c:pt>
                <c:pt idx="246">
                  <c:v>125288</c:v>
                </c:pt>
                <c:pt idx="247">
                  <c:v>168296</c:v>
                </c:pt>
                <c:pt idx="248">
                  <c:v>160024</c:v>
                </c:pt>
                <c:pt idx="249">
                  <c:v>302020</c:v>
                </c:pt>
                <c:pt idx="250">
                  <c:v>202419</c:v>
                </c:pt>
                <c:pt idx="251">
                  <c:v>210242</c:v>
                </c:pt>
                <c:pt idx="252">
                  <c:v>227888</c:v>
                </c:pt>
                <c:pt idx="253">
                  <c:v>105326</c:v>
                </c:pt>
                <c:pt idx="254">
                  <c:v>767990</c:v>
                </c:pt>
                <c:pt idx="255">
                  <c:v>406622</c:v>
                </c:pt>
                <c:pt idx="256">
                  <c:v>153811</c:v>
                </c:pt>
                <c:pt idx="257">
                  <c:v>157814</c:v>
                </c:pt>
                <c:pt idx="258">
                  <c:v>212636</c:v>
                </c:pt>
                <c:pt idx="259">
                  <c:v>178735</c:v>
                </c:pt>
                <c:pt idx="260">
                  <c:v>112071</c:v>
                </c:pt>
                <c:pt idx="261">
                  <c:v>148196</c:v>
                </c:pt>
                <c:pt idx="262">
                  <c:v>123120</c:v>
                </c:pt>
                <c:pt idx="263">
                  <c:v>105583</c:v>
                </c:pt>
                <c:pt idx="264">
                  <c:v>161227</c:v>
                </c:pt>
                <c:pt idx="265">
                  <c:v>151377</c:v>
                </c:pt>
                <c:pt idx="266">
                  <c:v>115227</c:v>
                </c:pt>
                <c:pt idx="267">
                  <c:v>89612</c:v>
                </c:pt>
                <c:pt idx="268">
                  <c:v>105785</c:v>
                </c:pt>
                <c:pt idx="269">
                  <c:v>153347</c:v>
                </c:pt>
                <c:pt idx="270">
                  <c:v>127865</c:v>
                </c:pt>
                <c:pt idx="271">
                  <c:v>89195</c:v>
                </c:pt>
                <c:pt idx="272">
                  <c:v>128196</c:v>
                </c:pt>
                <c:pt idx="273">
                  <c:v>134567</c:v>
                </c:pt>
                <c:pt idx="274">
                  <c:v>107266</c:v>
                </c:pt>
                <c:pt idx="275">
                  <c:v>99259</c:v>
                </c:pt>
                <c:pt idx="276">
                  <c:v>135344</c:v>
                </c:pt>
                <c:pt idx="277">
                  <c:v>155246</c:v>
                </c:pt>
                <c:pt idx="278">
                  <c:v>159393</c:v>
                </c:pt>
                <c:pt idx="279">
                  <c:v>208918</c:v>
                </c:pt>
                <c:pt idx="280">
                  <c:v>175053</c:v>
                </c:pt>
                <c:pt idx="281">
                  <c:v>157135</c:v>
                </c:pt>
                <c:pt idx="282">
                  <c:v>180650</c:v>
                </c:pt>
                <c:pt idx="283">
                  <c:v>3202871</c:v>
                </c:pt>
                <c:pt idx="284">
                  <c:v>978748</c:v>
                </c:pt>
                <c:pt idx="285">
                  <c:v>389994</c:v>
                </c:pt>
                <c:pt idx="286">
                  <c:v>219706</c:v>
                </c:pt>
                <c:pt idx="287">
                  <c:v>324604</c:v>
                </c:pt>
                <c:pt idx="288">
                  <c:v>288919</c:v>
                </c:pt>
                <c:pt idx="289">
                  <c:v>212150</c:v>
                </c:pt>
                <c:pt idx="290">
                  <c:v>174421</c:v>
                </c:pt>
                <c:pt idx="291">
                  <c:v>141520</c:v>
                </c:pt>
                <c:pt idx="292">
                  <c:v>155915</c:v>
                </c:pt>
                <c:pt idx="293">
                  <c:v>155852</c:v>
                </c:pt>
                <c:pt idx="294">
                  <c:v>153002</c:v>
                </c:pt>
                <c:pt idx="295">
                  <c:v>123185</c:v>
                </c:pt>
                <c:pt idx="296">
                  <c:v>102609</c:v>
                </c:pt>
                <c:pt idx="297">
                  <c:v>119895</c:v>
                </c:pt>
                <c:pt idx="298">
                  <c:v>189720</c:v>
                </c:pt>
                <c:pt idx="299">
                  <c:v>144924</c:v>
                </c:pt>
                <c:pt idx="300">
                  <c:v>273357</c:v>
                </c:pt>
                <c:pt idx="301">
                  <c:v>311130</c:v>
                </c:pt>
                <c:pt idx="302">
                  <c:v>270847</c:v>
                </c:pt>
                <c:pt idx="303">
                  <c:v>177604</c:v>
                </c:pt>
                <c:pt idx="304">
                  <c:v>250875</c:v>
                </c:pt>
                <c:pt idx="305">
                  <c:v>178025</c:v>
                </c:pt>
                <c:pt idx="306">
                  <c:v>192040</c:v>
                </c:pt>
                <c:pt idx="307">
                  <c:v>188417</c:v>
                </c:pt>
                <c:pt idx="308">
                  <c:v>154676</c:v>
                </c:pt>
                <c:pt idx="309">
                  <c:v>128139</c:v>
                </c:pt>
                <c:pt idx="310">
                  <c:v>298571</c:v>
                </c:pt>
                <c:pt idx="311">
                  <c:v>175173</c:v>
                </c:pt>
                <c:pt idx="312">
                  <c:v>341948</c:v>
                </c:pt>
                <c:pt idx="313">
                  <c:v>240355</c:v>
                </c:pt>
                <c:pt idx="314">
                  <c:v>311088</c:v>
                </c:pt>
                <c:pt idx="315">
                  <c:v>193575</c:v>
                </c:pt>
                <c:pt idx="316">
                  <c:v>111739</c:v>
                </c:pt>
                <c:pt idx="317">
                  <c:v>94156</c:v>
                </c:pt>
                <c:pt idx="318">
                  <c:v>125197</c:v>
                </c:pt>
                <c:pt idx="319">
                  <c:v>135366</c:v>
                </c:pt>
                <c:pt idx="320">
                  <c:v>176753</c:v>
                </c:pt>
                <c:pt idx="321">
                  <c:v>161915</c:v>
                </c:pt>
                <c:pt idx="322">
                  <c:v>100485</c:v>
                </c:pt>
                <c:pt idx="323">
                  <c:v>82447</c:v>
                </c:pt>
                <c:pt idx="324">
                  <c:v>149327</c:v>
                </c:pt>
                <c:pt idx="325">
                  <c:v>176608</c:v>
                </c:pt>
                <c:pt idx="326">
                  <c:v>136503</c:v>
                </c:pt>
                <c:pt idx="327">
                  <c:v>86190</c:v>
                </c:pt>
                <c:pt idx="328">
                  <c:v>110730</c:v>
                </c:pt>
                <c:pt idx="329">
                  <c:v>215339</c:v>
                </c:pt>
                <c:pt idx="330">
                  <c:v>395004</c:v>
                </c:pt>
                <c:pt idx="331">
                  <c:v>195904</c:v>
                </c:pt>
                <c:pt idx="332">
                  <c:v>166481</c:v>
                </c:pt>
                <c:pt idx="333">
                  <c:v>168110</c:v>
                </c:pt>
                <c:pt idx="334">
                  <c:v>232347</c:v>
                </c:pt>
                <c:pt idx="335">
                  <c:v>219842</c:v>
                </c:pt>
                <c:pt idx="336">
                  <c:v>173239</c:v>
                </c:pt>
                <c:pt idx="337">
                  <c:v>114065</c:v>
                </c:pt>
                <c:pt idx="338">
                  <c:v>100844</c:v>
                </c:pt>
                <c:pt idx="339">
                  <c:v>122650</c:v>
                </c:pt>
                <c:pt idx="340">
                  <c:v>92637</c:v>
                </c:pt>
                <c:pt idx="341">
                  <c:v>85393</c:v>
                </c:pt>
                <c:pt idx="342">
                  <c:v>105859</c:v>
                </c:pt>
                <c:pt idx="343">
                  <c:v>94296</c:v>
                </c:pt>
                <c:pt idx="344">
                  <c:v>93468</c:v>
                </c:pt>
                <c:pt idx="345">
                  <c:v>298702</c:v>
                </c:pt>
                <c:pt idx="346">
                  <c:v>163320</c:v>
                </c:pt>
                <c:pt idx="347">
                  <c:v>279766</c:v>
                </c:pt>
                <c:pt idx="348">
                  <c:v>260608</c:v>
                </c:pt>
                <c:pt idx="349">
                  <c:v>114060</c:v>
                </c:pt>
                <c:pt idx="350">
                  <c:v>146172</c:v>
                </c:pt>
                <c:pt idx="351">
                  <c:v>84315</c:v>
                </c:pt>
                <c:pt idx="352">
                  <c:v>72607</c:v>
                </c:pt>
                <c:pt idx="353">
                  <c:v>80909</c:v>
                </c:pt>
                <c:pt idx="354">
                  <c:v>96205</c:v>
                </c:pt>
                <c:pt idx="355">
                  <c:v>152761</c:v>
                </c:pt>
                <c:pt idx="356">
                  <c:v>142876</c:v>
                </c:pt>
                <c:pt idx="357">
                  <c:v>167612</c:v>
                </c:pt>
                <c:pt idx="358">
                  <c:v>110920</c:v>
                </c:pt>
                <c:pt idx="359">
                  <c:v>78182</c:v>
                </c:pt>
                <c:pt idx="360">
                  <c:v>123545</c:v>
                </c:pt>
                <c:pt idx="361">
                  <c:v>142843</c:v>
                </c:pt>
                <c:pt idx="362">
                  <c:v>335889</c:v>
                </c:pt>
                <c:pt idx="363">
                  <c:v>205182</c:v>
                </c:pt>
                <c:pt idx="364">
                  <c:v>99144</c:v>
                </c:pt>
                <c:pt idx="365">
                  <c:v>190238</c:v>
                </c:pt>
              </c:numCache>
            </c:numRef>
          </c:val>
          <c:smooth val="0"/>
          <c:extLst>
            <c:ext xmlns:c16="http://schemas.microsoft.com/office/drawing/2014/chart" uri="{C3380CC4-5D6E-409C-BE32-E72D297353CC}">
              <c16:uniqueId val="{00000000-8431-42B2-8F94-5C8D78364021}"/>
            </c:ext>
          </c:extLst>
        </c:ser>
        <c:dLbls>
          <c:showLegendKey val="0"/>
          <c:showVal val="0"/>
          <c:showCatName val="0"/>
          <c:showSerName val="0"/>
          <c:showPercent val="0"/>
          <c:showBubbleSize val="0"/>
        </c:dLbls>
        <c:smooth val="0"/>
        <c:axId val="260170640"/>
        <c:axId val="260170968"/>
      </c:lineChart>
      <c:catAx>
        <c:axId val="26017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70968"/>
        <c:crosses val="autoZero"/>
        <c:auto val="1"/>
        <c:lblAlgn val="ctr"/>
        <c:lblOffset val="100"/>
        <c:noMultiLvlLbl val="0"/>
      </c:catAx>
      <c:valAx>
        <c:axId val="260170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7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9899</c:v>
                </c:pt>
                <c:pt idx="1">
                  <c:v>16090</c:v>
                </c:pt>
                <c:pt idx="2">
                  <c:v>12438</c:v>
                </c:pt>
                <c:pt idx="3">
                  <c:v>15216</c:v>
                </c:pt>
                <c:pt idx="4">
                  <c:v>13460</c:v>
                </c:pt>
                <c:pt idx="5">
                  <c:v>15052</c:v>
                </c:pt>
                <c:pt idx="6">
                  <c:v>11525</c:v>
                </c:pt>
                <c:pt idx="7">
                  <c:v>15158</c:v>
                </c:pt>
                <c:pt idx="8">
                  <c:v>14291</c:v>
                </c:pt>
                <c:pt idx="9">
                  <c:v>14606</c:v>
                </c:pt>
                <c:pt idx="10">
                  <c:v>10076</c:v>
                </c:pt>
                <c:pt idx="11">
                  <c:v>11450</c:v>
                </c:pt>
                <c:pt idx="12">
                  <c:v>11179</c:v>
                </c:pt>
                <c:pt idx="13">
                  <c:v>15717</c:v>
                </c:pt>
                <c:pt idx="14">
                  <c:v>14155</c:v>
                </c:pt>
                <c:pt idx="15">
                  <c:v>10812</c:v>
                </c:pt>
                <c:pt idx="16">
                  <c:v>9052</c:v>
                </c:pt>
                <c:pt idx="17">
                  <c:v>13250</c:v>
                </c:pt>
                <c:pt idx="18">
                  <c:v>9005</c:v>
                </c:pt>
                <c:pt idx="19">
                  <c:v>9573</c:v>
                </c:pt>
                <c:pt idx="20">
                  <c:v>11402</c:v>
                </c:pt>
                <c:pt idx="21">
                  <c:v>12247</c:v>
                </c:pt>
                <c:pt idx="22">
                  <c:v>8707</c:v>
                </c:pt>
                <c:pt idx="23">
                  <c:v>8015</c:v>
                </c:pt>
                <c:pt idx="24">
                  <c:v>14061</c:v>
                </c:pt>
                <c:pt idx="25">
                  <c:v>18157</c:v>
                </c:pt>
                <c:pt idx="26">
                  <c:v>33727</c:v>
                </c:pt>
                <c:pt idx="27">
                  <c:v>13585</c:v>
                </c:pt>
                <c:pt idx="28">
                  <c:v>14580</c:v>
                </c:pt>
                <c:pt idx="29">
                  <c:v>10502</c:v>
                </c:pt>
                <c:pt idx="30">
                  <c:v>7716</c:v>
                </c:pt>
                <c:pt idx="31">
                  <c:v>11340</c:v>
                </c:pt>
                <c:pt idx="32">
                  <c:v>21774</c:v>
                </c:pt>
                <c:pt idx="33">
                  <c:v>24381</c:v>
                </c:pt>
                <c:pt idx="34">
                  <c:v>16896</c:v>
                </c:pt>
                <c:pt idx="35">
                  <c:v>14423</c:v>
                </c:pt>
                <c:pt idx="36">
                  <c:v>8815</c:v>
                </c:pt>
                <c:pt idx="37">
                  <c:v>12423</c:v>
                </c:pt>
                <c:pt idx="38">
                  <c:v>39366</c:v>
                </c:pt>
                <c:pt idx="39">
                  <c:v>22863</c:v>
                </c:pt>
                <c:pt idx="40">
                  <c:v>12778</c:v>
                </c:pt>
                <c:pt idx="41">
                  <c:v>9015</c:v>
                </c:pt>
                <c:pt idx="42">
                  <c:v>11352</c:v>
                </c:pt>
                <c:pt idx="43">
                  <c:v>12072</c:v>
                </c:pt>
                <c:pt idx="44">
                  <c:v>9637</c:v>
                </c:pt>
                <c:pt idx="45">
                  <c:v>7863</c:v>
                </c:pt>
                <c:pt idx="46">
                  <c:v>9284</c:v>
                </c:pt>
                <c:pt idx="47">
                  <c:v>6726</c:v>
                </c:pt>
                <c:pt idx="48">
                  <c:v>13253</c:v>
                </c:pt>
                <c:pt idx="49">
                  <c:v>7927</c:v>
                </c:pt>
                <c:pt idx="50">
                  <c:v>7529</c:v>
                </c:pt>
                <c:pt idx="51">
                  <c:v>8362</c:v>
                </c:pt>
                <c:pt idx="52">
                  <c:v>9861</c:v>
                </c:pt>
                <c:pt idx="53">
                  <c:v>11457</c:v>
                </c:pt>
                <c:pt idx="54">
                  <c:v>14596</c:v>
                </c:pt>
                <c:pt idx="55">
                  <c:v>12705</c:v>
                </c:pt>
                <c:pt idx="56">
                  <c:v>10934</c:v>
                </c:pt>
                <c:pt idx="57">
                  <c:v>7009</c:v>
                </c:pt>
                <c:pt idx="58">
                  <c:v>8512</c:v>
                </c:pt>
                <c:pt idx="59">
                  <c:v>10507</c:v>
                </c:pt>
                <c:pt idx="60">
                  <c:v>8886</c:v>
                </c:pt>
                <c:pt idx="61">
                  <c:v>7536</c:v>
                </c:pt>
                <c:pt idx="62">
                  <c:v>11643</c:v>
                </c:pt>
                <c:pt idx="63">
                  <c:v>12103</c:v>
                </c:pt>
                <c:pt idx="64">
                  <c:v>7798</c:v>
                </c:pt>
                <c:pt idx="65">
                  <c:v>9291</c:v>
                </c:pt>
                <c:pt idx="66">
                  <c:v>12638</c:v>
                </c:pt>
                <c:pt idx="67">
                  <c:v>10308</c:v>
                </c:pt>
                <c:pt idx="68">
                  <c:v>9861</c:v>
                </c:pt>
                <c:pt idx="69">
                  <c:v>8120</c:v>
                </c:pt>
                <c:pt idx="70">
                  <c:v>10329</c:v>
                </c:pt>
                <c:pt idx="71">
                  <c:v>7719</c:v>
                </c:pt>
                <c:pt idx="72">
                  <c:v>8070</c:v>
                </c:pt>
                <c:pt idx="73">
                  <c:v>11540</c:v>
                </c:pt>
                <c:pt idx="74">
                  <c:v>11699</c:v>
                </c:pt>
                <c:pt idx="75">
                  <c:v>7947</c:v>
                </c:pt>
                <c:pt idx="76">
                  <c:v>16578</c:v>
                </c:pt>
                <c:pt idx="77">
                  <c:v>17799</c:v>
                </c:pt>
                <c:pt idx="78">
                  <c:v>11959</c:v>
                </c:pt>
                <c:pt idx="79">
                  <c:v>10988</c:v>
                </c:pt>
                <c:pt idx="80">
                  <c:v>13970</c:v>
                </c:pt>
                <c:pt idx="81">
                  <c:v>18537</c:v>
                </c:pt>
                <c:pt idx="82">
                  <c:v>25576</c:v>
                </c:pt>
                <c:pt idx="83">
                  <c:v>13720</c:v>
                </c:pt>
                <c:pt idx="84">
                  <c:v>11140</c:v>
                </c:pt>
                <c:pt idx="85">
                  <c:v>8323</c:v>
                </c:pt>
                <c:pt idx="86">
                  <c:v>14582</c:v>
                </c:pt>
                <c:pt idx="87">
                  <c:v>14665</c:v>
                </c:pt>
                <c:pt idx="88">
                  <c:v>18154</c:v>
                </c:pt>
                <c:pt idx="89">
                  <c:v>21777</c:v>
                </c:pt>
                <c:pt idx="90">
                  <c:v>16907</c:v>
                </c:pt>
                <c:pt idx="91">
                  <c:v>12705</c:v>
                </c:pt>
                <c:pt idx="92">
                  <c:v>9406</c:v>
                </c:pt>
                <c:pt idx="93">
                  <c:v>12812</c:v>
                </c:pt>
                <c:pt idx="94">
                  <c:v>13231</c:v>
                </c:pt>
                <c:pt idx="95">
                  <c:v>10054</c:v>
                </c:pt>
                <c:pt idx="96">
                  <c:v>10430</c:v>
                </c:pt>
                <c:pt idx="97">
                  <c:v>17203</c:v>
                </c:pt>
                <c:pt idx="98">
                  <c:v>17372</c:v>
                </c:pt>
                <c:pt idx="99">
                  <c:v>11757</c:v>
                </c:pt>
                <c:pt idx="100">
                  <c:v>11984</c:v>
                </c:pt>
                <c:pt idx="101">
                  <c:v>15986</c:v>
                </c:pt>
                <c:pt idx="102">
                  <c:v>17259</c:v>
                </c:pt>
                <c:pt idx="103">
                  <c:v>16440</c:v>
                </c:pt>
                <c:pt idx="104">
                  <c:v>12509</c:v>
                </c:pt>
                <c:pt idx="105">
                  <c:v>14197</c:v>
                </c:pt>
                <c:pt idx="106">
                  <c:v>12211</c:v>
                </c:pt>
                <c:pt idx="107">
                  <c:v>12809</c:v>
                </c:pt>
                <c:pt idx="108">
                  <c:v>17203</c:v>
                </c:pt>
                <c:pt idx="109">
                  <c:v>11133</c:v>
                </c:pt>
                <c:pt idx="110">
                  <c:v>8873</c:v>
                </c:pt>
                <c:pt idx="111">
                  <c:v>11254</c:v>
                </c:pt>
                <c:pt idx="112">
                  <c:v>12982</c:v>
                </c:pt>
                <c:pt idx="113">
                  <c:v>11269</c:v>
                </c:pt>
                <c:pt idx="114">
                  <c:v>16865</c:v>
                </c:pt>
                <c:pt idx="115">
                  <c:v>9966</c:v>
                </c:pt>
                <c:pt idx="116">
                  <c:v>12495</c:v>
                </c:pt>
                <c:pt idx="117">
                  <c:v>19541</c:v>
                </c:pt>
                <c:pt idx="118">
                  <c:v>18579</c:v>
                </c:pt>
                <c:pt idx="119">
                  <c:v>10186</c:v>
                </c:pt>
                <c:pt idx="120">
                  <c:v>6841</c:v>
                </c:pt>
                <c:pt idx="121">
                  <c:v>11853</c:v>
                </c:pt>
                <c:pt idx="122">
                  <c:v>16409</c:v>
                </c:pt>
                <c:pt idx="123">
                  <c:v>18817</c:v>
                </c:pt>
                <c:pt idx="124">
                  <c:v>19984</c:v>
                </c:pt>
                <c:pt idx="125">
                  <c:v>15340</c:v>
                </c:pt>
                <c:pt idx="126">
                  <c:v>14025</c:v>
                </c:pt>
                <c:pt idx="127">
                  <c:v>7911</c:v>
                </c:pt>
                <c:pt idx="128">
                  <c:v>13882</c:v>
                </c:pt>
                <c:pt idx="129">
                  <c:v>10400</c:v>
                </c:pt>
                <c:pt idx="130">
                  <c:v>11778</c:v>
                </c:pt>
                <c:pt idx="131">
                  <c:v>13830</c:v>
                </c:pt>
                <c:pt idx="132">
                  <c:v>9762</c:v>
                </c:pt>
                <c:pt idx="133">
                  <c:v>25788</c:v>
                </c:pt>
                <c:pt idx="134">
                  <c:v>17956</c:v>
                </c:pt>
                <c:pt idx="135">
                  <c:v>10524</c:v>
                </c:pt>
                <c:pt idx="136">
                  <c:v>13494</c:v>
                </c:pt>
                <c:pt idx="137">
                  <c:v>10959</c:v>
                </c:pt>
                <c:pt idx="138">
                  <c:v>19721</c:v>
                </c:pt>
                <c:pt idx="139">
                  <c:v>14744</c:v>
                </c:pt>
                <c:pt idx="140">
                  <c:v>9142</c:v>
                </c:pt>
                <c:pt idx="141">
                  <c:v>8491</c:v>
                </c:pt>
                <c:pt idx="142">
                  <c:v>13998</c:v>
                </c:pt>
                <c:pt idx="143">
                  <c:v>10259</c:v>
                </c:pt>
                <c:pt idx="144">
                  <c:v>19013</c:v>
                </c:pt>
                <c:pt idx="145">
                  <c:v>17758</c:v>
                </c:pt>
                <c:pt idx="146">
                  <c:v>14231</c:v>
                </c:pt>
                <c:pt idx="147">
                  <c:v>17401</c:v>
                </c:pt>
                <c:pt idx="148">
                  <c:v>9512</c:v>
                </c:pt>
                <c:pt idx="149">
                  <c:v>8370</c:v>
                </c:pt>
                <c:pt idx="150">
                  <c:v>14594</c:v>
                </c:pt>
                <c:pt idx="151">
                  <c:v>14082</c:v>
                </c:pt>
                <c:pt idx="152">
                  <c:v>18750</c:v>
                </c:pt>
                <c:pt idx="153">
                  <c:v>10032</c:v>
                </c:pt>
                <c:pt idx="154">
                  <c:v>27355</c:v>
                </c:pt>
                <c:pt idx="155">
                  <c:v>15215</c:v>
                </c:pt>
                <c:pt idx="156">
                  <c:v>12143</c:v>
                </c:pt>
                <c:pt idx="157">
                  <c:v>9663</c:v>
                </c:pt>
                <c:pt idx="158">
                  <c:v>18229</c:v>
                </c:pt>
                <c:pt idx="159">
                  <c:v>13145</c:v>
                </c:pt>
                <c:pt idx="160">
                  <c:v>13672</c:v>
                </c:pt>
                <c:pt idx="161">
                  <c:v>7489</c:v>
                </c:pt>
                <c:pt idx="162">
                  <c:v>8953</c:v>
                </c:pt>
                <c:pt idx="163">
                  <c:v>18295</c:v>
                </c:pt>
                <c:pt idx="164">
                  <c:v>12091</c:v>
                </c:pt>
                <c:pt idx="165">
                  <c:v>8563</c:v>
                </c:pt>
                <c:pt idx="166">
                  <c:v>10839</c:v>
                </c:pt>
                <c:pt idx="167">
                  <c:v>9821</c:v>
                </c:pt>
                <c:pt idx="168">
                  <c:v>10737</c:v>
                </c:pt>
                <c:pt idx="169">
                  <c:v>10259</c:v>
                </c:pt>
                <c:pt idx="170">
                  <c:v>11913</c:v>
                </c:pt>
                <c:pt idx="171">
                  <c:v>12136</c:v>
                </c:pt>
                <c:pt idx="172">
                  <c:v>14650</c:v>
                </c:pt>
                <c:pt idx="173">
                  <c:v>13785</c:v>
                </c:pt>
                <c:pt idx="174">
                  <c:v>7802</c:v>
                </c:pt>
                <c:pt idx="175">
                  <c:v>16087</c:v>
                </c:pt>
                <c:pt idx="176">
                  <c:v>11617</c:v>
                </c:pt>
                <c:pt idx="177">
                  <c:v>13487</c:v>
                </c:pt>
                <c:pt idx="178">
                  <c:v>12392</c:v>
                </c:pt>
                <c:pt idx="179">
                  <c:v>14583</c:v>
                </c:pt>
                <c:pt idx="180">
                  <c:v>15534</c:v>
                </c:pt>
                <c:pt idx="181">
                  <c:v>12654</c:v>
                </c:pt>
                <c:pt idx="182">
                  <c:v>11701</c:v>
                </c:pt>
                <c:pt idx="183">
                  <c:v>5337</c:v>
                </c:pt>
                <c:pt idx="184">
                  <c:v>8444</c:v>
                </c:pt>
                <c:pt idx="185">
                  <c:v>21606</c:v>
                </c:pt>
                <c:pt idx="186">
                  <c:v>16764</c:v>
                </c:pt>
                <c:pt idx="187">
                  <c:v>9234</c:v>
                </c:pt>
                <c:pt idx="188">
                  <c:v>9421</c:v>
                </c:pt>
                <c:pt idx="189">
                  <c:v>10104</c:v>
                </c:pt>
                <c:pt idx="190">
                  <c:v>8622</c:v>
                </c:pt>
                <c:pt idx="191">
                  <c:v>9442</c:v>
                </c:pt>
                <c:pt idx="192">
                  <c:v>10756</c:v>
                </c:pt>
                <c:pt idx="193">
                  <c:v>7177</c:v>
                </c:pt>
                <c:pt idx="194">
                  <c:v>8205</c:v>
                </c:pt>
                <c:pt idx="195">
                  <c:v>16018</c:v>
                </c:pt>
                <c:pt idx="196">
                  <c:v>11025</c:v>
                </c:pt>
                <c:pt idx="197">
                  <c:v>8733</c:v>
                </c:pt>
                <c:pt idx="198">
                  <c:v>13426</c:v>
                </c:pt>
                <c:pt idx="199">
                  <c:v>8925</c:v>
                </c:pt>
                <c:pt idx="200">
                  <c:v>8658</c:v>
                </c:pt>
                <c:pt idx="201">
                  <c:v>13536</c:v>
                </c:pt>
                <c:pt idx="202">
                  <c:v>14891</c:v>
                </c:pt>
                <c:pt idx="203">
                  <c:v>13325</c:v>
                </c:pt>
                <c:pt idx="204">
                  <c:v>6565</c:v>
                </c:pt>
                <c:pt idx="205">
                  <c:v>7661</c:v>
                </c:pt>
                <c:pt idx="206">
                  <c:v>15196</c:v>
                </c:pt>
                <c:pt idx="207">
                  <c:v>11343</c:v>
                </c:pt>
                <c:pt idx="208">
                  <c:v>7641</c:v>
                </c:pt>
                <c:pt idx="209">
                  <c:v>7995</c:v>
                </c:pt>
                <c:pt idx="210">
                  <c:v>6996</c:v>
                </c:pt>
                <c:pt idx="211">
                  <c:v>9799</c:v>
                </c:pt>
                <c:pt idx="212">
                  <c:v>15259</c:v>
                </c:pt>
                <c:pt idx="213">
                  <c:v>15103</c:v>
                </c:pt>
                <c:pt idx="214">
                  <c:v>10692</c:v>
                </c:pt>
                <c:pt idx="215">
                  <c:v>8339</c:v>
                </c:pt>
                <c:pt idx="216">
                  <c:v>12130</c:v>
                </c:pt>
                <c:pt idx="217">
                  <c:v>9861</c:v>
                </c:pt>
                <c:pt idx="218">
                  <c:v>13002</c:v>
                </c:pt>
                <c:pt idx="219">
                  <c:v>11036</c:v>
                </c:pt>
                <c:pt idx="220">
                  <c:v>8168</c:v>
                </c:pt>
                <c:pt idx="221">
                  <c:v>9591</c:v>
                </c:pt>
                <c:pt idx="222">
                  <c:v>7492</c:v>
                </c:pt>
                <c:pt idx="223">
                  <c:v>7576</c:v>
                </c:pt>
                <c:pt idx="224">
                  <c:v>9572</c:v>
                </c:pt>
                <c:pt idx="225">
                  <c:v>5646</c:v>
                </c:pt>
                <c:pt idx="226">
                  <c:v>8717</c:v>
                </c:pt>
                <c:pt idx="227">
                  <c:v>9178</c:v>
                </c:pt>
                <c:pt idx="228">
                  <c:v>10237</c:v>
                </c:pt>
                <c:pt idx="229">
                  <c:v>11343</c:v>
                </c:pt>
                <c:pt idx="230">
                  <c:v>16120</c:v>
                </c:pt>
                <c:pt idx="231">
                  <c:v>8926</c:v>
                </c:pt>
                <c:pt idx="232">
                  <c:v>7359</c:v>
                </c:pt>
                <c:pt idx="233">
                  <c:v>8553</c:v>
                </c:pt>
                <c:pt idx="234">
                  <c:v>10218</c:v>
                </c:pt>
                <c:pt idx="235">
                  <c:v>10514</c:v>
                </c:pt>
                <c:pt idx="236">
                  <c:v>15581</c:v>
                </c:pt>
                <c:pt idx="237">
                  <c:v>11550</c:v>
                </c:pt>
                <c:pt idx="238">
                  <c:v>12990</c:v>
                </c:pt>
                <c:pt idx="239">
                  <c:v>14416</c:v>
                </c:pt>
                <c:pt idx="240">
                  <c:v>15567</c:v>
                </c:pt>
                <c:pt idx="241">
                  <c:v>15781</c:v>
                </c:pt>
                <c:pt idx="242">
                  <c:v>10987</c:v>
                </c:pt>
                <c:pt idx="243">
                  <c:v>16541</c:v>
                </c:pt>
                <c:pt idx="244">
                  <c:v>13591</c:v>
                </c:pt>
                <c:pt idx="245">
                  <c:v>11627</c:v>
                </c:pt>
                <c:pt idx="246">
                  <c:v>11947</c:v>
                </c:pt>
                <c:pt idx="247">
                  <c:v>13527</c:v>
                </c:pt>
                <c:pt idx="248">
                  <c:v>13621</c:v>
                </c:pt>
                <c:pt idx="249">
                  <c:v>38764</c:v>
                </c:pt>
                <c:pt idx="250">
                  <c:v>18349</c:v>
                </c:pt>
                <c:pt idx="251">
                  <c:v>14870</c:v>
                </c:pt>
                <c:pt idx="252">
                  <c:v>11872</c:v>
                </c:pt>
                <c:pt idx="253">
                  <c:v>11505</c:v>
                </c:pt>
                <c:pt idx="254">
                  <c:v>43674</c:v>
                </c:pt>
                <c:pt idx="255">
                  <c:v>18865</c:v>
                </c:pt>
                <c:pt idx="256">
                  <c:v>11436</c:v>
                </c:pt>
                <c:pt idx="257">
                  <c:v>17516</c:v>
                </c:pt>
                <c:pt idx="258">
                  <c:v>20984</c:v>
                </c:pt>
                <c:pt idx="259">
                  <c:v>14716</c:v>
                </c:pt>
                <c:pt idx="260">
                  <c:v>9847</c:v>
                </c:pt>
                <c:pt idx="261">
                  <c:v>11864</c:v>
                </c:pt>
                <c:pt idx="262">
                  <c:v>11530</c:v>
                </c:pt>
                <c:pt idx="263">
                  <c:v>8528</c:v>
                </c:pt>
                <c:pt idx="264">
                  <c:v>17941</c:v>
                </c:pt>
                <c:pt idx="265">
                  <c:v>15837</c:v>
                </c:pt>
                <c:pt idx="266">
                  <c:v>8830</c:v>
                </c:pt>
                <c:pt idx="267">
                  <c:v>5878</c:v>
                </c:pt>
                <c:pt idx="268">
                  <c:v>9360</c:v>
                </c:pt>
                <c:pt idx="269">
                  <c:v>13730</c:v>
                </c:pt>
                <c:pt idx="270">
                  <c:v>9583</c:v>
                </c:pt>
                <c:pt idx="271">
                  <c:v>6701</c:v>
                </c:pt>
                <c:pt idx="272">
                  <c:v>10692</c:v>
                </c:pt>
                <c:pt idx="273">
                  <c:v>11808</c:v>
                </c:pt>
                <c:pt idx="274">
                  <c:v>6924</c:v>
                </c:pt>
                <c:pt idx="275">
                  <c:v>4869</c:v>
                </c:pt>
                <c:pt idx="276">
                  <c:v>8975</c:v>
                </c:pt>
                <c:pt idx="277">
                  <c:v>13509</c:v>
                </c:pt>
                <c:pt idx="278">
                  <c:v>13594</c:v>
                </c:pt>
                <c:pt idx="279">
                  <c:v>16811</c:v>
                </c:pt>
                <c:pt idx="280">
                  <c:v>12833</c:v>
                </c:pt>
                <c:pt idx="281">
                  <c:v>11497</c:v>
                </c:pt>
                <c:pt idx="282">
                  <c:v>11683</c:v>
                </c:pt>
                <c:pt idx="283">
                  <c:v>399777</c:v>
                </c:pt>
                <c:pt idx="284">
                  <c:v>44390</c:v>
                </c:pt>
                <c:pt idx="285">
                  <c:v>17132</c:v>
                </c:pt>
                <c:pt idx="286">
                  <c:v>11336</c:v>
                </c:pt>
                <c:pt idx="287">
                  <c:v>24195</c:v>
                </c:pt>
                <c:pt idx="288">
                  <c:v>17443</c:v>
                </c:pt>
                <c:pt idx="289">
                  <c:v>13216</c:v>
                </c:pt>
                <c:pt idx="290">
                  <c:v>21312</c:v>
                </c:pt>
                <c:pt idx="291">
                  <c:v>13333</c:v>
                </c:pt>
                <c:pt idx="292">
                  <c:v>14379</c:v>
                </c:pt>
                <c:pt idx="293">
                  <c:v>13276</c:v>
                </c:pt>
                <c:pt idx="294">
                  <c:v>16078</c:v>
                </c:pt>
                <c:pt idx="295">
                  <c:v>11821</c:v>
                </c:pt>
                <c:pt idx="296">
                  <c:v>7417</c:v>
                </c:pt>
                <c:pt idx="297">
                  <c:v>12602</c:v>
                </c:pt>
                <c:pt idx="298">
                  <c:v>13246</c:v>
                </c:pt>
                <c:pt idx="299">
                  <c:v>12960</c:v>
                </c:pt>
                <c:pt idx="300">
                  <c:v>21939</c:v>
                </c:pt>
                <c:pt idx="301">
                  <c:v>24948</c:v>
                </c:pt>
                <c:pt idx="302">
                  <c:v>16463</c:v>
                </c:pt>
                <c:pt idx="303">
                  <c:v>11229</c:v>
                </c:pt>
                <c:pt idx="304">
                  <c:v>13729</c:v>
                </c:pt>
                <c:pt idx="305">
                  <c:v>12312</c:v>
                </c:pt>
                <c:pt idx="306">
                  <c:v>18318</c:v>
                </c:pt>
                <c:pt idx="307">
                  <c:v>18347</c:v>
                </c:pt>
                <c:pt idx="308">
                  <c:v>13263</c:v>
                </c:pt>
                <c:pt idx="309">
                  <c:v>8219</c:v>
                </c:pt>
                <c:pt idx="310">
                  <c:v>22746</c:v>
                </c:pt>
                <c:pt idx="311">
                  <c:v>16930</c:v>
                </c:pt>
                <c:pt idx="312">
                  <c:v>33763</c:v>
                </c:pt>
                <c:pt idx="313">
                  <c:v>21640</c:v>
                </c:pt>
                <c:pt idx="314">
                  <c:v>25509</c:v>
                </c:pt>
                <c:pt idx="315">
                  <c:v>13581</c:v>
                </c:pt>
                <c:pt idx="316">
                  <c:v>8586</c:v>
                </c:pt>
                <c:pt idx="317">
                  <c:v>9035</c:v>
                </c:pt>
                <c:pt idx="318">
                  <c:v>15224</c:v>
                </c:pt>
                <c:pt idx="319">
                  <c:v>13239</c:v>
                </c:pt>
                <c:pt idx="320">
                  <c:v>15954</c:v>
                </c:pt>
                <c:pt idx="321">
                  <c:v>13944</c:v>
                </c:pt>
                <c:pt idx="322">
                  <c:v>8986</c:v>
                </c:pt>
                <c:pt idx="323">
                  <c:v>6174</c:v>
                </c:pt>
                <c:pt idx="324">
                  <c:v>10679</c:v>
                </c:pt>
                <c:pt idx="325">
                  <c:v>18282</c:v>
                </c:pt>
                <c:pt idx="326">
                  <c:v>13537</c:v>
                </c:pt>
                <c:pt idx="327">
                  <c:v>7670</c:v>
                </c:pt>
                <c:pt idx="328">
                  <c:v>9442</c:v>
                </c:pt>
                <c:pt idx="329">
                  <c:v>18518</c:v>
                </c:pt>
                <c:pt idx="330">
                  <c:v>25829</c:v>
                </c:pt>
                <c:pt idx="331">
                  <c:v>18711</c:v>
                </c:pt>
                <c:pt idx="332">
                  <c:v>16489</c:v>
                </c:pt>
                <c:pt idx="333">
                  <c:v>14878</c:v>
                </c:pt>
                <c:pt idx="334">
                  <c:v>21441</c:v>
                </c:pt>
                <c:pt idx="335">
                  <c:v>23540</c:v>
                </c:pt>
                <c:pt idx="336">
                  <c:v>19917</c:v>
                </c:pt>
                <c:pt idx="337">
                  <c:v>8918</c:v>
                </c:pt>
                <c:pt idx="338">
                  <c:v>6904</c:v>
                </c:pt>
                <c:pt idx="339">
                  <c:v>10532</c:v>
                </c:pt>
                <c:pt idx="340">
                  <c:v>7162</c:v>
                </c:pt>
                <c:pt idx="341">
                  <c:v>9383</c:v>
                </c:pt>
                <c:pt idx="342">
                  <c:v>10983</c:v>
                </c:pt>
                <c:pt idx="343">
                  <c:v>9631</c:v>
                </c:pt>
                <c:pt idx="344">
                  <c:v>8846</c:v>
                </c:pt>
                <c:pt idx="345">
                  <c:v>30374</c:v>
                </c:pt>
                <c:pt idx="346">
                  <c:v>13567</c:v>
                </c:pt>
                <c:pt idx="347">
                  <c:v>20040</c:v>
                </c:pt>
                <c:pt idx="348">
                  <c:v>17242</c:v>
                </c:pt>
                <c:pt idx="349">
                  <c:v>8712</c:v>
                </c:pt>
                <c:pt idx="350">
                  <c:v>11107</c:v>
                </c:pt>
                <c:pt idx="351">
                  <c:v>5660</c:v>
                </c:pt>
                <c:pt idx="352">
                  <c:v>6862</c:v>
                </c:pt>
                <c:pt idx="353">
                  <c:v>5827</c:v>
                </c:pt>
                <c:pt idx="354">
                  <c:v>7761</c:v>
                </c:pt>
                <c:pt idx="355">
                  <c:v>12843</c:v>
                </c:pt>
                <c:pt idx="356">
                  <c:v>13152</c:v>
                </c:pt>
                <c:pt idx="357">
                  <c:v>14074</c:v>
                </c:pt>
                <c:pt idx="358">
                  <c:v>7144</c:v>
                </c:pt>
                <c:pt idx="359">
                  <c:v>5330</c:v>
                </c:pt>
                <c:pt idx="360">
                  <c:v>12413</c:v>
                </c:pt>
                <c:pt idx="361">
                  <c:v>12590</c:v>
                </c:pt>
                <c:pt idx="362">
                  <c:v>26859</c:v>
                </c:pt>
                <c:pt idx="363">
                  <c:v>12641</c:v>
                </c:pt>
                <c:pt idx="364">
                  <c:v>7092</c:v>
                </c:pt>
                <c:pt idx="365">
                  <c:v>24652</c:v>
                </c:pt>
              </c:numCache>
            </c:numRef>
          </c:val>
          <c:smooth val="0"/>
          <c:extLst>
            <c:ext xmlns:c16="http://schemas.microsoft.com/office/drawing/2014/chart" uri="{C3380CC4-5D6E-409C-BE32-E72D297353CC}">
              <c16:uniqueId val="{00000000-7326-4A88-B322-D1BFFB3732C5}"/>
            </c:ext>
          </c:extLst>
        </c:ser>
        <c:dLbls>
          <c:showLegendKey val="0"/>
          <c:showVal val="0"/>
          <c:showCatName val="0"/>
          <c:showSerName val="0"/>
          <c:showPercent val="0"/>
          <c:showBubbleSize val="0"/>
        </c:dLbls>
        <c:smooth val="0"/>
        <c:axId val="260134552"/>
        <c:axId val="260133240"/>
      </c:lineChart>
      <c:catAx>
        <c:axId val="260134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33240"/>
        <c:crosses val="autoZero"/>
        <c:auto val="1"/>
        <c:lblAlgn val="ctr"/>
        <c:lblOffset val="100"/>
        <c:noMultiLvlLbl val="0"/>
      </c:catAx>
      <c:valAx>
        <c:axId val="26013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34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NDR.de</c:v>
                </c:pt>
              </c:strCache>
            </c:strRef>
          </c:tx>
          <c:spPr>
            <a:ln w="28575" cap="rnd">
              <a:solidFill>
                <a:schemeClr val="accent1"/>
              </a:solidFill>
              <a:round/>
            </a:ln>
            <a:effectLst/>
          </c:spPr>
          <c:marker>
            <c:symbol val="none"/>
          </c:marker>
          <c:cat>
            <c:strRef>
              <c:f>Sheet1!$A$2:$A$367</c:f>
              <c:strCache>
                <c:ptCount val="366"/>
                <c:pt idx="0">
                  <c:v>01.01.2016</c:v>
                </c:pt>
                <c:pt idx="1">
                  <c:v>02.01.2016</c:v>
                </c:pt>
                <c:pt idx="2">
                  <c:v>03.01.2016</c:v>
                </c:pt>
                <c:pt idx="3">
                  <c:v>04.01.2016</c:v>
                </c:pt>
                <c:pt idx="4">
                  <c:v>05.01.2016</c:v>
                </c:pt>
                <c:pt idx="5">
                  <c:v>06.01.2016</c:v>
                </c:pt>
                <c:pt idx="6">
                  <c:v>07.01.2016</c:v>
                </c:pt>
                <c:pt idx="7">
                  <c:v>08.01.2016</c:v>
                </c:pt>
                <c:pt idx="8">
                  <c:v>09.01.2016</c:v>
                </c:pt>
                <c:pt idx="9">
                  <c:v>10.01.2016</c:v>
                </c:pt>
                <c:pt idx="10">
                  <c:v>11.01.2016</c:v>
                </c:pt>
                <c:pt idx="11">
                  <c:v>12.01.2016</c:v>
                </c:pt>
                <c:pt idx="12">
                  <c:v>13.01.2016</c:v>
                </c:pt>
                <c:pt idx="13">
                  <c:v>14.01.2016</c:v>
                </c:pt>
                <c:pt idx="14">
                  <c:v>15.01.2016</c:v>
                </c:pt>
                <c:pt idx="15">
                  <c:v>16.01.2016</c:v>
                </c:pt>
                <c:pt idx="16">
                  <c:v>17.01.2016</c:v>
                </c:pt>
                <c:pt idx="17">
                  <c:v>18.01.2016</c:v>
                </c:pt>
                <c:pt idx="18">
                  <c:v>19.01.2016</c:v>
                </c:pt>
                <c:pt idx="19">
                  <c:v>20.01.2016</c:v>
                </c:pt>
                <c:pt idx="20">
                  <c:v>21.01.2016</c:v>
                </c:pt>
                <c:pt idx="21">
                  <c:v>22.01.2016</c:v>
                </c:pt>
                <c:pt idx="22">
                  <c:v>23.01.2016</c:v>
                </c:pt>
                <c:pt idx="23">
                  <c:v>24.01.2016</c:v>
                </c:pt>
                <c:pt idx="24">
                  <c:v>25.01.2016</c:v>
                </c:pt>
                <c:pt idx="25">
                  <c:v>26.01.2016</c:v>
                </c:pt>
                <c:pt idx="26">
                  <c:v>27.01.2016</c:v>
                </c:pt>
                <c:pt idx="27">
                  <c:v>28.01.2016</c:v>
                </c:pt>
                <c:pt idx="28">
                  <c:v>29.01.2016</c:v>
                </c:pt>
                <c:pt idx="29">
                  <c:v>30.01.2016</c:v>
                </c:pt>
                <c:pt idx="30">
                  <c:v>31.01.2016</c:v>
                </c:pt>
                <c:pt idx="31">
                  <c:v>01.02.2016</c:v>
                </c:pt>
                <c:pt idx="32">
                  <c:v>02.02.2016</c:v>
                </c:pt>
                <c:pt idx="33">
                  <c:v>03.02.2016</c:v>
                </c:pt>
                <c:pt idx="34">
                  <c:v>04.02.2016</c:v>
                </c:pt>
                <c:pt idx="35">
                  <c:v>05.02.2016</c:v>
                </c:pt>
                <c:pt idx="36">
                  <c:v>06.02.2016</c:v>
                </c:pt>
                <c:pt idx="37">
                  <c:v>07.02.2016</c:v>
                </c:pt>
                <c:pt idx="38">
                  <c:v>08.02.2016</c:v>
                </c:pt>
                <c:pt idx="39">
                  <c:v>09.02.2016</c:v>
                </c:pt>
                <c:pt idx="40">
                  <c:v>10.02.2016</c:v>
                </c:pt>
                <c:pt idx="41">
                  <c:v>11.02.2016</c:v>
                </c:pt>
                <c:pt idx="42">
                  <c:v>12.02.2016</c:v>
                </c:pt>
                <c:pt idx="43">
                  <c:v>13.02.2016</c:v>
                </c:pt>
                <c:pt idx="44">
                  <c:v>14.02.2016</c:v>
                </c:pt>
                <c:pt idx="45">
                  <c:v>15.02.2016</c:v>
                </c:pt>
                <c:pt idx="46">
                  <c:v>16.02.2016</c:v>
                </c:pt>
                <c:pt idx="47">
                  <c:v>17.02.2016</c:v>
                </c:pt>
                <c:pt idx="48">
                  <c:v>18.02.2016</c:v>
                </c:pt>
                <c:pt idx="49">
                  <c:v>19.02.2016</c:v>
                </c:pt>
                <c:pt idx="50">
                  <c:v>20.02.2016</c:v>
                </c:pt>
                <c:pt idx="51">
                  <c:v>21.02.2016</c:v>
                </c:pt>
                <c:pt idx="52">
                  <c:v>22.02.2016</c:v>
                </c:pt>
                <c:pt idx="53">
                  <c:v>23.02.2016</c:v>
                </c:pt>
                <c:pt idx="54">
                  <c:v>24.02.2016</c:v>
                </c:pt>
                <c:pt idx="55">
                  <c:v>25.02.2016</c:v>
                </c:pt>
                <c:pt idx="56">
                  <c:v>26.02.2016</c:v>
                </c:pt>
                <c:pt idx="57">
                  <c:v>27.02.2016</c:v>
                </c:pt>
                <c:pt idx="58">
                  <c:v>28.02.2016</c:v>
                </c:pt>
                <c:pt idx="59">
                  <c:v>29.02.2016</c:v>
                </c:pt>
                <c:pt idx="60">
                  <c:v>01.03.2016</c:v>
                </c:pt>
                <c:pt idx="61">
                  <c:v>02.03.2016</c:v>
                </c:pt>
                <c:pt idx="62">
                  <c:v>03.03.2016</c:v>
                </c:pt>
                <c:pt idx="63">
                  <c:v>04.03.2016</c:v>
                </c:pt>
                <c:pt idx="64">
                  <c:v>05.03.2016</c:v>
                </c:pt>
                <c:pt idx="65">
                  <c:v>06.03.2016</c:v>
                </c:pt>
                <c:pt idx="66">
                  <c:v>07.03.2016</c:v>
                </c:pt>
                <c:pt idx="67">
                  <c:v>08.03.2016</c:v>
                </c:pt>
                <c:pt idx="68">
                  <c:v>09.03.2016</c:v>
                </c:pt>
                <c:pt idx="69">
                  <c:v>10.03.2016</c:v>
                </c:pt>
                <c:pt idx="70">
                  <c:v>11.03.2016</c:v>
                </c:pt>
                <c:pt idx="71">
                  <c:v>12.03.2016</c:v>
                </c:pt>
                <c:pt idx="72">
                  <c:v>13.03.2016</c:v>
                </c:pt>
                <c:pt idx="73">
                  <c:v>14.03.2016</c:v>
                </c:pt>
                <c:pt idx="74">
                  <c:v>15.03.2016</c:v>
                </c:pt>
                <c:pt idx="75">
                  <c:v>16.03.2016</c:v>
                </c:pt>
                <c:pt idx="76">
                  <c:v>17.03.2016</c:v>
                </c:pt>
                <c:pt idx="77">
                  <c:v>18.03.2016</c:v>
                </c:pt>
                <c:pt idx="78">
                  <c:v>19.03.2016</c:v>
                </c:pt>
                <c:pt idx="79">
                  <c:v>20.03.2016</c:v>
                </c:pt>
                <c:pt idx="80">
                  <c:v>21.03.2016</c:v>
                </c:pt>
                <c:pt idx="81">
                  <c:v>22.03.2016</c:v>
                </c:pt>
                <c:pt idx="82">
                  <c:v>23.03.2016</c:v>
                </c:pt>
                <c:pt idx="83">
                  <c:v>24.03.2016</c:v>
                </c:pt>
                <c:pt idx="84">
                  <c:v>25.03.2016</c:v>
                </c:pt>
                <c:pt idx="85">
                  <c:v>26.03.2016</c:v>
                </c:pt>
                <c:pt idx="86">
                  <c:v>27.03.2016</c:v>
                </c:pt>
                <c:pt idx="87">
                  <c:v>28.03.2016</c:v>
                </c:pt>
                <c:pt idx="88">
                  <c:v>29.03.2016</c:v>
                </c:pt>
                <c:pt idx="89">
                  <c:v>30.03.2016</c:v>
                </c:pt>
                <c:pt idx="90">
                  <c:v>31.03.2016</c:v>
                </c:pt>
                <c:pt idx="91">
                  <c:v>01.04.2016</c:v>
                </c:pt>
                <c:pt idx="92">
                  <c:v>02.04.2016</c:v>
                </c:pt>
                <c:pt idx="93">
                  <c:v>03.04.2016</c:v>
                </c:pt>
                <c:pt idx="94">
                  <c:v>04.04.2016</c:v>
                </c:pt>
                <c:pt idx="95">
                  <c:v>05.04.2016</c:v>
                </c:pt>
                <c:pt idx="96">
                  <c:v>06.04.2016</c:v>
                </c:pt>
                <c:pt idx="97">
                  <c:v>07.04.2016</c:v>
                </c:pt>
                <c:pt idx="98">
                  <c:v>08.04.2016</c:v>
                </c:pt>
                <c:pt idx="99">
                  <c:v>09.04.2016</c:v>
                </c:pt>
                <c:pt idx="100">
                  <c:v>10.04.2016</c:v>
                </c:pt>
                <c:pt idx="101">
                  <c:v>11.04.2016</c:v>
                </c:pt>
                <c:pt idx="102">
                  <c:v>12.04.2016</c:v>
                </c:pt>
                <c:pt idx="103">
                  <c:v>13.04.2016</c:v>
                </c:pt>
                <c:pt idx="104">
                  <c:v>14.04.2016</c:v>
                </c:pt>
                <c:pt idx="105">
                  <c:v>15.04.2016</c:v>
                </c:pt>
                <c:pt idx="106">
                  <c:v>16.04.2016</c:v>
                </c:pt>
                <c:pt idx="107">
                  <c:v>17.04.2016</c:v>
                </c:pt>
                <c:pt idx="108">
                  <c:v>18.04.2016</c:v>
                </c:pt>
                <c:pt idx="109">
                  <c:v>19.04.2016</c:v>
                </c:pt>
                <c:pt idx="110">
                  <c:v>20.04.2016</c:v>
                </c:pt>
                <c:pt idx="111">
                  <c:v>21.04.2016</c:v>
                </c:pt>
                <c:pt idx="112">
                  <c:v>22.04.2016</c:v>
                </c:pt>
                <c:pt idx="113">
                  <c:v>23.04.2016</c:v>
                </c:pt>
                <c:pt idx="114">
                  <c:v>24.04.2016</c:v>
                </c:pt>
                <c:pt idx="115">
                  <c:v>25.04.2016</c:v>
                </c:pt>
                <c:pt idx="116">
                  <c:v>26.04.2016</c:v>
                </c:pt>
                <c:pt idx="117">
                  <c:v>27.04.2016</c:v>
                </c:pt>
                <c:pt idx="118">
                  <c:v>28.04.2016</c:v>
                </c:pt>
                <c:pt idx="119">
                  <c:v>29.04.2016</c:v>
                </c:pt>
                <c:pt idx="120">
                  <c:v>30.04.2016</c:v>
                </c:pt>
                <c:pt idx="121">
                  <c:v>01.05.2016</c:v>
                </c:pt>
                <c:pt idx="122">
                  <c:v>02.05.2016</c:v>
                </c:pt>
                <c:pt idx="123">
                  <c:v>03.05.2016</c:v>
                </c:pt>
                <c:pt idx="124">
                  <c:v>04.05.2016</c:v>
                </c:pt>
                <c:pt idx="125">
                  <c:v>05.05.2016</c:v>
                </c:pt>
                <c:pt idx="126">
                  <c:v>06.05.2016</c:v>
                </c:pt>
                <c:pt idx="127">
                  <c:v>07.05.2016</c:v>
                </c:pt>
                <c:pt idx="128">
                  <c:v>08.05.2016</c:v>
                </c:pt>
                <c:pt idx="129">
                  <c:v>09.05.2016</c:v>
                </c:pt>
                <c:pt idx="130">
                  <c:v>10.05.2016</c:v>
                </c:pt>
                <c:pt idx="131">
                  <c:v>11.05.2016</c:v>
                </c:pt>
                <c:pt idx="132">
                  <c:v>12.05.2016</c:v>
                </c:pt>
                <c:pt idx="133">
                  <c:v>13.05.2016</c:v>
                </c:pt>
                <c:pt idx="134">
                  <c:v>14.05.2016</c:v>
                </c:pt>
                <c:pt idx="135">
                  <c:v>15.05.2016</c:v>
                </c:pt>
                <c:pt idx="136">
                  <c:v>16.05.2016</c:v>
                </c:pt>
                <c:pt idx="137">
                  <c:v>17.05.2016</c:v>
                </c:pt>
                <c:pt idx="138">
                  <c:v>18.05.2016</c:v>
                </c:pt>
                <c:pt idx="139">
                  <c:v>19.05.2016</c:v>
                </c:pt>
                <c:pt idx="140">
                  <c:v>20.05.2016</c:v>
                </c:pt>
                <c:pt idx="141">
                  <c:v>21.05.2016</c:v>
                </c:pt>
                <c:pt idx="142">
                  <c:v>22.05.2016</c:v>
                </c:pt>
                <c:pt idx="143">
                  <c:v>23.05.2016</c:v>
                </c:pt>
                <c:pt idx="144">
                  <c:v>24.05.2016</c:v>
                </c:pt>
                <c:pt idx="145">
                  <c:v>25.05.2016</c:v>
                </c:pt>
                <c:pt idx="146">
                  <c:v>26.05.2016</c:v>
                </c:pt>
                <c:pt idx="147">
                  <c:v>27.05.2016</c:v>
                </c:pt>
                <c:pt idx="148">
                  <c:v>28.05.2016</c:v>
                </c:pt>
                <c:pt idx="149">
                  <c:v>29.05.2016</c:v>
                </c:pt>
                <c:pt idx="150">
                  <c:v>30.05.2016</c:v>
                </c:pt>
                <c:pt idx="151">
                  <c:v>31.05.2016</c:v>
                </c:pt>
                <c:pt idx="152">
                  <c:v>01.06.2016</c:v>
                </c:pt>
                <c:pt idx="153">
                  <c:v>02.06.2016</c:v>
                </c:pt>
                <c:pt idx="154">
                  <c:v>03.06.2016</c:v>
                </c:pt>
                <c:pt idx="155">
                  <c:v>04.06.2016</c:v>
                </c:pt>
                <c:pt idx="156">
                  <c:v>05.06.2016</c:v>
                </c:pt>
                <c:pt idx="157">
                  <c:v>06.06.2016</c:v>
                </c:pt>
                <c:pt idx="158">
                  <c:v>07.06.2016</c:v>
                </c:pt>
                <c:pt idx="159">
                  <c:v>08.06.2016</c:v>
                </c:pt>
                <c:pt idx="160">
                  <c:v>09.06.2016</c:v>
                </c:pt>
                <c:pt idx="161">
                  <c:v>10.06.2016</c:v>
                </c:pt>
                <c:pt idx="162">
                  <c:v>11.06.2016</c:v>
                </c:pt>
                <c:pt idx="163">
                  <c:v>12.06.2016</c:v>
                </c:pt>
                <c:pt idx="164">
                  <c:v>13.06.2016</c:v>
                </c:pt>
                <c:pt idx="165">
                  <c:v>14.06.2016</c:v>
                </c:pt>
                <c:pt idx="166">
                  <c:v>15.06.2016</c:v>
                </c:pt>
                <c:pt idx="167">
                  <c:v>16.06.2016</c:v>
                </c:pt>
                <c:pt idx="168">
                  <c:v>17.06.2016</c:v>
                </c:pt>
                <c:pt idx="169">
                  <c:v>18.06.2016</c:v>
                </c:pt>
                <c:pt idx="170">
                  <c:v>19.06.2016</c:v>
                </c:pt>
                <c:pt idx="171">
                  <c:v>20.06.2016</c:v>
                </c:pt>
                <c:pt idx="172">
                  <c:v>21.06.2016</c:v>
                </c:pt>
                <c:pt idx="173">
                  <c:v>22.06.2016</c:v>
                </c:pt>
                <c:pt idx="174">
                  <c:v>23.06.2016</c:v>
                </c:pt>
                <c:pt idx="175">
                  <c:v>24.06.2016</c:v>
                </c:pt>
                <c:pt idx="176">
                  <c:v>25.06.2016</c:v>
                </c:pt>
                <c:pt idx="177">
                  <c:v>26.06.2016</c:v>
                </c:pt>
                <c:pt idx="178">
                  <c:v>27.06.2016</c:v>
                </c:pt>
                <c:pt idx="179">
                  <c:v>28.06.2016</c:v>
                </c:pt>
                <c:pt idx="180">
                  <c:v>29.06.2016</c:v>
                </c:pt>
                <c:pt idx="181">
                  <c:v>30.06.2016</c:v>
                </c:pt>
                <c:pt idx="182">
                  <c:v>01.07.2016</c:v>
                </c:pt>
                <c:pt idx="183">
                  <c:v>02.07.2016</c:v>
                </c:pt>
                <c:pt idx="184">
                  <c:v>03.07.2016</c:v>
                </c:pt>
                <c:pt idx="185">
                  <c:v>04.07.2016</c:v>
                </c:pt>
                <c:pt idx="186">
                  <c:v>05.07.2016</c:v>
                </c:pt>
                <c:pt idx="187">
                  <c:v>06.07.2016</c:v>
                </c:pt>
                <c:pt idx="188">
                  <c:v>07.07.2016</c:v>
                </c:pt>
                <c:pt idx="189">
                  <c:v>08.07.2016</c:v>
                </c:pt>
                <c:pt idx="190">
                  <c:v>09.07.2016</c:v>
                </c:pt>
                <c:pt idx="191">
                  <c:v>10.07.2016</c:v>
                </c:pt>
                <c:pt idx="192">
                  <c:v>11.07.2016</c:v>
                </c:pt>
                <c:pt idx="193">
                  <c:v>12.07.2016</c:v>
                </c:pt>
                <c:pt idx="194">
                  <c:v>13.07.2016</c:v>
                </c:pt>
                <c:pt idx="195">
                  <c:v>14.07.2016</c:v>
                </c:pt>
                <c:pt idx="196">
                  <c:v>15.07.2016</c:v>
                </c:pt>
                <c:pt idx="197">
                  <c:v>16.07.2016</c:v>
                </c:pt>
                <c:pt idx="198">
                  <c:v>17.07.2016</c:v>
                </c:pt>
                <c:pt idx="199">
                  <c:v>18.07.2016</c:v>
                </c:pt>
                <c:pt idx="200">
                  <c:v>19.07.2016</c:v>
                </c:pt>
                <c:pt idx="201">
                  <c:v>20.07.2016</c:v>
                </c:pt>
                <c:pt idx="202">
                  <c:v>21.07.2016</c:v>
                </c:pt>
                <c:pt idx="203">
                  <c:v>22.07.2016</c:v>
                </c:pt>
                <c:pt idx="204">
                  <c:v>23.07.2016</c:v>
                </c:pt>
                <c:pt idx="205">
                  <c:v>24.07.2016</c:v>
                </c:pt>
                <c:pt idx="206">
                  <c:v>25.07.2016</c:v>
                </c:pt>
                <c:pt idx="207">
                  <c:v>26.07.2016</c:v>
                </c:pt>
                <c:pt idx="208">
                  <c:v>27.07.2016</c:v>
                </c:pt>
                <c:pt idx="209">
                  <c:v>28.07.2016</c:v>
                </c:pt>
                <c:pt idx="210">
                  <c:v>29.07.2016</c:v>
                </c:pt>
                <c:pt idx="211">
                  <c:v>30.07.2016</c:v>
                </c:pt>
                <c:pt idx="212">
                  <c:v>31.07.2016</c:v>
                </c:pt>
                <c:pt idx="213">
                  <c:v>01.08.2016</c:v>
                </c:pt>
                <c:pt idx="214">
                  <c:v>02.08.2016</c:v>
                </c:pt>
                <c:pt idx="215">
                  <c:v>03.08.2016</c:v>
                </c:pt>
                <c:pt idx="216">
                  <c:v>04.08.2016</c:v>
                </c:pt>
                <c:pt idx="217">
                  <c:v>05.08.2016</c:v>
                </c:pt>
                <c:pt idx="218">
                  <c:v>06.08.2016</c:v>
                </c:pt>
                <c:pt idx="219">
                  <c:v>07.08.2016</c:v>
                </c:pt>
                <c:pt idx="220">
                  <c:v>08.08.2016</c:v>
                </c:pt>
                <c:pt idx="221">
                  <c:v>09.08.2016</c:v>
                </c:pt>
                <c:pt idx="222">
                  <c:v>10.08.2016</c:v>
                </c:pt>
                <c:pt idx="223">
                  <c:v>11.08.2016</c:v>
                </c:pt>
                <c:pt idx="224">
                  <c:v>12.08.2016</c:v>
                </c:pt>
                <c:pt idx="225">
                  <c:v>13.08.2016</c:v>
                </c:pt>
                <c:pt idx="226">
                  <c:v>14.08.2016</c:v>
                </c:pt>
                <c:pt idx="227">
                  <c:v>15.08.2016</c:v>
                </c:pt>
                <c:pt idx="228">
                  <c:v>16.08.2016</c:v>
                </c:pt>
                <c:pt idx="229">
                  <c:v>17.08.2016</c:v>
                </c:pt>
                <c:pt idx="230">
                  <c:v>18.08.2016</c:v>
                </c:pt>
                <c:pt idx="231">
                  <c:v>19.08.2016</c:v>
                </c:pt>
                <c:pt idx="232">
                  <c:v>20.08.2016</c:v>
                </c:pt>
                <c:pt idx="233">
                  <c:v>21.08.2016</c:v>
                </c:pt>
                <c:pt idx="234">
                  <c:v>22.08.2016</c:v>
                </c:pt>
                <c:pt idx="235">
                  <c:v>23.08.2016</c:v>
                </c:pt>
                <c:pt idx="236">
                  <c:v>24.08.2016</c:v>
                </c:pt>
                <c:pt idx="237">
                  <c:v>25.08.2016</c:v>
                </c:pt>
                <c:pt idx="238">
                  <c:v>26.08.2016</c:v>
                </c:pt>
                <c:pt idx="239">
                  <c:v>27.08.2016</c:v>
                </c:pt>
                <c:pt idx="240">
                  <c:v>28.08.2016</c:v>
                </c:pt>
                <c:pt idx="241">
                  <c:v>29.08.2016</c:v>
                </c:pt>
                <c:pt idx="242">
                  <c:v>30.08.2016</c:v>
                </c:pt>
                <c:pt idx="243">
                  <c:v>31.08.2016</c:v>
                </c:pt>
                <c:pt idx="244">
                  <c:v>01.09.2016</c:v>
                </c:pt>
                <c:pt idx="245">
                  <c:v>02.09.2016</c:v>
                </c:pt>
                <c:pt idx="246">
                  <c:v>03.09.2016</c:v>
                </c:pt>
                <c:pt idx="247">
                  <c:v>04.09.2016</c:v>
                </c:pt>
                <c:pt idx="248">
                  <c:v>05.09.2016</c:v>
                </c:pt>
                <c:pt idx="249">
                  <c:v>06.09.2016</c:v>
                </c:pt>
                <c:pt idx="250">
                  <c:v>07.09.2016</c:v>
                </c:pt>
                <c:pt idx="251">
                  <c:v>08.09.2016</c:v>
                </c:pt>
                <c:pt idx="252">
                  <c:v>09.09.2016</c:v>
                </c:pt>
                <c:pt idx="253">
                  <c:v>10.09.2016</c:v>
                </c:pt>
                <c:pt idx="254">
                  <c:v>11.09.2016</c:v>
                </c:pt>
                <c:pt idx="255">
                  <c:v>12.09.2016</c:v>
                </c:pt>
                <c:pt idx="256">
                  <c:v>13.09.2016</c:v>
                </c:pt>
                <c:pt idx="257">
                  <c:v>14.09.2016</c:v>
                </c:pt>
                <c:pt idx="258">
                  <c:v>15.09.2016</c:v>
                </c:pt>
                <c:pt idx="259">
                  <c:v>16.09.2016</c:v>
                </c:pt>
                <c:pt idx="260">
                  <c:v>17.09.2016</c:v>
                </c:pt>
                <c:pt idx="261">
                  <c:v>18.09.2016</c:v>
                </c:pt>
                <c:pt idx="262">
                  <c:v>19.09.2016</c:v>
                </c:pt>
                <c:pt idx="263">
                  <c:v>20.09.2016</c:v>
                </c:pt>
                <c:pt idx="264">
                  <c:v>21.09.2016</c:v>
                </c:pt>
                <c:pt idx="265">
                  <c:v>22.09.2016</c:v>
                </c:pt>
                <c:pt idx="266">
                  <c:v>23.09.2016</c:v>
                </c:pt>
                <c:pt idx="267">
                  <c:v>24.09.2016</c:v>
                </c:pt>
                <c:pt idx="268">
                  <c:v>25.09.2016</c:v>
                </c:pt>
                <c:pt idx="269">
                  <c:v>26.09.2016</c:v>
                </c:pt>
                <c:pt idx="270">
                  <c:v>27.09.2016</c:v>
                </c:pt>
                <c:pt idx="271">
                  <c:v>28.09.2016</c:v>
                </c:pt>
                <c:pt idx="272">
                  <c:v>29.09.2016</c:v>
                </c:pt>
                <c:pt idx="273">
                  <c:v>30.09.2016</c:v>
                </c:pt>
                <c:pt idx="274">
                  <c:v>01.10.2016</c:v>
                </c:pt>
                <c:pt idx="275">
                  <c:v>02.10.2016</c:v>
                </c:pt>
                <c:pt idx="276">
                  <c:v>03.10.2016</c:v>
                </c:pt>
                <c:pt idx="277">
                  <c:v>04.10.2016</c:v>
                </c:pt>
                <c:pt idx="278">
                  <c:v>05.10.2016</c:v>
                </c:pt>
                <c:pt idx="279">
                  <c:v>06.10.2016</c:v>
                </c:pt>
                <c:pt idx="280">
                  <c:v>07.10.2016</c:v>
                </c:pt>
                <c:pt idx="281">
                  <c:v>08.10.2016</c:v>
                </c:pt>
                <c:pt idx="282">
                  <c:v>09.10.2016</c:v>
                </c:pt>
                <c:pt idx="283">
                  <c:v>10.10.2016</c:v>
                </c:pt>
                <c:pt idx="284">
                  <c:v>11.10.2016</c:v>
                </c:pt>
                <c:pt idx="285">
                  <c:v>12.10.2016</c:v>
                </c:pt>
                <c:pt idx="286">
                  <c:v>13.10.2016</c:v>
                </c:pt>
                <c:pt idx="287">
                  <c:v>14.10.2016</c:v>
                </c:pt>
                <c:pt idx="288">
                  <c:v>15.10.2016</c:v>
                </c:pt>
                <c:pt idx="289">
                  <c:v>16.10.2016</c:v>
                </c:pt>
                <c:pt idx="290">
                  <c:v>17.10.2016</c:v>
                </c:pt>
                <c:pt idx="291">
                  <c:v>18.10.2016</c:v>
                </c:pt>
                <c:pt idx="292">
                  <c:v>19.10.2016</c:v>
                </c:pt>
                <c:pt idx="293">
                  <c:v>20.10.2016</c:v>
                </c:pt>
                <c:pt idx="294">
                  <c:v>21.10.2016</c:v>
                </c:pt>
                <c:pt idx="295">
                  <c:v>22.10.2016</c:v>
                </c:pt>
                <c:pt idx="296">
                  <c:v>23.10.2016</c:v>
                </c:pt>
                <c:pt idx="297">
                  <c:v>24.10.2016</c:v>
                </c:pt>
                <c:pt idx="298">
                  <c:v>25.10.2016</c:v>
                </c:pt>
                <c:pt idx="299">
                  <c:v>26.10.2016</c:v>
                </c:pt>
                <c:pt idx="300">
                  <c:v>27.10.2016</c:v>
                </c:pt>
                <c:pt idx="301">
                  <c:v>28.10.2016</c:v>
                </c:pt>
                <c:pt idx="302">
                  <c:v>29.10.2016</c:v>
                </c:pt>
                <c:pt idx="303">
                  <c:v>30.10.2016</c:v>
                </c:pt>
                <c:pt idx="304">
                  <c:v>31.10.2016</c:v>
                </c:pt>
                <c:pt idx="305">
                  <c:v>01.11.2016</c:v>
                </c:pt>
                <c:pt idx="306">
                  <c:v>02.11.2016</c:v>
                </c:pt>
                <c:pt idx="307">
                  <c:v>03.11.2016</c:v>
                </c:pt>
                <c:pt idx="308">
                  <c:v>04.11.2016</c:v>
                </c:pt>
                <c:pt idx="309">
                  <c:v>05.11.2016</c:v>
                </c:pt>
                <c:pt idx="310">
                  <c:v>06.11.2016</c:v>
                </c:pt>
                <c:pt idx="311">
                  <c:v>07.11.2016</c:v>
                </c:pt>
                <c:pt idx="312">
                  <c:v>08.11.2016</c:v>
                </c:pt>
                <c:pt idx="313">
                  <c:v>09.11.2016</c:v>
                </c:pt>
                <c:pt idx="314">
                  <c:v>10.11.2016</c:v>
                </c:pt>
                <c:pt idx="315">
                  <c:v>11.11.2016</c:v>
                </c:pt>
                <c:pt idx="316">
                  <c:v>12.11.2016</c:v>
                </c:pt>
                <c:pt idx="317">
                  <c:v>13.11.2016</c:v>
                </c:pt>
                <c:pt idx="318">
                  <c:v>14.11.2016</c:v>
                </c:pt>
                <c:pt idx="319">
                  <c:v>15.11.2016</c:v>
                </c:pt>
                <c:pt idx="320">
                  <c:v>16.11.2016</c:v>
                </c:pt>
                <c:pt idx="321">
                  <c:v>17.11.2016</c:v>
                </c:pt>
                <c:pt idx="322">
                  <c:v>18.11.2016</c:v>
                </c:pt>
                <c:pt idx="323">
                  <c:v>19.11.2016</c:v>
                </c:pt>
                <c:pt idx="324">
                  <c:v>20.11.2016</c:v>
                </c:pt>
                <c:pt idx="325">
                  <c:v>21.11.2016</c:v>
                </c:pt>
                <c:pt idx="326">
                  <c:v>22.11.2016</c:v>
                </c:pt>
                <c:pt idx="327">
                  <c:v>23.11.2016</c:v>
                </c:pt>
                <c:pt idx="328">
                  <c:v>24.11.2016</c:v>
                </c:pt>
                <c:pt idx="329">
                  <c:v>25.11.2016</c:v>
                </c:pt>
                <c:pt idx="330">
                  <c:v>26.11.2016</c:v>
                </c:pt>
                <c:pt idx="331">
                  <c:v>27.11.2016</c:v>
                </c:pt>
                <c:pt idx="332">
                  <c:v>28.11.2016</c:v>
                </c:pt>
                <c:pt idx="333">
                  <c:v>29.11.2016</c:v>
                </c:pt>
                <c:pt idx="334">
                  <c:v>30.11.2016</c:v>
                </c:pt>
                <c:pt idx="335">
                  <c:v>01.12.2016</c:v>
                </c:pt>
                <c:pt idx="336">
                  <c:v>02.12.2016</c:v>
                </c:pt>
                <c:pt idx="337">
                  <c:v>03.12.2016</c:v>
                </c:pt>
                <c:pt idx="338">
                  <c:v>04.12.2016</c:v>
                </c:pt>
                <c:pt idx="339">
                  <c:v>05.12.2016</c:v>
                </c:pt>
                <c:pt idx="340">
                  <c:v>06.12.2016</c:v>
                </c:pt>
                <c:pt idx="341">
                  <c:v>07.12.2016</c:v>
                </c:pt>
                <c:pt idx="342">
                  <c:v>08.12.2016</c:v>
                </c:pt>
                <c:pt idx="343">
                  <c:v>09.12.2016</c:v>
                </c:pt>
                <c:pt idx="344">
                  <c:v>10.12.2016</c:v>
                </c:pt>
                <c:pt idx="345">
                  <c:v>11.12.2016</c:v>
                </c:pt>
                <c:pt idx="346">
                  <c:v>12.12.2016</c:v>
                </c:pt>
                <c:pt idx="347">
                  <c:v>13.12.2016</c:v>
                </c:pt>
                <c:pt idx="348">
                  <c:v>14.12.2016</c:v>
                </c:pt>
                <c:pt idx="349">
                  <c:v>15.12.2016</c:v>
                </c:pt>
                <c:pt idx="350">
                  <c:v>16.12.2016</c:v>
                </c:pt>
                <c:pt idx="351">
                  <c:v>17.12.2016</c:v>
                </c:pt>
                <c:pt idx="352">
                  <c:v>18.12.2016</c:v>
                </c:pt>
                <c:pt idx="353">
                  <c:v>19.12.2016</c:v>
                </c:pt>
                <c:pt idx="354">
                  <c:v>20.12.2016</c:v>
                </c:pt>
                <c:pt idx="355">
                  <c:v>21.12.2016</c:v>
                </c:pt>
                <c:pt idx="356">
                  <c:v>22.12.2016</c:v>
                </c:pt>
                <c:pt idx="357">
                  <c:v>23.12.2016</c:v>
                </c:pt>
                <c:pt idx="358">
                  <c:v>24.12.2016</c:v>
                </c:pt>
                <c:pt idx="359">
                  <c:v>25.12.2016</c:v>
                </c:pt>
                <c:pt idx="360">
                  <c:v>26.12.2016</c:v>
                </c:pt>
                <c:pt idx="361">
                  <c:v>27.12.2016</c:v>
                </c:pt>
                <c:pt idx="362">
                  <c:v>28.12.2016</c:v>
                </c:pt>
                <c:pt idx="363">
                  <c:v>29.12.2016</c:v>
                </c:pt>
                <c:pt idx="364">
                  <c:v>30.12.2016</c:v>
                </c:pt>
                <c:pt idx="365">
                  <c:v>31.12.2016</c:v>
                </c:pt>
              </c:strCache>
            </c:strRef>
          </c:cat>
          <c:val>
            <c:numRef>
              <c:f>Sheet1!$B$2:$B$367</c:f>
              <c:numCache>
                <c:formatCode>General</c:formatCode>
                <c:ptCount val="366"/>
                <c:pt idx="0">
                  <c:v>2849</c:v>
                </c:pt>
                <c:pt idx="1">
                  <c:v>1955</c:v>
                </c:pt>
                <c:pt idx="2">
                  <c:v>1771</c:v>
                </c:pt>
                <c:pt idx="3">
                  <c:v>340</c:v>
                </c:pt>
                <c:pt idx="4">
                  <c:v>167</c:v>
                </c:pt>
                <c:pt idx="5">
                  <c:v>174</c:v>
                </c:pt>
                <c:pt idx="6">
                  <c:v>10398</c:v>
                </c:pt>
                <c:pt idx="7">
                  <c:v>9323</c:v>
                </c:pt>
                <c:pt idx="8">
                  <c:v>1214</c:v>
                </c:pt>
                <c:pt idx="9">
                  <c:v>255</c:v>
                </c:pt>
                <c:pt idx="10">
                  <c:v>201</c:v>
                </c:pt>
                <c:pt idx="11">
                  <c:v>3331</c:v>
                </c:pt>
                <c:pt idx="12">
                  <c:v>937</c:v>
                </c:pt>
                <c:pt idx="13">
                  <c:v>7107</c:v>
                </c:pt>
                <c:pt idx="14">
                  <c:v>11914</c:v>
                </c:pt>
                <c:pt idx="15">
                  <c:v>2783</c:v>
                </c:pt>
                <c:pt idx="16">
                  <c:v>488</c:v>
                </c:pt>
                <c:pt idx="17">
                  <c:v>11093</c:v>
                </c:pt>
                <c:pt idx="18">
                  <c:v>6714</c:v>
                </c:pt>
                <c:pt idx="19">
                  <c:v>949</c:v>
                </c:pt>
                <c:pt idx="20">
                  <c:v>4607</c:v>
                </c:pt>
                <c:pt idx="21">
                  <c:v>9150</c:v>
                </c:pt>
                <c:pt idx="22">
                  <c:v>3812</c:v>
                </c:pt>
                <c:pt idx="23">
                  <c:v>751</c:v>
                </c:pt>
                <c:pt idx="24">
                  <c:v>163</c:v>
                </c:pt>
                <c:pt idx="25">
                  <c:v>9473</c:v>
                </c:pt>
                <c:pt idx="26">
                  <c:v>16618</c:v>
                </c:pt>
                <c:pt idx="27">
                  <c:v>6812</c:v>
                </c:pt>
                <c:pt idx="28">
                  <c:v>3761</c:v>
                </c:pt>
                <c:pt idx="29">
                  <c:v>1936</c:v>
                </c:pt>
                <c:pt idx="30">
                  <c:v>7530</c:v>
                </c:pt>
                <c:pt idx="31">
                  <c:v>4544</c:v>
                </c:pt>
                <c:pt idx="32">
                  <c:v>19549</c:v>
                </c:pt>
                <c:pt idx="33">
                  <c:v>15514</c:v>
                </c:pt>
                <c:pt idx="34">
                  <c:v>4290</c:v>
                </c:pt>
                <c:pt idx="35">
                  <c:v>3646</c:v>
                </c:pt>
                <c:pt idx="36">
                  <c:v>1802</c:v>
                </c:pt>
                <c:pt idx="37">
                  <c:v>11534</c:v>
                </c:pt>
                <c:pt idx="38">
                  <c:v>14226</c:v>
                </c:pt>
                <c:pt idx="39">
                  <c:v>1867</c:v>
                </c:pt>
                <c:pt idx="40">
                  <c:v>3436</c:v>
                </c:pt>
                <c:pt idx="41">
                  <c:v>2760</c:v>
                </c:pt>
                <c:pt idx="42">
                  <c:v>4707</c:v>
                </c:pt>
                <c:pt idx="43">
                  <c:v>1943</c:v>
                </c:pt>
                <c:pt idx="44">
                  <c:v>416</c:v>
                </c:pt>
                <c:pt idx="45">
                  <c:v>351</c:v>
                </c:pt>
                <c:pt idx="46">
                  <c:v>13907</c:v>
                </c:pt>
                <c:pt idx="47">
                  <c:v>3892</c:v>
                </c:pt>
                <c:pt idx="48">
                  <c:v>4186</c:v>
                </c:pt>
                <c:pt idx="49">
                  <c:v>814</c:v>
                </c:pt>
                <c:pt idx="50">
                  <c:v>241</c:v>
                </c:pt>
                <c:pt idx="51">
                  <c:v>254</c:v>
                </c:pt>
                <c:pt idx="52">
                  <c:v>991</c:v>
                </c:pt>
                <c:pt idx="53">
                  <c:v>420</c:v>
                </c:pt>
                <c:pt idx="54">
                  <c:v>174</c:v>
                </c:pt>
                <c:pt idx="55">
                  <c:v>935</c:v>
                </c:pt>
                <c:pt idx="56">
                  <c:v>2071</c:v>
                </c:pt>
                <c:pt idx="57">
                  <c:v>362</c:v>
                </c:pt>
                <c:pt idx="58">
                  <c:v>119</c:v>
                </c:pt>
                <c:pt idx="59">
                  <c:v>8871</c:v>
                </c:pt>
                <c:pt idx="60">
                  <c:v>7902</c:v>
                </c:pt>
                <c:pt idx="61">
                  <c:v>1237</c:v>
                </c:pt>
                <c:pt idx="62">
                  <c:v>148</c:v>
                </c:pt>
                <c:pt idx="63">
                  <c:v>9073</c:v>
                </c:pt>
                <c:pt idx="64">
                  <c:v>3377</c:v>
                </c:pt>
                <c:pt idx="65">
                  <c:v>400</c:v>
                </c:pt>
                <c:pt idx="66">
                  <c:v>1799</c:v>
                </c:pt>
                <c:pt idx="67">
                  <c:v>4031</c:v>
                </c:pt>
                <c:pt idx="68">
                  <c:v>616</c:v>
                </c:pt>
                <c:pt idx="69">
                  <c:v>1320</c:v>
                </c:pt>
                <c:pt idx="70">
                  <c:v>200</c:v>
                </c:pt>
                <c:pt idx="71">
                  <c:v>2933</c:v>
                </c:pt>
                <c:pt idx="72">
                  <c:v>3226</c:v>
                </c:pt>
                <c:pt idx="73">
                  <c:v>8943</c:v>
                </c:pt>
                <c:pt idx="74">
                  <c:v>21264</c:v>
                </c:pt>
                <c:pt idx="75">
                  <c:v>6466</c:v>
                </c:pt>
                <c:pt idx="76">
                  <c:v>16681</c:v>
                </c:pt>
                <c:pt idx="77">
                  <c:v>11105</c:v>
                </c:pt>
                <c:pt idx="78">
                  <c:v>4450</c:v>
                </c:pt>
                <c:pt idx="79">
                  <c:v>23896</c:v>
                </c:pt>
                <c:pt idx="80">
                  <c:v>8402</c:v>
                </c:pt>
                <c:pt idx="81">
                  <c:v>13776</c:v>
                </c:pt>
                <c:pt idx="82">
                  <c:v>5769</c:v>
                </c:pt>
                <c:pt idx="83">
                  <c:v>838</c:v>
                </c:pt>
                <c:pt idx="84">
                  <c:v>1555</c:v>
                </c:pt>
                <c:pt idx="85">
                  <c:v>462</c:v>
                </c:pt>
                <c:pt idx="86">
                  <c:v>11263</c:v>
                </c:pt>
                <c:pt idx="87">
                  <c:v>4711</c:v>
                </c:pt>
                <c:pt idx="88">
                  <c:v>2387</c:v>
                </c:pt>
                <c:pt idx="89">
                  <c:v>8199</c:v>
                </c:pt>
                <c:pt idx="90">
                  <c:v>15628</c:v>
                </c:pt>
                <c:pt idx="91">
                  <c:v>7153</c:v>
                </c:pt>
                <c:pt idx="92">
                  <c:v>754</c:v>
                </c:pt>
                <c:pt idx="93">
                  <c:v>15121</c:v>
                </c:pt>
                <c:pt idx="94">
                  <c:v>7533</c:v>
                </c:pt>
                <c:pt idx="95">
                  <c:v>2650</c:v>
                </c:pt>
                <c:pt idx="96">
                  <c:v>1048</c:v>
                </c:pt>
                <c:pt idx="97">
                  <c:v>18925</c:v>
                </c:pt>
                <c:pt idx="98">
                  <c:v>14624</c:v>
                </c:pt>
                <c:pt idx="99">
                  <c:v>5919</c:v>
                </c:pt>
                <c:pt idx="100">
                  <c:v>16998</c:v>
                </c:pt>
                <c:pt idx="101">
                  <c:v>12504</c:v>
                </c:pt>
                <c:pt idx="102">
                  <c:v>6195</c:v>
                </c:pt>
                <c:pt idx="103">
                  <c:v>4678</c:v>
                </c:pt>
                <c:pt idx="104">
                  <c:v>16714</c:v>
                </c:pt>
                <c:pt idx="105">
                  <c:v>11981</c:v>
                </c:pt>
                <c:pt idx="106">
                  <c:v>2256</c:v>
                </c:pt>
                <c:pt idx="107">
                  <c:v>5492</c:v>
                </c:pt>
                <c:pt idx="108">
                  <c:v>20067</c:v>
                </c:pt>
                <c:pt idx="109">
                  <c:v>4663</c:v>
                </c:pt>
                <c:pt idx="110">
                  <c:v>2753</c:v>
                </c:pt>
                <c:pt idx="111">
                  <c:v>2730</c:v>
                </c:pt>
                <c:pt idx="112">
                  <c:v>11350</c:v>
                </c:pt>
                <c:pt idx="113">
                  <c:v>5415</c:v>
                </c:pt>
                <c:pt idx="114">
                  <c:v>25103</c:v>
                </c:pt>
                <c:pt idx="115">
                  <c:v>11059</c:v>
                </c:pt>
                <c:pt idx="116">
                  <c:v>1553</c:v>
                </c:pt>
                <c:pt idx="117">
                  <c:v>12893</c:v>
                </c:pt>
                <c:pt idx="118">
                  <c:v>9178</c:v>
                </c:pt>
                <c:pt idx="119">
                  <c:v>4163</c:v>
                </c:pt>
                <c:pt idx="120">
                  <c:v>793</c:v>
                </c:pt>
                <c:pt idx="121">
                  <c:v>2407</c:v>
                </c:pt>
                <c:pt idx="122">
                  <c:v>234</c:v>
                </c:pt>
                <c:pt idx="123">
                  <c:v>12352</c:v>
                </c:pt>
                <c:pt idx="124">
                  <c:v>3902</c:v>
                </c:pt>
                <c:pt idx="125">
                  <c:v>12838</c:v>
                </c:pt>
                <c:pt idx="126">
                  <c:v>17100</c:v>
                </c:pt>
                <c:pt idx="127">
                  <c:v>5961</c:v>
                </c:pt>
                <c:pt idx="128">
                  <c:v>12885</c:v>
                </c:pt>
                <c:pt idx="129">
                  <c:v>3344</c:v>
                </c:pt>
                <c:pt idx="130">
                  <c:v>2854</c:v>
                </c:pt>
                <c:pt idx="131">
                  <c:v>3436</c:v>
                </c:pt>
                <c:pt idx="132">
                  <c:v>5315</c:v>
                </c:pt>
                <c:pt idx="133">
                  <c:v>29248</c:v>
                </c:pt>
                <c:pt idx="134">
                  <c:v>14724</c:v>
                </c:pt>
                <c:pt idx="135">
                  <c:v>7845</c:v>
                </c:pt>
                <c:pt idx="136">
                  <c:v>3074</c:v>
                </c:pt>
                <c:pt idx="137">
                  <c:v>651</c:v>
                </c:pt>
                <c:pt idx="138">
                  <c:v>5889</c:v>
                </c:pt>
                <c:pt idx="139">
                  <c:v>6002</c:v>
                </c:pt>
                <c:pt idx="140">
                  <c:v>2612</c:v>
                </c:pt>
                <c:pt idx="141">
                  <c:v>7196</c:v>
                </c:pt>
                <c:pt idx="142">
                  <c:v>2339</c:v>
                </c:pt>
                <c:pt idx="143">
                  <c:v>2137</c:v>
                </c:pt>
                <c:pt idx="144">
                  <c:v>2756</c:v>
                </c:pt>
                <c:pt idx="145">
                  <c:v>18271</c:v>
                </c:pt>
                <c:pt idx="146">
                  <c:v>8349</c:v>
                </c:pt>
                <c:pt idx="147">
                  <c:v>7726</c:v>
                </c:pt>
                <c:pt idx="148">
                  <c:v>2939</c:v>
                </c:pt>
                <c:pt idx="149">
                  <c:v>7698</c:v>
                </c:pt>
                <c:pt idx="150">
                  <c:v>9398</c:v>
                </c:pt>
                <c:pt idx="151">
                  <c:v>1166</c:v>
                </c:pt>
                <c:pt idx="152">
                  <c:v>4647</c:v>
                </c:pt>
                <c:pt idx="153">
                  <c:v>4756</c:v>
                </c:pt>
                <c:pt idx="154">
                  <c:v>2324</c:v>
                </c:pt>
                <c:pt idx="155">
                  <c:v>232</c:v>
                </c:pt>
                <c:pt idx="156">
                  <c:v>122</c:v>
                </c:pt>
                <c:pt idx="157">
                  <c:v>80</c:v>
                </c:pt>
                <c:pt idx="158">
                  <c:v>363</c:v>
                </c:pt>
                <c:pt idx="159">
                  <c:v>7658</c:v>
                </c:pt>
                <c:pt idx="160">
                  <c:v>2119</c:v>
                </c:pt>
                <c:pt idx="161">
                  <c:v>4126</c:v>
                </c:pt>
                <c:pt idx="162">
                  <c:v>2079</c:v>
                </c:pt>
                <c:pt idx="163">
                  <c:v>4618</c:v>
                </c:pt>
                <c:pt idx="164">
                  <c:v>1177</c:v>
                </c:pt>
                <c:pt idx="165">
                  <c:v>835</c:v>
                </c:pt>
                <c:pt idx="166">
                  <c:v>930</c:v>
                </c:pt>
                <c:pt idx="167">
                  <c:v>8531</c:v>
                </c:pt>
                <c:pt idx="168">
                  <c:v>6939</c:v>
                </c:pt>
                <c:pt idx="169">
                  <c:v>4932</c:v>
                </c:pt>
                <c:pt idx="170">
                  <c:v>1610</c:v>
                </c:pt>
                <c:pt idx="171">
                  <c:v>8752</c:v>
                </c:pt>
                <c:pt idx="172">
                  <c:v>12658</c:v>
                </c:pt>
                <c:pt idx="173">
                  <c:v>7189</c:v>
                </c:pt>
                <c:pt idx="174">
                  <c:v>1791</c:v>
                </c:pt>
                <c:pt idx="175">
                  <c:v>4485</c:v>
                </c:pt>
                <c:pt idx="176">
                  <c:v>5071</c:v>
                </c:pt>
                <c:pt idx="177">
                  <c:v>6804</c:v>
                </c:pt>
                <c:pt idx="178">
                  <c:v>3332</c:v>
                </c:pt>
                <c:pt idx="179">
                  <c:v>1086</c:v>
                </c:pt>
                <c:pt idx="180">
                  <c:v>7831</c:v>
                </c:pt>
                <c:pt idx="181">
                  <c:v>13534</c:v>
                </c:pt>
                <c:pt idx="182">
                  <c:v>7807</c:v>
                </c:pt>
                <c:pt idx="183">
                  <c:v>1454</c:v>
                </c:pt>
                <c:pt idx="184">
                  <c:v>15037</c:v>
                </c:pt>
                <c:pt idx="185">
                  <c:v>39795</c:v>
                </c:pt>
                <c:pt idx="186">
                  <c:v>29711</c:v>
                </c:pt>
                <c:pt idx="187">
                  <c:v>9604</c:v>
                </c:pt>
                <c:pt idx="188">
                  <c:v>13734</c:v>
                </c:pt>
                <c:pt idx="189">
                  <c:v>17930</c:v>
                </c:pt>
                <c:pt idx="190">
                  <c:v>5647</c:v>
                </c:pt>
                <c:pt idx="191">
                  <c:v>711</c:v>
                </c:pt>
                <c:pt idx="192">
                  <c:v>13757</c:v>
                </c:pt>
                <c:pt idx="193">
                  <c:v>5581</c:v>
                </c:pt>
                <c:pt idx="194">
                  <c:v>4455</c:v>
                </c:pt>
                <c:pt idx="195">
                  <c:v>24868</c:v>
                </c:pt>
                <c:pt idx="196">
                  <c:v>12193</c:v>
                </c:pt>
                <c:pt idx="197">
                  <c:v>2146</c:v>
                </c:pt>
                <c:pt idx="198">
                  <c:v>2070</c:v>
                </c:pt>
                <c:pt idx="199">
                  <c:v>861</c:v>
                </c:pt>
                <c:pt idx="200">
                  <c:v>1518</c:v>
                </c:pt>
                <c:pt idx="201">
                  <c:v>283</c:v>
                </c:pt>
                <c:pt idx="202">
                  <c:v>99</c:v>
                </c:pt>
                <c:pt idx="203">
                  <c:v>87</c:v>
                </c:pt>
                <c:pt idx="204">
                  <c:v>79</c:v>
                </c:pt>
                <c:pt idx="205">
                  <c:v>2762</c:v>
                </c:pt>
                <c:pt idx="206">
                  <c:v>570</c:v>
                </c:pt>
                <c:pt idx="207">
                  <c:v>2433</c:v>
                </c:pt>
                <c:pt idx="208">
                  <c:v>3138</c:v>
                </c:pt>
                <c:pt idx="209">
                  <c:v>1185</c:v>
                </c:pt>
                <c:pt idx="210">
                  <c:v>147</c:v>
                </c:pt>
                <c:pt idx="211">
                  <c:v>4813</c:v>
                </c:pt>
                <c:pt idx="212">
                  <c:v>8095</c:v>
                </c:pt>
                <c:pt idx="213">
                  <c:v>5930</c:v>
                </c:pt>
                <c:pt idx="214">
                  <c:v>2869</c:v>
                </c:pt>
                <c:pt idx="215">
                  <c:v>5423</c:v>
                </c:pt>
                <c:pt idx="216">
                  <c:v>4945</c:v>
                </c:pt>
                <c:pt idx="217">
                  <c:v>2043</c:v>
                </c:pt>
                <c:pt idx="218">
                  <c:v>227</c:v>
                </c:pt>
                <c:pt idx="219">
                  <c:v>167</c:v>
                </c:pt>
                <c:pt idx="220">
                  <c:v>1175</c:v>
                </c:pt>
                <c:pt idx="221">
                  <c:v>8480</c:v>
                </c:pt>
                <c:pt idx="222">
                  <c:v>1849</c:v>
                </c:pt>
                <c:pt idx="223">
                  <c:v>4715</c:v>
                </c:pt>
                <c:pt idx="224">
                  <c:v>6175</c:v>
                </c:pt>
                <c:pt idx="225">
                  <c:v>2425</c:v>
                </c:pt>
                <c:pt idx="226">
                  <c:v>171</c:v>
                </c:pt>
                <c:pt idx="227">
                  <c:v>2710</c:v>
                </c:pt>
                <c:pt idx="228">
                  <c:v>10278</c:v>
                </c:pt>
                <c:pt idx="229">
                  <c:v>2132</c:v>
                </c:pt>
                <c:pt idx="230">
                  <c:v>7277</c:v>
                </c:pt>
                <c:pt idx="231">
                  <c:v>9492</c:v>
                </c:pt>
                <c:pt idx="232">
                  <c:v>2518</c:v>
                </c:pt>
                <c:pt idx="233">
                  <c:v>2889</c:v>
                </c:pt>
                <c:pt idx="234">
                  <c:v>4719</c:v>
                </c:pt>
                <c:pt idx="235">
                  <c:v>1333</c:v>
                </c:pt>
                <c:pt idx="236">
                  <c:v>19881</c:v>
                </c:pt>
                <c:pt idx="237">
                  <c:v>14973</c:v>
                </c:pt>
                <c:pt idx="238">
                  <c:v>16052</c:v>
                </c:pt>
                <c:pt idx="239">
                  <c:v>4359</c:v>
                </c:pt>
                <c:pt idx="240">
                  <c:v>4394</c:v>
                </c:pt>
                <c:pt idx="241">
                  <c:v>26893</c:v>
                </c:pt>
                <c:pt idx="242">
                  <c:v>12975</c:v>
                </c:pt>
                <c:pt idx="243">
                  <c:v>8456</c:v>
                </c:pt>
                <c:pt idx="244">
                  <c:v>20334</c:v>
                </c:pt>
                <c:pt idx="245">
                  <c:v>14950</c:v>
                </c:pt>
                <c:pt idx="246">
                  <c:v>14410</c:v>
                </c:pt>
                <c:pt idx="247">
                  <c:v>14618</c:v>
                </c:pt>
                <c:pt idx="248">
                  <c:v>19717</c:v>
                </c:pt>
                <c:pt idx="249">
                  <c:v>13928</c:v>
                </c:pt>
                <c:pt idx="250">
                  <c:v>12639</c:v>
                </c:pt>
                <c:pt idx="251">
                  <c:v>5170</c:v>
                </c:pt>
                <c:pt idx="252">
                  <c:v>13444</c:v>
                </c:pt>
                <c:pt idx="253">
                  <c:v>6187</c:v>
                </c:pt>
                <c:pt idx="254">
                  <c:v>1261</c:v>
                </c:pt>
                <c:pt idx="255">
                  <c:v>10249</c:v>
                </c:pt>
                <c:pt idx="256">
                  <c:v>9598</c:v>
                </c:pt>
                <c:pt idx="257">
                  <c:v>28721</c:v>
                </c:pt>
                <c:pt idx="258">
                  <c:v>6942</c:v>
                </c:pt>
                <c:pt idx="259">
                  <c:v>5352</c:v>
                </c:pt>
                <c:pt idx="260">
                  <c:v>6699</c:v>
                </c:pt>
                <c:pt idx="261">
                  <c:v>3141</c:v>
                </c:pt>
                <c:pt idx="262">
                  <c:v>14319</c:v>
                </c:pt>
                <c:pt idx="263">
                  <c:v>6791</c:v>
                </c:pt>
                <c:pt idx="264">
                  <c:v>17432</c:v>
                </c:pt>
                <c:pt idx="265">
                  <c:v>22427</c:v>
                </c:pt>
                <c:pt idx="266">
                  <c:v>8572</c:v>
                </c:pt>
                <c:pt idx="267">
                  <c:v>1392</c:v>
                </c:pt>
                <c:pt idx="268">
                  <c:v>6794</c:v>
                </c:pt>
                <c:pt idx="269">
                  <c:v>6044</c:v>
                </c:pt>
                <c:pt idx="270">
                  <c:v>15579</c:v>
                </c:pt>
                <c:pt idx="271">
                  <c:v>4384</c:v>
                </c:pt>
                <c:pt idx="272">
                  <c:v>17514</c:v>
                </c:pt>
                <c:pt idx="273">
                  <c:v>13131</c:v>
                </c:pt>
                <c:pt idx="274">
                  <c:v>4130</c:v>
                </c:pt>
                <c:pt idx="275">
                  <c:v>1195</c:v>
                </c:pt>
                <c:pt idx="276">
                  <c:v>1091</c:v>
                </c:pt>
                <c:pt idx="277">
                  <c:v>3679</c:v>
                </c:pt>
                <c:pt idx="278">
                  <c:v>13552</c:v>
                </c:pt>
                <c:pt idx="279">
                  <c:v>7411</c:v>
                </c:pt>
                <c:pt idx="280">
                  <c:v>18385</c:v>
                </c:pt>
                <c:pt idx="281">
                  <c:v>7609</c:v>
                </c:pt>
                <c:pt idx="282">
                  <c:v>777</c:v>
                </c:pt>
                <c:pt idx="283">
                  <c:v>26310</c:v>
                </c:pt>
                <c:pt idx="284">
                  <c:v>7789</c:v>
                </c:pt>
                <c:pt idx="285">
                  <c:v>4736</c:v>
                </c:pt>
                <c:pt idx="286">
                  <c:v>1025</c:v>
                </c:pt>
                <c:pt idx="287">
                  <c:v>9588</c:v>
                </c:pt>
                <c:pt idx="288">
                  <c:v>4009</c:v>
                </c:pt>
                <c:pt idx="289">
                  <c:v>6625</c:v>
                </c:pt>
                <c:pt idx="290">
                  <c:v>6107</c:v>
                </c:pt>
                <c:pt idx="291">
                  <c:v>8381</c:v>
                </c:pt>
                <c:pt idx="292">
                  <c:v>20945</c:v>
                </c:pt>
                <c:pt idx="293">
                  <c:v>7371</c:v>
                </c:pt>
                <c:pt idx="294">
                  <c:v>17714</c:v>
                </c:pt>
                <c:pt idx="295">
                  <c:v>9075</c:v>
                </c:pt>
                <c:pt idx="296">
                  <c:v>2216</c:v>
                </c:pt>
                <c:pt idx="297">
                  <c:v>4886</c:v>
                </c:pt>
                <c:pt idx="298">
                  <c:v>5148</c:v>
                </c:pt>
                <c:pt idx="299">
                  <c:v>14410</c:v>
                </c:pt>
                <c:pt idx="300">
                  <c:v>9852</c:v>
                </c:pt>
                <c:pt idx="301">
                  <c:v>14180</c:v>
                </c:pt>
                <c:pt idx="302">
                  <c:v>2870</c:v>
                </c:pt>
                <c:pt idx="303">
                  <c:v>9405</c:v>
                </c:pt>
                <c:pt idx="304">
                  <c:v>4060</c:v>
                </c:pt>
                <c:pt idx="305">
                  <c:v>10200</c:v>
                </c:pt>
                <c:pt idx="306">
                  <c:v>20300</c:v>
                </c:pt>
                <c:pt idx="307">
                  <c:v>23658</c:v>
                </c:pt>
                <c:pt idx="308">
                  <c:v>22830</c:v>
                </c:pt>
                <c:pt idx="309">
                  <c:v>3699</c:v>
                </c:pt>
                <c:pt idx="310">
                  <c:v>4411</c:v>
                </c:pt>
                <c:pt idx="311">
                  <c:v>804</c:v>
                </c:pt>
                <c:pt idx="312">
                  <c:v>38029</c:v>
                </c:pt>
                <c:pt idx="313">
                  <c:v>30241</c:v>
                </c:pt>
                <c:pt idx="314">
                  <c:v>24312</c:v>
                </c:pt>
                <c:pt idx="315">
                  <c:v>17257</c:v>
                </c:pt>
                <c:pt idx="316">
                  <c:v>5065</c:v>
                </c:pt>
                <c:pt idx="317">
                  <c:v>1456</c:v>
                </c:pt>
                <c:pt idx="318">
                  <c:v>5723</c:v>
                </c:pt>
                <c:pt idx="319">
                  <c:v>16290</c:v>
                </c:pt>
                <c:pt idx="320">
                  <c:v>10430</c:v>
                </c:pt>
                <c:pt idx="321">
                  <c:v>14912</c:v>
                </c:pt>
                <c:pt idx="322">
                  <c:v>14717</c:v>
                </c:pt>
                <c:pt idx="323">
                  <c:v>2986</c:v>
                </c:pt>
                <c:pt idx="324">
                  <c:v>1037</c:v>
                </c:pt>
                <c:pt idx="325">
                  <c:v>7840</c:v>
                </c:pt>
                <c:pt idx="326">
                  <c:v>3593</c:v>
                </c:pt>
                <c:pt idx="327">
                  <c:v>6064</c:v>
                </c:pt>
                <c:pt idx="328">
                  <c:v>8221</c:v>
                </c:pt>
                <c:pt idx="329">
                  <c:v>7591</c:v>
                </c:pt>
                <c:pt idx="330">
                  <c:v>6373</c:v>
                </c:pt>
                <c:pt idx="331">
                  <c:v>13575</c:v>
                </c:pt>
                <c:pt idx="332">
                  <c:v>13186</c:v>
                </c:pt>
                <c:pt idx="333">
                  <c:v>14613</c:v>
                </c:pt>
                <c:pt idx="334">
                  <c:v>6525</c:v>
                </c:pt>
                <c:pt idx="335">
                  <c:v>24472</c:v>
                </c:pt>
                <c:pt idx="336">
                  <c:v>27460</c:v>
                </c:pt>
                <c:pt idx="337">
                  <c:v>12198</c:v>
                </c:pt>
                <c:pt idx="338">
                  <c:v>3755</c:v>
                </c:pt>
                <c:pt idx="339">
                  <c:v>6208</c:v>
                </c:pt>
                <c:pt idx="340">
                  <c:v>5872</c:v>
                </c:pt>
                <c:pt idx="341">
                  <c:v>5608</c:v>
                </c:pt>
                <c:pt idx="342">
                  <c:v>24527</c:v>
                </c:pt>
                <c:pt idx="343">
                  <c:v>20405</c:v>
                </c:pt>
                <c:pt idx="344">
                  <c:v>13644</c:v>
                </c:pt>
                <c:pt idx="345">
                  <c:v>16445</c:v>
                </c:pt>
                <c:pt idx="346">
                  <c:v>12234</c:v>
                </c:pt>
                <c:pt idx="347">
                  <c:v>2628</c:v>
                </c:pt>
                <c:pt idx="348">
                  <c:v>7957</c:v>
                </c:pt>
                <c:pt idx="349">
                  <c:v>4308</c:v>
                </c:pt>
                <c:pt idx="350">
                  <c:v>21864</c:v>
                </c:pt>
                <c:pt idx="351">
                  <c:v>8383</c:v>
                </c:pt>
                <c:pt idx="352">
                  <c:v>2217</c:v>
                </c:pt>
                <c:pt idx="353">
                  <c:v>6284</c:v>
                </c:pt>
                <c:pt idx="354">
                  <c:v>5925</c:v>
                </c:pt>
                <c:pt idx="355">
                  <c:v>20117</c:v>
                </c:pt>
                <c:pt idx="356">
                  <c:v>11535</c:v>
                </c:pt>
                <c:pt idx="357">
                  <c:v>7479</c:v>
                </c:pt>
                <c:pt idx="358">
                  <c:v>4650</c:v>
                </c:pt>
                <c:pt idx="359">
                  <c:v>4688</c:v>
                </c:pt>
                <c:pt idx="360">
                  <c:v>4333</c:v>
                </c:pt>
                <c:pt idx="361">
                  <c:v>12574</c:v>
                </c:pt>
                <c:pt idx="362">
                  <c:v>13601</c:v>
                </c:pt>
                <c:pt idx="363">
                  <c:v>9787</c:v>
                </c:pt>
                <c:pt idx="364">
                  <c:v>1685</c:v>
                </c:pt>
                <c:pt idx="365">
                  <c:v>2770</c:v>
                </c:pt>
              </c:numCache>
            </c:numRef>
          </c:val>
          <c:smooth val="0"/>
          <c:extLst>
            <c:ext xmlns:c16="http://schemas.microsoft.com/office/drawing/2014/chart" uri="{C3380CC4-5D6E-409C-BE32-E72D297353CC}">
              <c16:uniqueId val="{00000000-F0A8-4303-AEFE-EE37B3FBA352}"/>
            </c:ext>
          </c:extLst>
        </c:ser>
        <c:dLbls>
          <c:showLegendKey val="0"/>
          <c:showVal val="0"/>
          <c:showCatName val="0"/>
          <c:showSerName val="0"/>
          <c:showPercent val="0"/>
          <c:showBubbleSize val="0"/>
        </c:dLbls>
        <c:smooth val="0"/>
        <c:axId val="233805496"/>
        <c:axId val="233806152"/>
      </c:lineChart>
      <c:catAx>
        <c:axId val="233805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06152"/>
        <c:crosses val="autoZero"/>
        <c:auto val="1"/>
        <c:lblAlgn val="ctr"/>
        <c:lblOffset val="100"/>
        <c:noMultiLvlLbl val="0"/>
      </c:catAx>
      <c:valAx>
        <c:axId val="23380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805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NDR.de</c:v>
                </c:pt>
              </c:strCache>
            </c:strRef>
          </c:cat>
          <c:val>
            <c:numRef>
              <c:f>Sheet1!$B$2</c:f>
              <c:numCache>
                <c:formatCode>General</c:formatCode>
                <c:ptCount val="1"/>
                <c:pt idx="0">
                  <c:v>5177</c:v>
                </c:pt>
              </c:numCache>
            </c:numRef>
          </c:val>
          <c:extLst>
            <c:ext xmlns:c16="http://schemas.microsoft.com/office/drawing/2014/chart" uri="{C3380CC4-5D6E-409C-BE32-E72D297353CC}">
              <c16:uniqueId val="{00000000-356C-48CA-A086-B058EED2CF59}"/>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NDR.de</c:v>
                </c:pt>
              </c:strCache>
            </c:strRef>
          </c:cat>
          <c:val>
            <c:numRef>
              <c:f>Sheet1!$C$2</c:f>
              <c:numCache>
                <c:formatCode>General</c:formatCode>
                <c:ptCount val="1"/>
                <c:pt idx="0">
                  <c:v>2</c:v>
                </c:pt>
              </c:numCache>
            </c:numRef>
          </c:val>
          <c:extLst>
            <c:ext xmlns:c16="http://schemas.microsoft.com/office/drawing/2014/chart" uri="{C3380CC4-5D6E-409C-BE32-E72D297353CC}">
              <c16:uniqueId val="{00000001-356C-48CA-A086-B058EED2CF59}"/>
            </c:ext>
          </c:extLst>
        </c:ser>
        <c:ser>
          <c:idx val="2"/>
          <c:order val="2"/>
          <c:tx>
            <c:strRef>
              <c:f>Sheet1!$D$1</c:f>
              <c:strCache>
                <c:ptCount val="1"/>
                <c:pt idx="0">
                  <c:v>Note</c:v>
                </c:pt>
              </c:strCache>
            </c:strRef>
          </c:tx>
          <c:spPr>
            <a:solidFill>
              <a:schemeClr val="accent3"/>
            </a:solidFill>
            <a:ln>
              <a:noFill/>
            </a:ln>
            <a:effectLst/>
          </c:spPr>
          <c:invertIfNegative val="0"/>
          <c:cat>
            <c:strRef>
              <c:f>Sheet1!$A$2</c:f>
              <c:strCache>
                <c:ptCount val="1"/>
                <c:pt idx="0">
                  <c:v>NDR.de</c:v>
                </c:pt>
              </c:strCache>
            </c:strRef>
          </c:cat>
          <c:val>
            <c:numRef>
              <c:f>Sheet1!$D$2</c:f>
              <c:numCache>
                <c:formatCode>General</c:formatCode>
                <c:ptCount val="1"/>
                <c:pt idx="0">
                  <c:v>1</c:v>
                </c:pt>
              </c:numCache>
            </c:numRef>
          </c:val>
          <c:extLst>
            <c:ext xmlns:c16="http://schemas.microsoft.com/office/drawing/2014/chart" uri="{C3380CC4-5D6E-409C-BE32-E72D297353CC}">
              <c16:uniqueId val="{00000002-356C-48CA-A086-B058EED2CF59}"/>
            </c:ext>
          </c:extLst>
        </c:ser>
        <c:ser>
          <c:idx val="3"/>
          <c:order val="3"/>
          <c:tx>
            <c:strRef>
              <c:f>Sheet1!$E$1</c:f>
              <c:strCache>
                <c:ptCount val="1"/>
                <c:pt idx="0">
                  <c:v>Photo</c:v>
                </c:pt>
              </c:strCache>
            </c:strRef>
          </c:tx>
          <c:spPr>
            <a:solidFill>
              <a:schemeClr val="accent4"/>
            </a:solidFill>
            <a:ln>
              <a:noFill/>
            </a:ln>
            <a:effectLst/>
          </c:spPr>
          <c:invertIfNegative val="0"/>
          <c:cat>
            <c:strRef>
              <c:f>Sheet1!$A$2</c:f>
              <c:strCache>
                <c:ptCount val="1"/>
                <c:pt idx="0">
                  <c:v>NDR.de</c:v>
                </c:pt>
              </c:strCache>
            </c:strRef>
          </c:cat>
          <c:val>
            <c:numRef>
              <c:f>Sheet1!$E$2</c:f>
              <c:numCache>
                <c:formatCode>General</c:formatCode>
                <c:ptCount val="1"/>
                <c:pt idx="0">
                  <c:v>193</c:v>
                </c:pt>
              </c:numCache>
            </c:numRef>
          </c:val>
          <c:extLst>
            <c:ext xmlns:c16="http://schemas.microsoft.com/office/drawing/2014/chart" uri="{C3380CC4-5D6E-409C-BE32-E72D297353CC}">
              <c16:uniqueId val="{00000003-356C-48CA-A086-B058EED2CF59}"/>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NDR.de</c:v>
                </c:pt>
              </c:strCache>
            </c:strRef>
          </c:cat>
          <c:val>
            <c:numRef>
              <c:f>Sheet1!$F$2</c:f>
              <c:numCache>
                <c:formatCode>General</c:formatCode>
                <c:ptCount val="1"/>
                <c:pt idx="0">
                  <c:v>1</c:v>
                </c:pt>
              </c:numCache>
            </c:numRef>
          </c:val>
          <c:extLst>
            <c:ext xmlns:c16="http://schemas.microsoft.com/office/drawing/2014/chart" uri="{C3380CC4-5D6E-409C-BE32-E72D297353CC}">
              <c16:uniqueId val="{00000004-356C-48CA-A086-B058EED2CF59}"/>
            </c:ext>
          </c:extLst>
        </c:ser>
        <c:ser>
          <c:idx val="5"/>
          <c:order val="5"/>
          <c:tx>
            <c:strRef>
              <c:f>Sheet1!$G$1</c:f>
              <c:strCache>
                <c:ptCount val="1"/>
                <c:pt idx="0">
                  <c:v>Video</c:v>
                </c:pt>
              </c:strCache>
            </c:strRef>
          </c:tx>
          <c:spPr>
            <a:solidFill>
              <a:schemeClr val="accent6"/>
            </a:solidFill>
            <a:ln>
              <a:noFill/>
            </a:ln>
            <a:effectLst/>
          </c:spPr>
          <c:invertIfNegative val="0"/>
          <c:cat>
            <c:strRef>
              <c:f>Sheet1!$A$2</c:f>
              <c:strCache>
                <c:ptCount val="1"/>
                <c:pt idx="0">
                  <c:v>NDR.de</c:v>
                </c:pt>
              </c:strCache>
            </c:strRef>
          </c:cat>
          <c:val>
            <c:numRef>
              <c:f>Sheet1!$G$2</c:f>
              <c:numCache>
                <c:formatCode>General</c:formatCode>
                <c:ptCount val="1"/>
                <c:pt idx="0">
                  <c:v>684</c:v>
                </c:pt>
              </c:numCache>
            </c:numRef>
          </c:val>
          <c:extLst>
            <c:ext xmlns:c16="http://schemas.microsoft.com/office/drawing/2014/chart" uri="{C3380CC4-5D6E-409C-BE32-E72D297353CC}">
              <c16:uniqueId val="{00000005-356C-48CA-A086-B058EED2CF59}"/>
            </c:ext>
          </c:extLst>
        </c:ser>
        <c:dLbls>
          <c:showLegendKey val="0"/>
          <c:showVal val="0"/>
          <c:showCatName val="0"/>
          <c:showSerName val="0"/>
          <c:showPercent val="0"/>
          <c:showBubbleSize val="0"/>
        </c:dLbls>
        <c:gapWidth val="150"/>
        <c:overlap val="100"/>
        <c:axId val="260167688"/>
        <c:axId val="260166704"/>
      </c:barChart>
      <c:catAx>
        <c:axId val="260167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66704"/>
        <c:crosses val="autoZero"/>
        <c:auto val="1"/>
        <c:lblAlgn val="ctr"/>
        <c:lblOffset val="100"/>
        <c:noMultiLvlLbl val="0"/>
      </c:catAx>
      <c:valAx>
        <c:axId val="260166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16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Social Media - Evaluation - Facebook</a:t>
            </a:r>
            <a:endParaRPr lang="en-US"/>
          </a:p>
        </p:txBody>
      </p:sp>
      <p:sp>
        <p:nvSpPr>
          <p:cNvPr id="3" name="Subtitle 2"/>
          <p:cNvSpPr>
            <a:spLocks noGrp="1"/>
          </p:cNvSpPr>
          <p:nvPr>
            <p:ph type="subTitle" idx="1"/>
          </p:nvPr>
        </p:nvSpPr>
        <p:spPr/>
        <p:txBody>
          <a:bodyPr/>
          <a:lstStyle/>
          <a:p>
            <a:r>
              <a:rPr lang="en-US"/>
              <a:t>NDR</a:t>
            </a:r>
            <a:endParaRPr lang="en-US"/>
          </a:p>
        </p:txBody>
      </p:sp>
    </p:spTree>
    <p:extLst>
      <p:ext uri="{BB962C8B-B14F-4D97-AF65-F5344CB8AC3E}">
        <p14:creationId xmlns:p14="http://schemas.microsoft.com/office/powerpoint/2010/main" val="11501967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Potenz.Reichw.,Aktive Nutzer,I-Rate,Fans</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648351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11534679"/>
                    </a:ext>
                  </a:extLst>
                </a:gridCol>
                <a:gridCol w="2468880">
                  <a:extLst>
                    <a:ext uri="{9D8B030D-6E8A-4147-A177-3AD203B41FA5}">
                      <a16:colId xmlns:a16="http://schemas.microsoft.com/office/drawing/2014/main" val="1728202825"/>
                    </a:ext>
                  </a:extLst>
                </a:gridCol>
                <a:gridCol w="1645920">
                  <a:extLst>
                    <a:ext uri="{9D8B030D-6E8A-4147-A177-3AD203B41FA5}">
                      <a16:colId xmlns:a16="http://schemas.microsoft.com/office/drawing/2014/main" val="2474129258"/>
                    </a:ext>
                  </a:extLst>
                </a:gridCol>
                <a:gridCol w="1645920">
                  <a:extLst>
                    <a:ext uri="{9D8B030D-6E8A-4147-A177-3AD203B41FA5}">
                      <a16:colId xmlns:a16="http://schemas.microsoft.com/office/drawing/2014/main" val="18618405"/>
                    </a:ext>
                  </a:extLst>
                </a:gridCol>
                <a:gridCol w="822960">
                  <a:extLst>
                    <a:ext uri="{9D8B030D-6E8A-4147-A177-3AD203B41FA5}">
                      <a16:colId xmlns:a16="http://schemas.microsoft.com/office/drawing/2014/main" val="890908934"/>
                    </a:ext>
                  </a:extLst>
                </a:gridCol>
              </a:tblGrid>
              <a:tr h="370840">
                <a:tc>
                  <a:txBody>
                    <a:bodyPr/>
                    <a:lstStyle/>
                    <a:p>
                      <a:r>
                        <a:rPr lang="en-US" sz="1000"/>
                        <a:t>Name</a:t>
                      </a:r>
                      <a:endParaRPr lang="en-US" sz="1000"/>
                    </a:p>
                  </a:txBody>
                  <a:tcPr/>
                </a:tc>
                <a:tc>
                  <a:txBody>
                    <a:bodyPr/>
                    <a:lstStyle/>
                    <a:p>
                      <a:r>
                        <a:rPr lang="de-DE" sz="1000"/>
                        <a:t>Ø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endParaRPr lang="en-US" sz="1000"/>
                    </a:p>
                  </a:txBody>
                  <a:tcPr/>
                </a:tc>
                <a:extLst>
                  <a:ext uri="{0D108BD9-81ED-4DB2-BD59-A6C34878D82A}">
                    <a16:rowId xmlns:a16="http://schemas.microsoft.com/office/drawing/2014/main" val="2124320643"/>
                  </a:ext>
                </a:extLst>
              </a:tr>
              <a:tr h="370840">
                <a:tc>
                  <a:txBody>
                    <a:bodyPr/>
                    <a:lstStyle/>
                    <a:p>
                      <a:r>
                        <a:rPr lang="en-US" sz="1000"/>
                        <a:t>NDR.de</a:t>
                      </a:r>
                      <a:endParaRPr lang="en-US" sz="1000"/>
                    </a:p>
                  </a:txBody>
                  <a:tcPr/>
                </a:tc>
                <a:tc>
                  <a:txBody>
                    <a:bodyPr/>
                    <a:lstStyle/>
                    <a:p>
                      <a:r>
                        <a:rPr lang="en-US" sz="1000"/>
                        <a:t>158871</a:t>
                      </a:r>
                      <a:endParaRPr lang="en-US" sz="1000"/>
                    </a:p>
                  </a:txBody>
                  <a:tcPr/>
                </a:tc>
                <a:tc>
                  <a:txBody>
                    <a:bodyPr/>
                    <a:lstStyle/>
                    <a:p>
                      <a:r>
                        <a:rPr lang="en-US" sz="1000"/>
                        <a:t>14266</a:t>
                      </a:r>
                      <a:endParaRPr lang="en-US" sz="1000"/>
                    </a:p>
                  </a:txBody>
                  <a:tcPr/>
                </a:tc>
                <a:tc>
                  <a:txBody>
                    <a:bodyPr/>
                    <a:lstStyle/>
                    <a:p>
                      <a:r>
                        <a:rPr lang="en-US" sz="1000"/>
                        <a:t>9.2%</a:t>
                      </a:r>
                      <a:endParaRPr lang="en-US" sz="1000"/>
                    </a:p>
                  </a:txBody>
                  <a:tcPr/>
                </a:tc>
                <a:tc>
                  <a:txBody>
                    <a:bodyPr/>
                    <a:lstStyle/>
                    <a:p>
                      <a:r>
                        <a:rPr lang="en-US" sz="1000"/>
                        <a:t>130356</a:t>
                      </a:r>
                      <a:endParaRPr lang="en-US" sz="1000"/>
                    </a:p>
                  </a:txBody>
                  <a:tcPr/>
                </a:tc>
                <a:extLst>
                  <a:ext uri="{0D108BD9-81ED-4DB2-BD59-A6C34878D82A}">
                    <a16:rowId xmlns:a16="http://schemas.microsoft.com/office/drawing/2014/main" val="147078244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967195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Fans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58881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49564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Potenzielle Reichweite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148912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426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Profil - Aktive Nutzer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32424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020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Video-Starts ab 10 Sek.</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976197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5309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Profil - Durchschnitt Potenzi. Reichweite pro Tag</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09699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6684283"/>
                    </a:ext>
                  </a:extLst>
                </a:gridCol>
                <a:gridCol w="1645920">
                  <a:extLst>
                    <a:ext uri="{9D8B030D-6E8A-4147-A177-3AD203B41FA5}">
                      <a16:colId xmlns:a16="http://schemas.microsoft.com/office/drawing/2014/main" val="887781739"/>
                    </a:ext>
                  </a:extLst>
                </a:gridCol>
                <a:gridCol w="1234440">
                  <a:extLst>
                    <a:ext uri="{9D8B030D-6E8A-4147-A177-3AD203B41FA5}">
                      <a16:colId xmlns:a16="http://schemas.microsoft.com/office/drawing/2014/main" val="3632944322"/>
                    </a:ext>
                  </a:extLst>
                </a:gridCol>
                <a:gridCol w="1234440">
                  <a:extLst>
                    <a:ext uri="{9D8B030D-6E8A-4147-A177-3AD203B41FA5}">
                      <a16:colId xmlns:a16="http://schemas.microsoft.com/office/drawing/2014/main" val="3119094777"/>
                    </a:ext>
                  </a:extLst>
                </a:gridCol>
                <a:gridCol w="1234440">
                  <a:extLst>
                    <a:ext uri="{9D8B030D-6E8A-4147-A177-3AD203B41FA5}">
                      <a16:colId xmlns:a16="http://schemas.microsoft.com/office/drawing/2014/main" val="4161944390"/>
                    </a:ext>
                  </a:extLst>
                </a:gridCol>
                <a:gridCol w="1234440">
                  <a:extLst>
                    <a:ext uri="{9D8B030D-6E8A-4147-A177-3AD203B41FA5}">
                      <a16:colId xmlns:a16="http://schemas.microsoft.com/office/drawing/2014/main" val="3776939899"/>
                    </a:ext>
                  </a:extLst>
                </a:gridCol>
              </a:tblGrid>
              <a:tr h="370840">
                <a:tc>
                  <a:txBody>
                    <a:bodyPr/>
                    <a:lstStyle/>
                    <a:p>
                      <a:r>
                        <a:rPr lang="en-US" sz="1000"/>
                        <a:t>Name</a:t>
                      </a:r>
                      <a:endParaRPr lang="en-US" sz="1000"/>
                    </a:p>
                  </a:txBody>
                  <a:tcPr/>
                </a:tc>
                <a:tc>
                  <a:txBody>
                    <a:bodyPr/>
                    <a:lstStyle/>
                    <a:p>
                      <a:r>
                        <a:rPr lang="en-US" sz="1000"/>
                        <a:t>gesamt</a:t>
                      </a:r>
                      <a:endParaRPr lang="en-US" sz="1000"/>
                    </a:p>
                  </a:txBody>
                  <a:tcPr/>
                </a:tc>
                <a:tc>
                  <a:txBody>
                    <a:bodyPr/>
                    <a:lstStyle/>
                    <a:p>
                      <a:r>
                        <a:rPr lang="en-US" sz="1000"/>
                        <a:t>viral</a:t>
                      </a:r>
                      <a:endParaRPr lang="en-US" sz="1000"/>
                    </a:p>
                  </a:txBody>
                  <a:tcPr/>
                </a:tc>
                <a:tc>
                  <a:txBody>
                    <a:bodyPr/>
                    <a:lstStyle/>
                    <a:p>
                      <a:r>
                        <a:rPr lang="en-US" sz="1000"/>
                        <a:t>bezahlt</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extLst>
                  <a:ext uri="{0D108BD9-81ED-4DB2-BD59-A6C34878D82A}">
                    <a16:rowId xmlns:a16="http://schemas.microsoft.com/office/drawing/2014/main" val="1018680481"/>
                  </a:ext>
                </a:extLst>
              </a:tr>
              <a:tr h="370840">
                <a:tc>
                  <a:txBody>
                    <a:bodyPr/>
                    <a:lstStyle/>
                    <a:p>
                      <a:r>
                        <a:rPr lang="en-US" sz="1000"/>
                        <a:t>NDR.de</a:t>
                      </a:r>
                      <a:endParaRPr lang="en-US" sz="1000"/>
                    </a:p>
                  </a:txBody>
                  <a:tcPr/>
                </a:tc>
                <a:tc>
                  <a:txBody>
                    <a:bodyPr/>
                    <a:lstStyle/>
                    <a:p>
                      <a:r>
                        <a:rPr lang="en-US" sz="1000"/>
                        <a:t>158871</a:t>
                      </a:r>
                      <a:endParaRPr lang="en-US" sz="1000"/>
                    </a:p>
                  </a:txBody>
                  <a:tcPr/>
                </a:tc>
                <a:tc>
                  <a:txBody>
                    <a:bodyPr/>
                    <a:lstStyle/>
                    <a:p>
                      <a:r>
                        <a:rPr lang="en-US" sz="1000"/>
                        <a:t>109261</a:t>
                      </a:r>
                      <a:endParaRPr lang="en-US" sz="1000"/>
                    </a:p>
                  </a:txBody>
                  <a:tcPr/>
                </a:tc>
                <a:tc>
                  <a:txBody>
                    <a:bodyPr/>
                    <a:lstStyle/>
                    <a:p>
                      <a:r>
                        <a:rPr lang="en-US" sz="1000"/>
                        <a:t>0</a:t>
                      </a:r>
                      <a:endParaRPr lang="en-US" sz="1000"/>
                    </a:p>
                  </a:txBody>
                  <a:tcPr/>
                </a:tc>
                <a:tc>
                  <a:txBody>
                    <a:bodyPr/>
                    <a:lstStyle/>
                    <a:p>
                      <a:r>
                        <a:rPr lang="en-US" sz="1000"/>
                        <a:t>58459</a:t>
                      </a:r>
                      <a:endParaRPr lang="en-US" sz="1000"/>
                    </a:p>
                  </a:txBody>
                  <a:tcPr/>
                </a:tc>
                <a:tc>
                  <a:txBody>
                    <a:bodyPr/>
                    <a:lstStyle/>
                    <a:p>
                      <a:r>
                        <a:rPr lang="en-US" sz="1000"/>
                        <a:t>158871</a:t>
                      </a:r>
                      <a:endParaRPr lang="en-US" sz="1000"/>
                    </a:p>
                  </a:txBody>
                  <a:tcPr/>
                </a:tc>
                <a:extLst>
                  <a:ext uri="{0D108BD9-81ED-4DB2-BD59-A6C34878D82A}">
                    <a16:rowId xmlns:a16="http://schemas.microsoft.com/office/drawing/2014/main" val="323974974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184967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64238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4213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Distributionstyp - Tabelle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19487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09286636"/>
                    </a:ext>
                  </a:extLst>
                </a:gridCol>
                <a:gridCol w="1234440">
                  <a:extLst>
                    <a:ext uri="{9D8B030D-6E8A-4147-A177-3AD203B41FA5}">
                      <a16:colId xmlns:a16="http://schemas.microsoft.com/office/drawing/2014/main" val="1599524792"/>
                    </a:ext>
                  </a:extLst>
                </a:gridCol>
                <a:gridCol w="822960">
                  <a:extLst>
                    <a:ext uri="{9D8B030D-6E8A-4147-A177-3AD203B41FA5}">
                      <a16:colId xmlns:a16="http://schemas.microsoft.com/office/drawing/2014/main" val="4245071567"/>
                    </a:ext>
                  </a:extLst>
                </a:gridCol>
                <a:gridCol w="822960">
                  <a:extLst>
                    <a:ext uri="{9D8B030D-6E8A-4147-A177-3AD203B41FA5}">
                      <a16:colId xmlns:a16="http://schemas.microsoft.com/office/drawing/2014/main" val="470007198"/>
                    </a:ext>
                  </a:extLst>
                </a:gridCol>
                <a:gridCol w="822960">
                  <a:extLst>
                    <a:ext uri="{9D8B030D-6E8A-4147-A177-3AD203B41FA5}">
                      <a16:colId xmlns:a16="http://schemas.microsoft.com/office/drawing/2014/main" val="2489388598"/>
                    </a:ext>
                  </a:extLst>
                </a:gridCol>
                <a:gridCol w="822960">
                  <a:extLst>
                    <a:ext uri="{9D8B030D-6E8A-4147-A177-3AD203B41FA5}">
                      <a16:colId xmlns:a16="http://schemas.microsoft.com/office/drawing/2014/main" val="1656817999"/>
                    </a:ext>
                  </a:extLst>
                </a:gridCol>
                <a:gridCol w="822960">
                  <a:extLst>
                    <a:ext uri="{9D8B030D-6E8A-4147-A177-3AD203B41FA5}">
                      <a16:colId xmlns:a16="http://schemas.microsoft.com/office/drawing/2014/main" val="1544132299"/>
                    </a:ext>
                  </a:extLst>
                </a:gridCol>
                <a:gridCol w="822960">
                  <a:extLst>
                    <a:ext uri="{9D8B030D-6E8A-4147-A177-3AD203B41FA5}">
                      <a16:colId xmlns:a16="http://schemas.microsoft.com/office/drawing/2014/main" val="1704445390"/>
                    </a:ext>
                  </a:extLst>
                </a:gridCol>
              </a:tblGrid>
              <a:tr h="370840">
                <a:tc>
                  <a:txBody>
                    <a:bodyPr/>
                    <a:lstStyle/>
                    <a:p>
                      <a:r>
                        <a:rPr lang="en-US" sz="1000"/>
                        <a:t>Name</a:t>
                      </a:r>
                      <a:endParaRPr lang="en-US" sz="1000"/>
                    </a:p>
                  </a:txBody>
                  <a:tcPr/>
                </a:tc>
                <a:tc>
                  <a:txBody>
                    <a:bodyPr/>
                    <a:lstStyle/>
                    <a:p>
                      <a:r>
                        <a:rPr lang="en-US" sz="1000"/>
                        <a:t>Total Posts</a:t>
                      </a:r>
                      <a:endParaRPr lang="en-US" sz="1000"/>
                    </a:p>
                  </a:txBody>
                  <a:tcPr/>
                </a:tc>
                <a:tc>
                  <a:txBody>
                    <a:bodyPr/>
                    <a:lstStyle/>
                    <a:p>
                      <a:r>
                        <a:rPr lang="en-US" sz="1000"/>
                        <a:t>Photos</a:t>
                      </a:r>
                      <a:endParaRPr lang="en-US" sz="1000"/>
                    </a:p>
                  </a:txBody>
                  <a:tcPr/>
                </a:tc>
                <a:tc>
                  <a:txBody>
                    <a:bodyPr/>
                    <a:lstStyle/>
                    <a:p>
                      <a:r>
                        <a:rPr lang="en-US" sz="1000"/>
                        <a:t>Videos</a:t>
                      </a:r>
                      <a:endParaRPr lang="en-US" sz="1000"/>
                    </a:p>
                  </a:txBody>
                  <a:tcPr/>
                </a:tc>
                <a:tc>
                  <a:txBody>
                    <a:bodyPr/>
                    <a:lstStyle/>
                    <a:p>
                      <a:r>
                        <a:rPr lang="en-US" sz="1000"/>
                        <a:t>Status</a:t>
                      </a:r>
                      <a:endParaRPr lang="en-US" sz="1000"/>
                    </a:p>
                  </a:txBody>
                  <a:tcPr/>
                </a:tc>
                <a:tc>
                  <a:txBody>
                    <a:bodyPr/>
                    <a:lstStyle/>
                    <a:p>
                      <a:r>
                        <a:rPr lang="en-US" sz="1000"/>
                        <a:t>Links</a:t>
                      </a:r>
                      <a:endParaRPr lang="en-US" sz="1000"/>
                    </a:p>
                  </a:txBody>
                  <a:tcPr/>
                </a:tc>
                <a:tc>
                  <a:txBody>
                    <a:bodyPr/>
                    <a:lstStyle/>
                    <a:p>
                      <a:r>
                        <a:rPr lang="en-US" sz="1000"/>
                        <a:t>Notes</a:t>
                      </a:r>
                      <a:endParaRPr lang="en-US" sz="1000"/>
                    </a:p>
                  </a:txBody>
                  <a:tcPr/>
                </a:tc>
                <a:tc>
                  <a:txBody>
                    <a:bodyPr/>
                    <a:lstStyle/>
                    <a:p>
                      <a:r>
                        <a:rPr lang="en-US" sz="1000"/>
                        <a:t>Misc.</a:t>
                      </a:r>
                      <a:endParaRPr lang="en-US" sz="1000"/>
                    </a:p>
                  </a:txBody>
                  <a:tcPr/>
                </a:tc>
                <a:extLst>
                  <a:ext uri="{0D108BD9-81ED-4DB2-BD59-A6C34878D82A}">
                    <a16:rowId xmlns:a16="http://schemas.microsoft.com/office/drawing/2014/main" val="4117664130"/>
                  </a:ext>
                </a:extLst>
              </a:tr>
              <a:tr h="370840">
                <a:tc>
                  <a:txBody>
                    <a:bodyPr/>
                    <a:lstStyle/>
                    <a:p>
                      <a:r>
                        <a:rPr lang="en-US" sz="1000"/>
                        <a:t>NDR.de</a:t>
                      </a:r>
                      <a:endParaRPr lang="en-US" sz="1000"/>
                    </a:p>
                  </a:txBody>
                  <a:tcPr/>
                </a:tc>
                <a:tc>
                  <a:txBody>
                    <a:bodyPr/>
                    <a:lstStyle/>
                    <a:p>
                      <a:r>
                        <a:rPr lang="en-US" sz="1000"/>
                        <a:t>6058</a:t>
                      </a:r>
                      <a:endParaRPr lang="en-US" sz="1000"/>
                    </a:p>
                  </a:txBody>
                  <a:tcPr/>
                </a:tc>
                <a:tc>
                  <a:txBody>
                    <a:bodyPr/>
                    <a:lstStyle/>
                    <a:p>
                      <a:r>
                        <a:rPr lang="en-US" sz="1000"/>
                        <a:t>193</a:t>
                      </a:r>
                      <a:endParaRPr lang="en-US" sz="1000"/>
                    </a:p>
                  </a:txBody>
                  <a:tcPr/>
                </a:tc>
                <a:tc>
                  <a:txBody>
                    <a:bodyPr/>
                    <a:lstStyle/>
                    <a:p>
                      <a:r>
                        <a:rPr lang="en-US" sz="1000"/>
                        <a:t>684</a:t>
                      </a:r>
                      <a:endParaRPr lang="en-US" sz="1000"/>
                    </a:p>
                  </a:txBody>
                  <a:tcPr/>
                </a:tc>
                <a:tc>
                  <a:txBody>
                    <a:bodyPr/>
                    <a:lstStyle/>
                    <a:p>
                      <a:r>
                        <a:rPr lang="en-US" sz="1000"/>
                        <a:t>1</a:t>
                      </a:r>
                      <a:endParaRPr lang="en-US" sz="1000"/>
                    </a:p>
                  </a:txBody>
                  <a:tcPr/>
                </a:tc>
                <a:tc>
                  <a:txBody>
                    <a:bodyPr/>
                    <a:lstStyle/>
                    <a:p>
                      <a:r>
                        <a:rPr lang="en-US" sz="1000"/>
                        <a:t>5177</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700689024"/>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105177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Likes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693130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5129591"/>
                    </a:ext>
                  </a:extLst>
                </a:gridCol>
                <a:gridCol w="1152144">
                  <a:extLst>
                    <a:ext uri="{9D8B030D-6E8A-4147-A177-3AD203B41FA5}">
                      <a16:colId xmlns:a16="http://schemas.microsoft.com/office/drawing/2014/main" val="2238138784"/>
                    </a:ext>
                  </a:extLst>
                </a:gridCol>
                <a:gridCol w="1152144">
                  <a:extLst>
                    <a:ext uri="{9D8B030D-6E8A-4147-A177-3AD203B41FA5}">
                      <a16:colId xmlns:a16="http://schemas.microsoft.com/office/drawing/2014/main" val="1464311039"/>
                    </a:ext>
                  </a:extLst>
                </a:gridCol>
                <a:gridCol w="1234440">
                  <a:extLst>
                    <a:ext uri="{9D8B030D-6E8A-4147-A177-3AD203B41FA5}">
                      <a16:colId xmlns:a16="http://schemas.microsoft.com/office/drawing/2014/main" val="320879178"/>
                    </a:ext>
                  </a:extLst>
                </a:gridCol>
                <a:gridCol w="1645920">
                  <a:extLst>
                    <a:ext uri="{9D8B030D-6E8A-4147-A177-3AD203B41FA5}">
                      <a16:colId xmlns:a16="http://schemas.microsoft.com/office/drawing/2014/main" val="1679204484"/>
                    </a:ext>
                  </a:extLst>
                </a:gridCol>
                <a:gridCol w="987552">
                  <a:extLst>
                    <a:ext uri="{9D8B030D-6E8A-4147-A177-3AD203B41FA5}">
                      <a16:colId xmlns:a16="http://schemas.microsoft.com/office/drawing/2014/main" val="2364764959"/>
                    </a:ext>
                  </a:extLst>
                </a:gridCol>
              </a:tblGrid>
              <a:tr h="370840">
                <a:tc>
                  <a:txBody>
                    <a:bodyPr/>
                    <a:lstStyle/>
                    <a:p>
                      <a:r>
                        <a:rPr lang="en-US" sz="1000"/>
                        <a:t>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Shares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09277310"/>
                  </a:ext>
                </a:extLst>
              </a:tr>
              <a:tr h="370840">
                <a:tc>
                  <a:txBody>
                    <a:bodyPr/>
                    <a:lstStyle/>
                    <a:p>
                      <a:r>
                        <a:rPr lang="en-US" sz="1000" b="1"/>
                        <a:t>NDR.de - 2016-04-27 14:35:54</a:t>
                      </a:r>
                      <a:r>
                        <a:rPr lang="en-US" sz="1000"/>
                        <a:t>
</a:t>
                      </a:r>
                      <a:endParaRPr lang="en-US" sz="1000"/>
                    </a:p>
                  </a:txBody>
                  <a:tcPr/>
                </a:tc>
                <a:tc>
                  <a:txBody>
                    <a:bodyPr/>
                    <a:lstStyle/>
                    <a:p>
                      <a:r>
                        <a:rPr lang="en-US" sz="1000"/>
                        <a:t>5403</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5518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931104827"/>
                  </a:ext>
                </a:extLst>
              </a:tr>
              <a:tr h="370840">
                <a:tc>
                  <a:txBody>
                    <a:bodyPr/>
                    <a:lstStyle/>
                    <a:p>
                      <a:r>
                        <a:rPr lang="de-DE" sz="1000" b="1"/>
                        <a:t>NDR.de - 2016-10-10 21:55:27</a:t>
                      </a:r>
                      <a:r>
                        <a:rPr lang="de-DE" sz="1000"/>
                        <a:t>
Der Tod von Tamme Hanken, bekannt als "XXL-Ostfriese", hat weit über Ostfriesland hinaus für Bestürzung gesorgt.</a:t>
                      </a:r>
                      <a:endParaRPr lang="en-US" sz="1000"/>
                    </a:p>
                  </a:txBody>
                  <a:tcPr/>
                </a:tc>
                <a:tc>
                  <a:txBody>
                    <a:bodyPr/>
                    <a:lstStyle/>
                    <a:p>
                      <a:r>
                        <a:rPr lang="en-US" sz="1000"/>
                        <a:t>2073</a:t>
                      </a:r>
                      <a:endParaRPr lang="en-US" sz="1000"/>
                    </a:p>
                  </a:txBody>
                  <a:tcPr/>
                </a:tc>
                <a:tc>
                  <a:txBody>
                    <a:bodyPr/>
                    <a:lstStyle/>
                    <a:p>
                      <a:r>
                        <a:rPr lang="en-US" sz="1000"/>
                        <a:t>122</a:t>
                      </a:r>
                      <a:endParaRPr lang="en-US" sz="1000"/>
                    </a:p>
                  </a:txBody>
                  <a:tcPr/>
                </a:tc>
                <a:tc>
                  <a:txBody>
                    <a:bodyPr/>
                    <a:lstStyle/>
                    <a:p>
                      <a:r>
                        <a:rPr lang="en-US" sz="1000"/>
                        <a:t>607</a:t>
                      </a:r>
                      <a:endParaRPr lang="en-US" sz="1000"/>
                    </a:p>
                  </a:txBody>
                  <a:tcPr/>
                </a:tc>
                <a:tc>
                  <a:txBody>
                    <a:bodyPr/>
                    <a:lstStyle/>
                    <a:p>
                      <a:r>
                        <a:rPr lang="en-US" sz="1000"/>
                        <a:t>2802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118025082"/>
                  </a:ext>
                </a:extLst>
              </a:tr>
              <a:tr h="370840">
                <a:tc>
                  <a:txBody>
                    <a:bodyPr/>
                    <a:lstStyle/>
                    <a:p>
                      <a:r>
                        <a:rPr lang="de-DE" sz="1000" b="1"/>
                        <a:t>NDR.de - 2016-03-29 16:35:16</a:t>
                      </a:r>
                      <a:r>
                        <a:rPr lang="de-DE" sz="1000"/>
                        <a:t>
NDR Satire erregt türkische Regierung: Ein Ständchen der Satiresendung Extra 3 für Präsident Erdogan kam nicht gut an. Die Reaktionen gibt es hier: 
http://www.ndr.de/nachrichten/-NDR-Satire-erregt-tuerkische-Regierung-,erdogan182.html</a:t>
                      </a:r>
                      <a:endParaRPr lang="en-US" sz="1000"/>
                    </a:p>
                  </a:txBody>
                  <a:tcPr/>
                </a:tc>
                <a:tc>
                  <a:txBody>
                    <a:bodyPr/>
                    <a:lstStyle/>
                    <a:p>
                      <a:r>
                        <a:rPr lang="en-US" sz="1000"/>
                        <a:t>1437</a:t>
                      </a:r>
                      <a:endParaRPr lang="en-US" sz="1000"/>
                    </a:p>
                  </a:txBody>
                  <a:tcPr/>
                </a:tc>
                <a:tc>
                  <a:txBody>
                    <a:bodyPr/>
                    <a:lstStyle/>
                    <a:p>
                      <a:r>
                        <a:rPr lang="en-US" sz="1000"/>
                        <a:t>140</a:t>
                      </a:r>
                      <a:endParaRPr lang="en-US" sz="1000"/>
                    </a:p>
                  </a:txBody>
                  <a:tcPr/>
                </a:tc>
                <a:tc>
                  <a:txBody>
                    <a:bodyPr/>
                    <a:lstStyle/>
                    <a:p>
                      <a:r>
                        <a:rPr lang="en-US" sz="1000"/>
                        <a:t>195</a:t>
                      </a:r>
                      <a:endParaRPr lang="en-US" sz="1000"/>
                    </a:p>
                  </a:txBody>
                  <a:tcPr/>
                </a:tc>
                <a:tc>
                  <a:txBody>
                    <a:bodyPr/>
                    <a:lstStyle/>
                    <a:p>
                      <a:r>
                        <a:rPr lang="en-US" sz="1000"/>
                        <a:t>1772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46990820"/>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1263</a:t>
                      </a:r>
                      <a:endParaRPr lang="en-US" sz="1000"/>
                    </a:p>
                  </a:txBody>
                  <a:tcPr/>
                </a:tc>
                <a:tc>
                  <a:txBody>
                    <a:bodyPr/>
                    <a:lstStyle/>
                    <a:p>
                      <a:r>
                        <a:rPr lang="en-US" sz="1000"/>
                        <a:t>169</a:t>
                      </a:r>
                      <a:endParaRPr lang="en-US" sz="1000"/>
                    </a:p>
                  </a:txBody>
                  <a:tcPr/>
                </a:tc>
                <a:tc>
                  <a:txBody>
                    <a:bodyPr/>
                    <a:lstStyle/>
                    <a:p>
                      <a:r>
                        <a:rPr lang="en-US" sz="1000"/>
                        <a:t>1520</a:t>
                      </a:r>
                      <a:endParaRPr lang="en-US" sz="1000"/>
                    </a:p>
                  </a:txBody>
                  <a:tcPr/>
                </a:tc>
                <a:tc>
                  <a:txBody>
                    <a:bodyPr/>
                    <a:lstStyle/>
                    <a:p>
                      <a:r>
                        <a:rPr lang="en-US" sz="1000"/>
                        <a:t>2952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54514957"/>
                  </a:ext>
                </a:extLst>
              </a:tr>
              <a:tr h="370840">
                <a:tc>
                  <a:txBody>
                    <a:bodyPr/>
                    <a:lstStyle/>
                    <a:p>
                      <a:r>
                        <a:rPr lang="de-DE" sz="1000" b="1"/>
                        <a:t>NDR.de - 2016-09-29 15:54:16</a:t>
                      </a:r>
                      <a:r>
                        <a:rPr lang="de-DE" sz="1000"/>
                        <a:t>
So haben Sie die Speicherstadt in Hamburg und den Hafen sicher noch nie gesehen!</a:t>
                      </a:r>
                      <a:endParaRPr lang="en-US" sz="1000"/>
                    </a:p>
                  </a:txBody>
                  <a:tcPr/>
                </a:tc>
                <a:tc>
                  <a:txBody>
                    <a:bodyPr/>
                    <a:lstStyle/>
                    <a:p>
                      <a:r>
                        <a:rPr lang="en-US" sz="1000"/>
                        <a:t>1261</a:t>
                      </a:r>
                      <a:endParaRPr lang="en-US" sz="1000"/>
                    </a:p>
                  </a:txBody>
                  <a:tcPr/>
                </a:tc>
                <a:tc>
                  <a:txBody>
                    <a:bodyPr/>
                    <a:lstStyle/>
                    <a:p>
                      <a:r>
                        <a:rPr lang="en-US" sz="1000"/>
                        <a:t>44</a:t>
                      </a:r>
                      <a:endParaRPr lang="en-US" sz="1000"/>
                    </a:p>
                  </a:txBody>
                  <a:tcPr/>
                </a:tc>
                <a:tc>
                  <a:txBody>
                    <a:bodyPr/>
                    <a:lstStyle/>
                    <a:p>
                      <a:r>
                        <a:rPr lang="en-US" sz="1000"/>
                        <a:t>0</a:t>
                      </a:r>
                      <a:endParaRPr lang="en-US" sz="1000"/>
                    </a:p>
                  </a:txBody>
                  <a:tcPr/>
                </a:tc>
                <a:tc>
                  <a:txBody>
                    <a:bodyPr/>
                    <a:lstStyle/>
                    <a:p>
                      <a:r>
                        <a:rPr lang="en-US" sz="1000"/>
                        <a:t>1305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32686869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970197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Shares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37619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9679153"/>
                    </a:ext>
                  </a:extLst>
                </a:gridCol>
                <a:gridCol w="1234440">
                  <a:extLst>
                    <a:ext uri="{9D8B030D-6E8A-4147-A177-3AD203B41FA5}">
                      <a16:colId xmlns:a16="http://schemas.microsoft.com/office/drawing/2014/main" val="920426811"/>
                    </a:ext>
                  </a:extLst>
                </a:gridCol>
                <a:gridCol w="1234440">
                  <a:extLst>
                    <a:ext uri="{9D8B030D-6E8A-4147-A177-3AD203B41FA5}">
                      <a16:colId xmlns:a16="http://schemas.microsoft.com/office/drawing/2014/main" val="75794505"/>
                    </a:ext>
                  </a:extLst>
                </a:gridCol>
                <a:gridCol w="1234440">
                  <a:extLst>
                    <a:ext uri="{9D8B030D-6E8A-4147-A177-3AD203B41FA5}">
                      <a16:colId xmlns:a16="http://schemas.microsoft.com/office/drawing/2014/main" val="968233721"/>
                    </a:ext>
                  </a:extLst>
                </a:gridCol>
                <a:gridCol w="1645920">
                  <a:extLst>
                    <a:ext uri="{9D8B030D-6E8A-4147-A177-3AD203B41FA5}">
                      <a16:colId xmlns:a16="http://schemas.microsoft.com/office/drawing/2014/main" val="3675593657"/>
                    </a:ext>
                  </a:extLst>
                </a:gridCol>
                <a:gridCol w="822960">
                  <a:extLst>
                    <a:ext uri="{9D8B030D-6E8A-4147-A177-3AD203B41FA5}">
                      <a16:colId xmlns:a16="http://schemas.microsoft.com/office/drawing/2014/main" val="2943419312"/>
                    </a:ext>
                  </a:extLst>
                </a:gridCol>
              </a:tblGrid>
              <a:tr h="370840">
                <a:tc>
                  <a:txBody>
                    <a:bodyPr/>
                    <a:lstStyle/>
                    <a:p>
                      <a:r>
                        <a:rPr lang="en-US" sz="1000"/>
                        <a:t>Post</a:t>
                      </a:r>
                      <a:endParaRPr lang="en-US" sz="1000"/>
                    </a:p>
                  </a:txBody>
                  <a:tcPr/>
                </a:tc>
                <a:tc>
                  <a:txBody>
                    <a:bodyPr/>
                    <a:lstStyle/>
                    <a:p>
                      <a:r>
                        <a:rPr lang="en-US" sz="1000"/>
                        <a:t>Shares Eigener Post</a:t>
                      </a:r>
                      <a:endParaRPr lang="en-US" sz="1000"/>
                    </a:p>
                  </a:txBody>
                  <a:tcPr/>
                </a:tc>
                <a:tc>
                  <a:txBody>
                    <a:bodyPr/>
                    <a:lstStyle/>
                    <a:p>
                      <a:r>
                        <a:rPr lang="en-US" sz="1000"/>
                        <a:t>Likes Eigener Post</a:t>
                      </a:r>
                      <a:endParaRPr lang="en-US" sz="1000"/>
                    </a:p>
                  </a:txBody>
                  <a:tcPr/>
                </a:tc>
                <a:tc>
                  <a:txBody>
                    <a:bodyPr/>
                    <a:lstStyle/>
                    <a:p>
                      <a:r>
                        <a:rPr lang="en-US" sz="1000"/>
                        <a:t>Kommentare Eigener Post</a:t>
                      </a:r>
                      <a:endParaRPr lang="en-US" sz="1000"/>
                    </a:p>
                  </a:txBody>
                  <a:tcPr/>
                </a:tc>
                <a:tc>
                  <a:txBody>
                    <a:bodyPr/>
                    <a:lstStyle/>
                    <a:p>
                      <a:r>
                        <a:rPr lang="en-US" sz="1000"/>
                        <a:t>Summe</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162693189"/>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1792</a:t>
                      </a:r>
                      <a:endParaRPr lang="en-US" sz="1000"/>
                    </a:p>
                  </a:txBody>
                  <a:tcPr/>
                </a:tc>
                <a:tc>
                  <a:txBody>
                    <a:bodyPr/>
                    <a:lstStyle/>
                    <a:p>
                      <a:r>
                        <a:rPr lang="en-US" sz="1000"/>
                        <a:t>907</a:t>
                      </a:r>
                      <a:endParaRPr lang="en-US" sz="1000"/>
                    </a:p>
                  </a:txBody>
                  <a:tcPr/>
                </a:tc>
                <a:tc>
                  <a:txBody>
                    <a:bodyPr/>
                    <a:lstStyle/>
                    <a:p>
                      <a:r>
                        <a:rPr lang="en-US" sz="1000"/>
                        <a:t>406</a:t>
                      </a:r>
                      <a:endParaRPr lang="en-US" sz="1000"/>
                    </a:p>
                  </a:txBody>
                  <a:tcPr/>
                </a:tc>
                <a:tc>
                  <a:txBody>
                    <a:bodyPr/>
                    <a:lstStyle/>
                    <a:p>
                      <a:r>
                        <a:rPr lang="en-US" sz="1000"/>
                        <a:t>3105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09050825"/>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1520</a:t>
                      </a:r>
                      <a:endParaRPr lang="en-US" sz="1000"/>
                    </a:p>
                  </a:txBody>
                  <a:tcPr/>
                </a:tc>
                <a:tc>
                  <a:txBody>
                    <a:bodyPr/>
                    <a:lstStyle/>
                    <a:p>
                      <a:r>
                        <a:rPr lang="en-US" sz="1000"/>
                        <a:t>1263</a:t>
                      </a:r>
                      <a:endParaRPr lang="en-US" sz="1000"/>
                    </a:p>
                  </a:txBody>
                  <a:tcPr/>
                </a:tc>
                <a:tc>
                  <a:txBody>
                    <a:bodyPr/>
                    <a:lstStyle/>
                    <a:p>
                      <a:r>
                        <a:rPr lang="en-US" sz="1000"/>
                        <a:t>169</a:t>
                      </a:r>
                      <a:endParaRPr lang="en-US" sz="1000"/>
                    </a:p>
                  </a:txBody>
                  <a:tcPr/>
                </a:tc>
                <a:tc>
                  <a:txBody>
                    <a:bodyPr/>
                    <a:lstStyle/>
                    <a:p>
                      <a:r>
                        <a:rPr lang="en-US" sz="1000"/>
                        <a:t>2952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96176152"/>
                  </a:ext>
                </a:extLst>
              </a:tr>
              <a:tr h="370840">
                <a:tc>
                  <a:txBody>
                    <a:bodyPr/>
                    <a:lstStyle/>
                    <a:p>
                      <a:r>
                        <a:rPr lang="de-DE" sz="1000" b="1"/>
                        <a:t>NDR.de - 2016-09-26 10:56:58</a:t>
                      </a:r>
                      <a:r>
                        <a:rPr lang="de-DE" sz="1000"/>
                        <a:t>
Hat der HSV endlich ein Allheilmittel gefunden?</a:t>
                      </a:r>
                      <a:endParaRPr lang="en-US" sz="1000"/>
                    </a:p>
                  </a:txBody>
                  <a:tcPr/>
                </a:tc>
                <a:tc>
                  <a:txBody>
                    <a:bodyPr/>
                    <a:lstStyle/>
                    <a:p>
                      <a:r>
                        <a:rPr lang="en-US" sz="1000"/>
                        <a:t>626</a:t>
                      </a:r>
                      <a:endParaRPr lang="en-US" sz="1000"/>
                    </a:p>
                  </a:txBody>
                  <a:tcPr/>
                </a:tc>
                <a:tc>
                  <a:txBody>
                    <a:bodyPr/>
                    <a:lstStyle/>
                    <a:p>
                      <a:r>
                        <a:rPr lang="en-US" sz="1000"/>
                        <a:t>402</a:t>
                      </a:r>
                      <a:endParaRPr lang="en-US" sz="1000"/>
                    </a:p>
                  </a:txBody>
                  <a:tcPr/>
                </a:tc>
                <a:tc>
                  <a:txBody>
                    <a:bodyPr/>
                    <a:lstStyle/>
                    <a:p>
                      <a:r>
                        <a:rPr lang="en-US" sz="1000"/>
                        <a:t>64</a:t>
                      </a:r>
                      <a:endParaRPr lang="en-US" sz="1000"/>
                    </a:p>
                  </a:txBody>
                  <a:tcPr/>
                </a:tc>
                <a:tc>
                  <a:txBody>
                    <a:bodyPr/>
                    <a:lstStyle/>
                    <a:p>
                      <a:r>
                        <a:rPr lang="en-US" sz="1000"/>
                        <a:t>1092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42338227"/>
                  </a:ext>
                </a:extLst>
              </a:tr>
              <a:tr h="370840">
                <a:tc>
                  <a:txBody>
                    <a:bodyPr/>
                    <a:lstStyle/>
                    <a:p>
                      <a:r>
                        <a:rPr lang="de-DE" sz="1000" b="1"/>
                        <a:t>NDR.de - 2016-10-10 21:55:27</a:t>
                      </a:r>
                      <a:r>
                        <a:rPr lang="de-DE" sz="1000"/>
                        <a:t>
Der Tod von Tamme Hanken, bekannt als "XXL-Ostfriese", hat weit über Ostfriesland hinaus für Bestürzung gesorgt.</a:t>
                      </a:r>
                      <a:endParaRPr lang="en-US" sz="1000"/>
                    </a:p>
                  </a:txBody>
                  <a:tcPr/>
                </a:tc>
                <a:tc>
                  <a:txBody>
                    <a:bodyPr/>
                    <a:lstStyle/>
                    <a:p>
                      <a:r>
                        <a:rPr lang="en-US" sz="1000"/>
                        <a:t>607</a:t>
                      </a:r>
                      <a:endParaRPr lang="en-US" sz="1000"/>
                    </a:p>
                  </a:txBody>
                  <a:tcPr/>
                </a:tc>
                <a:tc>
                  <a:txBody>
                    <a:bodyPr/>
                    <a:lstStyle/>
                    <a:p>
                      <a:r>
                        <a:rPr lang="en-US" sz="1000"/>
                        <a:t>2073</a:t>
                      </a:r>
                      <a:endParaRPr lang="en-US" sz="1000"/>
                    </a:p>
                  </a:txBody>
                  <a:tcPr/>
                </a:tc>
                <a:tc>
                  <a:txBody>
                    <a:bodyPr/>
                    <a:lstStyle/>
                    <a:p>
                      <a:r>
                        <a:rPr lang="en-US" sz="1000"/>
                        <a:t>122</a:t>
                      </a:r>
                      <a:endParaRPr lang="en-US" sz="1000"/>
                    </a:p>
                  </a:txBody>
                  <a:tcPr/>
                </a:tc>
                <a:tc>
                  <a:txBody>
                    <a:bodyPr/>
                    <a:lstStyle/>
                    <a:p>
                      <a:r>
                        <a:rPr lang="en-US" sz="1000"/>
                        <a:t>2802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432410140"/>
                  </a:ext>
                </a:extLst>
              </a:tr>
              <a:tr h="370840">
                <a:tc>
                  <a:txBody>
                    <a:bodyPr/>
                    <a:lstStyle/>
                    <a:p>
                      <a:r>
                        <a:rPr lang="en-US" sz="1000" b="1"/>
                        <a:t>NDR.de - 2016-10-11 11:38:18</a:t>
                      </a:r>
                      <a:r>
                        <a:rPr lang="en-US" sz="1000"/>
                        <a:t>
</a:t>
                      </a:r>
                      <a:endParaRPr lang="en-US" sz="1000"/>
                    </a:p>
                  </a:txBody>
                  <a:tcPr/>
                </a:tc>
                <a:tc>
                  <a:txBody>
                    <a:bodyPr/>
                    <a:lstStyle/>
                    <a:p>
                      <a:r>
                        <a:rPr lang="en-US" sz="1000"/>
                        <a:t>594</a:t>
                      </a:r>
                      <a:endParaRPr lang="en-US" sz="1000"/>
                    </a:p>
                  </a:txBody>
                  <a:tcPr/>
                </a:tc>
                <a:tc>
                  <a:txBody>
                    <a:bodyPr/>
                    <a:lstStyle/>
                    <a:p>
                      <a:r>
                        <a:rPr lang="en-US" sz="1000"/>
                        <a:t>894</a:t>
                      </a:r>
                      <a:endParaRPr lang="en-US" sz="1000"/>
                    </a:p>
                  </a:txBody>
                  <a:tcPr/>
                </a:tc>
                <a:tc>
                  <a:txBody>
                    <a:bodyPr/>
                    <a:lstStyle/>
                    <a:p>
                      <a:r>
                        <a:rPr lang="en-US" sz="1000"/>
                        <a:t>83</a:t>
                      </a:r>
                      <a:endParaRPr lang="en-US" sz="1000"/>
                    </a:p>
                  </a:txBody>
                  <a:tcPr/>
                </a:tc>
                <a:tc>
                  <a:txBody>
                    <a:bodyPr/>
                    <a:lstStyle/>
                    <a:p>
                      <a:r>
                        <a:rPr lang="en-US" sz="1000"/>
                        <a:t>1571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897728392"/>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29844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- 1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25586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92943947"/>
                    </a:ext>
                  </a:extLst>
                </a:gridCol>
                <a:gridCol w="1234440">
                  <a:extLst>
                    <a:ext uri="{9D8B030D-6E8A-4147-A177-3AD203B41FA5}">
                      <a16:colId xmlns:a16="http://schemas.microsoft.com/office/drawing/2014/main" val="298292303"/>
                    </a:ext>
                  </a:extLst>
                </a:gridCol>
                <a:gridCol w="1234440">
                  <a:extLst>
                    <a:ext uri="{9D8B030D-6E8A-4147-A177-3AD203B41FA5}">
                      <a16:colId xmlns:a16="http://schemas.microsoft.com/office/drawing/2014/main" val="458734471"/>
                    </a:ext>
                  </a:extLst>
                </a:gridCol>
                <a:gridCol w="1234440">
                  <a:extLst>
                    <a:ext uri="{9D8B030D-6E8A-4147-A177-3AD203B41FA5}">
                      <a16:colId xmlns:a16="http://schemas.microsoft.com/office/drawing/2014/main" val="1773557288"/>
                    </a:ext>
                  </a:extLst>
                </a:gridCol>
                <a:gridCol w="1645920">
                  <a:extLst>
                    <a:ext uri="{9D8B030D-6E8A-4147-A177-3AD203B41FA5}">
                      <a16:colId xmlns:a16="http://schemas.microsoft.com/office/drawing/2014/main" val="2715218248"/>
                    </a:ext>
                  </a:extLst>
                </a:gridCol>
                <a:gridCol w="822960">
                  <a:extLst>
                    <a:ext uri="{9D8B030D-6E8A-4147-A177-3AD203B41FA5}">
                      <a16:colId xmlns:a16="http://schemas.microsoft.com/office/drawing/2014/main" val="28970957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9158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- 2016-07-03 13:44:06</a:t>
                      </a:r>
                      <a:r>
                        <a:rPr kumimoji="0" lang="de-DE" sz="1000" b="0" i="0" u="none" strike="noStrike" kern="1200" cap="none" spc="0" normalizeH="0" baseline="0" noProof="0">
                          <a:ln>
                            <a:noFill/>
                          </a:ln>
                          <a:solidFill>
                            <a:prstClr val="black"/>
                          </a:solidFill>
                          <a:effectLst/>
                          <a:uLnTx/>
                          <a:uFillTx/>
                          <a:latin typeface="+mn-lt"/>
                          <a:ea typeface="+mn-ea"/>
                          <a:cs typeface="+mn-cs"/>
                        </a:rPr>
                        <a:t>
Das Zuckerfest steht an - Baklava darf dabei nicht fehlen. Wir haben die Süßspeise selbst gebacken - echt lecker! Sie wollen das Rezept ausprobieren? So geht's: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6245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- 2016-12-28 18:38:52</a:t>
                      </a:r>
                      <a:r>
                        <a:rPr kumimoji="0" lang="de-DE" sz="1000" b="0" i="0" u="none" strike="noStrike" kern="1200" cap="none" spc="0" normalizeH="0" baseline="0" noProof="0">
                          <a:ln>
                            <a:noFill/>
                          </a:ln>
                          <a:solidFill>
                            <a:prstClr val="black"/>
                          </a:solidFill>
                          <a:effectLst/>
                          <a:uLnTx/>
                          <a:uFillTx/>
                          <a:latin typeface="+mn-lt"/>
                          <a:ea typeface="+mn-ea"/>
                          <a:cs typeface="+mn-cs"/>
                        </a:rPr>
                        <a:t>
Vegane Wurst, vegetarisches Schnitzel? Bundesagrarminister Schmidt (CSU) will solche Bezeichnungen verbieten lassen. "Man darf bei Pseudo-Fleischgerichten nicht so tun, als ob es Fleisch wäre." NDR Info-Kommentator Jens Wiening findet, der Minister sollte lieber etwas gegen nitratverseuchte Böden oder Kükenschreddern tun.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3407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- 2016-12-08 19:43:40</a:t>
                      </a:r>
                      <a:r>
                        <a:rPr kumimoji="0" lang="de-DE" sz="1000" b="0" i="0" u="none" strike="noStrike" kern="1200" cap="none" spc="0" normalizeH="0" baseline="0" noProof="0">
                          <a:ln>
                            <a:noFill/>
                          </a:ln>
                          <a:solidFill>
                            <a:prstClr val="black"/>
                          </a:solidFill>
                          <a:effectLst/>
                          <a:uLnTx/>
                          <a:uFillTx/>
                          <a:latin typeface="+mn-lt"/>
                          <a:ea typeface="+mn-ea"/>
                          <a:cs typeface="+mn-cs"/>
                        </a:rPr>
                        <a:t>
Demobilder aus Hamburgs Innenstadt? Nein, auch in Billstedt war was los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96578238"/>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870918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Kommentare - Export - 2 of 2</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14754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60954464"/>
                    </a:ext>
                  </a:extLst>
                </a:gridCol>
                <a:gridCol w="1234440">
                  <a:extLst>
                    <a:ext uri="{9D8B030D-6E8A-4147-A177-3AD203B41FA5}">
                      <a16:colId xmlns:a16="http://schemas.microsoft.com/office/drawing/2014/main" val="510242593"/>
                    </a:ext>
                  </a:extLst>
                </a:gridCol>
                <a:gridCol w="1234440">
                  <a:extLst>
                    <a:ext uri="{9D8B030D-6E8A-4147-A177-3AD203B41FA5}">
                      <a16:colId xmlns:a16="http://schemas.microsoft.com/office/drawing/2014/main" val="3490133676"/>
                    </a:ext>
                  </a:extLst>
                </a:gridCol>
                <a:gridCol w="1234440">
                  <a:extLst>
                    <a:ext uri="{9D8B030D-6E8A-4147-A177-3AD203B41FA5}">
                      <a16:colId xmlns:a16="http://schemas.microsoft.com/office/drawing/2014/main" val="2007409183"/>
                    </a:ext>
                  </a:extLst>
                </a:gridCol>
                <a:gridCol w="1645920">
                  <a:extLst>
                    <a:ext uri="{9D8B030D-6E8A-4147-A177-3AD203B41FA5}">
                      <a16:colId xmlns:a16="http://schemas.microsoft.com/office/drawing/2014/main" val="1258029158"/>
                    </a:ext>
                  </a:extLst>
                </a:gridCol>
                <a:gridCol w="822960">
                  <a:extLst>
                    <a:ext uri="{9D8B030D-6E8A-4147-A177-3AD203B41FA5}">
                      <a16:colId xmlns:a16="http://schemas.microsoft.com/office/drawing/2014/main" val="1377964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2399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- 2016-04-29 05:46:13</a:t>
                      </a:r>
                      <a:r>
                        <a:rPr kumimoji="0" lang="de-DE" sz="1000" b="0" i="0" u="none" strike="noStrike" kern="1200" cap="none" spc="0" normalizeH="0" baseline="0" noProof="0">
                          <a:ln>
                            <a:noFill/>
                          </a:ln>
                          <a:solidFill>
                            <a:prstClr val="black"/>
                          </a:solidFill>
                          <a:effectLst/>
                          <a:uLnTx/>
                          <a:uFillTx/>
                          <a:latin typeface="+mn-lt"/>
                          <a:ea typeface="+mn-ea"/>
                          <a:cs typeface="+mn-cs"/>
                        </a:rPr>
                        <a:t>
Die A 20 wird am Sonnabend zwischen Dummerstorf und Sanitz für drei Stunden voll gesperrt. Der Grund: Eine Jagd auf sechs Rehe, die sich anderweitig nicht von dort vertreiben ließen.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9821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NDR.de - 2016-10-10 19:02:42</a:t>
                      </a:r>
                      <a:r>
                        <a:rPr kumimoji="0" lang="de-DE" sz="1000" b="0" i="0" u="none" strike="noStrike" kern="1200" cap="none" spc="0" normalizeH="0" baseline="0" noProof="0">
                          <a:ln>
                            <a:noFill/>
                          </a:ln>
                          <a:solidFill>
                            <a:prstClr val="black"/>
                          </a:solidFill>
                          <a:effectLst/>
                          <a:uLnTx/>
                          <a:uFillTx/>
                          <a:latin typeface="+mn-lt"/>
                          <a:ea typeface="+mn-ea"/>
                          <a:cs typeface="+mn-cs"/>
                        </a:rPr>
                        <a:t>
Tamme Hanken, der "Knochenbrecher" mit den heilenden Händen: Ein Rückblick in Bildern auf das Leben des verstorbenen "XXL-Ostfriesen".
via NDR Niedersachsen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79134759"/>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909840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Links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52222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22127844"/>
                    </a:ext>
                  </a:extLst>
                </a:gridCol>
                <a:gridCol w="987552">
                  <a:extLst>
                    <a:ext uri="{9D8B030D-6E8A-4147-A177-3AD203B41FA5}">
                      <a16:colId xmlns:a16="http://schemas.microsoft.com/office/drawing/2014/main" val="2481094503"/>
                    </a:ext>
                  </a:extLst>
                </a:gridCol>
                <a:gridCol w="822960">
                  <a:extLst>
                    <a:ext uri="{9D8B030D-6E8A-4147-A177-3AD203B41FA5}">
                      <a16:colId xmlns:a16="http://schemas.microsoft.com/office/drawing/2014/main" val="750326073"/>
                    </a:ext>
                  </a:extLst>
                </a:gridCol>
                <a:gridCol w="987552">
                  <a:extLst>
                    <a:ext uri="{9D8B030D-6E8A-4147-A177-3AD203B41FA5}">
                      <a16:colId xmlns:a16="http://schemas.microsoft.com/office/drawing/2014/main" val="3681138199"/>
                    </a:ext>
                  </a:extLst>
                </a:gridCol>
                <a:gridCol w="822960">
                  <a:extLst>
                    <a:ext uri="{9D8B030D-6E8A-4147-A177-3AD203B41FA5}">
                      <a16:colId xmlns:a16="http://schemas.microsoft.com/office/drawing/2014/main" val="495465207"/>
                    </a:ext>
                  </a:extLst>
                </a:gridCol>
                <a:gridCol w="905256">
                  <a:extLst>
                    <a:ext uri="{9D8B030D-6E8A-4147-A177-3AD203B41FA5}">
                      <a16:colId xmlns:a16="http://schemas.microsoft.com/office/drawing/2014/main" val="1381188446"/>
                    </a:ext>
                  </a:extLst>
                </a:gridCol>
                <a:gridCol w="822960">
                  <a:extLst>
                    <a:ext uri="{9D8B030D-6E8A-4147-A177-3AD203B41FA5}">
                      <a16:colId xmlns:a16="http://schemas.microsoft.com/office/drawing/2014/main" val="3661206390"/>
                    </a:ext>
                  </a:extLst>
                </a:gridCol>
              </a:tblGrid>
              <a:tr h="370840">
                <a:tc>
                  <a:txBody>
                    <a:bodyPr/>
                    <a:lstStyle/>
                    <a:p>
                      <a:r>
                        <a:rPr lang="en-US" sz="1000"/>
                        <a:t>Post</a:t>
                      </a:r>
                      <a:endParaRPr lang="en-US" sz="1000"/>
                    </a:p>
                  </a:txBody>
                  <a:tcPr/>
                </a:tc>
                <a:tc>
                  <a:txBody>
                    <a:bodyPr/>
                    <a:lstStyle/>
                    <a:p>
                      <a:r>
                        <a:rPr lang="en-US" sz="1000"/>
                        <a:t>Linkklickrate (netto)</a:t>
                      </a:r>
                      <a:endParaRPr lang="en-US" sz="1000"/>
                    </a:p>
                  </a:txBody>
                  <a:tcPr/>
                </a:tc>
                <a:tc>
                  <a:txBody>
                    <a:bodyPr/>
                    <a:lstStyle/>
                    <a:p>
                      <a:r>
                        <a:rPr lang="en-US" sz="1000"/>
                        <a:t>Linkklicks (netto)</a:t>
                      </a:r>
                      <a:endParaRPr lang="en-US" sz="1000"/>
                    </a:p>
                  </a:txBody>
                  <a:tcPr/>
                </a:tc>
                <a:tc>
                  <a:txBody>
                    <a:bodyPr/>
                    <a:lstStyle/>
                    <a:p>
                      <a:r>
                        <a:rPr lang="en-US" sz="1000"/>
                        <a:t>Potenzielle Reichweite</a:t>
                      </a:r>
                      <a:endParaRPr lang="en-US" sz="1000"/>
                    </a:p>
                  </a:txBody>
                  <a:tcPr/>
                </a:tc>
                <a:tc>
                  <a:txBody>
                    <a:bodyPr/>
                    <a:lstStyle/>
                    <a:p>
                      <a:r>
                        <a:rPr lang="en-US" sz="1000"/>
                        <a:t>Aktive Nutzer</a:t>
                      </a:r>
                      <a:endParaRPr lang="en-US" sz="1000"/>
                    </a:p>
                  </a:txBody>
                  <a:tcPr/>
                </a:tc>
                <a:tc>
                  <a:txBody>
                    <a:bodyPr/>
                    <a:lstStyle/>
                    <a:p>
                      <a:r>
                        <a:rPr lang="en-US" sz="1000"/>
                        <a:t>I-Rate Aktive Nutzer</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231566966"/>
                  </a:ext>
                </a:extLst>
              </a:tr>
              <a:tr h="370840">
                <a:tc>
                  <a:txBody>
                    <a:bodyPr/>
                    <a:lstStyle/>
                    <a:p>
                      <a:r>
                        <a:rPr lang="de-DE" sz="1000" b="1"/>
                        <a:t>NDR.de - 2016-03-30 20:26:41</a:t>
                      </a:r>
                      <a:r>
                        <a:rPr lang="de-DE" sz="1000"/>
                        <a:t>
Der Messenger WhatsApp kann jetzt auch Text formatieren: Fett, kursiv und durchstreichen sind die neuen Funktionen. N-JOY erklärt, wie es geht.</a:t>
                      </a:r>
                      <a:endParaRPr lang="en-US" sz="1000"/>
                    </a:p>
                  </a:txBody>
                  <a:tcPr/>
                </a:tc>
                <a:tc>
                  <a:txBody>
                    <a:bodyPr/>
                    <a:lstStyle/>
                    <a:p>
                      <a:r>
                        <a:rPr lang="en-US" sz="1000"/>
                        <a:t>8.4%</a:t>
                      </a:r>
                      <a:endParaRPr lang="en-US" sz="1000"/>
                    </a:p>
                  </a:txBody>
                  <a:tcPr/>
                </a:tc>
                <a:tc>
                  <a:txBody>
                    <a:bodyPr/>
                    <a:lstStyle/>
                    <a:p>
                      <a:r>
                        <a:rPr lang="en-US" sz="1000"/>
                        <a:t>4902</a:t>
                      </a:r>
                      <a:endParaRPr lang="en-US" sz="1000"/>
                    </a:p>
                  </a:txBody>
                  <a:tcPr/>
                </a:tc>
                <a:tc>
                  <a:txBody>
                    <a:bodyPr/>
                    <a:lstStyle/>
                    <a:p>
                      <a:r>
                        <a:rPr lang="en-US" sz="1000"/>
                        <a:t>58421</a:t>
                      </a:r>
                      <a:endParaRPr lang="en-US" sz="1000"/>
                    </a:p>
                  </a:txBody>
                  <a:tcPr/>
                </a:tc>
                <a:tc>
                  <a:txBody>
                    <a:bodyPr/>
                    <a:lstStyle/>
                    <a:p>
                      <a:r>
                        <a:rPr lang="en-US" sz="1000"/>
                        <a:t>6334</a:t>
                      </a:r>
                      <a:endParaRPr lang="en-US" sz="1000"/>
                    </a:p>
                  </a:txBody>
                  <a:tcPr/>
                </a:tc>
                <a:tc>
                  <a:txBody>
                    <a:bodyPr/>
                    <a:lstStyle/>
                    <a:p>
                      <a:r>
                        <a:rPr lang="en-US" sz="1000"/>
                        <a:t>10.8%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219835591"/>
                  </a:ext>
                </a:extLst>
              </a:tr>
              <a:tr h="370840">
                <a:tc>
                  <a:txBody>
                    <a:bodyPr/>
                    <a:lstStyle/>
                    <a:p>
                      <a:r>
                        <a:rPr lang="de-DE" sz="1000" b="1"/>
                        <a:t>NDR.de - 2016-09-06 17:51:27</a:t>
                      </a:r>
                      <a:r>
                        <a:rPr lang="de-DE" sz="1000"/>
                        <a:t>
Ja was tropft denn da am Bahnhof Altona auf die Gleise? *würg*</a:t>
                      </a:r>
                      <a:endParaRPr lang="en-US" sz="1000"/>
                    </a:p>
                  </a:txBody>
                  <a:tcPr/>
                </a:tc>
                <a:tc>
                  <a:txBody>
                    <a:bodyPr/>
                    <a:lstStyle/>
                    <a:p>
                      <a:r>
                        <a:rPr lang="en-US" sz="1000"/>
                        <a:t>6.6%</a:t>
                      </a:r>
                      <a:endParaRPr lang="en-US" sz="1000"/>
                    </a:p>
                  </a:txBody>
                  <a:tcPr/>
                </a:tc>
                <a:tc>
                  <a:txBody>
                    <a:bodyPr/>
                    <a:lstStyle/>
                    <a:p>
                      <a:r>
                        <a:rPr lang="en-US" sz="1000"/>
                        <a:t>2950</a:t>
                      </a:r>
                      <a:endParaRPr lang="en-US" sz="1000"/>
                    </a:p>
                  </a:txBody>
                  <a:tcPr/>
                </a:tc>
                <a:tc>
                  <a:txBody>
                    <a:bodyPr/>
                    <a:lstStyle/>
                    <a:p>
                      <a:r>
                        <a:rPr lang="en-US" sz="1000"/>
                        <a:t>44599</a:t>
                      </a:r>
                      <a:endParaRPr lang="en-US" sz="1000"/>
                    </a:p>
                  </a:txBody>
                  <a:tcPr/>
                </a:tc>
                <a:tc>
                  <a:txBody>
                    <a:bodyPr/>
                    <a:lstStyle/>
                    <a:p>
                      <a:r>
                        <a:rPr lang="en-US" sz="1000"/>
                        <a:t>3488</a:t>
                      </a:r>
                      <a:endParaRPr lang="en-US" sz="1000"/>
                    </a:p>
                  </a:txBody>
                  <a:tcPr/>
                </a:tc>
                <a:tc>
                  <a:txBody>
                    <a:bodyPr/>
                    <a:lstStyle/>
                    <a:p>
                      <a:r>
                        <a:rPr lang="en-US" sz="1000"/>
                        <a:t>7.8%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47609736"/>
                  </a:ext>
                </a:extLst>
              </a:tr>
              <a:tr h="370840">
                <a:tc>
                  <a:txBody>
                    <a:bodyPr/>
                    <a:lstStyle/>
                    <a:p>
                      <a:r>
                        <a:rPr lang="de-DE" sz="1000" b="1"/>
                        <a:t>NDR.de - 2016-07-17 15:39:04</a:t>
                      </a:r>
                      <a:r>
                        <a:rPr lang="de-DE" sz="1000"/>
                        <a:t>
Haben Sie Mandeln, Eier und Olivenöl im Haus? Dann schnell in die Küche: Dieser mallorquinische Mandelkuchen ist simpel und unfassbar lecker.</a:t>
                      </a:r>
                      <a:endParaRPr lang="en-US" sz="1000"/>
                    </a:p>
                  </a:txBody>
                  <a:tcPr/>
                </a:tc>
                <a:tc>
                  <a:txBody>
                    <a:bodyPr/>
                    <a:lstStyle/>
                    <a:p>
                      <a:r>
                        <a:rPr lang="en-US" sz="1000"/>
                        <a:t>5.2%</a:t>
                      </a:r>
                      <a:endParaRPr lang="en-US" sz="1000"/>
                    </a:p>
                  </a:txBody>
                  <a:tcPr/>
                </a:tc>
                <a:tc>
                  <a:txBody>
                    <a:bodyPr/>
                    <a:lstStyle/>
                    <a:p>
                      <a:r>
                        <a:rPr lang="en-US" sz="1000"/>
                        <a:t>4704</a:t>
                      </a:r>
                      <a:endParaRPr lang="en-US" sz="1000"/>
                    </a:p>
                  </a:txBody>
                  <a:tcPr/>
                </a:tc>
                <a:tc>
                  <a:txBody>
                    <a:bodyPr/>
                    <a:lstStyle/>
                    <a:p>
                      <a:r>
                        <a:rPr lang="en-US" sz="1000"/>
                        <a:t>91203</a:t>
                      </a:r>
                      <a:endParaRPr lang="en-US" sz="1000"/>
                    </a:p>
                  </a:txBody>
                  <a:tcPr/>
                </a:tc>
                <a:tc>
                  <a:txBody>
                    <a:bodyPr/>
                    <a:lstStyle/>
                    <a:p>
                      <a:r>
                        <a:rPr lang="en-US" sz="1000"/>
                        <a:t>6188</a:t>
                      </a:r>
                      <a:endParaRPr lang="en-US" sz="1000"/>
                    </a:p>
                  </a:txBody>
                  <a:tcPr/>
                </a:tc>
                <a:tc>
                  <a:txBody>
                    <a:bodyPr/>
                    <a:lstStyle/>
                    <a:p>
                      <a:r>
                        <a:rPr lang="en-US" sz="1000"/>
                        <a:t>6.8%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812560504"/>
                  </a:ext>
                </a:extLst>
              </a:tr>
              <a:tr h="370840">
                <a:tc>
                  <a:txBody>
                    <a:bodyPr/>
                    <a:lstStyle/>
                    <a:p>
                      <a:r>
                        <a:rPr lang="de-DE" sz="1000" b="1"/>
                        <a:t>NDR.de - 2016-01-04 14:17:19</a:t>
                      </a:r>
                      <a:r>
                        <a:rPr lang="de-DE" sz="1000"/>
                        <a:t>
"Manche Menschen sind wie die Tageszeitung, andere hingegen sind Fachliteratur", "Langweilst du dich auch so wie mich?" oder "Ich bin nicht frech, nur verbal überlegen." N-JOY hat die schönsten WhatsApp-Statusmeldungen gesammelt. Wie lautet Ihre?</a:t>
                      </a:r>
                      <a:endParaRPr lang="en-US" sz="1000"/>
                    </a:p>
                  </a:txBody>
                  <a:tcPr/>
                </a:tc>
                <a:tc>
                  <a:txBody>
                    <a:bodyPr/>
                    <a:lstStyle/>
                    <a:p>
                      <a:r>
                        <a:rPr lang="en-US" sz="1000"/>
                        <a:t>5.2%</a:t>
                      </a:r>
                      <a:endParaRPr lang="en-US" sz="1000"/>
                    </a:p>
                  </a:txBody>
                  <a:tcPr/>
                </a:tc>
                <a:tc>
                  <a:txBody>
                    <a:bodyPr/>
                    <a:lstStyle/>
                    <a:p>
                      <a:r>
                        <a:rPr lang="en-US" sz="1000"/>
                        <a:t>1704</a:t>
                      </a:r>
                      <a:endParaRPr lang="en-US" sz="1000"/>
                    </a:p>
                  </a:txBody>
                  <a:tcPr/>
                </a:tc>
                <a:tc>
                  <a:txBody>
                    <a:bodyPr/>
                    <a:lstStyle/>
                    <a:p>
                      <a:r>
                        <a:rPr lang="en-US" sz="1000"/>
                        <a:t>32848</a:t>
                      </a:r>
                      <a:endParaRPr lang="en-US" sz="1000"/>
                    </a:p>
                  </a:txBody>
                  <a:tcPr/>
                </a:tc>
                <a:tc>
                  <a:txBody>
                    <a:bodyPr/>
                    <a:lstStyle/>
                    <a:p>
                      <a:r>
                        <a:rPr lang="en-US" sz="1000"/>
                        <a:t>2184</a:t>
                      </a:r>
                      <a:endParaRPr lang="en-US" sz="1000"/>
                    </a:p>
                  </a:txBody>
                  <a:tcPr/>
                </a:tc>
                <a:tc>
                  <a:txBody>
                    <a:bodyPr/>
                    <a:lstStyle/>
                    <a:p>
                      <a:r>
                        <a:rPr lang="en-US" sz="1000"/>
                        <a:t>6.6%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343921096"/>
                  </a:ext>
                </a:extLst>
              </a:tr>
              <a:tr h="370840">
                <a:tc>
                  <a:txBody>
                    <a:bodyPr/>
                    <a:lstStyle/>
                    <a:p>
                      <a:r>
                        <a:rPr lang="de-DE" sz="1000" b="1"/>
                        <a:t>NDR.de - 2016-04-22 09:21:25</a:t>
                      </a:r>
                      <a:r>
                        <a:rPr lang="de-DE" sz="1000"/>
                        <a:t>
Wenn beim Blumengießen ein Schwarm kleiner, schwarzer Fliegen aufsteigt, haben sich Trauermücken in der Erde eingenistet. Mit ein paar Tricks wird man sie wieder los.</a:t>
                      </a:r>
                      <a:endParaRPr lang="en-US" sz="1000"/>
                    </a:p>
                  </a:txBody>
                  <a:tcPr/>
                </a:tc>
                <a:tc>
                  <a:txBody>
                    <a:bodyPr/>
                    <a:lstStyle/>
                    <a:p>
                      <a:r>
                        <a:rPr lang="en-US" sz="1000"/>
                        <a:t>5.1%</a:t>
                      </a:r>
                      <a:endParaRPr lang="en-US" sz="1000"/>
                    </a:p>
                  </a:txBody>
                  <a:tcPr/>
                </a:tc>
                <a:tc>
                  <a:txBody>
                    <a:bodyPr/>
                    <a:lstStyle/>
                    <a:p>
                      <a:r>
                        <a:rPr lang="en-US" sz="1000"/>
                        <a:t>3103</a:t>
                      </a:r>
                      <a:endParaRPr lang="en-US" sz="1000"/>
                    </a:p>
                  </a:txBody>
                  <a:tcPr/>
                </a:tc>
                <a:tc>
                  <a:txBody>
                    <a:bodyPr/>
                    <a:lstStyle/>
                    <a:p>
                      <a:r>
                        <a:rPr lang="en-US" sz="1000"/>
                        <a:t>60339</a:t>
                      </a:r>
                      <a:endParaRPr lang="en-US" sz="1000"/>
                    </a:p>
                  </a:txBody>
                  <a:tcPr/>
                </a:tc>
                <a:tc>
                  <a:txBody>
                    <a:bodyPr/>
                    <a:lstStyle/>
                    <a:p>
                      <a:r>
                        <a:rPr lang="en-US" sz="1000"/>
                        <a:t>4025</a:t>
                      </a:r>
                      <a:endParaRPr lang="en-US" sz="1000"/>
                    </a:p>
                  </a:txBody>
                  <a:tcPr/>
                </a:tc>
                <a:tc>
                  <a:txBody>
                    <a:bodyPr/>
                    <a:lstStyle/>
                    <a:p>
                      <a:r>
                        <a:rPr lang="en-US" sz="1000"/>
                        <a:t>6.7%</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4146005663"/>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7717957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 Videostarts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84198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547470785"/>
                    </a:ext>
                  </a:extLst>
                </a:gridCol>
                <a:gridCol w="1152144">
                  <a:extLst>
                    <a:ext uri="{9D8B030D-6E8A-4147-A177-3AD203B41FA5}">
                      <a16:colId xmlns:a16="http://schemas.microsoft.com/office/drawing/2014/main" val="3202027585"/>
                    </a:ext>
                  </a:extLst>
                </a:gridCol>
                <a:gridCol w="1152144">
                  <a:extLst>
                    <a:ext uri="{9D8B030D-6E8A-4147-A177-3AD203B41FA5}">
                      <a16:colId xmlns:a16="http://schemas.microsoft.com/office/drawing/2014/main" val="2196290992"/>
                    </a:ext>
                  </a:extLst>
                </a:gridCol>
                <a:gridCol w="1152144">
                  <a:extLst>
                    <a:ext uri="{9D8B030D-6E8A-4147-A177-3AD203B41FA5}">
                      <a16:colId xmlns:a16="http://schemas.microsoft.com/office/drawing/2014/main" val="726148034"/>
                    </a:ext>
                  </a:extLst>
                </a:gridCol>
                <a:gridCol w="822960">
                  <a:extLst>
                    <a:ext uri="{9D8B030D-6E8A-4147-A177-3AD203B41FA5}">
                      <a16:colId xmlns:a16="http://schemas.microsoft.com/office/drawing/2014/main" val="2385631659"/>
                    </a:ext>
                  </a:extLst>
                </a:gridCol>
              </a:tblGrid>
              <a:tr h="370840">
                <a:tc>
                  <a:txBody>
                    <a:bodyPr/>
                    <a:lstStyle/>
                    <a:p>
                      <a:r>
                        <a:rPr lang="en-US" sz="1000"/>
                        <a:t>Post</a:t>
                      </a:r>
                      <a:endParaRPr lang="en-US" sz="1000"/>
                    </a:p>
                  </a:txBody>
                  <a:tcPr/>
                </a:tc>
                <a:tc>
                  <a:txBody>
                    <a:bodyPr/>
                    <a:lstStyle/>
                    <a:p>
                      <a:r>
                        <a:rPr lang="en-US" sz="1000"/>
                        <a:t>Videostarts ab 10s</a:t>
                      </a:r>
                      <a:endParaRPr lang="en-US" sz="1000"/>
                    </a:p>
                  </a:txBody>
                  <a:tcPr/>
                </a:tc>
                <a:tc>
                  <a:txBody>
                    <a:bodyPr/>
                    <a:lstStyle/>
                    <a:p>
                      <a:r>
                        <a:rPr lang="en-US" sz="1000"/>
                        <a:t>Videostarts ab 3s</a:t>
                      </a:r>
                      <a:endParaRPr lang="en-US" sz="1000"/>
                    </a:p>
                  </a:txBody>
                  <a:tcPr/>
                </a:tc>
                <a:tc>
                  <a:txBody>
                    <a:bodyPr/>
                    <a:lstStyle/>
                    <a:p>
                      <a:r>
                        <a:rPr lang="en-US" sz="1000"/>
                        <a:t>% Wiedergabe</a:t>
                      </a:r>
                      <a:endParaRPr lang="en-US" sz="1000"/>
                    </a:p>
                  </a:txBody>
                  <a:tcPr/>
                </a:tc>
                <a:tc>
                  <a:txBody>
                    <a:bodyPr/>
                    <a:lstStyle/>
                    <a:p>
                      <a:r>
                        <a:rPr lang="en-US" sz="1000"/>
                        <a:t>Videolänge</a:t>
                      </a:r>
                      <a:endParaRPr lang="en-US" sz="1000"/>
                    </a:p>
                  </a:txBody>
                  <a:tcPr/>
                </a:tc>
                <a:extLst>
                  <a:ext uri="{0D108BD9-81ED-4DB2-BD59-A6C34878D82A}">
                    <a16:rowId xmlns:a16="http://schemas.microsoft.com/office/drawing/2014/main" val="3816821193"/>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84892</a:t>
                      </a:r>
                      <a:endParaRPr lang="en-US" sz="1000"/>
                    </a:p>
                  </a:txBody>
                  <a:tcPr/>
                </a:tc>
                <a:tc>
                  <a:txBody>
                    <a:bodyPr/>
                    <a:lstStyle/>
                    <a:p>
                      <a:r>
                        <a:rPr lang="en-US" sz="1000"/>
                        <a:t>175442</a:t>
                      </a:r>
                      <a:endParaRPr lang="en-US" sz="1000"/>
                    </a:p>
                  </a:txBody>
                  <a:tcPr/>
                </a:tc>
                <a:tc>
                  <a:txBody>
                    <a:bodyPr/>
                    <a:lstStyle/>
                    <a:p>
                      <a:r>
                        <a:rPr lang="en-US" sz="1000"/>
                        <a:t>37%</a:t>
                      </a:r>
                      <a:endParaRPr lang="en-US" sz="1000"/>
                    </a:p>
                  </a:txBody>
                  <a:tcPr/>
                </a:tc>
                <a:tc>
                  <a:txBody>
                    <a:bodyPr/>
                    <a:lstStyle/>
                    <a:p>
                      <a:r>
                        <a:rPr lang="en-US" sz="1000"/>
                        <a:t>1:52</a:t>
                      </a:r>
                      <a:endParaRPr lang="en-US" sz="1000"/>
                    </a:p>
                  </a:txBody>
                  <a:tcPr/>
                </a:tc>
                <a:extLst>
                  <a:ext uri="{0D108BD9-81ED-4DB2-BD59-A6C34878D82A}">
                    <a16:rowId xmlns:a16="http://schemas.microsoft.com/office/drawing/2014/main" val="2083120207"/>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72532</a:t>
                      </a:r>
                      <a:endParaRPr lang="en-US" sz="1000"/>
                    </a:p>
                  </a:txBody>
                  <a:tcPr/>
                </a:tc>
                <a:tc>
                  <a:txBody>
                    <a:bodyPr/>
                    <a:lstStyle/>
                    <a:p>
                      <a:r>
                        <a:rPr lang="en-US" sz="1000"/>
                        <a:t>162314</a:t>
                      </a:r>
                      <a:endParaRPr lang="en-US" sz="1000"/>
                    </a:p>
                  </a:txBody>
                  <a:tcPr/>
                </a:tc>
                <a:tc>
                  <a:txBody>
                    <a:bodyPr/>
                    <a:lstStyle/>
                    <a:p>
                      <a:r>
                        <a:rPr lang="en-US" sz="1000"/>
                        <a:t>18%</a:t>
                      </a:r>
                      <a:endParaRPr lang="en-US" sz="1000"/>
                    </a:p>
                  </a:txBody>
                  <a:tcPr/>
                </a:tc>
                <a:tc>
                  <a:txBody>
                    <a:bodyPr/>
                    <a:lstStyle/>
                    <a:p>
                      <a:r>
                        <a:rPr lang="en-US" sz="1000"/>
                        <a:t>0:45</a:t>
                      </a:r>
                      <a:endParaRPr lang="en-US" sz="1000"/>
                    </a:p>
                  </a:txBody>
                  <a:tcPr/>
                </a:tc>
                <a:extLst>
                  <a:ext uri="{0D108BD9-81ED-4DB2-BD59-A6C34878D82A}">
                    <a16:rowId xmlns:a16="http://schemas.microsoft.com/office/drawing/2014/main" val="2658090516"/>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41631</a:t>
                      </a:r>
                      <a:endParaRPr lang="en-US" sz="1000"/>
                    </a:p>
                  </a:txBody>
                  <a:tcPr/>
                </a:tc>
                <a:tc>
                  <a:txBody>
                    <a:bodyPr/>
                    <a:lstStyle/>
                    <a:p>
                      <a:r>
                        <a:rPr lang="en-US" sz="1000"/>
                        <a:t>79959</a:t>
                      </a:r>
                      <a:endParaRPr lang="en-US" sz="1000"/>
                    </a:p>
                  </a:txBody>
                  <a:tcPr/>
                </a:tc>
                <a:tc>
                  <a:txBody>
                    <a:bodyPr/>
                    <a:lstStyle/>
                    <a:p>
                      <a:r>
                        <a:rPr lang="en-US" sz="1000"/>
                        <a:t>37%</a:t>
                      </a:r>
                      <a:endParaRPr lang="en-US" sz="1000"/>
                    </a:p>
                  </a:txBody>
                  <a:tcPr/>
                </a:tc>
                <a:tc>
                  <a:txBody>
                    <a:bodyPr/>
                    <a:lstStyle/>
                    <a:p>
                      <a:r>
                        <a:rPr lang="en-US" sz="1000"/>
                        <a:t>1:27</a:t>
                      </a:r>
                      <a:endParaRPr lang="en-US" sz="1000"/>
                    </a:p>
                  </a:txBody>
                  <a:tcPr/>
                </a:tc>
                <a:extLst>
                  <a:ext uri="{0D108BD9-81ED-4DB2-BD59-A6C34878D82A}">
                    <a16:rowId xmlns:a16="http://schemas.microsoft.com/office/drawing/2014/main" val="303602841"/>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22855</a:t>
                      </a:r>
                      <a:endParaRPr lang="en-US" sz="1000"/>
                    </a:p>
                  </a:txBody>
                  <a:tcPr/>
                </a:tc>
                <a:tc>
                  <a:txBody>
                    <a:bodyPr/>
                    <a:lstStyle/>
                    <a:p>
                      <a:r>
                        <a:rPr lang="en-US" sz="1000"/>
                        <a:t>50840</a:t>
                      </a:r>
                      <a:endParaRPr lang="en-US" sz="1000"/>
                    </a:p>
                  </a:txBody>
                  <a:tcPr/>
                </a:tc>
                <a:tc>
                  <a:txBody>
                    <a:bodyPr/>
                    <a:lstStyle/>
                    <a:p>
                      <a:r>
                        <a:rPr lang="en-US" sz="1000"/>
                        <a:t>9%</a:t>
                      </a:r>
                      <a:endParaRPr lang="en-US" sz="1000"/>
                    </a:p>
                  </a:txBody>
                  <a:tcPr/>
                </a:tc>
                <a:tc>
                  <a:txBody>
                    <a:bodyPr/>
                    <a:lstStyle/>
                    <a:p>
                      <a:r>
                        <a:rPr lang="en-US" sz="1000"/>
                        <a:t>2:55</a:t>
                      </a:r>
                      <a:endParaRPr lang="en-US" sz="1000"/>
                    </a:p>
                  </a:txBody>
                  <a:tcPr/>
                </a:tc>
                <a:extLst>
                  <a:ext uri="{0D108BD9-81ED-4DB2-BD59-A6C34878D82A}">
                    <a16:rowId xmlns:a16="http://schemas.microsoft.com/office/drawing/2014/main" val="2897772928"/>
                  </a:ext>
                </a:extLst>
              </a:tr>
              <a:tr h="370840">
                <a:tc>
                  <a:txBody>
                    <a:bodyPr/>
                    <a:lstStyle/>
                    <a:p>
                      <a:r>
                        <a:rPr lang="de-DE" sz="1000" b="1"/>
                        <a:t>NDR.de - 2016-12-27 14:31:50</a:t>
                      </a:r>
                      <a:r>
                        <a:rPr lang="de-DE" sz="1000"/>
                        <a:t>
Zu viel gefuttert? Um nicht nur den Bauch in Form zu kriegen, haben wir hier einen Spitzentipp. Auf geht´s!</a:t>
                      </a:r>
                      <a:endParaRPr lang="en-US" sz="1000"/>
                    </a:p>
                  </a:txBody>
                  <a:tcPr/>
                </a:tc>
                <a:tc>
                  <a:txBody>
                    <a:bodyPr/>
                    <a:lstStyle/>
                    <a:p>
                      <a:r>
                        <a:rPr lang="en-US" sz="1000"/>
                        <a:t>15490</a:t>
                      </a:r>
                      <a:endParaRPr lang="en-US" sz="1000"/>
                    </a:p>
                  </a:txBody>
                  <a:tcPr/>
                </a:tc>
                <a:tc>
                  <a:txBody>
                    <a:bodyPr/>
                    <a:lstStyle/>
                    <a:p>
                      <a:r>
                        <a:rPr lang="en-US" sz="1000"/>
                        <a:t>28461</a:t>
                      </a:r>
                      <a:endParaRPr lang="en-US" sz="1000"/>
                    </a:p>
                  </a:txBody>
                  <a:tcPr/>
                </a:tc>
                <a:tc>
                  <a:txBody>
                    <a:bodyPr/>
                    <a:lstStyle/>
                    <a:p>
                      <a:r>
                        <a:rPr lang="en-US" sz="1000"/>
                        <a:t>24%</a:t>
                      </a:r>
                      <a:endParaRPr lang="en-US" sz="1000"/>
                    </a:p>
                  </a:txBody>
                  <a:tcPr/>
                </a:tc>
                <a:tc>
                  <a:txBody>
                    <a:bodyPr/>
                    <a:lstStyle/>
                    <a:p>
                      <a:r>
                        <a:rPr lang="en-US" sz="1000"/>
                        <a:t>0:37</a:t>
                      </a:r>
                      <a:endParaRPr lang="en-US" sz="1000"/>
                    </a:p>
                  </a:txBody>
                  <a:tcPr/>
                </a:tc>
                <a:extLst>
                  <a:ext uri="{0D108BD9-81ED-4DB2-BD59-A6C34878D82A}">
                    <a16:rowId xmlns:a16="http://schemas.microsoft.com/office/drawing/2014/main" val="194519285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40559408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85094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64665794"/>
                    </a:ext>
                  </a:extLst>
                </a:gridCol>
                <a:gridCol w="1316736">
                  <a:extLst>
                    <a:ext uri="{9D8B030D-6E8A-4147-A177-3AD203B41FA5}">
                      <a16:colId xmlns:a16="http://schemas.microsoft.com/office/drawing/2014/main" val="920425774"/>
                    </a:ext>
                  </a:extLst>
                </a:gridCol>
                <a:gridCol w="1481328">
                  <a:extLst>
                    <a:ext uri="{9D8B030D-6E8A-4147-A177-3AD203B41FA5}">
                      <a16:colId xmlns:a16="http://schemas.microsoft.com/office/drawing/2014/main" val="3871450433"/>
                    </a:ext>
                  </a:extLst>
                </a:gridCol>
                <a:gridCol w="1481328">
                  <a:extLst>
                    <a:ext uri="{9D8B030D-6E8A-4147-A177-3AD203B41FA5}">
                      <a16:colId xmlns:a16="http://schemas.microsoft.com/office/drawing/2014/main" val="174976162"/>
                    </a:ext>
                  </a:extLst>
                </a:gridCol>
                <a:gridCol w="1481328">
                  <a:extLst>
                    <a:ext uri="{9D8B030D-6E8A-4147-A177-3AD203B41FA5}">
                      <a16:colId xmlns:a16="http://schemas.microsoft.com/office/drawing/2014/main" val="1662325174"/>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4251687859"/>
                  </a:ext>
                </a:extLst>
              </a:tr>
              <a:tr h="370840">
                <a:tc>
                  <a:txBody>
                    <a:bodyPr/>
                    <a:lstStyle/>
                    <a:p>
                      <a:r>
                        <a:rPr lang="de-DE" sz="1000" b="1"/>
                        <a:t>NDR.de - 2016-01-07 11:00:40</a:t>
                      </a:r>
                      <a:r>
                        <a:rPr lang="de-DE" sz="1000"/>
                        <a:t>
Auch wenn vielerorts im Norden die ersten Gewässer zugefroren sind - nicht draufgehen, das Eis ist zu dünn. Nur freigegebene Eisflächen können sicher betreten werden.</a:t>
                      </a:r>
                      <a:endParaRPr lang="en-US" sz="1000"/>
                    </a:p>
                  </a:txBody>
                  <a:tcPr/>
                </a:tc>
                <a:tc>
                  <a:txBody>
                    <a:bodyPr/>
                    <a:lstStyle/>
                    <a:p>
                      <a:r>
                        <a:rPr lang="en-US" sz="1000"/>
                        <a:t>22.0%</a:t>
                      </a:r>
                      <a:endParaRPr lang="en-US" sz="1000"/>
                    </a:p>
                  </a:txBody>
                  <a:tcPr/>
                </a:tc>
                <a:tc>
                  <a:txBody>
                    <a:bodyPr/>
                    <a:lstStyle/>
                    <a:p>
                      <a:r>
                        <a:rPr lang="en-US" sz="1000"/>
                        <a:t>38.6%</a:t>
                      </a:r>
                      <a:endParaRPr lang="en-US" sz="1000"/>
                    </a:p>
                  </a:txBody>
                  <a:tcPr/>
                </a:tc>
                <a:tc>
                  <a:txBody>
                    <a:bodyPr/>
                    <a:lstStyle/>
                    <a:p>
                      <a:r>
                        <a:rPr lang="en-US" sz="1000"/>
                        <a:t>7140</a:t>
                      </a:r>
                      <a:endParaRPr lang="en-US" sz="1000"/>
                    </a:p>
                  </a:txBody>
                  <a:tcPr/>
                </a:tc>
                <a:tc>
                  <a:txBody>
                    <a:bodyPr/>
                    <a:lstStyle/>
                    <a:p>
                      <a:r>
                        <a:rPr lang="en-US" sz="1000"/>
                        <a:t>32409</a:t>
                      </a:r>
                      <a:endParaRPr lang="en-US" sz="1000"/>
                    </a:p>
                  </a:txBody>
                  <a:tcPr/>
                </a:tc>
                <a:extLst>
                  <a:ext uri="{0D108BD9-81ED-4DB2-BD59-A6C34878D82A}">
                    <a16:rowId xmlns:a16="http://schemas.microsoft.com/office/drawing/2014/main" val="4124726567"/>
                  </a:ext>
                </a:extLst>
              </a:tr>
              <a:tr h="370840">
                <a:tc>
                  <a:txBody>
                    <a:bodyPr/>
                    <a:lstStyle/>
                    <a:p>
                      <a:r>
                        <a:rPr lang="de-DE" sz="1000" b="1"/>
                        <a:t>NDR.de - 2016-09-27 17:33:35</a:t>
                      </a:r>
                      <a:r>
                        <a:rPr lang="de-DE" sz="1000"/>
                        <a:t>
Er räumt im Wald auf - der Mega-Harvester. (via NDR Niedersachsen)</a:t>
                      </a:r>
                      <a:endParaRPr lang="en-US" sz="1000"/>
                    </a:p>
                  </a:txBody>
                  <a:tcPr/>
                </a:tc>
                <a:tc>
                  <a:txBody>
                    <a:bodyPr/>
                    <a:lstStyle/>
                    <a:p>
                      <a:r>
                        <a:rPr lang="en-US" sz="1000"/>
                        <a:t>21.9%</a:t>
                      </a:r>
                      <a:endParaRPr lang="en-US" sz="1000"/>
                    </a:p>
                  </a:txBody>
                  <a:tcPr/>
                </a:tc>
                <a:tc>
                  <a:txBody>
                    <a:bodyPr/>
                    <a:lstStyle/>
                    <a:p>
                      <a:r>
                        <a:rPr lang="en-US" sz="1000"/>
                        <a:t>39.2%</a:t>
                      </a:r>
                      <a:endParaRPr lang="en-US" sz="1000"/>
                    </a:p>
                  </a:txBody>
                  <a:tcPr/>
                </a:tc>
                <a:tc>
                  <a:txBody>
                    <a:bodyPr/>
                    <a:lstStyle/>
                    <a:p>
                      <a:r>
                        <a:rPr lang="en-US" sz="1000"/>
                        <a:t>8869</a:t>
                      </a:r>
                      <a:endParaRPr lang="en-US" sz="1000"/>
                    </a:p>
                  </a:txBody>
                  <a:tcPr/>
                </a:tc>
                <a:tc>
                  <a:txBody>
                    <a:bodyPr/>
                    <a:lstStyle/>
                    <a:p>
                      <a:r>
                        <a:rPr lang="en-US" sz="1000"/>
                        <a:t>39853</a:t>
                      </a:r>
                      <a:endParaRPr lang="en-US" sz="1000"/>
                    </a:p>
                  </a:txBody>
                  <a:tcPr/>
                </a:tc>
                <a:extLst>
                  <a:ext uri="{0D108BD9-81ED-4DB2-BD59-A6C34878D82A}">
                    <a16:rowId xmlns:a16="http://schemas.microsoft.com/office/drawing/2014/main" val="145273952"/>
                  </a:ext>
                </a:extLst>
              </a:tr>
              <a:tr h="370840">
                <a:tc>
                  <a:txBody>
                    <a:bodyPr/>
                    <a:lstStyle/>
                    <a:p>
                      <a:r>
                        <a:rPr lang="de-DE" sz="1000" b="1"/>
                        <a:t>NDR.de - 2016-03-18 20:08:32</a:t>
                      </a:r>
                      <a:r>
                        <a:rPr lang="de-DE" sz="1000"/>
                        <a:t>
Eine kleine Sensation auf dem roten Sofa bei DAS! Ulli Hoeneß schickt Monica Lierhaus einen Gruß und möchte ihr einen Herzenswunsch erfüllen.</a:t>
                      </a:r>
                      <a:endParaRPr lang="en-US" sz="1000"/>
                    </a:p>
                  </a:txBody>
                  <a:tcPr/>
                </a:tc>
                <a:tc>
                  <a:txBody>
                    <a:bodyPr/>
                    <a:lstStyle/>
                    <a:p>
                      <a:r>
                        <a:rPr lang="en-US" sz="1000"/>
                        <a:t>20.4%</a:t>
                      </a:r>
                      <a:endParaRPr lang="en-US" sz="1000"/>
                    </a:p>
                  </a:txBody>
                  <a:tcPr/>
                </a:tc>
                <a:tc>
                  <a:txBody>
                    <a:bodyPr/>
                    <a:lstStyle/>
                    <a:p>
                      <a:r>
                        <a:rPr lang="en-US" sz="1000"/>
                        <a:t>35.8%</a:t>
                      </a:r>
                      <a:endParaRPr lang="en-US" sz="1000"/>
                    </a:p>
                  </a:txBody>
                  <a:tcPr/>
                </a:tc>
                <a:tc>
                  <a:txBody>
                    <a:bodyPr/>
                    <a:lstStyle/>
                    <a:p>
                      <a:r>
                        <a:rPr lang="en-US" sz="1000"/>
                        <a:t>10660</a:t>
                      </a:r>
                      <a:endParaRPr lang="en-US" sz="1000"/>
                    </a:p>
                  </a:txBody>
                  <a:tcPr/>
                </a:tc>
                <a:tc>
                  <a:txBody>
                    <a:bodyPr/>
                    <a:lstStyle/>
                    <a:p>
                      <a:r>
                        <a:rPr lang="en-US" sz="1000"/>
                        <a:t>50825</a:t>
                      </a:r>
                      <a:endParaRPr lang="en-US" sz="1000"/>
                    </a:p>
                  </a:txBody>
                  <a:tcPr/>
                </a:tc>
                <a:extLst>
                  <a:ext uri="{0D108BD9-81ED-4DB2-BD59-A6C34878D82A}">
                    <a16:rowId xmlns:a16="http://schemas.microsoft.com/office/drawing/2014/main" val="843358012"/>
                  </a:ext>
                </a:extLst>
              </a:tr>
              <a:tr h="370840">
                <a:tc>
                  <a:txBody>
                    <a:bodyPr/>
                    <a:lstStyle/>
                    <a:p>
                      <a:r>
                        <a:rPr lang="de-DE" sz="1000" b="1"/>
                        <a:t>NDR.de - 2016-05-05 19:11:13</a:t>
                      </a:r>
                      <a:r>
                        <a:rPr lang="de-DE" sz="1000"/>
                        <a:t>
Wie überlebt Basilikum aus dem Supermarkt? Unser Trick: Teilen, teilen, teilen! Das gilt auch für das Video..</a:t>
                      </a:r>
                      <a:endParaRPr lang="en-US" sz="1000"/>
                    </a:p>
                  </a:txBody>
                  <a:tcPr/>
                </a:tc>
                <a:tc>
                  <a:txBody>
                    <a:bodyPr/>
                    <a:lstStyle/>
                    <a:p>
                      <a:r>
                        <a:rPr lang="en-US" sz="1000"/>
                        <a:t>20.2%</a:t>
                      </a:r>
                      <a:endParaRPr lang="en-US" sz="1000"/>
                    </a:p>
                  </a:txBody>
                  <a:tcPr/>
                </a:tc>
                <a:tc>
                  <a:txBody>
                    <a:bodyPr/>
                    <a:lstStyle/>
                    <a:p>
                      <a:r>
                        <a:rPr lang="en-US" sz="1000"/>
                        <a:t>31.1%</a:t>
                      </a:r>
                      <a:endParaRPr lang="en-US" sz="1000"/>
                    </a:p>
                  </a:txBody>
                  <a:tcPr/>
                </a:tc>
                <a:tc>
                  <a:txBody>
                    <a:bodyPr/>
                    <a:lstStyle/>
                    <a:p>
                      <a:r>
                        <a:rPr lang="en-US" sz="1000"/>
                        <a:t>12003</a:t>
                      </a:r>
                      <a:endParaRPr lang="en-US" sz="1000"/>
                    </a:p>
                  </a:txBody>
                  <a:tcPr/>
                </a:tc>
                <a:tc>
                  <a:txBody>
                    <a:bodyPr/>
                    <a:lstStyle/>
                    <a:p>
                      <a:r>
                        <a:rPr lang="en-US" sz="1000"/>
                        <a:t>59192</a:t>
                      </a:r>
                      <a:endParaRPr lang="en-US" sz="1000"/>
                    </a:p>
                  </a:txBody>
                  <a:tcPr/>
                </a:tc>
                <a:extLst>
                  <a:ext uri="{0D108BD9-81ED-4DB2-BD59-A6C34878D82A}">
                    <a16:rowId xmlns:a16="http://schemas.microsoft.com/office/drawing/2014/main" val="1580372870"/>
                  </a:ext>
                </a:extLst>
              </a:tr>
              <a:tr h="370840">
                <a:tc>
                  <a:txBody>
                    <a:bodyPr/>
                    <a:lstStyle/>
                    <a:p>
                      <a:r>
                        <a:rPr lang="en-US" sz="1000" b="1"/>
                        <a:t>NDR.de - 2016-03-14 19:22:11</a:t>
                      </a:r>
                      <a:r>
                        <a:rPr lang="en-US" sz="1000"/>
                        <a:t>
</a:t>
                      </a:r>
                      <a:endParaRPr lang="en-US" sz="1000"/>
                    </a:p>
                  </a:txBody>
                  <a:tcPr/>
                </a:tc>
                <a:tc>
                  <a:txBody>
                    <a:bodyPr/>
                    <a:lstStyle/>
                    <a:p>
                      <a:r>
                        <a:rPr lang="en-US" sz="1000"/>
                        <a:t>19.4%</a:t>
                      </a:r>
                      <a:endParaRPr lang="en-US" sz="1000"/>
                    </a:p>
                  </a:txBody>
                  <a:tcPr/>
                </a:tc>
                <a:tc>
                  <a:txBody>
                    <a:bodyPr/>
                    <a:lstStyle/>
                    <a:p>
                      <a:r>
                        <a:rPr lang="en-US" sz="1000"/>
                        <a:t>33.0%</a:t>
                      </a:r>
                      <a:endParaRPr lang="en-US" sz="1000"/>
                    </a:p>
                  </a:txBody>
                  <a:tcPr/>
                </a:tc>
                <a:tc>
                  <a:txBody>
                    <a:bodyPr/>
                    <a:lstStyle/>
                    <a:p>
                      <a:r>
                        <a:rPr lang="en-US" sz="1000"/>
                        <a:t>9523</a:t>
                      </a:r>
                      <a:endParaRPr lang="en-US" sz="1000"/>
                    </a:p>
                  </a:txBody>
                  <a:tcPr/>
                </a:tc>
                <a:tc>
                  <a:txBody>
                    <a:bodyPr/>
                    <a:lstStyle/>
                    <a:p>
                      <a:r>
                        <a:rPr lang="en-US" sz="1000"/>
                        <a:t>49022</a:t>
                      </a:r>
                      <a:endParaRPr lang="en-US" sz="1000"/>
                    </a:p>
                  </a:txBody>
                  <a:tcPr/>
                </a:tc>
                <a:extLst>
                  <a:ext uri="{0D108BD9-81ED-4DB2-BD59-A6C34878D82A}">
                    <a16:rowId xmlns:a16="http://schemas.microsoft.com/office/drawing/2014/main" val="261808024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408472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Videostartrate - 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10702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88773060"/>
                    </a:ext>
                  </a:extLst>
                </a:gridCol>
                <a:gridCol w="1316736">
                  <a:extLst>
                    <a:ext uri="{9D8B030D-6E8A-4147-A177-3AD203B41FA5}">
                      <a16:colId xmlns:a16="http://schemas.microsoft.com/office/drawing/2014/main" val="573261450"/>
                    </a:ext>
                  </a:extLst>
                </a:gridCol>
                <a:gridCol w="1481328">
                  <a:extLst>
                    <a:ext uri="{9D8B030D-6E8A-4147-A177-3AD203B41FA5}">
                      <a16:colId xmlns:a16="http://schemas.microsoft.com/office/drawing/2014/main" val="3390926219"/>
                    </a:ext>
                  </a:extLst>
                </a:gridCol>
                <a:gridCol w="1481328">
                  <a:extLst>
                    <a:ext uri="{9D8B030D-6E8A-4147-A177-3AD203B41FA5}">
                      <a16:colId xmlns:a16="http://schemas.microsoft.com/office/drawing/2014/main" val="3569765750"/>
                    </a:ext>
                  </a:extLst>
                </a:gridCol>
                <a:gridCol w="1481328">
                  <a:extLst>
                    <a:ext uri="{9D8B030D-6E8A-4147-A177-3AD203B41FA5}">
                      <a16:colId xmlns:a16="http://schemas.microsoft.com/office/drawing/2014/main" val="967757463"/>
                    </a:ext>
                  </a:extLst>
                </a:gridCol>
              </a:tblGrid>
              <a:tr h="370840">
                <a:tc>
                  <a:txBody>
                    <a:bodyPr/>
                    <a:lstStyle/>
                    <a:p>
                      <a:r>
                        <a:rPr lang="en-US" sz="1000"/>
                        <a:t>Post</a:t>
                      </a:r>
                      <a:endParaRPr lang="en-US" sz="1000"/>
                    </a:p>
                  </a:txBody>
                  <a:tcPr/>
                </a:tc>
                <a:tc>
                  <a:txBody>
                    <a:bodyPr/>
                    <a:lstStyle/>
                    <a:p>
                      <a:r>
                        <a:rPr lang="en-US" sz="1000"/>
                        <a:t>Videostartrate (10 Sek.)</a:t>
                      </a:r>
                      <a:endParaRPr lang="en-US" sz="1000"/>
                    </a:p>
                  </a:txBody>
                  <a:tcPr/>
                </a:tc>
                <a:tc>
                  <a:txBody>
                    <a:bodyPr/>
                    <a:lstStyle/>
                    <a:p>
                      <a:r>
                        <a:rPr lang="en-US" sz="1000"/>
                        <a:t>Videostartrate (3 Sek.)</a:t>
                      </a:r>
                      <a:endParaRPr lang="en-US" sz="1000"/>
                    </a:p>
                  </a:txBody>
                  <a:tcPr/>
                </a:tc>
                <a:tc>
                  <a:txBody>
                    <a:bodyPr/>
                    <a:lstStyle/>
                    <a:p>
                      <a:r>
                        <a:rPr lang="en-US" sz="1000"/>
                        <a:t>Videostarts (10 Sek.)</a:t>
                      </a:r>
                      <a:endParaRPr lang="en-US" sz="1000"/>
                    </a:p>
                  </a:txBody>
                  <a:tcPr/>
                </a:tc>
                <a:tc>
                  <a:txBody>
                    <a:bodyPr/>
                    <a:lstStyle/>
                    <a:p>
                      <a:r>
                        <a:rPr lang="en-US" sz="1000"/>
                        <a:t>Potenzielle Reichweite</a:t>
                      </a:r>
                      <a:endParaRPr lang="en-US" sz="1000"/>
                    </a:p>
                  </a:txBody>
                  <a:tcPr/>
                </a:tc>
                <a:extLst>
                  <a:ext uri="{0D108BD9-81ED-4DB2-BD59-A6C34878D82A}">
                    <a16:rowId xmlns:a16="http://schemas.microsoft.com/office/drawing/2014/main" val="2315451415"/>
                  </a:ext>
                </a:extLst>
              </a:tr>
              <a:tr h="370840">
                <a:tc>
                  <a:txBody>
                    <a:bodyPr/>
                    <a:lstStyle/>
                    <a:p>
                      <a:r>
                        <a:rPr lang="en-US" sz="1000" b="1"/>
                        <a:t>NDR.de - 2016-05-20 15:12:04</a:t>
                      </a:r>
                      <a:r>
                        <a:rPr lang="en-US" sz="1000"/>
                        <a:t>
</a:t>
                      </a:r>
                      <a:endParaRPr lang="en-US" sz="1000"/>
                    </a:p>
                  </a:txBody>
                  <a:tcPr/>
                </a:tc>
                <a:tc>
                  <a:txBody>
                    <a:bodyPr/>
                    <a:lstStyle/>
                    <a:p>
                      <a:r>
                        <a:rPr lang="en-US" sz="1000"/>
                        <a:t>4.4%</a:t>
                      </a:r>
                      <a:endParaRPr lang="en-US" sz="1000"/>
                    </a:p>
                  </a:txBody>
                  <a:tcPr/>
                </a:tc>
                <a:tc>
                  <a:txBody>
                    <a:bodyPr/>
                    <a:lstStyle/>
                    <a:p>
                      <a:r>
                        <a:rPr lang="en-US" sz="1000"/>
                        <a:t>18.7%</a:t>
                      </a:r>
                      <a:endParaRPr lang="en-US" sz="1000"/>
                    </a:p>
                  </a:txBody>
                  <a:tcPr/>
                </a:tc>
                <a:tc>
                  <a:txBody>
                    <a:bodyPr/>
                    <a:lstStyle/>
                    <a:p>
                      <a:r>
                        <a:rPr lang="en-US" sz="1000"/>
                        <a:t>682</a:t>
                      </a:r>
                      <a:endParaRPr lang="en-US" sz="1000"/>
                    </a:p>
                  </a:txBody>
                  <a:tcPr/>
                </a:tc>
                <a:tc>
                  <a:txBody>
                    <a:bodyPr/>
                    <a:lstStyle/>
                    <a:p>
                      <a:r>
                        <a:rPr lang="en-US" sz="1000"/>
                        <a:t>15449</a:t>
                      </a:r>
                      <a:endParaRPr lang="en-US" sz="1000"/>
                    </a:p>
                  </a:txBody>
                  <a:tcPr/>
                </a:tc>
                <a:extLst>
                  <a:ext uri="{0D108BD9-81ED-4DB2-BD59-A6C34878D82A}">
                    <a16:rowId xmlns:a16="http://schemas.microsoft.com/office/drawing/2014/main" val="2340678528"/>
                  </a:ext>
                </a:extLst>
              </a:tr>
              <a:tr h="370840">
                <a:tc>
                  <a:txBody>
                    <a:bodyPr/>
                    <a:lstStyle/>
                    <a:p>
                      <a:r>
                        <a:rPr lang="de-DE" sz="1000" b="1"/>
                        <a:t>NDR.de - 2016-04-20 08:17:33</a:t>
                      </a:r>
                      <a:r>
                        <a:rPr lang="de-DE" sz="1000"/>
                        <a:t>
Ohne Kupfer geht nichts: keine Datenautobahn, kein Hausbau, keine Energieversorgung. In Hamburg sitzt der weltweit zweitgrößte Kupferproduzent Aurubis. Das NDR Fernsehen zeigt Ihnen In der Sendereihe "Wie geht das?", wie bei Aurubis das "rote Gold" hergestellt wird - heute um 18:15 Uhr.</a:t>
                      </a:r>
                      <a:endParaRPr lang="en-US" sz="1000"/>
                    </a:p>
                  </a:txBody>
                  <a:tcPr/>
                </a:tc>
                <a:tc>
                  <a:txBody>
                    <a:bodyPr/>
                    <a:lstStyle/>
                    <a:p>
                      <a:r>
                        <a:rPr lang="en-US" sz="1000"/>
                        <a:t>4.8%</a:t>
                      </a:r>
                      <a:endParaRPr lang="en-US" sz="1000"/>
                    </a:p>
                  </a:txBody>
                  <a:tcPr/>
                </a:tc>
                <a:tc>
                  <a:txBody>
                    <a:bodyPr/>
                    <a:lstStyle/>
                    <a:p>
                      <a:r>
                        <a:rPr lang="en-US" sz="1000"/>
                        <a:t>15.4%</a:t>
                      </a:r>
                      <a:endParaRPr lang="en-US" sz="1000"/>
                    </a:p>
                  </a:txBody>
                  <a:tcPr/>
                </a:tc>
                <a:tc>
                  <a:txBody>
                    <a:bodyPr/>
                    <a:lstStyle/>
                    <a:p>
                      <a:r>
                        <a:rPr lang="en-US" sz="1000"/>
                        <a:t>750</a:t>
                      </a:r>
                      <a:endParaRPr lang="en-US" sz="1000"/>
                    </a:p>
                  </a:txBody>
                  <a:tcPr/>
                </a:tc>
                <a:tc>
                  <a:txBody>
                    <a:bodyPr/>
                    <a:lstStyle/>
                    <a:p>
                      <a:r>
                        <a:rPr lang="en-US" sz="1000"/>
                        <a:t>15480</a:t>
                      </a:r>
                      <a:endParaRPr lang="en-US" sz="1000"/>
                    </a:p>
                  </a:txBody>
                  <a:tcPr/>
                </a:tc>
                <a:extLst>
                  <a:ext uri="{0D108BD9-81ED-4DB2-BD59-A6C34878D82A}">
                    <a16:rowId xmlns:a16="http://schemas.microsoft.com/office/drawing/2014/main" val="604959543"/>
                  </a:ext>
                </a:extLst>
              </a:tr>
              <a:tr h="370840">
                <a:tc>
                  <a:txBody>
                    <a:bodyPr/>
                    <a:lstStyle/>
                    <a:p>
                      <a:r>
                        <a:rPr lang="de-DE" sz="1000" b="1"/>
                        <a:t>NDR.de - 2016-07-01 11:10:08</a:t>
                      </a:r>
                      <a:r>
                        <a:rPr lang="de-DE" sz="1000"/>
                        <a:t>
Glückstag für 20 Millionen Rentner: In Deutschland steigen die Renten so stark wie seit 23 Jahren nicht mehr. Wir erklären, woran das liegt. #WhatsInfo</a:t>
                      </a:r>
                      <a:endParaRPr lang="en-US" sz="1000"/>
                    </a:p>
                  </a:txBody>
                  <a:tcPr/>
                </a:tc>
                <a:tc>
                  <a:txBody>
                    <a:bodyPr/>
                    <a:lstStyle/>
                    <a:p>
                      <a:r>
                        <a:rPr lang="en-US" sz="1000"/>
                        <a:t>4.8%</a:t>
                      </a:r>
                      <a:endParaRPr lang="en-US" sz="1000"/>
                    </a:p>
                  </a:txBody>
                  <a:tcPr/>
                </a:tc>
                <a:tc>
                  <a:txBody>
                    <a:bodyPr/>
                    <a:lstStyle/>
                    <a:p>
                      <a:r>
                        <a:rPr lang="en-US" sz="1000"/>
                        <a:t>17.9%</a:t>
                      </a:r>
                      <a:endParaRPr lang="en-US" sz="1000"/>
                    </a:p>
                  </a:txBody>
                  <a:tcPr/>
                </a:tc>
                <a:tc>
                  <a:txBody>
                    <a:bodyPr/>
                    <a:lstStyle/>
                    <a:p>
                      <a:r>
                        <a:rPr lang="en-US" sz="1000"/>
                        <a:t>980</a:t>
                      </a:r>
                      <a:endParaRPr lang="en-US" sz="1000"/>
                    </a:p>
                  </a:txBody>
                  <a:tcPr/>
                </a:tc>
                <a:tc>
                  <a:txBody>
                    <a:bodyPr/>
                    <a:lstStyle/>
                    <a:p>
                      <a:r>
                        <a:rPr lang="en-US" sz="1000"/>
                        <a:t>20491</a:t>
                      </a:r>
                      <a:endParaRPr lang="en-US" sz="1000"/>
                    </a:p>
                  </a:txBody>
                  <a:tcPr/>
                </a:tc>
                <a:extLst>
                  <a:ext uri="{0D108BD9-81ED-4DB2-BD59-A6C34878D82A}">
                    <a16:rowId xmlns:a16="http://schemas.microsoft.com/office/drawing/2014/main" val="3008938865"/>
                  </a:ext>
                </a:extLst>
              </a:tr>
              <a:tr h="370840">
                <a:tc>
                  <a:txBody>
                    <a:bodyPr/>
                    <a:lstStyle/>
                    <a:p>
                      <a:r>
                        <a:rPr lang="en-US" sz="1000" b="1"/>
                        <a:t>NDR.de - 2016-10-28 05:42:09</a:t>
                      </a:r>
                      <a:r>
                        <a:rPr lang="en-US" sz="1000"/>
                        <a:t>
Clueso unplugged bei NDR 2! 
Sein neuer Song "Neuanfang" in voller Länge 👉 http://www.ndr.de/clueso782.html</a:t>
                      </a:r>
                      <a:endParaRPr lang="en-US" sz="1000"/>
                    </a:p>
                  </a:txBody>
                  <a:tcPr/>
                </a:tc>
                <a:tc>
                  <a:txBody>
                    <a:bodyPr/>
                    <a:lstStyle/>
                    <a:p>
                      <a:r>
                        <a:rPr lang="en-US" sz="1000"/>
                        <a:t>5.2%</a:t>
                      </a:r>
                      <a:endParaRPr lang="en-US" sz="1000"/>
                    </a:p>
                  </a:txBody>
                  <a:tcPr/>
                </a:tc>
                <a:tc>
                  <a:txBody>
                    <a:bodyPr/>
                    <a:lstStyle/>
                    <a:p>
                      <a:r>
                        <a:rPr lang="en-US" sz="1000"/>
                        <a:t>20.6%</a:t>
                      </a:r>
                      <a:endParaRPr lang="en-US" sz="1000"/>
                    </a:p>
                  </a:txBody>
                  <a:tcPr/>
                </a:tc>
                <a:tc>
                  <a:txBody>
                    <a:bodyPr/>
                    <a:lstStyle/>
                    <a:p>
                      <a:r>
                        <a:rPr lang="en-US" sz="1000"/>
                        <a:t>1055</a:t>
                      </a:r>
                      <a:endParaRPr lang="en-US" sz="1000"/>
                    </a:p>
                  </a:txBody>
                  <a:tcPr/>
                </a:tc>
                <a:tc>
                  <a:txBody>
                    <a:bodyPr/>
                    <a:lstStyle/>
                    <a:p>
                      <a:r>
                        <a:rPr lang="en-US" sz="1000"/>
                        <a:t>20118</a:t>
                      </a:r>
                      <a:endParaRPr lang="en-US" sz="1000"/>
                    </a:p>
                  </a:txBody>
                  <a:tcPr/>
                </a:tc>
                <a:extLst>
                  <a:ext uri="{0D108BD9-81ED-4DB2-BD59-A6C34878D82A}">
                    <a16:rowId xmlns:a16="http://schemas.microsoft.com/office/drawing/2014/main" val="2834052453"/>
                  </a:ext>
                </a:extLst>
              </a:tr>
              <a:tr h="370840">
                <a:tc>
                  <a:txBody>
                    <a:bodyPr/>
                    <a:lstStyle/>
                    <a:p>
                      <a:r>
                        <a:rPr lang="de-DE" sz="1000" b="1"/>
                        <a:t>NDR.de - 2016-12-23 10:34:55</a:t>
                      </a:r>
                      <a:r>
                        <a:rPr lang="de-DE" sz="1000"/>
                        <a:t>
Vier höchst unterschiedliche prominente Gäste an einem Tisch - da ist beste Unterhaltung garantiert. Ein anregender Abend mit Christine Kaufmann, Marcel Reif, Marco Wanda und Bosse im NDR Fernsehen.</a:t>
                      </a:r>
                      <a:endParaRPr lang="en-US" sz="1000"/>
                    </a:p>
                  </a:txBody>
                  <a:tcPr/>
                </a:tc>
                <a:tc>
                  <a:txBody>
                    <a:bodyPr/>
                    <a:lstStyle/>
                    <a:p>
                      <a:r>
                        <a:rPr lang="en-US" sz="1000"/>
                        <a:t>5.2%</a:t>
                      </a:r>
                      <a:endParaRPr lang="en-US" sz="1000"/>
                    </a:p>
                  </a:txBody>
                  <a:tcPr/>
                </a:tc>
                <a:tc>
                  <a:txBody>
                    <a:bodyPr/>
                    <a:lstStyle/>
                    <a:p>
                      <a:r>
                        <a:rPr lang="en-US" sz="1000"/>
                        <a:t>18.5%</a:t>
                      </a:r>
                      <a:endParaRPr lang="en-US" sz="1000"/>
                    </a:p>
                  </a:txBody>
                  <a:tcPr/>
                </a:tc>
                <a:tc>
                  <a:txBody>
                    <a:bodyPr/>
                    <a:lstStyle/>
                    <a:p>
                      <a:r>
                        <a:rPr lang="en-US" sz="1000"/>
                        <a:t>514</a:t>
                      </a:r>
                      <a:endParaRPr lang="en-US" sz="1000"/>
                    </a:p>
                  </a:txBody>
                  <a:tcPr/>
                </a:tc>
                <a:tc>
                  <a:txBody>
                    <a:bodyPr/>
                    <a:lstStyle/>
                    <a:p>
                      <a:r>
                        <a:rPr lang="en-US" sz="1000"/>
                        <a:t>9816</a:t>
                      </a:r>
                      <a:endParaRPr lang="en-US" sz="1000"/>
                    </a:p>
                  </a:txBody>
                  <a:tcPr/>
                </a:tc>
                <a:extLst>
                  <a:ext uri="{0D108BD9-81ED-4DB2-BD59-A6C34878D82A}">
                    <a16:rowId xmlns:a16="http://schemas.microsoft.com/office/drawing/2014/main" val="22305302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0843658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Potenzielle Reichweite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01239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28671935"/>
                    </a:ext>
                  </a:extLst>
                </a:gridCol>
                <a:gridCol w="1234440">
                  <a:extLst>
                    <a:ext uri="{9D8B030D-6E8A-4147-A177-3AD203B41FA5}">
                      <a16:colId xmlns:a16="http://schemas.microsoft.com/office/drawing/2014/main" val="4147416539"/>
                    </a:ext>
                  </a:extLst>
                </a:gridCol>
                <a:gridCol w="822960">
                  <a:extLst>
                    <a:ext uri="{9D8B030D-6E8A-4147-A177-3AD203B41FA5}">
                      <a16:colId xmlns:a16="http://schemas.microsoft.com/office/drawing/2014/main" val="275984829"/>
                    </a:ext>
                  </a:extLst>
                </a:gridCol>
                <a:gridCol w="822960">
                  <a:extLst>
                    <a:ext uri="{9D8B030D-6E8A-4147-A177-3AD203B41FA5}">
                      <a16:colId xmlns:a16="http://schemas.microsoft.com/office/drawing/2014/main" val="4041297928"/>
                    </a:ext>
                  </a:extLst>
                </a:gridCol>
                <a:gridCol w="822960">
                  <a:extLst>
                    <a:ext uri="{9D8B030D-6E8A-4147-A177-3AD203B41FA5}">
                      <a16:colId xmlns:a16="http://schemas.microsoft.com/office/drawing/2014/main" val="2817223138"/>
                    </a:ext>
                  </a:extLst>
                </a:gridCol>
                <a:gridCol w="822960">
                  <a:extLst>
                    <a:ext uri="{9D8B030D-6E8A-4147-A177-3AD203B41FA5}">
                      <a16:colId xmlns:a16="http://schemas.microsoft.com/office/drawing/2014/main" val="3751172392"/>
                    </a:ext>
                  </a:extLst>
                </a:gridCol>
                <a:gridCol w="411480">
                  <a:extLst>
                    <a:ext uri="{9D8B030D-6E8A-4147-A177-3AD203B41FA5}">
                      <a16:colId xmlns:a16="http://schemas.microsoft.com/office/drawing/2014/main" val="2411737078"/>
                    </a:ext>
                  </a:extLst>
                </a:gridCol>
              </a:tblGrid>
              <a:tr h="370840">
                <a:tc>
                  <a:txBody>
                    <a:bodyPr/>
                    <a:lstStyle/>
                    <a:p>
                      <a:r>
                        <a:rPr lang="en-US" sz="1000"/>
                        <a:t>Post</a:t>
                      </a:r>
                      <a:endParaRPr lang="en-US" sz="1000"/>
                    </a:p>
                  </a:txBody>
                  <a:tcPr/>
                </a:tc>
                <a:tc>
                  <a:txBody>
                    <a:bodyPr/>
                    <a:lstStyle/>
                    <a:p>
                      <a:r>
                        <a:rPr lang="en-US" sz="1000"/>
                        <a:t>gesamt Potenzielle Reichweite</a:t>
                      </a:r>
                      <a:endParaRPr lang="en-US" sz="1000"/>
                    </a:p>
                  </a:txBody>
                  <a:tcPr/>
                </a:tc>
                <a:tc>
                  <a:txBody>
                    <a:bodyPr/>
                    <a:lstStyle/>
                    <a:p>
                      <a:r>
                        <a:rPr lang="en-US" sz="1000"/>
                        <a:t>bezahlt</a:t>
                      </a:r>
                      <a:endParaRPr lang="en-US" sz="1000"/>
                    </a:p>
                  </a:txBody>
                  <a:tcPr/>
                </a:tc>
                <a:tc>
                  <a:txBody>
                    <a:bodyPr/>
                    <a:lstStyle/>
                    <a:p>
                      <a:r>
                        <a:rPr lang="en-US" sz="1000"/>
                        <a:t>viral</a:t>
                      </a:r>
                      <a:endParaRPr lang="en-US" sz="1000"/>
                    </a:p>
                  </a:txBody>
                  <a:tcPr/>
                </a:tc>
                <a:tc>
                  <a:txBody>
                    <a:bodyPr/>
                    <a:lstStyle/>
                    <a:p>
                      <a:r>
                        <a:rPr lang="en-US" sz="1000"/>
                        <a:t>organisch</a:t>
                      </a:r>
                      <a:endParaRPr lang="en-US" sz="1000"/>
                    </a:p>
                  </a:txBody>
                  <a:tcPr/>
                </a:tc>
                <a:tc>
                  <a:txBody>
                    <a:bodyPr/>
                    <a:lstStyle/>
                    <a:p>
                      <a:r>
                        <a:rPr lang="en-US" sz="1000"/>
                        <a:t>unbezahlt</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235569909"/>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667098</a:t>
                      </a:r>
                      <a:endParaRPr lang="en-US" sz="1000"/>
                    </a:p>
                  </a:txBody>
                  <a:tcPr/>
                </a:tc>
                <a:tc>
                  <a:txBody>
                    <a:bodyPr/>
                    <a:lstStyle/>
                    <a:p>
                      <a:r>
                        <a:rPr lang="en-US" sz="1000"/>
                        <a:t>0</a:t>
                      </a:r>
                      <a:endParaRPr lang="en-US" sz="1000"/>
                    </a:p>
                  </a:txBody>
                  <a:tcPr/>
                </a:tc>
                <a:tc>
                  <a:txBody>
                    <a:bodyPr/>
                    <a:lstStyle/>
                    <a:p>
                      <a:r>
                        <a:rPr lang="en-US" sz="1000"/>
                        <a:t>465899</a:t>
                      </a:r>
                      <a:endParaRPr lang="en-US" sz="1000"/>
                    </a:p>
                  </a:txBody>
                  <a:tcPr/>
                </a:tc>
                <a:tc>
                  <a:txBody>
                    <a:bodyPr/>
                    <a:lstStyle/>
                    <a:p>
                      <a:r>
                        <a:rPr lang="en-US" sz="1000"/>
                        <a:t>204033</a:t>
                      </a:r>
                      <a:endParaRPr lang="en-US" sz="1000"/>
                    </a:p>
                  </a:txBody>
                  <a:tcPr/>
                </a:tc>
                <a:tc>
                  <a:txBody>
                    <a:bodyPr/>
                    <a:lstStyle/>
                    <a:p>
                      <a:r>
                        <a:rPr lang="en-US" sz="1000"/>
                        <a:t>667098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36902798"/>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516416</a:t>
                      </a:r>
                      <a:endParaRPr lang="en-US" sz="1000"/>
                    </a:p>
                  </a:txBody>
                  <a:tcPr/>
                </a:tc>
                <a:tc>
                  <a:txBody>
                    <a:bodyPr/>
                    <a:lstStyle/>
                    <a:p>
                      <a:r>
                        <a:rPr lang="en-US" sz="1000"/>
                        <a:t>0</a:t>
                      </a:r>
                      <a:endParaRPr lang="en-US" sz="1000"/>
                    </a:p>
                  </a:txBody>
                  <a:tcPr/>
                </a:tc>
                <a:tc>
                  <a:txBody>
                    <a:bodyPr/>
                    <a:lstStyle/>
                    <a:p>
                      <a:r>
                        <a:rPr lang="en-US" sz="1000"/>
                        <a:t>382584</a:t>
                      </a:r>
                      <a:endParaRPr lang="en-US" sz="1000"/>
                    </a:p>
                  </a:txBody>
                  <a:tcPr/>
                </a:tc>
                <a:tc>
                  <a:txBody>
                    <a:bodyPr/>
                    <a:lstStyle/>
                    <a:p>
                      <a:r>
                        <a:rPr lang="en-US" sz="1000"/>
                        <a:t>136630</a:t>
                      </a:r>
                      <a:endParaRPr lang="en-US" sz="1000"/>
                    </a:p>
                  </a:txBody>
                  <a:tcPr/>
                </a:tc>
                <a:tc>
                  <a:txBody>
                    <a:bodyPr/>
                    <a:lstStyle/>
                    <a:p>
                      <a:r>
                        <a:rPr lang="en-US" sz="1000"/>
                        <a:t>516416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97372842"/>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295965</a:t>
                      </a:r>
                      <a:endParaRPr lang="en-US" sz="1000"/>
                    </a:p>
                  </a:txBody>
                  <a:tcPr/>
                </a:tc>
                <a:tc>
                  <a:txBody>
                    <a:bodyPr/>
                    <a:lstStyle/>
                    <a:p>
                      <a:r>
                        <a:rPr lang="en-US" sz="1000"/>
                        <a:t>0</a:t>
                      </a:r>
                      <a:endParaRPr lang="en-US" sz="1000"/>
                    </a:p>
                  </a:txBody>
                  <a:tcPr/>
                </a:tc>
                <a:tc>
                  <a:txBody>
                    <a:bodyPr/>
                    <a:lstStyle/>
                    <a:p>
                      <a:r>
                        <a:rPr lang="en-US" sz="1000"/>
                        <a:t>245916</a:t>
                      </a:r>
                      <a:endParaRPr lang="en-US" sz="1000"/>
                    </a:p>
                  </a:txBody>
                  <a:tcPr/>
                </a:tc>
                <a:tc>
                  <a:txBody>
                    <a:bodyPr/>
                    <a:lstStyle/>
                    <a:p>
                      <a:r>
                        <a:rPr lang="en-US" sz="1000"/>
                        <a:t>52992</a:t>
                      </a:r>
                      <a:endParaRPr lang="en-US" sz="1000"/>
                    </a:p>
                  </a:txBody>
                  <a:tcPr/>
                </a:tc>
                <a:tc>
                  <a:txBody>
                    <a:bodyPr/>
                    <a:lstStyle/>
                    <a:p>
                      <a:r>
                        <a:rPr lang="en-US" sz="1000"/>
                        <a:t>295965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71003274"/>
                  </a:ext>
                </a:extLst>
              </a:tr>
              <a:tr h="370840">
                <a:tc>
                  <a:txBody>
                    <a:bodyPr/>
                    <a:lstStyle/>
                    <a:p>
                      <a:r>
                        <a:rPr lang="de-DE" sz="1000" b="1"/>
                        <a:t>NDR.de - 2016-10-10 21:55:27</a:t>
                      </a:r>
                      <a:r>
                        <a:rPr lang="de-DE" sz="1000"/>
                        <a:t>
Der Tod von Tamme Hanken, bekannt als "XXL-Ostfriese", hat weit über Ostfriesland hinaus für Bestürzung gesorgt.</a:t>
                      </a:r>
                      <a:endParaRPr lang="en-US" sz="1000"/>
                    </a:p>
                  </a:txBody>
                  <a:tcPr/>
                </a:tc>
                <a:tc>
                  <a:txBody>
                    <a:bodyPr/>
                    <a:lstStyle/>
                    <a:p>
                      <a:r>
                        <a:rPr lang="en-US" sz="1000"/>
                        <a:t>225384</a:t>
                      </a:r>
                      <a:endParaRPr lang="en-US" sz="1000"/>
                    </a:p>
                  </a:txBody>
                  <a:tcPr/>
                </a:tc>
                <a:tc>
                  <a:txBody>
                    <a:bodyPr/>
                    <a:lstStyle/>
                    <a:p>
                      <a:r>
                        <a:rPr lang="en-US" sz="1000"/>
                        <a:t>0</a:t>
                      </a:r>
                      <a:endParaRPr lang="en-US" sz="1000"/>
                    </a:p>
                  </a:txBody>
                  <a:tcPr/>
                </a:tc>
                <a:tc>
                  <a:txBody>
                    <a:bodyPr/>
                    <a:lstStyle/>
                    <a:p>
                      <a:r>
                        <a:rPr lang="en-US" sz="1000"/>
                        <a:t>181198</a:t>
                      </a:r>
                      <a:endParaRPr lang="en-US" sz="1000"/>
                    </a:p>
                  </a:txBody>
                  <a:tcPr/>
                </a:tc>
                <a:tc>
                  <a:txBody>
                    <a:bodyPr/>
                    <a:lstStyle/>
                    <a:p>
                      <a:r>
                        <a:rPr lang="en-US" sz="1000"/>
                        <a:t>50951</a:t>
                      </a:r>
                      <a:endParaRPr lang="en-US" sz="1000"/>
                    </a:p>
                  </a:txBody>
                  <a:tcPr/>
                </a:tc>
                <a:tc>
                  <a:txBody>
                    <a:bodyPr/>
                    <a:lstStyle/>
                    <a:p>
                      <a:r>
                        <a:rPr lang="en-US" sz="1000"/>
                        <a:t>225384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422522455"/>
                  </a:ext>
                </a:extLst>
              </a:tr>
              <a:tr h="370840">
                <a:tc>
                  <a:txBody>
                    <a:bodyPr/>
                    <a:lstStyle/>
                    <a:p>
                      <a:r>
                        <a:rPr lang="en-US" sz="1000" b="1"/>
                        <a:t>NDR.de - 2016-04-27 14:35:54</a:t>
                      </a:r>
                      <a:r>
                        <a:rPr lang="en-US" sz="1000"/>
                        <a:t>
</a:t>
                      </a:r>
                      <a:endParaRPr lang="en-US" sz="1000"/>
                    </a:p>
                  </a:txBody>
                  <a:tcPr/>
                </a:tc>
                <a:tc>
                  <a:txBody>
                    <a:bodyPr/>
                    <a:lstStyle/>
                    <a:p>
                      <a:r>
                        <a:rPr lang="en-US" sz="1000"/>
                        <a:t>173426</a:t>
                      </a:r>
                      <a:endParaRPr lang="en-US" sz="1000"/>
                    </a:p>
                  </a:txBody>
                  <a:tcPr/>
                </a:tc>
                <a:tc>
                  <a:txBody>
                    <a:bodyPr/>
                    <a:lstStyle/>
                    <a:p>
                      <a:r>
                        <a:rPr lang="en-US" sz="1000"/>
                        <a:t>0</a:t>
                      </a:r>
                      <a:endParaRPr lang="en-US" sz="1000"/>
                    </a:p>
                  </a:txBody>
                  <a:tcPr/>
                </a:tc>
                <a:tc>
                  <a:txBody>
                    <a:bodyPr/>
                    <a:lstStyle/>
                    <a:p>
                      <a:r>
                        <a:rPr lang="en-US" sz="1000"/>
                        <a:t>137600</a:t>
                      </a:r>
                      <a:endParaRPr lang="en-US" sz="1000"/>
                    </a:p>
                  </a:txBody>
                  <a:tcPr/>
                </a:tc>
                <a:tc>
                  <a:txBody>
                    <a:bodyPr/>
                    <a:lstStyle/>
                    <a:p>
                      <a:r>
                        <a:rPr lang="en-US" sz="1000"/>
                        <a:t>40753</a:t>
                      </a:r>
                      <a:endParaRPr lang="en-US" sz="1000"/>
                    </a:p>
                  </a:txBody>
                  <a:tcPr/>
                </a:tc>
                <a:tc>
                  <a:txBody>
                    <a:bodyPr/>
                    <a:lstStyle/>
                    <a:p>
                      <a:r>
                        <a:rPr lang="en-US" sz="1000"/>
                        <a:t>173426</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830236136"/>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23501857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9125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72471433"/>
                    </a:ext>
                  </a:extLst>
                </a:gridCol>
                <a:gridCol w="1234440">
                  <a:extLst>
                    <a:ext uri="{9D8B030D-6E8A-4147-A177-3AD203B41FA5}">
                      <a16:colId xmlns:a16="http://schemas.microsoft.com/office/drawing/2014/main" val="4236408457"/>
                    </a:ext>
                  </a:extLst>
                </a:gridCol>
                <a:gridCol w="1234440">
                  <a:extLst>
                    <a:ext uri="{9D8B030D-6E8A-4147-A177-3AD203B41FA5}">
                      <a16:colId xmlns:a16="http://schemas.microsoft.com/office/drawing/2014/main" val="2540720224"/>
                    </a:ext>
                  </a:extLst>
                </a:gridCol>
                <a:gridCol w="1234440">
                  <a:extLst>
                    <a:ext uri="{9D8B030D-6E8A-4147-A177-3AD203B41FA5}">
                      <a16:colId xmlns:a16="http://schemas.microsoft.com/office/drawing/2014/main" val="1695263502"/>
                    </a:ext>
                  </a:extLst>
                </a:gridCol>
                <a:gridCol w="822960">
                  <a:extLst>
                    <a:ext uri="{9D8B030D-6E8A-4147-A177-3AD203B41FA5}">
                      <a16:colId xmlns:a16="http://schemas.microsoft.com/office/drawing/2014/main" val="541269466"/>
                    </a:ext>
                  </a:extLst>
                </a:gridCol>
                <a:gridCol w="411480">
                  <a:extLst>
                    <a:ext uri="{9D8B030D-6E8A-4147-A177-3AD203B41FA5}">
                      <a16:colId xmlns:a16="http://schemas.microsoft.com/office/drawing/2014/main" val="2006540227"/>
                    </a:ext>
                  </a:extLst>
                </a:gridCol>
              </a:tblGrid>
              <a:tr h="370840">
                <a:tc>
                  <a:txBody>
                    <a:bodyPr/>
                    <a:lstStyle/>
                    <a:p>
                      <a:r>
                        <a:rPr lang="en-US" sz="1000"/>
                        <a:t>Post</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I-Rate Aktive Nutzer</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078999871"/>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41283</a:t>
                      </a:r>
                      <a:endParaRPr lang="en-US" sz="1000"/>
                    </a:p>
                  </a:txBody>
                  <a:tcPr/>
                </a:tc>
                <a:tc>
                  <a:txBody>
                    <a:bodyPr/>
                    <a:lstStyle/>
                    <a:p>
                      <a:r>
                        <a:rPr lang="en-US" sz="1000"/>
                        <a:t>516416</a:t>
                      </a:r>
                      <a:endParaRPr lang="en-US" sz="1000"/>
                    </a:p>
                  </a:txBody>
                  <a:tcPr/>
                </a:tc>
                <a:tc>
                  <a:txBody>
                    <a:bodyPr/>
                    <a:lstStyle/>
                    <a:p>
                      <a:r>
                        <a:rPr lang="en-US" sz="1000"/>
                        <a:t>8.0%</a:t>
                      </a:r>
                      <a:endParaRPr lang="en-US" sz="1000"/>
                    </a:p>
                  </a:txBody>
                  <a:tcPr/>
                </a:tc>
                <a:tc>
                  <a:txBody>
                    <a:bodyPr/>
                    <a:lstStyle/>
                    <a:p>
                      <a:r>
                        <a:rPr lang="en-US" sz="1000"/>
                        <a:t>9444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62375375"/>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27898</a:t>
                      </a:r>
                      <a:endParaRPr lang="en-US" sz="1000"/>
                    </a:p>
                  </a:txBody>
                  <a:tcPr/>
                </a:tc>
                <a:tc>
                  <a:txBody>
                    <a:bodyPr/>
                    <a:lstStyle/>
                    <a:p>
                      <a:r>
                        <a:rPr lang="en-US" sz="1000"/>
                        <a:t>667098</a:t>
                      </a:r>
                      <a:endParaRPr lang="en-US" sz="1000"/>
                    </a:p>
                  </a:txBody>
                  <a:tcPr/>
                </a:tc>
                <a:tc>
                  <a:txBody>
                    <a:bodyPr/>
                    <a:lstStyle/>
                    <a:p>
                      <a:r>
                        <a:rPr lang="en-US" sz="1000"/>
                        <a:t>4.2%</a:t>
                      </a:r>
                      <a:endParaRPr lang="en-US" sz="1000"/>
                    </a:p>
                  </a:txBody>
                  <a:tcPr/>
                </a:tc>
                <a:tc>
                  <a:txBody>
                    <a:bodyPr/>
                    <a:lstStyle/>
                    <a:p>
                      <a:r>
                        <a:rPr lang="en-US" sz="1000"/>
                        <a:t>5080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507383415"/>
                  </a:ext>
                </a:extLst>
              </a:tr>
              <a:tr h="370840">
                <a:tc>
                  <a:txBody>
                    <a:bodyPr/>
                    <a:lstStyle/>
                    <a:p>
                      <a:r>
                        <a:rPr lang="de-DE" sz="1000" b="1"/>
                        <a:t>NDR.de - 2016-05-13 11:02:24</a:t>
                      </a:r>
                      <a:r>
                        <a:rPr lang="de-DE" sz="1000"/>
                        <a:t>
Zu Pfingsten drohen wieder kilometerlange Staus in Norddeutschland. Schuld daran sind wir alle. Warum Fische unser Vorbild bei der Staubewältigung sein könnten erklärt unser "Stau-Schlau".</a:t>
                      </a:r>
                      <a:endParaRPr lang="en-US" sz="1000"/>
                    </a:p>
                  </a:txBody>
                  <a:tcPr/>
                </a:tc>
                <a:tc>
                  <a:txBody>
                    <a:bodyPr/>
                    <a:lstStyle/>
                    <a:p>
                      <a:r>
                        <a:rPr lang="en-US" sz="1000"/>
                        <a:t>14192</a:t>
                      </a:r>
                      <a:endParaRPr lang="en-US" sz="1000"/>
                    </a:p>
                  </a:txBody>
                  <a:tcPr/>
                </a:tc>
                <a:tc>
                  <a:txBody>
                    <a:bodyPr/>
                    <a:lstStyle/>
                    <a:p>
                      <a:r>
                        <a:rPr lang="en-US" sz="1000"/>
                        <a:t>295965</a:t>
                      </a:r>
                      <a:endParaRPr lang="en-US" sz="1000"/>
                    </a:p>
                  </a:txBody>
                  <a:tcPr/>
                </a:tc>
                <a:tc>
                  <a:txBody>
                    <a:bodyPr/>
                    <a:lstStyle/>
                    <a:p>
                      <a:r>
                        <a:rPr lang="en-US" sz="1000"/>
                        <a:t>4.8%</a:t>
                      </a:r>
                      <a:endParaRPr lang="en-US" sz="1000"/>
                    </a:p>
                  </a:txBody>
                  <a:tcPr/>
                </a:tc>
                <a:tc>
                  <a:txBody>
                    <a:bodyPr/>
                    <a:lstStyle/>
                    <a:p>
                      <a:r>
                        <a:rPr lang="en-US" sz="1000"/>
                        <a:t>1105</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708718282"/>
                  </a:ext>
                </a:extLst>
              </a:tr>
              <a:tr h="370840">
                <a:tc>
                  <a:txBody>
                    <a:bodyPr/>
                    <a:lstStyle/>
                    <a:p>
                      <a:r>
                        <a:rPr lang="en-US" sz="1000" b="1"/>
                        <a:t>NDR.de - 2016-04-27 14:35:54</a:t>
                      </a:r>
                      <a:r>
                        <a:rPr lang="en-US" sz="1000"/>
                        <a:t>
</a:t>
                      </a:r>
                      <a:endParaRPr lang="en-US" sz="1000"/>
                    </a:p>
                  </a:txBody>
                  <a:tcPr/>
                </a:tc>
                <a:tc>
                  <a:txBody>
                    <a:bodyPr/>
                    <a:lstStyle/>
                    <a:p>
                      <a:r>
                        <a:rPr lang="en-US" sz="1000"/>
                        <a:t>10161</a:t>
                      </a:r>
                      <a:endParaRPr lang="en-US" sz="1000"/>
                    </a:p>
                  </a:txBody>
                  <a:tcPr/>
                </a:tc>
                <a:tc>
                  <a:txBody>
                    <a:bodyPr/>
                    <a:lstStyle/>
                    <a:p>
                      <a:r>
                        <a:rPr lang="en-US" sz="1000"/>
                        <a:t>173426</a:t>
                      </a:r>
                      <a:endParaRPr lang="en-US" sz="1000"/>
                    </a:p>
                  </a:txBody>
                  <a:tcPr/>
                </a:tc>
                <a:tc>
                  <a:txBody>
                    <a:bodyPr/>
                    <a:lstStyle/>
                    <a:p>
                      <a:r>
                        <a:rPr lang="en-US" sz="1000"/>
                        <a:t>5.9%</a:t>
                      </a:r>
                      <a:endParaRPr lang="en-US" sz="1000"/>
                    </a:p>
                  </a:txBody>
                  <a:tcPr/>
                </a:tc>
                <a:tc>
                  <a:txBody>
                    <a:bodyPr/>
                    <a:lstStyle/>
                    <a:p>
                      <a:r>
                        <a:rPr lang="en-US" sz="1000"/>
                        <a:t>6510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53288749"/>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9152</a:t>
                      </a:r>
                      <a:endParaRPr lang="en-US" sz="1000"/>
                    </a:p>
                  </a:txBody>
                  <a:tcPr/>
                </a:tc>
                <a:tc>
                  <a:txBody>
                    <a:bodyPr/>
                    <a:lstStyle/>
                    <a:p>
                      <a:r>
                        <a:rPr lang="en-US" sz="1000"/>
                        <a:t>158638</a:t>
                      </a:r>
                      <a:endParaRPr lang="en-US" sz="1000"/>
                    </a:p>
                  </a:txBody>
                  <a:tcPr/>
                </a:tc>
                <a:tc>
                  <a:txBody>
                    <a:bodyPr/>
                    <a:lstStyle/>
                    <a:p>
                      <a:r>
                        <a:rPr lang="en-US" sz="1000"/>
                        <a:t>5.8%</a:t>
                      </a:r>
                      <a:endParaRPr lang="en-US" sz="1000"/>
                    </a:p>
                  </a:txBody>
                  <a:tcPr/>
                </a:tc>
                <a:tc>
                  <a:txBody>
                    <a:bodyPr/>
                    <a:lstStyle/>
                    <a:p>
                      <a:r>
                        <a:rPr lang="en-US" sz="1000"/>
                        <a:t>1977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618604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175085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33099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75523414"/>
                    </a:ext>
                  </a:extLst>
                </a:gridCol>
                <a:gridCol w="1234440">
                  <a:extLst>
                    <a:ext uri="{9D8B030D-6E8A-4147-A177-3AD203B41FA5}">
                      <a16:colId xmlns:a16="http://schemas.microsoft.com/office/drawing/2014/main" val="3122040442"/>
                    </a:ext>
                  </a:extLst>
                </a:gridCol>
                <a:gridCol w="1234440">
                  <a:extLst>
                    <a:ext uri="{9D8B030D-6E8A-4147-A177-3AD203B41FA5}">
                      <a16:colId xmlns:a16="http://schemas.microsoft.com/office/drawing/2014/main" val="3119914465"/>
                    </a:ext>
                  </a:extLst>
                </a:gridCol>
                <a:gridCol w="1234440">
                  <a:extLst>
                    <a:ext uri="{9D8B030D-6E8A-4147-A177-3AD203B41FA5}">
                      <a16:colId xmlns:a16="http://schemas.microsoft.com/office/drawing/2014/main" val="588761066"/>
                    </a:ext>
                  </a:extLst>
                </a:gridCol>
                <a:gridCol w="822960">
                  <a:extLst>
                    <a:ext uri="{9D8B030D-6E8A-4147-A177-3AD203B41FA5}">
                      <a16:colId xmlns:a16="http://schemas.microsoft.com/office/drawing/2014/main" val="2216763327"/>
                    </a:ext>
                  </a:extLst>
                </a:gridCol>
                <a:gridCol w="411480">
                  <a:extLst>
                    <a:ext uri="{9D8B030D-6E8A-4147-A177-3AD203B41FA5}">
                      <a16:colId xmlns:a16="http://schemas.microsoft.com/office/drawing/2014/main" val="376599440"/>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1854160177"/>
                  </a:ext>
                </a:extLst>
              </a:tr>
              <a:tr h="370840">
                <a:tc>
                  <a:txBody>
                    <a:bodyPr/>
                    <a:lstStyle/>
                    <a:p>
                      <a:r>
                        <a:rPr lang="de-DE" sz="1000" b="1"/>
                        <a:t>NDR.de - 2016-03-18 20:08:32</a:t>
                      </a:r>
                      <a:r>
                        <a:rPr lang="de-DE" sz="1000"/>
                        <a:t>
Eine kleine Sensation auf dem roten Sofa bei DAS! Ulli Hoeneß schickt Monica Lierhaus einen Gruß und möchte ihr einen Herzenswunsch erfüllen.</a:t>
                      </a:r>
                      <a:endParaRPr lang="en-US" sz="1000"/>
                    </a:p>
                  </a:txBody>
                  <a:tcPr/>
                </a:tc>
                <a:tc>
                  <a:txBody>
                    <a:bodyPr/>
                    <a:lstStyle/>
                    <a:p>
                      <a:r>
                        <a:rPr lang="en-US" sz="1000"/>
                        <a:t>13.1%</a:t>
                      </a:r>
                      <a:endParaRPr lang="en-US" sz="1000"/>
                    </a:p>
                  </a:txBody>
                  <a:tcPr/>
                </a:tc>
                <a:tc>
                  <a:txBody>
                    <a:bodyPr/>
                    <a:lstStyle/>
                    <a:p>
                      <a:r>
                        <a:rPr lang="en-US" sz="1000"/>
                        <a:t>6657</a:t>
                      </a:r>
                      <a:endParaRPr lang="en-US" sz="1000"/>
                    </a:p>
                  </a:txBody>
                  <a:tcPr/>
                </a:tc>
                <a:tc>
                  <a:txBody>
                    <a:bodyPr/>
                    <a:lstStyle/>
                    <a:p>
                      <a:r>
                        <a:rPr lang="en-US" sz="1000"/>
                        <a:t>50825</a:t>
                      </a:r>
                      <a:endParaRPr lang="en-US" sz="1000"/>
                    </a:p>
                  </a:txBody>
                  <a:tcPr/>
                </a:tc>
                <a:tc>
                  <a:txBody>
                    <a:bodyPr/>
                    <a:lstStyle/>
                    <a:p>
                      <a:r>
                        <a:rPr lang="en-US" sz="1000"/>
                        <a:t>444</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654994776"/>
                  </a:ext>
                </a:extLst>
              </a:tr>
              <a:tr h="370840">
                <a:tc>
                  <a:txBody>
                    <a:bodyPr/>
                    <a:lstStyle/>
                    <a:p>
                      <a:r>
                        <a:rPr lang="de-DE" sz="1000" b="1"/>
                        <a:t>NDR.de - 2016-03-30 20:26:41</a:t>
                      </a:r>
                      <a:r>
                        <a:rPr lang="de-DE" sz="1000"/>
                        <a:t>
Der Messenger WhatsApp kann jetzt auch Text formatieren: Fett, kursiv und durchstreichen sind die neuen Funktionen. N-JOY erklärt, wie es geht.</a:t>
                      </a:r>
                      <a:endParaRPr lang="en-US" sz="1000"/>
                    </a:p>
                  </a:txBody>
                  <a:tcPr/>
                </a:tc>
                <a:tc>
                  <a:txBody>
                    <a:bodyPr/>
                    <a:lstStyle/>
                    <a:p>
                      <a:r>
                        <a:rPr lang="en-US" sz="1000"/>
                        <a:t>10.8%</a:t>
                      </a:r>
                      <a:endParaRPr lang="en-US" sz="1000"/>
                    </a:p>
                  </a:txBody>
                  <a:tcPr/>
                </a:tc>
                <a:tc>
                  <a:txBody>
                    <a:bodyPr/>
                    <a:lstStyle/>
                    <a:p>
                      <a:r>
                        <a:rPr lang="en-US" sz="1000"/>
                        <a:t>6334</a:t>
                      </a:r>
                      <a:endParaRPr lang="en-US" sz="1000"/>
                    </a:p>
                  </a:txBody>
                  <a:tcPr/>
                </a:tc>
                <a:tc>
                  <a:txBody>
                    <a:bodyPr/>
                    <a:lstStyle/>
                    <a:p>
                      <a:r>
                        <a:rPr lang="en-US" sz="1000"/>
                        <a:t>58421</a:t>
                      </a:r>
                      <a:endParaRPr lang="en-US" sz="1000"/>
                    </a:p>
                  </a:txBody>
                  <a:tcPr/>
                </a:tc>
                <a:tc>
                  <a:txBody>
                    <a:bodyPr/>
                    <a:lstStyle/>
                    <a:p>
                      <a:r>
                        <a:rPr lang="en-US" sz="1000"/>
                        <a:t>162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748210343"/>
                  </a:ext>
                </a:extLst>
              </a:tr>
              <a:tr h="370840">
                <a:tc>
                  <a:txBody>
                    <a:bodyPr/>
                    <a:lstStyle/>
                    <a:p>
                      <a:r>
                        <a:rPr lang="de-DE" sz="1000" b="1"/>
                        <a:t>NDR.de - 2016-01-27 14:24:28</a:t>
                      </a:r>
                      <a:r>
                        <a:rPr lang="de-DE" sz="1000"/>
                        <a:t>
Kabarettist Florian Schroeder kennt die heutigen Erwartungen an Frauen: Mutter, Model, Managerin, aber dabei nie Mimose. Übertrieben oder treffend?</a:t>
                      </a:r>
                      <a:endParaRPr lang="en-US" sz="1000"/>
                    </a:p>
                  </a:txBody>
                  <a:tcPr/>
                </a:tc>
                <a:tc>
                  <a:txBody>
                    <a:bodyPr/>
                    <a:lstStyle/>
                    <a:p>
                      <a:r>
                        <a:rPr lang="en-US" sz="1000"/>
                        <a:t>10.6%</a:t>
                      </a:r>
                      <a:endParaRPr lang="en-US" sz="1000"/>
                    </a:p>
                  </a:txBody>
                  <a:tcPr/>
                </a:tc>
                <a:tc>
                  <a:txBody>
                    <a:bodyPr/>
                    <a:lstStyle/>
                    <a:p>
                      <a:r>
                        <a:rPr lang="en-US" sz="1000"/>
                        <a:t>6254</a:t>
                      </a:r>
                      <a:endParaRPr lang="en-US" sz="1000"/>
                    </a:p>
                  </a:txBody>
                  <a:tcPr/>
                </a:tc>
                <a:tc>
                  <a:txBody>
                    <a:bodyPr/>
                    <a:lstStyle/>
                    <a:p>
                      <a:r>
                        <a:rPr lang="en-US" sz="1000"/>
                        <a:t>59173</a:t>
                      </a:r>
                      <a:endParaRPr lang="en-US" sz="1000"/>
                    </a:p>
                  </a:txBody>
                  <a:tcPr/>
                </a:tc>
                <a:tc>
                  <a:txBody>
                    <a:bodyPr/>
                    <a:lstStyle/>
                    <a:p>
                      <a:r>
                        <a:rPr lang="en-US" sz="1000"/>
                        <a:t>579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41149609"/>
                  </a:ext>
                </a:extLst>
              </a:tr>
              <a:tr h="370840">
                <a:tc>
                  <a:txBody>
                    <a:bodyPr/>
                    <a:lstStyle/>
                    <a:p>
                      <a:r>
                        <a:rPr lang="de-DE" sz="1000" b="1"/>
                        <a:t>NDR.de - 2016-07-01 21:28:11</a:t>
                      </a:r>
                      <a:r>
                        <a:rPr lang="de-DE" sz="1000"/>
                        <a:t>
Niedersachsens Justizministerin rechnet mit deutlich mehr Verfahren infolge des VW-Abgas-Skandals. Nun will sie 300 zusätzliche Stellen in der Justiz schaffen.</a:t>
                      </a:r>
                      <a:endParaRPr lang="en-US" sz="1000"/>
                    </a:p>
                  </a:txBody>
                  <a:tcPr/>
                </a:tc>
                <a:tc>
                  <a:txBody>
                    <a:bodyPr/>
                    <a:lstStyle/>
                    <a:p>
                      <a:r>
                        <a:rPr lang="en-US" sz="1000"/>
                        <a:t>9.6%</a:t>
                      </a:r>
                      <a:endParaRPr lang="en-US" sz="1000"/>
                    </a:p>
                  </a:txBody>
                  <a:tcPr/>
                </a:tc>
                <a:tc>
                  <a:txBody>
                    <a:bodyPr/>
                    <a:lstStyle/>
                    <a:p>
                      <a:r>
                        <a:rPr lang="en-US" sz="1000"/>
                        <a:t>3235</a:t>
                      </a:r>
                      <a:endParaRPr lang="en-US" sz="1000"/>
                    </a:p>
                  </a:txBody>
                  <a:tcPr/>
                </a:tc>
                <a:tc>
                  <a:txBody>
                    <a:bodyPr/>
                    <a:lstStyle/>
                    <a:p>
                      <a:r>
                        <a:rPr lang="en-US" sz="1000"/>
                        <a:t>33643</a:t>
                      </a:r>
                      <a:endParaRPr lang="en-US" sz="1000"/>
                    </a:p>
                  </a:txBody>
                  <a:tcPr/>
                </a:tc>
                <a:tc>
                  <a:txBody>
                    <a:bodyPr/>
                    <a:lstStyle/>
                    <a:p>
                      <a:r>
                        <a:rPr lang="en-US" sz="1000"/>
                        <a:t>63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550971281"/>
                  </a:ext>
                </a:extLst>
              </a:tr>
              <a:tr h="370840">
                <a:tc>
                  <a:txBody>
                    <a:bodyPr/>
                    <a:lstStyle/>
                    <a:p>
                      <a:r>
                        <a:rPr lang="en-US" sz="1000" b="1"/>
                        <a:t>NDR.de - 2016-03-19 16:02:08</a:t>
                      </a:r>
                      <a:r>
                        <a:rPr lang="en-US" sz="1000"/>
                        <a:t>
</a:t>
                      </a:r>
                      <a:endParaRPr lang="en-US" sz="1000"/>
                    </a:p>
                  </a:txBody>
                  <a:tcPr/>
                </a:tc>
                <a:tc>
                  <a:txBody>
                    <a:bodyPr/>
                    <a:lstStyle/>
                    <a:p>
                      <a:r>
                        <a:rPr lang="en-US" sz="1000"/>
                        <a:t>8.1%</a:t>
                      </a:r>
                      <a:endParaRPr lang="en-US" sz="1000"/>
                    </a:p>
                  </a:txBody>
                  <a:tcPr/>
                </a:tc>
                <a:tc>
                  <a:txBody>
                    <a:bodyPr/>
                    <a:lstStyle/>
                    <a:p>
                      <a:r>
                        <a:rPr lang="en-US" sz="1000"/>
                        <a:t>5699</a:t>
                      </a:r>
                      <a:endParaRPr lang="en-US" sz="1000"/>
                    </a:p>
                  </a:txBody>
                  <a:tcPr/>
                </a:tc>
                <a:tc>
                  <a:txBody>
                    <a:bodyPr/>
                    <a:lstStyle/>
                    <a:p>
                      <a:r>
                        <a:rPr lang="en-US" sz="1000"/>
                        <a:t>70611</a:t>
                      </a:r>
                      <a:endParaRPr lang="en-US" sz="1000"/>
                    </a:p>
                  </a:txBody>
                  <a:tcPr/>
                </a:tc>
                <a:tc>
                  <a:txBody>
                    <a:bodyPr/>
                    <a:lstStyle/>
                    <a:p>
                      <a:r>
                        <a:rPr lang="en-US" sz="1000"/>
                        <a:t>322</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765407821"/>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804085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Eigene Posts - I-Rate Aktive Nutzer-Flop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8011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13568584"/>
                    </a:ext>
                  </a:extLst>
                </a:gridCol>
                <a:gridCol w="1234440">
                  <a:extLst>
                    <a:ext uri="{9D8B030D-6E8A-4147-A177-3AD203B41FA5}">
                      <a16:colId xmlns:a16="http://schemas.microsoft.com/office/drawing/2014/main" val="1833783551"/>
                    </a:ext>
                  </a:extLst>
                </a:gridCol>
                <a:gridCol w="1234440">
                  <a:extLst>
                    <a:ext uri="{9D8B030D-6E8A-4147-A177-3AD203B41FA5}">
                      <a16:colId xmlns:a16="http://schemas.microsoft.com/office/drawing/2014/main" val="1785106964"/>
                    </a:ext>
                  </a:extLst>
                </a:gridCol>
                <a:gridCol w="1234440">
                  <a:extLst>
                    <a:ext uri="{9D8B030D-6E8A-4147-A177-3AD203B41FA5}">
                      <a16:colId xmlns:a16="http://schemas.microsoft.com/office/drawing/2014/main" val="1987763144"/>
                    </a:ext>
                  </a:extLst>
                </a:gridCol>
                <a:gridCol w="822960">
                  <a:extLst>
                    <a:ext uri="{9D8B030D-6E8A-4147-A177-3AD203B41FA5}">
                      <a16:colId xmlns:a16="http://schemas.microsoft.com/office/drawing/2014/main" val="4223079332"/>
                    </a:ext>
                  </a:extLst>
                </a:gridCol>
                <a:gridCol w="411480">
                  <a:extLst>
                    <a:ext uri="{9D8B030D-6E8A-4147-A177-3AD203B41FA5}">
                      <a16:colId xmlns:a16="http://schemas.microsoft.com/office/drawing/2014/main" val="445667327"/>
                    </a:ext>
                  </a:extLst>
                </a:gridCol>
              </a:tblGrid>
              <a:tr h="370840">
                <a:tc>
                  <a:txBody>
                    <a:bodyPr/>
                    <a:lstStyle/>
                    <a:p>
                      <a:r>
                        <a:rPr lang="en-US" sz="1000"/>
                        <a:t>Post</a:t>
                      </a:r>
                      <a:endParaRPr lang="en-US" sz="1000"/>
                    </a:p>
                  </a:txBody>
                  <a:tcPr/>
                </a:tc>
                <a:tc>
                  <a:txBody>
                    <a:bodyPr/>
                    <a:lstStyle/>
                    <a:p>
                      <a:r>
                        <a:rPr lang="en-US" sz="1000"/>
                        <a:t>I-Rate Aktive Nutzer</a:t>
                      </a:r>
                      <a:endParaRPr lang="en-US" sz="1000"/>
                    </a:p>
                  </a:txBody>
                  <a:tcPr/>
                </a:tc>
                <a:tc>
                  <a:txBody>
                    <a:bodyPr/>
                    <a:lstStyle/>
                    <a:p>
                      <a:r>
                        <a:rPr lang="en-US" sz="1000"/>
                        <a:t>Aktive Nutzer</a:t>
                      </a:r>
                      <a:endParaRPr lang="en-US" sz="1000"/>
                    </a:p>
                  </a:txBody>
                  <a:tcPr/>
                </a:tc>
                <a:tc>
                  <a:txBody>
                    <a:bodyPr/>
                    <a:lstStyle/>
                    <a:p>
                      <a:r>
                        <a:rPr lang="en-US" sz="1000"/>
                        <a:t>Potenzielle Reichweite</a:t>
                      </a:r>
                      <a:endParaRPr lang="en-US" sz="1000"/>
                    </a:p>
                  </a:txBody>
                  <a:tcPr/>
                </a:tc>
                <a:tc>
                  <a:txBody>
                    <a:bodyPr/>
                    <a:lstStyle/>
                    <a:p>
                      <a:r>
                        <a:rPr lang="en-US" sz="1000"/>
                        <a:t>Reaktionen</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831111883"/>
                  </a:ext>
                </a:extLst>
              </a:tr>
              <a:tr h="370840">
                <a:tc>
                  <a:txBody>
                    <a:bodyPr/>
                    <a:lstStyle/>
                    <a:p>
                      <a:r>
                        <a:rPr lang="de-DE" sz="1000" b="1"/>
                        <a:t>NDR.de - 2016-04-30 17:50:48</a:t>
                      </a:r>
                      <a:r>
                        <a:rPr lang="de-DE" sz="1000"/>
                        <a:t>
Italienisch für Anfänger: Tim Mälzer hat ein Omelett mit Kürbis und Parmesan aufgepeppt.</a:t>
                      </a:r>
                      <a:endParaRPr lang="en-US" sz="1000"/>
                    </a:p>
                  </a:txBody>
                  <a:tcPr/>
                </a:tc>
                <a:tc>
                  <a:txBody>
                    <a:bodyPr/>
                    <a:lstStyle/>
                    <a:p>
                      <a:r>
                        <a:rPr lang="en-US" sz="1000"/>
                        <a:t>0.7%</a:t>
                      </a:r>
                      <a:endParaRPr lang="en-US" sz="1000"/>
                    </a:p>
                  </a:txBody>
                  <a:tcPr/>
                </a:tc>
                <a:tc>
                  <a:txBody>
                    <a:bodyPr/>
                    <a:lstStyle/>
                    <a:p>
                      <a:r>
                        <a:rPr lang="en-US" sz="1000"/>
                        <a:t>71</a:t>
                      </a:r>
                      <a:endParaRPr lang="en-US" sz="1000"/>
                    </a:p>
                  </a:txBody>
                  <a:tcPr/>
                </a:tc>
                <a:tc>
                  <a:txBody>
                    <a:bodyPr/>
                    <a:lstStyle/>
                    <a:p>
                      <a:r>
                        <a:rPr lang="en-US" sz="1000"/>
                        <a:t>9631</a:t>
                      </a:r>
                      <a:endParaRPr lang="en-US" sz="1000"/>
                    </a:p>
                  </a:txBody>
                  <a:tcPr/>
                </a:tc>
                <a:tc>
                  <a:txBody>
                    <a:bodyPr/>
                    <a:lstStyle/>
                    <a:p>
                      <a:r>
                        <a:rPr lang="en-US" sz="1000"/>
                        <a:t>19</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286053803"/>
                  </a:ext>
                </a:extLst>
              </a:tr>
              <a:tr h="370840">
                <a:tc>
                  <a:txBody>
                    <a:bodyPr/>
                    <a:lstStyle/>
                    <a:p>
                      <a:r>
                        <a:rPr lang="de-DE" sz="1000" b="1"/>
                        <a:t>NDR.de - 2016-05-02 08:53:03</a:t>
                      </a:r>
                      <a:r>
                        <a:rPr lang="de-DE" sz="1000"/>
                        <a:t>
Morgen startet das Filmkunstfest Mecklenburg-Vorpommern. Bei unserem Online-Quiz können Sie Tickets gewinnen.</a:t>
                      </a:r>
                      <a:endParaRPr lang="en-US" sz="1000"/>
                    </a:p>
                  </a:txBody>
                  <a:tcPr/>
                </a:tc>
                <a:tc>
                  <a:txBody>
                    <a:bodyPr/>
                    <a:lstStyle/>
                    <a:p>
                      <a:r>
                        <a:rPr lang="en-US" sz="1000"/>
                        <a:t>0.7%</a:t>
                      </a:r>
                      <a:endParaRPr lang="en-US" sz="1000"/>
                    </a:p>
                  </a:txBody>
                  <a:tcPr/>
                </a:tc>
                <a:tc>
                  <a:txBody>
                    <a:bodyPr/>
                    <a:lstStyle/>
                    <a:p>
                      <a:r>
                        <a:rPr lang="en-US" sz="1000"/>
                        <a:t>63</a:t>
                      </a:r>
                      <a:endParaRPr lang="en-US" sz="1000"/>
                    </a:p>
                  </a:txBody>
                  <a:tcPr/>
                </a:tc>
                <a:tc>
                  <a:txBody>
                    <a:bodyPr/>
                    <a:lstStyle/>
                    <a:p>
                      <a:r>
                        <a:rPr lang="en-US" sz="1000"/>
                        <a:t>8662</a:t>
                      </a:r>
                      <a:endParaRPr lang="en-US" sz="1000"/>
                    </a:p>
                  </a:txBody>
                  <a:tcPr/>
                </a:tc>
                <a:tc>
                  <a:txBody>
                    <a:bodyPr/>
                    <a:lstStyle/>
                    <a:p>
                      <a:r>
                        <a:rPr lang="en-US" sz="1000"/>
                        <a:t>10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78336983"/>
                  </a:ext>
                </a:extLst>
              </a:tr>
              <a:tr h="370840">
                <a:tc>
                  <a:txBody>
                    <a:bodyPr/>
                    <a:lstStyle/>
                    <a:p>
                      <a:r>
                        <a:rPr lang="en-US" sz="1000" b="1"/>
                        <a:t>NDR.de - 2016-10-30 16:09:40</a:t>
                      </a:r>
                      <a:r>
                        <a:rPr lang="en-US" sz="1000"/>
                        <a:t>
</a:t>
                      </a:r>
                      <a:endParaRPr lang="en-US" sz="1000"/>
                    </a:p>
                  </a:txBody>
                  <a:tcPr/>
                </a:tc>
                <a:tc>
                  <a:txBody>
                    <a:bodyPr/>
                    <a:lstStyle/>
                    <a:p>
                      <a:r>
                        <a:rPr lang="en-US" sz="1000"/>
                        <a:t>0.8%</a:t>
                      </a:r>
                      <a:endParaRPr lang="en-US" sz="1000"/>
                    </a:p>
                  </a:txBody>
                  <a:tcPr/>
                </a:tc>
                <a:tc>
                  <a:txBody>
                    <a:bodyPr/>
                    <a:lstStyle/>
                    <a:p>
                      <a:r>
                        <a:rPr lang="en-US" sz="1000"/>
                        <a:t>89</a:t>
                      </a:r>
                      <a:endParaRPr lang="en-US" sz="1000"/>
                    </a:p>
                  </a:txBody>
                  <a:tcPr/>
                </a:tc>
                <a:tc>
                  <a:txBody>
                    <a:bodyPr/>
                    <a:lstStyle/>
                    <a:p>
                      <a:r>
                        <a:rPr lang="en-US" sz="1000"/>
                        <a:t>10695</a:t>
                      </a:r>
                      <a:endParaRPr lang="en-US" sz="1000"/>
                    </a:p>
                  </a:txBody>
                  <a:tcPr/>
                </a:tc>
                <a:tc>
                  <a:txBody>
                    <a:bodyPr/>
                    <a:lstStyle/>
                    <a:p>
                      <a:r>
                        <a:rPr lang="en-US" sz="1000"/>
                        <a:t>8</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44106990"/>
                  </a:ext>
                </a:extLst>
              </a:tr>
              <a:tr h="370840">
                <a:tc>
                  <a:txBody>
                    <a:bodyPr/>
                    <a:lstStyle/>
                    <a:p>
                      <a:r>
                        <a:rPr lang="de-DE" sz="1000" b="1"/>
                        <a:t>NDR.de - 2016-04-18 08:48:28</a:t>
                      </a:r>
                      <a:r>
                        <a:rPr lang="de-DE" sz="1000"/>
                        <a:t>
Lesen ist langweilig? Klassiker von Goethe, Schiller und Co. sind öde und schwer zu verstehen? Dann zeigt uns, dass es auch anders geht! Schickt uns eure Buchvorstellungen als Video-Clip.</a:t>
                      </a:r>
                      <a:endParaRPr lang="en-US" sz="1000"/>
                    </a:p>
                  </a:txBody>
                  <a:tcPr/>
                </a:tc>
                <a:tc>
                  <a:txBody>
                    <a:bodyPr/>
                    <a:lstStyle/>
                    <a:p>
                      <a:r>
                        <a:rPr lang="en-US" sz="1000"/>
                        <a:t>0.8%</a:t>
                      </a:r>
                      <a:endParaRPr lang="en-US" sz="1000"/>
                    </a:p>
                  </a:txBody>
                  <a:tcPr/>
                </a:tc>
                <a:tc>
                  <a:txBody>
                    <a:bodyPr/>
                    <a:lstStyle/>
                    <a:p>
                      <a:r>
                        <a:rPr lang="en-US" sz="1000"/>
                        <a:t>426</a:t>
                      </a:r>
                      <a:endParaRPr lang="en-US" sz="1000"/>
                    </a:p>
                  </a:txBody>
                  <a:tcPr/>
                </a:tc>
                <a:tc>
                  <a:txBody>
                    <a:bodyPr/>
                    <a:lstStyle/>
                    <a:p>
                      <a:r>
                        <a:rPr lang="en-US" sz="1000"/>
                        <a:t>51107</a:t>
                      </a:r>
                      <a:endParaRPr lang="en-US" sz="1000"/>
                    </a:p>
                  </a:txBody>
                  <a:tcPr/>
                </a:tc>
                <a:tc>
                  <a:txBody>
                    <a:bodyPr/>
                    <a:lstStyle/>
                    <a:p>
                      <a:r>
                        <a:rPr lang="en-US" sz="1000"/>
                        <a:t>37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66598318"/>
                  </a:ext>
                </a:extLst>
              </a:tr>
              <a:tr h="370840">
                <a:tc>
                  <a:txBody>
                    <a:bodyPr/>
                    <a:lstStyle/>
                    <a:p>
                      <a:r>
                        <a:rPr lang="en-US" sz="1000" b="1"/>
                        <a:t>NDR.de - 2016-05-29 16:16:03</a:t>
                      </a:r>
                      <a:r>
                        <a:rPr lang="en-US" sz="1000"/>
                        <a:t>
</a:t>
                      </a:r>
                      <a:endParaRPr lang="en-US" sz="1000"/>
                    </a:p>
                  </a:txBody>
                  <a:tcPr/>
                </a:tc>
                <a:tc>
                  <a:txBody>
                    <a:bodyPr/>
                    <a:lstStyle/>
                    <a:p>
                      <a:r>
                        <a:rPr lang="en-US" sz="1000"/>
                        <a:t>0.8%</a:t>
                      </a:r>
                      <a:endParaRPr lang="en-US" sz="1000"/>
                    </a:p>
                  </a:txBody>
                  <a:tcPr/>
                </a:tc>
                <a:tc>
                  <a:txBody>
                    <a:bodyPr/>
                    <a:lstStyle/>
                    <a:p>
                      <a:r>
                        <a:rPr lang="en-US" sz="1000"/>
                        <a:t>86</a:t>
                      </a:r>
                      <a:endParaRPr lang="en-US" sz="1000"/>
                    </a:p>
                  </a:txBody>
                  <a:tcPr/>
                </a:tc>
                <a:tc>
                  <a:txBody>
                    <a:bodyPr/>
                    <a:lstStyle/>
                    <a:p>
                      <a:r>
                        <a:rPr lang="en-US" sz="1000"/>
                        <a:t>10147</a:t>
                      </a:r>
                      <a:endParaRPr lang="en-US" sz="1000"/>
                    </a:p>
                  </a:txBody>
                  <a:tcPr/>
                </a:tc>
                <a:tc>
                  <a:txBody>
                    <a:bodyPr/>
                    <a:lstStyle/>
                    <a:p>
                      <a:r>
                        <a:rPr lang="en-US" sz="1000"/>
                        <a:t>10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1733284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8468463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56972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39677173"/>
                    </a:ext>
                  </a:extLst>
                </a:gridCol>
                <a:gridCol w="617220">
                  <a:extLst>
                    <a:ext uri="{9D8B030D-6E8A-4147-A177-3AD203B41FA5}">
                      <a16:colId xmlns:a16="http://schemas.microsoft.com/office/drawing/2014/main" val="2816068008"/>
                    </a:ext>
                  </a:extLst>
                </a:gridCol>
                <a:gridCol w="534924">
                  <a:extLst>
                    <a:ext uri="{9D8B030D-6E8A-4147-A177-3AD203B41FA5}">
                      <a16:colId xmlns:a16="http://schemas.microsoft.com/office/drawing/2014/main" val="2778068768"/>
                    </a:ext>
                  </a:extLst>
                </a:gridCol>
                <a:gridCol w="534924">
                  <a:extLst>
                    <a:ext uri="{9D8B030D-6E8A-4147-A177-3AD203B41FA5}">
                      <a16:colId xmlns:a16="http://schemas.microsoft.com/office/drawing/2014/main" val="1496187393"/>
                    </a:ext>
                  </a:extLst>
                </a:gridCol>
                <a:gridCol w="411480">
                  <a:extLst>
                    <a:ext uri="{9D8B030D-6E8A-4147-A177-3AD203B41FA5}">
                      <a16:colId xmlns:a16="http://schemas.microsoft.com/office/drawing/2014/main" val="1364600033"/>
                    </a:ext>
                  </a:extLst>
                </a:gridCol>
                <a:gridCol w="534924">
                  <a:extLst>
                    <a:ext uri="{9D8B030D-6E8A-4147-A177-3AD203B41FA5}">
                      <a16:colId xmlns:a16="http://schemas.microsoft.com/office/drawing/2014/main" val="1194157823"/>
                    </a:ext>
                  </a:extLst>
                </a:gridCol>
                <a:gridCol w="534924">
                  <a:extLst>
                    <a:ext uri="{9D8B030D-6E8A-4147-A177-3AD203B41FA5}">
                      <a16:colId xmlns:a16="http://schemas.microsoft.com/office/drawing/2014/main" val="1686304459"/>
                    </a:ext>
                  </a:extLst>
                </a:gridCol>
                <a:gridCol w="534924">
                  <a:extLst>
                    <a:ext uri="{9D8B030D-6E8A-4147-A177-3AD203B41FA5}">
                      <a16:colId xmlns:a16="http://schemas.microsoft.com/office/drawing/2014/main" val="256313331"/>
                    </a:ext>
                  </a:extLst>
                </a:gridCol>
                <a:gridCol w="534924">
                  <a:extLst>
                    <a:ext uri="{9D8B030D-6E8A-4147-A177-3AD203B41FA5}">
                      <a16:colId xmlns:a16="http://schemas.microsoft.com/office/drawing/2014/main" val="882661400"/>
                    </a:ext>
                  </a:extLst>
                </a:gridCol>
                <a:gridCol w="534924">
                  <a:extLst>
                    <a:ext uri="{9D8B030D-6E8A-4147-A177-3AD203B41FA5}">
                      <a16:colId xmlns:a16="http://schemas.microsoft.com/office/drawing/2014/main" val="719213619"/>
                    </a:ext>
                  </a:extLst>
                </a:gridCol>
                <a:gridCol w="617220">
                  <a:extLst>
                    <a:ext uri="{9D8B030D-6E8A-4147-A177-3AD203B41FA5}">
                      <a16:colId xmlns:a16="http://schemas.microsoft.com/office/drawing/2014/main" val="2831312830"/>
                    </a:ext>
                  </a:extLst>
                </a:gridCol>
                <a:gridCol w="370332">
                  <a:extLst>
                    <a:ext uri="{9D8B030D-6E8A-4147-A177-3AD203B41FA5}">
                      <a16:colId xmlns:a16="http://schemas.microsoft.com/office/drawing/2014/main" val="421645958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Link clicks (Unique)</a:t>
                      </a:r>
                      <a:endParaRPr lang="en-US" sz="1000"/>
                    </a:p>
                  </a:txBody>
                  <a:tcPr/>
                </a:tc>
                <a:tc>
                  <a:txBody>
                    <a:bodyPr/>
                    <a:lstStyle/>
                    <a:p>
                      <a:r>
                        <a:rPr lang="en-US" sz="1000"/>
                        <a:t>Total reach</a:t>
                      </a:r>
                      <a:endParaRPr lang="en-US" sz="1000"/>
                    </a:p>
                  </a:txBody>
                  <a:tcPr/>
                </a:tc>
                <a:tc>
                  <a:txBody>
                    <a:bodyPr/>
                    <a:lstStyle/>
                    <a:p>
                      <a:r>
                        <a:rPr lang="en-US" sz="1000"/>
                        <a:t>Organic reach</a:t>
                      </a:r>
                      <a:endParaRPr lang="en-US" sz="1000"/>
                    </a:p>
                  </a:txBody>
                  <a:tcPr/>
                </a:tc>
                <a:tc>
                  <a:txBody>
                    <a:bodyPr/>
                    <a:lstStyle/>
                    <a:p>
                      <a:r>
                        <a:rPr lang="en-US" sz="1000"/>
                        <a:t>Paid reach</a:t>
                      </a:r>
                      <a:endParaRPr lang="en-US" sz="1000"/>
                    </a:p>
                  </a:txBody>
                  <a:tcPr/>
                </a:tc>
                <a:tc>
                  <a:txBody>
                    <a:bodyPr/>
                    <a:lstStyle/>
                    <a:p>
                      <a:r>
                        <a:rPr lang="en-US" sz="1000"/>
                        <a:t>Engaged Users</a:t>
                      </a:r>
                      <a:endParaRPr lang="en-US" sz="1000"/>
                    </a:p>
                  </a:txBody>
                  <a:tcPr/>
                </a:tc>
                <a:tc>
                  <a:txBody>
                    <a:bodyPr/>
                    <a:lstStyle/>
                    <a:p>
                      <a:r>
                        <a:rPr lang="en-US" sz="1000"/>
                        <a:t>Targeting</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814693665"/>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11133</a:t>
                      </a:r>
                      <a:endParaRPr lang="en-US" sz="1000"/>
                    </a:p>
                  </a:txBody>
                  <a:tcPr/>
                </a:tc>
                <a:tc>
                  <a:txBody>
                    <a:bodyPr/>
                    <a:lstStyle/>
                    <a:p>
                      <a:r>
                        <a:rPr lang="en-US" sz="1000"/>
                        <a:t>9444</a:t>
                      </a:r>
                      <a:endParaRPr lang="en-US" sz="1000"/>
                    </a:p>
                  </a:txBody>
                  <a:tcPr/>
                </a:tc>
                <a:tc>
                  <a:txBody>
                    <a:bodyPr/>
                    <a:lstStyle/>
                    <a:p>
                      <a:r>
                        <a:rPr lang="en-US" sz="1000"/>
                        <a:t>169</a:t>
                      </a:r>
                      <a:endParaRPr lang="en-US" sz="1000"/>
                    </a:p>
                  </a:txBody>
                  <a:tcPr/>
                </a:tc>
                <a:tc>
                  <a:txBody>
                    <a:bodyPr/>
                    <a:lstStyle/>
                    <a:p>
                      <a:r>
                        <a:rPr lang="en-US" sz="1000"/>
                        <a:t>1520</a:t>
                      </a:r>
                      <a:endParaRPr lang="en-US" sz="1000"/>
                    </a:p>
                  </a:txBody>
                  <a:tcPr/>
                </a:tc>
                <a:tc>
                  <a:txBody>
                    <a:bodyPr/>
                    <a:lstStyle/>
                    <a:p>
                      <a:r>
                        <a:rPr lang="en-US" sz="1000"/>
                        <a:t>115</a:t>
                      </a:r>
                      <a:endParaRPr lang="en-US" sz="1000"/>
                    </a:p>
                  </a:txBody>
                  <a:tcPr/>
                </a:tc>
                <a:tc>
                  <a:txBody>
                    <a:bodyPr/>
                    <a:lstStyle/>
                    <a:p>
                      <a:r>
                        <a:rPr lang="en-US" sz="1000"/>
                        <a:t>516416</a:t>
                      </a:r>
                      <a:endParaRPr lang="en-US" sz="1000"/>
                    </a:p>
                  </a:txBody>
                  <a:tcPr/>
                </a:tc>
                <a:tc>
                  <a:txBody>
                    <a:bodyPr/>
                    <a:lstStyle/>
                    <a:p>
                      <a:r>
                        <a:rPr lang="en-US" sz="1000"/>
                        <a:t>516416</a:t>
                      </a:r>
                      <a:endParaRPr lang="en-US" sz="1000"/>
                    </a:p>
                  </a:txBody>
                  <a:tcPr/>
                </a:tc>
                <a:tc>
                  <a:txBody>
                    <a:bodyPr/>
                    <a:lstStyle/>
                    <a:p>
                      <a:r>
                        <a:rPr lang="en-US" sz="1000"/>
                        <a:t>0</a:t>
                      </a:r>
                      <a:endParaRPr lang="en-US" sz="1000"/>
                    </a:p>
                  </a:txBody>
                  <a:tcPr/>
                </a:tc>
                <a:tc>
                  <a:txBody>
                    <a:bodyPr/>
                    <a:lstStyle/>
                    <a:p>
                      <a:r>
                        <a:rPr lang="en-US" sz="1000"/>
                        <a:t>41283</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168033772"/>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7278</a:t>
                      </a:r>
                      <a:endParaRPr lang="en-US" sz="1000"/>
                    </a:p>
                  </a:txBody>
                  <a:tcPr/>
                </a:tc>
                <a:tc>
                  <a:txBody>
                    <a:bodyPr/>
                    <a:lstStyle/>
                    <a:p>
                      <a:r>
                        <a:rPr lang="en-US" sz="1000"/>
                        <a:t>5080</a:t>
                      </a:r>
                      <a:endParaRPr lang="en-US" sz="1000"/>
                    </a:p>
                  </a:txBody>
                  <a:tcPr/>
                </a:tc>
                <a:tc>
                  <a:txBody>
                    <a:bodyPr/>
                    <a:lstStyle/>
                    <a:p>
                      <a:r>
                        <a:rPr lang="en-US" sz="1000"/>
                        <a:t>406</a:t>
                      </a:r>
                      <a:endParaRPr lang="en-US" sz="1000"/>
                    </a:p>
                  </a:txBody>
                  <a:tcPr/>
                </a:tc>
                <a:tc>
                  <a:txBody>
                    <a:bodyPr/>
                    <a:lstStyle/>
                    <a:p>
                      <a:r>
                        <a:rPr lang="en-US" sz="1000"/>
                        <a:t>1792</a:t>
                      </a:r>
                      <a:endParaRPr lang="en-US" sz="1000"/>
                    </a:p>
                  </a:txBody>
                  <a:tcPr/>
                </a:tc>
                <a:tc>
                  <a:txBody>
                    <a:bodyPr/>
                    <a:lstStyle/>
                    <a:p>
                      <a:r>
                        <a:rPr lang="en-US" sz="1000"/>
                        <a:t>87</a:t>
                      </a:r>
                      <a:endParaRPr lang="en-US" sz="1000"/>
                    </a:p>
                  </a:txBody>
                  <a:tcPr/>
                </a:tc>
                <a:tc>
                  <a:txBody>
                    <a:bodyPr/>
                    <a:lstStyle/>
                    <a:p>
                      <a:r>
                        <a:rPr lang="en-US" sz="1000"/>
                        <a:t>667098</a:t>
                      </a:r>
                      <a:endParaRPr lang="en-US" sz="1000"/>
                    </a:p>
                  </a:txBody>
                  <a:tcPr/>
                </a:tc>
                <a:tc>
                  <a:txBody>
                    <a:bodyPr/>
                    <a:lstStyle/>
                    <a:p>
                      <a:r>
                        <a:rPr lang="en-US" sz="1000"/>
                        <a:t>667098</a:t>
                      </a:r>
                      <a:endParaRPr lang="en-US" sz="1000"/>
                    </a:p>
                  </a:txBody>
                  <a:tcPr/>
                </a:tc>
                <a:tc>
                  <a:txBody>
                    <a:bodyPr/>
                    <a:lstStyle/>
                    <a:p>
                      <a:r>
                        <a:rPr lang="en-US" sz="1000"/>
                        <a:t>0</a:t>
                      </a:r>
                      <a:endParaRPr lang="en-US" sz="1000"/>
                    </a:p>
                  </a:txBody>
                  <a:tcPr/>
                </a:tc>
                <a:tc>
                  <a:txBody>
                    <a:bodyPr/>
                    <a:lstStyle/>
                    <a:p>
                      <a:r>
                        <a:rPr lang="en-US" sz="1000"/>
                        <a:t>27898</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041262009"/>
                  </a:ext>
                </a:extLst>
              </a:tr>
              <a:tr h="370840">
                <a:tc>
                  <a:txBody>
                    <a:bodyPr/>
                    <a:lstStyle/>
                    <a:p>
                      <a:r>
                        <a:rPr lang="en-US" sz="1000" b="1"/>
                        <a:t>NDR.de - 2016-04-27 14:35:54</a:t>
                      </a:r>
                      <a:r>
                        <a:rPr lang="en-US" sz="1000"/>
                        <a:t>
</a:t>
                      </a:r>
                      <a:endParaRPr lang="en-US" sz="1000"/>
                    </a:p>
                  </a:txBody>
                  <a:tcPr/>
                </a:tc>
                <a:tc>
                  <a:txBody>
                    <a:bodyPr/>
                    <a:lstStyle/>
                    <a:p>
                      <a:r>
                        <a:rPr lang="en-US" sz="1000"/>
                        <a:t>6625</a:t>
                      </a:r>
                      <a:endParaRPr lang="en-US" sz="1000"/>
                    </a:p>
                  </a:txBody>
                  <a:tcPr/>
                </a:tc>
                <a:tc>
                  <a:txBody>
                    <a:bodyPr/>
                    <a:lstStyle/>
                    <a:p>
                      <a:r>
                        <a:rPr lang="en-US" sz="1000"/>
                        <a:t>6510</a:t>
                      </a:r>
                      <a:endParaRPr lang="en-US" sz="1000"/>
                    </a:p>
                  </a:txBody>
                  <a:tcPr/>
                </a:tc>
                <a:tc>
                  <a:txBody>
                    <a:bodyPr/>
                    <a:lstStyle/>
                    <a:p>
                      <a:r>
                        <a:rPr lang="en-US" sz="1000"/>
                        <a:t>115</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173426</a:t>
                      </a:r>
                      <a:endParaRPr lang="en-US" sz="1000"/>
                    </a:p>
                  </a:txBody>
                  <a:tcPr/>
                </a:tc>
                <a:tc>
                  <a:txBody>
                    <a:bodyPr/>
                    <a:lstStyle/>
                    <a:p>
                      <a:r>
                        <a:rPr lang="en-US" sz="1000"/>
                        <a:t>173426</a:t>
                      </a:r>
                      <a:endParaRPr lang="en-US" sz="1000"/>
                    </a:p>
                  </a:txBody>
                  <a:tcPr/>
                </a:tc>
                <a:tc>
                  <a:txBody>
                    <a:bodyPr/>
                    <a:lstStyle/>
                    <a:p>
                      <a:r>
                        <a:rPr lang="en-US" sz="1000"/>
                        <a:t>0</a:t>
                      </a:r>
                      <a:endParaRPr lang="en-US" sz="1000"/>
                    </a:p>
                  </a:txBody>
                  <a:tcPr/>
                </a:tc>
                <a:tc>
                  <a:txBody>
                    <a:bodyPr/>
                    <a:lstStyle/>
                    <a:p>
                      <a:r>
                        <a:rPr lang="en-US" sz="1000"/>
                        <a:t>10161</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86845047"/>
                  </a:ext>
                </a:extLst>
              </a:tr>
              <a:tr h="370840">
                <a:tc>
                  <a:txBody>
                    <a:bodyPr/>
                    <a:lstStyle/>
                    <a:p>
                      <a:r>
                        <a:rPr lang="de-DE" sz="1000" b="1"/>
                        <a:t>NDR.de - 2016-09-26 10:56:58</a:t>
                      </a:r>
                      <a:r>
                        <a:rPr lang="de-DE" sz="1000"/>
                        <a:t>
Hat der HSV endlich ein Allheilmittel gefunden?</a:t>
                      </a:r>
                      <a:endParaRPr lang="en-US" sz="1000"/>
                    </a:p>
                  </a:txBody>
                  <a:tcPr/>
                </a:tc>
                <a:tc>
                  <a:txBody>
                    <a:bodyPr/>
                    <a:lstStyle/>
                    <a:p>
                      <a:r>
                        <a:rPr lang="en-US" sz="1000"/>
                        <a:t>2926</a:t>
                      </a:r>
                      <a:endParaRPr lang="en-US" sz="1000"/>
                    </a:p>
                  </a:txBody>
                  <a:tcPr/>
                </a:tc>
                <a:tc>
                  <a:txBody>
                    <a:bodyPr/>
                    <a:lstStyle/>
                    <a:p>
                      <a:r>
                        <a:rPr lang="en-US" sz="1000"/>
                        <a:t>2236</a:t>
                      </a:r>
                      <a:endParaRPr lang="en-US" sz="1000"/>
                    </a:p>
                  </a:txBody>
                  <a:tcPr/>
                </a:tc>
                <a:tc>
                  <a:txBody>
                    <a:bodyPr/>
                    <a:lstStyle/>
                    <a:p>
                      <a:r>
                        <a:rPr lang="en-US" sz="1000"/>
                        <a:t>64</a:t>
                      </a:r>
                      <a:endParaRPr lang="en-US" sz="1000"/>
                    </a:p>
                  </a:txBody>
                  <a:tcPr/>
                </a:tc>
                <a:tc>
                  <a:txBody>
                    <a:bodyPr/>
                    <a:lstStyle/>
                    <a:p>
                      <a:r>
                        <a:rPr lang="en-US" sz="1000"/>
                        <a:t>626</a:t>
                      </a:r>
                      <a:endParaRPr lang="en-US" sz="1000"/>
                    </a:p>
                  </a:txBody>
                  <a:tcPr/>
                </a:tc>
                <a:tc>
                  <a:txBody>
                    <a:bodyPr/>
                    <a:lstStyle/>
                    <a:p>
                      <a:r>
                        <a:rPr lang="en-US" sz="1000"/>
                        <a:t>18</a:t>
                      </a:r>
                      <a:endParaRPr lang="en-US" sz="1000"/>
                    </a:p>
                  </a:txBody>
                  <a:tcPr/>
                </a:tc>
                <a:tc>
                  <a:txBody>
                    <a:bodyPr/>
                    <a:lstStyle/>
                    <a:p>
                      <a:r>
                        <a:rPr lang="en-US" sz="1000"/>
                        <a:t>133253</a:t>
                      </a:r>
                      <a:endParaRPr lang="en-US" sz="1000"/>
                    </a:p>
                  </a:txBody>
                  <a:tcPr/>
                </a:tc>
                <a:tc>
                  <a:txBody>
                    <a:bodyPr/>
                    <a:lstStyle/>
                    <a:p>
                      <a:r>
                        <a:rPr lang="en-US" sz="1000"/>
                        <a:t>133253</a:t>
                      </a:r>
                      <a:endParaRPr lang="en-US" sz="1000"/>
                    </a:p>
                  </a:txBody>
                  <a:tcPr/>
                </a:tc>
                <a:tc>
                  <a:txBody>
                    <a:bodyPr/>
                    <a:lstStyle/>
                    <a:p>
                      <a:r>
                        <a:rPr lang="en-US" sz="1000"/>
                        <a:t>0</a:t>
                      </a:r>
                      <a:endParaRPr lang="en-US" sz="1000"/>
                    </a:p>
                  </a:txBody>
                  <a:tcPr/>
                </a:tc>
                <a:tc>
                  <a:txBody>
                    <a:bodyPr/>
                    <a:lstStyle/>
                    <a:p>
                      <a:r>
                        <a:rPr lang="en-US" sz="1000"/>
                        <a:t>5434</a:t>
                      </a:r>
                      <a:endParaRPr lang="en-US" sz="1000"/>
                    </a:p>
                  </a:txBody>
                  <a:tcPr/>
                </a:tc>
                <a:tc>
                  <a:txBody>
                    <a:bodyPr/>
                    <a:lstStyle/>
                    <a:p>
                      <a:r>
                        <a:rPr lang="en-US" sz="1000"/>
                        <a:t>Public</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778143038"/>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2395</a:t>
                      </a:r>
                      <a:endParaRPr lang="en-US" sz="1000"/>
                    </a:p>
                  </a:txBody>
                  <a:tcPr/>
                </a:tc>
                <a:tc>
                  <a:txBody>
                    <a:bodyPr/>
                    <a:lstStyle/>
                    <a:p>
                      <a:r>
                        <a:rPr lang="en-US" sz="1000"/>
                        <a:t>1977</a:t>
                      </a:r>
                      <a:endParaRPr lang="en-US" sz="1000"/>
                    </a:p>
                  </a:txBody>
                  <a:tcPr/>
                </a:tc>
                <a:tc>
                  <a:txBody>
                    <a:bodyPr/>
                    <a:lstStyle/>
                    <a:p>
                      <a:r>
                        <a:rPr lang="en-US" sz="1000"/>
                        <a:t>61</a:t>
                      </a:r>
                      <a:endParaRPr lang="en-US" sz="1000"/>
                    </a:p>
                  </a:txBody>
                  <a:tcPr/>
                </a:tc>
                <a:tc>
                  <a:txBody>
                    <a:bodyPr/>
                    <a:lstStyle/>
                    <a:p>
                      <a:r>
                        <a:rPr lang="en-US" sz="1000"/>
                        <a:t>357</a:t>
                      </a:r>
                      <a:endParaRPr lang="en-US" sz="1000"/>
                    </a:p>
                  </a:txBody>
                  <a:tcPr/>
                </a:tc>
                <a:tc>
                  <a:txBody>
                    <a:bodyPr/>
                    <a:lstStyle/>
                    <a:p>
                      <a:r>
                        <a:rPr lang="en-US" sz="1000"/>
                        <a:t>8</a:t>
                      </a:r>
                      <a:endParaRPr lang="en-US" sz="1000"/>
                    </a:p>
                  </a:txBody>
                  <a:tcPr/>
                </a:tc>
                <a:tc>
                  <a:txBody>
                    <a:bodyPr/>
                    <a:lstStyle/>
                    <a:p>
                      <a:r>
                        <a:rPr lang="en-US" sz="1000"/>
                        <a:t>158638</a:t>
                      </a:r>
                      <a:endParaRPr lang="en-US" sz="1000"/>
                    </a:p>
                  </a:txBody>
                  <a:tcPr/>
                </a:tc>
                <a:tc>
                  <a:txBody>
                    <a:bodyPr/>
                    <a:lstStyle/>
                    <a:p>
                      <a:r>
                        <a:rPr lang="en-US" sz="1000"/>
                        <a:t>158638</a:t>
                      </a:r>
                      <a:endParaRPr lang="en-US" sz="1000"/>
                    </a:p>
                  </a:txBody>
                  <a:tcPr/>
                </a:tc>
                <a:tc>
                  <a:txBody>
                    <a:bodyPr/>
                    <a:lstStyle/>
                    <a:p>
                      <a:r>
                        <a:rPr lang="en-US" sz="1000"/>
                        <a:t>0</a:t>
                      </a:r>
                      <a:endParaRPr lang="en-US" sz="1000"/>
                    </a:p>
                  </a:txBody>
                  <a:tcPr/>
                </a:tc>
                <a:tc>
                  <a:txBody>
                    <a:bodyPr/>
                    <a:lstStyle/>
                    <a:p>
                      <a:r>
                        <a:rPr lang="en-US" sz="1000"/>
                        <a:t>9152</a:t>
                      </a:r>
                      <a:endParaRPr lang="en-US" sz="1000"/>
                    </a:p>
                  </a:txBody>
                  <a:tcPr/>
                </a:tc>
                <a:tc>
                  <a:txBody>
                    <a:bodyPr/>
                    <a:lstStyle/>
                    <a:p>
                      <a:r>
                        <a:rPr lang="en-US" sz="1000"/>
                        <a:t>Public</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434421657"/>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34875155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Eigene Posts - Reaktionen - Export</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3044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15468930"/>
                    </a:ext>
                  </a:extLst>
                </a:gridCol>
                <a:gridCol w="740664">
                  <a:extLst>
                    <a:ext uri="{9D8B030D-6E8A-4147-A177-3AD203B41FA5}">
                      <a16:colId xmlns:a16="http://schemas.microsoft.com/office/drawing/2014/main" val="2919514294"/>
                    </a:ext>
                  </a:extLst>
                </a:gridCol>
                <a:gridCol w="740664">
                  <a:extLst>
                    <a:ext uri="{9D8B030D-6E8A-4147-A177-3AD203B41FA5}">
                      <a16:colId xmlns:a16="http://schemas.microsoft.com/office/drawing/2014/main" val="2040969346"/>
                    </a:ext>
                  </a:extLst>
                </a:gridCol>
                <a:gridCol w="740664">
                  <a:extLst>
                    <a:ext uri="{9D8B030D-6E8A-4147-A177-3AD203B41FA5}">
                      <a16:colId xmlns:a16="http://schemas.microsoft.com/office/drawing/2014/main" val="703351599"/>
                    </a:ext>
                  </a:extLst>
                </a:gridCol>
                <a:gridCol w="740664">
                  <a:extLst>
                    <a:ext uri="{9D8B030D-6E8A-4147-A177-3AD203B41FA5}">
                      <a16:colId xmlns:a16="http://schemas.microsoft.com/office/drawing/2014/main" val="1434921452"/>
                    </a:ext>
                  </a:extLst>
                </a:gridCol>
                <a:gridCol w="740664">
                  <a:extLst>
                    <a:ext uri="{9D8B030D-6E8A-4147-A177-3AD203B41FA5}">
                      <a16:colId xmlns:a16="http://schemas.microsoft.com/office/drawing/2014/main" val="2002240585"/>
                    </a:ext>
                  </a:extLst>
                </a:gridCol>
                <a:gridCol w="740664">
                  <a:extLst>
                    <a:ext uri="{9D8B030D-6E8A-4147-A177-3AD203B41FA5}">
                      <a16:colId xmlns:a16="http://schemas.microsoft.com/office/drawing/2014/main" val="3819453554"/>
                    </a:ext>
                  </a:extLst>
                </a:gridCol>
                <a:gridCol w="740664">
                  <a:extLst>
                    <a:ext uri="{9D8B030D-6E8A-4147-A177-3AD203B41FA5}">
                      <a16:colId xmlns:a16="http://schemas.microsoft.com/office/drawing/2014/main" val="2198529356"/>
                    </a:ext>
                  </a:extLst>
                </a:gridCol>
                <a:gridCol w="658368">
                  <a:extLst>
                    <a:ext uri="{9D8B030D-6E8A-4147-A177-3AD203B41FA5}">
                      <a16:colId xmlns:a16="http://schemas.microsoft.com/office/drawing/2014/main" val="352553904"/>
                    </a:ext>
                  </a:extLst>
                </a:gridCol>
              </a:tblGrid>
              <a:tr h="370840">
                <a:tc>
                  <a:txBody>
                    <a:bodyPr/>
                    <a:lstStyle/>
                    <a:p>
                      <a:r>
                        <a:rPr lang="en-US" sz="1000"/>
                        <a:t>Post</a:t>
                      </a:r>
                      <a:endParaRPr lang="en-US" sz="1000"/>
                    </a:p>
                  </a:txBody>
                  <a:tcPr/>
                </a:tc>
                <a:tc>
                  <a:txBody>
                    <a:bodyPr/>
                    <a:lstStyle/>
                    <a:p>
                      <a:r>
                        <a:rPr lang="en-US" sz="1000"/>
                        <a:t>Reaktionen</a:t>
                      </a:r>
                      <a:endParaRPr lang="en-US" sz="1000"/>
                    </a:p>
                  </a:txBody>
                  <a:tcPr/>
                </a:tc>
                <a:tc>
                  <a:txBody>
                    <a:bodyPr/>
                    <a:lstStyle/>
                    <a:p>
                      <a:r>
                        <a:rPr lang="en-US" sz="1000"/>
                        <a:t>anger</a:t>
                      </a:r>
                      <a:endParaRPr lang="en-US" sz="1000"/>
                    </a:p>
                  </a:txBody>
                  <a:tcPr/>
                </a:tc>
                <a:tc>
                  <a:txBody>
                    <a:bodyPr/>
                    <a:lstStyle/>
                    <a:p>
                      <a:r>
                        <a:rPr lang="en-US" sz="1000"/>
                        <a:t>haha</a:t>
                      </a:r>
                      <a:endParaRPr lang="en-US" sz="1000"/>
                    </a:p>
                  </a:txBody>
                  <a:tcPr/>
                </a:tc>
                <a:tc>
                  <a:txBody>
                    <a:bodyPr/>
                    <a:lstStyle/>
                    <a:p>
                      <a:r>
                        <a:rPr lang="en-US" sz="1000"/>
                        <a:t>like</a:t>
                      </a:r>
                      <a:endParaRPr lang="en-US" sz="1000"/>
                    </a:p>
                  </a:txBody>
                  <a:tcPr/>
                </a:tc>
                <a:tc>
                  <a:txBody>
                    <a:bodyPr/>
                    <a:lstStyle/>
                    <a:p>
                      <a:r>
                        <a:rPr lang="en-US" sz="1000"/>
                        <a:t>love</a:t>
                      </a:r>
                      <a:endParaRPr lang="en-US" sz="1000"/>
                    </a:p>
                  </a:txBody>
                  <a:tcPr/>
                </a:tc>
                <a:tc>
                  <a:txBody>
                    <a:bodyPr/>
                    <a:lstStyle/>
                    <a:p>
                      <a:r>
                        <a:rPr lang="en-US" sz="1000"/>
                        <a:t>sorry</a:t>
                      </a:r>
                      <a:endParaRPr lang="en-US" sz="1000"/>
                    </a:p>
                  </a:txBody>
                  <a:tcPr/>
                </a:tc>
                <a:tc>
                  <a:txBody>
                    <a:bodyPr/>
                    <a:lstStyle/>
                    <a:p>
                      <a:r>
                        <a:rPr lang="en-US" sz="1000"/>
                        <a:t>wow</a:t>
                      </a:r>
                      <a:endParaRPr lang="en-US" sz="1000"/>
                    </a:p>
                  </a:txBody>
                  <a:tcPr/>
                </a:tc>
                <a:tc>
                  <a:txBody>
                    <a:bodyPr/>
                    <a:lstStyle/>
                    <a:p>
                      <a:r>
                        <a:rPr lang="en-US" sz="1000"/>
                        <a:t>Typ</a:t>
                      </a:r>
                      <a:endParaRPr lang="en-US" sz="1000"/>
                    </a:p>
                  </a:txBody>
                  <a:tcPr/>
                </a:tc>
                <a:extLst>
                  <a:ext uri="{0D108BD9-81ED-4DB2-BD59-A6C34878D82A}">
                    <a16:rowId xmlns:a16="http://schemas.microsoft.com/office/drawing/2014/main" val="3708213832"/>
                  </a:ext>
                </a:extLst>
              </a:tr>
              <a:tr h="370840">
                <a:tc>
                  <a:txBody>
                    <a:bodyPr/>
                    <a:lstStyle/>
                    <a:p>
                      <a:r>
                        <a:rPr lang="en-US" sz="1000" b="1"/>
                        <a:t>NDR.de - 2016-11-08 11:35:18</a:t>
                      </a:r>
                      <a:r>
                        <a:rPr lang="en-US" sz="1000"/>
                        <a:t>
Weltpremiere! Der Countertenor Philippe Jaroussky (NDR Elbphilharmonie Orchester) singt Probe in der Elbphilharmonie. Das ist Musik in unseren Ohren!</a:t>
                      </a:r>
                      <a:endParaRPr lang="en-US" sz="1000"/>
                    </a:p>
                  </a:txBody>
                  <a:tcPr/>
                </a:tc>
                <a:tc>
                  <a:txBody>
                    <a:bodyPr/>
                    <a:lstStyle/>
                    <a:p>
                      <a:r>
                        <a:rPr lang="en-US" sz="1000"/>
                        <a:t>9444</a:t>
                      </a:r>
                      <a:endParaRPr lang="en-US" sz="1000"/>
                    </a:p>
                  </a:txBody>
                  <a:tcPr/>
                </a:tc>
                <a:tc>
                  <a:txBody>
                    <a:bodyPr/>
                    <a:lstStyle/>
                    <a:p>
                      <a:r>
                        <a:rPr lang="en-US" sz="1000"/>
                        <a:t>3</a:t>
                      </a:r>
                      <a:endParaRPr lang="en-US" sz="1000"/>
                    </a:p>
                  </a:txBody>
                  <a:tcPr/>
                </a:tc>
                <a:tc>
                  <a:txBody>
                    <a:bodyPr/>
                    <a:lstStyle/>
                    <a:p>
                      <a:r>
                        <a:rPr lang="en-US" sz="1000"/>
                        <a:t>18</a:t>
                      </a:r>
                      <a:endParaRPr lang="en-US" sz="1000"/>
                    </a:p>
                  </a:txBody>
                  <a:tcPr/>
                </a:tc>
                <a:tc>
                  <a:txBody>
                    <a:bodyPr/>
                    <a:lstStyle/>
                    <a:p>
                      <a:r>
                        <a:rPr lang="en-US" sz="1000"/>
                        <a:t>7700</a:t>
                      </a:r>
                      <a:endParaRPr lang="en-US" sz="1000"/>
                    </a:p>
                  </a:txBody>
                  <a:tcPr/>
                </a:tc>
                <a:tc>
                  <a:txBody>
                    <a:bodyPr/>
                    <a:lstStyle/>
                    <a:p>
                      <a:r>
                        <a:rPr lang="en-US" sz="1000"/>
                        <a:t>1270</a:t>
                      </a:r>
                      <a:endParaRPr lang="en-US" sz="1000"/>
                    </a:p>
                  </a:txBody>
                  <a:tcPr/>
                </a:tc>
                <a:tc>
                  <a:txBody>
                    <a:bodyPr/>
                    <a:lstStyle/>
                    <a:p>
                      <a:r>
                        <a:rPr lang="en-US" sz="1000"/>
                        <a:t>3</a:t>
                      </a:r>
                      <a:endParaRPr lang="en-US" sz="1000"/>
                    </a:p>
                  </a:txBody>
                  <a:tcPr/>
                </a:tc>
                <a:tc>
                  <a:txBody>
                    <a:bodyPr/>
                    <a:lstStyle/>
                    <a:p>
                      <a:r>
                        <a:rPr lang="en-US" sz="1000"/>
                        <a:t>450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01602041"/>
                  </a:ext>
                </a:extLst>
              </a:tr>
              <a:tr h="370840">
                <a:tc>
                  <a:txBody>
                    <a:bodyPr/>
                    <a:lstStyle/>
                    <a:p>
                      <a:r>
                        <a:rPr lang="en-US" sz="1000" b="1"/>
                        <a:t>NDR.de - 2016-04-27 14:35:54</a:t>
                      </a:r>
                      <a:r>
                        <a:rPr lang="en-US" sz="1000"/>
                        <a:t>
</a:t>
                      </a:r>
                      <a:endParaRPr lang="en-US" sz="1000"/>
                    </a:p>
                  </a:txBody>
                  <a:tcPr/>
                </a:tc>
                <a:tc>
                  <a:txBody>
                    <a:bodyPr/>
                    <a:lstStyle/>
                    <a:p>
                      <a:r>
                        <a:rPr lang="en-US" sz="1000"/>
                        <a:t>6510</a:t>
                      </a:r>
                      <a:endParaRPr lang="en-US" sz="1000"/>
                    </a:p>
                  </a:txBody>
                  <a:tcPr/>
                </a:tc>
                <a:tc>
                  <a:txBody>
                    <a:bodyPr/>
                    <a:lstStyle/>
                    <a:p>
                      <a:r>
                        <a:rPr lang="en-US" sz="1000"/>
                        <a:t>4</a:t>
                      </a:r>
                      <a:endParaRPr lang="en-US" sz="1000"/>
                    </a:p>
                  </a:txBody>
                  <a:tcPr/>
                </a:tc>
                <a:tc>
                  <a:txBody>
                    <a:bodyPr/>
                    <a:lstStyle/>
                    <a:p>
                      <a:r>
                        <a:rPr lang="en-US" sz="1000"/>
                        <a:t>873</a:t>
                      </a:r>
                      <a:endParaRPr lang="en-US" sz="1000"/>
                    </a:p>
                  </a:txBody>
                  <a:tcPr/>
                </a:tc>
                <a:tc>
                  <a:txBody>
                    <a:bodyPr/>
                    <a:lstStyle/>
                    <a:p>
                      <a:r>
                        <a:rPr lang="en-US" sz="1000"/>
                        <a:t>5564</a:t>
                      </a:r>
                      <a:endParaRPr lang="en-US" sz="1000"/>
                    </a:p>
                  </a:txBody>
                  <a:tcPr/>
                </a:tc>
                <a:tc>
                  <a:txBody>
                    <a:bodyPr/>
                    <a:lstStyle/>
                    <a:p>
                      <a:r>
                        <a:rPr lang="en-US" sz="1000"/>
                        <a:t>41</a:t>
                      </a:r>
                      <a:endParaRPr lang="en-US" sz="1000"/>
                    </a:p>
                  </a:txBody>
                  <a:tcPr/>
                </a:tc>
                <a:tc>
                  <a:txBody>
                    <a:bodyPr/>
                    <a:lstStyle/>
                    <a:p>
                      <a:r>
                        <a:rPr lang="en-US" sz="1000"/>
                        <a:t>8</a:t>
                      </a:r>
                      <a:endParaRPr lang="en-US" sz="1000"/>
                    </a:p>
                  </a:txBody>
                  <a:tcPr/>
                </a:tc>
                <a:tc>
                  <a:txBody>
                    <a:bodyPr/>
                    <a:lstStyle/>
                    <a:p>
                      <a:r>
                        <a:rPr lang="en-US" sz="1000"/>
                        <a:t>20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935668760"/>
                  </a:ext>
                </a:extLst>
              </a:tr>
              <a:tr h="370840">
                <a:tc>
                  <a:txBody>
                    <a:bodyPr/>
                    <a:lstStyle/>
                    <a:p>
                      <a:r>
                        <a:rPr lang="de-DE" sz="1000" b="1"/>
                        <a:t>NDR.de - 2016-07-03 13:44:06</a:t>
                      </a:r>
                      <a:r>
                        <a:rPr lang="de-DE" sz="1000"/>
                        <a:t>
Das Zuckerfest steht an - Baklava darf dabei nicht fehlen. Wir haben die Süßspeise selbst gebacken - echt lecker! Sie wollen das Rezept ausprobieren? So geht's:</a:t>
                      </a:r>
                      <a:endParaRPr lang="en-US" sz="1000"/>
                    </a:p>
                  </a:txBody>
                  <a:tcPr/>
                </a:tc>
                <a:tc>
                  <a:txBody>
                    <a:bodyPr/>
                    <a:lstStyle/>
                    <a:p>
                      <a:r>
                        <a:rPr lang="en-US" sz="1000"/>
                        <a:t>5080</a:t>
                      </a:r>
                      <a:endParaRPr lang="en-US" sz="1000"/>
                    </a:p>
                  </a:txBody>
                  <a:tcPr/>
                </a:tc>
                <a:tc>
                  <a:txBody>
                    <a:bodyPr/>
                    <a:lstStyle/>
                    <a:p>
                      <a:r>
                        <a:rPr lang="en-US" sz="1000"/>
                        <a:t>4</a:t>
                      </a:r>
                      <a:endParaRPr lang="en-US" sz="1000"/>
                    </a:p>
                  </a:txBody>
                  <a:tcPr/>
                </a:tc>
                <a:tc>
                  <a:txBody>
                    <a:bodyPr/>
                    <a:lstStyle/>
                    <a:p>
                      <a:r>
                        <a:rPr lang="en-US" sz="1000"/>
                        <a:t>22</a:t>
                      </a:r>
                      <a:endParaRPr lang="en-US" sz="1000"/>
                    </a:p>
                  </a:txBody>
                  <a:tcPr/>
                </a:tc>
                <a:tc>
                  <a:txBody>
                    <a:bodyPr/>
                    <a:lstStyle/>
                    <a:p>
                      <a:r>
                        <a:rPr lang="en-US" sz="1000"/>
                        <a:t>4708</a:t>
                      </a:r>
                      <a:endParaRPr lang="en-US" sz="1000"/>
                    </a:p>
                  </a:txBody>
                  <a:tcPr/>
                </a:tc>
                <a:tc>
                  <a:txBody>
                    <a:bodyPr/>
                    <a:lstStyle/>
                    <a:p>
                      <a:r>
                        <a:rPr lang="en-US" sz="1000"/>
                        <a:t>277</a:t>
                      </a:r>
                      <a:endParaRPr lang="en-US" sz="1000"/>
                    </a:p>
                  </a:txBody>
                  <a:tcPr/>
                </a:tc>
                <a:tc>
                  <a:txBody>
                    <a:bodyPr/>
                    <a:lstStyle/>
                    <a:p>
                      <a:r>
                        <a:rPr lang="en-US" sz="1000"/>
                        <a:t>3</a:t>
                      </a:r>
                      <a:endParaRPr lang="en-US" sz="1000"/>
                    </a:p>
                  </a:txBody>
                  <a:tcPr/>
                </a:tc>
                <a:tc>
                  <a:txBody>
                    <a:bodyPr/>
                    <a:lstStyle/>
                    <a:p>
                      <a:r>
                        <a:rPr lang="en-US" sz="1000"/>
                        <a:t>66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310172800"/>
                  </a:ext>
                </a:extLst>
              </a:tr>
              <a:tr h="370840">
                <a:tc>
                  <a:txBody>
                    <a:bodyPr/>
                    <a:lstStyle/>
                    <a:p>
                      <a:r>
                        <a:rPr lang="de-DE" sz="1000" b="1"/>
                        <a:t>NDR.de - 2016-09-26 10:56:58</a:t>
                      </a:r>
                      <a:r>
                        <a:rPr lang="de-DE" sz="1000"/>
                        <a:t>
Hat der HSV endlich ein Allheilmittel gefunden?</a:t>
                      </a:r>
                      <a:endParaRPr lang="en-US" sz="1000"/>
                    </a:p>
                  </a:txBody>
                  <a:tcPr/>
                </a:tc>
                <a:tc>
                  <a:txBody>
                    <a:bodyPr/>
                    <a:lstStyle/>
                    <a:p>
                      <a:r>
                        <a:rPr lang="en-US" sz="1000"/>
                        <a:t>2236</a:t>
                      </a:r>
                      <a:endParaRPr lang="en-US" sz="1000"/>
                    </a:p>
                  </a:txBody>
                  <a:tcPr/>
                </a:tc>
                <a:tc>
                  <a:txBody>
                    <a:bodyPr/>
                    <a:lstStyle/>
                    <a:p>
                      <a:r>
                        <a:rPr lang="en-US" sz="1000"/>
                        <a:t>9</a:t>
                      </a:r>
                      <a:endParaRPr lang="en-US" sz="1000"/>
                    </a:p>
                  </a:txBody>
                  <a:tcPr/>
                </a:tc>
                <a:tc>
                  <a:txBody>
                    <a:bodyPr/>
                    <a:lstStyle/>
                    <a:p>
                      <a:r>
                        <a:rPr lang="en-US" sz="1000"/>
                        <a:t>683</a:t>
                      </a:r>
                      <a:endParaRPr lang="en-US" sz="1000"/>
                    </a:p>
                  </a:txBody>
                  <a:tcPr/>
                </a:tc>
                <a:tc>
                  <a:txBody>
                    <a:bodyPr/>
                    <a:lstStyle/>
                    <a:p>
                      <a:r>
                        <a:rPr lang="en-US" sz="1000"/>
                        <a:t>1514</a:t>
                      </a:r>
                      <a:endParaRPr lang="en-US" sz="1000"/>
                    </a:p>
                  </a:txBody>
                  <a:tcPr/>
                </a:tc>
                <a:tc>
                  <a:txBody>
                    <a:bodyPr/>
                    <a:lstStyle/>
                    <a:p>
                      <a:r>
                        <a:rPr lang="en-US" sz="1000"/>
                        <a:t>10</a:t>
                      </a:r>
                      <a:endParaRPr lang="en-US" sz="1000"/>
                    </a:p>
                  </a:txBody>
                  <a:tcPr/>
                </a:tc>
                <a:tc>
                  <a:txBody>
                    <a:bodyPr/>
                    <a:lstStyle/>
                    <a:p>
                      <a:r>
                        <a:rPr lang="en-US" sz="1000"/>
                        <a:t>9</a:t>
                      </a:r>
                      <a:endParaRPr lang="en-US" sz="1000"/>
                    </a:p>
                  </a:txBody>
                  <a:tcPr/>
                </a:tc>
                <a:tc>
                  <a:txBody>
                    <a:bodyPr/>
                    <a:lstStyle/>
                    <a:p>
                      <a:r>
                        <a:rPr lang="en-US" sz="1000"/>
                        <a:t>11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588060353"/>
                  </a:ext>
                </a:extLst>
              </a:tr>
              <a:tr h="370840">
                <a:tc>
                  <a:txBody>
                    <a:bodyPr/>
                    <a:lstStyle/>
                    <a:p>
                      <a:r>
                        <a:rPr lang="de-DE" sz="1000" b="1"/>
                        <a:t>NDR.de - 2016-10-19 10:50:21</a:t>
                      </a:r>
                      <a:r>
                        <a:rPr lang="de-DE" sz="1000"/>
                        <a:t>
Jeden Abend fliegen Hunderttausende Stare über dem Marschland in Nordfriesland fantastische Formationen - ein besonderes Naturspektakel.</a:t>
                      </a:r>
                      <a:endParaRPr lang="en-US" sz="1000"/>
                    </a:p>
                  </a:txBody>
                  <a:tcPr/>
                </a:tc>
                <a:tc>
                  <a:txBody>
                    <a:bodyPr/>
                    <a:lstStyle/>
                    <a:p>
                      <a:r>
                        <a:rPr lang="en-US" sz="1000"/>
                        <a:t>1977</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1753</a:t>
                      </a:r>
                      <a:endParaRPr lang="en-US" sz="1000"/>
                    </a:p>
                  </a:txBody>
                  <a:tcPr/>
                </a:tc>
                <a:tc>
                  <a:txBody>
                    <a:bodyPr/>
                    <a:lstStyle/>
                    <a:p>
                      <a:r>
                        <a:rPr lang="en-US" sz="1000"/>
                        <a:t>64</a:t>
                      </a:r>
                      <a:endParaRPr lang="en-US" sz="1000"/>
                    </a:p>
                  </a:txBody>
                  <a:tcPr/>
                </a:tc>
                <a:tc>
                  <a:txBody>
                    <a:bodyPr/>
                    <a:lstStyle/>
                    <a:p>
                      <a:r>
                        <a:rPr lang="en-US" sz="1000"/>
                        <a:t>1</a:t>
                      </a:r>
                      <a:endParaRPr lang="en-US" sz="1000"/>
                    </a:p>
                  </a:txBody>
                  <a:tcPr/>
                </a:tc>
                <a:tc>
                  <a:txBody>
                    <a:bodyPr/>
                    <a:lstStyle/>
                    <a:p>
                      <a:r>
                        <a:rPr lang="en-US" sz="1000"/>
                        <a:t>150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086258045"/>
                  </a:ext>
                </a:extLst>
              </a:tr>
            </a:tbl>
          </a:graphicData>
        </a:graphic>
      </p:graphicFrame>
      <p:sp>
        <p:nvSpPr>
          <p:cNvPr id="4" name="Text Placeholder 3"/>
          <p:cNvSpPr>
            <a:spLocks noGrp="1"/>
          </p:cNvSpPr>
          <p:nvPr>
            <p:ph type="body" sz="quarter" idx="14"/>
          </p:nvPr>
        </p:nvSpPr>
        <p:spPr/>
        <p:txBody>
          <a:bodyPr/>
          <a:lstStyle/>
          <a:p>
            <a:r>
              <a:rPr lang="en-US"/>
              <a:t>01.01.2016 - 31.12.2016</a:t>
            </a:r>
            <a:endParaRPr lang="en-US"/>
          </a:p>
        </p:txBody>
      </p:sp>
    </p:spTree>
    <p:extLst>
      <p:ext uri="{BB962C8B-B14F-4D97-AF65-F5344CB8AC3E}">
        <p14:creationId xmlns:p14="http://schemas.microsoft.com/office/powerpoint/2010/main" val="5881821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1271</Words>
  <Application>Microsoft Office PowerPoint</Application>
  <PresentationFormat>On-screen Show (4:3)</PresentationFormat>
  <Paragraphs>611</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Likes - Export</vt:lpstr>
      <vt:lpstr>Eigene Posts - Shares - Export</vt:lpstr>
      <vt:lpstr>Eigene Posts - Kommentare - Export - 1 of 2</vt:lpstr>
      <vt:lpstr>Eigene Posts - Kommentare - Export - 2 of 2</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Own Posts Table</vt:lpstr>
      <vt:lpstr>Eigene Posts - Reaktionen - Export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2017-02-21T14:25:57Z</dcterms:created>
  <dcterms:modified xsi:type="dcterms:W3CDTF">2017-02-21T14:26:45Z</dcterms:modified>
</cp:coreProperties>
</file>