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11326</c:v>
                </c:pt>
                <c:pt idx="1">
                  <c:v>11349</c:v>
                </c:pt>
                <c:pt idx="2">
                  <c:v>11392</c:v>
                </c:pt>
                <c:pt idx="3">
                  <c:v>11430</c:v>
                </c:pt>
                <c:pt idx="4">
                  <c:v>11482</c:v>
                </c:pt>
                <c:pt idx="5">
                  <c:v>11505</c:v>
                </c:pt>
                <c:pt idx="6">
                  <c:v>11541</c:v>
                </c:pt>
                <c:pt idx="7">
                  <c:v>11619</c:v>
                </c:pt>
                <c:pt idx="8">
                  <c:v>11667</c:v>
                </c:pt>
                <c:pt idx="9">
                  <c:v>11714</c:v>
                </c:pt>
                <c:pt idx="10">
                  <c:v>11745</c:v>
                </c:pt>
                <c:pt idx="11">
                  <c:v>11797</c:v>
                </c:pt>
                <c:pt idx="12">
                  <c:v>11833</c:v>
                </c:pt>
                <c:pt idx="13">
                  <c:v>11862</c:v>
                </c:pt>
                <c:pt idx="14">
                  <c:v>11892</c:v>
                </c:pt>
                <c:pt idx="15">
                  <c:v>11955</c:v>
                </c:pt>
                <c:pt idx="16">
                  <c:v>11998</c:v>
                </c:pt>
                <c:pt idx="17">
                  <c:v>12032</c:v>
                </c:pt>
                <c:pt idx="18">
                  <c:v>12070</c:v>
                </c:pt>
                <c:pt idx="19">
                  <c:v>12108</c:v>
                </c:pt>
                <c:pt idx="20">
                  <c:v>12124</c:v>
                </c:pt>
                <c:pt idx="21">
                  <c:v>12182</c:v>
                </c:pt>
                <c:pt idx="22">
                  <c:v>12216</c:v>
                </c:pt>
                <c:pt idx="23">
                  <c:v>12255</c:v>
                </c:pt>
                <c:pt idx="24">
                  <c:v>12288</c:v>
                </c:pt>
                <c:pt idx="25">
                  <c:v>12343</c:v>
                </c:pt>
                <c:pt idx="26">
                  <c:v>12393</c:v>
                </c:pt>
                <c:pt idx="27">
                  <c:v>12425</c:v>
                </c:pt>
                <c:pt idx="28">
                  <c:v>12461</c:v>
                </c:pt>
                <c:pt idx="29">
                  <c:v>12502</c:v>
                </c:pt>
                <c:pt idx="30">
                  <c:v>12533</c:v>
                </c:pt>
                <c:pt idx="31">
                  <c:v>12667</c:v>
                </c:pt>
                <c:pt idx="32">
                  <c:v>12847</c:v>
                </c:pt>
                <c:pt idx="33">
                  <c:v>12919</c:v>
                </c:pt>
                <c:pt idx="34">
                  <c:v>12948</c:v>
                </c:pt>
                <c:pt idx="35">
                  <c:v>12971</c:v>
                </c:pt>
                <c:pt idx="36">
                  <c:v>12993</c:v>
                </c:pt>
                <c:pt idx="37">
                  <c:v>13022</c:v>
                </c:pt>
                <c:pt idx="38">
                  <c:v>13073</c:v>
                </c:pt>
                <c:pt idx="39">
                  <c:v>13117</c:v>
                </c:pt>
                <c:pt idx="40">
                  <c:v>13167</c:v>
                </c:pt>
                <c:pt idx="41">
                  <c:v>13206</c:v>
                </c:pt>
                <c:pt idx="42">
                  <c:v>13311</c:v>
                </c:pt>
                <c:pt idx="43">
                  <c:v>13362</c:v>
                </c:pt>
                <c:pt idx="44">
                  <c:v>13407</c:v>
                </c:pt>
                <c:pt idx="45">
                  <c:v>13432</c:v>
                </c:pt>
                <c:pt idx="46">
                  <c:v>13509</c:v>
                </c:pt>
                <c:pt idx="47">
                  <c:v>13547</c:v>
                </c:pt>
                <c:pt idx="48">
                  <c:v>13580</c:v>
                </c:pt>
                <c:pt idx="49">
                  <c:v>13619</c:v>
                </c:pt>
                <c:pt idx="50">
                  <c:v>13643</c:v>
                </c:pt>
                <c:pt idx="51">
                  <c:v>13663</c:v>
                </c:pt>
                <c:pt idx="52">
                  <c:v>13691</c:v>
                </c:pt>
                <c:pt idx="53">
                  <c:v>13730</c:v>
                </c:pt>
                <c:pt idx="54">
                  <c:v>13755</c:v>
                </c:pt>
                <c:pt idx="55">
                  <c:v>13851</c:v>
                </c:pt>
                <c:pt idx="56">
                  <c:v>13867</c:v>
                </c:pt>
                <c:pt idx="57">
                  <c:v>13904</c:v>
                </c:pt>
                <c:pt idx="58">
                  <c:v>13939</c:v>
                </c:pt>
                <c:pt idx="59">
                  <c:v>13963</c:v>
                </c:pt>
                <c:pt idx="60">
                  <c:v>14003</c:v>
                </c:pt>
                <c:pt idx="61">
                  <c:v>14035</c:v>
                </c:pt>
                <c:pt idx="62">
                  <c:v>14091</c:v>
                </c:pt>
                <c:pt idx="63">
                  <c:v>14128</c:v>
                </c:pt>
                <c:pt idx="64">
                  <c:v>14172</c:v>
                </c:pt>
                <c:pt idx="65">
                  <c:v>14216</c:v>
                </c:pt>
                <c:pt idx="66">
                  <c:v>14271</c:v>
                </c:pt>
                <c:pt idx="67">
                  <c:v>14293</c:v>
                </c:pt>
                <c:pt idx="68">
                  <c:v>14342</c:v>
                </c:pt>
                <c:pt idx="69">
                  <c:v>14360</c:v>
                </c:pt>
                <c:pt idx="70">
                  <c:v>14381</c:v>
                </c:pt>
                <c:pt idx="71">
                  <c:v>14405</c:v>
                </c:pt>
                <c:pt idx="72">
                  <c:v>14470</c:v>
                </c:pt>
                <c:pt idx="73">
                  <c:v>14580</c:v>
                </c:pt>
                <c:pt idx="74">
                  <c:v>14638</c:v>
                </c:pt>
                <c:pt idx="75">
                  <c:v>14677</c:v>
                </c:pt>
                <c:pt idx="76">
                  <c:v>14740</c:v>
                </c:pt>
                <c:pt idx="77">
                  <c:v>14802</c:v>
                </c:pt>
                <c:pt idx="78">
                  <c:v>14852</c:v>
                </c:pt>
                <c:pt idx="79">
                  <c:v>14888</c:v>
                </c:pt>
                <c:pt idx="80">
                  <c:v>14917</c:v>
                </c:pt>
                <c:pt idx="81">
                  <c:v>14932</c:v>
                </c:pt>
                <c:pt idx="82">
                  <c:v>15340</c:v>
                </c:pt>
                <c:pt idx="83">
                  <c:v>15449</c:v>
                </c:pt>
                <c:pt idx="84">
                  <c:v>15521</c:v>
                </c:pt>
                <c:pt idx="85">
                  <c:v>15563</c:v>
                </c:pt>
                <c:pt idx="86">
                  <c:v>15668</c:v>
                </c:pt>
                <c:pt idx="87">
                  <c:v>15745</c:v>
                </c:pt>
                <c:pt idx="88">
                  <c:v>15800</c:v>
                </c:pt>
                <c:pt idx="89">
                  <c:v>15860</c:v>
                </c:pt>
                <c:pt idx="90">
                  <c:v>15903</c:v>
                </c:pt>
                <c:pt idx="91">
                  <c:v>16085</c:v>
                </c:pt>
                <c:pt idx="92">
                  <c:v>16152</c:v>
                </c:pt>
                <c:pt idx="93">
                  <c:v>16201</c:v>
                </c:pt>
                <c:pt idx="94">
                  <c:v>16267</c:v>
                </c:pt>
                <c:pt idx="95">
                  <c:v>16328</c:v>
                </c:pt>
                <c:pt idx="96">
                  <c:v>16378</c:v>
                </c:pt>
                <c:pt idx="97">
                  <c:v>16432</c:v>
                </c:pt>
                <c:pt idx="98">
                  <c:v>16492</c:v>
                </c:pt>
                <c:pt idx="99">
                  <c:v>16543</c:v>
                </c:pt>
                <c:pt idx="100">
                  <c:v>16606</c:v>
                </c:pt>
                <c:pt idx="101">
                  <c:v>16649</c:v>
                </c:pt>
                <c:pt idx="102">
                  <c:v>16703</c:v>
                </c:pt>
                <c:pt idx="103">
                  <c:v>16770</c:v>
                </c:pt>
                <c:pt idx="104">
                  <c:v>16810</c:v>
                </c:pt>
                <c:pt idx="105">
                  <c:v>16868</c:v>
                </c:pt>
                <c:pt idx="106">
                  <c:v>16899</c:v>
                </c:pt>
                <c:pt idx="107">
                  <c:v>16922</c:v>
                </c:pt>
                <c:pt idx="108">
                  <c:v>16991</c:v>
                </c:pt>
                <c:pt idx="109">
                  <c:v>17055</c:v>
                </c:pt>
                <c:pt idx="110">
                  <c:v>17089</c:v>
                </c:pt>
                <c:pt idx="111">
                  <c:v>17152</c:v>
                </c:pt>
                <c:pt idx="112">
                  <c:v>17210</c:v>
                </c:pt>
                <c:pt idx="113">
                  <c:v>17237</c:v>
                </c:pt>
                <c:pt idx="114">
                  <c:v>17341</c:v>
                </c:pt>
                <c:pt idx="115">
                  <c:v>17436</c:v>
                </c:pt>
                <c:pt idx="116">
                  <c:v>17495</c:v>
                </c:pt>
                <c:pt idx="117">
                  <c:v>17570</c:v>
                </c:pt>
                <c:pt idx="118">
                  <c:v>17656</c:v>
                </c:pt>
                <c:pt idx="119">
                  <c:v>17742</c:v>
                </c:pt>
                <c:pt idx="120">
                  <c:v>17808</c:v>
                </c:pt>
                <c:pt idx="121">
                  <c:v>17885</c:v>
                </c:pt>
                <c:pt idx="122">
                  <c:v>17931</c:v>
                </c:pt>
                <c:pt idx="123">
                  <c:v>18020</c:v>
                </c:pt>
                <c:pt idx="124">
                  <c:v>18101</c:v>
                </c:pt>
                <c:pt idx="125">
                  <c:v>18166</c:v>
                </c:pt>
                <c:pt idx="126">
                  <c:v>18232</c:v>
                </c:pt>
                <c:pt idx="127">
                  <c:v>18302</c:v>
                </c:pt>
                <c:pt idx="128">
                  <c:v>18366</c:v>
                </c:pt>
                <c:pt idx="129">
                  <c:v>18410</c:v>
                </c:pt>
                <c:pt idx="130">
                  <c:v>18482</c:v>
                </c:pt>
                <c:pt idx="131">
                  <c:v>18626</c:v>
                </c:pt>
                <c:pt idx="132">
                  <c:v>18714</c:v>
                </c:pt>
                <c:pt idx="133">
                  <c:v>18787</c:v>
                </c:pt>
                <c:pt idx="134">
                  <c:v>18869</c:v>
                </c:pt>
                <c:pt idx="135">
                  <c:v>18939</c:v>
                </c:pt>
                <c:pt idx="136">
                  <c:v>19015</c:v>
                </c:pt>
                <c:pt idx="137">
                  <c:v>19067</c:v>
                </c:pt>
                <c:pt idx="138">
                  <c:v>19119</c:v>
                </c:pt>
                <c:pt idx="139">
                  <c:v>19225</c:v>
                </c:pt>
                <c:pt idx="140">
                  <c:v>19338</c:v>
                </c:pt>
                <c:pt idx="141">
                  <c:v>19425</c:v>
                </c:pt>
                <c:pt idx="142">
                  <c:v>19499</c:v>
                </c:pt>
                <c:pt idx="143">
                  <c:v>19636</c:v>
                </c:pt>
                <c:pt idx="144">
                  <c:v>19739</c:v>
                </c:pt>
                <c:pt idx="145">
                  <c:v>19788</c:v>
                </c:pt>
                <c:pt idx="146">
                  <c:v>19845</c:v>
                </c:pt>
                <c:pt idx="147">
                  <c:v>19893</c:v>
                </c:pt>
                <c:pt idx="148">
                  <c:v>19938</c:v>
                </c:pt>
                <c:pt idx="149">
                  <c:v>20025</c:v>
                </c:pt>
                <c:pt idx="150">
                  <c:v>20084</c:v>
                </c:pt>
                <c:pt idx="151">
                  <c:v>20144</c:v>
                </c:pt>
                <c:pt idx="152">
                  <c:v>20206</c:v>
                </c:pt>
                <c:pt idx="153">
                  <c:v>20244</c:v>
                </c:pt>
                <c:pt idx="154">
                  <c:v>20304</c:v>
                </c:pt>
                <c:pt idx="155">
                  <c:v>20340</c:v>
                </c:pt>
                <c:pt idx="156">
                  <c:v>20407</c:v>
                </c:pt>
                <c:pt idx="157">
                  <c:v>20443</c:v>
                </c:pt>
                <c:pt idx="158">
                  <c:v>20495</c:v>
                </c:pt>
                <c:pt idx="159">
                  <c:v>20539</c:v>
                </c:pt>
                <c:pt idx="160">
                  <c:v>20565</c:v>
                </c:pt>
                <c:pt idx="161">
                  <c:v>20601</c:v>
                </c:pt>
                <c:pt idx="162">
                  <c:v>20667</c:v>
                </c:pt>
                <c:pt idx="163">
                  <c:v>20712</c:v>
                </c:pt>
                <c:pt idx="164">
                  <c:v>20761</c:v>
                </c:pt>
                <c:pt idx="165">
                  <c:v>20806</c:v>
                </c:pt>
                <c:pt idx="166">
                  <c:v>20842</c:v>
                </c:pt>
                <c:pt idx="167">
                  <c:v>20871</c:v>
                </c:pt>
                <c:pt idx="168">
                  <c:v>20908</c:v>
                </c:pt>
                <c:pt idx="169">
                  <c:v>20936</c:v>
                </c:pt>
                <c:pt idx="170">
                  <c:v>20957</c:v>
                </c:pt>
                <c:pt idx="171">
                  <c:v>20999</c:v>
                </c:pt>
                <c:pt idx="172">
                  <c:v>21032</c:v>
                </c:pt>
                <c:pt idx="173">
                  <c:v>21065</c:v>
                </c:pt>
                <c:pt idx="174">
                  <c:v>21085</c:v>
                </c:pt>
                <c:pt idx="175">
                  <c:v>21113</c:v>
                </c:pt>
                <c:pt idx="176">
                  <c:v>21145</c:v>
                </c:pt>
                <c:pt idx="177">
                  <c:v>21173</c:v>
                </c:pt>
                <c:pt idx="178">
                  <c:v>21195</c:v>
                </c:pt>
                <c:pt idx="179">
                  <c:v>21224</c:v>
                </c:pt>
                <c:pt idx="180">
                  <c:v>21245</c:v>
                </c:pt>
                <c:pt idx="181">
                  <c:v>21267</c:v>
                </c:pt>
                <c:pt idx="182">
                  <c:v>21309</c:v>
                </c:pt>
                <c:pt idx="183">
                  <c:v>21348</c:v>
                </c:pt>
                <c:pt idx="184">
                  <c:v>21394</c:v>
                </c:pt>
                <c:pt idx="185">
                  <c:v>21424</c:v>
                </c:pt>
                <c:pt idx="186">
                  <c:v>21472</c:v>
                </c:pt>
                <c:pt idx="187">
                  <c:v>21503</c:v>
                </c:pt>
                <c:pt idx="188">
                  <c:v>21530</c:v>
                </c:pt>
                <c:pt idx="189">
                  <c:v>21572</c:v>
                </c:pt>
                <c:pt idx="190">
                  <c:v>21638</c:v>
                </c:pt>
                <c:pt idx="191">
                  <c:v>21694</c:v>
                </c:pt>
                <c:pt idx="192">
                  <c:v>21737</c:v>
                </c:pt>
                <c:pt idx="193">
                  <c:v>21788</c:v>
                </c:pt>
                <c:pt idx="194">
                  <c:v>21847</c:v>
                </c:pt>
                <c:pt idx="195">
                  <c:v>21886</c:v>
                </c:pt>
                <c:pt idx="196">
                  <c:v>21909</c:v>
                </c:pt>
                <c:pt idx="197">
                  <c:v>21941</c:v>
                </c:pt>
                <c:pt idx="198">
                  <c:v>21996</c:v>
                </c:pt>
                <c:pt idx="199">
                  <c:v>22066</c:v>
                </c:pt>
                <c:pt idx="200">
                  <c:v>22134</c:v>
                </c:pt>
                <c:pt idx="201">
                  <c:v>22187</c:v>
                </c:pt>
                <c:pt idx="202">
                  <c:v>22223</c:v>
                </c:pt>
                <c:pt idx="203">
                  <c:v>22315</c:v>
                </c:pt>
                <c:pt idx="204">
                  <c:v>22378</c:v>
                </c:pt>
                <c:pt idx="205">
                  <c:v>22417</c:v>
                </c:pt>
                <c:pt idx="206">
                  <c:v>22498</c:v>
                </c:pt>
                <c:pt idx="207">
                  <c:v>22574</c:v>
                </c:pt>
                <c:pt idx="208">
                  <c:v>22612</c:v>
                </c:pt>
                <c:pt idx="209">
                  <c:v>22650</c:v>
                </c:pt>
                <c:pt idx="210">
                  <c:v>22710</c:v>
                </c:pt>
                <c:pt idx="211">
                  <c:v>22778</c:v>
                </c:pt>
                <c:pt idx="212">
                  <c:v>22856</c:v>
                </c:pt>
                <c:pt idx="213">
                  <c:v>22906</c:v>
                </c:pt>
                <c:pt idx="214">
                  <c:v>22976</c:v>
                </c:pt>
                <c:pt idx="215">
                  <c:v>23040</c:v>
                </c:pt>
                <c:pt idx="216">
                  <c:v>23108</c:v>
                </c:pt>
                <c:pt idx="217">
                  <c:v>23147</c:v>
                </c:pt>
                <c:pt idx="218">
                  <c:v>23192</c:v>
                </c:pt>
                <c:pt idx="219">
                  <c:v>23266</c:v>
                </c:pt>
                <c:pt idx="220">
                  <c:v>23307</c:v>
                </c:pt>
                <c:pt idx="221">
                  <c:v>23348</c:v>
                </c:pt>
                <c:pt idx="222">
                  <c:v>23398</c:v>
                </c:pt>
                <c:pt idx="223">
                  <c:v>23428</c:v>
                </c:pt>
                <c:pt idx="224">
                  <c:v>23476</c:v>
                </c:pt>
                <c:pt idx="225">
                  <c:v>23525</c:v>
                </c:pt>
                <c:pt idx="226">
                  <c:v>23570</c:v>
                </c:pt>
                <c:pt idx="227">
                  <c:v>23638</c:v>
                </c:pt>
                <c:pt idx="228">
                  <c:v>23690</c:v>
                </c:pt>
                <c:pt idx="229">
                  <c:v>23735</c:v>
                </c:pt>
                <c:pt idx="230">
                  <c:v>23779</c:v>
                </c:pt>
                <c:pt idx="231">
                  <c:v>23828</c:v>
                </c:pt>
                <c:pt idx="232">
                  <c:v>23865</c:v>
                </c:pt>
                <c:pt idx="233">
                  <c:v>23911</c:v>
                </c:pt>
                <c:pt idx="234">
                  <c:v>23951</c:v>
                </c:pt>
                <c:pt idx="235">
                  <c:v>23981</c:v>
                </c:pt>
                <c:pt idx="236">
                  <c:v>24016</c:v>
                </c:pt>
                <c:pt idx="237">
                  <c:v>24078</c:v>
                </c:pt>
                <c:pt idx="238">
                  <c:v>24132</c:v>
                </c:pt>
                <c:pt idx="239">
                  <c:v>24201</c:v>
                </c:pt>
                <c:pt idx="240">
                  <c:v>24260</c:v>
                </c:pt>
                <c:pt idx="241">
                  <c:v>24331</c:v>
                </c:pt>
                <c:pt idx="242">
                  <c:v>24395</c:v>
                </c:pt>
                <c:pt idx="243">
                  <c:v>24450</c:v>
                </c:pt>
                <c:pt idx="244">
                  <c:v>24515</c:v>
                </c:pt>
                <c:pt idx="245">
                  <c:v>24554</c:v>
                </c:pt>
                <c:pt idx="246">
                  <c:v>24607</c:v>
                </c:pt>
                <c:pt idx="247">
                  <c:v>24680</c:v>
                </c:pt>
                <c:pt idx="248">
                  <c:v>24725</c:v>
                </c:pt>
                <c:pt idx="249">
                  <c:v>24774</c:v>
                </c:pt>
                <c:pt idx="250">
                  <c:v>24812</c:v>
                </c:pt>
                <c:pt idx="251">
                  <c:v>24856</c:v>
                </c:pt>
                <c:pt idx="252">
                  <c:v>24893</c:v>
                </c:pt>
                <c:pt idx="253">
                  <c:v>24937</c:v>
                </c:pt>
                <c:pt idx="254">
                  <c:v>24987</c:v>
                </c:pt>
                <c:pt idx="255">
                  <c:v>25096</c:v>
                </c:pt>
                <c:pt idx="256">
                  <c:v>25148</c:v>
                </c:pt>
                <c:pt idx="257">
                  <c:v>25194</c:v>
                </c:pt>
                <c:pt idx="258">
                  <c:v>25254</c:v>
                </c:pt>
                <c:pt idx="259">
                  <c:v>25324</c:v>
                </c:pt>
                <c:pt idx="260">
                  <c:v>25375</c:v>
                </c:pt>
                <c:pt idx="261">
                  <c:v>25446</c:v>
                </c:pt>
                <c:pt idx="262">
                  <c:v>25493</c:v>
                </c:pt>
                <c:pt idx="263">
                  <c:v>25536</c:v>
                </c:pt>
                <c:pt idx="264">
                  <c:v>25575</c:v>
                </c:pt>
                <c:pt idx="265">
                  <c:v>25603</c:v>
                </c:pt>
                <c:pt idx="266">
                  <c:v>25661</c:v>
                </c:pt>
                <c:pt idx="267">
                  <c:v>25720</c:v>
                </c:pt>
                <c:pt idx="268">
                  <c:v>25762</c:v>
                </c:pt>
                <c:pt idx="269">
                  <c:v>25818</c:v>
                </c:pt>
                <c:pt idx="270">
                  <c:v>25853</c:v>
                </c:pt>
                <c:pt idx="271">
                  <c:v>25898</c:v>
                </c:pt>
                <c:pt idx="272">
                  <c:v>25938</c:v>
                </c:pt>
                <c:pt idx="273">
                  <c:v>25981</c:v>
                </c:pt>
                <c:pt idx="274">
                  <c:v>26019</c:v>
                </c:pt>
                <c:pt idx="275">
                  <c:v>26055</c:v>
                </c:pt>
                <c:pt idx="276">
                  <c:v>26098</c:v>
                </c:pt>
                <c:pt idx="277">
                  <c:v>26136</c:v>
                </c:pt>
                <c:pt idx="278">
                  <c:v>26178</c:v>
                </c:pt>
                <c:pt idx="279">
                  <c:v>26222</c:v>
                </c:pt>
                <c:pt idx="280">
                  <c:v>26264</c:v>
                </c:pt>
                <c:pt idx="281">
                  <c:v>26307</c:v>
                </c:pt>
                <c:pt idx="282">
                  <c:v>26355</c:v>
                </c:pt>
                <c:pt idx="283">
                  <c:v>26419</c:v>
                </c:pt>
                <c:pt idx="284">
                  <c:v>26471</c:v>
                </c:pt>
                <c:pt idx="285">
                  <c:v>26524</c:v>
                </c:pt>
                <c:pt idx="286">
                  <c:v>26542</c:v>
                </c:pt>
                <c:pt idx="287">
                  <c:v>26573</c:v>
                </c:pt>
                <c:pt idx="288">
                  <c:v>26609</c:v>
                </c:pt>
                <c:pt idx="289">
                  <c:v>26666</c:v>
                </c:pt>
                <c:pt idx="290">
                  <c:v>26713</c:v>
                </c:pt>
                <c:pt idx="291">
                  <c:v>26779</c:v>
                </c:pt>
                <c:pt idx="292">
                  <c:v>26820</c:v>
                </c:pt>
                <c:pt idx="293">
                  <c:v>26853</c:v>
                </c:pt>
                <c:pt idx="294">
                  <c:v>26884</c:v>
                </c:pt>
                <c:pt idx="295">
                  <c:v>26918</c:v>
                </c:pt>
                <c:pt idx="296">
                  <c:v>26954</c:v>
                </c:pt>
                <c:pt idx="297">
                  <c:v>26998</c:v>
                </c:pt>
                <c:pt idx="298">
                  <c:v>27035</c:v>
                </c:pt>
                <c:pt idx="299">
                  <c:v>27151</c:v>
                </c:pt>
                <c:pt idx="300">
                  <c:v>27223</c:v>
                </c:pt>
                <c:pt idx="301">
                  <c:v>27294</c:v>
                </c:pt>
                <c:pt idx="302">
                  <c:v>27342</c:v>
                </c:pt>
                <c:pt idx="303">
                  <c:v>27389</c:v>
                </c:pt>
                <c:pt idx="304">
                  <c:v>27420</c:v>
                </c:pt>
                <c:pt idx="305">
                  <c:v>27462</c:v>
                </c:pt>
                <c:pt idx="306">
                  <c:v>27521</c:v>
                </c:pt>
                <c:pt idx="307">
                  <c:v>27561</c:v>
                </c:pt>
                <c:pt idx="308">
                  <c:v>27607</c:v>
                </c:pt>
                <c:pt idx="309">
                  <c:v>27656</c:v>
                </c:pt>
                <c:pt idx="310">
                  <c:v>27741</c:v>
                </c:pt>
                <c:pt idx="311">
                  <c:v>27808</c:v>
                </c:pt>
                <c:pt idx="312">
                  <c:v>27875</c:v>
                </c:pt>
                <c:pt idx="313">
                  <c:v>27908</c:v>
                </c:pt>
                <c:pt idx="314">
                  <c:v>27959</c:v>
                </c:pt>
                <c:pt idx="315">
                  <c:v>27991</c:v>
                </c:pt>
                <c:pt idx="316">
                  <c:v>28044</c:v>
                </c:pt>
                <c:pt idx="317">
                  <c:v>28104</c:v>
                </c:pt>
                <c:pt idx="318">
                  <c:v>28155</c:v>
                </c:pt>
                <c:pt idx="319">
                  <c:v>28212</c:v>
                </c:pt>
                <c:pt idx="320">
                  <c:v>28295</c:v>
                </c:pt>
                <c:pt idx="321">
                  <c:v>28382</c:v>
                </c:pt>
                <c:pt idx="322">
                  <c:v>28417</c:v>
                </c:pt>
                <c:pt idx="323">
                  <c:v>28460</c:v>
                </c:pt>
                <c:pt idx="324">
                  <c:v>28502</c:v>
                </c:pt>
                <c:pt idx="325">
                  <c:v>28543</c:v>
                </c:pt>
                <c:pt idx="326">
                  <c:v>28586</c:v>
                </c:pt>
                <c:pt idx="327">
                  <c:v>28651</c:v>
                </c:pt>
                <c:pt idx="328">
                  <c:v>28692</c:v>
                </c:pt>
                <c:pt idx="329">
                  <c:v>28730</c:v>
                </c:pt>
                <c:pt idx="330">
                  <c:v>28774</c:v>
                </c:pt>
                <c:pt idx="331">
                  <c:v>28875</c:v>
                </c:pt>
                <c:pt idx="332">
                  <c:v>28948</c:v>
                </c:pt>
                <c:pt idx="333">
                  <c:v>29010</c:v>
                </c:pt>
                <c:pt idx="334">
                  <c:v>29041</c:v>
                </c:pt>
                <c:pt idx="335">
                  <c:v>29078</c:v>
                </c:pt>
                <c:pt idx="336">
                  <c:v>29105</c:v>
                </c:pt>
                <c:pt idx="337">
                  <c:v>29140</c:v>
                </c:pt>
                <c:pt idx="338">
                  <c:v>29162</c:v>
                </c:pt>
                <c:pt idx="339">
                  <c:v>29223</c:v>
                </c:pt>
                <c:pt idx="340">
                  <c:v>29232</c:v>
                </c:pt>
                <c:pt idx="341">
                  <c:v>29274</c:v>
                </c:pt>
                <c:pt idx="342">
                  <c:v>29294</c:v>
                </c:pt>
                <c:pt idx="343">
                  <c:v>29324</c:v>
                </c:pt>
                <c:pt idx="344">
                  <c:v>29378</c:v>
                </c:pt>
                <c:pt idx="345">
                  <c:v>29412</c:v>
                </c:pt>
                <c:pt idx="346">
                  <c:v>29450</c:v>
                </c:pt>
                <c:pt idx="347">
                  <c:v>29477</c:v>
                </c:pt>
                <c:pt idx="348">
                  <c:v>29518</c:v>
                </c:pt>
                <c:pt idx="349">
                  <c:v>29599</c:v>
                </c:pt>
                <c:pt idx="350">
                  <c:v>29638</c:v>
                </c:pt>
                <c:pt idx="351">
                  <c:v>29650</c:v>
                </c:pt>
                <c:pt idx="352">
                  <c:v>29679</c:v>
                </c:pt>
                <c:pt idx="353">
                  <c:v>29716</c:v>
                </c:pt>
                <c:pt idx="354">
                  <c:v>29741</c:v>
                </c:pt>
                <c:pt idx="355">
                  <c:v>29752</c:v>
                </c:pt>
                <c:pt idx="356">
                  <c:v>29769</c:v>
                </c:pt>
                <c:pt idx="357">
                  <c:v>29790</c:v>
                </c:pt>
                <c:pt idx="358">
                  <c:v>29812</c:v>
                </c:pt>
                <c:pt idx="359">
                  <c:v>29853</c:v>
                </c:pt>
                <c:pt idx="360">
                  <c:v>29899</c:v>
                </c:pt>
                <c:pt idx="361">
                  <c:v>29946</c:v>
                </c:pt>
                <c:pt idx="362">
                  <c:v>30027</c:v>
                </c:pt>
                <c:pt idx="363">
                  <c:v>30086</c:v>
                </c:pt>
                <c:pt idx="364">
                  <c:v>30119</c:v>
                </c:pt>
                <c:pt idx="365">
                  <c:v>30149</c:v>
                </c:pt>
              </c:numCache>
            </c:numRef>
          </c:val>
          <c:smooth val="0"/>
          <c:extLst>
            <c:ext xmlns:c16="http://schemas.microsoft.com/office/drawing/2014/chart" uri="{C3380CC4-5D6E-409C-BE32-E72D297353CC}">
              <c16:uniqueId val="{00000000-2BBE-42C5-AE9A-E016D1F41628}"/>
            </c:ext>
          </c:extLst>
        </c:ser>
        <c:dLbls>
          <c:showLegendKey val="0"/>
          <c:showVal val="0"/>
          <c:showCatName val="0"/>
          <c:showSerName val="0"/>
          <c:showPercent val="0"/>
          <c:showBubbleSize val="0"/>
        </c:dLbls>
        <c:smooth val="0"/>
        <c:axId val="232064896"/>
        <c:axId val="232061944"/>
      </c:lineChart>
      <c:catAx>
        <c:axId val="23206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061944"/>
        <c:crosses val="autoZero"/>
        <c:auto val="1"/>
        <c:lblAlgn val="ctr"/>
        <c:lblOffset val="100"/>
        <c:noMultiLvlLbl val="0"/>
      </c:catAx>
      <c:valAx>
        <c:axId val="23206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06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23739</c:v>
                </c:pt>
                <c:pt idx="1">
                  <c:v>17171</c:v>
                </c:pt>
                <c:pt idx="2">
                  <c:v>27738</c:v>
                </c:pt>
                <c:pt idx="3">
                  <c:v>17846</c:v>
                </c:pt>
                <c:pt idx="4">
                  <c:v>40882</c:v>
                </c:pt>
                <c:pt idx="5">
                  <c:v>33888</c:v>
                </c:pt>
                <c:pt idx="6">
                  <c:v>56074</c:v>
                </c:pt>
                <c:pt idx="7">
                  <c:v>101188</c:v>
                </c:pt>
                <c:pt idx="8">
                  <c:v>75855</c:v>
                </c:pt>
                <c:pt idx="9">
                  <c:v>79075</c:v>
                </c:pt>
                <c:pt idx="10">
                  <c:v>62906</c:v>
                </c:pt>
                <c:pt idx="11">
                  <c:v>84198</c:v>
                </c:pt>
                <c:pt idx="12">
                  <c:v>74130</c:v>
                </c:pt>
                <c:pt idx="13">
                  <c:v>38805</c:v>
                </c:pt>
                <c:pt idx="14">
                  <c:v>96453</c:v>
                </c:pt>
                <c:pt idx="15">
                  <c:v>87174</c:v>
                </c:pt>
                <c:pt idx="16">
                  <c:v>48364</c:v>
                </c:pt>
                <c:pt idx="17">
                  <c:v>39963</c:v>
                </c:pt>
                <c:pt idx="18">
                  <c:v>31658</c:v>
                </c:pt>
                <c:pt idx="19">
                  <c:v>68359</c:v>
                </c:pt>
                <c:pt idx="20">
                  <c:v>36532</c:v>
                </c:pt>
                <c:pt idx="21">
                  <c:v>39542</c:v>
                </c:pt>
                <c:pt idx="22">
                  <c:v>23687</c:v>
                </c:pt>
                <c:pt idx="23">
                  <c:v>43489</c:v>
                </c:pt>
                <c:pt idx="24">
                  <c:v>92639</c:v>
                </c:pt>
                <c:pt idx="25">
                  <c:v>99561</c:v>
                </c:pt>
                <c:pt idx="26">
                  <c:v>70709</c:v>
                </c:pt>
                <c:pt idx="27">
                  <c:v>26158</c:v>
                </c:pt>
                <c:pt idx="28">
                  <c:v>47569</c:v>
                </c:pt>
                <c:pt idx="29">
                  <c:v>70478</c:v>
                </c:pt>
                <c:pt idx="30">
                  <c:v>38098</c:v>
                </c:pt>
                <c:pt idx="31">
                  <c:v>159589</c:v>
                </c:pt>
                <c:pt idx="32">
                  <c:v>259123</c:v>
                </c:pt>
                <c:pt idx="33">
                  <c:v>133655</c:v>
                </c:pt>
                <c:pt idx="34">
                  <c:v>46621</c:v>
                </c:pt>
                <c:pt idx="35">
                  <c:v>27300</c:v>
                </c:pt>
                <c:pt idx="36">
                  <c:v>14730</c:v>
                </c:pt>
                <c:pt idx="37">
                  <c:v>22896</c:v>
                </c:pt>
                <c:pt idx="38">
                  <c:v>111485</c:v>
                </c:pt>
                <c:pt idx="39">
                  <c:v>67918</c:v>
                </c:pt>
                <c:pt idx="40">
                  <c:v>91781</c:v>
                </c:pt>
                <c:pt idx="41">
                  <c:v>85384</c:v>
                </c:pt>
                <c:pt idx="42">
                  <c:v>166029</c:v>
                </c:pt>
                <c:pt idx="43">
                  <c:v>157221</c:v>
                </c:pt>
                <c:pt idx="44">
                  <c:v>82945</c:v>
                </c:pt>
                <c:pt idx="45">
                  <c:v>68068</c:v>
                </c:pt>
                <c:pt idx="46">
                  <c:v>134134</c:v>
                </c:pt>
                <c:pt idx="47">
                  <c:v>87229</c:v>
                </c:pt>
                <c:pt idx="48">
                  <c:v>83241</c:v>
                </c:pt>
                <c:pt idx="49">
                  <c:v>84813</c:v>
                </c:pt>
                <c:pt idx="50">
                  <c:v>70206</c:v>
                </c:pt>
                <c:pt idx="51">
                  <c:v>68657</c:v>
                </c:pt>
                <c:pt idx="52">
                  <c:v>55010</c:v>
                </c:pt>
                <c:pt idx="53">
                  <c:v>65054</c:v>
                </c:pt>
                <c:pt idx="54">
                  <c:v>81194</c:v>
                </c:pt>
                <c:pt idx="55">
                  <c:v>207000</c:v>
                </c:pt>
                <c:pt idx="56">
                  <c:v>69893</c:v>
                </c:pt>
                <c:pt idx="57">
                  <c:v>47705</c:v>
                </c:pt>
                <c:pt idx="58">
                  <c:v>118076</c:v>
                </c:pt>
                <c:pt idx="59">
                  <c:v>61772</c:v>
                </c:pt>
                <c:pt idx="60">
                  <c:v>60072</c:v>
                </c:pt>
                <c:pt idx="61">
                  <c:v>29407</c:v>
                </c:pt>
                <c:pt idx="62">
                  <c:v>43037</c:v>
                </c:pt>
                <c:pt idx="63">
                  <c:v>50095</c:v>
                </c:pt>
                <c:pt idx="64">
                  <c:v>65867</c:v>
                </c:pt>
                <c:pt idx="65">
                  <c:v>67453</c:v>
                </c:pt>
                <c:pt idx="66">
                  <c:v>56104</c:v>
                </c:pt>
                <c:pt idx="67">
                  <c:v>36283</c:v>
                </c:pt>
                <c:pt idx="68">
                  <c:v>77764</c:v>
                </c:pt>
                <c:pt idx="69">
                  <c:v>51450</c:v>
                </c:pt>
                <c:pt idx="70">
                  <c:v>147465</c:v>
                </c:pt>
                <c:pt idx="71">
                  <c:v>67620</c:v>
                </c:pt>
                <c:pt idx="72">
                  <c:v>146133</c:v>
                </c:pt>
                <c:pt idx="73">
                  <c:v>324095</c:v>
                </c:pt>
                <c:pt idx="74">
                  <c:v>196426</c:v>
                </c:pt>
                <c:pt idx="75">
                  <c:v>66217</c:v>
                </c:pt>
                <c:pt idx="76">
                  <c:v>170123</c:v>
                </c:pt>
                <c:pt idx="77">
                  <c:v>84290</c:v>
                </c:pt>
                <c:pt idx="78">
                  <c:v>53834</c:v>
                </c:pt>
                <c:pt idx="79">
                  <c:v>59340</c:v>
                </c:pt>
                <c:pt idx="80">
                  <c:v>58528</c:v>
                </c:pt>
                <c:pt idx="81">
                  <c:v>37777</c:v>
                </c:pt>
                <c:pt idx="82">
                  <c:v>38345</c:v>
                </c:pt>
                <c:pt idx="83">
                  <c:v>30946</c:v>
                </c:pt>
                <c:pt idx="84">
                  <c:v>64647</c:v>
                </c:pt>
                <c:pt idx="85">
                  <c:v>52335</c:v>
                </c:pt>
                <c:pt idx="86">
                  <c:v>113687</c:v>
                </c:pt>
                <c:pt idx="87">
                  <c:v>70646</c:v>
                </c:pt>
                <c:pt idx="88">
                  <c:v>55421</c:v>
                </c:pt>
                <c:pt idx="89">
                  <c:v>180256</c:v>
                </c:pt>
                <c:pt idx="90">
                  <c:v>178007</c:v>
                </c:pt>
                <c:pt idx="91">
                  <c:v>234210</c:v>
                </c:pt>
                <c:pt idx="92">
                  <c:v>89673</c:v>
                </c:pt>
                <c:pt idx="93">
                  <c:v>95039</c:v>
                </c:pt>
                <c:pt idx="94">
                  <c:v>82883</c:v>
                </c:pt>
                <c:pt idx="95">
                  <c:v>108024</c:v>
                </c:pt>
                <c:pt idx="96">
                  <c:v>51979</c:v>
                </c:pt>
                <c:pt idx="97">
                  <c:v>56834</c:v>
                </c:pt>
                <c:pt idx="98">
                  <c:v>62435</c:v>
                </c:pt>
                <c:pt idx="99">
                  <c:v>56147</c:v>
                </c:pt>
                <c:pt idx="100">
                  <c:v>178083</c:v>
                </c:pt>
                <c:pt idx="101">
                  <c:v>213545</c:v>
                </c:pt>
                <c:pt idx="102">
                  <c:v>99759</c:v>
                </c:pt>
                <c:pt idx="103">
                  <c:v>114241</c:v>
                </c:pt>
                <c:pt idx="104">
                  <c:v>79301</c:v>
                </c:pt>
                <c:pt idx="105">
                  <c:v>82420</c:v>
                </c:pt>
                <c:pt idx="106">
                  <c:v>38915</c:v>
                </c:pt>
                <c:pt idx="107">
                  <c:v>28388</c:v>
                </c:pt>
                <c:pt idx="108">
                  <c:v>111158</c:v>
                </c:pt>
                <c:pt idx="109">
                  <c:v>72631</c:v>
                </c:pt>
                <c:pt idx="110">
                  <c:v>84065</c:v>
                </c:pt>
                <c:pt idx="111">
                  <c:v>100553</c:v>
                </c:pt>
                <c:pt idx="112">
                  <c:v>89964</c:v>
                </c:pt>
                <c:pt idx="113">
                  <c:v>45454</c:v>
                </c:pt>
                <c:pt idx="114">
                  <c:v>38484</c:v>
                </c:pt>
                <c:pt idx="115">
                  <c:v>62967</c:v>
                </c:pt>
                <c:pt idx="116">
                  <c:v>46672</c:v>
                </c:pt>
                <c:pt idx="117">
                  <c:v>66921</c:v>
                </c:pt>
                <c:pt idx="118">
                  <c:v>45189</c:v>
                </c:pt>
                <c:pt idx="119">
                  <c:v>118557</c:v>
                </c:pt>
                <c:pt idx="120">
                  <c:v>89773</c:v>
                </c:pt>
                <c:pt idx="121">
                  <c:v>95603</c:v>
                </c:pt>
                <c:pt idx="122">
                  <c:v>57773</c:v>
                </c:pt>
                <c:pt idx="123">
                  <c:v>98583</c:v>
                </c:pt>
                <c:pt idx="124">
                  <c:v>300103</c:v>
                </c:pt>
                <c:pt idx="125">
                  <c:v>151895</c:v>
                </c:pt>
                <c:pt idx="126">
                  <c:v>81776</c:v>
                </c:pt>
                <c:pt idx="127">
                  <c:v>60512</c:v>
                </c:pt>
                <c:pt idx="128">
                  <c:v>79654</c:v>
                </c:pt>
                <c:pt idx="129">
                  <c:v>100880</c:v>
                </c:pt>
                <c:pt idx="130">
                  <c:v>121063</c:v>
                </c:pt>
                <c:pt idx="131">
                  <c:v>204223</c:v>
                </c:pt>
                <c:pt idx="132">
                  <c:v>143457</c:v>
                </c:pt>
                <c:pt idx="133">
                  <c:v>67961</c:v>
                </c:pt>
                <c:pt idx="134">
                  <c:v>57659</c:v>
                </c:pt>
                <c:pt idx="135">
                  <c:v>83361</c:v>
                </c:pt>
                <c:pt idx="136">
                  <c:v>69680</c:v>
                </c:pt>
                <c:pt idx="137">
                  <c:v>61526</c:v>
                </c:pt>
                <c:pt idx="138">
                  <c:v>50296</c:v>
                </c:pt>
                <c:pt idx="139">
                  <c:v>200473</c:v>
                </c:pt>
                <c:pt idx="140">
                  <c:v>131339</c:v>
                </c:pt>
                <c:pt idx="141">
                  <c:v>47536</c:v>
                </c:pt>
                <c:pt idx="142">
                  <c:v>140124</c:v>
                </c:pt>
                <c:pt idx="143">
                  <c:v>94177</c:v>
                </c:pt>
                <c:pt idx="144">
                  <c:v>90325</c:v>
                </c:pt>
                <c:pt idx="145">
                  <c:v>104333</c:v>
                </c:pt>
                <c:pt idx="146">
                  <c:v>87768</c:v>
                </c:pt>
                <c:pt idx="147">
                  <c:v>131544</c:v>
                </c:pt>
                <c:pt idx="148">
                  <c:v>73567</c:v>
                </c:pt>
                <c:pt idx="149">
                  <c:v>92850</c:v>
                </c:pt>
                <c:pt idx="150">
                  <c:v>65375</c:v>
                </c:pt>
                <c:pt idx="151">
                  <c:v>123036</c:v>
                </c:pt>
                <c:pt idx="152">
                  <c:v>120405</c:v>
                </c:pt>
                <c:pt idx="153">
                  <c:v>88850</c:v>
                </c:pt>
                <c:pt idx="154">
                  <c:v>96333</c:v>
                </c:pt>
                <c:pt idx="155">
                  <c:v>117299</c:v>
                </c:pt>
                <c:pt idx="156">
                  <c:v>323575</c:v>
                </c:pt>
                <c:pt idx="157">
                  <c:v>159556</c:v>
                </c:pt>
                <c:pt idx="158">
                  <c:v>141416</c:v>
                </c:pt>
                <c:pt idx="159">
                  <c:v>79217</c:v>
                </c:pt>
                <c:pt idx="160">
                  <c:v>26652</c:v>
                </c:pt>
                <c:pt idx="161">
                  <c:v>51696</c:v>
                </c:pt>
                <c:pt idx="162">
                  <c:v>81651</c:v>
                </c:pt>
                <c:pt idx="163">
                  <c:v>52994</c:v>
                </c:pt>
                <c:pt idx="164">
                  <c:v>47252</c:v>
                </c:pt>
                <c:pt idx="165">
                  <c:v>51228</c:v>
                </c:pt>
                <c:pt idx="166">
                  <c:v>67371</c:v>
                </c:pt>
                <c:pt idx="167">
                  <c:v>58118</c:v>
                </c:pt>
                <c:pt idx="168">
                  <c:v>45091</c:v>
                </c:pt>
                <c:pt idx="169">
                  <c:v>62156</c:v>
                </c:pt>
                <c:pt idx="170">
                  <c:v>63893</c:v>
                </c:pt>
                <c:pt idx="171">
                  <c:v>48629</c:v>
                </c:pt>
                <c:pt idx="172">
                  <c:v>53984</c:v>
                </c:pt>
                <c:pt idx="173">
                  <c:v>129336</c:v>
                </c:pt>
                <c:pt idx="174">
                  <c:v>60148</c:v>
                </c:pt>
                <c:pt idx="175">
                  <c:v>39689</c:v>
                </c:pt>
                <c:pt idx="176">
                  <c:v>59309</c:v>
                </c:pt>
                <c:pt idx="177">
                  <c:v>51613</c:v>
                </c:pt>
                <c:pt idx="178">
                  <c:v>50315</c:v>
                </c:pt>
                <c:pt idx="179">
                  <c:v>71196</c:v>
                </c:pt>
                <c:pt idx="180">
                  <c:v>57134</c:v>
                </c:pt>
                <c:pt idx="181">
                  <c:v>56089</c:v>
                </c:pt>
                <c:pt idx="182">
                  <c:v>101128</c:v>
                </c:pt>
                <c:pt idx="183">
                  <c:v>62359</c:v>
                </c:pt>
                <c:pt idx="184">
                  <c:v>56114</c:v>
                </c:pt>
                <c:pt idx="185">
                  <c:v>45926</c:v>
                </c:pt>
                <c:pt idx="186">
                  <c:v>49467</c:v>
                </c:pt>
                <c:pt idx="187">
                  <c:v>75483</c:v>
                </c:pt>
                <c:pt idx="188">
                  <c:v>81662</c:v>
                </c:pt>
                <c:pt idx="189">
                  <c:v>61450</c:v>
                </c:pt>
                <c:pt idx="190">
                  <c:v>41778</c:v>
                </c:pt>
                <c:pt idx="191">
                  <c:v>43889</c:v>
                </c:pt>
                <c:pt idx="192">
                  <c:v>67849</c:v>
                </c:pt>
                <c:pt idx="193">
                  <c:v>31603</c:v>
                </c:pt>
                <c:pt idx="194">
                  <c:v>41688</c:v>
                </c:pt>
                <c:pt idx="195">
                  <c:v>36545</c:v>
                </c:pt>
                <c:pt idx="196">
                  <c:v>26853</c:v>
                </c:pt>
                <c:pt idx="197">
                  <c:v>54573</c:v>
                </c:pt>
                <c:pt idx="198">
                  <c:v>80289</c:v>
                </c:pt>
                <c:pt idx="199">
                  <c:v>497388</c:v>
                </c:pt>
                <c:pt idx="200">
                  <c:v>175812</c:v>
                </c:pt>
                <c:pt idx="201">
                  <c:v>107855</c:v>
                </c:pt>
                <c:pt idx="202">
                  <c:v>102749</c:v>
                </c:pt>
                <c:pt idx="203">
                  <c:v>70901</c:v>
                </c:pt>
                <c:pt idx="204">
                  <c:v>46537</c:v>
                </c:pt>
                <c:pt idx="205">
                  <c:v>30535</c:v>
                </c:pt>
                <c:pt idx="206">
                  <c:v>103242</c:v>
                </c:pt>
                <c:pt idx="207">
                  <c:v>97921</c:v>
                </c:pt>
                <c:pt idx="208">
                  <c:v>80519</c:v>
                </c:pt>
                <c:pt idx="209">
                  <c:v>82693</c:v>
                </c:pt>
                <c:pt idx="210">
                  <c:v>103437</c:v>
                </c:pt>
                <c:pt idx="211">
                  <c:v>74161</c:v>
                </c:pt>
                <c:pt idx="212">
                  <c:v>82726</c:v>
                </c:pt>
                <c:pt idx="213">
                  <c:v>90452</c:v>
                </c:pt>
                <c:pt idx="214">
                  <c:v>100521</c:v>
                </c:pt>
                <c:pt idx="215">
                  <c:v>135636</c:v>
                </c:pt>
                <c:pt idx="216">
                  <c:v>143633</c:v>
                </c:pt>
                <c:pt idx="217">
                  <c:v>83397</c:v>
                </c:pt>
                <c:pt idx="218">
                  <c:v>41570</c:v>
                </c:pt>
                <c:pt idx="219">
                  <c:v>105187</c:v>
                </c:pt>
                <c:pt idx="220">
                  <c:v>80293</c:v>
                </c:pt>
                <c:pt idx="221">
                  <c:v>99428</c:v>
                </c:pt>
                <c:pt idx="222">
                  <c:v>56365</c:v>
                </c:pt>
                <c:pt idx="223">
                  <c:v>49736</c:v>
                </c:pt>
                <c:pt idx="224">
                  <c:v>83074</c:v>
                </c:pt>
                <c:pt idx="225">
                  <c:v>57185</c:v>
                </c:pt>
                <c:pt idx="226">
                  <c:v>119812</c:v>
                </c:pt>
                <c:pt idx="227">
                  <c:v>93114</c:v>
                </c:pt>
                <c:pt idx="228">
                  <c:v>55200</c:v>
                </c:pt>
                <c:pt idx="229">
                  <c:v>74424</c:v>
                </c:pt>
                <c:pt idx="230">
                  <c:v>57121</c:v>
                </c:pt>
                <c:pt idx="231">
                  <c:v>56329</c:v>
                </c:pt>
                <c:pt idx="232">
                  <c:v>46053</c:v>
                </c:pt>
                <c:pt idx="233">
                  <c:v>49023</c:v>
                </c:pt>
                <c:pt idx="234">
                  <c:v>33573</c:v>
                </c:pt>
                <c:pt idx="235">
                  <c:v>36013</c:v>
                </c:pt>
                <c:pt idx="236">
                  <c:v>46872</c:v>
                </c:pt>
                <c:pt idx="237">
                  <c:v>67452</c:v>
                </c:pt>
                <c:pt idx="238">
                  <c:v>78182</c:v>
                </c:pt>
                <c:pt idx="239">
                  <c:v>79146</c:v>
                </c:pt>
                <c:pt idx="240">
                  <c:v>85539</c:v>
                </c:pt>
                <c:pt idx="241">
                  <c:v>78972</c:v>
                </c:pt>
                <c:pt idx="242">
                  <c:v>73540</c:v>
                </c:pt>
                <c:pt idx="243">
                  <c:v>66607</c:v>
                </c:pt>
                <c:pt idx="244">
                  <c:v>66766</c:v>
                </c:pt>
                <c:pt idx="245">
                  <c:v>62552</c:v>
                </c:pt>
                <c:pt idx="246">
                  <c:v>42404</c:v>
                </c:pt>
                <c:pt idx="247">
                  <c:v>47263</c:v>
                </c:pt>
                <c:pt idx="248">
                  <c:v>29461</c:v>
                </c:pt>
                <c:pt idx="249">
                  <c:v>37646</c:v>
                </c:pt>
                <c:pt idx="250">
                  <c:v>36665</c:v>
                </c:pt>
                <c:pt idx="251">
                  <c:v>45696</c:v>
                </c:pt>
                <c:pt idx="252">
                  <c:v>43492</c:v>
                </c:pt>
                <c:pt idx="253">
                  <c:v>28883</c:v>
                </c:pt>
                <c:pt idx="254">
                  <c:v>52736</c:v>
                </c:pt>
                <c:pt idx="255">
                  <c:v>432016</c:v>
                </c:pt>
                <c:pt idx="256">
                  <c:v>143829</c:v>
                </c:pt>
                <c:pt idx="257">
                  <c:v>87763</c:v>
                </c:pt>
                <c:pt idx="258">
                  <c:v>99205</c:v>
                </c:pt>
                <c:pt idx="259">
                  <c:v>95450</c:v>
                </c:pt>
                <c:pt idx="260">
                  <c:v>79377</c:v>
                </c:pt>
                <c:pt idx="261">
                  <c:v>79790</c:v>
                </c:pt>
                <c:pt idx="262">
                  <c:v>87633</c:v>
                </c:pt>
                <c:pt idx="263">
                  <c:v>74958</c:v>
                </c:pt>
                <c:pt idx="264">
                  <c:v>63362</c:v>
                </c:pt>
                <c:pt idx="265">
                  <c:v>52514</c:v>
                </c:pt>
                <c:pt idx="266">
                  <c:v>111700</c:v>
                </c:pt>
                <c:pt idx="267">
                  <c:v>104006</c:v>
                </c:pt>
                <c:pt idx="268">
                  <c:v>46551</c:v>
                </c:pt>
                <c:pt idx="269">
                  <c:v>38684</c:v>
                </c:pt>
                <c:pt idx="270">
                  <c:v>80145</c:v>
                </c:pt>
                <c:pt idx="271">
                  <c:v>58018</c:v>
                </c:pt>
                <c:pt idx="272">
                  <c:v>76062</c:v>
                </c:pt>
                <c:pt idx="273">
                  <c:v>92496</c:v>
                </c:pt>
                <c:pt idx="274">
                  <c:v>80750</c:v>
                </c:pt>
                <c:pt idx="275">
                  <c:v>34083</c:v>
                </c:pt>
                <c:pt idx="276">
                  <c:v>41060</c:v>
                </c:pt>
                <c:pt idx="277">
                  <c:v>102427</c:v>
                </c:pt>
                <c:pt idx="278">
                  <c:v>50707</c:v>
                </c:pt>
                <c:pt idx="279">
                  <c:v>37918</c:v>
                </c:pt>
                <c:pt idx="280">
                  <c:v>95736</c:v>
                </c:pt>
                <c:pt idx="281">
                  <c:v>133237</c:v>
                </c:pt>
                <c:pt idx="282">
                  <c:v>83825</c:v>
                </c:pt>
                <c:pt idx="283">
                  <c:v>74025</c:v>
                </c:pt>
                <c:pt idx="284">
                  <c:v>68130</c:v>
                </c:pt>
                <c:pt idx="285">
                  <c:v>57821</c:v>
                </c:pt>
                <c:pt idx="286">
                  <c:v>61998</c:v>
                </c:pt>
                <c:pt idx="287">
                  <c:v>59144</c:v>
                </c:pt>
                <c:pt idx="288">
                  <c:v>41619</c:v>
                </c:pt>
                <c:pt idx="289">
                  <c:v>91204</c:v>
                </c:pt>
                <c:pt idx="290">
                  <c:v>49205</c:v>
                </c:pt>
                <c:pt idx="291">
                  <c:v>120513</c:v>
                </c:pt>
                <c:pt idx="292">
                  <c:v>85907</c:v>
                </c:pt>
                <c:pt idx="293">
                  <c:v>42959</c:v>
                </c:pt>
                <c:pt idx="294">
                  <c:v>25291</c:v>
                </c:pt>
                <c:pt idx="295">
                  <c:v>24229</c:v>
                </c:pt>
                <c:pt idx="296">
                  <c:v>40840</c:v>
                </c:pt>
                <c:pt idx="297">
                  <c:v>82910</c:v>
                </c:pt>
                <c:pt idx="298">
                  <c:v>46769</c:v>
                </c:pt>
                <c:pt idx="299">
                  <c:v>322591</c:v>
                </c:pt>
                <c:pt idx="300">
                  <c:v>413007</c:v>
                </c:pt>
                <c:pt idx="301">
                  <c:v>222295</c:v>
                </c:pt>
                <c:pt idx="302">
                  <c:v>93669</c:v>
                </c:pt>
                <c:pt idx="303">
                  <c:v>75959</c:v>
                </c:pt>
                <c:pt idx="304">
                  <c:v>74037</c:v>
                </c:pt>
                <c:pt idx="305">
                  <c:v>102700</c:v>
                </c:pt>
                <c:pt idx="306">
                  <c:v>79625</c:v>
                </c:pt>
                <c:pt idx="307">
                  <c:v>91982</c:v>
                </c:pt>
                <c:pt idx="308">
                  <c:v>77454</c:v>
                </c:pt>
                <c:pt idx="309">
                  <c:v>58994</c:v>
                </c:pt>
                <c:pt idx="310">
                  <c:v>75497</c:v>
                </c:pt>
                <c:pt idx="311">
                  <c:v>64767</c:v>
                </c:pt>
                <c:pt idx="312">
                  <c:v>104423</c:v>
                </c:pt>
                <c:pt idx="313">
                  <c:v>70261</c:v>
                </c:pt>
                <c:pt idx="314">
                  <c:v>55115</c:v>
                </c:pt>
                <c:pt idx="315">
                  <c:v>29897</c:v>
                </c:pt>
                <c:pt idx="316">
                  <c:v>64855</c:v>
                </c:pt>
                <c:pt idx="317">
                  <c:v>54902</c:v>
                </c:pt>
                <c:pt idx="318">
                  <c:v>50760</c:v>
                </c:pt>
                <c:pt idx="319">
                  <c:v>78117</c:v>
                </c:pt>
                <c:pt idx="320">
                  <c:v>66714</c:v>
                </c:pt>
                <c:pt idx="321">
                  <c:v>103721</c:v>
                </c:pt>
                <c:pt idx="322">
                  <c:v>55373</c:v>
                </c:pt>
                <c:pt idx="323">
                  <c:v>51917</c:v>
                </c:pt>
                <c:pt idx="324">
                  <c:v>49781</c:v>
                </c:pt>
                <c:pt idx="325">
                  <c:v>153128</c:v>
                </c:pt>
                <c:pt idx="326">
                  <c:v>170168</c:v>
                </c:pt>
                <c:pt idx="327">
                  <c:v>133081</c:v>
                </c:pt>
                <c:pt idx="328">
                  <c:v>151822</c:v>
                </c:pt>
                <c:pt idx="329">
                  <c:v>70923</c:v>
                </c:pt>
                <c:pt idx="330">
                  <c:v>47398</c:v>
                </c:pt>
                <c:pt idx="331">
                  <c:v>158603</c:v>
                </c:pt>
                <c:pt idx="332">
                  <c:v>181111</c:v>
                </c:pt>
                <c:pt idx="333">
                  <c:v>145346</c:v>
                </c:pt>
                <c:pt idx="334">
                  <c:v>94499</c:v>
                </c:pt>
                <c:pt idx="335">
                  <c:v>77842</c:v>
                </c:pt>
                <c:pt idx="336">
                  <c:v>89880</c:v>
                </c:pt>
                <c:pt idx="337">
                  <c:v>46185</c:v>
                </c:pt>
                <c:pt idx="338">
                  <c:v>33546</c:v>
                </c:pt>
                <c:pt idx="339">
                  <c:v>61328</c:v>
                </c:pt>
                <c:pt idx="340">
                  <c:v>50420</c:v>
                </c:pt>
                <c:pt idx="341">
                  <c:v>57234</c:v>
                </c:pt>
                <c:pt idx="342">
                  <c:v>30405</c:v>
                </c:pt>
                <c:pt idx="343">
                  <c:v>43196</c:v>
                </c:pt>
                <c:pt idx="344">
                  <c:v>82696</c:v>
                </c:pt>
                <c:pt idx="345">
                  <c:v>50353</c:v>
                </c:pt>
                <c:pt idx="346">
                  <c:v>48739</c:v>
                </c:pt>
                <c:pt idx="347">
                  <c:v>44341</c:v>
                </c:pt>
                <c:pt idx="348">
                  <c:v>49716</c:v>
                </c:pt>
                <c:pt idx="349">
                  <c:v>69491</c:v>
                </c:pt>
                <c:pt idx="350">
                  <c:v>77102</c:v>
                </c:pt>
                <c:pt idx="351">
                  <c:v>44666</c:v>
                </c:pt>
                <c:pt idx="352">
                  <c:v>42497</c:v>
                </c:pt>
                <c:pt idx="353">
                  <c:v>32214</c:v>
                </c:pt>
                <c:pt idx="354">
                  <c:v>30320</c:v>
                </c:pt>
                <c:pt idx="355">
                  <c:v>34121</c:v>
                </c:pt>
                <c:pt idx="356">
                  <c:v>46470</c:v>
                </c:pt>
                <c:pt idx="357">
                  <c:v>83344</c:v>
                </c:pt>
                <c:pt idx="358">
                  <c:v>83959</c:v>
                </c:pt>
                <c:pt idx="359">
                  <c:v>85512</c:v>
                </c:pt>
                <c:pt idx="360">
                  <c:v>60984</c:v>
                </c:pt>
                <c:pt idx="361">
                  <c:v>78998</c:v>
                </c:pt>
                <c:pt idx="362">
                  <c:v>244720</c:v>
                </c:pt>
                <c:pt idx="363">
                  <c:v>126490</c:v>
                </c:pt>
                <c:pt idx="364">
                  <c:v>39776</c:v>
                </c:pt>
                <c:pt idx="365">
                  <c:v>48646</c:v>
                </c:pt>
              </c:numCache>
            </c:numRef>
          </c:val>
          <c:smooth val="0"/>
          <c:extLst>
            <c:ext xmlns:c16="http://schemas.microsoft.com/office/drawing/2014/chart" uri="{C3380CC4-5D6E-409C-BE32-E72D297353CC}">
              <c16:uniqueId val="{00000000-4B62-4872-94E3-C61A052B2D49}"/>
            </c:ext>
          </c:extLst>
        </c:ser>
        <c:dLbls>
          <c:showLegendKey val="0"/>
          <c:showVal val="0"/>
          <c:showCatName val="0"/>
          <c:showSerName val="0"/>
          <c:showPercent val="0"/>
          <c:showBubbleSize val="0"/>
        </c:dLbls>
        <c:smooth val="0"/>
        <c:axId val="230283568"/>
        <c:axId val="230286520"/>
      </c:lineChart>
      <c:catAx>
        <c:axId val="230283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86520"/>
        <c:crosses val="autoZero"/>
        <c:auto val="1"/>
        <c:lblAlgn val="ctr"/>
        <c:lblOffset val="100"/>
        <c:noMultiLvlLbl val="0"/>
      </c:catAx>
      <c:valAx>
        <c:axId val="23028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8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1657</c:v>
                </c:pt>
                <c:pt idx="1">
                  <c:v>1161</c:v>
                </c:pt>
                <c:pt idx="2">
                  <c:v>1141</c:v>
                </c:pt>
                <c:pt idx="3">
                  <c:v>1652</c:v>
                </c:pt>
                <c:pt idx="4">
                  <c:v>2730</c:v>
                </c:pt>
                <c:pt idx="5">
                  <c:v>1558</c:v>
                </c:pt>
                <c:pt idx="6">
                  <c:v>3739</c:v>
                </c:pt>
                <c:pt idx="7">
                  <c:v>9397</c:v>
                </c:pt>
                <c:pt idx="8">
                  <c:v>4068</c:v>
                </c:pt>
                <c:pt idx="9">
                  <c:v>6336</c:v>
                </c:pt>
                <c:pt idx="10">
                  <c:v>4324</c:v>
                </c:pt>
                <c:pt idx="11">
                  <c:v>5340</c:v>
                </c:pt>
                <c:pt idx="12">
                  <c:v>3117</c:v>
                </c:pt>
                <c:pt idx="13">
                  <c:v>2319</c:v>
                </c:pt>
                <c:pt idx="14">
                  <c:v>5576</c:v>
                </c:pt>
                <c:pt idx="15">
                  <c:v>5207</c:v>
                </c:pt>
                <c:pt idx="16">
                  <c:v>2811</c:v>
                </c:pt>
                <c:pt idx="17">
                  <c:v>1897</c:v>
                </c:pt>
                <c:pt idx="18">
                  <c:v>1959</c:v>
                </c:pt>
                <c:pt idx="19">
                  <c:v>3764</c:v>
                </c:pt>
                <c:pt idx="20">
                  <c:v>1777</c:v>
                </c:pt>
                <c:pt idx="21">
                  <c:v>2418</c:v>
                </c:pt>
                <c:pt idx="22">
                  <c:v>1732</c:v>
                </c:pt>
                <c:pt idx="23">
                  <c:v>2900</c:v>
                </c:pt>
                <c:pt idx="24">
                  <c:v>15231</c:v>
                </c:pt>
                <c:pt idx="25">
                  <c:v>8255</c:v>
                </c:pt>
                <c:pt idx="26">
                  <c:v>5834</c:v>
                </c:pt>
                <c:pt idx="27">
                  <c:v>1516</c:v>
                </c:pt>
                <c:pt idx="28">
                  <c:v>3428</c:v>
                </c:pt>
                <c:pt idx="29">
                  <c:v>3206</c:v>
                </c:pt>
                <c:pt idx="30">
                  <c:v>2074</c:v>
                </c:pt>
                <c:pt idx="31">
                  <c:v>13915</c:v>
                </c:pt>
                <c:pt idx="32">
                  <c:v>19020</c:v>
                </c:pt>
                <c:pt idx="33">
                  <c:v>6775</c:v>
                </c:pt>
                <c:pt idx="34">
                  <c:v>2784</c:v>
                </c:pt>
                <c:pt idx="35">
                  <c:v>1194</c:v>
                </c:pt>
                <c:pt idx="36">
                  <c:v>657</c:v>
                </c:pt>
                <c:pt idx="37">
                  <c:v>1189</c:v>
                </c:pt>
                <c:pt idx="38">
                  <c:v>7528</c:v>
                </c:pt>
                <c:pt idx="39">
                  <c:v>4173</c:v>
                </c:pt>
                <c:pt idx="40">
                  <c:v>5340</c:v>
                </c:pt>
                <c:pt idx="41">
                  <c:v>4505</c:v>
                </c:pt>
                <c:pt idx="42">
                  <c:v>12790</c:v>
                </c:pt>
                <c:pt idx="43">
                  <c:v>5281</c:v>
                </c:pt>
                <c:pt idx="44">
                  <c:v>2925</c:v>
                </c:pt>
                <c:pt idx="45">
                  <c:v>4046</c:v>
                </c:pt>
                <c:pt idx="46">
                  <c:v>11923</c:v>
                </c:pt>
                <c:pt idx="47">
                  <c:v>6007</c:v>
                </c:pt>
                <c:pt idx="48">
                  <c:v>4505</c:v>
                </c:pt>
                <c:pt idx="49">
                  <c:v>3168</c:v>
                </c:pt>
                <c:pt idx="50">
                  <c:v>3182</c:v>
                </c:pt>
                <c:pt idx="51">
                  <c:v>3654</c:v>
                </c:pt>
                <c:pt idx="52">
                  <c:v>4924</c:v>
                </c:pt>
                <c:pt idx="53">
                  <c:v>3654</c:v>
                </c:pt>
                <c:pt idx="54">
                  <c:v>5003</c:v>
                </c:pt>
                <c:pt idx="55">
                  <c:v>17107</c:v>
                </c:pt>
                <c:pt idx="56">
                  <c:v>3751</c:v>
                </c:pt>
                <c:pt idx="57">
                  <c:v>2566</c:v>
                </c:pt>
                <c:pt idx="58">
                  <c:v>6280</c:v>
                </c:pt>
                <c:pt idx="59">
                  <c:v>2904</c:v>
                </c:pt>
                <c:pt idx="60">
                  <c:v>3289</c:v>
                </c:pt>
                <c:pt idx="61">
                  <c:v>1420</c:v>
                </c:pt>
                <c:pt idx="62">
                  <c:v>5144</c:v>
                </c:pt>
                <c:pt idx="63">
                  <c:v>3854</c:v>
                </c:pt>
                <c:pt idx="64">
                  <c:v>3854</c:v>
                </c:pt>
                <c:pt idx="65">
                  <c:v>2288</c:v>
                </c:pt>
                <c:pt idx="66">
                  <c:v>4578</c:v>
                </c:pt>
                <c:pt idx="67">
                  <c:v>2609</c:v>
                </c:pt>
                <c:pt idx="68">
                  <c:v>5152</c:v>
                </c:pt>
                <c:pt idx="69">
                  <c:v>2313</c:v>
                </c:pt>
                <c:pt idx="70">
                  <c:v>2470</c:v>
                </c:pt>
                <c:pt idx="71">
                  <c:v>3764</c:v>
                </c:pt>
                <c:pt idx="72">
                  <c:v>10293</c:v>
                </c:pt>
                <c:pt idx="73">
                  <c:v>18647</c:v>
                </c:pt>
                <c:pt idx="74">
                  <c:v>8466</c:v>
                </c:pt>
                <c:pt idx="75">
                  <c:v>2276</c:v>
                </c:pt>
                <c:pt idx="76">
                  <c:v>7149</c:v>
                </c:pt>
                <c:pt idx="77">
                  <c:v>3989</c:v>
                </c:pt>
                <c:pt idx="78">
                  <c:v>2623</c:v>
                </c:pt>
                <c:pt idx="79">
                  <c:v>2525</c:v>
                </c:pt>
                <c:pt idx="80">
                  <c:v>2531</c:v>
                </c:pt>
                <c:pt idx="81">
                  <c:v>2434</c:v>
                </c:pt>
                <c:pt idx="82">
                  <c:v>2693</c:v>
                </c:pt>
                <c:pt idx="83">
                  <c:v>1897</c:v>
                </c:pt>
                <c:pt idx="84">
                  <c:v>2431</c:v>
                </c:pt>
                <c:pt idx="85">
                  <c:v>2219</c:v>
                </c:pt>
                <c:pt idx="86">
                  <c:v>6565</c:v>
                </c:pt>
                <c:pt idx="87">
                  <c:v>3094</c:v>
                </c:pt>
                <c:pt idx="88">
                  <c:v>3538</c:v>
                </c:pt>
                <c:pt idx="89">
                  <c:v>9476</c:v>
                </c:pt>
                <c:pt idx="90">
                  <c:v>9063</c:v>
                </c:pt>
                <c:pt idx="91">
                  <c:v>14484</c:v>
                </c:pt>
                <c:pt idx="92">
                  <c:v>3428</c:v>
                </c:pt>
                <c:pt idx="93">
                  <c:v>3054</c:v>
                </c:pt>
                <c:pt idx="94">
                  <c:v>3201</c:v>
                </c:pt>
                <c:pt idx="95">
                  <c:v>4203</c:v>
                </c:pt>
                <c:pt idx="96">
                  <c:v>2304</c:v>
                </c:pt>
                <c:pt idx="97">
                  <c:v>3245</c:v>
                </c:pt>
                <c:pt idx="98">
                  <c:v>3827</c:v>
                </c:pt>
                <c:pt idx="99">
                  <c:v>2641</c:v>
                </c:pt>
                <c:pt idx="100">
                  <c:v>9712</c:v>
                </c:pt>
                <c:pt idx="101">
                  <c:v>5660</c:v>
                </c:pt>
                <c:pt idx="102">
                  <c:v>4157</c:v>
                </c:pt>
                <c:pt idx="103">
                  <c:v>7705</c:v>
                </c:pt>
                <c:pt idx="104">
                  <c:v>4283</c:v>
                </c:pt>
                <c:pt idx="105">
                  <c:v>4443</c:v>
                </c:pt>
                <c:pt idx="106">
                  <c:v>1595</c:v>
                </c:pt>
                <c:pt idx="107">
                  <c:v>1234</c:v>
                </c:pt>
                <c:pt idx="108">
                  <c:v>12715</c:v>
                </c:pt>
                <c:pt idx="109">
                  <c:v>4340</c:v>
                </c:pt>
                <c:pt idx="110">
                  <c:v>4188</c:v>
                </c:pt>
                <c:pt idx="111">
                  <c:v>6622</c:v>
                </c:pt>
                <c:pt idx="112">
                  <c:v>5794</c:v>
                </c:pt>
                <c:pt idx="113">
                  <c:v>2121</c:v>
                </c:pt>
                <c:pt idx="114">
                  <c:v>3365</c:v>
                </c:pt>
                <c:pt idx="115">
                  <c:v>3230</c:v>
                </c:pt>
                <c:pt idx="116">
                  <c:v>2261</c:v>
                </c:pt>
                <c:pt idx="117">
                  <c:v>4025</c:v>
                </c:pt>
                <c:pt idx="118">
                  <c:v>2181</c:v>
                </c:pt>
                <c:pt idx="119">
                  <c:v>8380</c:v>
                </c:pt>
                <c:pt idx="120">
                  <c:v>6255</c:v>
                </c:pt>
                <c:pt idx="121">
                  <c:v>5993</c:v>
                </c:pt>
                <c:pt idx="122">
                  <c:v>3299</c:v>
                </c:pt>
                <c:pt idx="123">
                  <c:v>6464</c:v>
                </c:pt>
                <c:pt idx="124">
                  <c:v>21545</c:v>
                </c:pt>
                <c:pt idx="125">
                  <c:v>8787</c:v>
                </c:pt>
                <c:pt idx="126">
                  <c:v>4694</c:v>
                </c:pt>
                <c:pt idx="127">
                  <c:v>2659</c:v>
                </c:pt>
                <c:pt idx="128">
                  <c:v>3927</c:v>
                </c:pt>
                <c:pt idx="129">
                  <c:v>4924</c:v>
                </c:pt>
                <c:pt idx="130">
                  <c:v>6496</c:v>
                </c:pt>
                <c:pt idx="131">
                  <c:v>8402</c:v>
                </c:pt>
                <c:pt idx="132">
                  <c:v>6163</c:v>
                </c:pt>
                <c:pt idx="133">
                  <c:v>3642</c:v>
                </c:pt>
                <c:pt idx="134">
                  <c:v>2693</c:v>
                </c:pt>
                <c:pt idx="135">
                  <c:v>3477</c:v>
                </c:pt>
                <c:pt idx="136">
                  <c:v>3126</c:v>
                </c:pt>
                <c:pt idx="137">
                  <c:v>3329</c:v>
                </c:pt>
                <c:pt idx="138">
                  <c:v>2988</c:v>
                </c:pt>
                <c:pt idx="139">
                  <c:v>11660</c:v>
                </c:pt>
                <c:pt idx="140">
                  <c:v>8272</c:v>
                </c:pt>
                <c:pt idx="141">
                  <c:v>3150</c:v>
                </c:pt>
                <c:pt idx="142">
                  <c:v>8231</c:v>
                </c:pt>
                <c:pt idx="143">
                  <c:v>7902</c:v>
                </c:pt>
                <c:pt idx="144">
                  <c:v>8935</c:v>
                </c:pt>
                <c:pt idx="145">
                  <c:v>7632</c:v>
                </c:pt>
                <c:pt idx="146">
                  <c:v>5320</c:v>
                </c:pt>
                <c:pt idx="147">
                  <c:v>8341</c:v>
                </c:pt>
                <c:pt idx="148">
                  <c:v>3660</c:v>
                </c:pt>
                <c:pt idx="149">
                  <c:v>8016</c:v>
                </c:pt>
                <c:pt idx="150">
                  <c:v>3702</c:v>
                </c:pt>
                <c:pt idx="151">
                  <c:v>9447</c:v>
                </c:pt>
                <c:pt idx="152">
                  <c:v>8121</c:v>
                </c:pt>
                <c:pt idx="153">
                  <c:v>4754</c:v>
                </c:pt>
                <c:pt idx="154">
                  <c:v>7696</c:v>
                </c:pt>
                <c:pt idx="155">
                  <c:v>6850</c:v>
                </c:pt>
                <c:pt idx="156">
                  <c:v>9416</c:v>
                </c:pt>
                <c:pt idx="157">
                  <c:v>4267</c:v>
                </c:pt>
                <c:pt idx="158">
                  <c:v>10411</c:v>
                </c:pt>
                <c:pt idx="159">
                  <c:v>3720</c:v>
                </c:pt>
                <c:pt idx="160">
                  <c:v>1700</c:v>
                </c:pt>
                <c:pt idx="161">
                  <c:v>3482</c:v>
                </c:pt>
                <c:pt idx="162">
                  <c:v>7485</c:v>
                </c:pt>
                <c:pt idx="163">
                  <c:v>3001</c:v>
                </c:pt>
                <c:pt idx="164">
                  <c:v>3589</c:v>
                </c:pt>
                <c:pt idx="165">
                  <c:v>4816</c:v>
                </c:pt>
                <c:pt idx="166">
                  <c:v>3834</c:v>
                </c:pt>
                <c:pt idx="167">
                  <c:v>3572</c:v>
                </c:pt>
                <c:pt idx="168">
                  <c:v>3058</c:v>
                </c:pt>
                <c:pt idx="169">
                  <c:v>3660</c:v>
                </c:pt>
                <c:pt idx="170">
                  <c:v>3880</c:v>
                </c:pt>
                <c:pt idx="171">
                  <c:v>3407</c:v>
                </c:pt>
                <c:pt idx="172">
                  <c:v>4097</c:v>
                </c:pt>
                <c:pt idx="173">
                  <c:v>9677</c:v>
                </c:pt>
                <c:pt idx="174">
                  <c:v>3560</c:v>
                </c:pt>
                <c:pt idx="175">
                  <c:v>3230</c:v>
                </c:pt>
                <c:pt idx="176">
                  <c:v>3455</c:v>
                </c:pt>
                <c:pt idx="177">
                  <c:v>2815</c:v>
                </c:pt>
                <c:pt idx="178">
                  <c:v>3010</c:v>
                </c:pt>
                <c:pt idx="179">
                  <c:v>5697</c:v>
                </c:pt>
                <c:pt idx="180">
                  <c:v>4017</c:v>
                </c:pt>
                <c:pt idx="181">
                  <c:v>3941</c:v>
                </c:pt>
                <c:pt idx="182">
                  <c:v>8756</c:v>
                </c:pt>
                <c:pt idx="183">
                  <c:v>3808</c:v>
                </c:pt>
                <c:pt idx="184">
                  <c:v>3434</c:v>
                </c:pt>
                <c:pt idx="185">
                  <c:v>2104</c:v>
                </c:pt>
                <c:pt idx="186">
                  <c:v>3423</c:v>
                </c:pt>
                <c:pt idx="187">
                  <c:v>4478</c:v>
                </c:pt>
                <c:pt idx="188">
                  <c:v>5558</c:v>
                </c:pt>
                <c:pt idx="189">
                  <c:v>3624</c:v>
                </c:pt>
                <c:pt idx="190">
                  <c:v>2875</c:v>
                </c:pt>
                <c:pt idx="191">
                  <c:v>3010</c:v>
                </c:pt>
                <c:pt idx="192">
                  <c:v>4235</c:v>
                </c:pt>
                <c:pt idx="193">
                  <c:v>1820</c:v>
                </c:pt>
                <c:pt idx="194">
                  <c:v>3555</c:v>
                </c:pt>
                <c:pt idx="195">
                  <c:v>3050</c:v>
                </c:pt>
                <c:pt idx="196">
                  <c:v>2279</c:v>
                </c:pt>
                <c:pt idx="197">
                  <c:v>3555</c:v>
                </c:pt>
                <c:pt idx="198">
                  <c:v>4957</c:v>
                </c:pt>
                <c:pt idx="199">
                  <c:v>14759</c:v>
                </c:pt>
                <c:pt idx="200">
                  <c:v>6489</c:v>
                </c:pt>
                <c:pt idx="201">
                  <c:v>6720</c:v>
                </c:pt>
                <c:pt idx="202">
                  <c:v>6478</c:v>
                </c:pt>
                <c:pt idx="203">
                  <c:v>6097</c:v>
                </c:pt>
                <c:pt idx="204">
                  <c:v>3783</c:v>
                </c:pt>
                <c:pt idx="205">
                  <c:v>2074</c:v>
                </c:pt>
                <c:pt idx="206">
                  <c:v>7952</c:v>
                </c:pt>
                <c:pt idx="207">
                  <c:v>7185</c:v>
                </c:pt>
                <c:pt idx="208">
                  <c:v>7189</c:v>
                </c:pt>
                <c:pt idx="209">
                  <c:v>5400</c:v>
                </c:pt>
                <c:pt idx="210">
                  <c:v>7455</c:v>
                </c:pt>
                <c:pt idx="211">
                  <c:v>4251</c:v>
                </c:pt>
                <c:pt idx="212">
                  <c:v>5014</c:v>
                </c:pt>
                <c:pt idx="213">
                  <c:v>7482</c:v>
                </c:pt>
                <c:pt idx="214">
                  <c:v>7239</c:v>
                </c:pt>
                <c:pt idx="215">
                  <c:v>12323</c:v>
                </c:pt>
                <c:pt idx="216">
                  <c:v>10121</c:v>
                </c:pt>
                <c:pt idx="217">
                  <c:v>5735</c:v>
                </c:pt>
                <c:pt idx="218">
                  <c:v>2366</c:v>
                </c:pt>
                <c:pt idx="219">
                  <c:v>7944</c:v>
                </c:pt>
                <c:pt idx="220">
                  <c:v>4816</c:v>
                </c:pt>
                <c:pt idx="221">
                  <c:v>6178</c:v>
                </c:pt>
                <c:pt idx="222">
                  <c:v>3961</c:v>
                </c:pt>
                <c:pt idx="223">
                  <c:v>2566</c:v>
                </c:pt>
                <c:pt idx="224">
                  <c:v>8174</c:v>
                </c:pt>
                <c:pt idx="225">
                  <c:v>3732</c:v>
                </c:pt>
                <c:pt idx="226">
                  <c:v>5309</c:v>
                </c:pt>
                <c:pt idx="227">
                  <c:v>4616</c:v>
                </c:pt>
                <c:pt idx="228">
                  <c:v>4859</c:v>
                </c:pt>
                <c:pt idx="229">
                  <c:v>4514</c:v>
                </c:pt>
                <c:pt idx="230">
                  <c:v>3527</c:v>
                </c:pt>
                <c:pt idx="231">
                  <c:v>3847</c:v>
                </c:pt>
                <c:pt idx="232">
                  <c:v>1943</c:v>
                </c:pt>
                <c:pt idx="233">
                  <c:v>2504</c:v>
                </c:pt>
                <c:pt idx="234">
                  <c:v>1895</c:v>
                </c:pt>
                <c:pt idx="235">
                  <c:v>1772</c:v>
                </c:pt>
                <c:pt idx="236">
                  <c:v>3090</c:v>
                </c:pt>
                <c:pt idx="237">
                  <c:v>4142</c:v>
                </c:pt>
                <c:pt idx="238">
                  <c:v>4785</c:v>
                </c:pt>
                <c:pt idx="239">
                  <c:v>5497</c:v>
                </c:pt>
                <c:pt idx="240">
                  <c:v>4969</c:v>
                </c:pt>
                <c:pt idx="241">
                  <c:v>4180</c:v>
                </c:pt>
                <c:pt idx="242">
                  <c:v>5329</c:v>
                </c:pt>
                <c:pt idx="243">
                  <c:v>4120</c:v>
                </c:pt>
                <c:pt idx="244">
                  <c:v>4243</c:v>
                </c:pt>
                <c:pt idx="245">
                  <c:v>2942</c:v>
                </c:pt>
                <c:pt idx="246">
                  <c:v>1573</c:v>
                </c:pt>
                <c:pt idx="247">
                  <c:v>1887</c:v>
                </c:pt>
                <c:pt idx="248">
                  <c:v>1619</c:v>
                </c:pt>
                <c:pt idx="249">
                  <c:v>1842</c:v>
                </c:pt>
                <c:pt idx="250">
                  <c:v>2457</c:v>
                </c:pt>
                <c:pt idx="251">
                  <c:v>3304</c:v>
                </c:pt>
                <c:pt idx="252">
                  <c:v>2800</c:v>
                </c:pt>
                <c:pt idx="253">
                  <c:v>2605</c:v>
                </c:pt>
                <c:pt idx="254">
                  <c:v>2648</c:v>
                </c:pt>
                <c:pt idx="255">
                  <c:v>26544</c:v>
                </c:pt>
                <c:pt idx="256">
                  <c:v>8170</c:v>
                </c:pt>
                <c:pt idx="257">
                  <c:v>6070</c:v>
                </c:pt>
                <c:pt idx="258">
                  <c:v>7022</c:v>
                </c:pt>
                <c:pt idx="259">
                  <c:v>6842</c:v>
                </c:pt>
                <c:pt idx="260">
                  <c:v>4734</c:v>
                </c:pt>
                <c:pt idx="261">
                  <c:v>5146</c:v>
                </c:pt>
                <c:pt idx="262">
                  <c:v>4655</c:v>
                </c:pt>
                <c:pt idx="263">
                  <c:v>3927</c:v>
                </c:pt>
                <c:pt idx="264">
                  <c:v>3583</c:v>
                </c:pt>
                <c:pt idx="265">
                  <c:v>2946</c:v>
                </c:pt>
                <c:pt idx="266">
                  <c:v>6893</c:v>
                </c:pt>
                <c:pt idx="267">
                  <c:v>5379</c:v>
                </c:pt>
                <c:pt idx="268">
                  <c:v>2494</c:v>
                </c:pt>
                <c:pt idx="269">
                  <c:v>2267</c:v>
                </c:pt>
                <c:pt idx="270">
                  <c:v>6708</c:v>
                </c:pt>
                <c:pt idx="271">
                  <c:v>5166</c:v>
                </c:pt>
                <c:pt idx="272">
                  <c:v>5770</c:v>
                </c:pt>
                <c:pt idx="273">
                  <c:v>6340</c:v>
                </c:pt>
                <c:pt idx="274">
                  <c:v>4157</c:v>
                </c:pt>
                <c:pt idx="275">
                  <c:v>1820</c:v>
                </c:pt>
                <c:pt idx="276">
                  <c:v>1565</c:v>
                </c:pt>
                <c:pt idx="277">
                  <c:v>5924</c:v>
                </c:pt>
                <c:pt idx="278">
                  <c:v>2525</c:v>
                </c:pt>
                <c:pt idx="279">
                  <c:v>1499</c:v>
                </c:pt>
                <c:pt idx="280">
                  <c:v>5717</c:v>
                </c:pt>
                <c:pt idx="281">
                  <c:v>6156</c:v>
                </c:pt>
                <c:pt idx="282">
                  <c:v>4061</c:v>
                </c:pt>
                <c:pt idx="283">
                  <c:v>2946</c:v>
                </c:pt>
                <c:pt idx="284">
                  <c:v>2741</c:v>
                </c:pt>
                <c:pt idx="285">
                  <c:v>3739</c:v>
                </c:pt>
                <c:pt idx="286">
                  <c:v>2884</c:v>
                </c:pt>
                <c:pt idx="287">
                  <c:v>2904</c:v>
                </c:pt>
                <c:pt idx="288">
                  <c:v>2630</c:v>
                </c:pt>
                <c:pt idx="289">
                  <c:v>5003</c:v>
                </c:pt>
                <c:pt idx="290">
                  <c:v>3279</c:v>
                </c:pt>
                <c:pt idx="291">
                  <c:v>9201</c:v>
                </c:pt>
                <c:pt idx="292">
                  <c:v>5676</c:v>
                </c:pt>
                <c:pt idx="293">
                  <c:v>2310</c:v>
                </c:pt>
                <c:pt idx="294">
                  <c:v>1825</c:v>
                </c:pt>
                <c:pt idx="295">
                  <c:v>2338</c:v>
                </c:pt>
                <c:pt idx="296">
                  <c:v>2656</c:v>
                </c:pt>
                <c:pt idx="297">
                  <c:v>3867</c:v>
                </c:pt>
                <c:pt idx="298">
                  <c:v>2612</c:v>
                </c:pt>
                <c:pt idx="299">
                  <c:v>18715</c:v>
                </c:pt>
                <c:pt idx="300">
                  <c:v>23655</c:v>
                </c:pt>
                <c:pt idx="301">
                  <c:v>14774</c:v>
                </c:pt>
                <c:pt idx="302">
                  <c:v>5491</c:v>
                </c:pt>
                <c:pt idx="303">
                  <c:v>3117</c:v>
                </c:pt>
                <c:pt idx="304">
                  <c:v>3751</c:v>
                </c:pt>
                <c:pt idx="305">
                  <c:v>5531</c:v>
                </c:pt>
                <c:pt idx="306">
                  <c:v>4569</c:v>
                </c:pt>
                <c:pt idx="307">
                  <c:v>6035</c:v>
                </c:pt>
                <c:pt idx="308">
                  <c:v>4219</c:v>
                </c:pt>
                <c:pt idx="309">
                  <c:v>3240</c:v>
                </c:pt>
                <c:pt idx="310">
                  <c:v>5038</c:v>
                </c:pt>
                <c:pt idx="311">
                  <c:v>4251</c:v>
                </c:pt>
                <c:pt idx="312">
                  <c:v>7927</c:v>
                </c:pt>
                <c:pt idx="313">
                  <c:v>4425</c:v>
                </c:pt>
                <c:pt idx="314">
                  <c:v>3764</c:v>
                </c:pt>
                <c:pt idx="315">
                  <c:v>2538</c:v>
                </c:pt>
                <c:pt idx="316">
                  <c:v>4120</c:v>
                </c:pt>
                <c:pt idx="317">
                  <c:v>3893</c:v>
                </c:pt>
                <c:pt idx="318">
                  <c:v>4532</c:v>
                </c:pt>
                <c:pt idx="319">
                  <c:v>4924</c:v>
                </c:pt>
                <c:pt idx="320">
                  <c:v>5217</c:v>
                </c:pt>
                <c:pt idx="321">
                  <c:v>5212</c:v>
                </c:pt>
                <c:pt idx="322">
                  <c:v>3714</c:v>
                </c:pt>
                <c:pt idx="323">
                  <c:v>3510</c:v>
                </c:pt>
                <c:pt idx="324">
                  <c:v>2888</c:v>
                </c:pt>
                <c:pt idx="325">
                  <c:v>12388</c:v>
                </c:pt>
                <c:pt idx="326">
                  <c:v>12163</c:v>
                </c:pt>
                <c:pt idx="327">
                  <c:v>7859</c:v>
                </c:pt>
                <c:pt idx="328">
                  <c:v>8955</c:v>
                </c:pt>
                <c:pt idx="329">
                  <c:v>3355</c:v>
                </c:pt>
                <c:pt idx="330">
                  <c:v>2288</c:v>
                </c:pt>
                <c:pt idx="331">
                  <c:v>11915</c:v>
                </c:pt>
                <c:pt idx="332">
                  <c:v>10039</c:v>
                </c:pt>
                <c:pt idx="333">
                  <c:v>11898</c:v>
                </c:pt>
                <c:pt idx="334">
                  <c:v>7068</c:v>
                </c:pt>
                <c:pt idx="335">
                  <c:v>5192</c:v>
                </c:pt>
                <c:pt idx="336">
                  <c:v>8420</c:v>
                </c:pt>
                <c:pt idx="337">
                  <c:v>3113</c:v>
                </c:pt>
                <c:pt idx="338">
                  <c:v>2310</c:v>
                </c:pt>
                <c:pt idx="339">
                  <c:v>4399</c:v>
                </c:pt>
                <c:pt idx="340">
                  <c:v>2470</c:v>
                </c:pt>
                <c:pt idx="341">
                  <c:v>5741</c:v>
                </c:pt>
                <c:pt idx="342">
                  <c:v>1933</c:v>
                </c:pt>
                <c:pt idx="343">
                  <c:v>2484</c:v>
                </c:pt>
                <c:pt idx="344">
                  <c:v>6805</c:v>
                </c:pt>
                <c:pt idx="345">
                  <c:v>2863</c:v>
                </c:pt>
                <c:pt idx="346">
                  <c:v>2158</c:v>
                </c:pt>
                <c:pt idx="347">
                  <c:v>2749</c:v>
                </c:pt>
                <c:pt idx="348">
                  <c:v>2325</c:v>
                </c:pt>
                <c:pt idx="349">
                  <c:v>6901</c:v>
                </c:pt>
                <c:pt idx="350">
                  <c:v>4365</c:v>
                </c:pt>
                <c:pt idx="351">
                  <c:v>2096</c:v>
                </c:pt>
                <c:pt idx="352">
                  <c:v>2566</c:v>
                </c:pt>
                <c:pt idx="353">
                  <c:v>2294</c:v>
                </c:pt>
                <c:pt idx="354">
                  <c:v>1877</c:v>
                </c:pt>
                <c:pt idx="355">
                  <c:v>1760</c:v>
                </c:pt>
                <c:pt idx="356">
                  <c:v>2518</c:v>
                </c:pt>
                <c:pt idx="357">
                  <c:v>3941</c:v>
                </c:pt>
                <c:pt idx="358">
                  <c:v>4150</c:v>
                </c:pt>
                <c:pt idx="359">
                  <c:v>4219</c:v>
                </c:pt>
                <c:pt idx="360">
                  <c:v>4523</c:v>
                </c:pt>
                <c:pt idx="361">
                  <c:v>6311</c:v>
                </c:pt>
                <c:pt idx="362">
                  <c:v>19489</c:v>
                </c:pt>
                <c:pt idx="363">
                  <c:v>6615</c:v>
                </c:pt>
                <c:pt idx="364">
                  <c:v>2225</c:v>
                </c:pt>
                <c:pt idx="365">
                  <c:v>1777</c:v>
                </c:pt>
              </c:numCache>
            </c:numRef>
          </c:val>
          <c:smooth val="0"/>
          <c:extLst>
            <c:ext xmlns:c16="http://schemas.microsoft.com/office/drawing/2014/chart" uri="{C3380CC4-5D6E-409C-BE32-E72D297353CC}">
              <c16:uniqueId val="{00000000-12FF-455A-8B81-AE72AC3E09DD}"/>
            </c:ext>
          </c:extLst>
        </c:ser>
        <c:dLbls>
          <c:showLegendKey val="0"/>
          <c:showVal val="0"/>
          <c:showCatName val="0"/>
          <c:showSerName val="0"/>
          <c:showPercent val="0"/>
          <c:showBubbleSize val="0"/>
        </c:dLbls>
        <c:smooth val="0"/>
        <c:axId val="228093776"/>
        <c:axId val="233050192"/>
      </c:lineChart>
      <c:catAx>
        <c:axId val="22809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050192"/>
        <c:crosses val="autoZero"/>
        <c:auto val="1"/>
        <c:lblAlgn val="ctr"/>
        <c:lblOffset val="100"/>
        <c:noMultiLvlLbl val="0"/>
      </c:catAx>
      <c:valAx>
        <c:axId val="23305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09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397</c:v>
                </c:pt>
                <c:pt idx="1">
                  <c:v>105</c:v>
                </c:pt>
                <c:pt idx="2">
                  <c:v>103</c:v>
                </c:pt>
                <c:pt idx="3">
                  <c:v>73</c:v>
                </c:pt>
                <c:pt idx="4">
                  <c:v>444</c:v>
                </c:pt>
                <c:pt idx="5">
                  <c:v>556</c:v>
                </c:pt>
                <c:pt idx="6">
                  <c:v>5060</c:v>
                </c:pt>
                <c:pt idx="7">
                  <c:v>16632</c:v>
                </c:pt>
                <c:pt idx="8">
                  <c:v>3966</c:v>
                </c:pt>
                <c:pt idx="9">
                  <c:v>7720</c:v>
                </c:pt>
                <c:pt idx="10">
                  <c:v>4849</c:v>
                </c:pt>
                <c:pt idx="11">
                  <c:v>3837</c:v>
                </c:pt>
                <c:pt idx="12">
                  <c:v>2680</c:v>
                </c:pt>
                <c:pt idx="13">
                  <c:v>2129</c:v>
                </c:pt>
                <c:pt idx="14">
                  <c:v>1756</c:v>
                </c:pt>
                <c:pt idx="15">
                  <c:v>1107</c:v>
                </c:pt>
                <c:pt idx="16">
                  <c:v>1212</c:v>
                </c:pt>
                <c:pt idx="17">
                  <c:v>1807</c:v>
                </c:pt>
                <c:pt idx="18">
                  <c:v>791</c:v>
                </c:pt>
                <c:pt idx="19">
                  <c:v>572</c:v>
                </c:pt>
                <c:pt idx="20">
                  <c:v>843</c:v>
                </c:pt>
                <c:pt idx="21">
                  <c:v>1016</c:v>
                </c:pt>
                <c:pt idx="22">
                  <c:v>302</c:v>
                </c:pt>
                <c:pt idx="23">
                  <c:v>752</c:v>
                </c:pt>
                <c:pt idx="24">
                  <c:v>427</c:v>
                </c:pt>
                <c:pt idx="25">
                  <c:v>605</c:v>
                </c:pt>
                <c:pt idx="26">
                  <c:v>677</c:v>
                </c:pt>
                <c:pt idx="27">
                  <c:v>1047</c:v>
                </c:pt>
                <c:pt idx="28">
                  <c:v>4796</c:v>
                </c:pt>
                <c:pt idx="29">
                  <c:v>3246</c:v>
                </c:pt>
                <c:pt idx="30">
                  <c:v>3626</c:v>
                </c:pt>
                <c:pt idx="31">
                  <c:v>2137</c:v>
                </c:pt>
                <c:pt idx="32">
                  <c:v>1072</c:v>
                </c:pt>
                <c:pt idx="33">
                  <c:v>514</c:v>
                </c:pt>
                <c:pt idx="34">
                  <c:v>787</c:v>
                </c:pt>
                <c:pt idx="35">
                  <c:v>543</c:v>
                </c:pt>
                <c:pt idx="36">
                  <c:v>186</c:v>
                </c:pt>
                <c:pt idx="37">
                  <c:v>340</c:v>
                </c:pt>
                <c:pt idx="38">
                  <c:v>3332</c:v>
                </c:pt>
                <c:pt idx="39">
                  <c:v>2591</c:v>
                </c:pt>
                <c:pt idx="40">
                  <c:v>7795</c:v>
                </c:pt>
                <c:pt idx="41">
                  <c:v>6597</c:v>
                </c:pt>
                <c:pt idx="42">
                  <c:v>23793</c:v>
                </c:pt>
                <c:pt idx="43">
                  <c:v>9760</c:v>
                </c:pt>
                <c:pt idx="44">
                  <c:v>4207</c:v>
                </c:pt>
                <c:pt idx="45">
                  <c:v>7043</c:v>
                </c:pt>
                <c:pt idx="46">
                  <c:v>24440</c:v>
                </c:pt>
                <c:pt idx="47">
                  <c:v>9740</c:v>
                </c:pt>
                <c:pt idx="48">
                  <c:v>4584</c:v>
                </c:pt>
                <c:pt idx="49">
                  <c:v>2642</c:v>
                </c:pt>
                <c:pt idx="50">
                  <c:v>3832</c:v>
                </c:pt>
                <c:pt idx="51">
                  <c:v>2212</c:v>
                </c:pt>
                <c:pt idx="52">
                  <c:v>6243</c:v>
                </c:pt>
                <c:pt idx="53">
                  <c:v>4342</c:v>
                </c:pt>
                <c:pt idx="54">
                  <c:v>9216</c:v>
                </c:pt>
                <c:pt idx="55">
                  <c:v>30723</c:v>
                </c:pt>
                <c:pt idx="56">
                  <c:v>7232</c:v>
                </c:pt>
                <c:pt idx="57">
                  <c:v>3364</c:v>
                </c:pt>
                <c:pt idx="58">
                  <c:v>4571</c:v>
                </c:pt>
                <c:pt idx="59">
                  <c:v>4640</c:v>
                </c:pt>
                <c:pt idx="60">
                  <c:v>6959</c:v>
                </c:pt>
                <c:pt idx="61">
                  <c:v>2001</c:v>
                </c:pt>
                <c:pt idx="62">
                  <c:v>3325</c:v>
                </c:pt>
                <c:pt idx="63">
                  <c:v>5341</c:v>
                </c:pt>
                <c:pt idx="64">
                  <c:v>5806</c:v>
                </c:pt>
                <c:pt idx="65">
                  <c:v>4274</c:v>
                </c:pt>
                <c:pt idx="66">
                  <c:v>2741</c:v>
                </c:pt>
                <c:pt idx="67">
                  <c:v>1482</c:v>
                </c:pt>
                <c:pt idx="68">
                  <c:v>3110</c:v>
                </c:pt>
                <c:pt idx="69">
                  <c:v>2308</c:v>
                </c:pt>
                <c:pt idx="70">
                  <c:v>12514</c:v>
                </c:pt>
                <c:pt idx="71">
                  <c:v>10293</c:v>
                </c:pt>
                <c:pt idx="72">
                  <c:v>24886</c:v>
                </c:pt>
                <c:pt idx="73">
                  <c:v>54421</c:v>
                </c:pt>
                <c:pt idx="74">
                  <c:v>23821</c:v>
                </c:pt>
                <c:pt idx="75">
                  <c:v>5416</c:v>
                </c:pt>
                <c:pt idx="76">
                  <c:v>2607</c:v>
                </c:pt>
                <c:pt idx="77">
                  <c:v>1625</c:v>
                </c:pt>
                <c:pt idx="78">
                  <c:v>2698</c:v>
                </c:pt>
                <c:pt idx="79">
                  <c:v>7661</c:v>
                </c:pt>
                <c:pt idx="80">
                  <c:v>2796</c:v>
                </c:pt>
                <c:pt idx="81">
                  <c:v>2597</c:v>
                </c:pt>
                <c:pt idx="82">
                  <c:v>2724</c:v>
                </c:pt>
                <c:pt idx="83">
                  <c:v>1250</c:v>
                </c:pt>
                <c:pt idx="84">
                  <c:v>4331</c:v>
                </c:pt>
                <c:pt idx="85">
                  <c:v>1853</c:v>
                </c:pt>
                <c:pt idx="86">
                  <c:v>11325</c:v>
                </c:pt>
                <c:pt idx="87">
                  <c:v>3814</c:v>
                </c:pt>
                <c:pt idx="88">
                  <c:v>2103</c:v>
                </c:pt>
                <c:pt idx="89">
                  <c:v>15928</c:v>
                </c:pt>
                <c:pt idx="90">
                  <c:v>14867</c:v>
                </c:pt>
                <c:pt idx="91">
                  <c:v>23113</c:v>
                </c:pt>
                <c:pt idx="92">
                  <c:v>4584</c:v>
                </c:pt>
                <c:pt idx="93">
                  <c:v>2767</c:v>
                </c:pt>
                <c:pt idx="94">
                  <c:v>5394</c:v>
                </c:pt>
                <c:pt idx="95">
                  <c:v>3819</c:v>
                </c:pt>
                <c:pt idx="96">
                  <c:v>1771</c:v>
                </c:pt>
                <c:pt idx="97">
                  <c:v>1974</c:v>
                </c:pt>
                <c:pt idx="98">
                  <c:v>2841</c:v>
                </c:pt>
                <c:pt idx="99">
                  <c:v>2771</c:v>
                </c:pt>
                <c:pt idx="100">
                  <c:v>22524</c:v>
                </c:pt>
                <c:pt idx="101">
                  <c:v>14309</c:v>
                </c:pt>
                <c:pt idx="102">
                  <c:v>5962</c:v>
                </c:pt>
                <c:pt idx="103">
                  <c:v>10089</c:v>
                </c:pt>
                <c:pt idx="104">
                  <c:v>4707</c:v>
                </c:pt>
                <c:pt idx="105">
                  <c:v>7569</c:v>
                </c:pt>
                <c:pt idx="106">
                  <c:v>2044</c:v>
                </c:pt>
                <c:pt idx="107">
                  <c:v>1096</c:v>
                </c:pt>
                <c:pt idx="108">
                  <c:v>11713</c:v>
                </c:pt>
                <c:pt idx="109">
                  <c:v>5501</c:v>
                </c:pt>
                <c:pt idx="110">
                  <c:v>2639</c:v>
                </c:pt>
                <c:pt idx="111">
                  <c:v>1867</c:v>
                </c:pt>
                <c:pt idx="112">
                  <c:v>1836</c:v>
                </c:pt>
                <c:pt idx="113">
                  <c:v>1010</c:v>
                </c:pt>
                <c:pt idx="114">
                  <c:v>2584</c:v>
                </c:pt>
                <c:pt idx="115">
                  <c:v>2583</c:v>
                </c:pt>
                <c:pt idx="116">
                  <c:v>2135</c:v>
                </c:pt>
                <c:pt idx="117">
                  <c:v>3448</c:v>
                </c:pt>
                <c:pt idx="118">
                  <c:v>1801</c:v>
                </c:pt>
                <c:pt idx="119">
                  <c:v>12618</c:v>
                </c:pt>
                <c:pt idx="120">
                  <c:v>10044</c:v>
                </c:pt>
                <c:pt idx="121">
                  <c:v>5643</c:v>
                </c:pt>
                <c:pt idx="122">
                  <c:v>2746</c:v>
                </c:pt>
                <c:pt idx="123">
                  <c:v>13066</c:v>
                </c:pt>
                <c:pt idx="124">
                  <c:v>4889</c:v>
                </c:pt>
                <c:pt idx="125">
                  <c:v>3229</c:v>
                </c:pt>
                <c:pt idx="126">
                  <c:v>1985</c:v>
                </c:pt>
                <c:pt idx="127">
                  <c:v>1970</c:v>
                </c:pt>
                <c:pt idx="128">
                  <c:v>830</c:v>
                </c:pt>
                <c:pt idx="129">
                  <c:v>2449</c:v>
                </c:pt>
                <c:pt idx="130">
                  <c:v>3545</c:v>
                </c:pt>
                <c:pt idx="131">
                  <c:v>15671</c:v>
                </c:pt>
                <c:pt idx="132">
                  <c:v>9477</c:v>
                </c:pt>
                <c:pt idx="133">
                  <c:v>4169</c:v>
                </c:pt>
                <c:pt idx="134">
                  <c:v>2958</c:v>
                </c:pt>
                <c:pt idx="135">
                  <c:v>1167</c:v>
                </c:pt>
                <c:pt idx="136">
                  <c:v>1796</c:v>
                </c:pt>
                <c:pt idx="137">
                  <c:v>4404</c:v>
                </c:pt>
                <c:pt idx="138">
                  <c:v>2553</c:v>
                </c:pt>
                <c:pt idx="139">
                  <c:v>23347</c:v>
                </c:pt>
                <c:pt idx="140">
                  <c:v>12619</c:v>
                </c:pt>
                <c:pt idx="141">
                  <c:v>3694</c:v>
                </c:pt>
                <c:pt idx="142">
                  <c:v>11038</c:v>
                </c:pt>
                <c:pt idx="143">
                  <c:v>13937</c:v>
                </c:pt>
                <c:pt idx="144">
                  <c:v>4851</c:v>
                </c:pt>
                <c:pt idx="145">
                  <c:v>13212</c:v>
                </c:pt>
                <c:pt idx="146">
                  <c:v>7652</c:v>
                </c:pt>
                <c:pt idx="147">
                  <c:v>2756</c:v>
                </c:pt>
                <c:pt idx="148">
                  <c:v>5297</c:v>
                </c:pt>
                <c:pt idx="149">
                  <c:v>15621</c:v>
                </c:pt>
                <c:pt idx="150">
                  <c:v>3475</c:v>
                </c:pt>
                <c:pt idx="151">
                  <c:v>3489</c:v>
                </c:pt>
                <c:pt idx="152">
                  <c:v>7700</c:v>
                </c:pt>
                <c:pt idx="153">
                  <c:v>3448</c:v>
                </c:pt>
                <c:pt idx="154">
                  <c:v>3567</c:v>
                </c:pt>
                <c:pt idx="155">
                  <c:v>850</c:v>
                </c:pt>
                <c:pt idx="156">
                  <c:v>7315</c:v>
                </c:pt>
                <c:pt idx="157">
                  <c:v>3978</c:v>
                </c:pt>
                <c:pt idx="158">
                  <c:v>1918</c:v>
                </c:pt>
                <c:pt idx="159">
                  <c:v>2416</c:v>
                </c:pt>
                <c:pt idx="160">
                  <c:v>1398</c:v>
                </c:pt>
                <c:pt idx="161">
                  <c:v>5585</c:v>
                </c:pt>
                <c:pt idx="162">
                  <c:v>2773</c:v>
                </c:pt>
                <c:pt idx="163">
                  <c:v>3031</c:v>
                </c:pt>
                <c:pt idx="164">
                  <c:v>2148</c:v>
                </c:pt>
                <c:pt idx="165">
                  <c:v>2055</c:v>
                </c:pt>
                <c:pt idx="166">
                  <c:v>1533</c:v>
                </c:pt>
                <c:pt idx="167">
                  <c:v>3488</c:v>
                </c:pt>
                <c:pt idx="168">
                  <c:v>1846</c:v>
                </c:pt>
                <c:pt idx="169">
                  <c:v>3419</c:v>
                </c:pt>
                <c:pt idx="170">
                  <c:v>3956</c:v>
                </c:pt>
                <c:pt idx="171">
                  <c:v>1752</c:v>
                </c:pt>
                <c:pt idx="172">
                  <c:v>2962</c:v>
                </c:pt>
                <c:pt idx="173">
                  <c:v>3140</c:v>
                </c:pt>
                <c:pt idx="174">
                  <c:v>2227</c:v>
                </c:pt>
                <c:pt idx="175">
                  <c:v>4439</c:v>
                </c:pt>
                <c:pt idx="176">
                  <c:v>6607</c:v>
                </c:pt>
                <c:pt idx="177">
                  <c:v>3571</c:v>
                </c:pt>
                <c:pt idx="178">
                  <c:v>1104</c:v>
                </c:pt>
                <c:pt idx="179">
                  <c:v>3329</c:v>
                </c:pt>
                <c:pt idx="180">
                  <c:v>2032</c:v>
                </c:pt>
                <c:pt idx="181">
                  <c:v>3239</c:v>
                </c:pt>
                <c:pt idx="182">
                  <c:v>2784</c:v>
                </c:pt>
                <c:pt idx="183">
                  <c:v>2905</c:v>
                </c:pt>
                <c:pt idx="184">
                  <c:v>1242</c:v>
                </c:pt>
                <c:pt idx="185">
                  <c:v>1157</c:v>
                </c:pt>
                <c:pt idx="186">
                  <c:v>1492</c:v>
                </c:pt>
                <c:pt idx="187">
                  <c:v>4108</c:v>
                </c:pt>
                <c:pt idx="188">
                  <c:v>3549</c:v>
                </c:pt>
                <c:pt idx="189">
                  <c:v>6075</c:v>
                </c:pt>
                <c:pt idx="190">
                  <c:v>3949</c:v>
                </c:pt>
                <c:pt idx="191">
                  <c:v>4623</c:v>
                </c:pt>
                <c:pt idx="192">
                  <c:v>5409</c:v>
                </c:pt>
                <c:pt idx="193">
                  <c:v>1461</c:v>
                </c:pt>
                <c:pt idx="194">
                  <c:v>1040</c:v>
                </c:pt>
                <c:pt idx="195">
                  <c:v>2276</c:v>
                </c:pt>
                <c:pt idx="196">
                  <c:v>866</c:v>
                </c:pt>
                <c:pt idx="197">
                  <c:v>1010</c:v>
                </c:pt>
                <c:pt idx="198">
                  <c:v>389</c:v>
                </c:pt>
                <c:pt idx="199">
                  <c:v>120</c:v>
                </c:pt>
                <c:pt idx="200">
                  <c:v>2446</c:v>
                </c:pt>
                <c:pt idx="201">
                  <c:v>1335</c:v>
                </c:pt>
                <c:pt idx="202">
                  <c:v>882</c:v>
                </c:pt>
                <c:pt idx="203">
                  <c:v>609</c:v>
                </c:pt>
                <c:pt idx="204">
                  <c:v>3051</c:v>
                </c:pt>
                <c:pt idx="205">
                  <c:v>1367</c:v>
                </c:pt>
                <c:pt idx="206">
                  <c:v>8388</c:v>
                </c:pt>
                <c:pt idx="207">
                  <c:v>3315</c:v>
                </c:pt>
                <c:pt idx="208">
                  <c:v>10533</c:v>
                </c:pt>
                <c:pt idx="209">
                  <c:v>5649</c:v>
                </c:pt>
                <c:pt idx="210">
                  <c:v>3301</c:v>
                </c:pt>
                <c:pt idx="211">
                  <c:v>3522</c:v>
                </c:pt>
                <c:pt idx="212">
                  <c:v>2084</c:v>
                </c:pt>
                <c:pt idx="213">
                  <c:v>2615</c:v>
                </c:pt>
                <c:pt idx="214">
                  <c:v>4057</c:v>
                </c:pt>
                <c:pt idx="215">
                  <c:v>21398</c:v>
                </c:pt>
                <c:pt idx="216">
                  <c:v>19404</c:v>
                </c:pt>
                <c:pt idx="217">
                  <c:v>8926</c:v>
                </c:pt>
                <c:pt idx="218">
                  <c:v>4452</c:v>
                </c:pt>
                <c:pt idx="219">
                  <c:v>3218</c:v>
                </c:pt>
                <c:pt idx="220">
                  <c:v>2682</c:v>
                </c:pt>
                <c:pt idx="221">
                  <c:v>8876</c:v>
                </c:pt>
                <c:pt idx="222">
                  <c:v>4157</c:v>
                </c:pt>
                <c:pt idx="223">
                  <c:v>2600</c:v>
                </c:pt>
                <c:pt idx="224">
                  <c:v>3565</c:v>
                </c:pt>
                <c:pt idx="225">
                  <c:v>3473</c:v>
                </c:pt>
                <c:pt idx="226">
                  <c:v>3847</c:v>
                </c:pt>
                <c:pt idx="227">
                  <c:v>6519</c:v>
                </c:pt>
                <c:pt idx="228">
                  <c:v>2071</c:v>
                </c:pt>
                <c:pt idx="229">
                  <c:v>1136</c:v>
                </c:pt>
                <c:pt idx="230">
                  <c:v>1831</c:v>
                </c:pt>
                <c:pt idx="231">
                  <c:v>1918</c:v>
                </c:pt>
                <c:pt idx="232">
                  <c:v>920</c:v>
                </c:pt>
                <c:pt idx="233">
                  <c:v>438</c:v>
                </c:pt>
                <c:pt idx="234">
                  <c:v>295</c:v>
                </c:pt>
                <c:pt idx="235">
                  <c:v>599</c:v>
                </c:pt>
                <c:pt idx="236">
                  <c:v>3262</c:v>
                </c:pt>
                <c:pt idx="237">
                  <c:v>6406</c:v>
                </c:pt>
                <c:pt idx="238">
                  <c:v>2607</c:v>
                </c:pt>
                <c:pt idx="239">
                  <c:v>648</c:v>
                </c:pt>
                <c:pt idx="240">
                  <c:v>1868</c:v>
                </c:pt>
                <c:pt idx="241">
                  <c:v>2099</c:v>
                </c:pt>
                <c:pt idx="242">
                  <c:v>654</c:v>
                </c:pt>
                <c:pt idx="243">
                  <c:v>454</c:v>
                </c:pt>
                <c:pt idx="244">
                  <c:v>6231</c:v>
                </c:pt>
                <c:pt idx="245">
                  <c:v>4081</c:v>
                </c:pt>
                <c:pt idx="246">
                  <c:v>1575</c:v>
                </c:pt>
                <c:pt idx="247">
                  <c:v>648</c:v>
                </c:pt>
                <c:pt idx="248">
                  <c:v>276</c:v>
                </c:pt>
                <c:pt idx="249">
                  <c:v>1185</c:v>
                </c:pt>
                <c:pt idx="250">
                  <c:v>761</c:v>
                </c:pt>
                <c:pt idx="251">
                  <c:v>374</c:v>
                </c:pt>
                <c:pt idx="252">
                  <c:v>985</c:v>
                </c:pt>
                <c:pt idx="253">
                  <c:v>1439</c:v>
                </c:pt>
                <c:pt idx="254">
                  <c:v>4218</c:v>
                </c:pt>
                <c:pt idx="255">
                  <c:v>1716</c:v>
                </c:pt>
                <c:pt idx="256">
                  <c:v>5041</c:v>
                </c:pt>
                <c:pt idx="257">
                  <c:v>7079</c:v>
                </c:pt>
                <c:pt idx="258">
                  <c:v>4075</c:v>
                </c:pt>
                <c:pt idx="259">
                  <c:v>8519</c:v>
                </c:pt>
                <c:pt idx="260">
                  <c:v>6777</c:v>
                </c:pt>
                <c:pt idx="261">
                  <c:v>3170</c:v>
                </c:pt>
                <c:pt idx="262">
                  <c:v>2794</c:v>
                </c:pt>
                <c:pt idx="263">
                  <c:v>4220</c:v>
                </c:pt>
                <c:pt idx="264">
                  <c:v>3434</c:v>
                </c:pt>
                <c:pt idx="265">
                  <c:v>4984</c:v>
                </c:pt>
                <c:pt idx="266">
                  <c:v>9835</c:v>
                </c:pt>
                <c:pt idx="267">
                  <c:v>6955</c:v>
                </c:pt>
                <c:pt idx="268">
                  <c:v>3172</c:v>
                </c:pt>
                <c:pt idx="269">
                  <c:v>3380</c:v>
                </c:pt>
                <c:pt idx="270">
                  <c:v>13102</c:v>
                </c:pt>
                <c:pt idx="271">
                  <c:v>9530</c:v>
                </c:pt>
                <c:pt idx="272">
                  <c:v>12942</c:v>
                </c:pt>
                <c:pt idx="273">
                  <c:v>8254</c:v>
                </c:pt>
                <c:pt idx="274">
                  <c:v>3121</c:v>
                </c:pt>
                <c:pt idx="275">
                  <c:v>1058</c:v>
                </c:pt>
                <c:pt idx="276">
                  <c:v>439</c:v>
                </c:pt>
                <c:pt idx="277">
                  <c:v>302</c:v>
                </c:pt>
                <c:pt idx="278">
                  <c:v>923</c:v>
                </c:pt>
                <c:pt idx="279">
                  <c:v>1066</c:v>
                </c:pt>
                <c:pt idx="280">
                  <c:v>605</c:v>
                </c:pt>
                <c:pt idx="281">
                  <c:v>3385</c:v>
                </c:pt>
                <c:pt idx="282">
                  <c:v>4003</c:v>
                </c:pt>
                <c:pt idx="283">
                  <c:v>1718</c:v>
                </c:pt>
                <c:pt idx="284">
                  <c:v>2633</c:v>
                </c:pt>
                <c:pt idx="285">
                  <c:v>1102</c:v>
                </c:pt>
                <c:pt idx="286">
                  <c:v>542</c:v>
                </c:pt>
                <c:pt idx="287">
                  <c:v>505</c:v>
                </c:pt>
                <c:pt idx="288">
                  <c:v>2102</c:v>
                </c:pt>
                <c:pt idx="289">
                  <c:v>1233</c:v>
                </c:pt>
                <c:pt idx="290">
                  <c:v>4876</c:v>
                </c:pt>
                <c:pt idx="291">
                  <c:v>11856</c:v>
                </c:pt>
                <c:pt idx="292">
                  <c:v>7868</c:v>
                </c:pt>
                <c:pt idx="293">
                  <c:v>3369</c:v>
                </c:pt>
                <c:pt idx="294">
                  <c:v>1975</c:v>
                </c:pt>
                <c:pt idx="295">
                  <c:v>1055</c:v>
                </c:pt>
                <c:pt idx="296">
                  <c:v>634</c:v>
                </c:pt>
                <c:pt idx="297">
                  <c:v>749</c:v>
                </c:pt>
                <c:pt idx="298">
                  <c:v>364</c:v>
                </c:pt>
                <c:pt idx="299">
                  <c:v>29108</c:v>
                </c:pt>
                <c:pt idx="300">
                  <c:v>14808</c:v>
                </c:pt>
                <c:pt idx="301">
                  <c:v>4914</c:v>
                </c:pt>
                <c:pt idx="302">
                  <c:v>2158</c:v>
                </c:pt>
                <c:pt idx="303">
                  <c:v>2739</c:v>
                </c:pt>
                <c:pt idx="304">
                  <c:v>2609</c:v>
                </c:pt>
                <c:pt idx="305">
                  <c:v>3762</c:v>
                </c:pt>
                <c:pt idx="306">
                  <c:v>1342</c:v>
                </c:pt>
                <c:pt idx="307">
                  <c:v>3999</c:v>
                </c:pt>
                <c:pt idx="308">
                  <c:v>1793</c:v>
                </c:pt>
                <c:pt idx="309">
                  <c:v>888</c:v>
                </c:pt>
                <c:pt idx="310">
                  <c:v>8315</c:v>
                </c:pt>
                <c:pt idx="311">
                  <c:v>4562</c:v>
                </c:pt>
                <c:pt idx="312">
                  <c:v>12509</c:v>
                </c:pt>
                <c:pt idx="313">
                  <c:v>6366</c:v>
                </c:pt>
                <c:pt idx="314">
                  <c:v>2745</c:v>
                </c:pt>
                <c:pt idx="315">
                  <c:v>5272</c:v>
                </c:pt>
                <c:pt idx="316">
                  <c:v>2683</c:v>
                </c:pt>
                <c:pt idx="317">
                  <c:v>6425</c:v>
                </c:pt>
                <c:pt idx="318">
                  <c:v>3938</c:v>
                </c:pt>
                <c:pt idx="319">
                  <c:v>3623</c:v>
                </c:pt>
                <c:pt idx="320">
                  <c:v>7719</c:v>
                </c:pt>
                <c:pt idx="321">
                  <c:v>8276</c:v>
                </c:pt>
                <c:pt idx="322">
                  <c:v>5332</c:v>
                </c:pt>
                <c:pt idx="323">
                  <c:v>3310</c:v>
                </c:pt>
                <c:pt idx="324">
                  <c:v>1985</c:v>
                </c:pt>
                <c:pt idx="325">
                  <c:v>4712</c:v>
                </c:pt>
                <c:pt idx="326">
                  <c:v>3904</c:v>
                </c:pt>
                <c:pt idx="327">
                  <c:v>6399</c:v>
                </c:pt>
                <c:pt idx="328">
                  <c:v>7364</c:v>
                </c:pt>
                <c:pt idx="329">
                  <c:v>3803</c:v>
                </c:pt>
                <c:pt idx="330">
                  <c:v>2273</c:v>
                </c:pt>
                <c:pt idx="331">
                  <c:v>22078</c:v>
                </c:pt>
                <c:pt idx="332">
                  <c:v>15783</c:v>
                </c:pt>
                <c:pt idx="333">
                  <c:v>5910</c:v>
                </c:pt>
                <c:pt idx="334">
                  <c:v>3830</c:v>
                </c:pt>
                <c:pt idx="335">
                  <c:v>2857</c:v>
                </c:pt>
                <c:pt idx="336">
                  <c:v>4350</c:v>
                </c:pt>
                <c:pt idx="337">
                  <c:v>4926</c:v>
                </c:pt>
                <c:pt idx="338">
                  <c:v>3087</c:v>
                </c:pt>
                <c:pt idx="339">
                  <c:v>3064</c:v>
                </c:pt>
                <c:pt idx="340">
                  <c:v>2058</c:v>
                </c:pt>
                <c:pt idx="341">
                  <c:v>826</c:v>
                </c:pt>
                <c:pt idx="342">
                  <c:v>2487</c:v>
                </c:pt>
                <c:pt idx="343">
                  <c:v>2027</c:v>
                </c:pt>
                <c:pt idx="344">
                  <c:v>2386</c:v>
                </c:pt>
                <c:pt idx="345">
                  <c:v>2358</c:v>
                </c:pt>
                <c:pt idx="346">
                  <c:v>5616</c:v>
                </c:pt>
                <c:pt idx="347">
                  <c:v>3120</c:v>
                </c:pt>
                <c:pt idx="348">
                  <c:v>801</c:v>
                </c:pt>
                <c:pt idx="349">
                  <c:v>2152</c:v>
                </c:pt>
                <c:pt idx="350">
                  <c:v>834</c:v>
                </c:pt>
                <c:pt idx="351">
                  <c:v>4193</c:v>
                </c:pt>
                <c:pt idx="352">
                  <c:v>6358</c:v>
                </c:pt>
                <c:pt idx="353">
                  <c:v>2911</c:v>
                </c:pt>
                <c:pt idx="354">
                  <c:v>1050</c:v>
                </c:pt>
                <c:pt idx="355">
                  <c:v>2210</c:v>
                </c:pt>
                <c:pt idx="356">
                  <c:v>1203</c:v>
                </c:pt>
                <c:pt idx="357">
                  <c:v>447</c:v>
                </c:pt>
                <c:pt idx="358">
                  <c:v>2837</c:v>
                </c:pt>
                <c:pt idx="359">
                  <c:v>9481</c:v>
                </c:pt>
                <c:pt idx="360">
                  <c:v>4446</c:v>
                </c:pt>
                <c:pt idx="361">
                  <c:v>2579</c:v>
                </c:pt>
                <c:pt idx="362">
                  <c:v>3207</c:v>
                </c:pt>
                <c:pt idx="363">
                  <c:v>731</c:v>
                </c:pt>
                <c:pt idx="364">
                  <c:v>307</c:v>
                </c:pt>
                <c:pt idx="365">
                  <c:v>241</c:v>
                </c:pt>
              </c:numCache>
            </c:numRef>
          </c:val>
          <c:smooth val="0"/>
          <c:extLst>
            <c:ext xmlns:c16="http://schemas.microsoft.com/office/drawing/2014/chart" uri="{C3380CC4-5D6E-409C-BE32-E72D297353CC}">
              <c16:uniqueId val="{00000000-878F-4111-8225-28168085458B}"/>
            </c:ext>
          </c:extLst>
        </c:ser>
        <c:dLbls>
          <c:showLegendKey val="0"/>
          <c:showVal val="0"/>
          <c:showCatName val="0"/>
          <c:showSerName val="0"/>
          <c:showPercent val="0"/>
          <c:showBubbleSize val="0"/>
        </c:dLbls>
        <c:smooth val="0"/>
        <c:axId val="233048224"/>
        <c:axId val="233053472"/>
      </c:lineChart>
      <c:catAx>
        <c:axId val="233048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053472"/>
        <c:crosses val="autoZero"/>
        <c:auto val="1"/>
        <c:lblAlgn val="ctr"/>
        <c:lblOffset val="100"/>
        <c:noMultiLvlLbl val="0"/>
      </c:catAx>
      <c:valAx>
        <c:axId val="233053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04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Schleswig-Holstein</c:v>
                </c:pt>
              </c:strCache>
            </c:strRef>
          </c:cat>
          <c:val>
            <c:numRef>
              <c:f>Sheet1!$B$2</c:f>
              <c:numCache>
                <c:formatCode>General</c:formatCode>
                <c:ptCount val="1"/>
                <c:pt idx="0">
                  <c:v>2797</c:v>
                </c:pt>
              </c:numCache>
            </c:numRef>
          </c:val>
          <c:extLst>
            <c:ext xmlns:c16="http://schemas.microsoft.com/office/drawing/2014/chart" uri="{C3380CC4-5D6E-409C-BE32-E72D297353CC}">
              <c16:uniqueId val="{00000000-3B28-477F-859A-4CF65606EEEA}"/>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Schleswig-Holstein</c:v>
                </c:pt>
              </c:strCache>
            </c:strRef>
          </c:cat>
          <c:val>
            <c:numRef>
              <c:f>Sheet1!$C$2</c:f>
              <c:numCache>
                <c:formatCode>General</c:formatCode>
                <c:ptCount val="1"/>
                <c:pt idx="0">
                  <c:v>7</c:v>
                </c:pt>
              </c:numCache>
            </c:numRef>
          </c:val>
          <c:extLst>
            <c:ext xmlns:c16="http://schemas.microsoft.com/office/drawing/2014/chart" uri="{C3380CC4-5D6E-409C-BE32-E72D297353CC}">
              <c16:uniqueId val="{00000001-3B28-477F-859A-4CF65606EEEA}"/>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Schleswig-Holstein</c:v>
                </c:pt>
              </c:strCache>
            </c:strRef>
          </c:cat>
          <c:val>
            <c:numRef>
              <c:f>Sheet1!$D$2</c:f>
              <c:numCache>
                <c:formatCode>General</c:formatCode>
                <c:ptCount val="1"/>
                <c:pt idx="0">
                  <c:v>570</c:v>
                </c:pt>
              </c:numCache>
            </c:numRef>
          </c:val>
          <c:extLst>
            <c:ext xmlns:c16="http://schemas.microsoft.com/office/drawing/2014/chart" uri="{C3380CC4-5D6E-409C-BE32-E72D297353CC}">
              <c16:uniqueId val="{00000002-3B28-477F-859A-4CF65606EEEA}"/>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Schleswig-Holstein</c:v>
                </c:pt>
              </c:strCache>
            </c:strRef>
          </c:cat>
          <c:val>
            <c:numRef>
              <c:f>Sheet1!$E$2</c:f>
              <c:numCache>
                <c:formatCode>General</c:formatCode>
                <c:ptCount val="1"/>
                <c:pt idx="0">
                  <c:v>14</c:v>
                </c:pt>
              </c:numCache>
            </c:numRef>
          </c:val>
          <c:extLst>
            <c:ext xmlns:c16="http://schemas.microsoft.com/office/drawing/2014/chart" uri="{C3380CC4-5D6E-409C-BE32-E72D297353CC}">
              <c16:uniqueId val="{00000003-3B28-477F-859A-4CF65606EEEA}"/>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Schleswig-Holstein</c:v>
                </c:pt>
              </c:strCache>
            </c:strRef>
          </c:cat>
          <c:val>
            <c:numRef>
              <c:f>Sheet1!$F$2</c:f>
              <c:numCache>
                <c:formatCode>General</c:formatCode>
                <c:ptCount val="1"/>
                <c:pt idx="0">
                  <c:v>741</c:v>
                </c:pt>
              </c:numCache>
            </c:numRef>
          </c:val>
          <c:extLst>
            <c:ext xmlns:c16="http://schemas.microsoft.com/office/drawing/2014/chart" uri="{C3380CC4-5D6E-409C-BE32-E72D297353CC}">
              <c16:uniqueId val="{00000004-3B28-477F-859A-4CF65606EEEA}"/>
            </c:ext>
          </c:extLst>
        </c:ser>
        <c:dLbls>
          <c:showLegendKey val="0"/>
          <c:showVal val="0"/>
          <c:showCatName val="0"/>
          <c:showSerName val="0"/>
          <c:showPercent val="0"/>
          <c:showBubbleSize val="0"/>
        </c:dLbls>
        <c:gapWidth val="150"/>
        <c:overlap val="100"/>
        <c:axId val="263874112"/>
        <c:axId val="263872144"/>
      </c:barChart>
      <c:catAx>
        <c:axId val="263874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872144"/>
        <c:crosses val="autoZero"/>
        <c:auto val="1"/>
        <c:lblAlgn val="ctr"/>
        <c:lblOffset val="100"/>
        <c:noMultiLvlLbl val="0"/>
      </c:catAx>
      <c:valAx>
        <c:axId val="263872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87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endParaRPr lang="en-US"/>
          </a:p>
        </p:txBody>
      </p:sp>
      <p:sp>
        <p:nvSpPr>
          <p:cNvPr id="3" name="Subtitle 2"/>
          <p:cNvSpPr>
            <a:spLocks noGrp="1"/>
          </p:cNvSpPr>
          <p:nvPr>
            <p:ph type="subTitle" idx="1"/>
          </p:nvPr>
        </p:nvSpPr>
        <p:spPr/>
        <p:txBody>
          <a:bodyPr/>
          <a:lstStyle/>
          <a:p>
            <a:r>
              <a:rPr lang="en-US"/>
              <a:t>NDR</a:t>
            </a:r>
            <a:endParaRPr lang="en-US"/>
          </a:p>
        </p:txBody>
      </p:sp>
    </p:spTree>
    <p:extLst>
      <p:ext uri="{BB962C8B-B14F-4D97-AF65-F5344CB8AC3E}">
        <p14:creationId xmlns:p14="http://schemas.microsoft.com/office/powerpoint/2010/main" val="3852578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57304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07690306"/>
                    </a:ext>
                  </a:extLst>
                </a:gridCol>
                <a:gridCol w="2468880">
                  <a:extLst>
                    <a:ext uri="{9D8B030D-6E8A-4147-A177-3AD203B41FA5}">
                      <a16:colId xmlns:a16="http://schemas.microsoft.com/office/drawing/2014/main" val="1736601499"/>
                    </a:ext>
                  </a:extLst>
                </a:gridCol>
                <a:gridCol w="1645920">
                  <a:extLst>
                    <a:ext uri="{9D8B030D-6E8A-4147-A177-3AD203B41FA5}">
                      <a16:colId xmlns:a16="http://schemas.microsoft.com/office/drawing/2014/main" val="3622290359"/>
                    </a:ext>
                  </a:extLst>
                </a:gridCol>
                <a:gridCol w="1645920">
                  <a:extLst>
                    <a:ext uri="{9D8B030D-6E8A-4147-A177-3AD203B41FA5}">
                      <a16:colId xmlns:a16="http://schemas.microsoft.com/office/drawing/2014/main" val="2429292114"/>
                    </a:ext>
                  </a:extLst>
                </a:gridCol>
                <a:gridCol w="822960">
                  <a:extLst>
                    <a:ext uri="{9D8B030D-6E8A-4147-A177-3AD203B41FA5}">
                      <a16:colId xmlns:a16="http://schemas.microsoft.com/office/drawing/2014/main" val="3164000896"/>
                    </a:ext>
                  </a:extLst>
                </a:gridCol>
              </a:tblGrid>
              <a:tr h="370840">
                <a:tc>
                  <a:txBody>
                    <a:bodyPr/>
                    <a:lstStyle/>
                    <a:p>
                      <a:r>
                        <a:rPr lang="en-US" sz="1000"/>
                        <a:t>Name</a:t>
                      </a:r>
                      <a:endParaRPr lang="en-US" sz="1000"/>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endParaRPr lang="en-US" sz="1000"/>
                    </a:p>
                  </a:txBody>
                  <a:tcPr/>
                </a:tc>
                <a:extLst>
                  <a:ext uri="{0D108BD9-81ED-4DB2-BD59-A6C34878D82A}">
                    <a16:rowId xmlns:a16="http://schemas.microsoft.com/office/drawing/2014/main" val="1377059771"/>
                  </a:ext>
                </a:extLst>
              </a:tr>
              <a:tr h="370840">
                <a:tc>
                  <a:txBody>
                    <a:bodyPr/>
                    <a:lstStyle/>
                    <a:p>
                      <a:r>
                        <a:rPr lang="en-US" sz="1000"/>
                        <a:t>NDR Schleswig-Holstein</a:t>
                      </a:r>
                      <a:endParaRPr lang="en-US" sz="1000"/>
                    </a:p>
                  </a:txBody>
                  <a:tcPr/>
                </a:tc>
                <a:tc>
                  <a:txBody>
                    <a:bodyPr/>
                    <a:lstStyle/>
                    <a:p>
                      <a:r>
                        <a:rPr lang="en-US" sz="1000"/>
                        <a:t>82893</a:t>
                      </a:r>
                      <a:endParaRPr lang="en-US" sz="1000"/>
                    </a:p>
                  </a:txBody>
                  <a:tcPr/>
                </a:tc>
                <a:tc>
                  <a:txBody>
                    <a:bodyPr/>
                    <a:lstStyle/>
                    <a:p>
                      <a:r>
                        <a:rPr lang="en-US" sz="1000"/>
                        <a:t>5034</a:t>
                      </a:r>
                      <a:endParaRPr lang="en-US" sz="1000"/>
                    </a:p>
                  </a:txBody>
                  <a:tcPr/>
                </a:tc>
                <a:tc>
                  <a:txBody>
                    <a:bodyPr/>
                    <a:lstStyle/>
                    <a:p>
                      <a:r>
                        <a:rPr lang="en-US" sz="1000"/>
                        <a:t>6.1%</a:t>
                      </a:r>
                      <a:endParaRPr lang="en-US" sz="1000"/>
                    </a:p>
                  </a:txBody>
                  <a:tcPr/>
                </a:tc>
                <a:tc>
                  <a:txBody>
                    <a:bodyPr/>
                    <a:lstStyle/>
                    <a:p>
                      <a:r>
                        <a:rPr lang="en-US" sz="1000"/>
                        <a:t>30149</a:t>
                      </a:r>
                      <a:endParaRPr lang="en-US" sz="1000"/>
                    </a:p>
                  </a:txBody>
                  <a:tcPr/>
                </a:tc>
                <a:extLst>
                  <a:ext uri="{0D108BD9-81ED-4DB2-BD59-A6C34878D82A}">
                    <a16:rowId xmlns:a16="http://schemas.microsoft.com/office/drawing/2014/main" val="413997168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2054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93335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5191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21095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6593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354129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2506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59265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2993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693022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58991955"/>
                    </a:ext>
                  </a:extLst>
                </a:gridCol>
                <a:gridCol w="1645920">
                  <a:extLst>
                    <a:ext uri="{9D8B030D-6E8A-4147-A177-3AD203B41FA5}">
                      <a16:colId xmlns:a16="http://schemas.microsoft.com/office/drawing/2014/main" val="19098468"/>
                    </a:ext>
                  </a:extLst>
                </a:gridCol>
                <a:gridCol w="1234440">
                  <a:extLst>
                    <a:ext uri="{9D8B030D-6E8A-4147-A177-3AD203B41FA5}">
                      <a16:colId xmlns:a16="http://schemas.microsoft.com/office/drawing/2014/main" val="2011952805"/>
                    </a:ext>
                  </a:extLst>
                </a:gridCol>
                <a:gridCol w="1234440">
                  <a:extLst>
                    <a:ext uri="{9D8B030D-6E8A-4147-A177-3AD203B41FA5}">
                      <a16:colId xmlns:a16="http://schemas.microsoft.com/office/drawing/2014/main" val="4278382079"/>
                    </a:ext>
                  </a:extLst>
                </a:gridCol>
                <a:gridCol w="1234440">
                  <a:extLst>
                    <a:ext uri="{9D8B030D-6E8A-4147-A177-3AD203B41FA5}">
                      <a16:colId xmlns:a16="http://schemas.microsoft.com/office/drawing/2014/main" val="136867641"/>
                    </a:ext>
                  </a:extLst>
                </a:gridCol>
                <a:gridCol w="1234440">
                  <a:extLst>
                    <a:ext uri="{9D8B030D-6E8A-4147-A177-3AD203B41FA5}">
                      <a16:colId xmlns:a16="http://schemas.microsoft.com/office/drawing/2014/main" val="359462873"/>
                    </a:ext>
                  </a:extLst>
                </a:gridCol>
              </a:tblGrid>
              <a:tr h="370840">
                <a:tc>
                  <a:txBody>
                    <a:bodyPr/>
                    <a:lstStyle/>
                    <a:p>
                      <a:r>
                        <a:rPr lang="en-US" sz="1000"/>
                        <a:t>Name</a:t>
                      </a:r>
                      <a:endParaRPr lang="en-US" sz="1000"/>
                    </a:p>
                  </a:txBody>
                  <a:tcPr/>
                </a:tc>
                <a:tc>
                  <a:txBody>
                    <a:bodyPr/>
                    <a:lstStyle/>
                    <a:p>
                      <a:r>
                        <a:rPr lang="en-US" sz="1000"/>
                        <a:t>gesamt</a:t>
                      </a:r>
                      <a:endParaRPr lang="en-US" sz="1000"/>
                    </a:p>
                  </a:txBody>
                  <a:tcPr/>
                </a:tc>
                <a:tc>
                  <a:txBody>
                    <a:bodyPr/>
                    <a:lstStyle/>
                    <a:p>
                      <a:r>
                        <a:rPr lang="en-US" sz="1000"/>
                        <a:t>viral</a:t>
                      </a:r>
                      <a:endParaRPr lang="en-US" sz="1000"/>
                    </a:p>
                  </a:txBody>
                  <a:tcPr/>
                </a:tc>
                <a:tc>
                  <a:txBody>
                    <a:bodyPr/>
                    <a:lstStyle/>
                    <a:p>
                      <a:r>
                        <a:rPr lang="en-US" sz="1000"/>
                        <a:t>bezahlt</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extLst>
                  <a:ext uri="{0D108BD9-81ED-4DB2-BD59-A6C34878D82A}">
                    <a16:rowId xmlns:a16="http://schemas.microsoft.com/office/drawing/2014/main" val="321892506"/>
                  </a:ext>
                </a:extLst>
              </a:tr>
              <a:tr h="370840">
                <a:tc>
                  <a:txBody>
                    <a:bodyPr/>
                    <a:lstStyle/>
                    <a:p>
                      <a:r>
                        <a:rPr lang="en-US" sz="1000"/>
                        <a:t>NDR Schleswig-Holstein</a:t>
                      </a:r>
                      <a:endParaRPr lang="en-US" sz="1000"/>
                    </a:p>
                  </a:txBody>
                  <a:tcPr/>
                </a:tc>
                <a:tc>
                  <a:txBody>
                    <a:bodyPr/>
                    <a:lstStyle/>
                    <a:p>
                      <a:r>
                        <a:rPr lang="en-US" sz="1000"/>
                        <a:t>82893</a:t>
                      </a:r>
                      <a:endParaRPr lang="en-US" sz="1000"/>
                    </a:p>
                  </a:txBody>
                  <a:tcPr/>
                </a:tc>
                <a:tc>
                  <a:txBody>
                    <a:bodyPr/>
                    <a:lstStyle/>
                    <a:p>
                      <a:r>
                        <a:rPr lang="en-US" sz="1000"/>
                        <a:t>62597</a:t>
                      </a:r>
                      <a:endParaRPr lang="en-US" sz="1000"/>
                    </a:p>
                  </a:txBody>
                  <a:tcPr/>
                </a:tc>
                <a:tc>
                  <a:txBody>
                    <a:bodyPr/>
                    <a:lstStyle/>
                    <a:p>
                      <a:r>
                        <a:rPr lang="en-US" sz="1000"/>
                        <a:t>0</a:t>
                      </a:r>
                      <a:endParaRPr lang="en-US" sz="1000"/>
                    </a:p>
                  </a:txBody>
                  <a:tcPr/>
                </a:tc>
                <a:tc>
                  <a:txBody>
                    <a:bodyPr/>
                    <a:lstStyle/>
                    <a:p>
                      <a:r>
                        <a:rPr lang="en-US" sz="1000"/>
                        <a:t>22942</a:t>
                      </a:r>
                      <a:endParaRPr lang="en-US" sz="1000"/>
                    </a:p>
                  </a:txBody>
                  <a:tcPr/>
                </a:tc>
                <a:tc>
                  <a:txBody>
                    <a:bodyPr/>
                    <a:lstStyle/>
                    <a:p>
                      <a:r>
                        <a:rPr lang="en-US" sz="1000"/>
                        <a:t>82893</a:t>
                      </a:r>
                      <a:endParaRPr lang="en-US" sz="1000"/>
                    </a:p>
                  </a:txBody>
                  <a:tcPr/>
                </a:tc>
                <a:extLst>
                  <a:ext uri="{0D108BD9-81ED-4DB2-BD59-A6C34878D82A}">
                    <a16:rowId xmlns:a16="http://schemas.microsoft.com/office/drawing/2014/main" val="218352250"/>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789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75278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7369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839659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34910122"/>
                    </a:ext>
                  </a:extLst>
                </a:gridCol>
                <a:gridCol w="1234440">
                  <a:extLst>
                    <a:ext uri="{9D8B030D-6E8A-4147-A177-3AD203B41FA5}">
                      <a16:colId xmlns:a16="http://schemas.microsoft.com/office/drawing/2014/main" val="2323981934"/>
                    </a:ext>
                  </a:extLst>
                </a:gridCol>
                <a:gridCol w="822960">
                  <a:extLst>
                    <a:ext uri="{9D8B030D-6E8A-4147-A177-3AD203B41FA5}">
                      <a16:colId xmlns:a16="http://schemas.microsoft.com/office/drawing/2014/main" val="687507608"/>
                    </a:ext>
                  </a:extLst>
                </a:gridCol>
                <a:gridCol w="822960">
                  <a:extLst>
                    <a:ext uri="{9D8B030D-6E8A-4147-A177-3AD203B41FA5}">
                      <a16:colId xmlns:a16="http://schemas.microsoft.com/office/drawing/2014/main" val="3988424538"/>
                    </a:ext>
                  </a:extLst>
                </a:gridCol>
                <a:gridCol w="822960">
                  <a:extLst>
                    <a:ext uri="{9D8B030D-6E8A-4147-A177-3AD203B41FA5}">
                      <a16:colId xmlns:a16="http://schemas.microsoft.com/office/drawing/2014/main" val="344553310"/>
                    </a:ext>
                  </a:extLst>
                </a:gridCol>
                <a:gridCol w="822960">
                  <a:extLst>
                    <a:ext uri="{9D8B030D-6E8A-4147-A177-3AD203B41FA5}">
                      <a16:colId xmlns:a16="http://schemas.microsoft.com/office/drawing/2014/main" val="1179151326"/>
                    </a:ext>
                  </a:extLst>
                </a:gridCol>
                <a:gridCol w="822960">
                  <a:extLst>
                    <a:ext uri="{9D8B030D-6E8A-4147-A177-3AD203B41FA5}">
                      <a16:colId xmlns:a16="http://schemas.microsoft.com/office/drawing/2014/main" val="1781460673"/>
                    </a:ext>
                  </a:extLst>
                </a:gridCol>
                <a:gridCol w="822960">
                  <a:extLst>
                    <a:ext uri="{9D8B030D-6E8A-4147-A177-3AD203B41FA5}">
                      <a16:colId xmlns:a16="http://schemas.microsoft.com/office/drawing/2014/main" val="2179031607"/>
                    </a:ext>
                  </a:extLst>
                </a:gridCol>
              </a:tblGrid>
              <a:tr h="370840">
                <a:tc>
                  <a:txBody>
                    <a:bodyPr/>
                    <a:lstStyle/>
                    <a:p>
                      <a:r>
                        <a:rPr lang="en-US" sz="1000"/>
                        <a:t>Name</a:t>
                      </a:r>
                      <a:endParaRPr lang="en-US" sz="1000"/>
                    </a:p>
                  </a:txBody>
                  <a:tcPr/>
                </a:tc>
                <a:tc>
                  <a:txBody>
                    <a:bodyPr/>
                    <a:lstStyle/>
                    <a:p>
                      <a:r>
                        <a:rPr lang="en-US" sz="1000"/>
                        <a:t>Total Posts</a:t>
                      </a:r>
                      <a:endParaRPr lang="en-US" sz="1000"/>
                    </a:p>
                  </a:txBody>
                  <a:tcPr/>
                </a:tc>
                <a:tc>
                  <a:txBody>
                    <a:bodyPr/>
                    <a:lstStyle/>
                    <a:p>
                      <a:r>
                        <a:rPr lang="en-US" sz="1000"/>
                        <a:t>Photos</a:t>
                      </a:r>
                      <a:endParaRPr lang="en-US" sz="1000"/>
                    </a:p>
                  </a:txBody>
                  <a:tcPr/>
                </a:tc>
                <a:tc>
                  <a:txBody>
                    <a:bodyPr/>
                    <a:lstStyle/>
                    <a:p>
                      <a:r>
                        <a:rPr lang="en-US" sz="1000"/>
                        <a:t>Videos</a:t>
                      </a:r>
                      <a:endParaRPr lang="en-US" sz="1000"/>
                    </a:p>
                  </a:txBody>
                  <a:tcPr/>
                </a:tc>
                <a:tc>
                  <a:txBody>
                    <a:bodyPr/>
                    <a:lstStyle/>
                    <a:p>
                      <a:r>
                        <a:rPr lang="en-US" sz="1000"/>
                        <a:t>Status</a:t>
                      </a:r>
                      <a:endParaRPr lang="en-US" sz="1000"/>
                    </a:p>
                  </a:txBody>
                  <a:tcPr/>
                </a:tc>
                <a:tc>
                  <a:txBody>
                    <a:bodyPr/>
                    <a:lstStyle/>
                    <a:p>
                      <a:r>
                        <a:rPr lang="en-US" sz="1000"/>
                        <a:t>Links</a:t>
                      </a:r>
                      <a:endParaRPr lang="en-US" sz="1000"/>
                    </a:p>
                  </a:txBody>
                  <a:tcPr/>
                </a:tc>
                <a:tc>
                  <a:txBody>
                    <a:bodyPr/>
                    <a:lstStyle/>
                    <a:p>
                      <a:r>
                        <a:rPr lang="en-US" sz="1000"/>
                        <a:t>Notes</a:t>
                      </a:r>
                      <a:endParaRPr lang="en-US" sz="1000"/>
                    </a:p>
                  </a:txBody>
                  <a:tcPr/>
                </a:tc>
                <a:tc>
                  <a:txBody>
                    <a:bodyPr/>
                    <a:lstStyle/>
                    <a:p>
                      <a:r>
                        <a:rPr lang="en-US" sz="1000"/>
                        <a:t>Misc.</a:t>
                      </a:r>
                      <a:endParaRPr lang="en-US" sz="1000"/>
                    </a:p>
                  </a:txBody>
                  <a:tcPr/>
                </a:tc>
                <a:extLst>
                  <a:ext uri="{0D108BD9-81ED-4DB2-BD59-A6C34878D82A}">
                    <a16:rowId xmlns:a16="http://schemas.microsoft.com/office/drawing/2014/main" val="4207383792"/>
                  </a:ext>
                </a:extLst>
              </a:tr>
              <a:tr h="370840">
                <a:tc>
                  <a:txBody>
                    <a:bodyPr/>
                    <a:lstStyle/>
                    <a:p>
                      <a:r>
                        <a:rPr lang="en-US" sz="1000"/>
                        <a:t>NDR Schleswig-Holstein</a:t>
                      </a:r>
                      <a:endParaRPr lang="en-US" sz="1000"/>
                    </a:p>
                  </a:txBody>
                  <a:tcPr/>
                </a:tc>
                <a:tc>
                  <a:txBody>
                    <a:bodyPr/>
                    <a:lstStyle/>
                    <a:p>
                      <a:r>
                        <a:rPr lang="en-US" sz="1000"/>
                        <a:t>4129</a:t>
                      </a:r>
                      <a:endParaRPr lang="en-US" sz="1000"/>
                    </a:p>
                  </a:txBody>
                  <a:tcPr/>
                </a:tc>
                <a:tc>
                  <a:txBody>
                    <a:bodyPr/>
                    <a:lstStyle/>
                    <a:p>
                      <a:r>
                        <a:rPr lang="en-US" sz="1000"/>
                        <a:t>570</a:t>
                      </a:r>
                      <a:endParaRPr lang="en-US" sz="1000"/>
                    </a:p>
                  </a:txBody>
                  <a:tcPr/>
                </a:tc>
                <a:tc>
                  <a:txBody>
                    <a:bodyPr/>
                    <a:lstStyle/>
                    <a:p>
                      <a:r>
                        <a:rPr lang="en-US" sz="1000"/>
                        <a:t>741</a:t>
                      </a:r>
                      <a:endParaRPr lang="en-US" sz="1000"/>
                    </a:p>
                  </a:txBody>
                  <a:tcPr/>
                </a:tc>
                <a:tc>
                  <a:txBody>
                    <a:bodyPr/>
                    <a:lstStyle/>
                    <a:p>
                      <a:r>
                        <a:rPr lang="en-US" sz="1000"/>
                        <a:t>14</a:t>
                      </a:r>
                      <a:endParaRPr lang="en-US" sz="1000"/>
                    </a:p>
                  </a:txBody>
                  <a:tcPr/>
                </a:tc>
                <a:tc>
                  <a:txBody>
                    <a:bodyPr/>
                    <a:lstStyle/>
                    <a:p>
                      <a:r>
                        <a:rPr lang="en-US" sz="1000"/>
                        <a:t>2797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100304616"/>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1779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Likes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186270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38268546"/>
                    </a:ext>
                  </a:extLst>
                </a:gridCol>
                <a:gridCol w="1152144">
                  <a:extLst>
                    <a:ext uri="{9D8B030D-6E8A-4147-A177-3AD203B41FA5}">
                      <a16:colId xmlns:a16="http://schemas.microsoft.com/office/drawing/2014/main" val="3332902668"/>
                    </a:ext>
                  </a:extLst>
                </a:gridCol>
                <a:gridCol w="1152144">
                  <a:extLst>
                    <a:ext uri="{9D8B030D-6E8A-4147-A177-3AD203B41FA5}">
                      <a16:colId xmlns:a16="http://schemas.microsoft.com/office/drawing/2014/main" val="2091460158"/>
                    </a:ext>
                  </a:extLst>
                </a:gridCol>
                <a:gridCol w="1234440">
                  <a:extLst>
                    <a:ext uri="{9D8B030D-6E8A-4147-A177-3AD203B41FA5}">
                      <a16:colId xmlns:a16="http://schemas.microsoft.com/office/drawing/2014/main" val="234317886"/>
                    </a:ext>
                  </a:extLst>
                </a:gridCol>
                <a:gridCol w="1645920">
                  <a:extLst>
                    <a:ext uri="{9D8B030D-6E8A-4147-A177-3AD203B41FA5}">
                      <a16:colId xmlns:a16="http://schemas.microsoft.com/office/drawing/2014/main" val="2258939830"/>
                    </a:ext>
                  </a:extLst>
                </a:gridCol>
                <a:gridCol w="987552">
                  <a:extLst>
                    <a:ext uri="{9D8B030D-6E8A-4147-A177-3AD203B41FA5}">
                      <a16:colId xmlns:a16="http://schemas.microsoft.com/office/drawing/2014/main" val="205675830"/>
                    </a:ext>
                  </a:extLst>
                </a:gridCol>
              </a:tblGrid>
              <a:tr h="370840">
                <a:tc>
                  <a:txBody>
                    <a:bodyPr/>
                    <a:lstStyle/>
                    <a:p>
                      <a:r>
                        <a:rPr lang="en-US" sz="1000"/>
                        <a:t>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993775804"/>
                  </a:ext>
                </a:extLst>
              </a:tr>
              <a:tr h="370840">
                <a:tc>
                  <a:txBody>
                    <a:bodyPr/>
                    <a:lstStyle/>
                    <a:p>
                      <a:r>
                        <a:rPr lang="de-DE" sz="1000" b="1"/>
                        <a:t>NDR Schleswig-Holstein - 2016-03-14 19:04:12</a:t>
                      </a:r>
                      <a:r>
                        <a:rPr lang="de-DE" sz="1000"/>
                        <a:t>
Unsere Kollegen hatten heute Glück. Die beiden Delfine in der Kieler Förde sind ihnen quasi vor die Kamera geschwommen. Ein Experte hat uns bestätigt: Es sind "Selfie" und "Delfie". http://www.ndr.de/nachrichten/schleswig-holstein/Experte-bestaetigt-Es-sind-Selfie-und-Delfie,delfine158.html</a:t>
                      </a:r>
                      <a:endParaRPr lang="en-US" sz="1000"/>
                    </a:p>
                  </a:txBody>
                  <a:tcPr/>
                </a:tc>
                <a:tc>
                  <a:txBody>
                    <a:bodyPr/>
                    <a:lstStyle/>
                    <a:p>
                      <a:r>
                        <a:rPr lang="en-US" sz="1000"/>
                        <a:t>490</a:t>
                      </a:r>
                      <a:endParaRPr lang="en-US" sz="1000"/>
                    </a:p>
                  </a:txBody>
                  <a:tcPr/>
                </a:tc>
                <a:tc>
                  <a:txBody>
                    <a:bodyPr/>
                    <a:lstStyle/>
                    <a:p>
                      <a:r>
                        <a:rPr lang="en-US" sz="1000"/>
                        <a:t>28</a:t>
                      </a:r>
                      <a:endParaRPr lang="en-US" sz="1000"/>
                    </a:p>
                  </a:txBody>
                  <a:tcPr/>
                </a:tc>
                <a:tc>
                  <a:txBody>
                    <a:bodyPr/>
                    <a:lstStyle/>
                    <a:p>
                      <a:r>
                        <a:rPr lang="en-US" sz="1000"/>
                        <a:t>292</a:t>
                      </a:r>
                      <a:endParaRPr lang="en-US" sz="1000"/>
                    </a:p>
                  </a:txBody>
                  <a:tcPr/>
                </a:tc>
                <a:tc>
                  <a:txBody>
                    <a:bodyPr/>
                    <a:lstStyle/>
                    <a:p>
                      <a:r>
                        <a:rPr lang="en-US" sz="1000"/>
                        <a:t>810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88259321"/>
                  </a:ext>
                </a:extLst>
              </a:tr>
              <a:tr h="370840">
                <a:tc>
                  <a:txBody>
                    <a:bodyPr/>
                    <a:lstStyle/>
                    <a:p>
                      <a:r>
                        <a:rPr lang="de-DE" sz="1000" b="1"/>
                        <a:t>NDR Schleswig-Holstein - 2016-03-31 19:21:28</a:t>
                      </a:r>
                      <a:r>
                        <a:rPr lang="de-DE" sz="1000"/>
                        <a:t>
Die beiden Delfine werden jetzt so langsam aber sicher in der Kieler Förde heimisch. Unser Taucherteam hat heute auf gut Glück nochmal nach ihnen geguckt und konnte prompt mit den beiden auf Tuchfühlung gehen.</a:t>
                      </a:r>
                      <a:endParaRPr lang="en-US" sz="1000"/>
                    </a:p>
                  </a:txBody>
                  <a:tcPr/>
                </a:tc>
                <a:tc>
                  <a:txBody>
                    <a:bodyPr/>
                    <a:lstStyle/>
                    <a:p>
                      <a:r>
                        <a:rPr lang="en-US" sz="1000"/>
                        <a:t>389</a:t>
                      </a:r>
                      <a:endParaRPr lang="en-US" sz="1000"/>
                    </a:p>
                  </a:txBody>
                  <a:tcPr/>
                </a:tc>
                <a:tc>
                  <a:txBody>
                    <a:bodyPr/>
                    <a:lstStyle/>
                    <a:p>
                      <a:r>
                        <a:rPr lang="en-US" sz="1000"/>
                        <a:t>33</a:t>
                      </a:r>
                      <a:endParaRPr lang="en-US" sz="1000"/>
                    </a:p>
                  </a:txBody>
                  <a:tcPr/>
                </a:tc>
                <a:tc>
                  <a:txBody>
                    <a:bodyPr/>
                    <a:lstStyle/>
                    <a:p>
                      <a:r>
                        <a:rPr lang="en-US" sz="1000"/>
                        <a:t>261</a:t>
                      </a:r>
                      <a:endParaRPr lang="en-US" sz="1000"/>
                    </a:p>
                  </a:txBody>
                  <a:tcPr/>
                </a:tc>
                <a:tc>
                  <a:txBody>
                    <a:bodyPr/>
                    <a:lstStyle/>
                    <a:p>
                      <a:r>
                        <a:rPr lang="en-US" sz="1000"/>
                        <a:t>683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731608305"/>
                  </a:ext>
                </a:extLst>
              </a:tr>
              <a:tr h="370840">
                <a:tc>
                  <a:txBody>
                    <a:bodyPr/>
                    <a:lstStyle/>
                    <a:p>
                      <a:r>
                        <a:rPr lang="de-DE" sz="1000" b="1"/>
                        <a:t>NDR Schleswig-Holstein - 2016-03-13 14:15:21</a:t>
                      </a:r>
                      <a:r>
                        <a:rPr lang="de-DE" sz="1000"/>
                        <a:t>
Tierischer Besuch in der Kieler Förde. Es wurden zwei Delfine vor der Holtenauer Schleuse gesichtet. Ob Selfie und Delfie aus Flensburg in die Landeshauptstadt gekommen sind? 
http://www.ndr.de/nachrichten/schleswig-holstein/Delfine-vor-Holtenauer-Schleuse-entdeckt,delfine142.html</a:t>
                      </a:r>
                      <a:endParaRPr lang="en-US" sz="1000"/>
                    </a:p>
                  </a:txBody>
                  <a:tcPr/>
                </a:tc>
                <a:tc>
                  <a:txBody>
                    <a:bodyPr/>
                    <a:lstStyle/>
                    <a:p>
                      <a:r>
                        <a:rPr lang="en-US" sz="1000"/>
                        <a:t>363</a:t>
                      </a:r>
                      <a:endParaRPr lang="en-US" sz="1000"/>
                    </a:p>
                  </a:txBody>
                  <a:tcPr/>
                </a:tc>
                <a:tc>
                  <a:txBody>
                    <a:bodyPr/>
                    <a:lstStyle/>
                    <a:p>
                      <a:r>
                        <a:rPr lang="en-US" sz="1000"/>
                        <a:t>55</a:t>
                      </a:r>
                      <a:endParaRPr lang="en-US" sz="1000"/>
                    </a:p>
                  </a:txBody>
                  <a:tcPr/>
                </a:tc>
                <a:tc>
                  <a:txBody>
                    <a:bodyPr/>
                    <a:lstStyle/>
                    <a:p>
                      <a:r>
                        <a:rPr lang="en-US" sz="1000"/>
                        <a:t>258</a:t>
                      </a:r>
                      <a:endParaRPr lang="en-US" sz="1000"/>
                    </a:p>
                  </a:txBody>
                  <a:tcPr/>
                </a:tc>
                <a:tc>
                  <a:txBody>
                    <a:bodyPr/>
                    <a:lstStyle/>
                    <a:p>
                      <a:r>
                        <a:rPr lang="en-US" sz="1000"/>
                        <a:t>676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378182300"/>
                  </a:ext>
                </a:extLst>
              </a:tr>
              <a:tr h="370840">
                <a:tc>
                  <a:txBody>
                    <a:bodyPr/>
                    <a:lstStyle/>
                    <a:p>
                      <a:r>
                        <a:rPr lang="de-DE" sz="1000" b="1"/>
                        <a:t>NDR Schleswig-Holstein - 2016-06-19 13:53:53</a:t>
                      </a:r>
                      <a:r>
                        <a:rPr lang="de-DE" sz="1000"/>
                        <a:t>
Abends, kurz vor 22 Uhr in Kiel... :)</a:t>
                      </a:r>
                      <a:endParaRPr lang="en-US" sz="1000"/>
                    </a:p>
                  </a:txBody>
                  <a:tcPr/>
                </a:tc>
                <a:tc>
                  <a:txBody>
                    <a:bodyPr/>
                    <a:lstStyle/>
                    <a:p>
                      <a:r>
                        <a:rPr lang="en-US" sz="1000"/>
                        <a:t>345</a:t>
                      </a:r>
                      <a:endParaRPr lang="en-US" sz="1000"/>
                    </a:p>
                  </a:txBody>
                  <a:tcPr/>
                </a:tc>
                <a:tc>
                  <a:txBody>
                    <a:bodyPr/>
                    <a:lstStyle/>
                    <a:p>
                      <a:r>
                        <a:rPr lang="en-US" sz="1000"/>
                        <a:t>10</a:t>
                      </a:r>
                      <a:endParaRPr lang="en-US" sz="1000"/>
                    </a:p>
                  </a:txBody>
                  <a:tcPr/>
                </a:tc>
                <a:tc>
                  <a:txBody>
                    <a:bodyPr/>
                    <a:lstStyle/>
                    <a:p>
                      <a:r>
                        <a:rPr lang="en-US" sz="1000"/>
                        <a:t>55</a:t>
                      </a:r>
                      <a:endParaRPr lang="en-US" sz="1000"/>
                    </a:p>
                  </a:txBody>
                  <a:tcPr/>
                </a:tc>
                <a:tc>
                  <a:txBody>
                    <a:bodyPr/>
                    <a:lstStyle/>
                    <a:p>
                      <a:r>
                        <a:rPr lang="en-US" sz="1000"/>
                        <a:t>410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60820694"/>
                  </a:ext>
                </a:extLst>
              </a:tr>
              <a:tr h="370840">
                <a:tc>
                  <a:txBody>
                    <a:bodyPr/>
                    <a:lstStyle/>
                    <a:p>
                      <a:r>
                        <a:rPr lang="de-DE" sz="1000" b="1"/>
                        <a:t>NDR Schleswig-Holstein - 2016-11-16 17:13:24</a:t>
                      </a:r>
                      <a:r>
                        <a:rPr lang="de-DE" sz="1000"/>
                        <a:t>
Oh du schönes Wattenmeer! 😍 Und dann bekommst du auch noch eine Auszeichnung.</a:t>
                      </a:r>
                      <a:endParaRPr lang="en-US" sz="1000"/>
                    </a:p>
                  </a:txBody>
                  <a:tcPr/>
                </a:tc>
                <a:tc>
                  <a:txBody>
                    <a:bodyPr/>
                    <a:lstStyle/>
                    <a:p>
                      <a:r>
                        <a:rPr lang="en-US" sz="1000"/>
                        <a:t>316</a:t>
                      </a:r>
                      <a:endParaRPr lang="en-US" sz="1000"/>
                    </a:p>
                  </a:txBody>
                  <a:tcPr/>
                </a:tc>
                <a:tc>
                  <a:txBody>
                    <a:bodyPr/>
                    <a:lstStyle/>
                    <a:p>
                      <a:r>
                        <a:rPr lang="en-US" sz="1000"/>
                        <a:t>9</a:t>
                      </a:r>
                      <a:endParaRPr lang="en-US" sz="1000"/>
                    </a:p>
                  </a:txBody>
                  <a:tcPr/>
                </a:tc>
                <a:tc>
                  <a:txBody>
                    <a:bodyPr/>
                    <a:lstStyle/>
                    <a:p>
                      <a:r>
                        <a:rPr lang="en-US" sz="1000"/>
                        <a:t>129</a:t>
                      </a:r>
                      <a:endParaRPr lang="en-US" sz="1000"/>
                    </a:p>
                  </a:txBody>
                  <a:tcPr/>
                </a:tc>
                <a:tc>
                  <a:txBody>
                    <a:bodyPr/>
                    <a:lstStyle/>
                    <a:p>
                      <a:r>
                        <a:rPr lang="en-US" sz="1000"/>
                        <a:t>454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11469629"/>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4942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426060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9759524"/>
                    </a:ext>
                  </a:extLst>
                </a:gridCol>
                <a:gridCol w="1234440">
                  <a:extLst>
                    <a:ext uri="{9D8B030D-6E8A-4147-A177-3AD203B41FA5}">
                      <a16:colId xmlns:a16="http://schemas.microsoft.com/office/drawing/2014/main" val="4020547109"/>
                    </a:ext>
                  </a:extLst>
                </a:gridCol>
                <a:gridCol w="1234440">
                  <a:extLst>
                    <a:ext uri="{9D8B030D-6E8A-4147-A177-3AD203B41FA5}">
                      <a16:colId xmlns:a16="http://schemas.microsoft.com/office/drawing/2014/main" val="853176060"/>
                    </a:ext>
                  </a:extLst>
                </a:gridCol>
                <a:gridCol w="1234440">
                  <a:extLst>
                    <a:ext uri="{9D8B030D-6E8A-4147-A177-3AD203B41FA5}">
                      <a16:colId xmlns:a16="http://schemas.microsoft.com/office/drawing/2014/main" val="165606218"/>
                    </a:ext>
                  </a:extLst>
                </a:gridCol>
                <a:gridCol w="1645920">
                  <a:extLst>
                    <a:ext uri="{9D8B030D-6E8A-4147-A177-3AD203B41FA5}">
                      <a16:colId xmlns:a16="http://schemas.microsoft.com/office/drawing/2014/main" val="1043655863"/>
                    </a:ext>
                  </a:extLst>
                </a:gridCol>
                <a:gridCol w="822960">
                  <a:extLst>
                    <a:ext uri="{9D8B030D-6E8A-4147-A177-3AD203B41FA5}">
                      <a16:colId xmlns:a16="http://schemas.microsoft.com/office/drawing/2014/main" val="425103689"/>
                    </a:ext>
                  </a:extLst>
                </a:gridCol>
              </a:tblGrid>
              <a:tr h="370840">
                <a:tc>
                  <a:txBody>
                    <a:bodyPr/>
                    <a:lstStyle/>
                    <a:p>
                      <a:r>
                        <a:rPr lang="en-US" sz="1000"/>
                        <a:t>Post</a:t>
                      </a:r>
                      <a:endParaRPr lang="en-US" sz="1000"/>
                    </a:p>
                  </a:txBody>
                  <a:tcPr/>
                </a:tc>
                <a:tc>
                  <a:txBody>
                    <a:bodyPr/>
                    <a:lstStyle/>
                    <a:p>
                      <a:r>
                        <a:rPr lang="en-US" sz="1000"/>
                        <a:t>Shares Eigener 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4121408523"/>
                  </a:ext>
                </a:extLst>
              </a:tr>
              <a:tr h="370840">
                <a:tc>
                  <a:txBody>
                    <a:bodyPr/>
                    <a:lstStyle/>
                    <a:p>
                      <a:r>
                        <a:rPr lang="de-DE" sz="1000" b="1"/>
                        <a:t>NDR Schleswig-Holstein - 2016-03-14 19:04:12</a:t>
                      </a:r>
                      <a:r>
                        <a:rPr lang="de-DE" sz="1000"/>
                        <a:t>
Unsere Kollegen hatten heute Glück. Die beiden Delfine in der Kieler Förde sind ihnen quasi vor die Kamera geschwommen. Ein Experte hat uns bestätigt: Es sind "Selfie" und "Delfie". http://www.ndr.de/nachrichten/schleswig-holstein/Experte-bestaetigt-Es-sind-Selfie-und-Delfie,delfine158.html</a:t>
                      </a:r>
                      <a:endParaRPr lang="en-US" sz="1000"/>
                    </a:p>
                  </a:txBody>
                  <a:tcPr/>
                </a:tc>
                <a:tc>
                  <a:txBody>
                    <a:bodyPr/>
                    <a:lstStyle/>
                    <a:p>
                      <a:r>
                        <a:rPr lang="en-US" sz="1000"/>
                        <a:t>292</a:t>
                      </a:r>
                      <a:endParaRPr lang="en-US" sz="1000"/>
                    </a:p>
                  </a:txBody>
                  <a:tcPr/>
                </a:tc>
                <a:tc>
                  <a:txBody>
                    <a:bodyPr/>
                    <a:lstStyle/>
                    <a:p>
                      <a:r>
                        <a:rPr lang="en-US" sz="1000"/>
                        <a:t>490</a:t>
                      </a:r>
                      <a:endParaRPr lang="en-US" sz="1000"/>
                    </a:p>
                  </a:txBody>
                  <a:tcPr/>
                </a:tc>
                <a:tc>
                  <a:txBody>
                    <a:bodyPr/>
                    <a:lstStyle/>
                    <a:p>
                      <a:r>
                        <a:rPr lang="en-US" sz="1000"/>
                        <a:t>28</a:t>
                      </a:r>
                      <a:endParaRPr lang="en-US" sz="1000"/>
                    </a:p>
                  </a:txBody>
                  <a:tcPr/>
                </a:tc>
                <a:tc>
                  <a:txBody>
                    <a:bodyPr/>
                    <a:lstStyle/>
                    <a:p>
                      <a:r>
                        <a:rPr lang="en-US" sz="1000"/>
                        <a:t>810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078617376"/>
                  </a:ext>
                </a:extLst>
              </a:tr>
              <a:tr h="370840">
                <a:tc>
                  <a:txBody>
                    <a:bodyPr/>
                    <a:lstStyle/>
                    <a:p>
                      <a:r>
                        <a:rPr lang="de-DE" sz="1000" b="1"/>
                        <a:t>NDR Schleswig-Holstein - 2016-03-31 19:21:28</a:t>
                      </a:r>
                      <a:r>
                        <a:rPr lang="de-DE" sz="1000"/>
                        <a:t>
Die beiden Delfine werden jetzt so langsam aber sicher in der Kieler Förde heimisch. Unser Taucherteam hat heute auf gut Glück nochmal nach ihnen geguckt und konnte prompt mit den beiden auf Tuchfühlung gehen.</a:t>
                      </a:r>
                      <a:endParaRPr lang="en-US" sz="1000"/>
                    </a:p>
                  </a:txBody>
                  <a:tcPr/>
                </a:tc>
                <a:tc>
                  <a:txBody>
                    <a:bodyPr/>
                    <a:lstStyle/>
                    <a:p>
                      <a:r>
                        <a:rPr lang="en-US" sz="1000"/>
                        <a:t>261</a:t>
                      </a:r>
                      <a:endParaRPr lang="en-US" sz="1000"/>
                    </a:p>
                  </a:txBody>
                  <a:tcPr/>
                </a:tc>
                <a:tc>
                  <a:txBody>
                    <a:bodyPr/>
                    <a:lstStyle/>
                    <a:p>
                      <a:r>
                        <a:rPr lang="en-US" sz="1000"/>
                        <a:t>389</a:t>
                      </a:r>
                      <a:endParaRPr lang="en-US" sz="1000"/>
                    </a:p>
                  </a:txBody>
                  <a:tcPr/>
                </a:tc>
                <a:tc>
                  <a:txBody>
                    <a:bodyPr/>
                    <a:lstStyle/>
                    <a:p>
                      <a:r>
                        <a:rPr lang="en-US" sz="1000"/>
                        <a:t>33</a:t>
                      </a:r>
                      <a:endParaRPr lang="en-US" sz="1000"/>
                    </a:p>
                  </a:txBody>
                  <a:tcPr/>
                </a:tc>
                <a:tc>
                  <a:txBody>
                    <a:bodyPr/>
                    <a:lstStyle/>
                    <a:p>
                      <a:r>
                        <a:rPr lang="en-US" sz="1000"/>
                        <a:t>683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398029544"/>
                  </a:ext>
                </a:extLst>
              </a:tr>
              <a:tr h="370840">
                <a:tc>
                  <a:txBody>
                    <a:bodyPr/>
                    <a:lstStyle/>
                    <a:p>
                      <a:r>
                        <a:rPr lang="de-DE" sz="1000" b="1"/>
                        <a:t>NDR Schleswig-Holstein - 2016-03-13 14:15:21</a:t>
                      </a:r>
                      <a:r>
                        <a:rPr lang="de-DE" sz="1000"/>
                        <a:t>
Tierischer Besuch in der Kieler Förde. Es wurden zwei Delfine vor der Holtenauer Schleuse gesichtet. Ob Selfie und Delfie aus Flensburg in die Landeshauptstadt gekommen sind? 
http://www.ndr.de/nachrichten/schleswig-holstein/Delfine-vor-Holtenauer-Schleuse-entdeckt,delfine142.html</a:t>
                      </a:r>
                      <a:endParaRPr lang="en-US" sz="1000"/>
                    </a:p>
                  </a:txBody>
                  <a:tcPr/>
                </a:tc>
                <a:tc>
                  <a:txBody>
                    <a:bodyPr/>
                    <a:lstStyle/>
                    <a:p>
                      <a:r>
                        <a:rPr lang="en-US" sz="1000"/>
                        <a:t>258</a:t>
                      </a:r>
                      <a:endParaRPr lang="en-US" sz="1000"/>
                    </a:p>
                  </a:txBody>
                  <a:tcPr/>
                </a:tc>
                <a:tc>
                  <a:txBody>
                    <a:bodyPr/>
                    <a:lstStyle/>
                    <a:p>
                      <a:r>
                        <a:rPr lang="en-US" sz="1000"/>
                        <a:t>363</a:t>
                      </a:r>
                      <a:endParaRPr lang="en-US" sz="1000"/>
                    </a:p>
                  </a:txBody>
                  <a:tcPr/>
                </a:tc>
                <a:tc>
                  <a:txBody>
                    <a:bodyPr/>
                    <a:lstStyle/>
                    <a:p>
                      <a:r>
                        <a:rPr lang="en-US" sz="1000"/>
                        <a:t>55</a:t>
                      </a:r>
                      <a:endParaRPr lang="en-US" sz="1000"/>
                    </a:p>
                  </a:txBody>
                  <a:tcPr/>
                </a:tc>
                <a:tc>
                  <a:txBody>
                    <a:bodyPr/>
                    <a:lstStyle/>
                    <a:p>
                      <a:r>
                        <a:rPr lang="en-US" sz="1000"/>
                        <a:t>676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92489728"/>
                  </a:ext>
                </a:extLst>
              </a:tr>
              <a:tr h="370840">
                <a:tc>
                  <a:txBody>
                    <a:bodyPr/>
                    <a:lstStyle/>
                    <a:p>
                      <a:r>
                        <a:rPr lang="de-DE" sz="1000" b="1"/>
                        <a:t>NDR Schleswig-Holstein - 2016-07-27 18:20:37</a:t>
                      </a:r>
                      <a:r>
                        <a:rPr lang="de-DE" sz="1000"/>
                        <a:t>
Notärzte und Rettungssanitäter kämpfen oft mit unachtsamen Verkehrsteilnehmern, die ihnen auf den Straßen keinen Platz machen oder ihnen die Vorfahrt nehmen. Wir haben Stefan Sielemann, Hauptbrandmeister bei der Berufsfeuerwehr Kiel, bei seinen Einsätzen begleitet. Mehr dazu im Schleswig-Holstein Magazin: http://www.ndr.de/fernsehen/sendungen/schleswig-holstein_magazin/sendung536318.html</a:t>
                      </a:r>
                      <a:endParaRPr lang="en-US" sz="1000"/>
                    </a:p>
                  </a:txBody>
                  <a:tcPr/>
                </a:tc>
                <a:tc>
                  <a:txBody>
                    <a:bodyPr/>
                    <a:lstStyle/>
                    <a:p>
                      <a:r>
                        <a:rPr lang="en-US" sz="1000"/>
                        <a:t>238</a:t>
                      </a:r>
                      <a:endParaRPr lang="en-US" sz="1000"/>
                    </a:p>
                  </a:txBody>
                  <a:tcPr/>
                </a:tc>
                <a:tc>
                  <a:txBody>
                    <a:bodyPr/>
                    <a:lstStyle/>
                    <a:p>
                      <a:r>
                        <a:rPr lang="en-US" sz="1000"/>
                        <a:t>251</a:t>
                      </a:r>
                      <a:endParaRPr lang="en-US" sz="1000"/>
                    </a:p>
                  </a:txBody>
                  <a:tcPr/>
                </a:tc>
                <a:tc>
                  <a:txBody>
                    <a:bodyPr/>
                    <a:lstStyle/>
                    <a:p>
                      <a:r>
                        <a:rPr lang="en-US" sz="1000"/>
                        <a:t>25</a:t>
                      </a:r>
                      <a:endParaRPr lang="en-US" sz="1000"/>
                    </a:p>
                  </a:txBody>
                  <a:tcPr/>
                </a:tc>
                <a:tc>
                  <a:txBody>
                    <a:bodyPr/>
                    <a:lstStyle/>
                    <a:p>
                      <a:r>
                        <a:rPr lang="en-US" sz="1000"/>
                        <a:t>514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425944059"/>
                  </a:ext>
                </a:extLst>
              </a:tr>
              <a:tr h="370840">
                <a:tc>
                  <a:txBody>
                    <a:bodyPr/>
                    <a:lstStyle/>
                    <a:p>
                      <a:r>
                        <a:rPr lang="de-DE" sz="1000" b="1"/>
                        <a:t>NDR Schleswig-Holstein - 2016-11-22 20:51:45</a:t>
                      </a:r>
                      <a:r>
                        <a:rPr lang="de-DE" sz="1000"/>
                        <a:t>
Hundebesitzer in Lübeck sind verunsichert: Im Stadtteil St. Jürgen haben mehrere Tiere Gift gefressen. Ein Hund verendete. Mehr dazu: http://www.ndr.de/nachrichten/schleswig-holstein/Hunde-in-Luebeck-vergiftet-Polizei-ermittelt,koeder136.html</a:t>
                      </a:r>
                      <a:endParaRPr lang="en-US" sz="1000"/>
                    </a:p>
                  </a:txBody>
                  <a:tcPr/>
                </a:tc>
                <a:tc>
                  <a:txBody>
                    <a:bodyPr/>
                    <a:lstStyle/>
                    <a:p>
                      <a:r>
                        <a:rPr lang="en-US" sz="1000"/>
                        <a:t>210</a:t>
                      </a:r>
                      <a:endParaRPr lang="en-US" sz="1000"/>
                    </a:p>
                  </a:txBody>
                  <a:tcPr/>
                </a:tc>
                <a:tc>
                  <a:txBody>
                    <a:bodyPr/>
                    <a:lstStyle/>
                    <a:p>
                      <a:r>
                        <a:rPr lang="en-US" sz="1000"/>
                        <a:t>21</a:t>
                      </a:r>
                      <a:endParaRPr lang="en-US" sz="1000"/>
                    </a:p>
                  </a:txBody>
                  <a:tcPr/>
                </a:tc>
                <a:tc>
                  <a:txBody>
                    <a:bodyPr/>
                    <a:lstStyle/>
                    <a:p>
                      <a:r>
                        <a:rPr lang="en-US" sz="1000"/>
                        <a:t>27</a:t>
                      </a:r>
                      <a:endParaRPr lang="en-US" sz="1000"/>
                    </a:p>
                  </a:txBody>
                  <a:tcPr/>
                </a:tc>
                <a:tc>
                  <a:txBody>
                    <a:bodyPr/>
                    <a:lstStyle/>
                    <a:p>
                      <a:r>
                        <a:rPr lang="en-US" sz="1000"/>
                        <a:t>258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874850289"/>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9856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005894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90482905"/>
                    </a:ext>
                  </a:extLst>
                </a:gridCol>
                <a:gridCol w="1234440">
                  <a:extLst>
                    <a:ext uri="{9D8B030D-6E8A-4147-A177-3AD203B41FA5}">
                      <a16:colId xmlns:a16="http://schemas.microsoft.com/office/drawing/2014/main" val="1993270449"/>
                    </a:ext>
                  </a:extLst>
                </a:gridCol>
                <a:gridCol w="1234440">
                  <a:extLst>
                    <a:ext uri="{9D8B030D-6E8A-4147-A177-3AD203B41FA5}">
                      <a16:colId xmlns:a16="http://schemas.microsoft.com/office/drawing/2014/main" val="2369865490"/>
                    </a:ext>
                  </a:extLst>
                </a:gridCol>
                <a:gridCol w="1234440">
                  <a:extLst>
                    <a:ext uri="{9D8B030D-6E8A-4147-A177-3AD203B41FA5}">
                      <a16:colId xmlns:a16="http://schemas.microsoft.com/office/drawing/2014/main" val="1352085790"/>
                    </a:ext>
                  </a:extLst>
                </a:gridCol>
                <a:gridCol w="1645920">
                  <a:extLst>
                    <a:ext uri="{9D8B030D-6E8A-4147-A177-3AD203B41FA5}">
                      <a16:colId xmlns:a16="http://schemas.microsoft.com/office/drawing/2014/main" val="4285226998"/>
                    </a:ext>
                  </a:extLst>
                </a:gridCol>
                <a:gridCol w="822960">
                  <a:extLst>
                    <a:ext uri="{9D8B030D-6E8A-4147-A177-3AD203B41FA5}">
                      <a16:colId xmlns:a16="http://schemas.microsoft.com/office/drawing/2014/main" val="3076929304"/>
                    </a:ext>
                  </a:extLst>
                </a:gridCol>
              </a:tblGrid>
              <a:tr h="370840">
                <a:tc>
                  <a:txBody>
                    <a:bodyPr/>
                    <a:lstStyle/>
                    <a:p>
                      <a:r>
                        <a:rPr lang="en-US" sz="1000"/>
                        <a:t>Post</a:t>
                      </a:r>
                      <a:endParaRPr lang="en-US" sz="1000"/>
                    </a:p>
                  </a:txBody>
                  <a:tcPr/>
                </a:tc>
                <a:tc>
                  <a:txBody>
                    <a:bodyPr/>
                    <a:lstStyle/>
                    <a:p>
                      <a:r>
                        <a:rPr lang="en-US" sz="1000"/>
                        <a:t>Kommentare Eigener Post</a:t>
                      </a:r>
                      <a:endParaRPr lang="en-US" sz="1000"/>
                    </a:p>
                  </a:txBody>
                  <a:tcPr/>
                </a:tc>
                <a:tc>
                  <a:txBody>
                    <a:bodyPr/>
                    <a:lstStyle/>
                    <a:p>
                      <a:r>
                        <a:rPr lang="en-US" sz="1000"/>
                        <a:t>Likes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881624739"/>
                  </a:ext>
                </a:extLst>
              </a:tr>
              <a:tr h="370840">
                <a:tc>
                  <a:txBody>
                    <a:bodyPr/>
                    <a:lstStyle/>
                    <a:p>
                      <a:r>
                        <a:rPr lang="de-DE" sz="1000" b="1"/>
                        <a:t>NDR Schleswig-Holstein - 2016-08-15 07:00:00</a:t>
                      </a:r>
                      <a:r>
                        <a:rPr lang="de-DE" sz="1000"/>
                        <a:t>
Lieber an die Nordsee - oder ist doch die Ostsee schöner? In dieser Frage scheiden sich die Geister. Welches Meer bevorzugt ihr? Stimmt ab bei unserem Bildertest: http://www.ndr.de/wellenord/Nordsee-Oder-doch-lieber-Ostsee,nordseeostseeduell100.html</a:t>
                      </a:r>
                      <a:endParaRPr lang="en-US" sz="1000"/>
                    </a:p>
                  </a:txBody>
                  <a:tcPr/>
                </a:tc>
                <a:tc>
                  <a:txBody>
                    <a:bodyPr/>
                    <a:lstStyle/>
                    <a:p>
                      <a:r>
                        <a:rPr lang="en-US" sz="1000"/>
                        <a:t>132</a:t>
                      </a:r>
                      <a:endParaRPr lang="en-US" sz="1000"/>
                    </a:p>
                  </a:txBody>
                  <a:tcPr/>
                </a:tc>
                <a:tc>
                  <a:txBody>
                    <a:bodyPr/>
                    <a:lstStyle/>
                    <a:p>
                      <a:r>
                        <a:rPr lang="en-US" sz="1000"/>
                        <a:t>185</a:t>
                      </a:r>
                      <a:endParaRPr lang="en-US" sz="1000"/>
                    </a:p>
                  </a:txBody>
                  <a:tcPr/>
                </a:tc>
                <a:tc>
                  <a:txBody>
                    <a:bodyPr/>
                    <a:lstStyle/>
                    <a:p>
                      <a:r>
                        <a:rPr lang="en-US" sz="1000"/>
                        <a:t>187</a:t>
                      </a:r>
                      <a:endParaRPr lang="en-US" sz="1000"/>
                    </a:p>
                  </a:txBody>
                  <a:tcPr/>
                </a:tc>
                <a:tc>
                  <a:txBody>
                    <a:bodyPr/>
                    <a:lstStyle/>
                    <a:p>
                      <a:r>
                        <a:rPr lang="en-US" sz="1000"/>
                        <a:t>504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24815506"/>
                  </a:ext>
                </a:extLst>
              </a:tr>
              <a:tr h="370840">
                <a:tc>
                  <a:txBody>
                    <a:bodyPr/>
                    <a:lstStyle/>
                    <a:p>
                      <a:r>
                        <a:rPr lang="de-DE" sz="1000" b="1"/>
                        <a:t>NDR Schleswig-Holstein - 2016-05-22 15:40:22</a:t>
                      </a:r>
                      <a:r>
                        <a:rPr lang="de-DE" sz="1000"/>
                        <a:t>
In Schafflund macht ein Storch seit etwa vier Wochen Krach. Anwohnerin Anke Bernack filmt ihn, wie er sein Spiegelbild bekämpft. Der Vogel sieht wohl darin einen Angreifer und verteidigt seinen Horst. Viele Schafflunder schützen ihre Fenster nun mit Baustellenband und kleben spiegelnde Flächen ab.</a:t>
                      </a:r>
                      <a:endParaRPr lang="en-US" sz="1000"/>
                    </a:p>
                  </a:txBody>
                  <a:tcPr/>
                </a:tc>
                <a:tc>
                  <a:txBody>
                    <a:bodyPr/>
                    <a:lstStyle/>
                    <a:p>
                      <a:r>
                        <a:rPr lang="en-US" sz="1000"/>
                        <a:t>70</a:t>
                      </a:r>
                      <a:endParaRPr lang="en-US" sz="1000"/>
                    </a:p>
                  </a:txBody>
                  <a:tcPr/>
                </a:tc>
                <a:tc>
                  <a:txBody>
                    <a:bodyPr/>
                    <a:lstStyle/>
                    <a:p>
                      <a:r>
                        <a:rPr lang="en-US" sz="1000"/>
                        <a:t>214</a:t>
                      </a:r>
                      <a:endParaRPr lang="en-US" sz="1000"/>
                    </a:p>
                  </a:txBody>
                  <a:tcPr/>
                </a:tc>
                <a:tc>
                  <a:txBody>
                    <a:bodyPr/>
                    <a:lstStyle/>
                    <a:p>
                      <a:r>
                        <a:rPr lang="en-US" sz="1000"/>
                        <a:t>147</a:t>
                      </a:r>
                      <a:endParaRPr lang="en-US" sz="1000"/>
                    </a:p>
                  </a:txBody>
                  <a:tcPr/>
                </a:tc>
                <a:tc>
                  <a:txBody>
                    <a:bodyPr/>
                    <a:lstStyle/>
                    <a:p>
                      <a:r>
                        <a:rPr lang="en-US" sz="1000"/>
                        <a:t>431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80360668"/>
                  </a:ext>
                </a:extLst>
              </a:tr>
              <a:tr h="370840">
                <a:tc>
                  <a:txBody>
                    <a:bodyPr/>
                    <a:lstStyle/>
                    <a:p>
                      <a:r>
                        <a:rPr lang="de-DE" sz="1000" b="1"/>
                        <a:t>NDR Schleswig-Holstein - 2016-08-25 17:30:52</a:t>
                      </a:r>
                      <a:r>
                        <a:rPr lang="de-DE" sz="1000"/>
                        <a:t>
Unauffällig geht anders: Der russische Milliardär Andrei Melnitschenko ist mit seiner 120-Meter-Jacht "A" nach Kiel gekommen. Er will sein gleichnamiges neues Segelschiff "A" unter die Lupe nehmen. http://www.ndr.de/nachrichten/schleswig-holstein/Mega-Jachten-Mit-der-alten-A-zur-neuen-A,segeljacht112.html</a:t>
                      </a:r>
                      <a:endParaRPr lang="en-US" sz="1000"/>
                    </a:p>
                  </a:txBody>
                  <a:tcPr/>
                </a:tc>
                <a:tc>
                  <a:txBody>
                    <a:bodyPr/>
                    <a:lstStyle/>
                    <a:p>
                      <a:r>
                        <a:rPr lang="en-US" sz="1000"/>
                        <a:t>62</a:t>
                      </a:r>
                      <a:endParaRPr lang="en-US" sz="1000"/>
                    </a:p>
                  </a:txBody>
                  <a:tcPr/>
                </a:tc>
                <a:tc>
                  <a:txBody>
                    <a:bodyPr/>
                    <a:lstStyle/>
                    <a:p>
                      <a:r>
                        <a:rPr lang="en-US" sz="1000"/>
                        <a:t>185</a:t>
                      </a:r>
                      <a:endParaRPr lang="en-US" sz="1000"/>
                    </a:p>
                  </a:txBody>
                  <a:tcPr/>
                </a:tc>
                <a:tc>
                  <a:txBody>
                    <a:bodyPr/>
                    <a:lstStyle/>
                    <a:p>
                      <a:r>
                        <a:rPr lang="en-US" sz="1000"/>
                        <a:t>150</a:t>
                      </a:r>
                      <a:endParaRPr lang="en-US" sz="1000"/>
                    </a:p>
                  </a:txBody>
                  <a:tcPr/>
                </a:tc>
                <a:tc>
                  <a:txBody>
                    <a:bodyPr/>
                    <a:lstStyle/>
                    <a:p>
                      <a:r>
                        <a:rPr lang="en-US" sz="1000"/>
                        <a:t>397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46141031"/>
                  </a:ext>
                </a:extLst>
              </a:tr>
              <a:tr h="370840">
                <a:tc>
                  <a:txBody>
                    <a:bodyPr/>
                    <a:lstStyle/>
                    <a:p>
                      <a:r>
                        <a:rPr lang="de-DE" sz="1000" b="1"/>
                        <a:t>NDR Schleswig-Holstein - 2016-07-23 19:29:51</a:t>
                      </a:r>
                      <a:r>
                        <a:rPr lang="de-DE" sz="1000"/>
                        <a:t>
#Fockbek ist bereit. Die Stadtwette läuft. #sotour</a:t>
                      </a:r>
                      <a:endParaRPr lang="en-US" sz="1000"/>
                    </a:p>
                  </a:txBody>
                  <a:tcPr/>
                </a:tc>
                <a:tc>
                  <a:txBody>
                    <a:bodyPr/>
                    <a:lstStyle/>
                    <a:p>
                      <a:r>
                        <a:rPr lang="en-US" sz="1000"/>
                        <a:t>60</a:t>
                      </a:r>
                      <a:endParaRPr lang="en-US" sz="1000"/>
                    </a:p>
                  </a:txBody>
                  <a:tcPr/>
                </a:tc>
                <a:tc>
                  <a:txBody>
                    <a:bodyPr/>
                    <a:lstStyle/>
                    <a:p>
                      <a:r>
                        <a:rPr lang="en-US" sz="1000"/>
                        <a:t>69</a:t>
                      </a:r>
                      <a:endParaRPr lang="en-US" sz="1000"/>
                    </a:p>
                  </a:txBody>
                  <a:tcPr/>
                </a:tc>
                <a:tc>
                  <a:txBody>
                    <a:bodyPr/>
                    <a:lstStyle/>
                    <a:p>
                      <a:r>
                        <a:rPr lang="en-US" sz="1000"/>
                        <a:t>14</a:t>
                      </a:r>
                      <a:endParaRPr lang="en-US" sz="1000"/>
                    </a:p>
                  </a:txBody>
                  <a:tcPr/>
                </a:tc>
                <a:tc>
                  <a:txBody>
                    <a:bodyPr/>
                    <a:lstStyle/>
                    <a:p>
                      <a:r>
                        <a:rPr lang="en-US" sz="1000"/>
                        <a:t>143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509153853"/>
                  </a:ext>
                </a:extLst>
              </a:tr>
              <a:tr h="370840">
                <a:tc>
                  <a:txBody>
                    <a:bodyPr/>
                    <a:lstStyle/>
                    <a:p>
                      <a:r>
                        <a:rPr lang="de-DE" sz="1000" b="1"/>
                        <a:t>NDR Schleswig-Holstein - 2016-09-16 21:06:30</a:t>
                      </a:r>
                      <a:r>
                        <a:rPr lang="de-DE" sz="1000"/>
                        <a:t>
Die größte Segeljacht der Welt hat heute das Trockendock verlassen. In der Förde grüßte der Delfin. Alle Bilder: www.ndr.de/nachrichten/schleswig-holstein/Kleiner-Ausflug-fuer-groesste-Segeljacht-der-Welt,sailingyachta102.html</a:t>
                      </a:r>
                      <a:endParaRPr lang="en-US" sz="1000"/>
                    </a:p>
                  </a:txBody>
                  <a:tcPr/>
                </a:tc>
                <a:tc>
                  <a:txBody>
                    <a:bodyPr/>
                    <a:lstStyle/>
                    <a:p>
                      <a:r>
                        <a:rPr lang="en-US" sz="1000"/>
                        <a:t>58</a:t>
                      </a:r>
                      <a:endParaRPr lang="en-US" sz="1000"/>
                    </a:p>
                  </a:txBody>
                  <a:tcPr/>
                </a:tc>
                <a:tc>
                  <a:txBody>
                    <a:bodyPr/>
                    <a:lstStyle/>
                    <a:p>
                      <a:r>
                        <a:rPr lang="en-US" sz="1000"/>
                        <a:t>185</a:t>
                      </a:r>
                      <a:endParaRPr lang="en-US" sz="1000"/>
                    </a:p>
                  </a:txBody>
                  <a:tcPr/>
                </a:tc>
                <a:tc>
                  <a:txBody>
                    <a:bodyPr/>
                    <a:lstStyle/>
                    <a:p>
                      <a:r>
                        <a:rPr lang="en-US" sz="1000"/>
                        <a:t>108</a:t>
                      </a:r>
                      <a:endParaRPr lang="en-US" sz="1000"/>
                    </a:p>
                  </a:txBody>
                  <a:tcPr/>
                </a:tc>
                <a:tc>
                  <a:txBody>
                    <a:bodyPr/>
                    <a:lstStyle/>
                    <a:p>
                      <a:r>
                        <a:rPr lang="en-US" sz="1000"/>
                        <a:t>351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148202738"/>
                  </a:ext>
                </a:extLst>
              </a:tr>
              <a:tr h="370840">
                <a:tc>
                  <a:txBody>
                    <a:bodyPr/>
                    <a:lstStyle/>
                    <a:p>
                      <a:r>
                        <a:rPr lang="de-DE" sz="1000" b="1"/>
                        <a:t>NDR Schleswig-Holstein - 2016-03-13 14:15:21</a:t>
                      </a:r>
                      <a:r>
                        <a:rPr lang="de-DE" sz="1000"/>
                        <a:t>
Tierischer Besuch in der Kieler Förde. Es wurden zwei Delfine vor der Holtenauer Schleuse gesichtet. Ob Selfie und Delfie aus Flensburg in die Landeshauptstadt gekommen sind? 
http://www.ndr.de/nachrichten/schleswig-holstein/Delfine-vor-Holtenauer-Schleuse-entdeckt,delfine142.html</a:t>
                      </a:r>
                      <a:endParaRPr lang="en-US" sz="1000"/>
                    </a:p>
                  </a:txBody>
                  <a:tcPr/>
                </a:tc>
                <a:tc>
                  <a:txBody>
                    <a:bodyPr/>
                    <a:lstStyle/>
                    <a:p>
                      <a:r>
                        <a:rPr lang="en-US" sz="1000"/>
                        <a:t>55</a:t>
                      </a:r>
                      <a:endParaRPr lang="en-US" sz="1000"/>
                    </a:p>
                  </a:txBody>
                  <a:tcPr/>
                </a:tc>
                <a:tc>
                  <a:txBody>
                    <a:bodyPr/>
                    <a:lstStyle/>
                    <a:p>
                      <a:r>
                        <a:rPr lang="en-US" sz="1000"/>
                        <a:t>363</a:t>
                      </a:r>
                      <a:endParaRPr lang="en-US" sz="1000"/>
                    </a:p>
                  </a:txBody>
                  <a:tcPr/>
                </a:tc>
                <a:tc>
                  <a:txBody>
                    <a:bodyPr/>
                    <a:lstStyle/>
                    <a:p>
                      <a:r>
                        <a:rPr lang="en-US" sz="1000"/>
                        <a:t>258</a:t>
                      </a:r>
                      <a:endParaRPr lang="en-US" sz="1000"/>
                    </a:p>
                  </a:txBody>
                  <a:tcPr/>
                </a:tc>
                <a:tc>
                  <a:txBody>
                    <a:bodyPr/>
                    <a:lstStyle/>
                    <a:p>
                      <a:r>
                        <a:rPr lang="en-US" sz="1000"/>
                        <a:t>676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794683306"/>
                  </a:ext>
                </a:extLst>
              </a:tr>
              <a:tr h="370840">
                <a:tc>
                  <a:txBody>
                    <a:bodyPr/>
                    <a:lstStyle/>
                    <a:p>
                      <a:r>
                        <a:rPr lang="de-DE" sz="1000" b="1"/>
                        <a:t>NDR Schleswig-Holstein - 2016-05-23 09:00:45</a:t>
                      </a:r>
                      <a:r>
                        <a:rPr lang="de-DE" sz="1000"/>
                        <a:t>
In ein paar Stunden geht es los ...</a:t>
                      </a:r>
                      <a:endParaRPr lang="en-US" sz="1000"/>
                    </a:p>
                  </a:txBody>
                  <a:tcPr/>
                </a:tc>
                <a:tc>
                  <a:txBody>
                    <a:bodyPr/>
                    <a:lstStyle/>
                    <a:p>
                      <a:r>
                        <a:rPr lang="en-US" sz="1000"/>
                        <a:t>51</a:t>
                      </a:r>
                      <a:endParaRPr lang="en-US" sz="1000"/>
                    </a:p>
                  </a:txBody>
                  <a:tcPr/>
                </a:tc>
                <a:tc>
                  <a:txBody>
                    <a:bodyPr/>
                    <a:lstStyle/>
                    <a:p>
                      <a:r>
                        <a:rPr lang="en-US" sz="1000"/>
                        <a:t>283</a:t>
                      </a:r>
                      <a:endParaRPr lang="en-US" sz="1000"/>
                    </a:p>
                  </a:txBody>
                  <a:tcPr/>
                </a:tc>
                <a:tc>
                  <a:txBody>
                    <a:bodyPr/>
                    <a:lstStyle/>
                    <a:p>
                      <a:r>
                        <a:rPr lang="en-US" sz="1000"/>
                        <a:t>129</a:t>
                      </a:r>
                      <a:endParaRPr lang="en-US" sz="1000"/>
                    </a:p>
                  </a:txBody>
                  <a:tcPr/>
                </a:tc>
                <a:tc>
                  <a:txBody>
                    <a:bodyPr/>
                    <a:lstStyle/>
                    <a:p>
                      <a:r>
                        <a:rPr lang="en-US" sz="1000"/>
                        <a:t>463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169227070"/>
                  </a:ext>
                </a:extLst>
              </a:tr>
              <a:tr h="370840">
                <a:tc>
                  <a:txBody>
                    <a:bodyPr/>
                    <a:lstStyle/>
                    <a:p>
                      <a:r>
                        <a:rPr lang="de-DE" sz="1000" b="1"/>
                        <a:t>NDR Schleswig-Holstein - 2016-06-03 12:20:35</a:t>
                      </a:r>
                      <a:r>
                        <a:rPr lang="de-DE" sz="1000"/>
                        <a:t>
Bei der Flensburger Schiffbau-Gesellschaft ist die erste Flüssiggasfähre vom Stapel gelaufen. Mehr dazu hier: http://www.ndr.de/nachrichten/schleswig-holstein/Fluessiggas-Faehre-laeuft-in-Flensburg-vom-Stapel,fsg136.html</a:t>
                      </a:r>
                      <a:endParaRPr lang="en-US" sz="1000"/>
                    </a:p>
                  </a:txBody>
                  <a:tcPr/>
                </a:tc>
                <a:tc>
                  <a:txBody>
                    <a:bodyPr/>
                    <a:lstStyle/>
                    <a:p>
                      <a:r>
                        <a:rPr lang="en-US" sz="1000"/>
                        <a:t>44</a:t>
                      </a:r>
                      <a:endParaRPr lang="en-US" sz="1000"/>
                    </a:p>
                  </a:txBody>
                  <a:tcPr/>
                </a:tc>
                <a:tc>
                  <a:txBody>
                    <a:bodyPr/>
                    <a:lstStyle/>
                    <a:p>
                      <a:r>
                        <a:rPr lang="en-US" sz="1000"/>
                        <a:t>274</a:t>
                      </a:r>
                      <a:endParaRPr lang="en-US" sz="1000"/>
                    </a:p>
                  </a:txBody>
                  <a:tcPr/>
                </a:tc>
                <a:tc>
                  <a:txBody>
                    <a:bodyPr/>
                    <a:lstStyle/>
                    <a:p>
                      <a:r>
                        <a:rPr lang="en-US" sz="1000"/>
                        <a:t>36</a:t>
                      </a:r>
                      <a:endParaRPr lang="en-US" sz="1000"/>
                    </a:p>
                  </a:txBody>
                  <a:tcPr/>
                </a:tc>
                <a:tc>
                  <a:txBody>
                    <a:bodyPr/>
                    <a:lstStyle/>
                    <a:p>
                      <a:r>
                        <a:rPr lang="en-US" sz="1000"/>
                        <a:t>354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429007352"/>
                  </a:ext>
                </a:extLst>
              </a:tr>
              <a:tr h="370840">
                <a:tc>
                  <a:txBody>
                    <a:bodyPr/>
                    <a:lstStyle/>
                    <a:p>
                      <a:r>
                        <a:rPr lang="de-DE" sz="1000" b="1"/>
                        <a:t>NDR Schleswig-Holstein - 2016-07-30 19:37:43</a:t>
                      </a:r>
                      <a:r>
                        <a:rPr lang="de-DE" sz="1000"/>
                        <a:t>
Strand, Sonne und Stadtwette - Wyk auf Föhr bietet heute alles!</a:t>
                      </a:r>
                      <a:endParaRPr lang="en-US" sz="1000"/>
                    </a:p>
                  </a:txBody>
                  <a:tcPr/>
                </a:tc>
                <a:tc>
                  <a:txBody>
                    <a:bodyPr/>
                    <a:lstStyle/>
                    <a:p>
                      <a:r>
                        <a:rPr lang="en-US" sz="1000"/>
                        <a:t>42</a:t>
                      </a:r>
                      <a:endParaRPr lang="en-US" sz="1000"/>
                    </a:p>
                  </a:txBody>
                  <a:tcPr/>
                </a:tc>
                <a:tc>
                  <a:txBody>
                    <a:bodyPr/>
                    <a:lstStyle/>
                    <a:p>
                      <a:r>
                        <a:rPr lang="en-US" sz="1000"/>
                        <a:t>111</a:t>
                      </a:r>
                      <a:endParaRPr lang="en-US" sz="1000"/>
                    </a:p>
                  </a:txBody>
                  <a:tcPr/>
                </a:tc>
                <a:tc>
                  <a:txBody>
                    <a:bodyPr/>
                    <a:lstStyle/>
                    <a:p>
                      <a:r>
                        <a:rPr lang="en-US" sz="1000"/>
                        <a:t>41</a:t>
                      </a:r>
                      <a:endParaRPr lang="en-US" sz="1000"/>
                    </a:p>
                  </a:txBody>
                  <a:tcPr/>
                </a:tc>
                <a:tc>
                  <a:txBody>
                    <a:bodyPr/>
                    <a:lstStyle/>
                    <a:p>
                      <a:r>
                        <a:rPr lang="en-US" sz="1000"/>
                        <a:t>194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61572152"/>
                  </a:ext>
                </a:extLst>
              </a:tr>
              <a:tr h="370840">
                <a:tc>
                  <a:txBody>
                    <a:bodyPr/>
                    <a:lstStyle/>
                    <a:p>
                      <a:r>
                        <a:rPr lang="de-DE" sz="1000" b="1"/>
                        <a:t>NDR Schleswig-Holstein - 2016-07-09 19:32:06</a:t>
                      </a:r>
                      <a:r>
                        <a:rPr lang="de-DE" sz="1000"/>
                        <a:t>
Es ist soweit, die Stadtwette startet!</a:t>
                      </a:r>
                      <a:endParaRPr lang="en-US" sz="1000"/>
                    </a:p>
                  </a:txBody>
                  <a:tcPr/>
                </a:tc>
                <a:tc>
                  <a:txBody>
                    <a:bodyPr/>
                    <a:lstStyle/>
                    <a:p>
                      <a:r>
                        <a:rPr lang="en-US" sz="1000"/>
                        <a:t>39</a:t>
                      </a:r>
                      <a:endParaRPr lang="en-US" sz="1000"/>
                    </a:p>
                  </a:txBody>
                  <a:tcPr/>
                </a:tc>
                <a:tc>
                  <a:txBody>
                    <a:bodyPr/>
                    <a:lstStyle/>
                    <a:p>
                      <a:r>
                        <a:rPr lang="en-US" sz="1000"/>
                        <a:t>138</a:t>
                      </a:r>
                      <a:endParaRPr lang="en-US" sz="1000"/>
                    </a:p>
                  </a:txBody>
                  <a:tcPr/>
                </a:tc>
                <a:tc>
                  <a:txBody>
                    <a:bodyPr/>
                    <a:lstStyle/>
                    <a:p>
                      <a:r>
                        <a:rPr lang="en-US" sz="1000"/>
                        <a:t>19</a:t>
                      </a:r>
                      <a:endParaRPr lang="en-US" sz="1000"/>
                    </a:p>
                  </a:txBody>
                  <a:tcPr/>
                </a:tc>
                <a:tc>
                  <a:txBody>
                    <a:bodyPr/>
                    <a:lstStyle/>
                    <a:p>
                      <a:r>
                        <a:rPr lang="en-US" sz="1000"/>
                        <a:t>196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514589443"/>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7614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41122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88627186"/>
                    </a:ext>
                  </a:extLst>
                </a:gridCol>
                <a:gridCol w="1234440">
                  <a:extLst>
                    <a:ext uri="{9D8B030D-6E8A-4147-A177-3AD203B41FA5}">
                      <a16:colId xmlns:a16="http://schemas.microsoft.com/office/drawing/2014/main" val="3435493128"/>
                    </a:ext>
                  </a:extLst>
                </a:gridCol>
                <a:gridCol w="1234440">
                  <a:extLst>
                    <a:ext uri="{9D8B030D-6E8A-4147-A177-3AD203B41FA5}">
                      <a16:colId xmlns:a16="http://schemas.microsoft.com/office/drawing/2014/main" val="1463400563"/>
                    </a:ext>
                  </a:extLst>
                </a:gridCol>
                <a:gridCol w="1234440">
                  <a:extLst>
                    <a:ext uri="{9D8B030D-6E8A-4147-A177-3AD203B41FA5}">
                      <a16:colId xmlns:a16="http://schemas.microsoft.com/office/drawing/2014/main" val="1242645684"/>
                    </a:ext>
                  </a:extLst>
                </a:gridCol>
                <a:gridCol w="1645920">
                  <a:extLst>
                    <a:ext uri="{9D8B030D-6E8A-4147-A177-3AD203B41FA5}">
                      <a16:colId xmlns:a16="http://schemas.microsoft.com/office/drawing/2014/main" val="2498471313"/>
                    </a:ext>
                  </a:extLst>
                </a:gridCol>
                <a:gridCol w="822960">
                  <a:extLst>
                    <a:ext uri="{9D8B030D-6E8A-4147-A177-3AD203B41FA5}">
                      <a16:colId xmlns:a16="http://schemas.microsoft.com/office/drawing/2014/main" val="3683464721"/>
                    </a:ext>
                  </a:extLst>
                </a:gridCol>
              </a:tblGrid>
              <a:tr h="370840">
                <a:tc>
                  <a:txBody>
                    <a:bodyPr/>
                    <a:lstStyle/>
                    <a:p>
                      <a:r>
                        <a:rPr lang="en-US" sz="1000"/>
                        <a:t>Post</a:t>
                      </a:r>
                      <a:endParaRPr lang="en-US" sz="1000"/>
                    </a:p>
                  </a:txBody>
                  <a:tcPr/>
                </a:tc>
                <a:tc>
                  <a:txBody>
                    <a:bodyPr/>
                    <a:lstStyle/>
                    <a:p>
                      <a:r>
                        <a:rPr lang="en-US" sz="1000"/>
                        <a:t>Kommentare Eigener Post</a:t>
                      </a:r>
                      <a:endParaRPr lang="en-US" sz="1000"/>
                    </a:p>
                  </a:txBody>
                  <a:tcPr/>
                </a:tc>
                <a:tc>
                  <a:txBody>
                    <a:bodyPr/>
                    <a:lstStyle/>
                    <a:p>
                      <a:r>
                        <a:rPr lang="en-US" sz="1000"/>
                        <a:t>Likes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524665326"/>
                  </a:ext>
                </a:extLst>
              </a:tr>
              <a:tr h="370840">
                <a:tc>
                  <a:txBody>
                    <a:bodyPr/>
                    <a:lstStyle/>
                    <a:p>
                      <a:r>
                        <a:rPr lang="de-DE" sz="1000" b="1"/>
                        <a:t>NDR Schleswig-Holstein - 2016-04-19 16:00:04</a:t>
                      </a:r>
                      <a:r>
                        <a:rPr lang="de-DE" sz="1000"/>
                        <a:t>
In Klein Offenseth-Sparrieshoop - im Kreis Pinneberg - gibt es eine der wenigen Auffang- und Pflegestationen für Wildtiere in Hamburg und Schleswig-Holstein. Mit einem der Gäste dort hat Philipp Jeß schon Bekanntschaft gemacht ;) #SH1800</a:t>
                      </a:r>
                      <a:endParaRPr lang="en-US" sz="1000"/>
                    </a:p>
                  </a:txBody>
                  <a:tcPr/>
                </a:tc>
                <a:tc>
                  <a:txBody>
                    <a:bodyPr/>
                    <a:lstStyle/>
                    <a:p>
                      <a:r>
                        <a:rPr lang="en-US" sz="1000"/>
                        <a:t>34</a:t>
                      </a:r>
                      <a:endParaRPr lang="en-US" sz="1000"/>
                    </a:p>
                  </a:txBody>
                  <a:tcPr/>
                </a:tc>
                <a:tc>
                  <a:txBody>
                    <a:bodyPr/>
                    <a:lstStyle/>
                    <a:p>
                      <a:r>
                        <a:rPr lang="en-US" sz="1000"/>
                        <a:t>223</a:t>
                      </a:r>
                      <a:endParaRPr lang="en-US" sz="1000"/>
                    </a:p>
                  </a:txBody>
                  <a:tcPr/>
                </a:tc>
                <a:tc>
                  <a:txBody>
                    <a:bodyPr/>
                    <a:lstStyle/>
                    <a:p>
                      <a:r>
                        <a:rPr lang="en-US" sz="1000"/>
                        <a:t>38</a:t>
                      </a:r>
                      <a:endParaRPr lang="en-US" sz="1000"/>
                    </a:p>
                  </a:txBody>
                  <a:tcPr/>
                </a:tc>
                <a:tc>
                  <a:txBody>
                    <a:bodyPr/>
                    <a:lstStyle/>
                    <a:p>
                      <a:r>
                        <a:rPr lang="en-US" sz="1000"/>
                        <a:t>295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355178220"/>
                  </a:ext>
                </a:extLst>
              </a:tr>
              <a:tr h="370840">
                <a:tc>
                  <a:txBody>
                    <a:bodyPr/>
                    <a:lstStyle/>
                    <a:p>
                      <a:r>
                        <a:rPr lang="de-DE" sz="1000" b="1"/>
                        <a:t>NDR Schleswig-Holstein - 2016-07-02 19:32:55</a:t>
                      </a:r>
                      <a:r>
                        <a:rPr lang="de-DE" sz="1000"/>
                        <a:t>
Sommertour-Auftakt in Büsum - jetzt läuft die Wette mit den Bürgermeistern. Sie schenken sich nichts...</a:t>
                      </a:r>
                      <a:endParaRPr lang="en-US" sz="1000"/>
                    </a:p>
                  </a:txBody>
                  <a:tcPr/>
                </a:tc>
                <a:tc>
                  <a:txBody>
                    <a:bodyPr/>
                    <a:lstStyle/>
                    <a:p>
                      <a:r>
                        <a:rPr lang="en-US" sz="1000"/>
                        <a:t>33</a:t>
                      </a:r>
                      <a:endParaRPr lang="en-US" sz="1000"/>
                    </a:p>
                  </a:txBody>
                  <a:tcPr/>
                </a:tc>
                <a:tc>
                  <a:txBody>
                    <a:bodyPr/>
                    <a:lstStyle/>
                    <a:p>
                      <a:r>
                        <a:rPr lang="en-US" sz="1000"/>
                        <a:t>120</a:t>
                      </a:r>
                      <a:endParaRPr lang="en-US" sz="1000"/>
                    </a:p>
                  </a:txBody>
                  <a:tcPr/>
                </a:tc>
                <a:tc>
                  <a:txBody>
                    <a:bodyPr/>
                    <a:lstStyle/>
                    <a:p>
                      <a:r>
                        <a:rPr lang="en-US" sz="1000"/>
                        <a:t>10</a:t>
                      </a:r>
                      <a:endParaRPr lang="en-US" sz="1000"/>
                    </a:p>
                  </a:txBody>
                  <a:tcPr/>
                </a:tc>
                <a:tc>
                  <a:txBody>
                    <a:bodyPr/>
                    <a:lstStyle/>
                    <a:p>
                      <a:r>
                        <a:rPr lang="en-US" sz="1000"/>
                        <a:t>163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562292963"/>
                  </a:ext>
                </a:extLst>
              </a:tr>
              <a:tr h="370840">
                <a:tc>
                  <a:txBody>
                    <a:bodyPr/>
                    <a:lstStyle/>
                    <a:p>
                      <a:r>
                        <a:rPr lang="de-DE" sz="1000" b="1"/>
                        <a:t>NDR Schleswig-Holstein - 2016-03-31 19:21:28</a:t>
                      </a:r>
                      <a:r>
                        <a:rPr lang="de-DE" sz="1000"/>
                        <a:t>
Die beiden Delfine werden jetzt so langsam aber sicher in der Kieler Förde heimisch. Unser Taucherteam hat heute auf gut Glück nochmal nach ihnen geguckt und konnte prompt mit den beiden auf Tuchfühlung gehen.</a:t>
                      </a:r>
                      <a:endParaRPr lang="en-US" sz="1000"/>
                    </a:p>
                  </a:txBody>
                  <a:tcPr/>
                </a:tc>
                <a:tc>
                  <a:txBody>
                    <a:bodyPr/>
                    <a:lstStyle/>
                    <a:p>
                      <a:r>
                        <a:rPr lang="en-US" sz="1000"/>
                        <a:t>33</a:t>
                      </a:r>
                      <a:endParaRPr lang="en-US" sz="1000"/>
                    </a:p>
                  </a:txBody>
                  <a:tcPr/>
                </a:tc>
                <a:tc>
                  <a:txBody>
                    <a:bodyPr/>
                    <a:lstStyle/>
                    <a:p>
                      <a:r>
                        <a:rPr lang="en-US" sz="1000"/>
                        <a:t>389</a:t>
                      </a:r>
                      <a:endParaRPr lang="en-US" sz="1000"/>
                    </a:p>
                  </a:txBody>
                  <a:tcPr/>
                </a:tc>
                <a:tc>
                  <a:txBody>
                    <a:bodyPr/>
                    <a:lstStyle/>
                    <a:p>
                      <a:r>
                        <a:rPr lang="en-US" sz="1000"/>
                        <a:t>261</a:t>
                      </a:r>
                      <a:endParaRPr lang="en-US" sz="1000"/>
                    </a:p>
                  </a:txBody>
                  <a:tcPr/>
                </a:tc>
                <a:tc>
                  <a:txBody>
                    <a:bodyPr/>
                    <a:lstStyle/>
                    <a:p>
                      <a:r>
                        <a:rPr lang="en-US" sz="1000"/>
                        <a:t>683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457811290"/>
                  </a:ext>
                </a:extLst>
              </a:tr>
              <a:tr h="370840">
                <a:tc>
                  <a:txBody>
                    <a:bodyPr/>
                    <a:lstStyle/>
                    <a:p>
                      <a:r>
                        <a:rPr lang="de-DE" sz="1000" b="1"/>
                        <a:t>NDR Schleswig-Holstein - 2016-05-11 19:15:22</a:t>
                      </a:r>
                      <a:r>
                        <a:rPr lang="de-DE" sz="1000"/>
                        <a:t>
Gelb - überall Gelb! Wir können uns am Raps nicht satt sehen und sind noch mal losgezogen. Dieses Mal mit dabei: Segelboote, ein Windrad und sogar Rehe - im Raps natürlich.</a:t>
                      </a:r>
                      <a:endParaRPr lang="en-US" sz="1000"/>
                    </a:p>
                  </a:txBody>
                  <a:tcPr/>
                </a:tc>
                <a:tc>
                  <a:txBody>
                    <a:bodyPr/>
                    <a:lstStyle/>
                    <a:p>
                      <a:r>
                        <a:rPr lang="en-US" sz="1000"/>
                        <a:t>31</a:t>
                      </a:r>
                      <a:endParaRPr lang="en-US" sz="1000"/>
                    </a:p>
                  </a:txBody>
                  <a:tcPr/>
                </a:tc>
                <a:tc>
                  <a:txBody>
                    <a:bodyPr/>
                    <a:lstStyle/>
                    <a:p>
                      <a:r>
                        <a:rPr lang="en-US" sz="1000"/>
                        <a:t>187</a:t>
                      </a:r>
                      <a:endParaRPr lang="en-US" sz="1000"/>
                    </a:p>
                  </a:txBody>
                  <a:tcPr/>
                </a:tc>
                <a:tc>
                  <a:txBody>
                    <a:bodyPr/>
                    <a:lstStyle/>
                    <a:p>
                      <a:r>
                        <a:rPr lang="en-US" sz="1000"/>
                        <a:t>195</a:t>
                      </a:r>
                      <a:endParaRPr lang="en-US" sz="1000"/>
                    </a:p>
                  </a:txBody>
                  <a:tcPr/>
                </a:tc>
                <a:tc>
                  <a:txBody>
                    <a:bodyPr/>
                    <a:lstStyle/>
                    <a:p>
                      <a:r>
                        <a:rPr lang="en-US" sz="1000"/>
                        <a:t>413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0415059"/>
                  </a:ext>
                </a:extLst>
              </a:tr>
              <a:tr h="370840">
                <a:tc>
                  <a:txBody>
                    <a:bodyPr/>
                    <a:lstStyle/>
                    <a:p>
                      <a:r>
                        <a:rPr lang="de-DE" sz="1000" b="1"/>
                        <a:t>NDR Schleswig-Holstein - 2016-07-23 19:47:43</a:t>
                      </a:r>
                      <a:r>
                        <a:rPr lang="de-DE" sz="1000"/>
                        <a:t>
Es geht weiter.</a:t>
                      </a:r>
                      <a:endParaRPr lang="en-US" sz="1000"/>
                    </a:p>
                  </a:txBody>
                  <a:tcPr/>
                </a:tc>
                <a:tc>
                  <a:txBody>
                    <a:bodyPr/>
                    <a:lstStyle/>
                    <a:p>
                      <a:r>
                        <a:rPr lang="en-US" sz="1000"/>
                        <a:t>30</a:t>
                      </a:r>
                      <a:endParaRPr lang="en-US" sz="1000"/>
                    </a:p>
                  </a:txBody>
                  <a:tcPr/>
                </a:tc>
                <a:tc>
                  <a:txBody>
                    <a:bodyPr/>
                    <a:lstStyle/>
                    <a:p>
                      <a:r>
                        <a:rPr lang="en-US" sz="1000"/>
                        <a:t>61</a:t>
                      </a:r>
                      <a:endParaRPr lang="en-US" sz="1000"/>
                    </a:p>
                  </a:txBody>
                  <a:tcPr/>
                </a:tc>
                <a:tc>
                  <a:txBody>
                    <a:bodyPr/>
                    <a:lstStyle/>
                    <a:p>
                      <a:r>
                        <a:rPr lang="en-US" sz="1000"/>
                        <a:t>3</a:t>
                      </a:r>
                      <a:endParaRPr lang="en-US" sz="1000"/>
                    </a:p>
                  </a:txBody>
                  <a:tcPr/>
                </a:tc>
                <a:tc>
                  <a:txBody>
                    <a:bodyPr/>
                    <a:lstStyle/>
                    <a:p>
                      <a:r>
                        <a:rPr lang="en-US" sz="1000"/>
                        <a:t>94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983429744"/>
                  </a:ext>
                </a:extLst>
              </a:tr>
              <a:tr h="370840">
                <a:tc>
                  <a:txBody>
                    <a:bodyPr/>
                    <a:lstStyle/>
                    <a:p>
                      <a:r>
                        <a:rPr lang="de-DE" sz="1000" b="1"/>
                        <a:t>NDR Schleswig-Holstein - 2016-03-14 19:04:12</a:t>
                      </a:r>
                      <a:r>
                        <a:rPr lang="de-DE" sz="1000"/>
                        <a:t>
Unsere Kollegen hatten heute Glück. Die beiden Delfine in der Kieler Förde sind ihnen quasi vor die Kamera geschwommen. Ein Experte hat uns bestätigt: Es sind "Selfie" und "Delfie". http://www.ndr.de/nachrichten/schleswig-holstein/Experte-bestaetigt-Es-sind-Selfie-und-Delfie,delfine158.html</a:t>
                      </a:r>
                      <a:endParaRPr lang="en-US" sz="1000"/>
                    </a:p>
                  </a:txBody>
                  <a:tcPr/>
                </a:tc>
                <a:tc>
                  <a:txBody>
                    <a:bodyPr/>
                    <a:lstStyle/>
                    <a:p>
                      <a:r>
                        <a:rPr lang="en-US" sz="1000"/>
                        <a:t>28</a:t>
                      </a:r>
                      <a:endParaRPr lang="en-US" sz="1000"/>
                    </a:p>
                  </a:txBody>
                  <a:tcPr/>
                </a:tc>
                <a:tc>
                  <a:txBody>
                    <a:bodyPr/>
                    <a:lstStyle/>
                    <a:p>
                      <a:r>
                        <a:rPr lang="en-US" sz="1000"/>
                        <a:t>490</a:t>
                      </a:r>
                      <a:endParaRPr lang="en-US" sz="1000"/>
                    </a:p>
                  </a:txBody>
                  <a:tcPr/>
                </a:tc>
                <a:tc>
                  <a:txBody>
                    <a:bodyPr/>
                    <a:lstStyle/>
                    <a:p>
                      <a:r>
                        <a:rPr lang="en-US" sz="1000"/>
                        <a:t>292</a:t>
                      </a:r>
                      <a:endParaRPr lang="en-US" sz="1000"/>
                    </a:p>
                  </a:txBody>
                  <a:tcPr/>
                </a:tc>
                <a:tc>
                  <a:txBody>
                    <a:bodyPr/>
                    <a:lstStyle/>
                    <a:p>
                      <a:r>
                        <a:rPr lang="en-US" sz="1000"/>
                        <a:t>810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745070785"/>
                  </a:ext>
                </a:extLst>
              </a:tr>
              <a:tr h="370840">
                <a:tc>
                  <a:txBody>
                    <a:bodyPr/>
                    <a:lstStyle/>
                    <a:p>
                      <a:r>
                        <a:rPr lang="de-DE" sz="1000" b="1"/>
                        <a:t>NDR Schleswig-Holstein - 2016-11-22 20:51:45</a:t>
                      </a:r>
                      <a:r>
                        <a:rPr lang="de-DE" sz="1000"/>
                        <a:t>
Hundebesitzer in Lübeck sind verunsichert: Im Stadtteil St. Jürgen haben mehrere Tiere Gift gefressen. Ein Hund verendete. Mehr dazu: http://www.ndr.de/nachrichten/schleswig-holstein/Hunde-in-Luebeck-vergiftet-Polizei-ermittelt,koeder136.html</a:t>
                      </a:r>
                      <a:endParaRPr lang="en-US" sz="1000"/>
                    </a:p>
                  </a:txBody>
                  <a:tcPr/>
                </a:tc>
                <a:tc>
                  <a:txBody>
                    <a:bodyPr/>
                    <a:lstStyle/>
                    <a:p>
                      <a:r>
                        <a:rPr lang="en-US" sz="1000"/>
                        <a:t>27</a:t>
                      </a:r>
                      <a:endParaRPr lang="en-US" sz="1000"/>
                    </a:p>
                  </a:txBody>
                  <a:tcPr/>
                </a:tc>
                <a:tc>
                  <a:txBody>
                    <a:bodyPr/>
                    <a:lstStyle/>
                    <a:p>
                      <a:r>
                        <a:rPr lang="en-US" sz="1000"/>
                        <a:t>21</a:t>
                      </a:r>
                      <a:endParaRPr lang="en-US" sz="1000"/>
                    </a:p>
                  </a:txBody>
                  <a:tcPr/>
                </a:tc>
                <a:tc>
                  <a:txBody>
                    <a:bodyPr/>
                    <a:lstStyle/>
                    <a:p>
                      <a:r>
                        <a:rPr lang="en-US" sz="1000"/>
                        <a:t>210</a:t>
                      </a:r>
                      <a:endParaRPr lang="en-US" sz="1000"/>
                    </a:p>
                  </a:txBody>
                  <a:tcPr/>
                </a:tc>
                <a:tc>
                  <a:txBody>
                    <a:bodyPr/>
                    <a:lstStyle/>
                    <a:p>
                      <a:r>
                        <a:rPr lang="en-US" sz="1000"/>
                        <a:t>258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93574522"/>
                  </a:ext>
                </a:extLst>
              </a:tr>
              <a:tr h="370840">
                <a:tc>
                  <a:txBody>
                    <a:bodyPr/>
                    <a:lstStyle/>
                    <a:p>
                      <a:r>
                        <a:rPr lang="de-DE" sz="1000" b="1"/>
                        <a:t>NDR Schleswig-Holstein - 2016-07-13 15:09:46</a:t>
                      </a:r>
                      <a:r>
                        <a:rPr lang="de-DE" sz="1000"/>
                        <a:t>
Als der Flüchtlingszustrom im vergangenen Herbst seinen Höhepunkt erreichte, spendeten viele Menschen Kleidung. Jetzt wissen viele Organisationen nicht, wohin mit den Spenden. Mehr dazu: http://www.ndr.de/nachrichten/schleswig-holstein/Fluechtlinge-Wohin-mit-Kleiderspenden,fluechtlinge6272.html</a:t>
                      </a:r>
                      <a:endParaRPr lang="en-US" sz="1000"/>
                    </a:p>
                  </a:txBody>
                  <a:tcPr/>
                </a:tc>
                <a:tc>
                  <a:txBody>
                    <a:bodyPr/>
                    <a:lstStyle/>
                    <a:p>
                      <a:r>
                        <a:rPr lang="en-US" sz="1000"/>
                        <a:t>26</a:t>
                      </a:r>
                      <a:endParaRPr lang="en-US" sz="1000"/>
                    </a:p>
                  </a:txBody>
                  <a:tcPr/>
                </a:tc>
                <a:tc>
                  <a:txBody>
                    <a:bodyPr/>
                    <a:lstStyle/>
                    <a:p>
                      <a:r>
                        <a:rPr lang="en-US" sz="1000"/>
                        <a:t>11</a:t>
                      </a:r>
                      <a:endParaRPr lang="en-US" sz="1000"/>
                    </a:p>
                  </a:txBody>
                  <a:tcPr/>
                </a:tc>
                <a:tc>
                  <a:txBody>
                    <a:bodyPr/>
                    <a:lstStyle/>
                    <a:p>
                      <a:r>
                        <a:rPr lang="en-US" sz="1000"/>
                        <a:t>3</a:t>
                      </a:r>
                      <a:endParaRPr lang="en-US" sz="1000"/>
                    </a:p>
                  </a:txBody>
                  <a:tcPr/>
                </a:tc>
                <a:tc>
                  <a:txBody>
                    <a:bodyPr/>
                    <a:lstStyle/>
                    <a:p>
                      <a:r>
                        <a:rPr lang="en-US" sz="1000"/>
                        <a:t>40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695339707"/>
                  </a:ext>
                </a:extLst>
              </a:tr>
              <a:tr h="370840">
                <a:tc>
                  <a:txBody>
                    <a:bodyPr/>
                    <a:lstStyle/>
                    <a:p>
                      <a:r>
                        <a:rPr lang="de-DE" sz="1000" b="1"/>
                        <a:t>NDR Schleswig-Holstein - 2016-03-04 17:12:46</a:t>
                      </a:r>
                      <a:r>
                        <a:rPr lang="de-DE" sz="1000"/>
                        <a:t>
Spione, Agenten, so etwas wie 007 - hier in Schleswig-Holstein? Zwei ausländische Geheimagenten sollten im Dezember ein U-Boot durch den Nord-Ostsee-Kanal begleiten. Auf einem kleinen Weg fuhren sie sich aber fest. Polizei und Feuerwehr mussten ausrücken. Der Bürgermeister von Quarnbek fordert jetzt etwa 1.300 Euro für den Einsatz. http://www.ndr.de/nachrichten/schleswig-holstein/mossad100.html</a:t>
                      </a:r>
                      <a:endParaRPr lang="en-US" sz="1000"/>
                    </a:p>
                  </a:txBody>
                  <a:tcPr/>
                </a:tc>
                <a:tc>
                  <a:txBody>
                    <a:bodyPr/>
                    <a:lstStyle/>
                    <a:p>
                      <a:r>
                        <a:rPr lang="en-US" sz="1000"/>
                        <a:t>26</a:t>
                      </a:r>
                      <a:endParaRPr lang="en-US" sz="1000"/>
                    </a:p>
                  </a:txBody>
                  <a:tcPr/>
                </a:tc>
                <a:tc>
                  <a:txBody>
                    <a:bodyPr/>
                    <a:lstStyle/>
                    <a:p>
                      <a:r>
                        <a:rPr lang="en-US" sz="1000"/>
                        <a:t>44</a:t>
                      </a:r>
                      <a:endParaRPr lang="en-US" sz="1000"/>
                    </a:p>
                  </a:txBody>
                  <a:tcPr/>
                </a:tc>
                <a:tc>
                  <a:txBody>
                    <a:bodyPr/>
                    <a:lstStyle/>
                    <a:p>
                      <a:r>
                        <a:rPr lang="en-US" sz="1000"/>
                        <a:t>46</a:t>
                      </a:r>
                      <a:endParaRPr lang="en-US" sz="1000"/>
                    </a:p>
                  </a:txBody>
                  <a:tcPr/>
                </a:tc>
                <a:tc>
                  <a:txBody>
                    <a:bodyPr/>
                    <a:lstStyle/>
                    <a:p>
                      <a:r>
                        <a:rPr lang="en-US" sz="1000"/>
                        <a:t>116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672266940"/>
                  </a:ext>
                </a:extLst>
              </a:tr>
              <a:tr h="370840">
                <a:tc>
                  <a:txBody>
                    <a:bodyPr/>
                    <a:lstStyle/>
                    <a:p>
                      <a:r>
                        <a:rPr lang="de-DE" sz="1000" b="1"/>
                        <a:t>NDR Schleswig-Holstein - 2016-07-27 18:20:37</a:t>
                      </a:r>
                      <a:r>
                        <a:rPr lang="de-DE" sz="1000"/>
                        <a:t>
Notärzte und Rettungssanitäter kämpfen oft mit unachtsamen Verkehrsteilnehmern, die ihnen auf den Straßen keinen Platz machen oder ihnen die Vorfahrt nehmen. Wir haben Stefan Sielemann, Hauptbrandmeister bei der Berufsfeuerwehr Kiel, bei seinen Einsätzen begleitet. Mehr dazu im Schleswig-Holstein Magazin: http://www.ndr.de/fernsehen/sendungen/schleswig-holstein_magazin/sendung536318.html</a:t>
                      </a:r>
                      <a:endParaRPr lang="en-US" sz="1000"/>
                    </a:p>
                  </a:txBody>
                  <a:tcPr/>
                </a:tc>
                <a:tc>
                  <a:txBody>
                    <a:bodyPr/>
                    <a:lstStyle/>
                    <a:p>
                      <a:r>
                        <a:rPr lang="en-US" sz="1000"/>
                        <a:t>25</a:t>
                      </a:r>
                      <a:endParaRPr lang="en-US" sz="1000"/>
                    </a:p>
                  </a:txBody>
                  <a:tcPr/>
                </a:tc>
                <a:tc>
                  <a:txBody>
                    <a:bodyPr/>
                    <a:lstStyle/>
                    <a:p>
                      <a:r>
                        <a:rPr lang="en-US" sz="1000"/>
                        <a:t>251</a:t>
                      </a:r>
                      <a:endParaRPr lang="en-US" sz="1000"/>
                    </a:p>
                  </a:txBody>
                  <a:tcPr/>
                </a:tc>
                <a:tc>
                  <a:txBody>
                    <a:bodyPr/>
                    <a:lstStyle/>
                    <a:p>
                      <a:r>
                        <a:rPr lang="en-US" sz="1000"/>
                        <a:t>238</a:t>
                      </a:r>
                      <a:endParaRPr lang="en-US" sz="1000"/>
                    </a:p>
                  </a:txBody>
                  <a:tcPr/>
                </a:tc>
                <a:tc>
                  <a:txBody>
                    <a:bodyPr/>
                    <a:lstStyle/>
                    <a:p>
                      <a:r>
                        <a:rPr lang="en-US" sz="1000"/>
                        <a:t>514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003007509"/>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9660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796640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6199064"/>
                    </a:ext>
                  </a:extLst>
                </a:gridCol>
                <a:gridCol w="1234440">
                  <a:extLst>
                    <a:ext uri="{9D8B030D-6E8A-4147-A177-3AD203B41FA5}">
                      <a16:colId xmlns:a16="http://schemas.microsoft.com/office/drawing/2014/main" val="2290805894"/>
                    </a:ext>
                  </a:extLst>
                </a:gridCol>
                <a:gridCol w="1234440">
                  <a:extLst>
                    <a:ext uri="{9D8B030D-6E8A-4147-A177-3AD203B41FA5}">
                      <a16:colId xmlns:a16="http://schemas.microsoft.com/office/drawing/2014/main" val="2773035061"/>
                    </a:ext>
                  </a:extLst>
                </a:gridCol>
                <a:gridCol w="1234440">
                  <a:extLst>
                    <a:ext uri="{9D8B030D-6E8A-4147-A177-3AD203B41FA5}">
                      <a16:colId xmlns:a16="http://schemas.microsoft.com/office/drawing/2014/main" val="3025192800"/>
                    </a:ext>
                  </a:extLst>
                </a:gridCol>
                <a:gridCol w="1645920">
                  <a:extLst>
                    <a:ext uri="{9D8B030D-6E8A-4147-A177-3AD203B41FA5}">
                      <a16:colId xmlns:a16="http://schemas.microsoft.com/office/drawing/2014/main" val="403175958"/>
                    </a:ext>
                  </a:extLst>
                </a:gridCol>
                <a:gridCol w="822960">
                  <a:extLst>
                    <a:ext uri="{9D8B030D-6E8A-4147-A177-3AD203B41FA5}">
                      <a16:colId xmlns:a16="http://schemas.microsoft.com/office/drawing/2014/main" val="4027104259"/>
                    </a:ext>
                  </a:extLst>
                </a:gridCol>
              </a:tblGrid>
              <a:tr h="370840">
                <a:tc>
                  <a:txBody>
                    <a:bodyPr/>
                    <a:lstStyle/>
                    <a:p>
                      <a:r>
                        <a:rPr lang="en-US" sz="1000"/>
                        <a:t>Post</a:t>
                      </a:r>
                      <a:endParaRPr lang="en-US" sz="1000"/>
                    </a:p>
                  </a:txBody>
                  <a:tcPr/>
                </a:tc>
                <a:tc>
                  <a:txBody>
                    <a:bodyPr/>
                    <a:lstStyle/>
                    <a:p>
                      <a:r>
                        <a:rPr lang="en-US" sz="1000"/>
                        <a:t>Kommentare Eigener Post</a:t>
                      </a:r>
                      <a:endParaRPr lang="en-US" sz="1000"/>
                    </a:p>
                  </a:txBody>
                  <a:tcPr/>
                </a:tc>
                <a:tc>
                  <a:txBody>
                    <a:bodyPr/>
                    <a:lstStyle/>
                    <a:p>
                      <a:r>
                        <a:rPr lang="en-US" sz="1000"/>
                        <a:t>Likes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039343502"/>
                  </a:ext>
                </a:extLst>
              </a:tr>
              <a:tr h="370840">
                <a:tc>
                  <a:txBody>
                    <a:bodyPr/>
                    <a:lstStyle/>
                    <a:p>
                      <a:r>
                        <a:rPr lang="de-DE" sz="1000" b="1"/>
                        <a:t>NDR Schleswig-Holstein - 2016-07-25 15:56:21</a:t>
                      </a:r>
                      <a:r>
                        <a:rPr lang="de-DE" sz="1000"/>
                        <a:t>
Mit der Sommertour geht es nach Wyk auf Föhr: Eine spannende Stadtwette und Musik von Silly wartet an Sonnabend auf die Wyker und ihre Gäste. Wir haben schon mal ein paar Impressionen für euch :) http://www.ndr.de/wellenord/sommertour/wykauffoehr100.html #sotosh Sommertour in Wyk auf Föhr mit Silly</a:t>
                      </a:r>
                      <a:endParaRPr lang="en-US" sz="1000"/>
                    </a:p>
                  </a:txBody>
                  <a:tcPr/>
                </a:tc>
                <a:tc>
                  <a:txBody>
                    <a:bodyPr/>
                    <a:lstStyle/>
                    <a:p>
                      <a:r>
                        <a:rPr lang="en-US" sz="1000"/>
                        <a:t>25</a:t>
                      </a:r>
                      <a:endParaRPr lang="en-US" sz="1000"/>
                    </a:p>
                  </a:txBody>
                  <a:tcPr/>
                </a:tc>
                <a:tc>
                  <a:txBody>
                    <a:bodyPr/>
                    <a:lstStyle/>
                    <a:p>
                      <a:r>
                        <a:rPr lang="en-US" sz="1000"/>
                        <a:t>174</a:t>
                      </a:r>
                      <a:endParaRPr lang="en-US" sz="1000"/>
                    </a:p>
                  </a:txBody>
                  <a:tcPr/>
                </a:tc>
                <a:tc>
                  <a:txBody>
                    <a:bodyPr/>
                    <a:lstStyle/>
                    <a:p>
                      <a:r>
                        <a:rPr lang="en-US" sz="1000"/>
                        <a:t>174</a:t>
                      </a:r>
                      <a:endParaRPr lang="en-US" sz="1000"/>
                    </a:p>
                  </a:txBody>
                  <a:tcPr/>
                </a:tc>
                <a:tc>
                  <a:txBody>
                    <a:bodyPr/>
                    <a:lstStyle/>
                    <a:p>
                      <a:r>
                        <a:rPr lang="en-US" sz="1000"/>
                        <a:t>373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063794020"/>
                  </a:ext>
                </a:extLst>
              </a:tr>
              <a:tr h="370840">
                <a:tc>
                  <a:txBody>
                    <a:bodyPr/>
                    <a:lstStyle/>
                    <a:p>
                      <a:r>
                        <a:rPr lang="de-DE" sz="1000" b="1"/>
                        <a:t>NDR Schleswig-Holstein - 2016-07-16 19:29:21</a:t>
                      </a:r>
                      <a:r>
                        <a:rPr lang="de-DE" sz="1000"/>
                        <a:t>
Strande ist für die Stadtwette bereit. Action ist  garantiert.</a:t>
                      </a:r>
                      <a:endParaRPr lang="en-US" sz="1000"/>
                    </a:p>
                  </a:txBody>
                  <a:tcPr/>
                </a:tc>
                <a:tc>
                  <a:txBody>
                    <a:bodyPr/>
                    <a:lstStyle/>
                    <a:p>
                      <a:r>
                        <a:rPr lang="en-US" sz="1000"/>
                        <a:t>25</a:t>
                      </a:r>
                      <a:endParaRPr lang="en-US" sz="1000"/>
                    </a:p>
                  </a:txBody>
                  <a:tcPr/>
                </a:tc>
                <a:tc>
                  <a:txBody>
                    <a:bodyPr/>
                    <a:lstStyle/>
                    <a:p>
                      <a:r>
                        <a:rPr lang="en-US" sz="1000"/>
                        <a:t>96</a:t>
                      </a:r>
                      <a:endParaRPr lang="en-US" sz="1000"/>
                    </a:p>
                  </a:txBody>
                  <a:tcPr/>
                </a:tc>
                <a:tc>
                  <a:txBody>
                    <a:bodyPr/>
                    <a:lstStyle/>
                    <a:p>
                      <a:r>
                        <a:rPr lang="en-US" sz="1000"/>
                        <a:t>7</a:t>
                      </a:r>
                      <a:endParaRPr lang="en-US" sz="1000"/>
                    </a:p>
                  </a:txBody>
                  <a:tcPr/>
                </a:tc>
                <a:tc>
                  <a:txBody>
                    <a:bodyPr/>
                    <a:lstStyle/>
                    <a:p>
                      <a:r>
                        <a:rPr lang="en-US" sz="1000"/>
                        <a:t>128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006284003"/>
                  </a:ext>
                </a:extLst>
              </a:tr>
              <a:tr h="370840">
                <a:tc>
                  <a:txBody>
                    <a:bodyPr/>
                    <a:lstStyle/>
                    <a:p>
                      <a:r>
                        <a:rPr lang="de-DE" sz="1000" b="1"/>
                        <a:t>NDR Schleswig-Holstein - 2016-06-24 18:08:52</a:t>
                      </a:r>
                      <a:r>
                        <a:rPr lang="de-DE" sz="1000"/>
                        <a:t>
Bulli-Fans feiern auch dieses Jahr wieder über Mittsommer ein langes Wochenende lang ihr Lieblingsgefährt. Auf Fehmarn findet Deutschlands größtes und einziges Bulli-Festival am Meer statt. Moderatorin Kristin Recke hat sich umgeschaut: http://www.ndr.de/nachrichten/schleswig-holstein/bullitreffen132.html</a:t>
                      </a:r>
                      <a:endParaRPr lang="en-US" sz="1000"/>
                    </a:p>
                  </a:txBody>
                  <a:tcPr/>
                </a:tc>
                <a:tc>
                  <a:txBody>
                    <a:bodyPr/>
                    <a:lstStyle/>
                    <a:p>
                      <a:r>
                        <a:rPr lang="en-US" sz="1000"/>
                        <a:t>24</a:t>
                      </a:r>
                      <a:endParaRPr lang="en-US" sz="1000"/>
                    </a:p>
                  </a:txBody>
                  <a:tcPr/>
                </a:tc>
                <a:tc>
                  <a:txBody>
                    <a:bodyPr/>
                    <a:lstStyle/>
                    <a:p>
                      <a:r>
                        <a:rPr lang="en-US" sz="1000"/>
                        <a:t>221</a:t>
                      </a:r>
                      <a:endParaRPr lang="en-US" sz="1000"/>
                    </a:p>
                  </a:txBody>
                  <a:tcPr/>
                </a:tc>
                <a:tc>
                  <a:txBody>
                    <a:bodyPr/>
                    <a:lstStyle/>
                    <a:p>
                      <a:r>
                        <a:rPr lang="en-US" sz="1000"/>
                        <a:t>79</a:t>
                      </a:r>
                      <a:endParaRPr lang="en-US" sz="1000"/>
                    </a:p>
                  </a:txBody>
                  <a:tcPr/>
                </a:tc>
                <a:tc>
                  <a:txBody>
                    <a:bodyPr/>
                    <a:lstStyle/>
                    <a:p>
                      <a:r>
                        <a:rPr lang="en-US" sz="1000"/>
                        <a:t>324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874786249"/>
                  </a:ext>
                </a:extLst>
              </a:tr>
              <a:tr h="370840">
                <a:tc>
                  <a:txBody>
                    <a:bodyPr/>
                    <a:lstStyle/>
                    <a:p>
                      <a:r>
                        <a:rPr lang="de-DE" sz="1000" b="1"/>
                        <a:t>NDR Schleswig-Holstein - 2016-05-18 17:48:29</a:t>
                      </a:r>
                      <a:r>
                        <a:rPr lang="de-DE" sz="1000"/>
                        <a:t>
Ach, die Lostrommel für die #Dorfgeschichte gibt es bald nicht mehr?!</a:t>
                      </a:r>
                      <a:endParaRPr lang="en-US" sz="1000"/>
                    </a:p>
                  </a:txBody>
                  <a:tcPr/>
                </a:tc>
                <a:tc>
                  <a:txBody>
                    <a:bodyPr/>
                    <a:lstStyle/>
                    <a:p>
                      <a:r>
                        <a:rPr lang="en-US" sz="1000"/>
                        <a:t>23</a:t>
                      </a:r>
                      <a:endParaRPr lang="en-US" sz="1000"/>
                    </a:p>
                  </a:txBody>
                  <a:tcPr/>
                </a:tc>
                <a:tc>
                  <a:txBody>
                    <a:bodyPr/>
                    <a:lstStyle/>
                    <a:p>
                      <a:r>
                        <a:rPr lang="en-US" sz="1000"/>
                        <a:t>31</a:t>
                      </a:r>
                      <a:endParaRPr lang="en-US" sz="1000"/>
                    </a:p>
                  </a:txBody>
                  <a:tcPr/>
                </a:tc>
                <a:tc>
                  <a:txBody>
                    <a:bodyPr/>
                    <a:lstStyle/>
                    <a:p>
                      <a:r>
                        <a:rPr lang="en-US" sz="1000"/>
                        <a:t>14</a:t>
                      </a:r>
                      <a:endParaRPr lang="en-US" sz="1000"/>
                    </a:p>
                  </a:txBody>
                  <a:tcPr/>
                </a:tc>
                <a:tc>
                  <a:txBody>
                    <a:bodyPr/>
                    <a:lstStyle/>
                    <a:p>
                      <a:r>
                        <a:rPr lang="en-US" sz="1000"/>
                        <a:t>68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524597928"/>
                  </a:ext>
                </a:extLst>
              </a:tr>
              <a:tr h="370840">
                <a:tc>
                  <a:txBody>
                    <a:bodyPr/>
                    <a:lstStyle/>
                    <a:p>
                      <a:r>
                        <a:rPr lang="de-DE" sz="1000" b="1"/>
                        <a:t>NDR Schleswig-Holstein - 2016-04-18 11:15:13</a:t>
                      </a:r>
                      <a:r>
                        <a:rPr lang="de-DE" sz="1000"/>
                        <a:t>
Spannendes Landesderby in der Regionalliga Nord: Mehr als 800 Zuschauer, 5 Tore und eine Rote Karte. Zwischen dem ETSV Weiche Flensburg und dem VfB Lübeck v. 1919 e. V. ging es am Ende hitzig zu.</a:t>
                      </a:r>
                      <a:endParaRPr lang="en-US" sz="1000"/>
                    </a:p>
                  </a:txBody>
                  <a:tcPr/>
                </a:tc>
                <a:tc>
                  <a:txBody>
                    <a:bodyPr/>
                    <a:lstStyle/>
                    <a:p>
                      <a:r>
                        <a:rPr lang="en-US" sz="1000"/>
                        <a:t>20</a:t>
                      </a:r>
                      <a:endParaRPr lang="en-US" sz="1000"/>
                    </a:p>
                  </a:txBody>
                  <a:tcPr/>
                </a:tc>
                <a:tc>
                  <a:txBody>
                    <a:bodyPr/>
                    <a:lstStyle/>
                    <a:p>
                      <a:r>
                        <a:rPr lang="en-US" sz="1000"/>
                        <a:t>78</a:t>
                      </a:r>
                      <a:endParaRPr lang="en-US" sz="1000"/>
                    </a:p>
                  </a:txBody>
                  <a:tcPr/>
                </a:tc>
                <a:tc>
                  <a:txBody>
                    <a:bodyPr/>
                    <a:lstStyle/>
                    <a:p>
                      <a:r>
                        <a:rPr lang="en-US" sz="1000"/>
                        <a:t>28</a:t>
                      </a:r>
                      <a:endParaRPr lang="en-US" sz="1000"/>
                    </a:p>
                  </a:txBody>
                  <a:tcPr/>
                </a:tc>
                <a:tc>
                  <a:txBody>
                    <a:bodyPr/>
                    <a:lstStyle/>
                    <a:p>
                      <a:r>
                        <a:rPr lang="en-US" sz="1000"/>
                        <a:t>126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43460045"/>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5999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479150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1351974515"/>
                    </a:ext>
                  </a:extLst>
                </a:gridCol>
                <a:gridCol w="1152144">
                  <a:extLst>
                    <a:ext uri="{9D8B030D-6E8A-4147-A177-3AD203B41FA5}">
                      <a16:colId xmlns:a16="http://schemas.microsoft.com/office/drawing/2014/main" val="2626787266"/>
                    </a:ext>
                  </a:extLst>
                </a:gridCol>
                <a:gridCol w="1152144">
                  <a:extLst>
                    <a:ext uri="{9D8B030D-6E8A-4147-A177-3AD203B41FA5}">
                      <a16:colId xmlns:a16="http://schemas.microsoft.com/office/drawing/2014/main" val="2829434160"/>
                    </a:ext>
                  </a:extLst>
                </a:gridCol>
                <a:gridCol w="1152144">
                  <a:extLst>
                    <a:ext uri="{9D8B030D-6E8A-4147-A177-3AD203B41FA5}">
                      <a16:colId xmlns:a16="http://schemas.microsoft.com/office/drawing/2014/main" val="736701968"/>
                    </a:ext>
                  </a:extLst>
                </a:gridCol>
                <a:gridCol w="822960">
                  <a:extLst>
                    <a:ext uri="{9D8B030D-6E8A-4147-A177-3AD203B41FA5}">
                      <a16:colId xmlns:a16="http://schemas.microsoft.com/office/drawing/2014/main" val="2983341916"/>
                    </a:ext>
                  </a:extLst>
                </a:gridCol>
              </a:tblGrid>
              <a:tr h="370840">
                <a:tc>
                  <a:txBody>
                    <a:bodyPr/>
                    <a:lstStyle/>
                    <a:p>
                      <a:r>
                        <a:rPr lang="en-US" sz="1000"/>
                        <a:t>Post</a:t>
                      </a:r>
                      <a:endParaRPr lang="en-US" sz="1000"/>
                    </a:p>
                  </a:txBody>
                  <a:tcPr/>
                </a:tc>
                <a:tc>
                  <a:txBody>
                    <a:bodyPr/>
                    <a:lstStyle/>
                    <a:p>
                      <a:r>
                        <a:rPr lang="en-US" sz="1000"/>
                        <a:t>Videostarts ab 10s</a:t>
                      </a:r>
                      <a:endParaRPr lang="en-US" sz="1000"/>
                    </a:p>
                  </a:txBody>
                  <a:tcPr/>
                </a:tc>
                <a:tc>
                  <a:txBody>
                    <a:bodyPr/>
                    <a:lstStyle/>
                    <a:p>
                      <a:r>
                        <a:rPr lang="en-US" sz="1000"/>
                        <a:t>Videostarts ab 3s</a:t>
                      </a:r>
                      <a:endParaRPr lang="en-US" sz="1000"/>
                    </a:p>
                  </a:txBody>
                  <a:tcPr/>
                </a:tc>
                <a:tc>
                  <a:txBody>
                    <a:bodyPr/>
                    <a:lstStyle/>
                    <a:p>
                      <a:r>
                        <a:rPr lang="en-US" sz="1000"/>
                        <a:t>% Wiedergabe</a:t>
                      </a:r>
                      <a:endParaRPr lang="en-US" sz="1000"/>
                    </a:p>
                  </a:txBody>
                  <a:tcPr/>
                </a:tc>
                <a:tc>
                  <a:txBody>
                    <a:bodyPr/>
                    <a:lstStyle/>
                    <a:p>
                      <a:r>
                        <a:rPr lang="en-US" sz="1000"/>
                        <a:t>Videolänge</a:t>
                      </a:r>
                      <a:endParaRPr lang="en-US" sz="1000"/>
                    </a:p>
                  </a:txBody>
                  <a:tcPr/>
                </a:tc>
                <a:extLst>
                  <a:ext uri="{0D108BD9-81ED-4DB2-BD59-A6C34878D82A}">
                    <a16:rowId xmlns:a16="http://schemas.microsoft.com/office/drawing/2014/main" val="4184927410"/>
                  </a:ext>
                </a:extLst>
              </a:tr>
              <a:tr h="370840">
                <a:tc>
                  <a:txBody>
                    <a:bodyPr/>
                    <a:lstStyle/>
                    <a:p>
                      <a:r>
                        <a:rPr lang="de-DE" sz="1000" b="1"/>
                        <a:t>NDR Schleswig-Holstein - 2016-03-13 14:15:21</a:t>
                      </a:r>
                      <a:r>
                        <a:rPr lang="de-DE" sz="1000"/>
                        <a:t>
Tierischer Besuch in der Kieler Förde. Es wurden zwei Delfine vor der Holtenauer Schleuse gesichtet. Ob Selfie und Delfie aus Flensburg in die Landeshauptstadt gekommen sind? 
http://www.ndr.de/nachrichten/schleswig-holstein/Delfine-vor-Holtenauer-Schleuse-entdeckt,delfine142.html</a:t>
                      </a:r>
                      <a:endParaRPr lang="en-US" sz="1000"/>
                    </a:p>
                  </a:txBody>
                  <a:tcPr/>
                </a:tc>
                <a:tc>
                  <a:txBody>
                    <a:bodyPr/>
                    <a:lstStyle/>
                    <a:p>
                      <a:r>
                        <a:rPr lang="en-US" sz="1000"/>
                        <a:t>60036</a:t>
                      </a:r>
                      <a:endParaRPr lang="en-US" sz="1000"/>
                    </a:p>
                  </a:txBody>
                  <a:tcPr/>
                </a:tc>
                <a:tc>
                  <a:txBody>
                    <a:bodyPr/>
                    <a:lstStyle/>
                    <a:p>
                      <a:r>
                        <a:rPr lang="en-US" sz="1000"/>
                        <a:t>120347</a:t>
                      </a:r>
                      <a:endParaRPr lang="en-US" sz="1000"/>
                    </a:p>
                  </a:txBody>
                  <a:tcPr/>
                </a:tc>
                <a:tc>
                  <a:txBody>
                    <a:bodyPr/>
                    <a:lstStyle/>
                    <a:p>
                      <a:r>
                        <a:rPr lang="en-US" sz="1000"/>
                        <a:t>42%</a:t>
                      </a:r>
                      <a:endParaRPr lang="en-US" sz="1000"/>
                    </a:p>
                  </a:txBody>
                  <a:tcPr/>
                </a:tc>
                <a:tc>
                  <a:txBody>
                    <a:bodyPr/>
                    <a:lstStyle/>
                    <a:p>
                      <a:r>
                        <a:rPr lang="en-US" sz="1000"/>
                        <a:t>0:37</a:t>
                      </a:r>
                      <a:endParaRPr lang="en-US" sz="1000"/>
                    </a:p>
                  </a:txBody>
                  <a:tcPr/>
                </a:tc>
                <a:extLst>
                  <a:ext uri="{0D108BD9-81ED-4DB2-BD59-A6C34878D82A}">
                    <a16:rowId xmlns:a16="http://schemas.microsoft.com/office/drawing/2014/main" val="3029036748"/>
                  </a:ext>
                </a:extLst>
              </a:tr>
              <a:tr h="370840">
                <a:tc>
                  <a:txBody>
                    <a:bodyPr/>
                    <a:lstStyle/>
                    <a:p>
                      <a:r>
                        <a:rPr lang="de-DE" sz="1000" b="1"/>
                        <a:t>NDR Schleswig-Holstein - 2016-07-27 18:20:37</a:t>
                      </a:r>
                      <a:r>
                        <a:rPr lang="de-DE" sz="1000"/>
                        <a:t>
Notärzte und Rettungssanitäter kämpfen oft mit unachtsamen Verkehrsteilnehmern, die ihnen auf den Straßen keinen Platz machen oder ihnen die Vorfahrt nehmen. Wir haben Stefan Sielemann, Hauptbrandmeister bei der Berufsfeuerwehr Kiel, bei seinen Einsätzen begleitet. Mehr dazu im Schleswig-Holstein Magazin: http://www.ndr.de/fernsehen/sendungen/schleswig-holstein_magazin/sendung536318.html</a:t>
                      </a:r>
                      <a:endParaRPr lang="en-US" sz="1000"/>
                    </a:p>
                  </a:txBody>
                  <a:tcPr/>
                </a:tc>
                <a:tc>
                  <a:txBody>
                    <a:bodyPr/>
                    <a:lstStyle/>
                    <a:p>
                      <a:r>
                        <a:rPr lang="en-US" sz="1000"/>
                        <a:t>34126</a:t>
                      </a:r>
                      <a:endParaRPr lang="en-US" sz="1000"/>
                    </a:p>
                  </a:txBody>
                  <a:tcPr/>
                </a:tc>
                <a:tc>
                  <a:txBody>
                    <a:bodyPr/>
                    <a:lstStyle/>
                    <a:p>
                      <a:r>
                        <a:rPr lang="en-US" sz="1000"/>
                        <a:t>58201</a:t>
                      </a:r>
                      <a:endParaRPr lang="en-US" sz="1000"/>
                    </a:p>
                  </a:txBody>
                  <a:tcPr/>
                </a:tc>
                <a:tc>
                  <a:txBody>
                    <a:bodyPr/>
                    <a:lstStyle/>
                    <a:p>
                      <a:r>
                        <a:rPr lang="en-US" sz="1000"/>
                        <a:t>52%</a:t>
                      </a:r>
                      <a:endParaRPr lang="en-US" sz="1000"/>
                    </a:p>
                  </a:txBody>
                  <a:tcPr/>
                </a:tc>
                <a:tc>
                  <a:txBody>
                    <a:bodyPr/>
                    <a:lstStyle/>
                    <a:p>
                      <a:r>
                        <a:rPr lang="en-US" sz="1000"/>
                        <a:t>0:49</a:t>
                      </a:r>
                      <a:endParaRPr lang="en-US" sz="1000"/>
                    </a:p>
                  </a:txBody>
                  <a:tcPr/>
                </a:tc>
                <a:extLst>
                  <a:ext uri="{0D108BD9-81ED-4DB2-BD59-A6C34878D82A}">
                    <a16:rowId xmlns:a16="http://schemas.microsoft.com/office/drawing/2014/main" val="1171573878"/>
                  </a:ext>
                </a:extLst>
              </a:tr>
              <a:tr h="370840">
                <a:tc>
                  <a:txBody>
                    <a:bodyPr/>
                    <a:lstStyle/>
                    <a:p>
                      <a:r>
                        <a:rPr lang="de-DE" sz="1000" b="1"/>
                        <a:t>NDR Schleswig-Holstein - 2016-03-14 19:04:12</a:t>
                      </a:r>
                      <a:r>
                        <a:rPr lang="de-DE" sz="1000"/>
                        <a:t>
Unsere Kollegen hatten heute Glück. Die beiden Delfine in der Kieler Förde sind ihnen quasi vor die Kamera geschwommen. Ein Experte hat uns bestätigt: Es sind "Selfie" und "Delfie". http://www.ndr.de/nachrichten/schleswig-holstein/Experte-bestaetigt-Es-sind-Selfie-und-Delfie,delfine158.html</a:t>
                      </a:r>
                      <a:endParaRPr lang="en-US" sz="1000"/>
                    </a:p>
                  </a:txBody>
                  <a:tcPr/>
                </a:tc>
                <a:tc>
                  <a:txBody>
                    <a:bodyPr/>
                    <a:lstStyle/>
                    <a:p>
                      <a:r>
                        <a:rPr lang="en-US" sz="1000"/>
                        <a:t>28718</a:t>
                      </a:r>
                      <a:endParaRPr lang="en-US" sz="1000"/>
                    </a:p>
                  </a:txBody>
                  <a:tcPr/>
                </a:tc>
                <a:tc>
                  <a:txBody>
                    <a:bodyPr/>
                    <a:lstStyle/>
                    <a:p>
                      <a:r>
                        <a:rPr lang="en-US" sz="1000"/>
                        <a:t>46789</a:t>
                      </a:r>
                      <a:endParaRPr lang="en-US" sz="1000"/>
                    </a:p>
                  </a:txBody>
                  <a:tcPr/>
                </a:tc>
                <a:tc>
                  <a:txBody>
                    <a:bodyPr/>
                    <a:lstStyle/>
                    <a:p>
                      <a:r>
                        <a:rPr lang="en-US" sz="1000"/>
                        <a:t>29%</a:t>
                      </a:r>
                      <a:endParaRPr lang="en-US" sz="1000"/>
                    </a:p>
                  </a:txBody>
                  <a:tcPr/>
                </a:tc>
                <a:tc>
                  <a:txBody>
                    <a:bodyPr/>
                    <a:lstStyle/>
                    <a:p>
                      <a:r>
                        <a:rPr lang="en-US" sz="1000"/>
                        <a:t>1:31</a:t>
                      </a:r>
                      <a:endParaRPr lang="en-US" sz="1000"/>
                    </a:p>
                  </a:txBody>
                  <a:tcPr/>
                </a:tc>
                <a:extLst>
                  <a:ext uri="{0D108BD9-81ED-4DB2-BD59-A6C34878D82A}">
                    <a16:rowId xmlns:a16="http://schemas.microsoft.com/office/drawing/2014/main" val="2881128820"/>
                  </a:ext>
                </a:extLst>
              </a:tr>
              <a:tr h="370840">
                <a:tc>
                  <a:txBody>
                    <a:bodyPr/>
                    <a:lstStyle/>
                    <a:p>
                      <a:r>
                        <a:rPr lang="en-US" sz="1000" b="1"/>
                        <a:t>NDR Schleswig-Holstein - 2016-02-25 09:11:10</a:t>
                      </a:r>
                      <a:r>
                        <a:rPr lang="en-US" sz="1000"/>
                        <a:t>
Tja, was soll man sagen? Profi bleibt halt Profi. Dominik Klein hat in #BasticksBallBattle gewonnen. Jan, Kopf hoch - morgen kannst Du dich gegen die Profis von Holstein Kiel beweisen :) THW Kiel</a:t>
                      </a:r>
                      <a:endParaRPr lang="en-US" sz="1000"/>
                    </a:p>
                  </a:txBody>
                  <a:tcPr/>
                </a:tc>
                <a:tc>
                  <a:txBody>
                    <a:bodyPr/>
                    <a:lstStyle/>
                    <a:p>
                      <a:r>
                        <a:rPr lang="en-US" sz="1000"/>
                        <a:t>26223</a:t>
                      </a:r>
                      <a:endParaRPr lang="en-US" sz="1000"/>
                    </a:p>
                  </a:txBody>
                  <a:tcPr/>
                </a:tc>
                <a:tc>
                  <a:txBody>
                    <a:bodyPr/>
                    <a:lstStyle/>
                    <a:p>
                      <a:r>
                        <a:rPr lang="en-US" sz="1000"/>
                        <a:t>46238</a:t>
                      </a:r>
                      <a:endParaRPr lang="en-US" sz="1000"/>
                    </a:p>
                  </a:txBody>
                  <a:tcPr/>
                </a:tc>
                <a:tc>
                  <a:txBody>
                    <a:bodyPr/>
                    <a:lstStyle/>
                    <a:p>
                      <a:r>
                        <a:rPr lang="en-US" sz="1000"/>
                        <a:t>26%</a:t>
                      </a:r>
                      <a:endParaRPr lang="en-US" sz="1000"/>
                    </a:p>
                  </a:txBody>
                  <a:tcPr/>
                </a:tc>
                <a:tc>
                  <a:txBody>
                    <a:bodyPr/>
                    <a:lstStyle/>
                    <a:p>
                      <a:r>
                        <a:rPr lang="en-US" sz="1000"/>
                        <a:t>4:15</a:t>
                      </a:r>
                      <a:endParaRPr lang="en-US" sz="1000"/>
                    </a:p>
                  </a:txBody>
                  <a:tcPr/>
                </a:tc>
                <a:extLst>
                  <a:ext uri="{0D108BD9-81ED-4DB2-BD59-A6C34878D82A}">
                    <a16:rowId xmlns:a16="http://schemas.microsoft.com/office/drawing/2014/main" val="1532952446"/>
                  </a:ext>
                </a:extLst>
              </a:tr>
              <a:tr h="370840">
                <a:tc>
                  <a:txBody>
                    <a:bodyPr/>
                    <a:lstStyle/>
                    <a:p>
                      <a:r>
                        <a:rPr lang="de-DE" sz="1000" b="1"/>
                        <a:t>NDR Schleswig-Holstein - 2016-02-16 09:48:10</a:t>
                      </a:r>
                      <a:r>
                        <a:rPr lang="de-DE" sz="1000"/>
                        <a:t>
Bombastisch, wie sich Jan Bastick gegen die Spieler der SG Flensburg-Handewitt angestellt hat. Doch trotz 1A-Verstärkung von SG-Trainer Ljubomir Vranjes hat es für den Sieg nicht ganz gereicht. Am Mittwoch tritt Jan gegen den Golf-Club Kitzeberg e.V. an. Schafft er es diesmal? #BasticksBallBattle</a:t>
                      </a:r>
                      <a:endParaRPr lang="en-US" sz="1000"/>
                    </a:p>
                  </a:txBody>
                  <a:tcPr/>
                </a:tc>
                <a:tc>
                  <a:txBody>
                    <a:bodyPr/>
                    <a:lstStyle/>
                    <a:p>
                      <a:r>
                        <a:rPr lang="en-US" sz="1000"/>
                        <a:t>22476</a:t>
                      </a:r>
                      <a:endParaRPr lang="en-US" sz="1000"/>
                    </a:p>
                  </a:txBody>
                  <a:tcPr/>
                </a:tc>
                <a:tc>
                  <a:txBody>
                    <a:bodyPr/>
                    <a:lstStyle/>
                    <a:p>
                      <a:r>
                        <a:rPr lang="en-US" sz="1000"/>
                        <a:t>37175</a:t>
                      </a:r>
                      <a:endParaRPr lang="en-US" sz="1000"/>
                    </a:p>
                  </a:txBody>
                  <a:tcPr/>
                </a:tc>
                <a:tc>
                  <a:txBody>
                    <a:bodyPr/>
                    <a:lstStyle/>
                    <a:p>
                      <a:r>
                        <a:rPr lang="en-US" sz="1000"/>
                        <a:t>29%</a:t>
                      </a:r>
                      <a:endParaRPr lang="en-US" sz="1000"/>
                    </a:p>
                  </a:txBody>
                  <a:tcPr/>
                </a:tc>
                <a:tc>
                  <a:txBody>
                    <a:bodyPr/>
                    <a:lstStyle/>
                    <a:p>
                      <a:r>
                        <a:rPr lang="en-US" sz="1000"/>
                        <a:t>2:40</a:t>
                      </a:r>
                      <a:endParaRPr lang="en-US" sz="1000"/>
                    </a:p>
                  </a:txBody>
                  <a:tcPr/>
                </a:tc>
                <a:extLst>
                  <a:ext uri="{0D108BD9-81ED-4DB2-BD59-A6C34878D82A}">
                    <a16:rowId xmlns:a16="http://schemas.microsoft.com/office/drawing/2014/main" val="332073732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1528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209315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29995295"/>
                    </a:ext>
                  </a:extLst>
                </a:gridCol>
                <a:gridCol w="1316736">
                  <a:extLst>
                    <a:ext uri="{9D8B030D-6E8A-4147-A177-3AD203B41FA5}">
                      <a16:colId xmlns:a16="http://schemas.microsoft.com/office/drawing/2014/main" val="1373926419"/>
                    </a:ext>
                  </a:extLst>
                </a:gridCol>
                <a:gridCol w="1481328">
                  <a:extLst>
                    <a:ext uri="{9D8B030D-6E8A-4147-A177-3AD203B41FA5}">
                      <a16:colId xmlns:a16="http://schemas.microsoft.com/office/drawing/2014/main" val="2103940930"/>
                    </a:ext>
                  </a:extLst>
                </a:gridCol>
                <a:gridCol w="1481328">
                  <a:extLst>
                    <a:ext uri="{9D8B030D-6E8A-4147-A177-3AD203B41FA5}">
                      <a16:colId xmlns:a16="http://schemas.microsoft.com/office/drawing/2014/main" val="1003463082"/>
                    </a:ext>
                  </a:extLst>
                </a:gridCol>
                <a:gridCol w="1481328">
                  <a:extLst>
                    <a:ext uri="{9D8B030D-6E8A-4147-A177-3AD203B41FA5}">
                      <a16:colId xmlns:a16="http://schemas.microsoft.com/office/drawing/2014/main" val="3052703436"/>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2736343601"/>
                  </a:ext>
                </a:extLst>
              </a:tr>
              <a:tr h="370840">
                <a:tc>
                  <a:txBody>
                    <a:bodyPr/>
                    <a:lstStyle/>
                    <a:p>
                      <a:r>
                        <a:rPr lang="de-DE" sz="1000" b="1"/>
                        <a:t>NDR Schleswig-Holstein - 2016-09-12 18:40:27</a:t>
                      </a:r>
                      <a:r>
                        <a:rPr lang="de-DE" sz="1000"/>
                        <a:t>
Taxi Jan Malte hat 2015 für Förderkreis für krebskranke Kinder und Jugendliche 1.489,05 Euro eingefahren. Was mit dem Geld möglich wurde, erzählen Alex Potthoff und Marcel Grümmert. #TaxiJanMalte http://www.ndr.de/wellenord/taxijanmalte/taxijanmalte652.html</a:t>
                      </a:r>
                      <a:endParaRPr lang="en-US" sz="1000"/>
                    </a:p>
                  </a:txBody>
                  <a:tcPr/>
                </a:tc>
                <a:tc>
                  <a:txBody>
                    <a:bodyPr/>
                    <a:lstStyle/>
                    <a:p>
                      <a:r>
                        <a:rPr lang="en-US" sz="1000"/>
                        <a:t>68.8%</a:t>
                      </a:r>
                      <a:endParaRPr lang="en-US" sz="1000"/>
                    </a:p>
                  </a:txBody>
                  <a:tcPr/>
                </a:tc>
                <a:tc>
                  <a:txBody>
                    <a:bodyPr/>
                    <a:lstStyle/>
                    <a:p>
                      <a:r>
                        <a:rPr lang="en-US" sz="1000"/>
                        <a:t>112.5%</a:t>
                      </a:r>
                      <a:endParaRPr lang="en-US" sz="1000"/>
                    </a:p>
                  </a:txBody>
                  <a:tcPr/>
                </a:tc>
                <a:tc>
                  <a:txBody>
                    <a:bodyPr/>
                    <a:lstStyle/>
                    <a:p>
                      <a:r>
                        <a:rPr lang="en-US" sz="1000"/>
                        <a:t>11</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2949466137"/>
                  </a:ext>
                </a:extLst>
              </a:tr>
              <a:tr h="370840">
                <a:tc>
                  <a:txBody>
                    <a:bodyPr/>
                    <a:lstStyle/>
                    <a:p>
                      <a:r>
                        <a:rPr lang="de-DE" sz="1000" b="1"/>
                        <a:t>NDR Schleswig-Holstein - 2016-09-13 18:34:02</a:t>
                      </a:r>
                      <a:r>
                        <a:rPr lang="de-DE" sz="1000"/>
                        <a:t>
Taxi Jan Malte: In St. Peter Ording hat unser Moderator im vergangenen Jahr Spenden für den Hospizdienst Eiderstedt eingefahren. Das Geld wurde genutzt, um ein Fortbildungswochenende zum Thema Demenz zu finanzieren. http://www.ndr.de/wellenord/taxijanmalte/taxijanmalte660.html</a:t>
                      </a:r>
                      <a:endParaRPr lang="en-US" sz="1000"/>
                    </a:p>
                  </a:txBody>
                  <a:tcPr/>
                </a:tc>
                <a:tc>
                  <a:txBody>
                    <a:bodyPr/>
                    <a:lstStyle/>
                    <a:p>
                      <a:r>
                        <a:rPr lang="en-US" sz="1000"/>
                        <a:t>27.3%</a:t>
                      </a:r>
                      <a:endParaRPr lang="en-US" sz="1000"/>
                    </a:p>
                  </a:txBody>
                  <a:tcPr/>
                </a:tc>
                <a:tc>
                  <a:txBody>
                    <a:bodyPr/>
                    <a:lstStyle/>
                    <a:p>
                      <a:r>
                        <a:rPr lang="en-US" sz="1000"/>
                        <a:t>145.4%</a:t>
                      </a:r>
                      <a:endParaRPr lang="en-US" sz="1000"/>
                    </a:p>
                  </a:txBody>
                  <a:tcPr/>
                </a:tc>
                <a:tc>
                  <a:txBody>
                    <a:bodyPr/>
                    <a:lstStyle/>
                    <a:p>
                      <a:r>
                        <a:rPr lang="en-US" sz="1000"/>
                        <a:t>3</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72406726"/>
                  </a:ext>
                </a:extLst>
              </a:tr>
              <a:tr h="370840">
                <a:tc>
                  <a:txBody>
                    <a:bodyPr/>
                    <a:lstStyle/>
                    <a:p>
                      <a:r>
                        <a:rPr lang="de-DE" sz="1000" b="1"/>
                        <a:t>NDR Schleswig-Holstein - 2016-05-24 11:08:00</a:t>
                      </a:r>
                      <a:r>
                        <a:rPr lang="de-DE" sz="1000"/>
                        <a:t>
Singen mit Bierchen: Der Kneipenchor Lübeck tingelt durch die Kneipenszene.
http://www.ndr.de/nachrichten/schleswig-holstein/Kneipenchor-Luebeck-Singen-mit-Bierchen,kneipenchor116.html</a:t>
                      </a:r>
                      <a:endParaRPr lang="en-US" sz="1000"/>
                    </a:p>
                  </a:txBody>
                  <a:tcPr/>
                </a:tc>
                <a:tc>
                  <a:txBody>
                    <a:bodyPr/>
                    <a:lstStyle/>
                    <a:p>
                      <a:r>
                        <a:rPr lang="en-US" sz="1000"/>
                        <a:t>21.6%</a:t>
                      </a:r>
                      <a:endParaRPr lang="en-US" sz="1000"/>
                    </a:p>
                  </a:txBody>
                  <a:tcPr/>
                </a:tc>
                <a:tc>
                  <a:txBody>
                    <a:bodyPr/>
                    <a:lstStyle/>
                    <a:p>
                      <a:r>
                        <a:rPr lang="en-US" sz="1000"/>
                        <a:t>65.2%</a:t>
                      </a:r>
                      <a:endParaRPr lang="en-US" sz="1000"/>
                    </a:p>
                  </a:txBody>
                  <a:tcPr/>
                </a:tc>
                <a:tc>
                  <a:txBody>
                    <a:bodyPr/>
                    <a:lstStyle/>
                    <a:p>
                      <a:r>
                        <a:rPr lang="en-US" sz="1000"/>
                        <a:t>2178</a:t>
                      </a:r>
                      <a:endParaRPr lang="en-US" sz="1000"/>
                    </a:p>
                  </a:txBody>
                  <a:tcPr/>
                </a:tc>
                <a:tc>
                  <a:txBody>
                    <a:bodyPr/>
                    <a:lstStyle/>
                    <a:p>
                      <a:r>
                        <a:rPr lang="en-US" sz="1000"/>
                        <a:t>10059</a:t>
                      </a:r>
                      <a:endParaRPr lang="en-US" sz="1000"/>
                    </a:p>
                  </a:txBody>
                  <a:tcPr/>
                </a:tc>
                <a:extLst>
                  <a:ext uri="{0D108BD9-81ED-4DB2-BD59-A6C34878D82A}">
                    <a16:rowId xmlns:a16="http://schemas.microsoft.com/office/drawing/2014/main" val="2024068026"/>
                  </a:ext>
                </a:extLst>
              </a:tr>
              <a:tr h="370840">
                <a:tc>
                  <a:txBody>
                    <a:bodyPr/>
                    <a:lstStyle/>
                    <a:p>
                      <a:r>
                        <a:rPr lang="de-DE" sz="1000" b="1"/>
                        <a:t>NDR Schleswig-Holstein - 2016-04-30 17:47:08</a:t>
                      </a:r>
                      <a:r>
                        <a:rPr lang="de-DE" sz="1000"/>
                        <a:t>
Bei der Anschaffung neuer Feuerwehrfahrzeuge müssen mehrere Gemeinden Fördergelder von bis zu 20.000 Euro zurückzahlen. Warum? Sie haben Fehler in ihren Ausschreibungen gemacht, sagen die Kreise. Freiwillige Feuerwehr #SHM</a:t>
                      </a:r>
                      <a:endParaRPr lang="en-US" sz="1000"/>
                    </a:p>
                  </a:txBody>
                  <a:tcPr/>
                </a:tc>
                <a:tc>
                  <a:txBody>
                    <a:bodyPr/>
                    <a:lstStyle/>
                    <a:p>
                      <a:r>
                        <a:rPr lang="en-US" sz="1000"/>
                        <a:t>21.5%</a:t>
                      </a:r>
                      <a:endParaRPr lang="en-US" sz="1000"/>
                    </a:p>
                  </a:txBody>
                  <a:tcPr/>
                </a:tc>
                <a:tc>
                  <a:txBody>
                    <a:bodyPr/>
                    <a:lstStyle/>
                    <a:p>
                      <a:r>
                        <a:rPr lang="en-US" sz="1000"/>
                        <a:t>39.7%</a:t>
                      </a:r>
                      <a:endParaRPr lang="en-US" sz="1000"/>
                    </a:p>
                  </a:txBody>
                  <a:tcPr/>
                </a:tc>
                <a:tc>
                  <a:txBody>
                    <a:bodyPr/>
                    <a:lstStyle/>
                    <a:p>
                      <a:r>
                        <a:rPr lang="en-US" sz="1000"/>
                        <a:t>8270</a:t>
                      </a:r>
                      <a:endParaRPr lang="en-US" sz="1000"/>
                    </a:p>
                  </a:txBody>
                  <a:tcPr/>
                </a:tc>
                <a:tc>
                  <a:txBody>
                    <a:bodyPr/>
                    <a:lstStyle/>
                    <a:p>
                      <a:r>
                        <a:rPr lang="en-US" sz="1000"/>
                        <a:t>38428</a:t>
                      </a:r>
                      <a:endParaRPr lang="en-US" sz="1000"/>
                    </a:p>
                  </a:txBody>
                  <a:tcPr/>
                </a:tc>
                <a:extLst>
                  <a:ext uri="{0D108BD9-81ED-4DB2-BD59-A6C34878D82A}">
                    <a16:rowId xmlns:a16="http://schemas.microsoft.com/office/drawing/2014/main" val="3467264148"/>
                  </a:ext>
                </a:extLst>
              </a:tr>
              <a:tr h="370840">
                <a:tc>
                  <a:txBody>
                    <a:bodyPr/>
                    <a:lstStyle/>
                    <a:p>
                      <a:r>
                        <a:rPr lang="de-DE" sz="1000" b="1"/>
                        <a:t>NDR Schleswig-Holstein - 2016-05-23 09:00:45</a:t>
                      </a:r>
                      <a:r>
                        <a:rPr lang="de-DE" sz="1000"/>
                        <a:t>
In ein paar Stunden geht es los ...</a:t>
                      </a:r>
                      <a:endParaRPr lang="en-US" sz="1000"/>
                    </a:p>
                  </a:txBody>
                  <a:tcPr/>
                </a:tc>
                <a:tc>
                  <a:txBody>
                    <a:bodyPr/>
                    <a:lstStyle/>
                    <a:p>
                      <a:r>
                        <a:rPr lang="en-US" sz="1000"/>
                        <a:t>19.9%</a:t>
                      </a:r>
                      <a:endParaRPr lang="en-US" sz="1000"/>
                    </a:p>
                  </a:txBody>
                  <a:tcPr/>
                </a:tc>
                <a:tc>
                  <a:txBody>
                    <a:bodyPr/>
                    <a:lstStyle/>
                    <a:p>
                      <a:r>
                        <a:rPr lang="en-US" sz="1000"/>
                        <a:t>45.0%</a:t>
                      </a:r>
                      <a:endParaRPr lang="en-US" sz="1000"/>
                    </a:p>
                  </a:txBody>
                  <a:tcPr/>
                </a:tc>
                <a:tc>
                  <a:txBody>
                    <a:bodyPr/>
                    <a:lstStyle/>
                    <a:p>
                      <a:r>
                        <a:rPr lang="en-US" sz="1000"/>
                        <a:t>9559</a:t>
                      </a:r>
                      <a:endParaRPr lang="en-US" sz="1000"/>
                    </a:p>
                  </a:txBody>
                  <a:tcPr/>
                </a:tc>
                <a:tc>
                  <a:txBody>
                    <a:bodyPr/>
                    <a:lstStyle/>
                    <a:p>
                      <a:r>
                        <a:rPr lang="en-US" sz="1000"/>
                        <a:t>48124</a:t>
                      </a:r>
                      <a:endParaRPr lang="en-US" sz="1000"/>
                    </a:p>
                  </a:txBody>
                  <a:tcPr/>
                </a:tc>
                <a:extLst>
                  <a:ext uri="{0D108BD9-81ED-4DB2-BD59-A6C34878D82A}">
                    <a16:rowId xmlns:a16="http://schemas.microsoft.com/office/drawing/2014/main" val="990064976"/>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6621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311963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78300803"/>
                    </a:ext>
                  </a:extLst>
                </a:gridCol>
                <a:gridCol w="1316736">
                  <a:extLst>
                    <a:ext uri="{9D8B030D-6E8A-4147-A177-3AD203B41FA5}">
                      <a16:colId xmlns:a16="http://schemas.microsoft.com/office/drawing/2014/main" val="2876770866"/>
                    </a:ext>
                  </a:extLst>
                </a:gridCol>
                <a:gridCol w="1481328">
                  <a:extLst>
                    <a:ext uri="{9D8B030D-6E8A-4147-A177-3AD203B41FA5}">
                      <a16:colId xmlns:a16="http://schemas.microsoft.com/office/drawing/2014/main" val="2703459227"/>
                    </a:ext>
                  </a:extLst>
                </a:gridCol>
                <a:gridCol w="1481328">
                  <a:extLst>
                    <a:ext uri="{9D8B030D-6E8A-4147-A177-3AD203B41FA5}">
                      <a16:colId xmlns:a16="http://schemas.microsoft.com/office/drawing/2014/main" val="233382652"/>
                    </a:ext>
                  </a:extLst>
                </a:gridCol>
                <a:gridCol w="1481328">
                  <a:extLst>
                    <a:ext uri="{9D8B030D-6E8A-4147-A177-3AD203B41FA5}">
                      <a16:colId xmlns:a16="http://schemas.microsoft.com/office/drawing/2014/main" val="3157168433"/>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974704871"/>
                  </a:ext>
                </a:extLst>
              </a:tr>
              <a:tr h="370840">
                <a:tc>
                  <a:txBody>
                    <a:bodyPr/>
                    <a:lstStyle/>
                    <a:p>
                      <a:r>
                        <a:rPr lang="de-DE" sz="1000" b="1"/>
                        <a:t>NDR Schleswig-Holstein - 2016-05-06 08:01:45</a:t>
                      </a:r>
                      <a:r>
                        <a:rPr lang="de-DE" sz="1000"/>
                        <a:t>
Holger ist gefrustet - während fast alle ihren Himmelfahrtsrausch zuhause auskurieren dürfen, muss er das auf der Baustelle tun. Trotzdem will er einen Weltrekord angehen. #Vatertag #Kolonne13 #Comedy</a:t>
                      </a:r>
                      <a:endParaRPr lang="en-US" sz="1000"/>
                    </a:p>
                  </a:txBody>
                  <a:tcPr/>
                </a:tc>
                <a:tc>
                  <a:txBody>
                    <a:bodyPr/>
                    <a:lstStyle/>
                    <a:p>
                      <a:r>
                        <a:rPr lang="en-US" sz="1000"/>
                        <a:t>1.0%</a:t>
                      </a:r>
                      <a:endParaRPr lang="en-US" sz="1000"/>
                    </a:p>
                  </a:txBody>
                  <a:tcPr/>
                </a:tc>
                <a:tc>
                  <a:txBody>
                    <a:bodyPr/>
                    <a:lstStyle/>
                    <a:p>
                      <a:r>
                        <a:rPr lang="en-US" sz="1000"/>
                        <a:t>2.9%</a:t>
                      </a:r>
                      <a:endParaRPr lang="en-US" sz="1000"/>
                    </a:p>
                  </a:txBody>
                  <a:tcPr/>
                </a:tc>
                <a:tc>
                  <a:txBody>
                    <a:bodyPr/>
                    <a:lstStyle/>
                    <a:p>
                      <a:r>
                        <a:rPr lang="en-US" sz="1000"/>
                        <a:t>449</a:t>
                      </a:r>
                      <a:endParaRPr lang="en-US" sz="1000"/>
                    </a:p>
                  </a:txBody>
                  <a:tcPr/>
                </a:tc>
                <a:tc>
                  <a:txBody>
                    <a:bodyPr/>
                    <a:lstStyle/>
                    <a:p>
                      <a:r>
                        <a:rPr lang="en-US" sz="1000"/>
                        <a:t>44751</a:t>
                      </a:r>
                      <a:endParaRPr lang="en-US" sz="1000"/>
                    </a:p>
                  </a:txBody>
                  <a:tcPr/>
                </a:tc>
                <a:extLst>
                  <a:ext uri="{0D108BD9-81ED-4DB2-BD59-A6C34878D82A}">
                    <a16:rowId xmlns:a16="http://schemas.microsoft.com/office/drawing/2014/main" val="2724151348"/>
                  </a:ext>
                </a:extLst>
              </a:tr>
              <a:tr h="370840">
                <a:tc>
                  <a:txBody>
                    <a:bodyPr/>
                    <a:lstStyle/>
                    <a:p>
                      <a:r>
                        <a:rPr lang="de-DE" sz="1000" b="1"/>
                        <a:t>NDR Schleswig-Holstein - 2016-02-23 18:07:02</a:t>
                      </a:r>
                      <a:r>
                        <a:rPr lang="de-DE" sz="1000"/>
                        <a:t>
Das nächste Battle hat es in sich: Jan misst sich mit den Rugby-Spielern der FT Adler Kiel. Keine leichte Aufgabe, die Cracks des "einzig wahren Männersports" sind im letzten Jahr in die 2. Bundesliga aufgestiegen und wollen Jan das auch spüren lassen. https://www.ndr.de/wellenord/sendungen/guten_morgen/basticksballbattle100.html #BasticksBallBattle</a:t>
                      </a:r>
                      <a:endParaRPr lang="en-US" sz="1000"/>
                    </a:p>
                  </a:txBody>
                  <a:tcPr/>
                </a:tc>
                <a:tc>
                  <a:txBody>
                    <a:bodyPr/>
                    <a:lstStyle/>
                    <a:p>
                      <a:r>
                        <a:rPr lang="en-US" sz="1000"/>
                        <a:t>1.0%</a:t>
                      </a:r>
                      <a:endParaRPr lang="en-US" sz="1000"/>
                    </a:p>
                  </a:txBody>
                  <a:tcPr/>
                </a:tc>
                <a:tc>
                  <a:txBody>
                    <a:bodyPr/>
                    <a:lstStyle/>
                    <a:p>
                      <a:r>
                        <a:rPr lang="en-US" sz="1000"/>
                        <a:t>3.0%</a:t>
                      </a:r>
                      <a:endParaRPr lang="en-US" sz="1000"/>
                    </a:p>
                  </a:txBody>
                  <a:tcPr/>
                </a:tc>
                <a:tc>
                  <a:txBody>
                    <a:bodyPr/>
                    <a:lstStyle/>
                    <a:p>
                      <a:r>
                        <a:rPr lang="en-US" sz="1000"/>
                        <a:t>770</a:t>
                      </a:r>
                      <a:endParaRPr lang="en-US" sz="1000"/>
                    </a:p>
                  </a:txBody>
                  <a:tcPr/>
                </a:tc>
                <a:tc>
                  <a:txBody>
                    <a:bodyPr/>
                    <a:lstStyle/>
                    <a:p>
                      <a:r>
                        <a:rPr lang="en-US" sz="1000"/>
                        <a:t>75830</a:t>
                      </a:r>
                      <a:endParaRPr lang="en-US" sz="1000"/>
                    </a:p>
                  </a:txBody>
                  <a:tcPr/>
                </a:tc>
                <a:extLst>
                  <a:ext uri="{0D108BD9-81ED-4DB2-BD59-A6C34878D82A}">
                    <a16:rowId xmlns:a16="http://schemas.microsoft.com/office/drawing/2014/main" val="1085535030"/>
                  </a:ext>
                </a:extLst>
              </a:tr>
              <a:tr h="370840">
                <a:tc>
                  <a:txBody>
                    <a:bodyPr/>
                    <a:lstStyle/>
                    <a:p>
                      <a:r>
                        <a:rPr lang="de-DE" sz="1000" b="1"/>
                        <a:t>NDR Schleswig-Holstein - 2016-02-03 08:32:29</a:t>
                      </a:r>
                      <a:r>
                        <a:rPr lang="de-DE" sz="1000"/>
                        <a:t>
Ob er es will oder nicht, Maschinenführer Holger geht mit großen Schritten auf die Wechseljahre zu. Das merkt er vor allem daran, dass er immer vergesslicher wird. #Comedy #Kolonne13</a:t>
                      </a:r>
                      <a:endParaRPr lang="en-US" sz="1000"/>
                    </a:p>
                  </a:txBody>
                  <a:tcPr/>
                </a:tc>
                <a:tc>
                  <a:txBody>
                    <a:bodyPr/>
                    <a:lstStyle/>
                    <a:p>
                      <a:r>
                        <a:rPr lang="en-US" sz="1000"/>
                        <a:t>1.7%</a:t>
                      </a:r>
                      <a:endParaRPr lang="en-US" sz="1000"/>
                    </a:p>
                  </a:txBody>
                  <a:tcPr/>
                </a:tc>
                <a:tc>
                  <a:txBody>
                    <a:bodyPr/>
                    <a:lstStyle/>
                    <a:p>
                      <a:r>
                        <a:rPr lang="en-US" sz="1000"/>
                        <a:t>4.9%</a:t>
                      </a:r>
                      <a:endParaRPr lang="en-US" sz="1000"/>
                    </a:p>
                  </a:txBody>
                  <a:tcPr/>
                </a:tc>
                <a:tc>
                  <a:txBody>
                    <a:bodyPr/>
                    <a:lstStyle/>
                    <a:p>
                      <a:r>
                        <a:rPr lang="en-US" sz="1000"/>
                        <a:t>245</a:t>
                      </a:r>
                      <a:endParaRPr lang="en-US" sz="1000"/>
                    </a:p>
                  </a:txBody>
                  <a:tcPr/>
                </a:tc>
                <a:tc>
                  <a:txBody>
                    <a:bodyPr/>
                    <a:lstStyle/>
                    <a:p>
                      <a:r>
                        <a:rPr lang="en-US" sz="1000"/>
                        <a:t>14784</a:t>
                      </a:r>
                      <a:endParaRPr lang="en-US" sz="1000"/>
                    </a:p>
                  </a:txBody>
                  <a:tcPr/>
                </a:tc>
                <a:extLst>
                  <a:ext uri="{0D108BD9-81ED-4DB2-BD59-A6C34878D82A}">
                    <a16:rowId xmlns:a16="http://schemas.microsoft.com/office/drawing/2014/main" val="2347538618"/>
                  </a:ext>
                </a:extLst>
              </a:tr>
              <a:tr h="370840">
                <a:tc>
                  <a:txBody>
                    <a:bodyPr/>
                    <a:lstStyle/>
                    <a:p>
                      <a:r>
                        <a:rPr lang="de-DE" sz="1000" b="1"/>
                        <a:t>NDR Schleswig-Holstein - 2016-05-27 15:55:40</a:t>
                      </a:r>
                      <a:r>
                        <a:rPr lang="de-DE" sz="1000"/>
                        <a:t>
New York, Paris, Berlin - #CoffeeInACone, auf Deutsch Waffelkaffee, ist weltweit total angesagt in den Großstädten. Jan Malte Andresen will den Trend nach Schleswig-Holstein holen. Mit Erfolg? 
http://www.ndr.de/wellenord/Neuer-Trend-Coffee-in-a-Cone,coffeeinacone100.html</a:t>
                      </a:r>
                      <a:endParaRPr lang="en-US" sz="1000"/>
                    </a:p>
                  </a:txBody>
                  <a:tcPr/>
                </a:tc>
                <a:tc>
                  <a:txBody>
                    <a:bodyPr/>
                    <a:lstStyle/>
                    <a:p>
                      <a:r>
                        <a:rPr lang="en-US" sz="1000"/>
                        <a:t>1.7%</a:t>
                      </a:r>
                      <a:endParaRPr lang="en-US" sz="1000"/>
                    </a:p>
                  </a:txBody>
                  <a:tcPr/>
                </a:tc>
                <a:tc>
                  <a:txBody>
                    <a:bodyPr/>
                    <a:lstStyle/>
                    <a:p>
                      <a:r>
                        <a:rPr lang="en-US" sz="1000"/>
                        <a:t>4.5%</a:t>
                      </a:r>
                      <a:endParaRPr lang="en-US" sz="1000"/>
                    </a:p>
                  </a:txBody>
                  <a:tcPr/>
                </a:tc>
                <a:tc>
                  <a:txBody>
                    <a:bodyPr/>
                    <a:lstStyle/>
                    <a:p>
                      <a:r>
                        <a:rPr lang="en-US" sz="1000"/>
                        <a:t>665</a:t>
                      </a:r>
                      <a:endParaRPr lang="en-US" sz="1000"/>
                    </a:p>
                  </a:txBody>
                  <a:tcPr/>
                </a:tc>
                <a:tc>
                  <a:txBody>
                    <a:bodyPr/>
                    <a:lstStyle/>
                    <a:p>
                      <a:r>
                        <a:rPr lang="en-US" sz="1000"/>
                        <a:t>38155</a:t>
                      </a:r>
                      <a:endParaRPr lang="en-US" sz="1000"/>
                    </a:p>
                  </a:txBody>
                  <a:tcPr/>
                </a:tc>
                <a:extLst>
                  <a:ext uri="{0D108BD9-81ED-4DB2-BD59-A6C34878D82A}">
                    <a16:rowId xmlns:a16="http://schemas.microsoft.com/office/drawing/2014/main" val="2197510757"/>
                  </a:ext>
                </a:extLst>
              </a:tr>
              <a:tr h="370840">
                <a:tc>
                  <a:txBody>
                    <a:bodyPr/>
                    <a:lstStyle/>
                    <a:p>
                      <a:r>
                        <a:rPr lang="de-DE" sz="1000" b="1"/>
                        <a:t>NDR Schleswig-Holstein - 2016-03-09 11:55:55</a:t>
                      </a:r>
                      <a:r>
                        <a:rPr lang="de-DE" sz="1000"/>
                        <a:t>
Am Nachmittag geht's im Landtag in Kiel um die Wurst. Denn die Nord-CDU findet: Schweinefleisch gehört unbedingt auf die Speisekarte. Ist das so? Wir haben uns einmal umgehört...</a:t>
                      </a:r>
                      <a:endParaRPr lang="en-US" sz="1000"/>
                    </a:p>
                  </a:txBody>
                  <a:tcPr/>
                </a:tc>
                <a:tc>
                  <a:txBody>
                    <a:bodyPr/>
                    <a:lstStyle/>
                    <a:p>
                      <a:r>
                        <a:rPr lang="en-US" sz="1000"/>
                        <a:t>1.8%</a:t>
                      </a:r>
                      <a:endParaRPr lang="en-US" sz="1000"/>
                    </a:p>
                  </a:txBody>
                  <a:tcPr/>
                </a:tc>
                <a:tc>
                  <a:txBody>
                    <a:bodyPr/>
                    <a:lstStyle/>
                    <a:p>
                      <a:r>
                        <a:rPr lang="en-US" sz="1000"/>
                        <a:t>5.3%</a:t>
                      </a:r>
                      <a:endParaRPr lang="en-US" sz="1000"/>
                    </a:p>
                  </a:txBody>
                  <a:tcPr/>
                </a:tc>
                <a:tc>
                  <a:txBody>
                    <a:bodyPr/>
                    <a:lstStyle/>
                    <a:p>
                      <a:r>
                        <a:rPr lang="en-US" sz="1000"/>
                        <a:t>870</a:t>
                      </a:r>
                      <a:endParaRPr lang="en-US" sz="1000"/>
                    </a:p>
                  </a:txBody>
                  <a:tcPr/>
                </a:tc>
                <a:tc>
                  <a:txBody>
                    <a:bodyPr/>
                    <a:lstStyle/>
                    <a:p>
                      <a:r>
                        <a:rPr lang="en-US" sz="1000"/>
                        <a:t>48120</a:t>
                      </a:r>
                      <a:endParaRPr lang="en-US" sz="1000"/>
                    </a:p>
                  </a:txBody>
                  <a:tcPr/>
                </a:tc>
                <a:extLst>
                  <a:ext uri="{0D108BD9-81ED-4DB2-BD59-A6C34878D82A}">
                    <a16:rowId xmlns:a16="http://schemas.microsoft.com/office/drawing/2014/main" val="3150929243"/>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2396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296292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66678057"/>
                    </a:ext>
                  </a:extLst>
                </a:gridCol>
                <a:gridCol w="1234440">
                  <a:extLst>
                    <a:ext uri="{9D8B030D-6E8A-4147-A177-3AD203B41FA5}">
                      <a16:colId xmlns:a16="http://schemas.microsoft.com/office/drawing/2014/main" val="2867260509"/>
                    </a:ext>
                  </a:extLst>
                </a:gridCol>
                <a:gridCol w="822960">
                  <a:extLst>
                    <a:ext uri="{9D8B030D-6E8A-4147-A177-3AD203B41FA5}">
                      <a16:colId xmlns:a16="http://schemas.microsoft.com/office/drawing/2014/main" val="2909205377"/>
                    </a:ext>
                  </a:extLst>
                </a:gridCol>
                <a:gridCol w="822960">
                  <a:extLst>
                    <a:ext uri="{9D8B030D-6E8A-4147-A177-3AD203B41FA5}">
                      <a16:colId xmlns:a16="http://schemas.microsoft.com/office/drawing/2014/main" val="4272905599"/>
                    </a:ext>
                  </a:extLst>
                </a:gridCol>
                <a:gridCol w="822960">
                  <a:extLst>
                    <a:ext uri="{9D8B030D-6E8A-4147-A177-3AD203B41FA5}">
                      <a16:colId xmlns:a16="http://schemas.microsoft.com/office/drawing/2014/main" val="1496414594"/>
                    </a:ext>
                  </a:extLst>
                </a:gridCol>
                <a:gridCol w="822960">
                  <a:extLst>
                    <a:ext uri="{9D8B030D-6E8A-4147-A177-3AD203B41FA5}">
                      <a16:colId xmlns:a16="http://schemas.microsoft.com/office/drawing/2014/main" val="3969599936"/>
                    </a:ext>
                  </a:extLst>
                </a:gridCol>
                <a:gridCol w="411480">
                  <a:extLst>
                    <a:ext uri="{9D8B030D-6E8A-4147-A177-3AD203B41FA5}">
                      <a16:colId xmlns:a16="http://schemas.microsoft.com/office/drawing/2014/main" val="4203480292"/>
                    </a:ext>
                  </a:extLst>
                </a:gridCol>
              </a:tblGrid>
              <a:tr h="370840">
                <a:tc>
                  <a:txBody>
                    <a:bodyPr/>
                    <a:lstStyle/>
                    <a:p>
                      <a:r>
                        <a:rPr lang="en-US" sz="1000"/>
                        <a:t>Post</a:t>
                      </a:r>
                      <a:endParaRPr lang="en-US" sz="1000"/>
                    </a:p>
                  </a:txBody>
                  <a:tcPr/>
                </a:tc>
                <a:tc>
                  <a:txBody>
                    <a:bodyPr/>
                    <a:lstStyle/>
                    <a:p>
                      <a:r>
                        <a:rPr lang="en-US" sz="1000"/>
                        <a:t>gesamt Potenzielle Reichweite</a:t>
                      </a:r>
                      <a:endParaRPr lang="en-US" sz="1000"/>
                    </a:p>
                  </a:txBody>
                  <a:tcPr/>
                </a:tc>
                <a:tc>
                  <a:txBody>
                    <a:bodyPr/>
                    <a:lstStyle/>
                    <a:p>
                      <a:r>
                        <a:rPr lang="en-US" sz="1000"/>
                        <a:t>bezahlt</a:t>
                      </a:r>
                      <a:endParaRPr lang="en-US" sz="1000"/>
                    </a:p>
                  </a:txBody>
                  <a:tcPr/>
                </a:tc>
                <a:tc>
                  <a:txBody>
                    <a:bodyPr/>
                    <a:lstStyle/>
                    <a:p>
                      <a:r>
                        <a:rPr lang="en-US" sz="1000"/>
                        <a:t>viral</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493388820"/>
                  </a:ext>
                </a:extLst>
              </a:tr>
              <a:tr h="370840">
                <a:tc>
                  <a:txBody>
                    <a:bodyPr/>
                    <a:lstStyle/>
                    <a:p>
                      <a:r>
                        <a:rPr lang="de-DE" sz="1000" b="1"/>
                        <a:t>NDR Schleswig-Holstein - 2016-07-27 18:20:37</a:t>
                      </a:r>
                      <a:r>
                        <a:rPr lang="de-DE" sz="1000"/>
                        <a:t>
Notärzte und Rettungssanitäter kämpfen oft mit unachtsamen Verkehrsteilnehmern, die ihnen auf den Straßen keinen Platz machen oder ihnen die Vorfahrt nehmen. Wir haben Stefan Sielemann, Hauptbrandmeister bei der Berufsfeuerwehr Kiel, bei seinen Einsätzen begleitet. Mehr dazu im Schleswig-Holstein Magazin: http://www.ndr.de/fernsehen/sendungen/schleswig-holstein_magazin/sendung536318.html</a:t>
                      </a:r>
                      <a:endParaRPr lang="en-US" sz="1000"/>
                    </a:p>
                  </a:txBody>
                  <a:tcPr/>
                </a:tc>
                <a:tc>
                  <a:txBody>
                    <a:bodyPr/>
                    <a:lstStyle/>
                    <a:p>
                      <a:r>
                        <a:rPr lang="en-US" sz="1000"/>
                        <a:t>467914</a:t>
                      </a:r>
                      <a:endParaRPr lang="en-US" sz="1000"/>
                    </a:p>
                  </a:txBody>
                  <a:tcPr/>
                </a:tc>
                <a:tc>
                  <a:txBody>
                    <a:bodyPr/>
                    <a:lstStyle/>
                    <a:p>
                      <a:r>
                        <a:rPr lang="en-US" sz="1000"/>
                        <a:t>0</a:t>
                      </a:r>
                      <a:endParaRPr lang="en-US" sz="1000"/>
                    </a:p>
                  </a:txBody>
                  <a:tcPr/>
                </a:tc>
                <a:tc>
                  <a:txBody>
                    <a:bodyPr/>
                    <a:lstStyle/>
                    <a:p>
                      <a:r>
                        <a:rPr lang="en-US" sz="1000"/>
                        <a:t>74902</a:t>
                      </a:r>
                      <a:endParaRPr lang="en-US" sz="1000"/>
                    </a:p>
                  </a:txBody>
                  <a:tcPr/>
                </a:tc>
                <a:tc>
                  <a:txBody>
                    <a:bodyPr/>
                    <a:lstStyle/>
                    <a:p>
                      <a:r>
                        <a:rPr lang="en-US" sz="1000"/>
                        <a:t>405962</a:t>
                      </a:r>
                      <a:endParaRPr lang="en-US" sz="1000"/>
                    </a:p>
                  </a:txBody>
                  <a:tcPr/>
                </a:tc>
                <a:tc>
                  <a:txBody>
                    <a:bodyPr/>
                    <a:lstStyle/>
                    <a:p>
                      <a:r>
                        <a:rPr lang="en-US" sz="1000"/>
                        <a:t>467914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207749649"/>
                  </a:ext>
                </a:extLst>
              </a:tr>
              <a:tr h="370840">
                <a:tc>
                  <a:txBody>
                    <a:bodyPr/>
                    <a:lstStyle/>
                    <a:p>
                      <a:r>
                        <a:rPr lang="de-DE" sz="1000" b="1"/>
                        <a:t>NDR Schleswig-Holstein - 2016-03-30 13:16:30</a:t>
                      </a:r>
                      <a:r>
                        <a:rPr lang="de-DE" sz="1000"/>
                        <a:t>
Kunst mit Kaffee: Kira Schubert aus Kiel zeigt, wie das mit dem Blatt im Schaum auf dem Kaffee geht :) Mehr davon seht ihr heute Abend im Schleswig-Holstein Magazin. #SHM</a:t>
                      </a:r>
                      <a:endParaRPr lang="en-US" sz="1000"/>
                    </a:p>
                  </a:txBody>
                  <a:tcPr/>
                </a:tc>
                <a:tc>
                  <a:txBody>
                    <a:bodyPr/>
                    <a:lstStyle/>
                    <a:p>
                      <a:r>
                        <a:rPr lang="en-US" sz="1000"/>
                        <a:t>428594</a:t>
                      </a:r>
                      <a:endParaRPr lang="en-US" sz="1000"/>
                    </a:p>
                  </a:txBody>
                  <a:tcPr/>
                </a:tc>
                <a:tc>
                  <a:txBody>
                    <a:bodyPr/>
                    <a:lstStyle/>
                    <a:p>
                      <a:r>
                        <a:rPr lang="en-US" sz="1000"/>
                        <a:t>0</a:t>
                      </a:r>
                      <a:endParaRPr lang="en-US" sz="1000"/>
                    </a:p>
                  </a:txBody>
                  <a:tcPr/>
                </a:tc>
                <a:tc>
                  <a:txBody>
                    <a:bodyPr/>
                    <a:lstStyle/>
                    <a:p>
                      <a:r>
                        <a:rPr lang="en-US" sz="1000"/>
                        <a:t>5891</a:t>
                      </a:r>
                      <a:endParaRPr lang="en-US" sz="1000"/>
                    </a:p>
                  </a:txBody>
                  <a:tcPr/>
                </a:tc>
                <a:tc>
                  <a:txBody>
                    <a:bodyPr/>
                    <a:lstStyle/>
                    <a:p>
                      <a:r>
                        <a:rPr lang="en-US" sz="1000"/>
                        <a:t>424307</a:t>
                      </a:r>
                      <a:endParaRPr lang="en-US" sz="1000"/>
                    </a:p>
                  </a:txBody>
                  <a:tcPr/>
                </a:tc>
                <a:tc>
                  <a:txBody>
                    <a:bodyPr/>
                    <a:lstStyle/>
                    <a:p>
                      <a:r>
                        <a:rPr lang="en-US" sz="1000"/>
                        <a:t>428594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521881050"/>
                  </a:ext>
                </a:extLst>
              </a:tr>
              <a:tr h="370840">
                <a:tc>
                  <a:txBody>
                    <a:bodyPr/>
                    <a:lstStyle/>
                    <a:p>
                      <a:r>
                        <a:rPr lang="de-DE" sz="1000" b="1"/>
                        <a:t>NDR Schleswig-Holstein - 2016-03-13 14:15:21</a:t>
                      </a:r>
                      <a:r>
                        <a:rPr lang="de-DE" sz="1000"/>
                        <a:t>
Tierischer Besuch in der Kieler Förde. Es wurden zwei Delfine vor der Holtenauer Schleuse gesichtet. Ob Selfie und Delfie aus Flensburg in die Landeshauptstadt gekommen sind? 
http://www.ndr.de/nachrichten/schleswig-holstein/Delfine-vor-Holtenauer-Schleuse-entdeckt,delfine142.html</a:t>
                      </a:r>
                      <a:endParaRPr lang="en-US" sz="1000"/>
                    </a:p>
                  </a:txBody>
                  <a:tcPr/>
                </a:tc>
                <a:tc>
                  <a:txBody>
                    <a:bodyPr/>
                    <a:lstStyle/>
                    <a:p>
                      <a:r>
                        <a:rPr lang="en-US" sz="1000"/>
                        <a:t>372533</a:t>
                      </a:r>
                      <a:endParaRPr lang="en-US" sz="1000"/>
                    </a:p>
                  </a:txBody>
                  <a:tcPr/>
                </a:tc>
                <a:tc>
                  <a:txBody>
                    <a:bodyPr/>
                    <a:lstStyle/>
                    <a:p>
                      <a:r>
                        <a:rPr lang="en-US" sz="1000"/>
                        <a:t>0</a:t>
                      </a:r>
                      <a:endParaRPr lang="en-US" sz="1000"/>
                    </a:p>
                  </a:txBody>
                  <a:tcPr/>
                </a:tc>
                <a:tc>
                  <a:txBody>
                    <a:bodyPr/>
                    <a:lstStyle/>
                    <a:p>
                      <a:r>
                        <a:rPr lang="en-US" sz="1000"/>
                        <a:t>316217</a:t>
                      </a:r>
                      <a:endParaRPr lang="en-US" sz="1000"/>
                    </a:p>
                  </a:txBody>
                  <a:tcPr/>
                </a:tc>
                <a:tc>
                  <a:txBody>
                    <a:bodyPr/>
                    <a:lstStyle/>
                    <a:p>
                      <a:r>
                        <a:rPr lang="en-US" sz="1000"/>
                        <a:t>65844</a:t>
                      </a:r>
                      <a:endParaRPr lang="en-US" sz="1000"/>
                    </a:p>
                  </a:txBody>
                  <a:tcPr/>
                </a:tc>
                <a:tc>
                  <a:txBody>
                    <a:bodyPr/>
                    <a:lstStyle/>
                    <a:p>
                      <a:r>
                        <a:rPr lang="en-US" sz="1000"/>
                        <a:t>372533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91096749"/>
                  </a:ext>
                </a:extLst>
              </a:tr>
              <a:tr h="370840">
                <a:tc>
                  <a:txBody>
                    <a:bodyPr/>
                    <a:lstStyle/>
                    <a:p>
                      <a:r>
                        <a:rPr lang="de-DE" sz="1000" b="1"/>
                        <a:t>NDR Schleswig-Holstein - 2016-03-14 19:04:12</a:t>
                      </a:r>
                      <a:r>
                        <a:rPr lang="de-DE" sz="1000"/>
                        <a:t>
Unsere Kollegen hatten heute Glück. Die beiden Delfine in der Kieler Förde sind ihnen quasi vor die Kamera geschwommen. Ein Experte hat uns bestätigt: Es sind "Selfie" und "Delfie". http://www.ndr.de/nachrichten/schleswig-holstein/Experte-bestaetigt-Es-sind-Selfie-und-Delfie,delfine158.html</a:t>
                      </a:r>
                      <a:endParaRPr lang="en-US" sz="1000"/>
                    </a:p>
                  </a:txBody>
                  <a:tcPr/>
                </a:tc>
                <a:tc>
                  <a:txBody>
                    <a:bodyPr/>
                    <a:lstStyle/>
                    <a:p>
                      <a:r>
                        <a:rPr lang="en-US" sz="1000"/>
                        <a:t>270301</a:t>
                      </a:r>
                      <a:endParaRPr lang="en-US" sz="1000"/>
                    </a:p>
                  </a:txBody>
                  <a:tcPr/>
                </a:tc>
                <a:tc>
                  <a:txBody>
                    <a:bodyPr/>
                    <a:lstStyle/>
                    <a:p>
                      <a:r>
                        <a:rPr lang="en-US" sz="1000"/>
                        <a:t>0</a:t>
                      </a:r>
                      <a:endParaRPr lang="en-US" sz="1000"/>
                    </a:p>
                  </a:txBody>
                  <a:tcPr/>
                </a:tc>
                <a:tc>
                  <a:txBody>
                    <a:bodyPr/>
                    <a:lstStyle/>
                    <a:p>
                      <a:r>
                        <a:rPr lang="en-US" sz="1000"/>
                        <a:t>116710</a:t>
                      </a:r>
                      <a:endParaRPr lang="en-US" sz="1000"/>
                    </a:p>
                  </a:txBody>
                  <a:tcPr/>
                </a:tc>
                <a:tc>
                  <a:txBody>
                    <a:bodyPr/>
                    <a:lstStyle/>
                    <a:p>
                      <a:r>
                        <a:rPr lang="en-US" sz="1000"/>
                        <a:t>155536</a:t>
                      </a:r>
                      <a:endParaRPr lang="en-US" sz="1000"/>
                    </a:p>
                  </a:txBody>
                  <a:tcPr/>
                </a:tc>
                <a:tc>
                  <a:txBody>
                    <a:bodyPr/>
                    <a:lstStyle/>
                    <a:p>
                      <a:r>
                        <a:rPr lang="en-US" sz="1000"/>
                        <a:t>270301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328937468"/>
                  </a:ext>
                </a:extLst>
              </a:tr>
              <a:tr h="370840">
                <a:tc>
                  <a:txBody>
                    <a:bodyPr/>
                    <a:lstStyle/>
                    <a:p>
                      <a:r>
                        <a:rPr lang="de-DE" sz="1000" b="1"/>
                        <a:t>NDR Schleswig-Holstein - 2016-03-06 12:23:14</a:t>
                      </a:r>
                      <a:r>
                        <a:rPr lang="de-DE" sz="1000"/>
                        <a:t>
Nicht alt genug, um mit den Großen zu feiern? So könnte es funktionieren ;) #SchleswigHolsteinMagazin</a:t>
                      </a:r>
                      <a:endParaRPr lang="en-US" sz="1000"/>
                    </a:p>
                  </a:txBody>
                  <a:tcPr/>
                </a:tc>
                <a:tc>
                  <a:txBody>
                    <a:bodyPr/>
                    <a:lstStyle/>
                    <a:p>
                      <a:r>
                        <a:rPr lang="en-US" sz="1000"/>
                        <a:t>220044</a:t>
                      </a:r>
                      <a:endParaRPr lang="en-US" sz="1000"/>
                    </a:p>
                  </a:txBody>
                  <a:tcPr/>
                </a:tc>
                <a:tc>
                  <a:txBody>
                    <a:bodyPr/>
                    <a:lstStyle/>
                    <a:p>
                      <a:r>
                        <a:rPr lang="en-US" sz="1000"/>
                        <a:t>0</a:t>
                      </a:r>
                      <a:endParaRPr lang="en-US" sz="1000"/>
                    </a:p>
                  </a:txBody>
                  <a:tcPr/>
                </a:tc>
                <a:tc>
                  <a:txBody>
                    <a:bodyPr/>
                    <a:lstStyle/>
                    <a:p>
                      <a:r>
                        <a:rPr lang="en-US" sz="1000"/>
                        <a:t>5588</a:t>
                      </a:r>
                      <a:endParaRPr lang="en-US" sz="1000"/>
                    </a:p>
                  </a:txBody>
                  <a:tcPr/>
                </a:tc>
                <a:tc>
                  <a:txBody>
                    <a:bodyPr/>
                    <a:lstStyle/>
                    <a:p>
                      <a:r>
                        <a:rPr lang="en-US" sz="1000"/>
                        <a:t>215794</a:t>
                      </a:r>
                      <a:endParaRPr lang="en-US" sz="1000"/>
                    </a:p>
                  </a:txBody>
                  <a:tcPr/>
                </a:tc>
                <a:tc>
                  <a:txBody>
                    <a:bodyPr/>
                    <a:lstStyle/>
                    <a:p>
                      <a:r>
                        <a:rPr lang="en-US" sz="1000"/>
                        <a:t>220044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423763078"/>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473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58140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77262806"/>
                    </a:ext>
                  </a:extLst>
                </a:gridCol>
                <a:gridCol w="1234440">
                  <a:extLst>
                    <a:ext uri="{9D8B030D-6E8A-4147-A177-3AD203B41FA5}">
                      <a16:colId xmlns:a16="http://schemas.microsoft.com/office/drawing/2014/main" val="4265125183"/>
                    </a:ext>
                  </a:extLst>
                </a:gridCol>
                <a:gridCol w="1234440">
                  <a:extLst>
                    <a:ext uri="{9D8B030D-6E8A-4147-A177-3AD203B41FA5}">
                      <a16:colId xmlns:a16="http://schemas.microsoft.com/office/drawing/2014/main" val="4072984795"/>
                    </a:ext>
                  </a:extLst>
                </a:gridCol>
                <a:gridCol w="1234440">
                  <a:extLst>
                    <a:ext uri="{9D8B030D-6E8A-4147-A177-3AD203B41FA5}">
                      <a16:colId xmlns:a16="http://schemas.microsoft.com/office/drawing/2014/main" val="555312944"/>
                    </a:ext>
                  </a:extLst>
                </a:gridCol>
                <a:gridCol w="822960">
                  <a:extLst>
                    <a:ext uri="{9D8B030D-6E8A-4147-A177-3AD203B41FA5}">
                      <a16:colId xmlns:a16="http://schemas.microsoft.com/office/drawing/2014/main" val="3926144148"/>
                    </a:ext>
                  </a:extLst>
                </a:gridCol>
                <a:gridCol w="411480">
                  <a:extLst>
                    <a:ext uri="{9D8B030D-6E8A-4147-A177-3AD203B41FA5}">
                      <a16:colId xmlns:a16="http://schemas.microsoft.com/office/drawing/2014/main" val="1960539202"/>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898273205"/>
                  </a:ext>
                </a:extLst>
              </a:tr>
              <a:tr h="370840">
                <a:tc>
                  <a:txBody>
                    <a:bodyPr/>
                    <a:lstStyle/>
                    <a:p>
                      <a:r>
                        <a:rPr lang="de-DE" sz="1000" b="1"/>
                        <a:t>NDR Schleswig-Holstein - 2016-03-13 14:15:21</a:t>
                      </a:r>
                      <a:r>
                        <a:rPr lang="de-DE" sz="1000"/>
                        <a:t>
Tierischer Besuch in der Kieler Förde. Es wurden zwei Delfine vor der Holtenauer Schleuse gesichtet. Ob Selfie und Delfie aus Flensburg in die Landeshauptstadt gekommen sind? 
http://www.ndr.de/nachrichten/schleswig-holstein/Delfine-vor-Holtenauer-Schleuse-entdeckt,delfine142.html</a:t>
                      </a:r>
                      <a:endParaRPr lang="en-US" sz="1000"/>
                    </a:p>
                  </a:txBody>
                  <a:tcPr/>
                </a:tc>
                <a:tc>
                  <a:txBody>
                    <a:bodyPr/>
                    <a:lstStyle/>
                    <a:p>
                      <a:r>
                        <a:rPr lang="en-US" sz="1000"/>
                        <a:t>20080</a:t>
                      </a:r>
                      <a:endParaRPr lang="en-US" sz="1000"/>
                    </a:p>
                  </a:txBody>
                  <a:tcPr/>
                </a:tc>
                <a:tc>
                  <a:txBody>
                    <a:bodyPr/>
                    <a:lstStyle/>
                    <a:p>
                      <a:r>
                        <a:rPr lang="en-US" sz="1000"/>
                        <a:t>372533</a:t>
                      </a:r>
                      <a:endParaRPr lang="en-US" sz="1000"/>
                    </a:p>
                  </a:txBody>
                  <a:tcPr/>
                </a:tc>
                <a:tc>
                  <a:txBody>
                    <a:bodyPr/>
                    <a:lstStyle/>
                    <a:p>
                      <a:r>
                        <a:rPr lang="en-US" sz="1000"/>
                        <a:t>5.4%</a:t>
                      </a:r>
                      <a:endParaRPr lang="en-US" sz="1000"/>
                    </a:p>
                  </a:txBody>
                  <a:tcPr/>
                </a:tc>
                <a:tc>
                  <a:txBody>
                    <a:bodyPr/>
                    <a:lstStyle/>
                    <a:p>
                      <a:r>
                        <a:rPr lang="en-US" sz="1000"/>
                        <a:t>2333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733480944"/>
                  </a:ext>
                </a:extLst>
              </a:tr>
              <a:tr h="370840">
                <a:tc>
                  <a:txBody>
                    <a:bodyPr/>
                    <a:lstStyle/>
                    <a:p>
                      <a:r>
                        <a:rPr lang="de-DE" sz="1000" b="1"/>
                        <a:t>NDR Schleswig-Holstein - 2016-07-27 18:20:37</a:t>
                      </a:r>
                      <a:r>
                        <a:rPr lang="de-DE" sz="1000"/>
                        <a:t>
Notärzte und Rettungssanitäter kämpfen oft mit unachtsamen Verkehrsteilnehmern, die ihnen auf den Straßen keinen Platz machen oder ihnen die Vorfahrt nehmen. Wir haben Stefan Sielemann, Hauptbrandmeister bei der Berufsfeuerwehr Kiel, bei seinen Einsätzen begleitet. Mehr dazu im Schleswig-Holstein Magazin: http://www.ndr.de/fernsehen/sendungen/schleswig-holstein_magazin/sendung536318.html</a:t>
                      </a:r>
                      <a:endParaRPr lang="en-US" sz="1000"/>
                    </a:p>
                  </a:txBody>
                  <a:tcPr/>
                </a:tc>
                <a:tc>
                  <a:txBody>
                    <a:bodyPr/>
                    <a:lstStyle/>
                    <a:p>
                      <a:r>
                        <a:rPr lang="en-US" sz="1000"/>
                        <a:t>14091</a:t>
                      </a:r>
                      <a:endParaRPr lang="en-US" sz="1000"/>
                    </a:p>
                  </a:txBody>
                  <a:tcPr/>
                </a:tc>
                <a:tc>
                  <a:txBody>
                    <a:bodyPr/>
                    <a:lstStyle/>
                    <a:p>
                      <a:r>
                        <a:rPr lang="en-US" sz="1000"/>
                        <a:t>467914</a:t>
                      </a:r>
                      <a:endParaRPr lang="en-US" sz="1000"/>
                    </a:p>
                  </a:txBody>
                  <a:tcPr/>
                </a:tc>
                <a:tc>
                  <a:txBody>
                    <a:bodyPr/>
                    <a:lstStyle/>
                    <a:p>
                      <a:r>
                        <a:rPr lang="en-US" sz="1000"/>
                        <a:t>3.0%</a:t>
                      </a:r>
                      <a:endParaRPr lang="en-US" sz="1000"/>
                    </a:p>
                  </a:txBody>
                  <a:tcPr/>
                </a:tc>
                <a:tc>
                  <a:txBody>
                    <a:bodyPr/>
                    <a:lstStyle/>
                    <a:p>
                      <a:r>
                        <a:rPr lang="en-US" sz="1000"/>
                        <a:t>712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874369927"/>
                  </a:ext>
                </a:extLst>
              </a:tr>
              <a:tr h="370840">
                <a:tc>
                  <a:txBody>
                    <a:bodyPr/>
                    <a:lstStyle/>
                    <a:p>
                      <a:r>
                        <a:rPr lang="en-US" sz="1000" b="1"/>
                        <a:t>NDR Schleswig-Holstein - 2016-02-25 09:11:10</a:t>
                      </a:r>
                      <a:r>
                        <a:rPr lang="en-US" sz="1000"/>
                        <a:t>
Tja, was soll man sagen? Profi bleibt halt Profi. Dominik Klein hat in #BasticksBallBattle gewonnen. Jan, Kopf hoch - morgen kannst Du dich gegen die Profis von Holstein Kiel beweisen :) THW Kiel</a:t>
                      </a:r>
                      <a:endParaRPr lang="en-US" sz="1000"/>
                    </a:p>
                  </a:txBody>
                  <a:tcPr/>
                </a:tc>
                <a:tc>
                  <a:txBody>
                    <a:bodyPr/>
                    <a:lstStyle/>
                    <a:p>
                      <a:r>
                        <a:rPr lang="en-US" sz="1000"/>
                        <a:t>13242</a:t>
                      </a:r>
                      <a:endParaRPr lang="en-US" sz="1000"/>
                    </a:p>
                  </a:txBody>
                  <a:tcPr/>
                </a:tc>
                <a:tc>
                  <a:txBody>
                    <a:bodyPr/>
                    <a:lstStyle/>
                    <a:p>
                      <a:r>
                        <a:rPr lang="en-US" sz="1000"/>
                        <a:t>210801</a:t>
                      </a:r>
                      <a:endParaRPr lang="en-US" sz="1000"/>
                    </a:p>
                  </a:txBody>
                  <a:tcPr/>
                </a:tc>
                <a:tc>
                  <a:txBody>
                    <a:bodyPr/>
                    <a:lstStyle/>
                    <a:p>
                      <a:r>
                        <a:rPr lang="en-US" sz="1000"/>
                        <a:t>6.3%</a:t>
                      </a:r>
                      <a:endParaRPr lang="en-US" sz="1000"/>
                    </a:p>
                  </a:txBody>
                  <a:tcPr/>
                </a:tc>
                <a:tc>
                  <a:txBody>
                    <a:bodyPr/>
                    <a:lstStyle/>
                    <a:p>
                      <a:r>
                        <a:rPr lang="en-US" sz="1000"/>
                        <a:t>1027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445191801"/>
                  </a:ext>
                </a:extLst>
              </a:tr>
              <a:tr h="370840">
                <a:tc>
                  <a:txBody>
                    <a:bodyPr/>
                    <a:lstStyle/>
                    <a:p>
                      <a:r>
                        <a:rPr lang="de-DE" sz="1000" b="1"/>
                        <a:t>NDR Schleswig-Holstein - 2016-02-16 09:48:10</a:t>
                      </a:r>
                      <a:r>
                        <a:rPr lang="de-DE" sz="1000"/>
                        <a:t>
Bombastisch, wie sich Jan Bastick gegen die Spieler der SG Flensburg-Handewitt angestellt hat. Doch trotz 1A-Verstärkung von SG-Trainer Ljubomir Vranjes hat es für den Sieg nicht ganz gereicht. Am Mittwoch tritt Jan gegen den Golf-Club Kitzeberg e.V. an. Schafft er es diesmal? #BasticksBallBattle</a:t>
                      </a:r>
                      <a:endParaRPr lang="en-US" sz="1000"/>
                    </a:p>
                  </a:txBody>
                  <a:tcPr/>
                </a:tc>
                <a:tc>
                  <a:txBody>
                    <a:bodyPr/>
                    <a:lstStyle/>
                    <a:p>
                      <a:r>
                        <a:rPr lang="en-US" sz="1000"/>
                        <a:t>10144</a:t>
                      </a:r>
                      <a:endParaRPr lang="en-US" sz="1000"/>
                    </a:p>
                  </a:txBody>
                  <a:tcPr/>
                </a:tc>
                <a:tc>
                  <a:txBody>
                    <a:bodyPr/>
                    <a:lstStyle/>
                    <a:p>
                      <a:r>
                        <a:rPr lang="en-US" sz="1000"/>
                        <a:t>171700</a:t>
                      </a:r>
                      <a:endParaRPr lang="en-US" sz="1000"/>
                    </a:p>
                  </a:txBody>
                  <a:tcPr/>
                </a:tc>
                <a:tc>
                  <a:txBody>
                    <a:bodyPr/>
                    <a:lstStyle/>
                    <a:p>
                      <a:r>
                        <a:rPr lang="en-US" sz="1000"/>
                        <a:t>5.9%</a:t>
                      </a:r>
                      <a:endParaRPr lang="en-US" sz="1000"/>
                    </a:p>
                  </a:txBody>
                  <a:tcPr/>
                </a:tc>
                <a:tc>
                  <a:txBody>
                    <a:bodyPr/>
                    <a:lstStyle/>
                    <a:p>
                      <a:r>
                        <a:rPr lang="en-US" sz="1000"/>
                        <a:t>662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514478028"/>
                  </a:ext>
                </a:extLst>
              </a:tr>
              <a:tr h="370840">
                <a:tc>
                  <a:txBody>
                    <a:bodyPr/>
                    <a:lstStyle/>
                    <a:p>
                      <a:r>
                        <a:rPr lang="de-DE" sz="1000" b="1"/>
                        <a:t>NDR Schleswig-Holstein - 2016-03-14 19:04:12</a:t>
                      </a:r>
                      <a:r>
                        <a:rPr lang="de-DE" sz="1000"/>
                        <a:t>
Unsere Kollegen hatten heute Glück. Die beiden Delfine in der Kieler Förde sind ihnen quasi vor die Kamera geschwommen. Ein Experte hat uns bestätigt: Es sind "Selfie" und "Delfie". http://www.ndr.de/nachrichten/schleswig-holstein/Experte-bestaetigt-Es-sind-Selfie-und-Delfie,delfine158.html</a:t>
                      </a:r>
                      <a:endParaRPr lang="en-US" sz="1000"/>
                    </a:p>
                  </a:txBody>
                  <a:tcPr/>
                </a:tc>
                <a:tc>
                  <a:txBody>
                    <a:bodyPr/>
                    <a:lstStyle/>
                    <a:p>
                      <a:r>
                        <a:rPr lang="en-US" sz="1000"/>
                        <a:t>8352</a:t>
                      </a:r>
                      <a:endParaRPr lang="en-US" sz="1000"/>
                    </a:p>
                  </a:txBody>
                  <a:tcPr/>
                </a:tc>
                <a:tc>
                  <a:txBody>
                    <a:bodyPr/>
                    <a:lstStyle/>
                    <a:p>
                      <a:r>
                        <a:rPr lang="en-US" sz="1000"/>
                        <a:t>270301</a:t>
                      </a:r>
                      <a:endParaRPr lang="en-US" sz="1000"/>
                    </a:p>
                  </a:txBody>
                  <a:tcPr/>
                </a:tc>
                <a:tc>
                  <a:txBody>
                    <a:bodyPr/>
                    <a:lstStyle/>
                    <a:p>
                      <a:r>
                        <a:rPr lang="en-US" sz="1000"/>
                        <a:t>3.1%</a:t>
                      </a:r>
                      <a:endParaRPr lang="en-US" sz="1000"/>
                    </a:p>
                  </a:txBody>
                  <a:tcPr/>
                </a:tc>
                <a:tc>
                  <a:txBody>
                    <a:bodyPr/>
                    <a:lstStyle/>
                    <a:p>
                      <a:r>
                        <a:rPr lang="en-US" sz="1000"/>
                        <a:t>2097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662830242"/>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2911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599745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84035141"/>
                    </a:ext>
                  </a:extLst>
                </a:gridCol>
                <a:gridCol w="1234440">
                  <a:extLst>
                    <a:ext uri="{9D8B030D-6E8A-4147-A177-3AD203B41FA5}">
                      <a16:colId xmlns:a16="http://schemas.microsoft.com/office/drawing/2014/main" val="1706195536"/>
                    </a:ext>
                  </a:extLst>
                </a:gridCol>
                <a:gridCol w="1234440">
                  <a:extLst>
                    <a:ext uri="{9D8B030D-6E8A-4147-A177-3AD203B41FA5}">
                      <a16:colId xmlns:a16="http://schemas.microsoft.com/office/drawing/2014/main" val="608938081"/>
                    </a:ext>
                  </a:extLst>
                </a:gridCol>
                <a:gridCol w="1234440">
                  <a:extLst>
                    <a:ext uri="{9D8B030D-6E8A-4147-A177-3AD203B41FA5}">
                      <a16:colId xmlns:a16="http://schemas.microsoft.com/office/drawing/2014/main" val="439904963"/>
                    </a:ext>
                  </a:extLst>
                </a:gridCol>
                <a:gridCol w="822960">
                  <a:extLst>
                    <a:ext uri="{9D8B030D-6E8A-4147-A177-3AD203B41FA5}">
                      <a16:colId xmlns:a16="http://schemas.microsoft.com/office/drawing/2014/main" val="558998350"/>
                    </a:ext>
                  </a:extLst>
                </a:gridCol>
                <a:gridCol w="411480">
                  <a:extLst>
                    <a:ext uri="{9D8B030D-6E8A-4147-A177-3AD203B41FA5}">
                      <a16:colId xmlns:a16="http://schemas.microsoft.com/office/drawing/2014/main" val="2450179711"/>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4233553457"/>
                  </a:ext>
                </a:extLst>
              </a:tr>
              <a:tr h="370840">
                <a:tc>
                  <a:txBody>
                    <a:bodyPr/>
                    <a:lstStyle/>
                    <a:p>
                      <a:r>
                        <a:rPr lang="de-DE" sz="1000" b="1"/>
                        <a:t>NDR Schleswig-Holstein - 2016-04-30 17:47:08</a:t>
                      </a:r>
                      <a:r>
                        <a:rPr lang="de-DE" sz="1000"/>
                        <a:t>
Bei der Anschaffung neuer Feuerwehrfahrzeuge müssen mehrere Gemeinden Fördergelder von bis zu 20.000 Euro zurückzahlen. Warum? Sie haben Fehler in ihren Ausschreibungen gemacht, sagen die Kreise. Freiwillige Feuerwehr #SHM</a:t>
                      </a:r>
                      <a:endParaRPr lang="en-US" sz="1000"/>
                    </a:p>
                  </a:txBody>
                  <a:tcPr/>
                </a:tc>
                <a:tc>
                  <a:txBody>
                    <a:bodyPr/>
                    <a:lstStyle/>
                    <a:p>
                      <a:r>
                        <a:rPr lang="en-US" sz="1000"/>
                        <a:t>10.6%</a:t>
                      </a:r>
                      <a:endParaRPr lang="en-US" sz="1000"/>
                    </a:p>
                  </a:txBody>
                  <a:tcPr/>
                </a:tc>
                <a:tc>
                  <a:txBody>
                    <a:bodyPr/>
                    <a:lstStyle/>
                    <a:p>
                      <a:r>
                        <a:rPr lang="en-US" sz="1000"/>
                        <a:t>4068</a:t>
                      </a:r>
                      <a:endParaRPr lang="en-US" sz="1000"/>
                    </a:p>
                  </a:txBody>
                  <a:tcPr/>
                </a:tc>
                <a:tc>
                  <a:txBody>
                    <a:bodyPr/>
                    <a:lstStyle/>
                    <a:p>
                      <a:r>
                        <a:rPr lang="en-US" sz="1000"/>
                        <a:t>38428</a:t>
                      </a:r>
                      <a:endParaRPr lang="en-US" sz="1000"/>
                    </a:p>
                  </a:txBody>
                  <a:tcPr/>
                </a:tc>
                <a:tc>
                  <a:txBody>
                    <a:bodyPr/>
                    <a:lstStyle/>
                    <a:p>
                      <a:r>
                        <a:rPr lang="en-US" sz="1000"/>
                        <a:t>149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643486037"/>
                  </a:ext>
                </a:extLst>
              </a:tr>
              <a:tr h="370840">
                <a:tc>
                  <a:txBody>
                    <a:bodyPr/>
                    <a:lstStyle/>
                    <a:p>
                      <a:r>
                        <a:rPr lang="de-DE" sz="1000" b="1"/>
                        <a:t>NDR Schleswig-Holstein - 2016-05-23 09:00:45</a:t>
                      </a:r>
                      <a:r>
                        <a:rPr lang="de-DE" sz="1000"/>
                        <a:t>
In ein paar Stunden geht es los ...</a:t>
                      </a:r>
                      <a:endParaRPr lang="en-US" sz="1000"/>
                    </a:p>
                  </a:txBody>
                  <a:tcPr/>
                </a:tc>
                <a:tc>
                  <a:txBody>
                    <a:bodyPr/>
                    <a:lstStyle/>
                    <a:p>
                      <a:r>
                        <a:rPr lang="en-US" sz="1000"/>
                        <a:t>10.0%</a:t>
                      </a:r>
                      <a:endParaRPr lang="en-US" sz="1000"/>
                    </a:p>
                  </a:txBody>
                  <a:tcPr/>
                </a:tc>
                <a:tc>
                  <a:txBody>
                    <a:bodyPr/>
                    <a:lstStyle/>
                    <a:p>
                      <a:r>
                        <a:rPr lang="en-US" sz="1000"/>
                        <a:t>4827</a:t>
                      </a:r>
                      <a:endParaRPr lang="en-US" sz="1000"/>
                    </a:p>
                  </a:txBody>
                  <a:tcPr/>
                </a:tc>
                <a:tc>
                  <a:txBody>
                    <a:bodyPr/>
                    <a:lstStyle/>
                    <a:p>
                      <a:r>
                        <a:rPr lang="en-US" sz="1000"/>
                        <a:t>48124</a:t>
                      </a:r>
                      <a:endParaRPr lang="en-US" sz="1000"/>
                    </a:p>
                  </a:txBody>
                  <a:tcPr/>
                </a:tc>
                <a:tc>
                  <a:txBody>
                    <a:bodyPr/>
                    <a:lstStyle/>
                    <a:p>
                      <a:r>
                        <a:rPr lang="en-US" sz="1000"/>
                        <a:t>981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669397090"/>
                  </a:ext>
                </a:extLst>
              </a:tr>
              <a:tr h="370840">
                <a:tc>
                  <a:txBody>
                    <a:bodyPr/>
                    <a:lstStyle/>
                    <a:p>
                      <a:r>
                        <a:rPr lang="de-DE" sz="1000" b="1"/>
                        <a:t>NDR Schleswig-Holstein - 2016-07-23 19:47:43</a:t>
                      </a:r>
                      <a:r>
                        <a:rPr lang="de-DE" sz="1000"/>
                        <a:t>
Es geht weiter.</a:t>
                      </a:r>
                      <a:endParaRPr lang="en-US" sz="1000"/>
                    </a:p>
                  </a:txBody>
                  <a:tcPr/>
                </a:tc>
                <a:tc>
                  <a:txBody>
                    <a:bodyPr/>
                    <a:lstStyle/>
                    <a:p>
                      <a:r>
                        <a:rPr lang="en-US" sz="1000"/>
                        <a:t>9.4%</a:t>
                      </a:r>
                      <a:endParaRPr lang="en-US" sz="1000"/>
                    </a:p>
                  </a:txBody>
                  <a:tcPr/>
                </a:tc>
                <a:tc>
                  <a:txBody>
                    <a:bodyPr/>
                    <a:lstStyle/>
                    <a:p>
                      <a:r>
                        <a:rPr lang="en-US" sz="1000"/>
                        <a:t>797</a:t>
                      </a:r>
                      <a:endParaRPr lang="en-US" sz="1000"/>
                    </a:p>
                  </a:txBody>
                  <a:tcPr/>
                </a:tc>
                <a:tc>
                  <a:txBody>
                    <a:bodyPr/>
                    <a:lstStyle/>
                    <a:p>
                      <a:r>
                        <a:rPr lang="en-US" sz="1000"/>
                        <a:t>8479</a:t>
                      </a:r>
                      <a:endParaRPr lang="en-US" sz="1000"/>
                    </a:p>
                  </a:txBody>
                  <a:tcPr/>
                </a:tc>
                <a:tc>
                  <a:txBody>
                    <a:bodyPr/>
                    <a:lstStyle/>
                    <a:p>
                      <a:r>
                        <a:rPr lang="en-US" sz="1000"/>
                        <a:t>123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591023194"/>
                  </a:ext>
                </a:extLst>
              </a:tr>
              <a:tr h="370840">
                <a:tc>
                  <a:txBody>
                    <a:bodyPr/>
                    <a:lstStyle/>
                    <a:p>
                      <a:r>
                        <a:rPr lang="de-DE" sz="1000" b="1"/>
                        <a:t>NDR Schleswig-Holstein - 2016-07-11 14:06:02</a:t>
                      </a:r>
                      <a:r>
                        <a:rPr lang="de-DE" sz="1000"/>
                        <a:t>
Licht-Spektakel über Schleswig-Holstein: Gestern Abend erhellten Wetterleuchten und Gewitter an vielen Stellen im Land den Himmel. Sarah N. Höft nahm das Phänomen über Neumünster auf.</a:t>
                      </a:r>
                      <a:endParaRPr lang="en-US" sz="1000"/>
                    </a:p>
                  </a:txBody>
                  <a:tcPr/>
                </a:tc>
                <a:tc>
                  <a:txBody>
                    <a:bodyPr/>
                    <a:lstStyle/>
                    <a:p>
                      <a:r>
                        <a:rPr lang="en-US" sz="1000"/>
                        <a:t>7.8%</a:t>
                      </a:r>
                      <a:endParaRPr lang="en-US" sz="1000"/>
                    </a:p>
                  </a:txBody>
                  <a:tcPr/>
                </a:tc>
                <a:tc>
                  <a:txBody>
                    <a:bodyPr/>
                    <a:lstStyle/>
                    <a:p>
                      <a:r>
                        <a:rPr lang="en-US" sz="1000"/>
                        <a:t>1345</a:t>
                      </a:r>
                      <a:endParaRPr lang="en-US" sz="1000"/>
                    </a:p>
                  </a:txBody>
                  <a:tcPr/>
                </a:tc>
                <a:tc>
                  <a:txBody>
                    <a:bodyPr/>
                    <a:lstStyle/>
                    <a:p>
                      <a:r>
                        <a:rPr lang="en-US" sz="1000"/>
                        <a:t>17292</a:t>
                      </a:r>
                      <a:endParaRPr lang="en-US" sz="1000"/>
                    </a:p>
                  </a:txBody>
                  <a:tcPr/>
                </a:tc>
                <a:tc>
                  <a:txBody>
                    <a:bodyPr/>
                    <a:lstStyle/>
                    <a:p>
                      <a:r>
                        <a:rPr lang="en-US" sz="1000"/>
                        <a:t>246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908397486"/>
                  </a:ext>
                </a:extLst>
              </a:tr>
              <a:tr h="370840">
                <a:tc>
                  <a:txBody>
                    <a:bodyPr/>
                    <a:lstStyle/>
                    <a:p>
                      <a:r>
                        <a:rPr lang="de-DE" sz="1000" b="1"/>
                        <a:t>NDR Schleswig-Holstein - 2016-05-28 23:55:14</a:t>
                      </a:r>
                      <a:r>
                        <a:rPr lang="de-DE" sz="1000"/>
                        <a:t>
Dem VfB Lübeck v. 1919 e. V. ist vor heimischen Publikum die Pokalverteidigung gelungen. In einem packenden Spiel siegten die Lübecker mit 2:1 gegen den ETSV Weiche Flensburg. Und das waren die Reaktionen:</a:t>
                      </a:r>
                      <a:endParaRPr lang="en-US" sz="1000"/>
                    </a:p>
                  </a:txBody>
                  <a:tcPr/>
                </a:tc>
                <a:tc>
                  <a:txBody>
                    <a:bodyPr/>
                    <a:lstStyle/>
                    <a:p>
                      <a:r>
                        <a:rPr lang="en-US" sz="1000"/>
                        <a:t>7.6%</a:t>
                      </a:r>
                      <a:endParaRPr lang="en-US" sz="1000"/>
                    </a:p>
                  </a:txBody>
                  <a:tcPr/>
                </a:tc>
                <a:tc>
                  <a:txBody>
                    <a:bodyPr/>
                    <a:lstStyle/>
                    <a:p>
                      <a:r>
                        <a:rPr lang="en-US" sz="1000"/>
                        <a:t>4946</a:t>
                      </a:r>
                      <a:endParaRPr lang="en-US" sz="1000"/>
                    </a:p>
                  </a:txBody>
                  <a:tcPr/>
                </a:tc>
                <a:tc>
                  <a:txBody>
                    <a:bodyPr/>
                    <a:lstStyle/>
                    <a:p>
                      <a:r>
                        <a:rPr lang="en-US" sz="1000"/>
                        <a:t>64897</a:t>
                      </a:r>
                      <a:endParaRPr lang="en-US" sz="1000"/>
                    </a:p>
                  </a:txBody>
                  <a:tcPr/>
                </a:tc>
                <a:tc>
                  <a:txBody>
                    <a:bodyPr/>
                    <a:lstStyle/>
                    <a:p>
                      <a:r>
                        <a:rPr lang="en-US" sz="1000"/>
                        <a:t>601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37724865"/>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6507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591298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11036873"/>
                    </a:ext>
                  </a:extLst>
                </a:gridCol>
                <a:gridCol w="1234440">
                  <a:extLst>
                    <a:ext uri="{9D8B030D-6E8A-4147-A177-3AD203B41FA5}">
                      <a16:colId xmlns:a16="http://schemas.microsoft.com/office/drawing/2014/main" val="2037739183"/>
                    </a:ext>
                  </a:extLst>
                </a:gridCol>
                <a:gridCol w="1234440">
                  <a:extLst>
                    <a:ext uri="{9D8B030D-6E8A-4147-A177-3AD203B41FA5}">
                      <a16:colId xmlns:a16="http://schemas.microsoft.com/office/drawing/2014/main" val="852221133"/>
                    </a:ext>
                  </a:extLst>
                </a:gridCol>
                <a:gridCol w="1234440">
                  <a:extLst>
                    <a:ext uri="{9D8B030D-6E8A-4147-A177-3AD203B41FA5}">
                      <a16:colId xmlns:a16="http://schemas.microsoft.com/office/drawing/2014/main" val="3817079688"/>
                    </a:ext>
                  </a:extLst>
                </a:gridCol>
                <a:gridCol w="822960">
                  <a:extLst>
                    <a:ext uri="{9D8B030D-6E8A-4147-A177-3AD203B41FA5}">
                      <a16:colId xmlns:a16="http://schemas.microsoft.com/office/drawing/2014/main" val="447575530"/>
                    </a:ext>
                  </a:extLst>
                </a:gridCol>
                <a:gridCol w="411480">
                  <a:extLst>
                    <a:ext uri="{9D8B030D-6E8A-4147-A177-3AD203B41FA5}">
                      <a16:colId xmlns:a16="http://schemas.microsoft.com/office/drawing/2014/main" val="1310621708"/>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871476325"/>
                  </a:ext>
                </a:extLst>
              </a:tr>
              <a:tr h="370840">
                <a:tc>
                  <a:txBody>
                    <a:bodyPr/>
                    <a:lstStyle/>
                    <a:p>
                      <a:r>
                        <a:rPr lang="de-DE" sz="1000" b="1"/>
                        <a:t>NDR Schleswig-Holstein - 2016-09-13 18:34:02</a:t>
                      </a:r>
                      <a:r>
                        <a:rPr lang="de-DE" sz="1000"/>
                        <a:t>
Taxi Jan Malte: In St. Peter Ording hat unser Moderator im vergangenen Jahr Spenden für den Hospizdienst Eiderstedt eingefahren. Das Geld wurde genutzt, um ein Fortbildungswochenende zum Thema Demenz zu finanzieren. http://www.ndr.de/wellenord/taxijanmalte/taxijanmalte660.html</a:t>
                      </a:r>
                      <a:endParaRPr lang="en-US" sz="1000"/>
                    </a:p>
                  </a:txBody>
                  <a:tcPr/>
                </a:tc>
                <a:tc>
                  <a:txBody>
                    <a:bodyPr/>
                    <a:lstStyle/>
                    <a:p>
                      <a:r>
                        <a:rPr lang="en-US" sz="1000"/>
                        <a:t>0.0%</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34953580"/>
                  </a:ext>
                </a:extLst>
              </a:tr>
              <a:tr h="370840">
                <a:tc>
                  <a:txBody>
                    <a:bodyPr/>
                    <a:lstStyle/>
                    <a:p>
                      <a:r>
                        <a:rPr lang="de-DE" sz="1000" b="1"/>
                        <a:t>NDR Schleswig-Holstein - 2016-09-12 18:40:27</a:t>
                      </a:r>
                      <a:r>
                        <a:rPr lang="de-DE" sz="1000"/>
                        <a:t>
Taxi Jan Malte hat 2015 für Förderkreis für krebskranke Kinder und Jugendliche 1.489,05 Euro eingefahren. Was mit dem Geld möglich wurde, erzählen Alex Potthoff und Marcel Grümmert. #TaxiJanMalte http://www.ndr.de/wellenord/taxijanmalte/taxijanmalte652.html</a:t>
                      </a:r>
                      <a:endParaRPr lang="en-US" sz="1000"/>
                    </a:p>
                  </a:txBody>
                  <a:tcPr/>
                </a:tc>
                <a:tc>
                  <a:txBody>
                    <a:bodyPr/>
                    <a:lstStyle/>
                    <a:p>
                      <a:r>
                        <a:rPr lang="en-US" sz="1000"/>
                        <a:t>0.0%</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923441618"/>
                  </a:ext>
                </a:extLst>
              </a:tr>
              <a:tr h="370840">
                <a:tc>
                  <a:txBody>
                    <a:bodyPr/>
                    <a:lstStyle/>
                    <a:p>
                      <a:r>
                        <a:rPr lang="de-DE" sz="1000" b="1"/>
                        <a:t>NDR Schleswig-Holstein - 2016-05-06 08:01:45</a:t>
                      </a:r>
                      <a:r>
                        <a:rPr lang="de-DE" sz="1000"/>
                        <a:t>
Holger ist gefrustet - während fast alle ihren Himmelfahrtsrausch zuhause auskurieren dürfen, muss er das auf der Baustelle tun. Trotzdem will er einen Weltrekord angehen. #Vatertag #Kolonne13 #Comedy</a:t>
                      </a:r>
                      <a:endParaRPr lang="en-US" sz="1000"/>
                    </a:p>
                  </a:txBody>
                  <a:tcPr/>
                </a:tc>
                <a:tc>
                  <a:txBody>
                    <a:bodyPr/>
                    <a:lstStyle/>
                    <a:p>
                      <a:r>
                        <a:rPr lang="en-US" sz="1000"/>
                        <a:t>0.3%</a:t>
                      </a:r>
                      <a:endParaRPr lang="en-US" sz="1000"/>
                    </a:p>
                  </a:txBody>
                  <a:tcPr/>
                </a:tc>
                <a:tc>
                  <a:txBody>
                    <a:bodyPr/>
                    <a:lstStyle/>
                    <a:p>
                      <a:r>
                        <a:rPr lang="en-US" sz="1000"/>
                        <a:t>147</a:t>
                      </a:r>
                      <a:endParaRPr lang="en-US" sz="1000"/>
                    </a:p>
                  </a:txBody>
                  <a:tcPr/>
                </a:tc>
                <a:tc>
                  <a:txBody>
                    <a:bodyPr/>
                    <a:lstStyle/>
                    <a:p>
                      <a:r>
                        <a:rPr lang="en-US" sz="1000"/>
                        <a:t>44751</a:t>
                      </a:r>
                      <a:endParaRPr lang="en-US" sz="1000"/>
                    </a:p>
                  </a:txBody>
                  <a:tcPr/>
                </a:tc>
                <a:tc>
                  <a:txBody>
                    <a:bodyPr/>
                    <a:lstStyle/>
                    <a:p>
                      <a:r>
                        <a:rPr lang="en-US" sz="1000"/>
                        <a:t>15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9707604"/>
                  </a:ext>
                </a:extLst>
              </a:tr>
              <a:tr h="370840">
                <a:tc>
                  <a:txBody>
                    <a:bodyPr/>
                    <a:lstStyle/>
                    <a:p>
                      <a:r>
                        <a:rPr lang="de-DE" sz="1000" b="1"/>
                        <a:t>NDR Schleswig-Holstein - 2016-05-27 15:55:40</a:t>
                      </a:r>
                      <a:r>
                        <a:rPr lang="de-DE" sz="1000"/>
                        <a:t>
New York, Paris, Berlin - #CoffeeInACone, auf Deutsch Waffelkaffee, ist weltweit total angesagt in den Großstädten. Jan Malte Andresen will den Trend nach Schleswig-Holstein holen. Mit Erfolg? 
http://www.ndr.de/wellenord/Neuer-Trend-Coffee-in-a-Cone,coffeeinacone100.html</a:t>
                      </a:r>
                      <a:endParaRPr lang="en-US" sz="1000"/>
                    </a:p>
                  </a:txBody>
                  <a:tcPr/>
                </a:tc>
                <a:tc>
                  <a:txBody>
                    <a:bodyPr/>
                    <a:lstStyle/>
                    <a:p>
                      <a:r>
                        <a:rPr lang="en-US" sz="1000"/>
                        <a:t>0.5%</a:t>
                      </a:r>
                      <a:endParaRPr lang="en-US" sz="1000"/>
                    </a:p>
                  </a:txBody>
                  <a:tcPr/>
                </a:tc>
                <a:tc>
                  <a:txBody>
                    <a:bodyPr/>
                    <a:lstStyle/>
                    <a:p>
                      <a:r>
                        <a:rPr lang="en-US" sz="1000"/>
                        <a:t>193</a:t>
                      </a:r>
                      <a:endParaRPr lang="en-US" sz="1000"/>
                    </a:p>
                  </a:txBody>
                  <a:tcPr/>
                </a:tc>
                <a:tc>
                  <a:txBody>
                    <a:bodyPr/>
                    <a:lstStyle/>
                    <a:p>
                      <a:r>
                        <a:rPr lang="en-US" sz="1000"/>
                        <a:t>38155</a:t>
                      </a:r>
                      <a:endParaRPr lang="en-US" sz="1000"/>
                    </a:p>
                  </a:txBody>
                  <a:tcPr/>
                </a:tc>
                <a:tc>
                  <a:txBody>
                    <a:bodyPr/>
                    <a:lstStyle/>
                    <a:p>
                      <a:r>
                        <a:rPr lang="en-US" sz="1000"/>
                        <a:t>21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462409294"/>
                  </a:ext>
                </a:extLst>
              </a:tr>
              <a:tr h="370840">
                <a:tc>
                  <a:txBody>
                    <a:bodyPr/>
                    <a:lstStyle/>
                    <a:p>
                      <a:r>
                        <a:rPr lang="de-DE" sz="1000" b="1"/>
                        <a:t>NDR Schleswig-Holstein - 2016-02-23 18:07:02</a:t>
                      </a:r>
                      <a:r>
                        <a:rPr lang="de-DE" sz="1000"/>
                        <a:t>
Das nächste Battle hat es in sich: Jan misst sich mit den Rugby-Spielern der FT Adler Kiel. Keine leichte Aufgabe, die Cracks des "einzig wahren Männersports" sind im letzten Jahr in die 2. Bundesliga aufgestiegen und wollen Jan das auch spüren lassen. https://www.ndr.de/wellenord/sendungen/guten_morgen/basticksballbattle100.html #BasticksBallBattle</a:t>
                      </a:r>
                      <a:endParaRPr lang="en-US" sz="1000"/>
                    </a:p>
                  </a:txBody>
                  <a:tcPr/>
                </a:tc>
                <a:tc>
                  <a:txBody>
                    <a:bodyPr/>
                    <a:lstStyle/>
                    <a:p>
                      <a:r>
                        <a:rPr lang="en-US" sz="1000"/>
                        <a:t>0.5%</a:t>
                      </a:r>
                      <a:endParaRPr lang="en-US" sz="1000"/>
                    </a:p>
                  </a:txBody>
                  <a:tcPr/>
                </a:tc>
                <a:tc>
                  <a:txBody>
                    <a:bodyPr/>
                    <a:lstStyle/>
                    <a:p>
                      <a:r>
                        <a:rPr lang="en-US" sz="1000"/>
                        <a:t>347</a:t>
                      </a:r>
                      <a:endParaRPr lang="en-US" sz="1000"/>
                    </a:p>
                  </a:txBody>
                  <a:tcPr/>
                </a:tc>
                <a:tc>
                  <a:txBody>
                    <a:bodyPr/>
                    <a:lstStyle/>
                    <a:p>
                      <a:r>
                        <a:rPr lang="en-US" sz="1000"/>
                        <a:t>75830</a:t>
                      </a:r>
                      <a:endParaRPr lang="en-US" sz="1000"/>
                    </a:p>
                  </a:txBody>
                  <a:tcPr/>
                </a:tc>
                <a:tc>
                  <a:txBody>
                    <a:bodyPr/>
                    <a:lstStyle/>
                    <a:p>
                      <a:r>
                        <a:rPr lang="en-US" sz="1000"/>
                        <a:t>55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15936139"/>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97424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642349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11101095"/>
                    </a:ext>
                  </a:extLst>
                </a:gridCol>
                <a:gridCol w="617220">
                  <a:extLst>
                    <a:ext uri="{9D8B030D-6E8A-4147-A177-3AD203B41FA5}">
                      <a16:colId xmlns:a16="http://schemas.microsoft.com/office/drawing/2014/main" val="510012089"/>
                    </a:ext>
                  </a:extLst>
                </a:gridCol>
                <a:gridCol w="534924">
                  <a:extLst>
                    <a:ext uri="{9D8B030D-6E8A-4147-A177-3AD203B41FA5}">
                      <a16:colId xmlns:a16="http://schemas.microsoft.com/office/drawing/2014/main" val="541047629"/>
                    </a:ext>
                  </a:extLst>
                </a:gridCol>
                <a:gridCol w="534924">
                  <a:extLst>
                    <a:ext uri="{9D8B030D-6E8A-4147-A177-3AD203B41FA5}">
                      <a16:colId xmlns:a16="http://schemas.microsoft.com/office/drawing/2014/main" val="1141388842"/>
                    </a:ext>
                  </a:extLst>
                </a:gridCol>
                <a:gridCol w="411480">
                  <a:extLst>
                    <a:ext uri="{9D8B030D-6E8A-4147-A177-3AD203B41FA5}">
                      <a16:colId xmlns:a16="http://schemas.microsoft.com/office/drawing/2014/main" val="4281905059"/>
                    </a:ext>
                  </a:extLst>
                </a:gridCol>
                <a:gridCol w="534924">
                  <a:extLst>
                    <a:ext uri="{9D8B030D-6E8A-4147-A177-3AD203B41FA5}">
                      <a16:colId xmlns:a16="http://schemas.microsoft.com/office/drawing/2014/main" val="1700979097"/>
                    </a:ext>
                  </a:extLst>
                </a:gridCol>
                <a:gridCol w="534924">
                  <a:extLst>
                    <a:ext uri="{9D8B030D-6E8A-4147-A177-3AD203B41FA5}">
                      <a16:colId xmlns:a16="http://schemas.microsoft.com/office/drawing/2014/main" val="1258426425"/>
                    </a:ext>
                  </a:extLst>
                </a:gridCol>
                <a:gridCol w="534924">
                  <a:extLst>
                    <a:ext uri="{9D8B030D-6E8A-4147-A177-3AD203B41FA5}">
                      <a16:colId xmlns:a16="http://schemas.microsoft.com/office/drawing/2014/main" val="54967022"/>
                    </a:ext>
                  </a:extLst>
                </a:gridCol>
                <a:gridCol w="534924">
                  <a:extLst>
                    <a:ext uri="{9D8B030D-6E8A-4147-A177-3AD203B41FA5}">
                      <a16:colId xmlns:a16="http://schemas.microsoft.com/office/drawing/2014/main" val="1291729893"/>
                    </a:ext>
                  </a:extLst>
                </a:gridCol>
                <a:gridCol w="534924">
                  <a:extLst>
                    <a:ext uri="{9D8B030D-6E8A-4147-A177-3AD203B41FA5}">
                      <a16:colId xmlns:a16="http://schemas.microsoft.com/office/drawing/2014/main" val="168395409"/>
                    </a:ext>
                  </a:extLst>
                </a:gridCol>
                <a:gridCol w="617220">
                  <a:extLst>
                    <a:ext uri="{9D8B030D-6E8A-4147-A177-3AD203B41FA5}">
                      <a16:colId xmlns:a16="http://schemas.microsoft.com/office/drawing/2014/main" val="2647290443"/>
                    </a:ext>
                  </a:extLst>
                </a:gridCol>
                <a:gridCol w="370332">
                  <a:extLst>
                    <a:ext uri="{9D8B030D-6E8A-4147-A177-3AD203B41FA5}">
                      <a16:colId xmlns:a16="http://schemas.microsoft.com/office/drawing/2014/main" val="11702933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Link clicks (Unique)</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Targeting</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711819860"/>
                  </a:ext>
                </a:extLst>
              </a:tr>
              <a:tr h="370840">
                <a:tc>
                  <a:txBody>
                    <a:bodyPr/>
                    <a:lstStyle/>
                    <a:p>
                      <a:r>
                        <a:rPr lang="de-DE" sz="1000" b="1"/>
                        <a:t>NDR Schleswig-Holstein - 2016-03-13 14:15:21</a:t>
                      </a:r>
                      <a:r>
                        <a:rPr lang="de-DE" sz="1000"/>
                        <a:t>
Tierischer Besuch in der Kieler Förde. Es wurden zwei Delfine vor der Holtenauer Schleuse gesichtet. Ob Selfie und Delfie aus Flensburg in die Landeshauptstadt gekommen sind? 
http://www.ndr.de/nachrichten/schleswig-holstein/Delfine-vor-Holtenauer-Schleuse-entdeckt,delfine142.html</a:t>
                      </a:r>
                      <a:endParaRPr lang="en-US" sz="1000"/>
                    </a:p>
                  </a:txBody>
                  <a:tcPr/>
                </a:tc>
                <a:tc>
                  <a:txBody>
                    <a:bodyPr/>
                    <a:lstStyle/>
                    <a:p>
                      <a:r>
                        <a:rPr lang="en-US" sz="1000"/>
                        <a:t>2646</a:t>
                      </a:r>
                      <a:endParaRPr lang="en-US" sz="1000"/>
                    </a:p>
                  </a:txBody>
                  <a:tcPr/>
                </a:tc>
                <a:tc>
                  <a:txBody>
                    <a:bodyPr/>
                    <a:lstStyle/>
                    <a:p>
                      <a:r>
                        <a:rPr lang="en-US" sz="1000"/>
                        <a:t>2333</a:t>
                      </a:r>
                      <a:endParaRPr lang="en-US" sz="1000"/>
                    </a:p>
                  </a:txBody>
                  <a:tcPr/>
                </a:tc>
                <a:tc>
                  <a:txBody>
                    <a:bodyPr/>
                    <a:lstStyle/>
                    <a:p>
                      <a:r>
                        <a:rPr lang="en-US" sz="1000"/>
                        <a:t>55</a:t>
                      </a:r>
                      <a:endParaRPr lang="en-US" sz="1000"/>
                    </a:p>
                  </a:txBody>
                  <a:tcPr/>
                </a:tc>
                <a:tc>
                  <a:txBody>
                    <a:bodyPr/>
                    <a:lstStyle/>
                    <a:p>
                      <a:r>
                        <a:rPr lang="en-US" sz="1000"/>
                        <a:t>258</a:t>
                      </a:r>
                      <a:endParaRPr lang="en-US" sz="1000"/>
                    </a:p>
                  </a:txBody>
                  <a:tcPr/>
                </a:tc>
                <a:tc>
                  <a:txBody>
                    <a:bodyPr/>
                    <a:lstStyle/>
                    <a:p>
                      <a:r>
                        <a:rPr lang="en-US" sz="1000"/>
                        <a:t>431</a:t>
                      </a:r>
                      <a:endParaRPr lang="en-US" sz="1000"/>
                    </a:p>
                  </a:txBody>
                  <a:tcPr/>
                </a:tc>
                <a:tc>
                  <a:txBody>
                    <a:bodyPr/>
                    <a:lstStyle/>
                    <a:p>
                      <a:r>
                        <a:rPr lang="en-US" sz="1000"/>
                        <a:t>372533</a:t>
                      </a:r>
                      <a:endParaRPr lang="en-US" sz="1000"/>
                    </a:p>
                  </a:txBody>
                  <a:tcPr/>
                </a:tc>
                <a:tc>
                  <a:txBody>
                    <a:bodyPr/>
                    <a:lstStyle/>
                    <a:p>
                      <a:r>
                        <a:rPr lang="en-US" sz="1000"/>
                        <a:t>372533</a:t>
                      </a:r>
                      <a:endParaRPr lang="en-US" sz="1000"/>
                    </a:p>
                  </a:txBody>
                  <a:tcPr/>
                </a:tc>
                <a:tc>
                  <a:txBody>
                    <a:bodyPr/>
                    <a:lstStyle/>
                    <a:p>
                      <a:r>
                        <a:rPr lang="en-US" sz="1000"/>
                        <a:t>0</a:t>
                      </a:r>
                      <a:endParaRPr lang="en-US" sz="1000"/>
                    </a:p>
                  </a:txBody>
                  <a:tcPr/>
                </a:tc>
                <a:tc>
                  <a:txBody>
                    <a:bodyPr/>
                    <a:lstStyle/>
                    <a:p>
                      <a:r>
                        <a:rPr lang="en-US" sz="1000"/>
                        <a:t>20080</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129663657"/>
                  </a:ext>
                </a:extLst>
              </a:tr>
              <a:tr h="370840">
                <a:tc>
                  <a:txBody>
                    <a:bodyPr/>
                    <a:lstStyle/>
                    <a:p>
                      <a:r>
                        <a:rPr lang="de-DE" sz="1000" b="1"/>
                        <a:t>NDR Schleswig-Holstein - 2016-03-14 19:04:12</a:t>
                      </a:r>
                      <a:r>
                        <a:rPr lang="de-DE" sz="1000"/>
                        <a:t>
Unsere Kollegen hatten heute Glück. Die beiden Delfine in der Kieler Förde sind ihnen quasi vor die Kamera geschwommen. Ein Experte hat uns bestätigt: Es sind "Selfie" und "Delfie". http://www.ndr.de/nachrichten/schleswig-holstein/Experte-bestaetigt-Es-sind-Selfie-und-Delfie,delfine158.html</a:t>
                      </a:r>
                      <a:endParaRPr lang="en-US" sz="1000"/>
                    </a:p>
                  </a:txBody>
                  <a:tcPr/>
                </a:tc>
                <a:tc>
                  <a:txBody>
                    <a:bodyPr/>
                    <a:lstStyle/>
                    <a:p>
                      <a:r>
                        <a:rPr lang="en-US" sz="1000"/>
                        <a:t>2417</a:t>
                      </a:r>
                      <a:endParaRPr lang="en-US" sz="1000"/>
                    </a:p>
                  </a:txBody>
                  <a:tcPr/>
                </a:tc>
                <a:tc>
                  <a:txBody>
                    <a:bodyPr/>
                    <a:lstStyle/>
                    <a:p>
                      <a:r>
                        <a:rPr lang="en-US" sz="1000"/>
                        <a:t>2097</a:t>
                      </a:r>
                      <a:endParaRPr lang="en-US" sz="1000"/>
                    </a:p>
                  </a:txBody>
                  <a:tcPr/>
                </a:tc>
                <a:tc>
                  <a:txBody>
                    <a:bodyPr/>
                    <a:lstStyle/>
                    <a:p>
                      <a:r>
                        <a:rPr lang="en-US" sz="1000"/>
                        <a:t>28</a:t>
                      </a:r>
                      <a:endParaRPr lang="en-US" sz="1000"/>
                    </a:p>
                  </a:txBody>
                  <a:tcPr/>
                </a:tc>
                <a:tc>
                  <a:txBody>
                    <a:bodyPr/>
                    <a:lstStyle/>
                    <a:p>
                      <a:r>
                        <a:rPr lang="en-US" sz="1000"/>
                        <a:t>292</a:t>
                      </a:r>
                      <a:endParaRPr lang="en-US" sz="1000"/>
                    </a:p>
                  </a:txBody>
                  <a:tcPr/>
                </a:tc>
                <a:tc>
                  <a:txBody>
                    <a:bodyPr/>
                    <a:lstStyle/>
                    <a:p>
                      <a:r>
                        <a:rPr lang="en-US" sz="1000"/>
                        <a:t>278</a:t>
                      </a:r>
                      <a:endParaRPr lang="en-US" sz="1000"/>
                    </a:p>
                  </a:txBody>
                  <a:tcPr/>
                </a:tc>
                <a:tc>
                  <a:txBody>
                    <a:bodyPr/>
                    <a:lstStyle/>
                    <a:p>
                      <a:r>
                        <a:rPr lang="en-US" sz="1000"/>
                        <a:t>270301</a:t>
                      </a:r>
                      <a:endParaRPr lang="en-US" sz="1000"/>
                    </a:p>
                  </a:txBody>
                  <a:tcPr/>
                </a:tc>
                <a:tc>
                  <a:txBody>
                    <a:bodyPr/>
                    <a:lstStyle/>
                    <a:p>
                      <a:r>
                        <a:rPr lang="en-US" sz="1000"/>
                        <a:t>270301</a:t>
                      </a:r>
                      <a:endParaRPr lang="en-US" sz="1000"/>
                    </a:p>
                  </a:txBody>
                  <a:tcPr/>
                </a:tc>
                <a:tc>
                  <a:txBody>
                    <a:bodyPr/>
                    <a:lstStyle/>
                    <a:p>
                      <a:r>
                        <a:rPr lang="en-US" sz="1000"/>
                        <a:t>0</a:t>
                      </a:r>
                      <a:endParaRPr lang="en-US" sz="1000"/>
                    </a:p>
                  </a:txBody>
                  <a:tcPr/>
                </a:tc>
                <a:tc>
                  <a:txBody>
                    <a:bodyPr/>
                    <a:lstStyle/>
                    <a:p>
                      <a:r>
                        <a:rPr lang="en-US" sz="1000"/>
                        <a:t>8352</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282319642"/>
                  </a:ext>
                </a:extLst>
              </a:tr>
              <a:tr h="370840">
                <a:tc>
                  <a:txBody>
                    <a:bodyPr/>
                    <a:lstStyle/>
                    <a:p>
                      <a:r>
                        <a:rPr lang="de-DE" sz="1000" b="1"/>
                        <a:t>NDR Schleswig-Holstein - 2016-03-31 19:21:28</a:t>
                      </a:r>
                      <a:r>
                        <a:rPr lang="de-DE" sz="1000"/>
                        <a:t>
Die beiden Delfine werden jetzt so langsam aber sicher in der Kieler Förde heimisch. Unser Taucherteam hat heute auf gut Glück nochmal nach ihnen geguckt und konnte prompt mit den beiden auf Tuchfühlung gehen.</a:t>
                      </a:r>
                      <a:endParaRPr lang="en-US" sz="1000"/>
                    </a:p>
                  </a:txBody>
                  <a:tcPr/>
                </a:tc>
                <a:tc>
                  <a:txBody>
                    <a:bodyPr/>
                    <a:lstStyle/>
                    <a:p>
                      <a:r>
                        <a:rPr lang="en-US" sz="1000"/>
                        <a:t>2037</a:t>
                      </a:r>
                      <a:endParaRPr lang="en-US" sz="1000"/>
                    </a:p>
                  </a:txBody>
                  <a:tcPr/>
                </a:tc>
                <a:tc>
                  <a:txBody>
                    <a:bodyPr/>
                    <a:lstStyle/>
                    <a:p>
                      <a:r>
                        <a:rPr lang="en-US" sz="1000"/>
                        <a:t>1743</a:t>
                      </a:r>
                      <a:endParaRPr lang="en-US" sz="1000"/>
                    </a:p>
                  </a:txBody>
                  <a:tcPr/>
                </a:tc>
                <a:tc>
                  <a:txBody>
                    <a:bodyPr/>
                    <a:lstStyle/>
                    <a:p>
                      <a:r>
                        <a:rPr lang="en-US" sz="1000"/>
                        <a:t>33</a:t>
                      </a:r>
                      <a:endParaRPr lang="en-US" sz="1000"/>
                    </a:p>
                  </a:txBody>
                  <a:tcPr/>
                </a:tc>
                <a:tc>
                  <a:txBody>
                    <a:bodyPr/>
                    <a:lstStyle/>
                    <a:p>
                      <a:r>
                        <a:rPr lang="en-US" sz="1000"/>
                        <a:t>261</a:t>
                      </a:r>
                      <a:endParaRPr lang="en-US" sz="1000"/>
                    </a:p>
                  </a:txBody>
                  <a:tcPr/>
                </a:tc>
                <a:tc>
                  <a:txBody>
                    <a:bodyPr/>
                    <a:lstStyle/>
                    <a:p>
                      <a:r>
                        <a:rPr lang="en-US" sz="1000"/>
                        <a:t>39</a:t>
                      </a:r>
                      <a:endParaRPr lang="en-US" sz="1000"/>
                    </a:p>
                  </a:txBody>
                  <a:tcPr/>
                </a:tc>
                <a:tc>
                  <a:txBody>
                    <a:bodyPr/>
                    <a:lstStyle/>
                    <a:p>
                      <a:r>
                        <a:rPr lang="en-US" sz="1000"/>
                        <a:t>173467</a:t>
                      </a:r>
                      <a:endParaRPr lang="en-US" sz="1000"/>
                    </a:p>
                  </a:txBody>
                  <a:tcPr/>
                </a:tc>
                <a:tc>
                  <a:txBody>
                    <a:bodyPr/>
                    <a:lstStyle/>
                    <a:p>
                      <a:r>
                        <a:rPr lang="en-US" sz="1000"/>
                        <a:t>173467</a:t>
                      </a:r>
                      <a:endParaRPr lang="en-US" sz="1000"/>
                    </a:p>
                  </a:txBody>
                  <a:tcPr/>
                </a:tc>
                <a:tc>
                  <a:txBody>
                    <a:bodyPr/>
                    <a:lstStyle/>
                    <a:p>
                      <a:r>
                        <a:rPr lang="en-US" sz="1000"/>
                        <a:t>0</a:t>
                      </a:r>
                      <a:endParaRPr lang="en-US" sz="1000"/>
                    </a:p>
                  </a:txBody>
                  <a:tcPr/>
                </a:tc>
                <a:tc>
                  <a:txBody>
                    <a:bodyPr/>
                    <a:lstStyle/>
                    <a:p>
                      <a:r>
                        <a:rPr lang="en-US" sz="1000"/>
                        <a:t>5332</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300363989"/>
                  </a:ext>
                </a:extLst>
              </a:tr>
              <a:tr h="370840">
                <a:tc>
                  <a:txBody>
                    <a:bodyPr/>
                    <a:lstStyle/>
                    <a:p>
                      <a:r>
                        <a:rPr lang="de-DE" sz="1000" b="1"/>
                        <a:t>NDR Schleswig-Holstein - 2016-05-11 19:15:22</a:t>
                      </a:r>
                      <a:r>
                        <a:rPr lang="de-DE" sz="1000"/>
                        <a:t>
Gelb - überall Gelb! Wir können uns am Raps nicht satt sehen und sind noch mal losgezogen. Dieses Mal mit dabei: Segelboote, ein Windrad und sogar Rehe - im Raps natürlich.</a:t>
                      </a:r>
                      <a:endParaRPr lang="en-US" sz="1000"/>
                    </a:p>
                  </a:txBody>
                  <a:tcPr/>
                </a:tc>
                <a:tc>
                  <a:txBody>
                    <a:bodyPr/>
                    <a:lstStyle/>
                    <a:p>
                      <a:r>
                        <a:rPr lang="en-US" sz="1000"/>
                        <a:t>1646</a:t>
                      </a:r>
                      <a:endParaRPr lang="en-US" sz="1000"/>
                    </a:p>
                  </a:txBody>
                  <a:tcPr/>
                </a:tc>
                <a:tc>
                  <a:txBody>
                    <a:bodyPr/>
                    <a:lstStyle/>
                    <a:p>
                      <a:r>
                        <a:rPr lang="en-US" sz="1000"/>
                        <a:t>1420</a:t>
                      </a:r>
                      <a:endParaRPr lang="en-US" sz="1000"/>
                    </a:p>
                  </a:txBody>
                  <a:tcPr/>
                </a:tc>
                <a:tc>
                  <a:txBody>
                    <a:bodyPr/>
                    <a:lstStyle/>
                    <a:p>
                      <a:r>
                        <a:rPr lang="en-US" sz="1000"/>
                        <a:t>31</a:t>
                      </a:r>
                      <a:endParaRPr lang="en-US" sz="1000"/>
                    </a:p>
                  </a:txBody>
                  <a:tcPr/>
                </a:tc>
                <a:tc>
                  <a:txBody>
                    <a:bodyPr/>
                    <a:lstStyle/>
                    <a:p>
                      <a:r>
                        <a:rPr lang="en-US" sz="1000"/>
                        <a:t>195</a:t>
                      </a:r>
                      <a:endParaRPr lang="en-US" sz="1000"/>
                    </a:p>
                  </a:txBody>
                  <a:tcPr/>
                </a:tc>
                <a:tc>
                  <a:txBody>
                    <a:bodyPr/>
                    <a:lstStyle/>
                    <a:p>
                      <a:r>
                        <a:rPr lang="en-US" sz="1000"/>
                        <a:t>279</a:t>
                      </a:r>
                      <a:endParaRPr lang="en-US" sz="1000"/>
                    </a:p>
                  </a:txBody>
                  <a:tcPr/>
                </a:tc>
                <a:tc>
                  <a:txBody>
                    <a:bodyPr/>
                    <a:lstStyle/>
                    <a:p>
                      <a:r>
                        <a:rPr lang="en-US" sz="1000"/>
                        <a:t>196914</a:t>
                      </a:r>
                      <a:endParaRPr lang="en-US" sz="1000"/>
                    </a:p>
                  </a:txBody>
                  <a:tcPr/>
                </a:tc>
                <a:tc>
                  <a:txBody>
                    <a:bodyPr/>
                    <a:lstStyle/>
                    <a:p>
                      <a:r>
                        <a:rPr lang="en-US" sz="1000"/>
                        <a:t>196914</a:t>
                      </a:r>
                      <a:endParaRPr lang="en-US" sz="1000"/>
                    </a:p>
                  </a:txBody>
                  <a:tcPr/>
                </a:tc>
                <a:tc>
                  <a:txBody>
                    <a:bodyPr/>
                    <a:lstStyle/>
                    <a:p>
                      <a:r>
                        <a:rPr lang="en-US" sz="1000"/>
                        <a:t>0</a:t>
                      </a:r>
                      <a:endParaRPr lang="en-US" sz="1000"/>
                    </a:p>
                  </a:txBody>
                  <a:tcPr/>
                </a:tc>
                <a:tc>
                  <a:txBody>
                    <a:bodyPr/>
                    <a:lstStyle/>
                    <a:p>
                      <a:r>
                        <a:rPr lang="en-US" sz="1000"/>
                        <a:t>7438</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960683484"/>
                  </a:ext>
                </a:extLst>
              </a:tr>
              <a:tr h="370840">
                <a:tc>
                  <a:txBody>
                    <a:bodyPr/>
                    <a:lstStyle/>
                    <a:p>
                      <a:r>
                        <a:rPr lang="de-DE" sz="1000" b="1"/>
                        <a:t>NDR Schleswig-Holstein - 2016-08-15 07:00:00</a:t>
                      </a:r>
                      <a:r>
                        <a:rPr lang="de-DE" sz="1000"/>
                        <a:t>
Lieber an die Nordsee - oder ist doch die Ostsee schöner? In dieser Frage scheiden sich die Geister. Welches Meer bevorzugt ihr? Stimmt ab bei unserem Bildertest: http://www.ndr.de/wellenord/Nordsee-Oder-doch-lieber-Ostsee,nordseeostseeduell100.html</a:t>
                      </a:r>
                      <a:endParaRPr lang="en-US" sz="1000"/>
                    </a:p>
                  </a:txBody>
                  <a:tcPr/>
                </a:tc>
                <a:tc>
                  <a:txBody>
                    <a:bodyPr/>
                    <a:lstStyle/>
                    <a:p>
                      <a:r>
                        <a:rPr lang="en-US" sz="1000"/>
                        <a:t>1416</a:t>
                      </a:r>
                      <a:endParaRPr lang="en-US" sz="1000"/>
                    </a:p>
                  </a:txBody>
                  <a:tcPr/>
                </a:tc>
                <a:tc>
                  <a:txBody>
                    <a:bodyPr/>
                    <a:lstStyle/>
                    <a:p>
                      <a:r>
                        <a:rPr lang="en-US" sz="1000"/>
                        <a:t>1097</a:t>
                      </a:r>
                      <a:endParaRPr lang="en-US" sz="1000"/>
                    </a:p>
                  </a:txBody>
                  <a:tcPr/>
                </a:tc>
                <a:tc>
                  <a:txBody>
                    <a:bodyPr/>
                    <a:lstStyle/>
                    <a:p>
                      <a:r>
                        <a:rPr lang="en-US" sz="1000"/>
                        <a:t>132</a:t>
                      </a:r>
                      <a:endParaRPr lang="en-US" sz="1000"/>
                    </a:p>
                  </a:txBody>
                  <a:tcPr/>
                </a:tc>
                <a:tc>
                  <a:txBody>
                    <a:bodyPr/>
                    <a:lstStyle/>
                    <a:p>
                      <a:r>
                        <a:rPr lang="en-US" sz="1000"/>
                        <a:t>187</a:t>
                      </a:r>
                      <a:endParaRPr lang="en-US" sz="1000"/>
                    </a:p>
                  </a:txBody>
                  <a:tcPr/>
                </a:tc>
                <a:tc>
                  <a:txBody>
                    <a:bodyPr/>
                    <a:lstStyle/>
                    <a:p>
                      <a:r>
                        <a:rPr lang="en-US" sz="1000"/>
                        <a:t>440</a:t>
                      </a:r>
                      <a:endParaRPr lang="en-US" sz="1000"/>
                    </a:p>
                  </a:txBody>
                  <a:tcPr/>
                </a:tc>
                <a:tc>
                  <a:txBody>
                    <a:bodyPr/>
                    <a:lstStyle/>
                    <a:p>
                      <a:r>
                        <a:rPr lang="en-US" sz="1000"/>
                        <a:t>75865</a:t>
                      </a:r>
                      <a:endParaRPr lang="en-US" sz="1000"/>
                    </a:p>
                  </a:txBody>
                  <a:tcPr/>
                </a:tc>
                <a:tc>
                  <a:txBody>
                    <a:bodyPr/>
                    <a:lstStyle/>
                    <a:p>
                      <a:r>
                        <a:rPr lang="en-US" sz="1000"/>
                        <a:t>75865</a:t>
                      </a:r>
                      <a:endParaRPr lang="en-US" sz="1000"/>
                    </a:p>
                  </a:txBody>
                  <a:tcPr/>
                </a:tc>
                <a:tc>
                  <a:txBody>
                    <a:bodyPr/>
                    <a:lstStyle/>
                    <a:p>
                      <a:r>
                        <a:rPr lang="en-US" sz="1000"/>
                        <a:t>0</a:t>
                      </a:r>
                      <a:endParaRPr lang="en-US" sz="1000"/>
                    </a:p>
                  </a:txBody>
                  <a:tcPr/>
                </a:tc>
                <a:tc>
                  <a:txBody>
                    <a:bodyPr/>
                    <a:lstStyle/>
                    <a:p>
                      <a:r>
                        <a:rPr lang="en-US" sz="1000"/>
                        <a:t>3391</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952724120"/>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49423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Reaktionen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33072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82940544"/>
                    </a:ext>
                  </a:extLst>
                </a:gridCol>
                <a:gridCol w="740664">
                  <a:extLst>
                    <a:ext uri="{9D8B030D-6E8A-4147-A177-3AD203B41FA5}">
                      <a16:colId xmlns:a16="http://schemas.microsoft.com/office/drawing/2014/main" val="3659216257"/>
                    </a:ext>
                  </a:extLst>
                </a:gridCol>
                <a:gridCol w="740664">
                  <a:extLst>
                    <a:ext uri="{9D8B030D-6E8A-4147-A177-3AD203B41FA5}">
                      <a16:colId xmlns:a16="http://schemas.microsoft.com/office/drawing/2014/main" val="3060226710"/>
                    </a:ext>
                  </a:extLst>
                </a:gridCol>
                <a:gridCol w="740664">
                  <a:extLst>
                    <a:ext uri="{9D8B030D-6E8A-4147-A177-3AD203B41FA5}">
                      <a16:colId xmlns:a16="http://schemas.microsoft.com/office/drawing/2014/main" val="4103244454"/>
                    </a:ext>
                  </a:extLst>
                </a:gridCol>
                <a:gridCol w="740664">
                  <a:extLst>
                    <a:ext uri="{9D8B030D-6E8A-4147-A177-3AD203B41FA5}">
                      <a16:colId xmlns:a16="http://schemas.microsoft.com/office/drawing/2014/main" val="1660104224"/>
                    </a:ext>
                  </a:extLst>
                </a:gridCol>
                <a:gridCol w="740664">
                  <a:extLst>
                    <a:ext uri="{9D8B030D-6E8A-4147-A177-3AD203B41FA5}">
                      <a16:colId xmlns:a16="http://schemas.microsoft.com/office/drawing/2014/main" val="330874753"/>
                    </a:ext>
                  </a:extLst>
                </a:gridCol>
                <a:gridCol w="740664">
                  <a:extLst>
                    <a:ext uri="{9D8B030D-6E8A-4147-A177-3AD203B41FA5}">
                      <a16:colId xmlns:a16="http://schemas.microsoft.com/office/drawing/2014/main" val="4251790504"/>
                    </a:ext>
                  </a:extLst>
                </a:gridCol>
                <a:gridCol w="740664">
                  <a:extLst>
                    <a:ext uri="{9D8B030D-6E8A-4147-A177-3AD203B41FA5}">
                      <a16:colId xmlns:a16="http://schemas.microsoft.com/office/drawing/2014/main" val="2285293013"/>
                    </a:ext>
                  </a:extLst>
                </a:gridCol>
                <a:gridCol w="658368">
                  <a:extLst>
                    <a:ext uri="{9D8B030D-6E8A-4147-A177-3AD203B41FA5}">
                      <a16:colId xmlns:a16="http://schemas.microsoft.com/office/drawing/2014/main" val="4273075815"/>
                    </a:ext>
                  </a:extLst>
                </a:gridCol>
              </a:tblGrid>
              <a:tr h="370840">
                <a:tc>
                  <a:txBody>
                    <a:bodyPr/>
                    <a:lstStyle/>
                    <a:p>
                      <a:r>
                        <a:rPr lang="en-US" sz="1000"/>
                        <a:t>Post</a:t>
                      </a:r>
                      <a:endParaRPr lang="en-US" sz="1000"/>
                    </a:p>
                  </a:txBody>
                  <a:tcPr/>
                </a:tc>
                <a:tc>
                  <a:txBody>
                    <a:bodyPr/>
                    <a:lstStyle/>
                    <a:p>
                      <a:r>
                        <a:rPr lang="en-US" sz="1000"/>
                        <a:t>Reaktionen</a:t>
                      </a:r>
                      <a:endParaRPr lang="en-US" sz="1000"/>
                    </a:p>
                  </a:txBody>
                  <a:tcPr/>
                </a:tc>
                <a:tc>
                  <a:txBody>
                    <a:bodyPr/>
                    <a:lstStyle/>
                    <a:p>
                      <a:r>
                        <a:rPr lang="en-US" sz="1000"/>
                        <a:t>anger</a:t>
                      </a:r>
                      <a:endParaRPr lang="en-US" sz="1000"/>
                    </a:p>
                  </a:txBody>
                  <a:tcPr/>
                </a:tc>
                <a:tc>
                  <a:txBody>
                    <a:bodyPr/>
                    <a:lstStyle/>
                    <a:p>
                      <a:r>
                        <a:rPr lang="en-US" sz="1000"/>
                        <a:t>haha</a:t>
                      </a:r>
                      <a:endParaRPr lang="en-US" sz="1000"/>
                    </a:p>
                  </a:txBody>
                  <a:tcPr/>
                </a:tc>
                <a:tc>
                  <a:txBody>
                    <a:bodyPr/>
                    <a:lstStyle/>
                    <a:p>
                      <a:r>
                        <a:rPr lang="en-US" sz="1000"/>
                        <a:t>like</a:t>
                      </a:r>
                      <a:endParaRPr lang="en-US" sz="1000"/>
                    </a:p>
                  </a:txBody>
                  <a:tcPr/>
                </a:tc>
                <a:tc>
                  <a:txBody>
                    <a:bodyPr/>
                    <a:lstStyle/>
                    <a:p>
                      <a:r>
                        <a:rPr lang="en-US" sz="1000"/>
                        <a:t>love</a:t>
                      </a:r>
                      <a:endParaRPr lang="en-US" sz="1000"/>
                    </a:p>
                  </a:txBody>
                  <a:tcPr/>
                </a:tc>
                <a:tc>
                  <a:txBody>
                    <a:bodyPr/>
                    <a:lstStyle/>
                    <a:p>
                      <a:r>
                        <a:rPr lang="en-US" sz="1000"/>
                        <a:t>sorry</a:t>
                      </a:r>
                      <a:endParaRPr lang="en-US" sz="1000"/>
                    </a:p>
                  </a:txBody>
                  <a:tcPr/>
                </a:tc>
                <a:tc>
                  <a:txBody>
                    <a:bodyPr/>
                    <a:lstStyle/>
                    <a:p>
                      <a:r>
                        <a:rPr lang="en-US" sz="1000"/>
                        <a:t>wow</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310060015"/>
                  </a:ext>
                </a:extLst>
              </a:tr>
              <a:tr h="370840">
                <a:tc>
                  <a:txBody>
                    <a:bodyPr/>
                    <a:lstStyle/>
                    <a:p>
                      <a:r>
                        <a:rPr lang="de-DE" sz="1000" b="1"/>
                        <a:t>NDR Schleswig-Holstein - 2016-03-13 14:15:21</a:t>
                      </a:r>
                      <a:r>
                        <a:rPr lang="de-DE" sz="1000"/>
                        <a:t>
Tierischer Besuch in der Kieler Förde. Es wurden zwei Delfine vor der Holtenauer Schleuse gesichtet. Ob Selfie und Delfie aus Flensburg in die Landeshauptstadt gekommen sind? 
http://www.ndr.de/nachrichten/schleswig-holstein/Delfine-vor-Holtenauer-Schleuse-entdeckt,delfine142.html</a:t>
                      </a:r>
                      <a:endParaRPr lang="en-US" sz="1000"/>
                    </a:p>
                  </a:txBody>
                  <a:tcPr/>
                </a:tc>
                <a:tc>
                  <a:txBody>
                    <a:bodyPr/>
                    <a:lstStyle/>
                    <a:p>
                      <a:r>
                        <a:rPr lang="en-US" sz="1000"/>
                        <a:t>2333</a:t>
                      </a:r>
                      <a:endParaRPr lang="en-US" sz="1000"/>
                    </a:p>
                  </a:txBody>
                  <a:tcPr/>
                </a:tc>
                <a:tc>
                  <a:txBody>
                    <a:bodyPr/>
                    <a:lstStyle/>
                    <a:p>
                      <a:r>
                        <a:rPr lang="en-US" sz="1000"/>
                        <a:t>1</a:t>
                      </a:r>
                      <a:endParaRPr lang="en-US" sz="1000"/>
                    </a:p>
                  </a:txBody>
                  <a:tcPr/>
                </a:tc>
                <a:tc>
                  <a:txBody>
                    <a:bodyPr/>
                    <a:lstStyle/>
                    <a:p>
                      <a:r>
                        <a:rPr lang="en-US" sz="1000"/>
                        <a:t>7</a:t>
                      </a:r>
                      <a:endParaRPr lang="en-US" sz="1000"/>
                    </a:p>
                  </a:txBody>
                  <a:tcPr/>
                </a:tc>
                <a:tc>
                  <a:txBody>
                    <a:bodyPr/>
                    <a:lstStyle/>
                    <a:p>
                      <a:r>
                        <a:rPr lang="en-US" sz="1000"/>
                        <a:t>2050</a:t>
                      </a:r>
                      <a:endParaRPr lang="en-US" sz="1000"/>
                    </a:p>
                  </a:txBody>
                  <a:tcPr/>
                </a:tc>
                <a:tc>
                  <a:txBody>
                    <a:bodyPr/>
                    <a:lstStyle/>
                    <a:p>
                      <a:r>
                        <a:rPr lang="en-US" sz="1000"/>
                        <a:t>113</a:t>
                      </a:r>
                      <a:endParaRPr lang="en-US" sz="1000"/>
                    </a:p>
                  </a:txBody>
                  <a:tcPr/>
                </a:tc>
                <a:tc>
                  <a:txBody>
                    <a:bodyPr/>
                    <a:lstStyle/>
                    <a:p>
                      <a:r>
                        <a:rPr lang="en-US" sz="1000"/>
                        <a:t>5</a:t>
                      </a:r>
                      <a:endParaRPr lang="en-US" sz="1000"/>
                    </a:p>
                  </a:txBody>
                  <a:tcPr/>
                </a:tc>
                <a:tc>
                  <a:txBody>
                    <a:bodyPr/>
                    <a:lstStyle/>
                    <a:p>
                      <a:r>
                        <a:rPr lang="en-US" sz="1000"/>
                        <a:t>157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484665574"/>
                  </a:ext>
                </a:extLst>
              </a:tr>
              <a:tr h="370840">
                <a:tc>
                  <a:txBody>
                    <a:bodyPr/>
                    <a:lstStyle/>
                    <a:p>
                      <a:r>
                        <a:rPr lang="de-DE" sz="1000" b="1"/>
                        <a:t>NDR Schleswig-Holstein - 2016-03-14 19:04:12</a:t>
                      </a:r>
                      <a:r>
                        <a:rPr lang="de-DE" sz="1000"/>
                        <a:t>
Unsere Kollegen hatten heute Glück. Die beiden Delfine in der Kieler Förde sind ihnen quasi vor die Kamera geschwommen. Ein Experte hat uns bestätigt: Es sind "Selfie" und "Delfie". http://www.ndr.de/nachrichten/schleswig-holstein/Experte-bestaetigt-Es-sind-Selfie-und-Delfie,delfine158.html</a:t>
                      </a:r>
                      <a:endParaRPr lang="en-US" sz="1000"/>
                    </a:p>
                  </a:txBody>
                  <a:tcPr/>
                </a:tc>
                <a:tc>
                  <a:txBody>
                    <a:bodyPr/>
                    <a:lstStyle/>
                    <a:p>
                      <a:r>
                        <a:rPr lang="en-US" sz="1000"/>
                        <a:t>2097</a:t>
                      </a:r>
                      <a:endParaRPr lang="en-US" sz="1000"/>
                    </a:p>
                  </a:txBody>
                  <a:tcPr/>
                </a:tc>
                <a:tc>
                  <a:txBody>
                    <a:bodyPr/>
                    <a:lstStyle/>
                    <a:p>
                      <a:r>
                        <a:rPr lang="en-US" sz="1000"/>
                        <a:t>1</a:t>
                      </a:r>
                      <a:endParaRPr lang="en-US" sz="1000"/>
                    </a:p>
                  </a:txBody>
                  <a:tcPr/>
                </a:tc>
                <a:tc>
                  <a:txBody>
                    <a:bodyPr/>
                    <a:lstStyle/>
                    <a:p>
                      <a:r>
                        <a:rPr lang="en-US" sz="1000"/>
                        <a:t>7</a:t>
                      </a:r>
                      <a:endParaRPr lang="en-US" sz="1000"/>
                    </a:p>
                  </a:txBody>
                  <a:tcPr/>
                </a:tc>
                <a:tc>
                  <a:txBody>
                    <a:bodyPr/>
                    <a:lstStyle/>
                    <a:p>
                      <a:r>
                        <a:rPr lang="en-US" sz="1000"/>
                        <a:t>1958</a:t>
                      </a:r>
                      <a:endParaRPr lang="en-US" sz="1000"/>
                    </a:p>
                  </a:txBody>
                  <a:tcPr/>
                </a:tc>
                <a:tc>
                  <a:txBody>
                    <a:bodyPr/>
                    <a:lstStyle/>
                    <a:p>
                      <a:r>
                        <a:rPr lang="en-US" sz="1000"/>
                        <a:t>84</a:t>
                      </a:r>
                      <a:endParaRPr lang="en-US" sz="1000"/>
                    </a:p>
                  </a:txBody>
                  <a:tcPr/>
                </a:tc>
                <a:tc>
                  <a:txBody>
                    <a:bodyPr/>
                    <a:lstStyle/>
                    <a:p>
                      <a:r>
                        <a:rPr lang="en-US" sz="1000"/>
                        <a:t>3</a:t>
                      </a:r>
                      <a:endParaRPr lang="en-US" sz="1000"/>
                    </a:p>
                  </a:txBody>
                  <a:tcPr/>
                </a:tc>
                <a:tc>
                  <a:txBody>
                    <a:bodyPr/>
                    <a:lstStyle/>
                    <a:p>
                      <a:r>
                        <a:rPr lang="en-US" sz="1000"/>
                        <a:t>44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02260761"/>
                  </a:ext>
                </a:extLst>
              </a:tr>
              <a:tr h="370840">
                <a:tc>
                  <a:txBody>
                    <a:bodyPr/>
                    <a:lstStyle/>
                    <a:p>
                      <a:r>
                        <a:rPr lang="de-DE" sz="1000" b="1"/>
                        <a:t>NDR Schleswig-Holstein - 2016-03-31 19:21:28</a:t>
                      </a:r>
                      <a:r>
                        <a:rPr lang="de-DE" sz="1000"/>
                        <a:t>
Die beiden Delfine werden jetzt so langsam aber sicher in der Kieler Förde heimisch. Unser Taucherteam hat heute auf gut Glück nochmal nach ihnen geguckt und konnte prompt mit den beiden auf Tuchfühlung gehen.</a:t>
                      </a:r>
                      <a:endParaRPr lang="en-US" sz="1000"/>
                    </a:p>
                  </a:txBody>
                  <a:tcPr/>
                </a:tc>
                <a:tc>
                  <a:txBody>
                    <a:bodyPr/>
                    <a:lstStyle/>
                    <a:p>
                      <a:r>
                        <a:rPr lang="en-US" sz="1000"/>
                        <a:t>1743</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1580</a:t>
                      </a:r>
                      <a:endParaRPr lang="en-US" sz="1000"/>
                    </a:p>
                  </a:txBody>
                  <a:tcPr/>
                </a:tc>
                <a:tc>
                  <a:txBody>
                    <a:bodyPr/>
                    <a:lstStyle/>
                    <a:p>
                      <a:r>
                        <a:rPr lang="en-US" sz="1000"/>
                        <a:t>132</a:t>
                      </a:r>
                      <a:endParaRPr lang="en-US" sz="1000"/>
                    </a:p>
                  </a:txBody>
                  <a:tcPr/>
                </a:tc>
                <a:tc>
                  <a:txBody>
                    <a:bodyPr/>
                    <a:lstStyle/>
                    <a:p>
                      <a:r>
                        <a:rPr lang="en-US" sz="1000"/>
                        <a:t>2</a:t>
                      </a:r>
                      <a:endParaRPr lang="en-US" sz="1000"/>
                    </a:p>
                  </a:txBody>
                  <a:tcPr/>
                </a:tc>
                <a:tc>
                  <a:txBody>
                    <a:bodyPr/>
                    <a:lstStyle/>
                    <a:p>
                      <a:r>
                        <a:rPr lang="en-US" sz="1000"/>
                        <a:t>26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997726473"/>
                  </a:ext>
                </a:extLst>
              </a:tr>
              <a:tr h="370840">
                <a:tc>
                  <a:txBody>
                    <a:bodyPr/>
                    <a:lstStyle/>
                    <a:p>
                      <a:r>
                        <a:rPr lang="de-DE" sz="1000" b="1"/>
                        <a:t>NDR Schleswig-Holstein - 2016-05-11 19:15:22</a:t>
                      </a:r>
                      <a:r>
                        <a:rPr lang="de-DE" sz="1000"/>
                        <a:t>
Gelb - überall Gelb! Wir können uns am Raps nicht satt sehen und sind noch mal losgezogen. Dieses Mal mit dabei: Segelboote, ein Windrad und sogar Rehe - im Raps natürlich.</a:t>
                      </a:r>
                      <a:endParaRPr lang="en-US" sz="1000"/>
                    </a:p>
                  </a:txBody>
                  <a:tcPr/>
                </a:tc>
                <a:tc>
                  <a:txBody>
                    <a:bodyPr/>
                    <a:lstStyle/>
                    <a:p>
                      <a:r>
                        <a:rPr lang="en-US" sz="1000"/>
                        <a:t>1420</a:t>
                      </a:r>
                      <a:endParaRPr lang="en-US" sz="1000"/>
                    </a:p>
                  </a:txBody>
                  <a:tcPr/>
                </a:tc>
                <a:tc>
                  <a:txBody>
                    <a:bodyPr/>
                    <a:lstStyle/>
                    <a:p>
                      <a:r>
                        <a:rPr lang="en-US" sz="1000"/>
                        <a:t>4</a:t>
                      </a:r>
                      <a:endParaRPr lang="en-US" sz="1000"/>
                    </a:p>
                  </a:txBody>
                  <a:tcPr/>
                </a:tc>
                <a:tc>
                  <a:txBody>
                    <a:bodyPr/>
                    <a:lstStyle/>
                    <a:p>
                      <a:r>
                        <a:rPr lang="en-US" sz="1000"/>
                        <a:t>3</a:t>
                      </a:r>
                      <a:endParaRPr lang="en-US" sz="1000"/>
                    </a:p>
                  </a:txBody>
                  <a:tcPr/>
                </a:tc>
                <a:tc>
                  <a:txBody>
                    <a:bodyPr/>
                    <a:lstStyle/>
                    <a:p>
                      <a:r>
                        <a:rPr lang="en-US" sz="1000"/>
                        <a:t>1273</a:t>
                      </a:r>
                      <a:endParaRPr lang="en-US" sz="1000"/>
                    </a:p>
                  </a:txBody>
                  <a:tcPr/>
                </a:tc>
                <a:tc>
                  <a:txBody>
                    <a:bodyPr/>
                    <a:lstStyle/>
                    <a:p>
                      <a:r>
                        <a:rPr lang="en-US" sz="1000"/>
                        <a:t>108</a:t>
                      </a:r>
                      <a:endParaRPr lang="en-US" sz="1000"/>
                    </a:p>
                  </a:txBody>
                  <a:tcPr/>
                </a:tc>
                <a:tc>
                  <a:txBody>
                    <a:bodyPr/>
                    <a:lstStyle/>
                    <a:p>
                      <a:r>
                        <a:rPr lang="en-US" sz="1000"/>
                        <a:t>2</a:t>
                      </a:r>
                      <a:endParaRPr lang="en-US" sz="1000"/>
                    </a:p>
                  </a:txBody>
                  <a:tcPr/>
                </a:tc>
                <a:tc>
                  <a:txBody>
                    <a:bodyPr/>
                    <a:lstStyle/>
                    <a:p>
                      <a:r>
                        <a:rPr lang="en-US" sz="1000"/>
                        <a:t>30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768065857"/>
                  </a:ext>
                </a:extLst>
              </a:tr>
              <a:tr h="370840">
                <a:tc>
                  <a:txBody>
                    <a:bodyPr/>
                    <a:lstStyle/>
                    <a:p>
                      <a:r>
                        <a:rPr lang="de-DE" sz="1000" b="1"/>
                        <a:t>NDR Schleswig-Holstein - 2016-05-10 21:02:59</a:t>
                      </a:r>
                      <a:r>
                        <a:rPr lang="de-DE" sz="1000"/>
                        <a:t>
Am schönsten sehen die Rapsfelder aus der Vogelperspektive aus, oder? Aufnahmen des Schleswig-Holstein Magazins aus Rohlstorf im Kreis Segeberg.</a:t>
                      </a:r>
                      <a:endParaRPr lang="en-US" sz="1000"/>
                    </a:p>
                  </a:txBody>
                  <a:tcPr/>
                </a:tc>
                <a:tc>
                  <a:txBody>
                    <a:bodyPr/>
                    <a:lstStyle/>
                    <a:p>
                      <a:r>
                        <a:rPr lang="en-US" sz="1000"/>
                        <a:t>1188</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1095</a:t>
                      </a:r>
                      <a:endParaRPr lang="en-US" sz="1000"/>
                    </a:p>
                  </a:txBody>
                  <a:tcPr/>
                </a:tc>
                <a:tc>
                  <a:txBody>
                    <a:bodyPr/>
                    <a:lstStyle/>
                    <a:p>
                      <a:r>
                        <a:rPr lang="en-US" sz="1000"/>
                        <a:t>66</a:t>
                      </a:r>
                      <a:endParaRPr lang="en-US" sz="1000"/>
                    </a:p>
                  </a:txBody>
                  <a:tcPr/>
                </a:tc>
                <a:tc>
                  <a:txBody>
                    <a:bodyPr/>
                    <a:lstStyle/>
                    <a:p>
                      <a:r>
                        <a:rPr lang="en-US" sz="1000"/>
                        <a:t>1</a:t>
                      </a:r>
                      <a:endParaRPr lang="en-US" sz="1000"/>
                    </a:p>
                  </a:txBody>
                  <a:tcPr/>
                </a:tc>
                <a:tc>
                  <a:txBody>
                    <a:bodyPr/>
                    <a:lstStyle/>
                    <a:p>
                      <a:r>
                        <a:rPr lang="en-US" sz="1000"/>
                        <a:t>22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974942252"/>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0781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878122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33946345"/>
                    </a:ext>
                  </a:extLst>
                </a:gridCol>
                <a:gridCol w="658368">
                  <a:extLst>
                    <a:ext uri="{9D8B030D-6E8A-4147-A177-3AD203B41FA5}">
                      <a16:colId xmlns:a16="http://schemas.microsoft.com/office/drawing/2014/main" val="1073191415"/>
                    </a:ext>
                  </a:extLst>
                </a:gridCol>
                <a:gridCol w="658368">
                  <a:extLst>
                    <a:ext uri="{9D8B030D-6E8A-4147-A177-3AD203B41FA5}">
                      <a16:colId xmlns:a16="http://schemas.microsoft.com/office/drawing/2014/main" val="4273501603"/>
                    </a:ext>
                  </a:extLst>
                </a:gridCol>
                <a:gridCol w="658368">
                  <a:extLst>
                    <a:ext uri="{9D8B030D-6E8A-4147-A177-3AD203B41FA5}">
                      <a16:colId xmlns:a16="http://schemas.microsoft.com/office/drawing/2014/main" val="1810619596"/>
                    </a:ext>
                  </a:extLst>
                </a:gridCol>
                <a:gridCol w="658368">
                  <a:extLst>
                    <a:ext uri="{9D8B030D-6E8A-4147-A177-3AD203B41FA5}">
                      <a16:colId xmlns:a16="http://schemas.microsoft.com/office/drawing/2014/main" val="102672564"/>
                    </a:ext>
                  </a:extLst>
                </a:gridCol>
                <a:gridCol w="658368">
                  <a:extLst>
                    <a:ext uri="{9D8B030D-6E8A-4147-A177-3AD203B41FA5}">
                      <a16:colId xmlns:a16="http://schemas.microsoft.com/office/drawing/2014/main" val="3019561003"/>
                    </a:ext>
                  </a:extLst>
                </a:gridCol>
                <a:gridCol w="658368">
                  <a:extLst>
                    <a:ext uri="{9D8B030D-6E8A-4147-A177-3AD203B41FA5}">
                      <a16:colId xmlns:a16="http://schemas.microsoft.com/office/drawing/2014/main" val="1200189606"/>
                    </a:ext>
                  </a:extLst>
                </a:gridCol>
                <a:gridCol w="658368">
                  <a:extLst>
                    <a:ext uri="{9D8B030D-6E8A-4147-A177-3AD203B41FA5}">
                      <a16:colId xmlns:a16="http://schemas.microsoft.com/office/drawing/2014/main" val="365515449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726970457"/>
                  </a:ext>
                </a:extLst>
              </a:tr>
              <a:tr h="370840">
                <a:tc>
                  <a:txBody>
                    <a:bodyPr/>
                    <a:lstStyle/>
                    <a:p>
                      <a:r>
                        <a:rPr lang="de-DE" sz="1000" b="1"/>
                        <a:t>NDR Schleswig-Holstein - 2016-12-31 15:49:43</a:t>
                      </a:r>
                      <a:r>
                        <a:rPr lang="de-DE" sz="1000"/>
                        <a:t>
Das Schlamm-Spektakel Wattolümpiade in Brunsbüttel macht 2017 eine Pause. Die Fans der Gaudi am Deich müssen aber nicht darben. Für Ausgleich ist gesorgt. Nun warten Dribblings auf dem Deich.</a:t>
                      </a:r>
                      <a:endParaRPr lang="en-US" sz="1000"/>
                    </a:p>
                  </a:txBody>
                  <a:tcPr/>
                </a:tc>
                <a:tc>
                  <a:txBody>
                    <a:bodyPr/>
                    <a:lstStyle/>
                    <a:p>
                      <a:r>
                        <a:rPr lang="en-US" sz="1000"/>
                        <a:t>9</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0.0299%</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67502262"/>
                  </a:ext>
                </a:extLst>
              </a:tr>
              <a:tr h="370840">
                <a:tc>
                  <a:txBody>
                    <a:bodyPr/>
                    <a:lstStyle/>
                    <a:p>
                      <a:r>
                        <a:rPr lang="de-DE" sz="1000" b="1"/>
                        <a:t>NDR Schleswig-Holstein - 2016-12-31 11:46:16</a:t>
                      </a:r>
                      <a:r>
                        <a:rPr lang="de-DE" sz="1000"/>
                        <a:t>
Max Giesinger, Sir Elton John, Ina Müller und viele mehr rocken 2017 die Bühnen im Norden. Wir haben die Konzert-Highlights in Schleswig-Holstein und Umgebung für Euch zusammengestellt.</a:t>
                      </a:r>
                      <a:endParaRPr lang="en-US" sz="1000"/>
                    </a:p>
                  </a:txBody>
                  <a:tcPr/>
                </a:tc>
                <a:tc>
                  <a:txBody>
                    <a:bodyPr/>
                    <a:lstStyle/>
                    <a:p>
                      <a:r>
                        <a:rPr lang="en-US" sz="1000"/>
                        <a:t>45</a:t>
                      </a:r>
                      <a:endParaRPr lang="en-US" sz="1000"/>
                    </a:p>
                  </a:txBody>
                  <a:tcPr/>
                </a:tc>
                <a:tc>
                  <a:txBody>
                    <a:bodyPr/>
                    <a:lstStyle/>
                    <a:p>
                      <a:r>
                        <a:rPr lang="en-US" sz="1000"/>
                        <a:t>44</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0.1493%</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23051484"/>
                  </a:ext>
                </a:extLst>
              </a:tr>
              <a:tr h="370840">
                <a:tc>
                  <a:txBody>
                    <a:bodyPr/>
                    <a:lstStyle/>
                    <a:p>
                      <a:r>
                        <a:rPr lang="de-DE" sz="1000" b="1"/>
                        <a:t>NDR Schleswig-Holstein - 2016-12-31 10:38:10</a:t>
                      </a:r>
                      <a:r>
                        <a:rPr lang="de-DE" sz="1000"/>
                        <a:t>
Egal ob in Wyk auf Föhr, in Büsum im Kreis Dithmarschen oder im Ostseebad Damp im Kreis Rendsburg-Eckernförde: Das Neujahrs-Anbaden hat Tradition in Schleswig-Holstein.</a:t>
                      </a:r>
                      <a:endParaRPr lang="en-US" sz="1000"/>
                    </a:p>
                  </a:txBody>
                  <a:tcPr/>
                </a:tc>
                <a:tc>
                  <a:txBody>
                    <a:bodyPr/>
                    <a:lstStyle/>
                    <a:p>
                      <a:r>
                        <a:rPr lang="en-US" sz="1000"/>
                        <a:t>115</a:t>
                      </a:r>
                      <a:endParaRPr lang="en-US" sz="1000"/>
                    </a:p>
                  </a:txBody>
                  <a:tcPr/>
                </a:tc>
                <a:tc>
                  <a:txBody>
                    <a:bodyPr/>
                    <a:lstStyle/>
                    <a:p>
                      <a:r>
                        <a:rPr lang="en-US" sz="1000"/>
                        <a:t>86</a:t>
                      </a:r>
                      <a:endParaRPr lang="en-US" sz="1000"/>
                    </a:p>
                  </a:txBody>
                  <a:tcPr/>
                </a:tc>
                <a:tc>
                  <a:txBody>
                    <a:bodyPr/>
                    <a:lstStyle/>
                    <a:p>
                      <a:r>
                        <a:rPr lang="en-US" sz="1000"/>
                        <a:t>3</a:t>
                      </a:r>
                      <a:endParaRPr lang="en-US" sz="1000"/>
                    </a:p>
                  </a:txBody>
                  <a:tcPr/>
                </a:tc>
                <a:tc>
                  <a:txBody>
                    <a:bodyPr/>
                    <a:lstStyle/>
                    <a:p>
                      <a:r>
                        <a:rPr lang="en-US" sz="1000"/>
                        <a:t>26</a:t>
                      </a:r>
                      <a:endParaRPr lang="en-US" sz="1000"/>
                    </a:p>
                  </a:txBody>
                  <a:tcPr/>
                </a:tc>
                <a:tc>
                  <a:txBody>
                    <a:bodyPr/>
                    <a:lstStyle/>
                    <a:p>
                      <a:r>
                        <a:rPr lang="en-US" sz="1000"/>
                        <a:t>0.3815%</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072346005"/>
                  </a:ext>
                </a:extLst>
              </a:tr>
              <a:tr h="370840">
                <a:tc>
                  <a:txBody>
                    <a:bodyPr/>
                    <a:lstStyle/>
                    <a:p>
                      <a:r>
                        <a:rPr lang="de-DE" sz="1000" b="1"/>
                        <a:t>NDR Schleswig-Holstein - 2016-12-31 09:32:58</a:t>
                      </a:r>
                      <a:r>
                        <a:rPr lang="de-DE" sz="1000"/>
                        <a:t>
</a:t>
                      </a:r>
                      <a:endParaRPr lang="en-US" sz="1000"/>
                    </a:p>
                  </a:txBody>
                  <a:tcPr/>
                </a:tc>
                <a:tc>
                  <a:txBody>
                    <a:bodyPr/>
                    <a:lstStyle/>
                    <a:p>
                      <a:r>
                        <a:rPr lang="en-US" sz="1000"/>
                        <a:t>222</a:t>
                      </a:r>
                      <a:endParaRPr lang="en-US" sz="1000"/>
                    </a:p>
                  </a:txBody>
                  <a:tcPr/>
                </a:tc>
                <a:tc>
                  <a:txBody>
                    <a:bodyPr/>
                    <a:lstStyle/>
                    <a:p>
                      <a:r>
                        <a:rPr lang="en-US" sz="1000"/>
                        <a:t>188</a:t>
                      </a:r>
                      <a:endParaRPr lang="en-US" sz="1000"/>
                    </a:p>
                  </a:txBody>
                  <a:tcPr/>
                </a:tc>
                <a:tc>
                  <a:txBody>
                    <a:bodyPr/>
                    <a:lstStyle/>
                    <a:p>
                      <a:r>
                        <a:rPr lang="en-US" sz="1000"/>
                        <a:t>24</a:t>
                      </a:r>
                      <a:endParaRPr lang="en-US" sz="1000"/>
                    </a:p>
                  </a:txBody>
                  <a:tcPr/>
                </a:tc>
                <a:tc>
                  <a:txBody>
                    <a:bodyPr/>
                    <a:lstStyle/>
                    <a:p>
                      <a:r>
                        <a:rPr lang="en-US" sz="1000"/>
                        <a:t>10</a:t>
                      </a:r>
                      <a:endParaRPr lang="en-US" sz="1000"/>
                    </a:p>
                  </a:txBody>
                  <a:tcPr/>
                </a:tc>
                <a:tc>
                  <a:txBody>
                    <a:bodyPr/>
                    <a:lstStyle/>
                    <a:p>
                      <a:r>
                        <a:rPr lang="en-US" sz="1000"/>
                        <a:t>0.7364%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245720949"/>
                  </a:ext>
                </a:extLst>
              </a:tr>
              <a:tr h="370840">
                <a:tc>
                  <a:txBody>
                    <a:bodyPr/>
                    <a:lstStyle/>
                    <a:p>
                      <a:r>
                        <a:rPr lang="de-DE" sz="1000" b="1"/>
                        <a:t>NDR Schleswig-Holstein - 2016-12-31 07:00:00</a:t>
                      </a:r>
                      <a:r>
                        <a:rPr lang="de-DE" sz="1000"/>
                        <a:t>
Dinner for One gehört zu Silvester, wie Raketen und Bleigießen, oder? Wann der Kult-Film läuft und was hat das Fernsehprogramm zum Jahreswechsel noch zu bieten hat - wir verratens euch.</a:t>
                      </a:r>
                      <a:endParaRPr lang="en-US" sz="1000"/>
                    </a:p>
                  </a:txBody>
                  <a:tcPr/>
                </a:tc>
                <a:tc>
                  <a:txBody>
                    <a:bodyPr/>
                    <a:lstStyle/>
                    <a:p>
                      <a:r>
                        <a:rPr lang="en-US" sz="1000"/>
                        <a:t>167</a:t>
                      </a:r>
                      <a:endParaRPr lang="en-US" sz="1000"/>
                    </a:p>
                  </a:txBody>
                  <a:tcPr/>
                </a:tc>
                <a:tc>
                  <a:txBody>
                    <a:bodyPr/>
                    <a:lstStyle/>
                    <a:p>
                      <a:r>
                        <a:rPr lang="en-US" sz="1000"/>
                        <a:t>149</a:t>
                      </a:r>
                      <a:endParaRPr lang="en-US" sz="1000"/>
                    </a:p>
                  </a:txBody>
                  <a:tcPr/>
                </a:tc>
                <a:tc>
                  <a:txBody>
                    <a:bodyPr/>
                    <a:lstStyle/>
                    <a:p>
                      <a:r>
                        <a:rPr lang="en-US" sz="1000"/>
                        <a:t>10</a:t>
                      </a:r>
                      <a:endParaRPr lang="en-US" sz="1000"/>
                    </a:p>
                  </a:txBody>
                  <a:tcPr/>
                </a:tc>
                <a:tc>
                  <a:txBody>
                    <a:bodyPr/>
                    <a:lstStyle/>
                    <a:p>
                      <a:r>
                        <a:rPr lang="en-US" sz="1000"/>
                        <a:t>8</a:t>
                      </a:r>
                      <a:endParaRPr lang="en-US" sz="1000"/>
                    </a:p>
                  </a:txBody>
                  <a:tcPr/>
                </a:tc>
                <a:tc>
                  <a:txBody>
                    <a:bodyPr/>
                    <a:lstStyle/>
                    <a:p>
                      <a:r>
                        <a:rPr lang="en-US" sz="1000"/>
                        <a:t>0.5539%</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95641419"/>
                  </a:ext>
                </a:extLst>
              </a:tr>
              <a:tr h="370840">
                <a:tc>
                  <a:txBody>
                    <a:bodyPr/>
                    <a:lstStyle/>
                    <a:p>
                      <a:r>
                        <a:rPr lang="de-DE" sz="1000" b="1"/>
                        <a:t>NDR Schleswig-Holstein - 2016-12-30 19:54:18</a:t>
                      </a:r>
                      <a:r>
                        <a:rPr lang="de-DE" sz="1000"/>
                        <a:t>
Der #Dorfgeschichten-Zufallsgenerator hat zugeschlagen: Für unser Kamerateam geht es nach Stangheck im Kreis Schleswig-Flensburg.</a:t>
                      </a:r>
                      <a:endParaRPr lang="en-US" sz="1000"/>
                    </a:p>
                  </a:txBody>
                  <a:tcPr/>
                </a:tc>
                <a:tc>
                  <a:txBody>
                    <a:bodyPr/>
                    <a:lstStyle/>
                    <a:p>
                      <a:r>
                        <a:rPr lang="en-US" sz="1000"/>
                        <a:t>43</a:t>
                      </a:r>
                      <a:endParaRPr lang="en-US" sz="1000"/>
                    </a:p>
                  </a:txBody>
                  <a:tcPr/>
                </a:tc>
                <a:tc>
                  <a:txBody>
                    <a:bodyPr/>
                    <a:lstStyle/>
                    <a:p>
                      <a:r>
                        <a:rPr lang="en-US" sz="1000"/>
                        <a:t>32</a:t>
                      </a:r>
                      <a:endParaRPr lang="en-US" sz="1000"/>
                    </a:p>
                  </a:txBody>
                  <a:tcPr/>
                </a:tc>
                <a:tc>
                  <a:txBody>
                    <a:bodyPr/>
                    <a:lstStyle/>
                    <a:p>
                      <a:r>
                        <a:rPr lang="en-US" sz="1000"/>
                        <a:t>7</a:t>
                      </a:r>
                      <a:endParaRPr lang="en-US" sz="1000"/>
                    </a:p>
                  </a:txBody>
                  <a:tcPr/>
                </a:tc>
                <a:tc>
                  <a:txBody>
                    <a:bodyPr/>
                    <a:lstStyle/>
                    <a:p>
                      <a:r>
                        <a:rPr lang="en-US" sz="1000"/>
                        <a:t>4</a:t>
                      </a:r>
                      <a:endParaRPr lang="en-US" sz="1000"/>
                    </a:p>
                  </a:txBody>
                  <a:tcPr/>
                </a:tc>
                <a:tc>
                  <a:txBody>
                    <a:bodyPr/>
                    <a:lstStyle/>
                    <a:p>
                      <a:r>
                        <a:rPr lang="en-US" sz="1000"/>
                        <a:t>0.1428%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18929340"/>
                  </a:ext>
                </a:extLst>
              </a:tr>
              <a:tr h="370840">
                <a:tc>
                  <a:txBody>
                    <a:bodyPr/>
                    <a:lstStyle/>
                    <a:p>
                      <a:r>
                        <a:rPr lang="de-DE" sz="1000" b="1"/>
                        <a:t>NDR Schleswig-Holstein - 2016-12-30 13:50:42</a:t>
                      </a:r>
                      <a:r>
                        <a:rPr lang="de-DE" sz="1000"/>
                        <a:t>
Wer im Terrarium sitzt, feiert kein Silvester und auch Neujahr ist Chinchillas egal. Doch die Haustiere sind im Stress, wenn draußen geböllert wird. Ein Experte gibt Tipps.</a:t>
                      </a:r>
                      <a:endParaRPr lang="en-US" sz="1000"/>
                    </a:p>
                  </a:txBody>
                  <a:tcPr/>
                </a:tc>
                <a:tc>
                  <a:txBody>
                    <a:bodyPr/>
                    <a:lstStyle/>
                    <a:p>
                      <a:r>
                        <a:rPr lang="en-US" sz="1000"/>
                        <a:t>39</a:t>
                      </a:r>
                      <a:endParaRPr lang="en-US" sz="1000"/>
                    </a:p>
                  </a:txBody>
                  <a:tcPr/>
                </a:tc>
                <a:tc>
                  <a:txBody>
                    <a:bodyPr/>
                    <a:lstStyle/>
                    <a:p>
                      <a:r>
                        <a:rPr lang="en-US" sz="1000"/>
                        <a:t>31</a:t>
                      </a:r>
                      <a:endParaRPr lang="en-US" sz="1000"/>
                    </a:p>
                  </a:txBody>
                  <a:tcPr/>
                </a:tc>
                <a:tc>
                  <a:txBody>
                    <a:bodyPr/>
                    <a:lstStyle/>
                    <a:p>
                      <a:r>
                        <a:rPr lang="en-US" sz="1000"/>
                        <a:t>1</a:t>
                      </a:r>
                      <a:endParaRPr lang="en-US" sz="1000"/>
                    </a:p>
                  </a:txBody>
                  <a:tcPr/>
                </a:tc>
                <a:tc>
                  <a:txBody>
                    <a:bodyPr/>
                    <a:lstStyle/>
                    <a:p>
                      <a:r>
                        <a:rPr lang="en-US" sz="1000"/>
                        <a:t>7</a:t>
                      </a:r>
                      <a:endParaRPr lang="en-US" sz="1000"/>
                    </a:p>
                  </a:txBody>
                  <a:tcPr/>
                </a:tc>
                <a:tc>
                  <a:txBody>
                    <a:bodyPr/>
                    <a:lstStyle/>
                    <a:p>
                      <a:r>
                        <a:rPr lang="en-US" sz="1000"/>
                        <a:t>0.1295%</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72380224"/>
                  </a:ext>
                </a:extLst>
              </a:tr>
              <a:tr h="370840">
                <a:tc>
                  <a:txBody>
                    <a:bodyPr/>
                    <a:lstStyle/>
                    <a:p>
                      <a:r>
                        <a:rPr lang="de-DE" sz="1000" b="1"/>
                        <a:t>NDR Schleswig-Holstein - 2016-12-30 10:15:44</a:t>
                      </a:r>
                      <a:r>
                        <a:rPr lang="de-DE" sz="1000"/>
                        <a:t>
Kieler Schnack in der Dominikanischen Republik: Mats Möller kickt dort mit Waisenkindern. Er will nach dem Abi etwas Sinnvolles tun.</a:t>
                      </a:r>
                      <a:endParaRPr lang="en-US" sz="1000"/>
                    </a:p>
                  </a:txBody>
                  <a:tcPr/>
                </a:tc>
                <a:tc>
                  <a:txBody>
                    <a:bodyPr/>
                    <a:lstStyle/>
                    <a:p>
                      <a:r>
                        <a:rPr lang="en-US" sz="1000"/>
                        <a:t>31</a:t>
                      </a:r>
                      <a:endParaRPr lang="en-US" sz="1000"/>
                    </a:p>
                  </a:txBody>
                  <a:tcPr/>
                </a:tc>
                <a:tc>
                  <a:txBody>
                    <a:bodyPr/>
                    <a:lstStyle/>
                    <a:p>
                      <a:r>
                        <a:rPr lang="en-US" sz="1000"/>
                        <a:t>29</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0.1030%</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99146915"/>
                  </a:ext>
                </a:extLst>
              </a:tr>
              <a:tr h="370840">
                <a:tc>
                  <a:txBody>
                    <a:bodyPr/>
                    <a:lstStyle/>
                    <a:p>
                      <a:r>
                        <a:rPr lang="de-DE" sz="1000" b="1"/>
                        <a:t>NDR Schleswig-Holstein - 2016-12-30 08:39:01</a:t>
                      </a:r>
                      <a:r>
                        <a:rPr lang="de-DE" sz="1000"/>
                        <a:t>
"Warum schreibt der Lehrer dem Streber-Ben die Fünfminus von Schwänzer-Ben ins Zeugnis?" Eine Glosse zur Hitliste der beliebtesten Babynamen.</a:t>
                      </a:r>
                      <a:endParaRPr lang="en-US" sz="1000"/>
                    </a:p>
                  </a:txBody>
                  <a:tcPr/>
                </a:tc>
                <a:tc>
                  <a:txBody>
                    <a:bodyPr/>
                    <a:lstStyle/>
                    <a:p>
                      <a:r>
                        <a:rPr lang="en-US" sz="1000"/>
                        <a:t>11</a:t>
                      </a:r>
                      <a:endParaRPr lang="en-US" sz="1000"/>
                    </a:p>
                  </a:txBody>
                  <a:tcPr/>
                </a:tc>
                <a:tc>
                  <a:txBody>
                    <a:bodyPr/>
                    <a:lstStyle/>
                    <a:p>
                      <a:r>
                        <a:rPr lang="en-US" sz="1000"/>
                        <a:t>9</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0.0365%</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01693700"/>
                  </a:ext>
                </a:extLst>
              </a:tr>
              <a:tr h="370840">
                <a:tc>
                  <a:txBody>
                    <a:bodyPr/>
                    <a:lstStyle/>
                    <a:p>
                      <a:r>
                        <a:rPr lang="de-DE" sz="1000" b="1"/>
                        <a:t>NDR Schleswig-Holstein - 2016-12-30 08:36:55</a:t>
                      </a:r>
                      <a:r>
                        <a:rPr lang="de-DE" sz="1000"/>
                        <a:t>
Nach einem Unfall auf der A 7 bei Flensburg beginnt der Silvesterurlaub für ein Pärchen später. Ein weiterer Glätteunfall im Kreis Nordfriesland endete mit schweren Verletzungen.</a:t>
                      </a:r>
                      <a:endParaRPr lang="en-US" sz="1000"/>
                    </a:p>
                  </a:txBody>
                  <a:tcPr/>
                </a:tc>
                <a:tc>
                  <a:txBody>
                    <a:bodyPr/>
                    <a:lstStyle/>
                    <a:p>
                      <a:r>
                        <a:rPr lang="en-US" sz="1000"/>
                        <a:t>59</a:t>
                      </a:r>
                      <a:endParaRPr lang="en-US" sz="1000"/>
                    </a:p>
                  </a:txBody>
                  <a:tcPr/>
                </a:tc>
                <a:tc>
                  <a:txBody>
                    <a:bodyPr/>
                    <a:lstStyle/>
                    <a:p>
                      <a:r>
                        <a:rPr lang="en-US" sz="1000"/>
                        <a:t>55</a:t>
                      </a:r>
                      <a:endParaRPr lang="en-US" sz="1000"/>
                    </a:p>
                  </a:txBody>
                  <a:tcPr/>
                </a:tc>
                <a:tc>
                  <a:txBody>
                    <a:bodyPr/>
                    <a:lstStyle/>
                    <a:p>
                      <a:r>
                        <a:rPr lang="en-US" sz="1000"/>
                        <a:t>3</a:t>
                      </a:r>
                      <a:endParaRPr lang="en-US" sz="1000"/>
                    </a:p>
                  </a:txBody>
                  <a:tcPr/>
                </a:tc>
                <a:tc>
                  <a:txBody>
                    <a:bodyPr/>
                    <a:lstStyle/>
                    <a:p>
                      <a:r>
                        <a:rPr lang="en-US" sz="1000"/>
                        <a:t>1</a:t>
                      </a:r>
                      <a:endParaRPr lang="en-US" sz="1000"/>
                    </a:p>
                  </a:txBody>
                  <a:tcPr/>
                </a:tc>
                <a:tc>
                  <a:txBody>
                    <a:bodyPr/>
                    <a:lstStyle/>
                    <a:p>
                      <a:r>
                        <a:rPr lang="en-US" sz="1000"/>
                        <a:t>0.1960%</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817225867"/>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6745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889576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80773479"/>
                    </a:ext>
                  </a:extLst>
                </a:gridCol>
                <a:gridCol w="658368">
                  <a:extLst>
                    <a:ext uri="{9D8B030D-6E8A-4147-A177-3AD203B41FA5}">
                      <a16:colId xmlns:a16="http://schemas.microsoft.com/office/drawing/2014/main" val="3973125061"/>
                    </a:ext>
                  </a:extLst>
                </a:gridCol>
                <a:gridCol w="658368">
                  <a:extLst>
                    <a:ext uri="{9D8B030D-6E8A-4147-A177-3AD203B41FA5}">
                      <a16:colId xmlns:a16="http://schemas.microsoft.com/office/drawing/2014/main" val="18357179"/>
                    </a:ext>
                  </a:extLst>
                </a:gridCol>
                <a:gridCol w="658368">
                  <a:extLst>
                    <a:ext uri="{9D8B030D-6E8A-4147-A177-3AD203B41FA5}">
                      <a16:colId xmlns:a16="http://schemas.microsoft.com/office/drawing/2014/main" val="3023794514"/>
                    </a:ext>
                  </a:extLst>
                </a:gridCol>
                <a:gridCol w="658368">
                  <a:extLst>
                    <a:ext uri="{9D8B030D-6E8A-4147-A177-3AD203B41FA5}">
                      <a16:colId xmlns:a16="http://schemas.microsoft.com/office/drawing/2014/main" val="3668948810"/>
                    </a:ext>
                  </a:extLst>
                </a:gridCol>
                <a:gridCol w="658368">
                  <a:extLst>
                    <a:ext uri="{9D8B030D-6E8A-4147-A177-3AD203B41FA5}">
                      <a16:colId xmlns:a16="http://schemas.microsoft.com/office/drawing/2014/main" val="3686830720"/>
                    </a:ext>
                  </a:extLst>
                </a:gridCol>
                <a:gridCol w="658368">
                  <a:extLst>
                    <a:ext uri="{9D8B030D-6E8A-4147-A177-3AD203B41FA5}">
                      <a16:colId xmlns:a16="http://schemas.microsoft.com/office/drawing/2014/main" val="2645841361"/>
                    </a:ext>
                  </a:extLst>
                </a:gridCol>
                <a:gridCol w="658368">
                  <a:extLst>
                    <a:ext uri="{9D8B030D-6E8A-4147-A177-3AD203B41FA5}">
                      <a16:colId xmlns:a16="http://schemas.microsoft.com/office/drawing/2014/main" val="3133950134"/>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213242718"/>
                  </a:ext>
                </a:extLst>
              </a:tr>
              <a:tr h="370840">
                <a:tc>
                  <a:txBody>
                    <a:bodyPr/>
                    <a:lstStyle/>
                    <a:p>
                      <a:r>
                        <a:rPr lang="de-DE" sz="1000" b="1"/>
                        <a:t>NDR Schleswig-Holstein - 2016-12-29 17:44:45</a:t>
                      </a:r>
                      <a:r>
                        <a:rPr lang="de-DE" sz="1000"/>
                        <a:t>
Sie sind der Hit bei frischgebackenen Eltern: Mia und Finn :-) Die Schleswig-Holsteiner lieben diese beiden Namen - und deshalb stehen sie wieder ganz oben in der Liste der beliebtesten Babynamen.</a:t>
                      </a:r>
                      <a:endParaRPr lang="en-US" sz="1000"/>
                    </a:p>
                  </a:txBody>
                  <a:tcPr/>
                </a:tc>
                <a:tc>
                  <a:txBody>
                    <a:bodyPr/>
                    <a:lstStyle/>
                    <a:p>
                      <a:r>
                        <a:rPr lang="en-US" sz="1000"/>
                        <a:t>44</a:t>
                      </a:r>
                      <a:endParaRPr lang="en-US" sz="1000"/>
                    </a:p>
                  </a:txBody>
                  <a:tcPr/>
                </a:tc>
                <a:tc>
                  <a:txBody>
                    <a:bodyPr/>
                    <a:lstStyle/>
                    <a:p>
                      <a:r>
                        <a:rPr lang="en-US" sz="1000"/>
                        <a:t>27</a:t>
                      </a:r>
                      <a:endParaRPr lang="en-US" sz="1000"/>
                    </a:p>
                  </a:txBody>
                  <a:tcPr/>
                </a:tc>
                <a:tc>
                  <a:txBody>
                    <a:bodyPr/>
                    <a:lstStyle/>
                    <a:p>
                      <a:r>
                        <a:rPr lang="en-US" sz="1000"/>
                        <a:t>11</a:t>
                      </a:r>
                      <a:endParaRPr lang="en-US" sz="1000"/>
                    </a:p>
                  </a:txBody>
                  <a:tcPr/>
                </a:tc>
                <a:tc>
                  <a:txBody>
                    <a:bodyPr/>
                    <a:lstStyle/>
                    <a:p>
                      <a:r>
                        <a:rPr lang="en-US" sz="1000"/>
                        <a:t>6</a:t>
                      </a:r>
                      <a:endParaRPr lang="en-US" sz="1000"/>
                    </a:p>
                  </a:txBody>
                  <a:tcPr/>
                </a:tc>
                <a:tc>
                  <a:txBody>
                    <a:bodyPr/>
                    <a:lstStyle/>
                    <a:p>
                      <a:r>
                        <a:rPr lang="en-US" sz="1000"/>
                        <a:t>0.1463%</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79490953"/>
                  </a:ext>
                </a:extLst>
              </a:tr>
              <a:tr h="370840">
                <a:tc>
                  <a:txBody>
                    <a:bodyPr/>
                    <a:lstStyle/>
                    <a:p>
                      <a:r>
                        <a:rPr lang="de-DE" sz="1000" b="1"/>
                        <a:t>NDR Schleswig-Holstein - 2016-12-29 15:15:38</a:t>
                      </a:r>
                      <a:r>
                        <a:rPr lang="de-DE" sz="1000"/>
                        <a:t>
Ein junger Mann ist ums Leben gekommen - beim Zusammenstoß eines Zuges mit einem Auto in Süderbrarup. Für den Bahnübergang waren bereits Schranken in Planung.</a:t>
                      </a:r>
                      <a:endParaRPr lang="en-US" sz="1000"/>
                    </a:p>
                  </a:txBody>
                  <a:tcPr/>
                </a:tc>
                <a:tc>
                  <a:txBody>
                    <a:bodyPr/>
                    <a:lstStyle/>
                    <a:p>
                      <a:r>
                        <a:rPr lang="en-US" sz="1000"/>
                        <a:t>114</a:t>
                      </a:r>
                      <a:endParaRPr lang="en-US" sz="1000"/>
                    </a:p>
                  </a:txBody>
                  <a:tcPr/>
                </a:tc>
                <a:tc>
                  <a:txBody>
                    <a:bodyPr/>
                    <a:lstStyle/>
                    <a:p>
                      <a:r>
                        <a:rPr lang="en-US" sz="1000"/>
                        <a:t>86</a:t>
                      </a:r>
                      <a:endParaRPr lang="en-US" sz="1000"/>
                    </a:p>
                  </a:txBody>
                  <a:tcPr/>
                </a:tc>
                <a:tc>
                  <a:txBody>
                    <a:bodyPr/>
                    <a:lstStyle/>
                    <a:p>
                      <a:r>
                        <a:rPr lang="en-US" sz="1000"/>
                        <a:t>16</a:t>
                      </a:r>
                      <a:endParaRPr lang="en-US" sz="1000"/>
                    </a:p>
                  </a:txBody>
                  <a:tcPr/>
                </a:tc>
                <a:tc>
                  <a:txBody>
                    <a:bodyPr/>
                    <a:lstStyle/>
                    <a:p>
                      <a:r>
                        <a:rPr lang="en-US" sz="1000"/>
                        <a:t>12</a:t>
                      </a:r>
                      <a:endParaRPr lang="en-US" sz="1000"/>
                    </a:p>
                  </a:txBody>
                  <a:tcPr/>
                </a:tc>
                <a:tc>
                  <a:txBody>
                    <a:bodyPr/>
                    <a:lstStyle/>
                    <a:p>
                      <a:r>
                        <a:rPr lang="en-US" sz="1000"/>
                        <a:t>0.3791%</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31284907"/>
                  </a:ext>
                </a:extLst>
              </a:tr>
              <a:tr h="370840">
                <a:tc>
                  <a:txBody>
                    <a:bodyPr/>
                    <a:lstStyle/>
                    <a:p>
                      <a:r>
                        <a:rPr lang="de-DE" sz="1000" b="1"/>
                        <a:t>NDR Schleswig-Holstein - 2016-12-29 14:13:10</a:t>
                      </a:r>
                      <a:r>
                        <a:rPr lang="de-DE" sz="1000"/>
                        <a:t>
Von wegen "dummes Kamel": Zirkustiere nutzen in Norderstedt ganz zivilisiert den Fußweg.</a:t>
                      </a:r>
                      <a:endParaRPr lang="en-US" sz="1000"/>
                    </a:p>
                  </a:txBody>
                  <a:tcPr/>
                </a:tc>
                <a:tc>
                  <a:txBody>
                    <a:bodyPr/>
                    <a:lstStyle/>
                    <a:p>
                      <a:r>
                        <a:rPr lang="en-US" sz="1000"/>
                        <a:t>72</a:t>
                      </a:r>
                      <a:endParaRPr lang="en-US" sz="1000"/>
                    </a:p>
                  </a:txBody>
                  <a:tcPr/>
                </a:tc>
                <a:tc>
                  <a:txBody>
                    <a:bodyPr/>
                    <a:lstStyle/>
                    <a:p>
                      <a:r>
                        <a:rPr lang="en-US" sz="1000"/>
                        <a:t>46</a:t>
                      </a:r>
                      <a:endParaRPr lang="en-US" sz="1000"/>
                    </a:p>
                  </a:txBody>
                  <a:tcPr/>
                </a:tc>
                <a:tc>
                  <a:txBody>
                    <a:bodyPr/>
                    <a:lstStyle/>
                    <a:p>
                      <a:r>
                        <a:rPr lang="en-US" sz="1000"/>
                        <a:t>13</a:t>
                      </a:r>
                      <a:endParaRPr lang="en-US" sz="1000"/>
                    </a:p>
                  </a:txBody>
                  <a:tcPr/>
                </a:tc>
                <a:tc>
                  <a:txBody>
                    <a:bodyPr/>
                    <a:lstStyle/>
                    <a:p>
                      <a:r>
                        <a:rPr lang="en-US" sz="1000"/>
                        <a:t>13</a:t>
                      </a:r>
                      <a:endParaRPr lang="en-US" sz="1000"/>
                    </a:p>
                  </a:txBody>
                  <a:tcPr/>
                </a:tc>
                <a:tc>
                  <a:txBody>
                    <a:bodyPr/>
                    <a:lstStyle/>
                    <a:p>
                      <a:r>
                        <a:rPr lang="en-US" sz="1000"/>
                        <a:t>0.2394%</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35570011"/>
                  </a:ext>
                </a:extLst>
              </a:tr>
              <a:tr h="370840">
                <a:tc>
                  <a:txBody>
                    <a:bodyPr/>
                    <a:lstStyle/>
                    <a:p>
                      <a:r>
                        <a:rPr lang="de-DE" sz="1000" b="1"/>
                        <a:t>NDR Schleswig-Holstein - 2016-12-29 12:03:29</a:t>
                      </a:r>
                      <a:r>
                        <a:rPr lang="de-DE" sz="1000"/>
                        <a:t>
Ihr habt uns eure Bilder geschickt, wir haben eine Auswahl erstellt. Schon gesehen?</a:t>
                      </a:r>
                      <a:endParaRPr lang="en-US" sz="1000"/>
                    </a:p>
                  </a:txBody>
                  <a:tcPr/>
                </a:tc>
                <a:tc>
                  <a:txBody>
                    <a:bodyPr/>
                    <a:lstStyle/>
                    <a:p>
                      <a:r>
                        <a:rPr lang="en-US" sz="1000"/>
                        <a:t>80</a:t>
                      </a:r>
                      <a:endParaRPr lang="en-US" sz="1000"/>
                    </a:p>
                  </a:txBody>
                  <a:tcPr/>
                </a:tc>
                <a:tc>
                  <a:txBody>
                    <a:bodyPr/>
                    <a:lstStyle/>
                    <a:p>
                      <a:r>
                        <a:rPr lang="en-US" sz="1000"/>
                        <a:t>77</a:t>
                      </a:r>
                      <a:endParaRPr lang="en-US" sz="1000"/>
                    </a:p>
                  </a:txBody>
                  <a:tcPr/>
                </a:tc>
                <a:tc>
                  <a:txBody>
                    <a:bodyPr/>
                    <a:lstStyle/>
                    <a:p>
                      <a:r>
                        <a:rPr lang="en-US" sz="1000"/>
                        <a:t>2</a:t>
                      </a:r>
                      <a:endParaRPr lang="en-US" sz="1000"/>
                    </a:p>
                  </a:txBody>
                  <a:tcPr/>
                </a:tc>
                <a:tc>
                  <a:txBody>
                    <a:bodyPr/>
                    <a:lstStyle/>
                    <a:p>
                      <a:r>
                        <a:rPr lang="en-US" sz="1000"/>
                        <a:t>1</a:t>
                      </a:r>
                      <a:endParaRPr lang="en-US" sz="1000"/>
                    </a:p>
                  </a:txBody>
                  <a:tcPr/>
                </a:tc>
                <a:tc>
                  <a:txBody>
                    <a:bodyPr/>
                    <a:lstStyle/>
                    <a:p>
                      <a:r>
                        <a:rPr lang="en-US" sz="1000"/>
                        <a:t>0.2661%</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64525532"/>
                  </a:ext>
                </a:extLst>
              </a:tr>
              <a:tr h="370840">
                <a:tc>
                  <a:txBody>
                    <a:bodyPr/>
                    <a:lstStyle/>
                    <a:p>
                      <a:r>
                        <a:rPr lang="de-DE" sz="1000" b="1"/>
                        <a:t>NDR Schleswig-Holstein - 2016-12-29 11:11:09</a:t>
                      </a:r>
                      <a:r>
                        <a:rPr lang="de-DE" sz="1000"/>
                        <a:t>
Die Schleswig-Holsteiner können in der Silvesternacht wohl unbeschwert feiern. Die Polizei ist verstärkt im Einsatz - vor allem da, wo viele Menschen unter freiem Himmel Party machen.</a:t>
                      </a:r>
                      <a:endParaRPr lang="en-US" sz="1000"/>
                    </a:p>
                  </a:txBody>
                  <a:tcPr/>
                </a:tc>
                <a:tc>
                  <a:txBody>
                    <a:bodyPr/>
                    <a:lstStyle/>
                    <a:p>
                      <a:r>
                        <a:rPr lang="en-US" sz="1000"/>
                        <a:t>80</a:t>
                      </a:r>
                      <a:endParaRPr lang="en-US" sz="1000"/>
                    </a:p>
                  </a:txBody>
                  <a:tcPr/>
                </a:tc>
                <a:tc>
                  <a:txBody>
                    <a:bodyPr/>
                    <a:lstStyle/>
                    <a:p>
                      <a:r>
                        <a:rPr lang="en-US" sz="1000"/>
                        <a:t>67</a:t>
                      </a:r>
                      <a:endParaRPr lang="en-US" sz="1000"/>
                    </a:p>
                  </a:txBody>
                  <a:tcPr/>
                </a:tc>
                <a:tc>
                  <a:txBody>
                    <a:bodyPr/>
                    <a:lstStyle/>
                    <a:p>
                      <a:r>
                        <a:rPr lang="en-US" sz="1000"/>
                        <a:t>12</a:t>
                      </a:r>
                      <a:endParaRPr lang="en-US" sz="1000"/>
                    </a:p>
                  </a:txBody>
                  <a:tcPr/>
                </a:tc>
                <a:tc>
                  <a:txBody>
                    <a:bodyPr/>
                    <a:lstStyle/>
                    <a:p>
                      <a:r>
                        <a:rPr lang="en-US" sz="1000"/>
                        <a:t>1</a:t>
                      </a:r>
                      <a:endParaRPr lang="en-US" sz="1000"/>
                    </a:p>
                  </a:txBody>
                  <a:tcPr/>
                </a:tc>
                <a:tc>
                  <a:txBody>
                    <a:bodyPr/>
                    <a:lstStyle/>
                    <a:p>
                      <a:r>
                        <a:rPr lang="en-US" sz="1000"/>
                        <a:t>0.2661%</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565417357"/>
                  </a:ext>
                </a:extLst>
              </a:tr>
              <a:tr h="370840">
                <a:tc>
                  <a:txBody>
                    <a:bodyPr/>
                    <a:lstStyle/>
                    <a:p>
                      <a:r>
                        <a:rPr lang="de-DE" sz="1000" b="1"/>
                        <a:t>NDR Schleswig-Holstein - 2016-12-29 09:24:51</a:t>
                      </a:r>
                      <a:r>
                        <a:rPr lang="de-DE" sz="1000"/>
                        <a:t>
Drei Freiwillige Feuerwehren, sechs Stunden Löscharbeiten: Trotzdem ist eine Lagerhalle im nordfriesischen Haselund vollständig zerstört worden. Dort lagerten wohl chemische Substanzen.</a:t>
                      </a:r>
                      <a:endParaRPr lang="en-US" sz="1000"/>
                    </a:p>
                  </a:txBody>
                  <a:tcPr/>
                </a:tc>
                <a:tc>
                  <a:txBody>
                    <a:bodyPr/>
                    <a:lstStyle/>
                    <a:p>
                      <a:r>
                        <a:rPr lang="en-US" sz="1000"/>
                        <a:t>16</a:t>
                      </a:r>
                      <a:endParaRPr lang="en-US" sz="1000"/>
                    </a:p>
                  </a:txBody>
                  <a:tcPr/>
                </a:tc>
                <a:tc>
                  <a:txBody>
                    <a:bodyPr/>
                    <a:lstStyle/>
                    <a:p>
                      <a:r>
                        <a:rPr lang="en-US" sz="1000"/>
                        <a:t>14</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0.0532%</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826836154"/>
                  </a:ext>
                </a:extLst>
              </a:tr>
              <a:tr h="370840">
                <a:tc>
                  <a:txBody>
                    <a:bodyPr/>
                    <a:lstStyle/>
                    <a:p>
                      <a:r>
                        <a:rPr lang="de-DE" sz="1000" b="1"/>
                        <a:t>NDR Schleswig-Holstein - 2016-12-29 07:44:15</a:t>
                      </a:r>
                      <a:r>
                        <a:rPr lang="de-DE" sz="1000"/>
                        <a:t>
In vier Jahren soll das erste Schiff durch die neue Schleusenkammer in Brunsbüttel fahren. Doch viele gehen davon aus, dass sich die Bauarbeiten deutlich verzögern.</a:t>
                      </a:r>
                      <a:endParaRPr lang="en-US" sz="1000"/>
                    </a:p>
                  </a:txBody>
                  <a:tcPr/>
                </a:tc>
                <a:tc>
                  <a:txBody>
                    <a:bodyPr/>
                    <a:lstStyle/>
                    <a:p>
                      <a:r>
                        <a:rPr lang="en-US" sz="1000"/>
                        <a:t>21</a:t>
                      </a:r>
                      <a:endParaRPr lang="en-US" sz="1000"/>
                    </a:p>
                  </a:txBody>
                  <a:tcPr/>
                </a:tc>
                <a:tc>
                  <a:txBody>
                    <a:bodyPr/>
                    <a:lstStyle/>
                    <a:p>
                      <a:r>
                        <a:rPr lang="en-US" sz="1000"/>
                        <a:t>18</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0.0698%</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85689634"/>
                  </a:ext>
                </a:extLst>
              </a:tr>
              <a:tr h="370840">
                <a:tc>
                  <a:txBody>
                    <a:bodyPr/>
                    <a:lstStyle/>
                    <a:p>
                      <a:r>
                        <a:rPr lang="de-DE" sz="1000" b="1"/>
                        <a:t>NDR Schleswig-Holstein - 2016-12-29 07:43:33</a:t>
                      </a:r>
                      <a:r>
                        <a:rPr lang="de-DE" sz="1000"/>
                        <a:t>
Zunächst ging es vor allem um die Pille, dann um das ungeborene Kind. Inzwischen sind die Aufgaben vielfältiger. Dass es Pro Familia im Norden überhaupt gibt, ist einem Arzt aus Kiel zu verdanken.</a:t>
                      </a:r>
                      <a:endParaRPr lang="en-US" sz="1000"/>
                    </a:p>
                  </a:txBody>
                  <a:tcPr/>
                </a:tc>
                <a:tc>
                  <a:txBody>
                    <a:bodyPr/>
                    <a:lstStyle/>
                    <a:p>
                      <a:r>
                        <a:rPr lang="en-US" sz="1000"/>
                        <a:t>32</a:t>
                      </a:r>
                      <a:endParaRPr lang="en-US" sz="1000"/>
                    </a:p>
                  </a:txBody>
                  <a:tcPr/>
                </a:tc>
                <a:tc>
                  <a:txBody>
                    <a:bodyPr/>
                    <a:lstStyle/>
                    <a:p>
                      <a:r>
                        <a:rPr lang="en-US" sz="1000"/>
                        <a:t>28</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0.1064%</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85589323"/>
                  </a:ext>
                </a:extLst>
              </a:tr>
              <a:tr h="370840">
                <a:tc>
                  <a:txBody>
                    <a:bodyPr/>
                    <a:lstStyle/>
                    <a:p>
                      <a:r>
                        <a:rPr lang="de-DE" sz="1000" b="1"/>
                        <a:t>NDR Schleswig-Holstein - 2016-12-28 20:28:58</a:t>
                      </a:r>
                      <a:r>
                        <a:rPr lang="de-DE" sz="1000"/>
                        <a:t>
Er war ein musikalisches Multitalent: Sänger, Komponist, Texter und Produzent. Heute ist Knut Kiesewetter mit 75 Jahren gestorben.</a:t>
                      </a:r>
                      <a:endParaRPr lang="en-US" sz="1000"/>
                    </a:p>
                  </a:txBody>
                  <a:tcPr/>
                </a:tc>
                <a:tc>
                  <a:txBody>
                    <a:bodyPr/>
                    <a:lstStyle/>
                    <a:p>
                      <a:r>
                        <a:rPr lang="en-US" sz="1000"/>
                        <a:t>2040</a:t>
                      </a:r>
                      <a:endParaRPr lang="en-US" sz="1000"/>
                    </a:p>
                  </a:txBody>
                  <a:tcPr/>
                </a:tc>
                <a:tc>
                  <a:txBody>
                    <a:bodyPr/>
                    <a:lstStyle/>
                    <a:p>
                      <a:r>
                        <a:rPr lang="en-US" sz="1000"/>
                        <a:t>581</a:t>
                      </a:r>
                      <a:endParaRPr lang="en-US" sz="1000"/>
                    </a:p>
                  </a:txBody>
                  <a:tcPr/>
                </a:tc>
                <a:tc>
                  <a:txBody>
                    <a:bodyPr/>
                    <a:lstStyle/>
                    <a:p>
                      <a:r>
                        <a:rPr lang="en-US" sz="1000"/>
                        <a:t>108</a:t>
                      </a:r>
                      <a:endParaRPr lang="en-US" sz="1000"/>
                    </a:p>
                  </a:txBody>
                  <a:tcPr/>
                </a:tc>
                <a:tc>
                  <a:txBody>
                    <a:bodyPr/>
                    <a:lstStyle/>
                    <a:p>
                      <a:r>
                        <a:rPr lang="en-US" sz="1000"/>
                        <a:t>1351</a:t>
                      </a:r>
                      <a:endParaRPr lang="en-US" sz="1000"/>
                    </a:p>
                  </a:txBody>
                  <a:tcPr/>
                </a:tc>
                <a:tc>
                  <a:txBody>
                    <a:bodyPr/>
                    <a:lstStyle/>
                    <a:p>
                      <a:r>
                        <a:rPr lang="en-US" sz="1000"/>
                        <a:t>6.8025%</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93380043"/>
                  </a:ext>
                </a:extLst>
              </a:tr>
              <a:tr h="370840">
                <a:tc>
                  <a:txBody>
                    <a:bodyPr/>
                    <a:lstStyle/>
                    <a:p>
                      <a:r>
                        <a:rPr lang="de-DE" sz="1000" b="1"/>
                        <a:t>NDR Schleswig-Holstein - 2016-12-28 15:23:12</a:t>
                      </a:r>
                      <a:r>
                        <a:rPr lang="de-DE" sz="1000"/>
                        <a:t>
Dürfen vegane oder vegetarische Produkte "Wurst" oder "Fleisch" heißen? Nein, meint Bundeslandwirtschaftsminister Christian Schmidt. Sein Kollege Robert Habeck aus dem Norden widerspricht.</a:t>
                      </a:r>
                      <a:endParaRPr lang="en-US" sz="1000"/>
                    </a:p>
                  </a:txBody>
                  <a:tcPr/>
                </a:tc>
                <a:tc>
                  <a:txBody>
                    <a:bodyPr/>
                    <a:lstStyle/>
                    <a:p>
                      <a:r>
                        <a:rPr lang="en-US" sz="1000"/>
                        <a:t>120</a:t>
                      </a:r>
                      <a:endParaRPr lang="en-US" sz="1000"/>
                    </a:p>
                  </a:txBody>
                  <a:tcPr/>
                </a:tc>
                <a:tc>
                  <a:txBody>
                    <a:bodyPr/>
                    <a:lstStyle/>
                    <a:p>
                      <a:r>
                        <a:rPr lang="en-US" sz="1000"/>
                        <a:t>75</a:t>
                      </a:r>
                      <a:endParaRPr lang="en-US" sz="1000"/>
                    </a:p>
                  </a:txBody>
                  <a:tcPr/>
                </a:tc>
                <a:tc>
                  <a:txBody>
                    <a:bodyPr/>
                    <a:lstStyle/>
                    <a:p>
                      <a:r>
                        <a:rPr lang="en-US" sz="1000"/>
                        <a:t>44</a:t>
                      </a:r>
                      <a:endParaRPr lang="en-US" sz="1000"/>
                    </a:p>
                  </a:txBody>
                  <a:tcPr/>
                </a:tc>
                <a:tc>
                  <a:txBody>
                    <a:bodyPr/>
                    <a:lstStyle/>
                    <a:p>
                      <a:r>
                        <a:rPr lang="en-US" sz="1000"/>
                        <a:t>1</a:t>
                      </a:r>
                      <a:endParaRPr lang="en-US" sz="1000"/>
                    </a:p>
                  </a:txBody>
                  <a:tcPr/>
                </a:tc>
                <a:tc>
                  <a:txBody>
                    <a:bodyPr/>
                    <a:lstStyle/>
                    <a:p>
                      <a:r>
                        <a:rPr lang="en-US" sz="1000"/>
                        <a:t>0.4001%</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37707843"/>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0573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780047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60463036"/>
                    </a:ext>
                  </a:extLst>
                </a:gridCol>
                <a:gridCol w="658368">
                  <a:extLst>
                    <a:ext uri="{9D8B030D-6E8A-4147-A177-3AD203B41FA5}">
                      <a16:colId xmlns:a16="http://schemas.microsoft.com/office/drawing/2014/main" val="4258582726"/>
                    </a:ext>
                  </a:extLst>
                </a:gridCol>
                <a:gridCol w="658368">
                  <a:extLst>
                    <a:ext uri="{9D8B030D-6E8A-4147-A177-3AD203B41FA5}">
                      <a16:colId xmlns:a16="http://schemas.microsoft.com/office/drawing/2014/main" val="2267856059"/>
                    </a:ext>
                  </a:extLst>
                </a:gridCol>
                <a:gridCol w="658368">
                  <a:extLst>
                    <a:ext uri="{9D8B030D-6E8A-4147-A177-3AD203B41FA5}">
                      <a16:colId xmlns:a16="http://schemas.microsoft.com/office/drawing/2014/main" val="4272664985"/>
                    </a:ext>
                  </a:extLst>
                </a:gridCol>
                <a:gridCol w="658368">
                  <a:extLst>
                    <a:ext uri="{9D8B030D-6E8A-4147-A177-3AD203B41FA5}">
                      <a16:colId xmlns:a16="http://schemas.microsoft.com/office/drawing/2014/main" val="1831367595"/>
                    </a:ext>
                  </a:extLst>
                </a:gridCol>
                <a:gridCol w="658368">
                  <a:extLst>
                    <a:ext uri="{9D8B030D-6E8A-4147-A177-3AD203B41FA5}">
                      <a16:colId xmlns:a16="http://schemas.microsoft.com/office/drawing/2014/main" val="1584244791"/>
                    </a:ext>
                  </a:extLst>
                </a:gridCol>
                <a:gridCol w="658368">
                  <a:extLst>
                    <a:ext uri="{9D8B030D-6E8A-4147-A177-3AD203B41FA5}">
                      <a16:colId xmlns:a16="http://schemas.microsoft.com/office/drawing/2014/main" val="4227955027"/>
                    </a:ext>
                  </a:extLst>
                </a:gridCol>
                <a:gridCol w="658368">
                  <a:extLst>
                    <a:ext uri="{9D8B030D-6E8A-4147-A177-3AD203B41FA5}">
                      <a16:colId xmlns:a16="http://schemas.microsoft.com/office/drawing/2014/main" val="68267578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519683572"/>
                  </a:ext>
                </a:extLst>
              </a:tr>
              <a:tr h="370840">
                <a:tc>
                  <a:txBody>
                    <a:bodyPr/>
                    <a:lstStyle/>
                    <a:p>
                      <a:r>
                        <a:rPr lang="de-DE" sz="1000" b="1"/>
                        <a:t>NDR Schleswig-Holstein - 2016-12-28 14:38:13</a:t>
                      </a:r>
                      <a:r>
                        <a:rPr lang="de-DE" sz="1000"/>
                        <a:t>
Lecker! 😍 Gibt es bei euch auch Käsefondue zu Silvester?</a:t>
                      </a:r>
                      <a:endParaRPr lang="en-US" sz="1000"/>
                    </a:p>
                  </a:txBody>
                  <a:tcPr/>
                </a:tc>
                <a:tc>
                  <a:txBody>
                    <a:bodyPr/>
                    <a:lstStyle/>
                    <a:p>
                      <a:r>
                        <a:rPr lang="en-US" sz="1000"/>
                        <a:t>45</a:t>
                      </a:r>
                      <a:endParaRPr lang="en-US" sz="1000"/>
                    </a:p>
                  </a:txBody>
                  <a:tcPr/>
                </a:tc>
                <a:tc>
                  <a:txBody>
                    <a:bodyPr/>
                    <a:lstStyle/>
                    <a:p>
                      <a:r>
                        <a:rPr lang="en-US" sz="1000"/>
                        <a:t>28</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0.1501%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41909160"/>
                  </a:ext>
                </a:extLst>
              </a:tr>
              <a:tr h="370840">
                <a:tc>
                  <a:txBody>
                    <a:bodyPr/>
                    <a:lstStyle/>
                    <a:p>
                      <a:r>
                        <a:rPr lang="de-DE" sz="1000" b="1"/>
                        <a:t>NDR Schleswig-Holstein - 2016-12-28 12:34:10</a:t>
                      </a:r>
                      <a:r>
                        <a:rPr lang="de-DE" sz="1000"/>
                        <a:t>
Der Ratzeburger Dom steht im Kreis Herzogtum Lauenburg. Geht es nach dem Kirchenrecht, gehört er aber erst ab dem 1. Januar dazu. Ein Bischof hatte ihn nämlich vor rund 450 Jahren verkauft.</a:t>
                      </a:r>
                      <a:endParaRPr lang="en-US" sz="1000"/>
                    </a:p>
                  </a:txBody>
                  <a:tcPr/>
                </a:tc>
                <a:tc>
                  <a:txBody>
                    <a:bodyPr/>
                    <a:lstStyle/>
                    <a:p>
                      <a:r>
                        <a:rPr lang="en-US" sz="1000"/>
                        <a:t>68</a:t>
                      </a:r>
                      <a:endParaRPr lang="en-US" sz="1000"/>
                    </a:p>
                  </a:txBody>
                  <a:tcPr/>
                </a:tc>
                <a:tc>
                  <a:txBody>
                    <a:bodyPr/>
                    <a:lstStyle/>
                    <a:p>
                      <a:r>
                        <a:rPr lang="en-US" sz="1000"/>
                        <a:t>59</a:t>
                      </a:r>
                      <a:endParaRPr lang="en-US" sz="1000"/>
                    </a:p>
                  </a:txBody>
                  <a:tcPr/>
                </a:tc>
                <a:tc>
                  <a:txBody>
                    <a:bodyPr/>
                    <a:lstStyle/>
                    <a:p>
                      <a:r>
                        <a:rPr lang="en-US" sz="1000"/>
                        <a:t>7</a:t>
                      </a:r>
                      <a:endParaRPr lang="en-US" sz="1000"/>
                    </a:p>
                  </a:txBody>
                  <a:tcPr/>
                </a:tc>
                <a:tc>
                  <a:txBody>
                    <a:bodyPr/>
                    <a:lstStyle/>
                    <a:p>
                      <a:r>
                        <a:rPr lang="en-US" sz="1000"/>
                        <a:t>2</a:t>
                      </a:r>
                      <a:endParaRPr lang="en-US" sz="1000"/>
                    </a:p>
                  </a:txBody>
                  <a:tcPr/>
                </a:tc>
                <a:tc>
                  <a:txBody>
                    <a:bodyPr/>
                    <a:lstStyle/>
                    <a:p>
                      <a:r>
                        <a:rPr lang="en-US" sz="1000"/>
                        <a:t>0.2267%</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30035072"/>
                  </a:ext>
                </a:extLst>
              </a:tr>
              <a:tr h="370840">
                <a:tc>
                  <a:txBody>
                    <a:bodyPr/>
                    <a:lstStyle/>
                    <a:p>
                      <a:r>
                        <a:rPr lang="de-DE" sz="1000" b="1"/>
                        <a:t>NDR Schleswig-Holstein - 2016-12-28 10:59:35</a:t>
                      </a:r>
                      <a:r>
                        <a:rPr lang="de-DE" sz="1000"/>
                        <a:t>
Wenn ihr 2017 Brückentage geschickt nutzt, könnt ihr sogar euren Urlaub verdoppeln. Wir haben eine praktische Übersicht erstellt.</a:t>
                      </a:r>
                      <a:endParaRPr lang="en-US" sz="1000"/>
                    </a:p>
                  </a:txBody>
                  <a:tcPr/>
                </a:tc>
                <a:tc>
                  <a:txBody>
                    <a:bodyPr/>
                    <a:lstStyle/>
                    <a:p>
                      <a:r>
                        <a:rPr lang="en-US" sz="1000"/>
                        <a:t>65</a:t>
                      </a:r>
                      <a:endParaRPr lang="en-US" sz="1000"/>
                    </a:p>
                  </a:txBody>
                  <a:tcPr/>
                </a:tc>
                <a:tc>
                  <a:txBody>
                    <a:bodyPr/>
                    <a:lstStyle/>
                    <a:p>
                      <a:r>
                        <a:rPr lang="en-US" sz="1000"/>
                        <a:t>39</a:t>
                      </a:r>
                      <a:endParaRPr lang="en-US" sz="1000"/>
                    </a:p>
                  </a:txBody>
                  <a:tcPr/>
                </a:tc>
                <a:tc>
                  <a:txBody>
                    <a:bodyPr/>
                    <a:lstStyle/>
                    <a:p>
                      <a:r>
                        <a:rPr lang="en-US" sz="1000"/>
                        <a:t>5</a:t>
                      </a:r>
                      <a:endParaRPr lang="en-US" sz="1000"/>
                    </a:p>
                  </a:txBody>
                  <a:tcPr/>
                </a:tc>
                <a:tc>
                  <a:txBody>
                    <a:bodyPr/>
                    <a:lstStyle/>
                    <a:p>
                      <a:r>
                        <a:rPr lang="en-US" sz="1000"/>
                        <a:t>21</a:t>
                      </a:r>
                      <a:endParaRPr lang="en-US" sz="1000"/>
                    </a:p>
                  </a:txBody>
                  <a:tcPr/>
                </a:tc>
                <a:tc>
                  <a:txBody>
                    <a:bodyPr/>
                    <a:lstStyle/>
                    <a:p>
                      <a:r>
                        <a:rPr lang="en-US" sz="1000"/>
                        <a:t>0.2167%</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449900035"/>
                  </a:ext>
                </a:extLst>
              </a:tr>
              <a:tr h="370840">
                <a:tc>
                  <a:txBody>
                    <a:bodyPr/>
                    <a:lstStyle/>
                    <a:p>
                      <a:r>
                        <a:rPr lang="de-DE" sz="1000" b="1"/>
                        <a:t>NDR Schleswig-Holstein - 2016-12-28 07:29:09</a:t>
                      </a:r>
                      <a:r>
                        <a:rPr lang="de-DE" sz="1000"/>
                        <a:t>
Jahreswechsel ohne Feuerwerk? Einigen Gemeinden in Schleswig-Holstein gehen gesetzliche Verbote für Hobby-Pyrotechniker nicht weit genug. Sie werden selbst aktiv.</a:t>
                      </a:r>
                      <a:endParaRPr lang="en-US" sz="1000"/>
                    </a:p>
                  </a:txBody>
                  <a:tcPr/>
                </a:tc>
                <a:tc>
                  <a:txBody>
                    <a:bodyPr/>
                    <a:lstStyle/>
                    <a:p>
                      <a:r>
                        <a:rPr lang="en-US" sz="1000"/>
                        <a:t>205</a:t>
                      </a:r>
                      <a:endParaRPr lang="en-US" sz="1000"/>
                    </a:p>
                  </a:txBody>
                  <a:tcPr/>
                </a:tc>
                <a:tc>
                  <a:txBody>
                    <a:bodyPr/>
                    <a:lstStyle/>
                    <a:p>
                      <a:r>
                        <a:rPr lang="en-US" sz="1000"/>
                        <a:t>155</a:t>
                      </a:r>
                      <a:endParaRPr lang="en-US" sz="1000"/>
                    </a:p>
                  </a:txBody>
                  <a:tcPr/>
                </a:tc>
                <a:tc>
                  <a:txBody>
                    <a:bodyPr/>
                    <a:lstStyle/>
                    <a:p>
                      <a:r>
                        <a:rPr lang="en-US" sz="1000"/>
                        <a:t>34</a:t>
                      </a:r>
                      <a:endParaRPr lang="en-US" sz="1000"/>
                    </a:p>
                  </a:txBody>
                  <a:tcPr/>
                </a:tc>
                <a:tc>
                  <a:txBody>
                    <a:bodyPr/>
                    <a:lstStyle/>
                    <a:p>
                      <a:r>
                        <a:rPr lang="en-US" sz="1000"/>
                        <a:t>16</a:t>
                      </a:r>
                      <a:endParaRPr lang="en-US" sz="1000"/>
                    </a:p>
                  </a:txBody>
                  <a:tcPr/>
                </a:tc>
                <a:tc>
                  <a:txBody>
                    <a:bodyPr/>
                    <a:lstStyle/>
                    <a:p>
                      <a:r>
                        <a:rPr lang="en-US" sz="1000"/>
                        <a:t>0.6836%</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8174330"/>
                  </a:ext>
                </a:extLst>
              </a:tr>
              <a:tr h="370840">
                <a:tc>
                  <a:txBody>
                    <a:bodyPr/>
                    <a:lstStyle/>
                    <a:p>
                      <a:r>
                        <a:rPr lang="de-DE" sz="1000" b="1"/>
                        <a:t>NDR Schleswig-Holstein - 2016-12-28 07:28:05</a:t>
                      </a:r>
                      <a:r>
                        <a:rPr lang="de-DE" sz="1000"/>
                        <a:t>
Wer in den Kreisen Pinneberg, Dithmarschen, Steinburg und Segeberg die 110 wählt, landet in der Regionalleitstelle West in Elmshorn. Rund um die Uhr sind die Beamten da - und erleben so einiges.</a:t>
                      </a:r>
                      <a:endParaRPr lang="en-US" sz="1000"/>
                    </a:p>
                  </a:txBody>
                  <a:tcPr/>
                </a:tc>
                <a:tc>
                  <a:txBody>
                    <a:bodyPr/>
                    <a:lstStyle/>
                    <a:p>
                      <a:r>
                        <a:rPr lang="en-US" sz="1000"/>
                        <a:t>106</a:t>
                      </a:r>
                      <a:endParaRPr lang="en-US" sz="1000"/>
                    </a:p>
                  </a:txBody>
                  <a:tcPr/>
                </a:tc>
                <a:tc>
                  <a:txBody>
                    <a:bodyPr/>
                    <a:lstStyle/>
                    <a:p>
                      <a:r>
                        <a:rPr lang="en-US" sz="1000"/>
                        <a:t>92</a:t>
                      </a:r>
                      <a:endParaRPr lang="en-US" sz="1000"/>
                    </a:p>
                  </a:txBody>
                  <a:tcPr/>
                </a:tc>
                <a:tc>
                  <a:txBody>
                    <a:bodyPr/>
                    <a:lstStyle/>
                    <a:p>
                      <a:r>
                        <a:rPr lang="en-US" sz="1000"/>
                        <a:t>4</a:t>
                      </a:r>
                      <a:endParaRPr lang="en-US" sz="1000"/>
                    </a:p>
                  </a:txBody>
                  <a:tcPr/>
                </a:tc>
                <a:tc>
                  <a:txBody>
                    <a:bodyPr/>
                    <a:lstStyle/>
                    <a:p>
                      <a:r>
                        <a:rPr lang="en-US" sz="1000"/>
                        <a:t>10</a:t>
                      </a:r>
                      <a:endParaRPr lang="en-US" sz="1000"/>
                    </a:p>
                  </a:txBody>
                  <a:tcPr/>
                </a:tc>
                <a:tc>
                  <a:txBody>
                    <a:bodyPr/>
                    <a:lstStyle/>
                    <a:p>
                      <a:r>
                        <a:rPr lang="en-US" sz="1000"/>
                        <a:t>0.3535%</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167076487"/>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89958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1782</Words>
  <Application>Microsoft Office PowerPoint</Application>
  <PresentationFormat>On-screen Show (4:3)</PresentationFormat>
  <Paragraphs>945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Likes - Export</vt:lpstr>
      <vt:lpstr>Eigene Posts - Shares - Export</vt:lpstr>
      <vt:lpstr>Eigene Posts - Kommentare - Export - 1 of 3</vt:lpstr>
      <vt:lpstr>Eigene Posts - Kommentare - Export - 2 of 3</vt:lpstr>
      <vt:lpstr>Eigene Posts - Kommentare - Export - 3 of 3</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vt:lpstr>
      <vt:lpstr>Own Posts Table</vt:lpstr>
      <vt:lpstr>Eigene Posts - Reaktionen - Export</vt:lpstr>
      <vt:lpstr>Own Posts Table - 1 of 3</vt:lpstr>
      <vt:lpstr>Own Posts Table - 2 of 3</vt:lpstr>
      <vt:lpstr>Own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2017-02-10T11:12:00Z</dcterms:created>
  <dcterms:modified xsi:type="dcterms:W3CDTF">2017-02-10T11:13:42Z</dcterms:modified>
</cp:coreProperties>
</file>