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19602</c:v>
                </c:pt>
                <c:pt idx="1">
                  <c:v>20858</c:v>
                </c:pt>
                <c:pt idx="2">
                  <c:v>21628</c:v>
                </c:pt>
                <c:pt idx="3">
                  <c:v>22426</c:v>
                </c:pt>
                <c:pt idx="4">
                  <c:v>23242</c:v>
                </c:pt>
                <c:pt idx="5">
                  <c:v>24079</c:v>
                </c:pt>
                <c:pt idx="6">
                  <c:v>24975</c:v>
                </c:pt>
                <c:pt idx="7">
                  <c:v>26304</c:v>
                </c:pt>
                <c:pt idx="8">
                  <c:v>28004</c:v>
                </c:pt>
                <c:pt idx="9">
                  <c:v>29269</c:v>
                </c:pt>
                <c:pt idx="10">
                  <c:v>30667</c:v>
                </c:pt>
                <c:pt idx="11">
                  <c:v>31775</c:v>
                </c:pt>
                <c:pt idx="12">
                  <c:v>32563</c:v>
                </c:pt>
                <c:pt idx="13">
                  <c:v>33600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BA-4854-B7F2-FFCB7F38B2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113808</c:v>
                </c:pt>
                <c:pt idx="1">
                  <c:v>115039</c:v>
                </c:pt>
                <c:pt idx="2">
                  <c:v>116103</c:v>
                </c:pt>
                <c:pt idx="3">
                  <c:v>116902</c:v>
                </c:pt>
                <c:pt idx="4">
                  <c:v>117942</c:v>
                </c:pt>
                <c:pt idx="5">
                  <c:v>118957</c:v>
                </c:pt>
                <c:pt idx="6">
                  <c:v>120156</c:v>
                </c:pt>
                <c:pt idx="7">
                  <c:v>121110</c:v>
                </c:pt>
                <c:pt idx="8">
                  <c:v>122254</c:v>
                </c:pt>
                <c:pt idx="9">
                  <c:v>123137</c:v>
                </c:pt>
                <c:pt idx="10">
                  <c:v>124315</c:v>
                </c:pt>
                <c:pt idx="11">
                  <c:v>125092</c:v>
                </c:pt>
                <c:pt idx="12">
                  <c:v>125932</c:v>
                </c:pt>
                <c:pt idx="13">
                  <c:v>126565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BA-4854-B7F2-FFCB7F38B2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Eurovision Song Contest | 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8949</c:v>
                </c:pt>
                <c:pt idx="1">
                  <c:v>8991</c:v>
                </c:pt>
                <c:pt idx="2">
                  <c:v>9001</c:v>
                </c:pt>
                <c:pt idx="3">
                  <c:v>9003</c:v>
                </c:pt>
                <c:pt idx="4">
                  <c:v>9038</c:v>
                </c:pt>
                <c:pt idx="5">
                  <c:v>9064</c:v>
                </c:pt>
                <c:pt idx="6">
                  <c:v>9096</c:v>
                </c:pt>
                <c:pt idx="7">
                  <c:v>9105</c:v>
                </c:pt>
                <c:pt idx="8">
                  <c:v>9144</c:v>
                </c:pt>
                <c:pt idx="9">
                  <c:v>9184</c:v>
                </c:pt>
                <c:pt idx="10">
                  <c:v>9215</c:v>
                </c:pt>
                <c:pt idx="11">
                  <c:v>9270</c:v>
                </c:pt>
                <c:pt idx="12">
                  <c:v>9306</c:v>
                </c:pt>
                <c:pt idx="13">
                  <c:v>9353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BA-4854-B7F2-FFCB7F38B2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 CHECKer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11130</c:v>
                </c:pt>
                <c:pt idx="1">
                  <c:v>11283</c:v>
                </c:pt>
                <c:pt idx="2">
                  <c:v>11395</c:v>
                </c:pt>
                <c:pt idx="3">
                  <c:v>11541</c:v>
                </c:pt>
                <c:pt idx="4">
                  <c:v>11702</c:v>
                </c:pt>
                <c:pt idx="5">
                  <c:v>11781</c:v>
                </c:pt>
                <c:pt idx="6">
                  <c:v>11835</c:v>
                </c:pt>
                <c:pt idx="7">
                  <c:v>11918</c:v>
                </c:pt>
                <c:pt idx="8">
                  <c:v>11993</c:v>
                </c:pt>
                <c:pt idx="9">
                  <c:v>12052</c:v>
                </c:pt>
                <c:pt idx="10">
                  <c:v>12112</c:v>
                </c:pt>
                <c:pt idx="11">
                  <c:v>12207</c:v>
                </c:pt>
                <c:pt idx="12">
                  <c:v>12282</c:v>
                </c:pt>
                <c:pt idx="13">
                  <c:v>12389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BA-4854-B7F2-FFCB7F38B2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Sesamstraße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8846</c:v>
                </c:pt>
                <c:pt idx="1">
                  <c:v>9008</c:v>
                </c:pt>
                <c:pt idx="2">
                  <c:v>9134</c:v>
                </c:pt>
                <c:pt idx="3">
                  <c:v>9315</c:v>
                </c:pt>
                <c:pt idx="4">
                  <c:v>9501</c:v>
                </c:pt>
                <c:pt idx="5">
                  <c:v>9719</c:v>
                </c:pt>
                <c:pt idx="6">
                  <c:v>9905</c:v>
                </c:pt>
                <c:pt idx="7">
                  <c:v>10054</c:v>
                </c:pt>
                <c:pt idx="8">
                  <c:v>10194</c:v>
                </c:pt>
                <c:pt idx="9">
                  <c:v>10351</c:v>
                </c:pt>
                <c:pt idx="10">
                  <c:v>10500</c:v>
                </c:pt>
                <c:pt idx="11">
                  <c:v>10652</c:v>
                </c:pt>
                <c:pt idx="12">
                  <c:v>10799</c:v>
                </c:pt>
                <c:pt idx="13">
                  <c:v>10965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9BA-4854-B7F2-FFCB7F38B22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3202</c:v>
                </c:pt>
                <c:pt idx="1">
                  <c:v>3209</c:v>
                </c:pt>
                <c:pt idx="2">
                  <c:v>3222</c:v>
                </c:pt>
                <c:pt idx="3">
                  <c:v>3229</c:v>
                </c:pt>
                <c:pt idx="4">
                  <c:v>3240</c:v>
                </c:pt>
                <c:pt idx="5">
                  <c:v>3251</c:v>
                </c:pt>
                <c:pt idx="6">
                  <c:v>3260</c:v>
                </c:pt>
                <c:pt idx="7">
                  <c:v>3267</c:v>
                </c:pt>
                <c:pt idx="8">
                  <c:v>3315</c:v>
                </c:pt>
                <c:pt idx="9">
                  <c:v>3330</c:v>
                </c:pt>
                <c:pt idx="10">
                  <c:v>3339</c:v>
                </c:pt>
                <c:pt idx="11">
                  <c:v>3343</c:v>
                </c:pt>
                <c:pt idx="12">
                  <c:v>3377</c:v>
                </c:pt>
                <c:pt idx="13">
                  <c:v>3470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9BA-4854-B7F2-FFCB7F38B22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6278</c:v>
                </c:pt>
                <c:pt idx="1">
                  <c:v>6432</c:v>
                </c:pt>
                <c:pt idx="2">
                  <c:v>6681</c:v>
                </c:pt>
                <c:pt idx="3">
                  <c:v>6961</c:v>
                </c:pt>
                <c:pt idx="4">
                  <c:v>7081</c:v>
                </c:pt>
                <c:pt idx="5">
                  <c:v>7192</c:v>
                </c:pt>
                <c:pt idx="6">
                  <c:v>7312</c:v>
                </c:pt>
                <c:pt idx="7">
                  <c:v>7405</c:v>
                </c:pt>
                <c:pt idx="8">
                  <c:v>7550</c:v>
                </c:pt>
                <c:pt idx="9">
                  <c:v>7605</c:v>
                </c:pt>
                <c:pt idx="10">
                  <c:v>7693</c:v>
                </c:pt>
                <c:pt idx="11">
                  <c:v>7738</c:v>
                </c:pt>
                <c:pt idx="12">
                  <c:v>7760</c:v>
                </c:pt>
                <c:pt idx="13">
                  <c:v>7773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9BA-4854-B7F2-FFCB7F38B22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kulturradar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Sheet1!$I$2:$I$15</c:f>
              <c:numCache>
                <c:formatCode>General</c:formatCode>
                <c:ptCount val="14"/>
                <c:pt idx="0">
                  <c:v>875</c:v>
                </c:pt>
                <c:pt idx="1">
                  <c:v>900</c:v>
                </c:pt>
                <c:pt idx="2">
                  <c:v>916</c:v>
                </c:pt>
                <c:pt idx="3">
                  <c:v>934</c:v>
                </c:pt>
                <c:pt idx="4">
                  <c:v>951</c:v>
                </c:pt>
                <c:pt idx="5">
                  <c:v>1027</c:v>
                </c:pt>
                <c:pt idx="6">
                  <c:v>1048</c:v>
                </c:pt>
                <c:pt idx="7">
                  <c:v>1054</c:v>
                </c:pt>
                <c:pt idx="8">
                  <c:v>1066</c:v>
                </c:pt>
                <c:pt idx="9">
                  <c:v>1074</c:v>
                </c:pt>
                <c:pt idx="10">
                  <c:v>1079</c:v>
                </c:pt>
                <c:pt idx="11">
                  <c:v>1091</c:v>
                </c:pt>
                <c:pt idx="12">
                  <c:v>1101</c:v>
                </c:pt>
                <c:pt idx="13">
                  <c:v>1119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9BA-4854-B7F2-FFCB7F38B22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Sheet1!$J$2:$J$15</c:f>
              <c:numCache>
                <c:formatCode>General</c:formatCode>
                <c:ptCount val="14"/>
                <c:pt idx="0">
                  <c:v>992</c:v>
                </c:pt>
                <c:pt idx="1">
                  <c:v>1011</c:v>
                </c:pt>
                <c:pt idx="2">
                  <c:v>1024</c:v>
                </c:pt>
                <c:pt idx="3">
                  <c:v>1039</c:v>
                </c:pt>
                <c:pt idx="4">
                  <c:v>1051</c:v>
                </c:pt>
                <c:pt idx="5">
                  <c:v>1070</c:v>
                </c:pt>
                <c:pt idx="6">
                  <c:v>1095</c:v>
                </c:pt>
                <c:pt idx="7">
                  <c:v>1105</c:v>
                </c:pt>
                <c:pt idx="8">
                  <c:v>1132</c:v>
                </c:pt>
                <c:pt idx="9">
                  <c:v>1149</c:v>
                </c:pt>
                <c:pt idx="10">
                  <c:v>1171</c:v>
                </c:pt>
                <c:pt idx="11">
                  <c:v>1191</c:v>
                </c:pt>
                <c:pt idx="12">
                  <c:v>1211</c:v>
                </c:pt>
                <c:pt idx="13">
                  <c:v>1231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9BA-4854-B7F2-FFCB7F38B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994008"/>
        <c:axId val="242992696"/>
      </c:lineChart>
      <c:dateAx>
        <c:axId val="242994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92696"/>
        <c:crosses val="autoZero"/>
        <c:auto val="1"/>
        <c:lblOffset val="100"/>
        <c:baseTimeUnit val="days"/>
      </c:dateAx>
      <c:valAx>
        <c:axId val="24299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9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464303</c:v>
                </c:pt>
                <c:pt idx="1">
                  <c:v>467038</c:v>
                </c:pt>
                <c:pt idx="2">
                  <c:v>331815</c:v>
                </c:pt>
                <c:pt idx="3">
                  <c:v>362912</c:v>
                </c:pt>
                <c:pt idx="4">
                  <c:v>360298</c:v>
                </c:pt>
                <c:pt idx="5">
                  <c:v>369151</c:v>
                </c:pt>
                <c:pt idx="6">
                  <c:v>392728</c:v>
                </c:pt>
                <c:pt idx="7">
                  <c:v>586592</c:v>
                </c:pt>
                <c:pt idx="8">
                  <c:v>662755</c:v>
                </c:pt>
                <c:pt idx="9">
                  <c:v>560397</c:v>
                </c:pt>
                <c:pt idx="10">
                  <c:v>551089</c:v>
                </c:pt>
                <c:pt idx="11">
                  <c:v>481998</c:v>
                </c:pt>
                <c:pt idx="12">
                  <c:v>396484</c:v>
                </c:pt>
                <c:pt idx="13">
                  <c:v>455220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2A-4237-9154-FFF8AD58AD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1004292</c:v>
                </c:pt>
                <c:pt idx="1">
                  <c:v>1079882</c:v>
                </c:pt>
                <c:pt idx="2">
                  <c:v>1063646</c:v>
                </c:pt>
                <c:pt idx="3">
                  <c:v>912062</c:v>
                </c:pt>
                <c:pt idx="4">
                  <c:v>849952</c:v>
                </c:pt>
                <c:pt idx="5">
                  <c:v>853613</c:v>
                </c:pt>
                <c:pt idx="6">
                  <c:v>927064</c:v>
                </c:pt>
                <c:pt idx="7">
                  <c:v>897302</c:v>
                </c:pt>
                <c:pt idx="8">
                  <c:v>906762</c:v>
                </c:pt>
                <c:pt idx="9">
                  <c:v>1003593</c:v>
                </c:pt>
                <c:pt idx="10">
                  <c:v>1206414</c:v>
                </c:pt>
                <c:pt idx="11">
                  <c:v>946931</c:v>
                </c:pt>
                <c:pt idx="12">
                  <c:v>783903</c:v>
                </c:pt>
                <c:pt idx="13">
                  <c:v>603526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2A-4237-9154-FFF8AD58AD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Eurovision Song Contest | 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35206</c:v>
                </c:pt>
                <c:pt idx="1">
                  <c:v>35573</c:v>
                </c:pt>
                <c:pt idx="2">
                  <c:v>26615</c:v>
                </c:pt>
                <c:pt idx="3">
                  <c:v>30665</c:v>
                </c:pt>
                <c:pt idx="4">
                  <c:v>32066</c:v>
                </c:pt>
                <c:pt idx="5">
                  <c:v>33327</c:v>
                </c:pt>
                <c:pt idx="6">
                  <c:v>32878</c:v>
                </c:pt>
                <c:pt idx="7">
                  <c:v>30913</c:v>
                </c:pt>
                <c:pt idx="8">
                  <c:v>34393</c:v>
                </c:pt>
                <c:pt idx="9">
                  <c:v>45885</c:v>
                </c:pt>
                <c:pt idx="10">
                  <c:v>86587</c:v>
                </c:pt>
                <c:pt idx="11">
                  <c:v>50380</c:v>
                </c:pt>
                <c:pt idx="12">
                  <c:v>48707</c:v>
                </c:pt>
                <c:pt idx="13">
                  <c:v>42969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2A-4237-9154-FFF8AD58AD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 CHECKer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40245</c:v>
                </c:pt>
                <c:pt idx="1">
                  <c:v>40781</c:v>
                </c:pt>
                <c:pt idx="2">
                  <c:v>37752</c:v>
                </c:pt>
                <c:pt idx="3">
                  <c:v>39652</c:v>
                </c:pt>
                <c:pt idx="4">
                  <c:v>37035</c:v>
                </c:pt>
                <c:pt idx="5">
                  <c:v>38020</c:v>
                </c:pt>
                <c:pt idx="6">
                  <c:v>32261</c:v>
                </c:pt>
                <c:pt idx="7">
                  <c:v>31037</c:v>
                </c:pt>
                <c:pt idx="8">
                  <c:v>28657</c:v>
                </c:pt>
                <c:pt idx="9">
                  <c:v>26863</c:v>
                </c:pt>
                <c:pt idx="10">
                  <c:v>29116</c:v>
                </c:pt>
                <c:pt idx="11">
                  <c:v>28601</c:v>
                </c:pt>
                <c:pt idx="12">
                  <c:v>26390</c:v>
                </c:pt>
                <c:pt idx="13">
                  <c:v>34349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2A-4237-9154-FFF8AD58AD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Sesamstraße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148999</c:v>
                </c:pt>
                <c:pt idx="1">
                  <c:v>160617</c:v>
                </c:pt>
                <c:pt idx="2">
                  <c:v>164294</c:v>
                </c:pt>
                <c:pt idx="3">
                  <c:v>192200</c:v>
                </c:pt>
                <c:pt idx="4">
                  <c:v>208367</c:v>
                </c:pt>
                <c:pt idx="5">
                  <c:v>218638</c:v>
                </c:pt>
                <c:pt idx="6">
                  <c:v>203535</c:v>
                </c:pt>
                <c:pt idx="7">
                  <c:v>202247</c:v>
                </c:pt>
                <c:pt idx="8">
                  <c:v>177063</c:v>
                </c:pt>
                <c:pt idx="9">
                  <c:v>177750</c:v>
                </c:pt>
                <c:pt idx="10">
                  <c:v>166975</c:v>
                </c:pt>
                <c:pt idx="11">
                  <c:v>175910</c:v>
                </c:pt>
                <c:pt idx="12">
                  <c:v>179275</c:v>
                </c:pt>
                <c:pt idx="13">
                  <c:v>208793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2A-4237-9154-FFF8AD58AD0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3229</c:v>
                </c:pt>
                <c:pt idx="1">
                  <c:v>4118</c:v>
                </c:pt>
                <c:pt idx="2">
                  <c:v>3718</c:v>
                </c:pt>
                <c:pt idx="3">
                  <c:v>3808</c:v>
                </c:pt>
                <c:pt idx="4">
                  <c:v>3129</c:v>
                </c:pt>
                <c:pt idx="5">
                  <c:v>3902</c:v>
                </c:pt>
                <c:pt idx="6">
                  <c:v>3628</c:v>
                </c:pt>
                <c:pt idx="7">
                  <c:v>4764</c:v>
                </c:pt>
                <c:pt idx="8">
                  <c:v>4753</c:v>
                </c:pt>
                <c:pt idx="9">
                  <c:v>4271</c:v>
                </c:pt>
                <c:pt idx="10">
                  <c:v>5068</c:v>
                </c:pt>
                <c:pt idx="11">
                  <c:v>6612</c:v>
                </c:pt>
                <c:pt idx="12">
                  <c:v>13973</c:v>
                </c:pt>
                <c:pt idx="13">
                  <c:v>19608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2A-4237-9154-FFF8AD58AD0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52537</c:v>
                </c:pt>
                <c:pt idx="1">
                  <c:v>46803</c:v>
                </c:pt>
                <c:pt idx="2">
                  <c:v>90630</c:v>
                </c:pt>
                <c:pt idx="3">
                  <c:v>83141</c:v>
                </c:pt>
                <c:pt idx="4">
                  <c:v>35364</c:v>
                </c:pt>
                <c:pt idx="5">
                  <c:v>46588</c:v>
                </c:pt>
                <c:pt idx="6">
                  <c:v>56914</c:v>
                </c:pt>
                <c:pt idx="7">
                  <c:v>42867</c:v>
                </c:pt>
                <c:pt idx="8">
                  <c:v>46716</c:v>
                </c:pt>
                <c:pt idx="9">
                  <c:v>23643</c:v>
                </c:pt>
                <c:pt idx="10">
                  <c:v>21133</c:v>
                </c:pt>
                <c:pt idx="11">
                  <c:v>27106</c:v>
                </c:pt>
                <c:pt idx="12">
                  <c:v>9189</c:v>
                </c:pt>
                <c:pt idx="13">
                  <c:v>7111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F2A-4237-9154-FFF8AD58AD0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kulturradar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Sheet1!$I$2:$I$15</c:f>
              <c:numCache>
                <c:formatCode>General</c:formatCode>
                <c:ptCount val="14"/>
                <c:pt idx="0">
                  <c:v>7802</c:v>
                </c:pt>
                <c:pt idx="1">
                  <c:v>9617</c:v>
                </c:pt>
                <c:pt idx="2">
                  <c:v>8599</c:v>
                </c:pt>
                <c:pt idx="3">
                  <c:v>8854</c:v>
                </c:pt>
                <c:pt idx="4">
                  <c:v>8937</c:v>
                </c:pt>
                <c:pt idx="5">
                  <c:v>11271</c:v>
                </c:pt>
                <c:pt idx="6">
                  <c:v>8771</c:v>
                </c:pt>
                <c:pt idx="7">
                  <c:v>7665</c:v>
                </c:pt>
                <c:pt idx="8">
                  <c:v>7338</c:v>
                </c:pt>
                <c:pt idx="9">
                  <c:v>6674</c:v>
                </c:pt>
                <c:pt idx="10">
                  <c:v>6119</c:v>
                </c:pt>
                <c:pt idx="11">
                  <c:v>7840</c:v>
                </c:pt>
                <c:pt idx="12">
                  <c:v>6241</c:v>
                </c:pt>
                <c:pt idx="13">
                  <c:v>5362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F2A-4237-9154-FFF8AD58AD0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42639</c:v>
                </c:pt>
                <c:pt idx="1">
                  <c:v>42646</c:v>
                </c:pt>
                <c:pt idx="2">
                  <c:v>42653</c:v>
                </c:pt>
                <c:pt idx="3">
                  <c:v>42660</c:v>
                </c:pt>
                <c:pt idx="4">
                  <c:v>42667</c:v>
                </c:pt>
                <c:pt idx="5">
                  <c:v>42674</c:v>
                </c:pt>
                <c:pt idx="6">
                  <c:v>42681</c:v>
                </c:pt>
                <c:pt idx="7">
                  <c:v>42688</c:v>
                </c:pt>
                <c:pt idx="8">
                  <c:v>42695</c:v>
                </c:pt>
                <c:pt idx="9">
                  <c:v>42702</c:v>
                </c:pt>
                <c:pt idx="10">
                  <c:v>42709</c:v>
                </c:pt>
                <c:pt idx="11">
                  <c:v>42716</c:v>
                </c:pt>
                <c:pt idx="12">
                  <c:v>42723</c:v>
                </c:pt>
                <c:pt idx="13">
                  <c:v>42730</c:v>
                </c:pt>
              </c:numCache>
            </c:numRef>
          </c:cat>
          <c:val>
            <c:numRef>
              <c:f>Sheet1!$J$2:$J$15</c:f>
              <c:numCache>
                <c:formatCode>General</c:formatCode>
                <c:ptCount val="14"/>
                <c:pt idx="0">
                  <c:v>3380</c:v>
                </c:pt>
                <c:pt idx="1">
                  <c:v>3917</c:v>
                </c:pt>
                <c:pt idx="2">
                  <c:v>3551</c:v>
                </c:pt>
                <c:pt idx="3">
                  <c:v>3478</c:v>
                </c:pt>
                <c:pt idx="4">
                  <c:v>3418</c:v>
                </c:pt>
                <c:pt idx="5">
                  <c:v>3944</c:v>
                </c:pt>
                <c:pt idx="6">
                  <c:v>3606</c:v>
                </c:pt>
                <c:pt idx="7">
                  <c:v>4427</c:v>
                </c:pt>
                <c:pt idx="8">
                  <c:v>3434</c:v>
                </c:pt>
                <c:pt idx="9">
                  <c:v>4017</c:v>
                </c:pt>
                <c:pt idx="10">
                  <c:v>4261</c:v>
                </c:pt>
                <c:pt idx="11">
                  <c:v>4063</c:v>
                </c:pt>
                <c:pt idx="12">
                  <c:v>3508</c:v>
                </c:pt>
                <c:pt idx="13">
                  <c:v>3308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F2A-4237-9154-FFF8AD58AD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064080"/>
        <c:axId val="240181920"/>
      </c:lineChart>
      <c:dateAx>
        <c:axId val="268064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81920"/>
        <c:crosses val="autoZero"/>
        <c:auto val="1"/>
        <c:lblOffset val="100"/>
        <c:baseTimeUnit val="days"/>
      </c:dateAx>
      <c:valAx>
        <c:axId val="24018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6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83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781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519550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4032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40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0380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700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3646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3155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434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990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054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1214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77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Doku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6053191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80283733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99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12241942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67358025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52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537212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1247874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58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CHECKer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436876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4866397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89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Sesamstraße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2454815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6104983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32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Neues aus Büttenwarder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424403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0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555419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4436910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92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376309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64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287439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0777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452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275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480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Channel Views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7027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276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Top Ten Videos (w/ avg. View Percentage)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3995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411354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13932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4008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5795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2668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1307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83096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34542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1530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3423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599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- 2016-11-11 06:41:41</a:t>
                      </a:r>
                      <a:r>
                        <a:rPr lang="de-DE" sz="1000"/>
                        <a:t>
Kampfschwimmer: Die härteste Ausbildung der Bundeswehr | Doku | Die 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02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3 - 2016-03-17 14:00:52</a:t>
                      </a:r>
                      <a:r>
                        <a:rPr lang="en-US" sz="1000"/>
                        <a:t>
Song: Erdowie, Erdowo, Erdogan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394702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31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3 - 2016-02-04 02:22:18</a:t>
                      </a:r>
                      <a:r>
                        <a:rPr lang="en-US" sz="1000"/>
                        <a:t>
Donald-Trump-Song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1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- 2016-09-24 11:56:25</a:t>
                      </a:r>
                      <a:r>
                        <a:rPr lang="de-DE" sz="1000"/>
                        <a:t>
Essstörung Magersucht: Wenn Essen zur unüberwindbaren Qual wird  | 7 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263765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1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Doku - 2016-09-09 14:57:05</a:t>
                      </a:r>
                      <a:r>
                        <a:rPr lang="en-US" sz="1000"/>
                        <a:t>
Ernte-Alarm | die nordstory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58:33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2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3 - 2016-11-24 03:39:45</a:t>
                      </a:r>
                      <a:r>
                        <a:rPr lang="en-US" sz="1000"/>
                        <a:t>
Extra 3 vom 23.11.2016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30:04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249338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64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3 - 2016-11-10 05:18:13</a:t>
                      </a:r>
                      <a:r>
                        <a:rPr lang="en-US" sz="1000"/>
                        <a:t>
Extra 3 vom 09.11.2016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244895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08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3 - 2016-10-06 03:46:15</a:t>
                      </a:r>
                      <a:r>
                        <a:rPr lang="en-US" sz="1000"/>
                        <a:t>
Extra 3 vom 05.10.2016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27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3 - 2016-11-17 03:18:57</a:t>
                      </a:r>
                      <a:r>
                        <a:rPr lang="en-US" sz="1000"/>
                        <a:t>
Extra 3 vom 16.11.2016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231554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35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3 - 2016-12-02 06:21:00</a:t>
                      </a:r>
                      <a:r>
                        <a:rPr lang="en-US" sz="1000"/>
                        <a:t>
Extra 3 vom 01.12.2016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43:45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224873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6438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478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Top Ten Videos (w/ avg. View Percentage)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0739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68061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4150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9561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8495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8181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2693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85437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8726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9096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9193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814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Doku - 2016-10-17 10:05:15</a:t>
                      </a:r>
                      <a:r>
                        <a:rPr lang="en-US" sz="1000"/>
                        <a:t>
Tourist Trophy: Motorradrennen auf der Isle of Man | Sportclub Story | Sportclub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222299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339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3 - 2016-11-03 04:31:41</a:t>
                      </a:r>
                      <a:r>
                        <a:rPr lang="en-US" sz="1000"/>
                        <a:t>
Extra 3 vom 02.11.2016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214680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3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3 - 2016-10-20 02:42:37</a:t>
                      </a:r>
                      <a:r>
                        <a:rPr lang="en-US" sz="1000"/>
                        <a:t>
Extra 3 vom 19.10.2016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30:06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210227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40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- 2016-11-07 08:54:56</a:t>
                      </a:r>
                      <a:r>
                        <a:rPr lang="de-DE" sz="1000"/>
                        <a:t>
Arbeit und Schicksale auf einer Intensivstation | Krankenpflege | Doku | Die 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6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3 - 2016-12-16 03:52:18</a:t>
                      </a:r>
                      <a:r>
                        <a:rPr lang="en-US" sz="1000"/>
                        <a:t>
Extra 3 vom 15.12.2016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43:31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269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Sesamstraße - 2015-05-29 08:23:37</a:t>
                      </a:r>
                      <a:r>
                        <a:rPr lang="en-US" sz="1000"/>
                        <a:t>
Klassiker: Mahnah Mahnah Song | Sesamstraße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51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Eurovision Song Contest | Deutschland - 2016-05-14 18:15:25</a:t>
                      </a:r>
                      <a:r>
                        <a:rPr lang="en-US" sz="1000"/>
                        <a:t>
Love, Love, Peace, Peace - How to create the perfect Eurovision Performance | Tutorial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9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- 2016-03-18 07:07:47</a:t>
                      </a:r>
                      <a:r>
                        <a:rPr lang="de-DE" sz="1000"/>
                        <a:t>
Die Türsteher vom Hamburger Kiez | Die 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23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- 2016-06-09 09:36:21</a:t>
                      </a:r>
                      <a:r>
                        <a:rPr lang="de-DE" sz="1000"/>
                        <a:t>
Holzverarbeitung: Vom Baum zum Brett | Wie geht das?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4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- 2016-09-29 05:48:48</a:t>
                      </a:r>
                      <a:r>
                        <a:rPr lang="de-DE" sz="1000"/>
                        <a:t>
Treckerfahrer dürfen das! Mit Brunhilde ins Kliemannsland 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44:01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119202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9676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452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Top Ten Videos (w/ avg. View Percentage)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376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13849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51078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2413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3950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3488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9680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42485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3733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6071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6123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46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- 2016-10-28 11:07:20</a:t>
                      </a:r>
                      <a:r>
                        <a:rPr lang="de-DE" sz="1000"/>
                        <a:t>
Top-Manager - Arbeiten unter Druck | 45 Min | NDR Doku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43:31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22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- 2016-09-05 11:29:18</a:t>
                      </a:r>
                      <a:r>
                        <a:rPr lang="de-DE" sz="1000"/>
                        <a:t>
Kinderarmut: So leben Familien mit Hartz IV  | 45 Min | NDR Doku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43:52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28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Sesamstraße - 2016-10-18 07:01:52</a:t>
                      </a:r>
                      <a:r>
                        <a:rPr lang="de-DE" sz="1000"/>
                        <a:t>
Elmo, Ernie und Bert laufen Laterne | Sesamstraße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80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Sesamstraße - 2013-01-04 10:40:30</a:t>
                      </a:r>
                      <a:r>
                        <a:rPr lang="en-US" sz="1000"/>
                        <a:t>
Quietscheentchen-Song | Sesamstraße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35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Eurovision Song Contest | Deutschland - 2016-05-14 19:03:54</a:t>
                      </a:r>
                      <a:r>
                        <a:rPr lang="en-US" sz="1000"/>
                        <a:t>
Jamala - "1944" | </a:t>
                      </a:r>
                      <a:r>
                        <a:rPr lang="az-Cyrl-AZ" sz="1000"/>
                        <a:t>Джамала | </a:t>
                      </a:r>
                      <a:r>
                        <a:rPr lang="en-US" sz="1000"/>
                        <a:t>Eurovision Winning Performance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2079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606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Videos Table (w/ avg. View Percentage) Lifetime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0351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163936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51303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950293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54354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2875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884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0939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895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02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- 2016-11-11 06:41:41</a:t>
                      </a:r>
                      <a:r>
                        <a:rPr lang="de-DE" sz="1000"/>
                        <a:t>
Kampfschwimmer: Die härteste Ausbildung der Bundeswehr | Doku | Die 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573823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14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- 2016-11-07 08:54:56</a:t>
                      </a:r>
                      <a:r>
                        <a:rPr lang="de-DE" sz="1000"/>
                        <a:t>
Arbeit und Schicksale auf einer Intensivstation | Krankenpflege | Doku | Die 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2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3 - 2016-11-10 05:22:02</a:t>
                      </a:r>
                      <a:r>
                        <a:rPr lang="de-DE" sz="1000"/>
                        <a:t>
Alles spitze in Amerika - Ein Song für die USA  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34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3 - 2016-11-24 03:39:45</a:t>
                      </a:r>
                      <a:r>
                        <a:rPr lang="en-US" sz="1000"/>
                        <a:t>
Extra 3 vom 23.11.2016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251406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30:04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86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3 - 2016-11-10 05:18:13</a:t>
                      </a:r>
                      <a:r>
                        <a:rPr lang="en-US" sz="1000"/>
                        <a:t>
Extra 3 vom 09.11.2016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246203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80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Doku - 2016-10-17 10:05:15</a:t>
                      </a:r>
                      <a:r>
                        <a:rPr lang="en-US" sz="1000"/>
                        <a:t>
Tourist Trophy: Motorradrennen auf der Isle of Man | Sportclub Story | Sportclub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241545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90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3 - 2016-10-06 03:46:15</a:t>
                      </a:r>
                      <a:r>
                        <a:rPr lang="en-US" sz="1000"/>
                        <a:t>
Extra 3 vom 05.10.2016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61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3 - 2016-12-16 03:52:18</a:t>
                      </a:r>
                      <a:r>
                        <a:rPr lang="en-US" sz="1000"/>
                        <a:t>
Extra 3 vom 15.12.2016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43:31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27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3 - 2016-11-17 03:18:57</a:t>
                      </a:r>
                      <a:r>
                        <a:rPr lang="en-US" sz="1000"/>
                        <a:t>
Extra 3 vom 16.11.2016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56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3 - 2016-12-02 06:21:00</a:t>
                      </a:r>
                      <a:r>
                        <a:rPr lang="en-US" sz="1000"/>
                        <a:t>
Extra 3 vom 01.12.2016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43:45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2426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29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Videos Table (w/ avg. View Percentage) Lifetime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929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8159015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29907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27378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9479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032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8071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028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4030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36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3 - 2016-12-21 12:17:12</a:t>
                      </a:r>
                      <a:r>
                        <a:rPr lang="de-DE" sz="1000"/>
                        <a:t>
Herr Strunk, Herr Schulz und das Jahr 2016 | NDR Das Beste am Norden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51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3 - 2016-12-16 03:31:54</a:t>
                      </a:r>
                      <a:r>
                        <a:rPr lang="en-US" sz="1000"/>
                        <a:t>
Song: Ein bisschen schießen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66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3 - 2016-11-03 04:31:41</a:t>
                      </a:r>
                      <a:r>
                        <a:rPr lang="en-US" sz="1000"/>
                        <a:t>
Extra 3 vom 02.11.2016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215889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48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3 - 2016-10-20 02:42:37</a:t>
                      </a:r>
                      <a:r>
                        <a:rPr lang="en-US" sz="1000"/>
                        <a:t>
Extra 3 vom 19.10.2016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30:06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500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3 - 2016-12-08 03:58:38</a:t>
                      </a:r>
                      <a:r>
                        <a:rPr lang="en-US" sz="1000"/>
                        <a:t>
Extra 3 vom 07.12.2016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199294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30:16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28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3 - 2016-10-27 03:45:47</a:t>
                      </a:r>
                      <a:r>
                        <a:rPr lang="en-US" sz="1000"/>
                        <a:t>
Extra 3 vom 26.10.2016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0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3 - 2016-10-13 04:11:32</a:t>
                      </a:r>
                      <a:r>
                        <a:rPr lang="en-US" sz="1000"/>
                        <a:t>
Extra 3 vom 12.10.2016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10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3 - 2016-12-01 03:30:48</a:t>
                      </a:r>
                      <a:r>
                        <a:rPr lang="en-US" sz="1000"/>
                        <a:t>
Realer Irrsinn: Nazi-Kennzeichen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40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Doku - 2016-12-13 11:30:57</a:t>
                      </a:r>
                      <a:r>
                        <a:rPr lang="en-US" sz="1000"/>
                        <a:t>
Traurig und fröhlich: Das Leben todkranker Menschen | Judith Rakers | Doku | Die Reportage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63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3 - 2016-11-17 03:03:58</a:t>
                      </a:r>
                      <a:r>
                        <a:rPr lang="en-US" sz="1000"/>
                        <a:t>
Ich trumpe jetzt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4298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677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Videos Table (w/ avg. View Percentage) Lifetime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0612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7229561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97356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40378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7039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8719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99387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9422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4544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31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3 - 2016-12-01 03:48:23</a:t>
                      </a:r>
                      <a:r>
                        <a:rPr lang="en-US" sz="1000"/>
                        <a:t>
Extra 3 Spezial: Der reale Irrsinn XXL vom 30.11.2016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29:19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79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- 2016-10-28 11:07:20</a:t>
                      </a:r>
                      <a:r>
                        <a:rPr lang="de-DE" sz="1000"/>
                        <a:t>
Top-Manager - Arbeiten unter Druck | 45 Min | NDR Doku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43:31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14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Sesamstraße - 2016-10-18 07:01:52</a:t>
                      </a:r>
                      <a:r>
                        <a:rPr lang="de-DE" sz="1000"/>
                        <a:t>
Elmo, Ernie und Bert laufen Laterne | Sesamstraße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474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Doku - 2016-11-16 09:20:40</a:t>
                      </a:r>
                      <a:r>
                        <a:rPr lang="de-DE" sz="1000"/>
                        <a:t>
Zucker: Von der Rübe bis zur Verpackung | Wie geht das?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28:31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76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extra 3 - 2016-11-03 04:20:15</a:t>
                      </a:r>
                      <a:r>
                        <a:rPr lang="en-US" sz="1000"/>
                        <a:t>
Der Kommissar - Ein Lied für Günther Oettinger   | extra 3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8823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06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1104</Words>
  <Application>Microsoft Office PowerPoint</Application>
  <PresentationFormat>On-screen Show (4:3)</PresentationFormat>
  <Paragraphs>643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MeFo - YouTube</vt:lpstr>
      <vt:lpstr>Key Metrics Table</vt:lpstr>
      <vt:lpstr>Subscribers Total</vt:lpstr>
      <vt:lpstr>Channel Views</vt:lpstr>
      <vt:lpstr>YT Top Ten Videos (w/ avg. View Percentage) - 1 of 3</vt:lpstr>
      <vt:lpstr>YT Top Ten Videos (w/ avg. View Percentage) - 2 of 3</vt:lpstr>
      <vt:lpstr>YT Top Ten Videos (w/ avg. View Percentage) - 3 of 3</vt:lpstr>
      <vt:lpstr>YT Videos Table (w/ avg. View Percentage) Lifetime - 1 of 3</vt:lpstr>
      <vt:lpstr>YT Videos Table (w/ avg. View Percentage) Lifetime - 2 of 3</vt:lpstr>
      <vt:lpstr>YT Videos Table (w/ avg. View Percentage) Lifetime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2017-01-25T14:19:31Z</dcterms:created>
  <dcterms:modified xsi:type="dcterms:W3CDTF">2017-01-25T14:20:54Z</dcterms:modified>
</cp:coreProperties>
</file>