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70582737"/>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7765566"/>
                    </a:ext>
                  </a:extLst>
                </a:gridCol>
                <a:gridCol w="1234440">
                  <a:extLst>
                    <a:ext uri="{9D8B030D-6E8A-4147-A177-3AD203B41FA5}">
                      <a16:colId xmlns:a16="http://schemas.microsoft.com/office/drawing/2014/main" val="366445455"/>
                    </a:ext>
                  </a:extLst>
                </a:gridCol>
                <a:gridCol w="1234440">
                  <a:extLst>
                    <a:ext uri="{9D8B030D-6E8A-4147-A177-3AD203B41FA5}">
                      <a16:colId xmlns:a16="http://schemas.microsoft.com/office/drawing/2014/main" val="1267971705"/>
                    </a:ext>
                  </a:extLst>
                </a:gridCol>
                <a:gridCol w="1234440">
                  <a:extLst>
                    <a:ext uri="{9D8B030D-6E8A-4147-A177-3AD203B41FA5}">
                      <a16:colId xmlns:a16="http://schemas.microsoft.com/office/drawing/2014/main" val="3244102563"/>
                    </a:ext>
                  </a:extLst>
                </a:gridCol>
                <a:gridCol w="822960">
                  <a:extLst>
                    <a:ext uri="{9D8B030D-6E8A-4147-A177-3AD203B41FA5}">
                      <a16:colId xmlns:a16="http://schemas.microsoft.com/office/drawing/2014/main" val="1100455579"/>
                    </a:ext>
                  </a:extLst>
                </a:gridCol>
                <a:gridCol w="411480">
                  <a:extLst>
                    <a:ext uri="{9D8B030D-6E8A-4147-A177-3AD203B41FA5}">
                      <a16:colId xmlns:a16="http://schemas.microsoft.com/office/drawing/2014/main" val="1844582917"/>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975113422"/>
                  </a:ext>
                </a:extLst>
              </a:tr>
              <a:tr h="370840">
                <a:tc>
                  <a:txBody>
                    <a:bodyPr/>
                    <a:lstStyle/>
                    <a:p>
                      <a:r>
                        <a:rPr lang="de-DE" sz="1000" b="1"/>
                        <a:t>NDR Fernsehen - 2016-03-23 10:00:06</a:t>
                      </a:r>
                      <a:r>
                        <a:rPr lang="de-DE" sz="1000"/>
                        <a:t>
</a:t>
                      </a:r>
                      <a:endParaRPr lang="en-US" sz="1000"/>
                    </a:p>
                  </a:txBody>
                  <a:tcPr/>
                </a:tc>
                <a:tc>
                  <a:txBody>
                    <a:bodyPr/>
                    <a:lstStyle/>
                    <a:p>
                      <a:r>
                        <a:rPr lang="en-US" sz="1000"/>
                        <a:t>n/a</a:t>
                      </a:r>
                      <a:endParaRPr lang="en-US" sz="1000"/>
                    </a:p>
                  </a:txBody>
                  <a:tcPr/>
                </a:tc>
                <a:tc>
                  <a:txBody>
                    <a:bodyPr/>
                    <a:lstStyle/>
                    <a:p>
                      <a:r>
                        <a:rPr lang="en-US" sz="1000"/>
                        <a:t>243</a:t>
                      </a:r>
                      <a:endParaRPr lang="en-US" sz="1000"/>
                    </a:p>
                  </a:txBody>
                  <a:tcPr/>
                </a:tc>
                <a:tc>
                  <a:txBody>
                    <a:bodyPr/>
                    <a:lstStyle/>
                    <a:p>
                      <a:r>
                        <a:rPr lang="en-US" sz="1000"/>
                        <a:t>0</a:t>
                      </a:r>
                      <a:endParaRPr lang="en-US" sz="1000"/>
                    </a:p>
                  </a:txBody>
                  <a:tcPr/>
                </a:tc>
                <a:tc>
                  <a:txBody>
                    <a:bodyPr/>
                    <a:lstStyle/>
                    <a:p>
                      <a:r>
                        <a:rPr lang="en-US" sz="1000"/>
                        <a:t>99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7810692"/>
                  </a:ext>
                </a:extLst>
              </a:tr>
              <a:tr h="370840">
                <a:tc>
                  <a:txBody>
                    <a:bodyPr/>
                    <a:lstStyle/>
                    <a:p>
                      <a:r>
                        <a:rPr lang="de-DE" sz="1000" b="1"/>
                        <a:t>NDR Fernsehen - 2016-11-16 20:12:58</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3206984907"/>
                  </a:ext>
                </a:extLst>
              </a:tr>
              <a:tr h="370840">
                <a:tc>
                  <a:txBody>
                    <a:bodyPr/>
                    <a:lstStyle/>
                    <a:p>
                      <a:r>
                        <a:rPr lang="de-DE" sz="1000" b="1"/>
                        <a:t>NDR Fernsehen - 2016-06-02 17:45:54</a:t>
                      </a:r>
                      <a:r>
                        <a:rPr lang="de-DE" sz="1000"/>
                        <a:t>
</a:t>
                      </a:r>
                      <a:endParaRPr lang="en-US" sz="1000"/>
                    </a:p>
                  </a:txBody>
                  <a:tcPr/>
                </a:tc>
                <a:tc>
                  <a:txBody>
                    <a:bodyPr/>
                    <a:lstStyle/>
                    <a:p>
                      <a:r>
                        <a:rPr lang="en-US" sz="1000"/>
                        <a:t>n/a</a:t>
                      </a:r>
                      <a:endParaRPr lang="en-US" sz="1000"/>
                    </a:p>
                  </a:txBody>
                  <a:tcPr/>
                </a:tc>
                <a:tc>
                  <a:txBody>
                    <a:bodyPr/>
                    <a:lstStyle/>
                    <a:p>
                      <a:r>
                        <a:rPr lang="en-US" sz="1000"/>
                        <a:t>234</a:t>
                      </a:r>
                      <a:endParaRPr lang="en-US" sz="1000"/>
                    </a:p>
                  </a:txBody>
                  <a:tcPr/>
                </a:tc>
                <a:tc>
                  <a:txBody>
                    <a:bodyPr/>
                    <a:lstStyle/>
                    <a:p>
                      <a:r>
                        <a:rPr lang="en-US" sz="1000"/>
                        <a:t>0</a:t>
                      </a:r>
                      <a:endParaRPr lang="en-US" sz="1000"/>
                    </a:p>
                  </a:txBody>
                  <a:tcPr/>
                </a:tc>
                <a:tc>
                  <a:txBody>
                    <a:bodyPr/>
                    <a:lstStyle/>
                    <a:p>
                      <a:r>
                        <a:rPr lang="en-US" sz="1000"/>
                        <a:t>106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666025087"/>
                  </a:ext>
                </a:extLst>
              </a:tr>
              <a:tr h="370840">
                <a:tc>
                  <a:txBody>
                    <a:bodyPr/>
                    <a:lstStyle/>
                    <a:p>
                      <a:r>
                        <a:rPr lang="de-DE" sz="1000" b="1"/>
                        <a:t>NDR Fernsehen - 2016-02-15 19:04:59</a:t>
                      </a:r>
                      <a:r>
                        <a:rPr lang="de-DE" sz="1000"/>
                        <a:t>
</a:t>
                      </a:r>
                      <a:endParaRPr lang="en-US" sz="1000"/>
                    </a:p>
                  </a:txBody>
                  <a:tcPr/>
                </a:tc>
                <a:tc>
                  <a:txBody>
                    <a:bodyPr/>
                    <a:lstStyle/>
                    <a:p>
                      <a:r>
                        <a:rPr lang="en-US" sz="1000"/>
                        <a:t>n/a</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31581855"/>
                  </a:ext>
                </a:extLst>
              </a:tr>
              <a:tr h="370840">
                <a:tc>
                  <a:txBody>
                    <a:bodyPr/>
                    <a:lstStyle/>
                    <a:p>
                      <a:r>
                        <a:rPr lang="de-DE" sz="1000" b="1"/>
                        <a:t>NDR Fernsehen - 2016-11-09 17:00:02</a:t>
                      </a:r>
                      <a:r>
                        <a:rPr lang="de-DE" sz="1000"/>
                        <a:t>
</a:t>
                      </a:r>
                      <a:endParaRPr lang="en-US" sz="1000"/>
                    </a:p>
                  </a:txBody>
                  <a:tcPr/>
                </a:tc>
                <a:tc>
                  <a:txBody>
                    <a:bodyPr/>
                    <a:lstStyle/>
                    <a:p>
                      <a:r>
                        <a:rPr lang="en-US" sz="1000"/>
                        <a:t>n/a</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239723619"/>
                  </a:ext>
                </a:extLst>
              </a:tr>
              <a:tr h="370840">
                <a:tc>
                  <a:txBody>
                    <a:bodyPr/>
                    <a:lstStyle/>
                    <a:p>
                      <a:r>
                        <a:rPr lang="en-US" sz="1000" b="1"/>
                        <a:t>NDR Fernsehen - 2016-05-27 13:00:00</a:t>
                      </a:r>
                      <a:r>
                        <a:rPr lang="en-US" sz="1000"/>
                        <a:t>
Betreutes Senden mit Bettina und Bommes. Betreut werden heute: Matze Knop, Jutta Speidel, Mareile Höppner, Bosse, Till Demtroeder - official Fanpage, Piet Klocke, Lukas Irmler (Slackliner) – und der Schlafforscher Dr. Michael Feld. Um 22 Uhr.</a:t>
                      </a:r>
                      <a:endParaRPr lang="en-US" sz="1000"/>
                    </a:p>
                  </a:txBody>
                  <a:tcPr/>
                </a:tc>
                <a:tc>
                  <a:txBody>
                    <a:bodyPr/>
                    <a:lstStyle/>
                    <a:p>
                      <a:r>
                        <a:rPr lang="en-US" sz="1000"/>
                        <a:t>0.3%</a:t>
                      </a:r>
                      <a:endParaRPr lang="en-US" sz="1000"/>
                    </a:p>
                  </a:txBody>
                  <a:tcPr/>
                </a:tc>
                <a:tc>
                  <a:txBody>
                    <a:bodyPr/>
                    <a:lstStyle/>
                    <a:p>
                      <a:r>
                        <a:rPr lang="en-US" sz="1000"/>
                        <a:t>230</a:t>
                      </a:r>
                      <a:endParaRPr lang="en-US" sz="1000"/>
                    </a:p>
                  </a:txBody>
                  <a:tcPr/>
                </a:tc>
                <a:tc>
                  <a:txBody>
                    <a:bodyPr/>
                    <a:lstStyle/>
                    <a:p>
                      <a:r>
                        <a:rPr lang="en-US" sz="1000"/>
                        <a:t>77556</a:t>
                      </a:r>
                      <a:endParaRPr lang="en-US" sz="1000"/>
                    </a:p>
                  </a:txBody>
                  <a:tcPr/>
                </a:tc>
                <a:tc>
                  <a:txBody>
                    <a:bodyPr/>
                    <a:lstStyle/>
                    <a:p>
                      <a:r>
                        <a:rPr lang="en-US" sz="1000"/>
                        <a:t>35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32296730"/>
                  </a:ext>
                </a:extLst>
              </a:tr>
              <a:tr h="370840">
                <a:tc>
                  <a:txBody>
                    <a:bodyPr/>
                    <a:lstStyle/>
                    <a:p>
                      <a:r>
                        <a:rPr lang="de-DE" sz="1000" b="1"/>
                        <a:t>NDR Fernsehen - 2016-05-03 14:00:36</a:t>
                      </a:r>
                      <a:r>
                        <a:rPr lang="de-DE" sz="1000"/>
                        <a:t>
Am Tag der Pressefreiheit streamen wir live aus verschiedenen Redaktionen im NDR. Jetzt: Im Schnitt entsteht ein Bericht für die Sendung “Visite“ heute abend.</a:t>
                      </a:r>
                      <a:endParaRPr lang="en-US" sz="1000"/>
                    </a:p>
                  </a:txBody>
                  <a:tcPr/>
                </a:tc>
                <a:tc>
                  <a:txBody>
                    <a:bodyPr/>
                    <a:lstStyle/>
                    <a:p>
                      <a:r>
                        <a:rPr lang="en-US" sz="1000"/>
                        <a:t>0.4%</a:t>
                      </a:r>
                      <a:endParaRPr lang="en-US" sz="1000"/>
                    </a:p>
                  </a:txBody>
                  <a:tcPr/>
                </a:tc>
                <a:tc>
                  <a:txBody>
                    <a:bodyPr/>
                    <a:lstStyle/>
                    <a:p>
                      <a:r>
                        <a:rPr lang="en-US" sz="1000"/>
                        <a:t>118</a:t>
                      </a:r>
                      <a:endParaRPr lang="en-US" sz="1000"/>
                    </a:p>
                  </a:txBody>
                  <a:tcPr/>
                </a:tc>
                <a:tc>
                  <a:txBody>
                    <a:bodyPr/>
                    <a:lstStyle/>
                    <a:p>
                      <a:r>
                        <a:rPr lang="en-US" sz="1000"/>
                        <a:t>29622</a:t>
                      </a:r>
                      <a:endParaRPr lang="en-US" sz="1000"/>
                    </a:p>
                  </a:txBody>
                  <a:tcPr/>
                </a:tc>
                <a:tc>
                  <a:txBody>
                    <a:bodyPr/>
                    <a:lstStyle/>
                    <a:p>
                      <a:r>
                        <a:rPr lang="en-US" sz="1000"/>
                        <a:t>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5639660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012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9179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782741"/>
                    </a:ext>
                  </a:extLst>
                </a:gridCol>
                <a:gridCol w="1234440">
                  <a:extLst>
                    <a:ext uri="{9D8B030D-6E8A-4147-A177-3AD203B41FA5}">
                      <a16:colId xmlns:a16="http://schemas.microsoft.com/office/drawing/2014/main" val="2972134013"/>
                    </a:ext>
                  </a:extLst>
                </a:gridCol>
                <a:gridCol w="1234440">
                  <a:extLst>
                    <a:ext uri="{9D8B030D-6E8A-4147-A177-3AD203B41FA5}">
                      <a16:colId xmlns:a16="http://schemas.microsoft.com/office/drawing/2014/main" val="3821149113"/>
                    </a:ext>
                  </a:extLst>
                </a:gridCol>
                <a:gridCol w="1234440">
                  <a:extLst>
                    <a:ext uri="{9D8B030D-6E8A-4147-A177-3AD203B41FA5}">
                      <a16:colId xmlns:a16="http://schemas.microsoft.com/office/drawing/2014/main" val="2771968261"/>
                    </a:ext>
                  </a:extLst>
                </a:gridCol>
                <a:gridCol w="822960">
                  <a:extLst>
                    <a:ext uri="{9D8B030D-6E8A-4147-A177-3AD203B41FA5}">
                      <a16:colId xmlns:a16="http://schemas.microsoft.com/office/drawing/2014/main" val="3724327580"/>
                    </a:ext>
                  </a:extLst>
                </a:gridCol>
                <a:gridCol w="411480">
                  <a:extLst>
                    <a:ext uri="{9D8B030D-6E8A-4147-A177-3AD203B41FA5}">
                      <a16:colId xmlns:a16="http://schemas.microsoft.com/office/drawing/2014/main" val="3582665997"/>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447508439"/>
                  </a:ext>
                </a:extLst>
              </a:tr>
              <a:tr h="370840">
                <a:tc>
                  <a:txBody>
                    <a:bodyPr/>
                    <a:lstStyle/>
                    <a:p>
                      <a:r>
                        <a:rPr lang="de-DE" sz="1000" b="1"/>
                        <a:t>NDR Fernsehen - 2016-06-15 13:30:01</a:t>
                      </a:r>
                      <a:r>
                        <a:rPr lang="de-DE" sz="1000"/>
                        <a:t>
Auf dem Campo in Argentinien fühlt sich Tamme Hanken pudelwohl – hier sieht’s nämlich aus wie in Niedersachsen. Um 21:00 Uhr.</a:t>
                      </a:r>
                      <a:endParaRPr lang="en-US" sz="1000"/>
                    </a:p>
                  </a:txBody>
                  <a:tcPr/>
                </a:tc>
                <a:tc>
                  <a:txBody>
                    <a:bodyPr/>
                    <a:lstStyle/>
                    <a:p>
                      <a:r>
                        <a:rPr lang="en-US" sz="1000"/>
                        <a:t>0.4%</a:t>
                      </a:r>
                      <a:endParaRPr lang="en-US" sz="1000"/>
                    </a:p>
                  </a:txBody>
                  <a:tcPr/>
                </a:tc>
                <a:tc>
                  <a:txBody>
                    <a:bodyPr/>
                    <a:lstStyle/>
                    <a:p>
                      <a:r>
                        <a:rPr lang="en-US" sz="1000"/>
                        <a:t>6</a:t>
                      </a:r>
                      <a:endParaRPr lang="en-US" sz="1000"/>
                    </a:p>
                  </a:txBody>
                  <a:tcPr/>
                </a:tc>
                <a:tc>
                  <a:txBody>
                    <a:bodyPr/>
                    <a:lstStyle/>
                    <a:p>
                      <a:r>
                        <a:rPr lang="en-US" sz="1000"/>
                        <a:t>1575</a:t>
                      </a:r>
                      <a:endParaRPr lang="en-US" sz="1000"/>
                    </a:p>
                  </a:txBody>
                  <a:tcPr/>
                </a:tc>
                <a:tc>
                  <a:txBody>
                    <a:bodyPr/>
                    <a:lstStyle/>
                    <a:p>
                      <a:r>
                        <a:rPr lang="en-US" sz="1000"/>
                        <a:t>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57567540"/>
                  </a:ext>
                </a:extLst>
              </a:tr>
              <a:tr h="370840">
                <a:tc>
                  <a:txBody>
                    <a:bodyPr/>
                    <a:lstStyle/>
                    <a:p>
                      <a:r>
                        <a:rPr lang="de-DE" sz="1000" b="1"/>
                        <a:t>NDR Fernsehen - 2016-10-26 07:00:00</a:t>
                      </a:r>
                      <a:r>
                        <a:rPr lang="de-DE" sz="1000"/>
                        <a:t>
Welche Strategien haben Jäger? Und welche Schutzmechanismen die Gejagten?</a:t>
                      </a:r>
                      <a:endParaRPr lang="en-US" sz="1000"/>
                    </a:p>
                  </a:txBody>
                  <a:tcPr/>
                </a:tc>
                <a:tc>
                  <a:txBody>
                    <a:bodyPr/>
                    <a:lstStyle/>
                    <a:p>
                      <a:r>
                        <a:rPr lang="en-US" sz="1000"/>
                        <a:t>0.4%</a:t>
                      </a:r>
                      <a:endParaRPr lang="en-US" sz="1000"/>
                    </a:p>
                  </a:txBody>
                  <a:tcPr/>
                </a:tc>
                <a:tc>
                  <a:txBody>
                    <a:bodyPr/>
                    <a:lstStyle/>
                    <a:p>
                      <a:r>
                        <a:rPr lang="en-US" sz="1000"/>
                        <a:t>11</a:t>
                      </a:r>
                      <a:endParaRPr lang="en-US" sz="1000"/>
                    </a:p>
                  </a:txBody>
                  <a:tcPr/>
                </a:tc>
                <a:tc>
                  <a:txBody>
                    <a:bodyPr/>
                    <a:lstStyle/>
                    <a:p>
                      <a:r>
                        <a:rPr lang="en-US" sz="1000"/>
                        <a:t>2704</a:t>
                      </a:r>
                      <a:endParaRPr lang="en-US" sz="1000"/>
                    </a:p>
                  </a:txBody>
                  <a:tcPr/>
                </a:tc>
                <a:tc>
                  <a:txBody>
                    <a:bodyPr/>
                    <a:lstStyle/>
                    <a:p>
                      <a:r>
                        <a:rPr lang="en-US" sz="1000"/>
                        <a:t>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83302951"/>
                  </a:ext>
                </a:extLst>
              </a:tr>
              <a:tr h="370840">
                <a:tc>
                  <a:txBody>
                    <a:bodyPr/>
                    <a:lstStyle/>
                    <a:p>
                      <a:r>
                        <a:rPr lang="en-US" sz="1000" b="1"/>
                        <a:t>NDR Fernsehen - 2016-01-28 08:00:00</a:t>
                      </a:r>
                      <a:r>
                        <a:rPr lang="en-US" sz="1000"/>
                        <a:t>
Titanic BoyGroup back in Kiel. Die ehemaligen Titanic-Chefredakteure Oliver Maria Schmitt, Martin Sonneborn und Thomas Gsella erzählten über ihre 20 Jahre Krawall für Deutschland.</a:t>
                      </a:r>
                      <a:endParaRPr lang="en-US" sz="1000"/>
                    </a:p>
                  </a:txBody>
                  <a:tcPr/>
                </a:tc>
                <a:tc>
                  <a:txBody>
                    <a:bodyPr/>
                    <a:lstStyle/>
                    <a:p>
                      <a:r>
                        <a:rPr lang="en-US" sz="1000"/>
                        <a:t>0.4%</a:t>
                      </a:r>
                      <a:endParaRPr lang="en-US" sz="1000"/>
                    </a:p>
                  </a:txBody>
                  <a:tcPr/>
                </a:tc>
                <a:tc>
                  <a:txBody>
                    <a:bodyPr/>
                    <a:lstStyle/>
                    <a:p>
                      <a:r>
                        <a:rPr lang="en-US" sz="1000"/>
                        <a:t>6</a:t>
                      </a:r>
                      <a:endParaRPr lang="en-US" sz="1000"/>
                    </a:p>
                  </a:txBody>
                  <a:tcPr/>
                </a:tc>
                <a:tc>
                  <a:txBody>
                    <a:bodyPr/>
                    <a:lstStyle/>
                    <a:p>
                      <a:r>
                        <a:rPr lang="en-US" sz="1000"/>
                        <a:t>1404</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30432262"/>
                  </a:ext>
                </a:extLst>
              </a:tr>
              <a:tr h="370840">
                <a:tc>
                  <a:txBody>
                    <a:bodyPr/>
                    <a:lstStyle/>
                    <a:p>
                      <a:r>
                        <a:rPr lang="de-DE" sz="1000" b="1"/>
                        <a:t>NDR Fernsehen - 2016-01-11 13:30:00</a:t>
                      </a:r>
                      <a:r>
                        <a:rPr lang="de-DE" sz="1000"/>
                        <a:t>
Zwei Dorfstraßen - mehr gibt es kaum in Buggenhagen. Ausgerechnet im vorpommerschen Hinterland hat Kunsthistoriker Till Richter ein Museum für zeitgenössische internationale Kunst eingerichtet. Wie dies im Dorf ankommt, zeigt die nordreportage um 18:15 Uhr.</a:t>
                      </a:r>
                      <a:endParaRPr lang="en-US" sz="1000"/>
                    </a:p>
                  </a:txBody>
                  <a:tcPr/>
                </a:tc>
                <a:tc>
                  <a:txBody>
                    <a:bodyPr/>
                    <a:lstStyle/>
                    <a:p>
                      <a:r>
                        <a:rPr lang="en-US" sz="1000"/>
                        <a:t>0.4%</a:t>
                      </a:r>
                      <a:endParaRPr lang="en-US" sz="1000"/>
                    </a:p>
                  </a:txBody>
                  <a:tcPr/>
                </a:tc>
                <a:tc>
                  <a:txBody>
                    <a:bodyPr/>
                    <a:lstStyle/>
                    <a:p>
                      <a:r>
                        <a:rPr lang="en-US" sz="1000"/>
                        <a:t>7</a:t>
                      </a:r>
                      <a:endParaRPr lang="en-US" sz="1000"/>
                    </a:p>
                  </a:txBody>
                  <a:tcPr/>
                </a:tc>
                <a:tc>
                  <a:txBody>
                    <a:bodyPr/>
                    <a:lstStyle/>
                    <a:p>
                      <a:r>
                        <a:rPr lang="en-US" sz="1000"/>
                        <a:t>1578</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759960205"/>
                  </a:ext>
                </a:extLst>
              </a:tr>
              <a:tr h="370840">
                <a:tc>
                  <a:txBody>
                    <a:bodyPr/>
                    <a:lstStyle/>
                    <a:p>
                      <a:r>
                        <a:rPr lang="de-DE" sz="1000" b="1"/>
                        <a:t>NDR Fernsehen - 2016-03-08 11:00:00</a:t>
                      </a:r>
                      <a:r>
                        <a:rPr lang="de-DE" sz="1000"/>
                        <a:t>
Tatort oder Der Tatortreiniger - wer soll den Deutschen Hörfilmpreis bekommen? Bis Donnerstag können Sie abstimmen.</a:t>
                      </a:r>
                      <a:endParaRPr lang="en-US" sz="1000"/>
                    </a:p>
                  </a:txBody>
                  <a:tcPr/>
                </a:tc>
                <a:tc>
                  <a:txBody>
                    <a:bodyPr/>
                    <a:lstStyle/>
                    <a:p>
                      <a:r>
                        <a:rPr lang="en-US" sz="1000"/>
                        <a:t>0.4%</a:t>
                      </a:r>
                      <a:endParaRPr lang="en-US" sz="1000"/>
                    </a:p>
                  </a:txBody>
                  <a:tcPr/>
                </a:tc>
                <a:tc>
                  <a:txBody>
                    <a:bodyPr/>
                    <a:lstStyle/>
                    <a:p>
                      <a:r>
                        <a:rPr lang="en-US" sz="1000"/>
                        <a:t>3</a:t>
                      </a:r>
                      <a:endParaRPr lang="en-US" sz="1000"/>
                    </a:p>
                  </a:txBody>
                  <a:tcPr/>
                </a:tc>
                <a:tc>
                  <a:txBody>
                    <a:bodyPr/>
                    <a:lstStyle/>
                    <a:p>
                      <a:r>
                        <a:rPr lang="en-US" sz="1000"/>
                        <a:t>743</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16566327"/>
                  </a:ext>
                </a:extLst>
              </a:tr>
              <a:tr h="370840">
                <a:tc>
                  <a:txBody>
                    <a:bodyPr/>
                    <a:lstStyle/>
                    <a:p>
                      <a:r>
                        <a:rPr lang="en-US" sz="1000" b="1"/>
                        <a:t>NDR Fernsehen - 2016-07-24 19:30:00</a:t>
                      </a:r>
                      <a:r>
                        <a:rPr lang="en-US" sz="1000"/>
                        <a:t>
Hefte raus! Test! Heute Abend kommt das Team "Fernsehen" um Hubertus Meyer Burckhardt, Linda Zervakis, Ben Becker und Anke Harnack ganz schön ins Schwitzen. "Die Superpauker" mit Elton, um 22:45 Uhr.</a:t>
                      </a:r>
                      <a:endParaRPr lang="en-US" sz="1000"/>
                    </a:p>
                  </a:txBody>
                  <a:tcPr/>
                </a:tc>
                <a:tc>
                  <a:txBody>
                    <a:bodyPr/>
                    <a:lstStyle/>
                    <a:p>
                      <a:r>
                        <a:rPr lang="en-US" sz="1000"/>
                        <a:t>0.5%</a:t>
                      </a:r>
                      <a:endParaRPr lang="en-US" sz="1000"/>
                    </a:p>
                  </a:txBody>
                  <a:tcPr/>
                </a:tc>
                <a:tc>
                  <a:txBody>
                    <a:bodyPr/>
                    <a:lstStyle/>
                    <a:p>
                      <a:r>
                        <a:rPr lang="en-US" sz="1000"/>
                        <a:t>943</a:t>
                      </a:r>
                      <a:endParaRPr lang="en-US" sz="1000"/>
                    </a:p>
                  </a:txBody>
                  <a:tcPr/>
                </a:tc>
                <a:tc>
                  <a:txBody>
                    <a:bodyPr/>
                    <a:lstStyle/>
                    <a:p>
                      <a:r>
                        <a:rPr lang="en-US" sz="1000"/>
                        <a:t>171705</a:t>
                      </a:r>
                      <a:endParaRPr lang="en-US" sz="1000"/>
                    </a:p>
                  </a:txBody>
                  <a:tcPr/>
                </a:tc>
                <a:tc>
                  <a:txBody>
                    <a:bodyPr/>
                    <a:lstStyle/>
                    <a:p>
                      <a:r>
                        <a:rPr lang="en-US" sz="1000"/>
                        <a:t>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53268482"/>
                  </a:ext>
                </a:extLst>
              </a:tr>
              <a:tr h="370840">
                <a:tc>
                  <a:txBody>
                    <a:bodyPr/>
                    <a:lstStyle/>
                    <a:p>
                      <a:r>
                        <a:rPr lang="de-DE" sz="1000" b="1"/>
                        <a:t>NDR Fernsehen - 2016-07-21 17:00:00</a:t>
                      </a:r>
                      <a:r>
                        <a:rPr lang="de-DE" sz="1000"/>
                        <a:t>
Prof. Zastrow erklärt Ihnen heute alles über multiresistente Keime. DAS! im NDR Fernsehen um 18:45 Uhr.</a:t>
                      </a:r>
                      <a:endParaRPr lang="en-US" sz="1000"/>
                    </a:p>
                  </a:txBody>
                  <a:tcPr/>
                </a:tc>
                <a:tc>
                  <a:txBody>
                    <a:bodyPr/>
                    <a:lstStyle/>
                    <a:p>
                      <a:r>
                        <a:rPr lang="en-US" sz="1000"/>
                        <a:t>0.5%</a:t>
                      </a:r>
                      <a:endParaRPr lang="en-US" sz="1000"/>
                    </a:p>
                  </a:txBody>
                  <a:tcPr/>
                </a:tc>
                <a:tc>
                  <a:txBody>
                    <a:bodyPr/>
                    <a:lstStyle/>
                    <a:p>
                      <a:r>
                        <a:rPr lang="en-US" sz="1000"/>
                        <a:t>4</a:t>
                      </a:r>
                      <a:endParaRPr lang="en-US" sz="1000"/>
                    </a:p>
                  </a:txBody>
                  <a:tcPr/>
                </a:tc>
                <a:tc>
                  <a:txBody>
                    <a:bodyPr/>
                    <a:lstStyle/>
                    <a:p>
                      <a:r>
                        <a:rPr lang="en-US" sz="1000"/>
                        <a:t>864</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86255853"/>
                  </a:ext>
                </a:extLst>
              </a:tr>
              <a:tr h="370840">
                <a:tc>
                  <a:txBody>
                    <a:bodyPr/>
                    <a:lstStyle/>
                    <a:p>
                      <a:r>
                        <a:rPr lang="de-DE" sz="1000" b="1"/>
                        <a:t>NDR Fernsehen - 2016-03-08 21:00:01</a:t>
                      </a:r>
                      <a:r>
                        <a:rPr lang="de-DE" sz="1000"/>
                        <a:t>
</a:t>
                      </a:r>
                      <a:endParaRPr lang="en-US" sz="1000"/>
                    </a:p>
                  </a:txBody>
                  <a:tcPr/>
                </a:tc>
                <a:tc>
                  <a:txBody>
                    <a:bodyPr/>
                    <a:lstStyle/>
                    <a:p>
                      <a:r>
                        <a:rPr lang="en-US" sz="1000"/>
                        <a:t>0.5%</a:t>
                      </a:r>
                      <a:endParaRPr lang="en-US" sz="1000"/>
                    </a:p>
                  </a:txBody>
                  <a:tcPr/>
                </a:tc>
                <a:tc>
                  <a:txBody>
                    <a:bodyPr/>
                    <a:lstStyle/>
                    <a:p>
                      <a:r>
                        <a:rPr lang="en-US" sz="1000"/>
                        <a:t>13</a:t>
                      </a:r>
                      <a:endParaRPr lang="en-US" sz="1000"/>
                    </a:p>
                  </a:txBody>
                  <a:tcPr/>
                </a:tc>
                <a:tc>
                  <a:txBody>
                    <a:bodyPr/>
                    <a:lstStyle/>
                    <a:p>
                      <a:r>
                        <a:rPr lang="en-US" sz="1000"/>
                        <a:t>2776</a:t>
                      </a:r>
                      <a:endParaRPr lang="en-US" sz="1000"/>
                    </a:p>
                  </a:txBody>
                  <a:tcPr/>
                </a:tc>
                <a:tc>
                  <a:txBody>
                    <a:bodyPr/>
                    <a:lstStyle/>
                    <a:p>
                      <a:r>
                        <a:rPr lang="en-US" sz="1000"/>
                        <a:t>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07237132"/>
                  </a:ext>
                </a:extLst>
              </a:tr>
              <a:tr h="370840">
                <a:tc>
                  <a:txBody>
                    <a:bodyPr/>
                    <a:lstStyle/>
                    <a:p>
                      <a:r>
                        <a:rPr lang="de-DE" sz="1000" b="1"/>
                        <a:t>NDR Fernsehen - 2016-02-04 21:00:00</a:t>
                      </a:r>
                      <a:r>
                        <a:rPr lang="de-DE" sz="1000"/>
                        <a:t>
Nachrichten aus Norddeutschland und der Welt:
- Riesiger Containerfrachter strandet auf der Elbe
- Bundesweite Razzia gegen Terrorverdächtige 
- Kindesmissbrauch: Behörden kannten mutmaßlichen Täter
Seien Sie schnell informiert bei NDR Aktuell um 21:45 Uhr.</a:t>
                      </a:r>
                      <a:endParaRPr lang="en-US" sz="1000"/>
                    </a:p>
                  </a:txBody>
                  <a:tcPr/>
                </a:tc>
                <a:tc>
                  <a:txBody>
                    <a:bodyPr/>
                    <a:lstStyle/>
                    <a:p>
                      <a:r>
                        <a:rPr lang="en-US" sz="1000"/>
                        <a:t>0.5%</a:t>
                      </a:r>
                      <a:endParaRPr lang="en-US" sz="1000"/>
                    </a:p>
                  </a:txBody>
                  <a:tcPr/>
                </a:tc>
                <a:tc>
                  <a:txBody>
                    <a:bodyPr/>
                    <a:lstStyle/>
                    <a:p>
                      <a:r>
                        <a:rPr lang="en-US" sz="1000"/>
                        <a:t>5</a:t>
                      </a:r>
                      <a:endParaRPr lang="en-US" sz="1000"/>
                    </a:p>
                  </a:txBody>
                  <a:tcPr/>
                </a:tc>
                <a:tc>
                  <a:txBody>
                    <a:bodyPr/>
                    <a:lstStyle/>
                    <a:p>
                      <a:r>
                        <a:rPr lang="en-US" sz="1000"/>
                        <a:t>1063</a:t>
                      </a:r>
                      <a:endParaRPr lang="en-US" sz="1000"/>
                    </a:p>
                  </a:txBody>
                  <a:tcPr/>
                </a:tc>
                <a:tc>
                  <a:txBody>
                    <a:bodyPr/>
                    <a:lstStyle/>
                    <a:p>
                      <a:r>
                        <a:rPr lang="en-US" sz="1000"/>
                        <a:t>1</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2543051994"/>
                  </a:ext>
                </a:extLst>
              </a:tr>
              <a:tr h="370840">
                <a:tc>
                  <a:txBody>
                    <a:bodyPr/>
                    <a:lstStyle/>
                    <a:p>
                      <a:r>
                        <a:rPr lang="de-DE" sz="1000" b="1"/>
                        <a:t>NDR Fernsehen - 2016-07-30 12:30:01</a:t>
                      </a:r>
                      <a:r>
                        <a:rPr lang="de-DE" sz="1000"/>
                        <a:t>
Endlich Anpfiff für die neue Saison! Den Auftakt machen Holstein Kiel und der FSV Frankfurt 1899 e.V.. Um 14:00 Uhr im NDR Fernsehen.</a:t>
                      </a:r>
                      <a:endParaRPr lang="en-US" sz="1000"/>
                    </a:p>
                  </a:txBody>
                  <a:tcPr/>
                </a:tc>
                <a:tc>
                  <a:txBody>
                    <a:bodyPr/>
                    <a:lstStyle/>
                    <a:p>
                      <a:r>
                        <a:rPr lang="en-US" sz="1000"/>
                        <a:t>0.5%</a:t>
                      </a:r>
                      <a:endParaRPr lang="en-US" sz="1000"/>
                    </a:p>
                  </a:txBody>
                  <a:tcPr/>
                </a:tc>
                <a:tc>
                  <a:txBody>
                    <a:bodyPr/>
                    <a:lstStyle/>
                    <a:p>
                      <a:r>
                        <a:rPr lang="en-US" sz="1000"/>
                        <a:t>11</a:t>
                      </a:r>
                      <a:endParaRPr lang="en-US" sz="1000"/>
                    </a:p>
                  </a:txBody>
                  <a:tcPr/>
                </a:tc>
                <a:tc>
                  <a:txBody>
                    <a:bodyPr/>
                    <a:lstStyle/>
                    <a:p>
                      <a:r>
                        <a:rPr lang="en-US" sz="1000"/>
                        <a:t>2022</a:t>
                      </a:r>
                      <a:endParaRPr lang="en-US" sz="1000"/>
                    </a:p>
                  </a:txBody>
                  <a:tcPr/>
                </a:tc>
                <a:tc>
                  <a:txBody>
                    <a:bodyPr/>
                    <a:lstStyle/>
                    <a:p>
                      <a:r>
                        <a:rPr lang="en-US" sz="1000"/>
                        <a:t>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3748538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14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4103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9035859"/>
                    </a:ext>
                  </a:extLst>
                </a:gridCol>
                <a:gridCol w="1234440">
                  <a:extLst>
                    <a:ext uri="{9D8B030D-6E8A-4147-A177-3AD203B41FA5}">
                      <a16:colId xmlns:a16="http://schemas.microsoft.com/office/drawing/2014/main" val="275471898"/>
                    </a:ext>
                  </a:extLst>
                </a:gridCol>
                <a:gridCol w="1234440">
                  <a:extLst>
                    <a:ext uri="{9D8B030D-6E8A-4147-A177-3AD203B41FA5}">
                      <a16:colId xmlns:a16="http://schemas.microsoft.com/office/drawing/2014/main" val="2918708271"/>
                    </a:ext>
                  </a:extLst>
                </a:gridCol>
                <a:gridCol w="1234440">
                  <a:extLst>
                    <a:ext uri="{9D8B030D-6E8A-4147-A177-3AD203B41FA5}">
                      <a16:colId xmlns:a16="http://schemas.microsoft.com/office/drawing/2014/main" val="1316519386"/>
                    </a:ext>
                  </a:extLst>
                </a:gridCol>
                <a:gridCol w="822960">
                  <a:extLst>
                    <a:ext uri="{9D8B030D-6E8A-4147-A177-3AD203B41FA5}">
                      <a16:colId xmlns:a16="http://schemas.microsoft.com/office/drawing/2014/main" val="1444971086"/>
                    </a:ext>
                  </a:extLst>
                </a:gridCol>
                <a:gridCol w="411480">
                  <a:extLst>
                    <a:ext uri="{9D8B030D-6E8A-4147-A177-3AD203B41FA5}">
                      <a16:colId xmlns:a16="http://schemas.microsoft.com/office/drawing/2014/main" val="2953874289"/>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042522012"/>
                  </a:ext>
                </a:extLst>
              </a:tr>
              <a:tr h="370840">
                <a:tc>
                  <a:txBody>
                    <a:bodyPr/>
                    <a:lstStyle/>
                    <a:p>
                      <a:r>
                        <a:rPr lang="de-DE" sz="1000" b="1"/>
                        <a:t>NDR Fernsehen - 2016-02-09 21:30:00</a:t>
                      </a:r>
                      <a:r>
                        <a:rPr lang="de-DE" sz="1000"/>
                        <a:t>
Tatort im Doppelpack! "Er wird töten" um 22:00 Uhr und um 23:30 Uhr "Exil". Holt mal jemand neues Popcorn?</a:t>
                      </a:r>
                      <a:endParaRPr lang="en-US" sz="1000"/>
                    </a:p>
                  </a:txBody>
                  <a:tcPr/>
                </a:tc>
                <a:tc>
                  <a:txBody>
                    <a:bodyPr/>
                    <a:lstStyle/>
                    <a:p>
                      <a:r>
                        <a:rPr lang="en-US" sz="1000"/>
                        <a:t>0.5%</a:t>
                      </a:r>
                      <a:endParaRPr lang="en-US" sz="1000"/>
                    </a:p>
                  </a:txBody>
                  <a:tcPr/>
                </a:tc>
                <a:tc>
                  <a:txBody>
                    <a:bodyPr/>
                    <a:lstStyle/>
                    <a:p>
                      <a:r>
                        <a:rPr lang="en-US" sz="1000"/>
                        <a:t>9</a:t>
                      </a:r>
                      <a:endParaRPr lang="en-US" sz="1000"/>
                    </a:p>
                  </a:txBody>
                  <a:tcPr/>
                </a:tc>
                <a:tc>
                  <a:txBody>
                    <a:bodyPr/>
                    <a:lstStyle/>
                    <a:p>
                      <a:r>
                        <a:rPr lang="en-US" sz="1000"/>
                        <a:t>1655</a:t>
                      </a:r>
                      <a:endParaRPr lang="en-US" sz="1000"/>
                    </a:p>
                  </a:txBody>
                  <a:tcPr/>
                </a:tc>
                <a:tc>
                  <a:txBody>
                    <a:bodyPr/>
                    <a:lstStyle/>
                    <a:p>
                      <a:r>
                        <a:rPr lang="en-US" sz="1000"/>
                        <a:t>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56349742"/>
                  </a:ext>
                </a:extLst>
              </a:tr>
              <a:tr h="370840">
                <a:tc>
                  <a:txBody>
                    <a:bodyPr/>
                    <a:lstStyle/>
                    <a:p>
                      <a:r>
                        <a:rPr lang="de-DE" sz="1000" b="1"/>
                        <a:t>NDR Fernsehen - 2016-02-23 15:00:00</a:t>
                      </a:r>
                      <a:r>
                        <a:rPr lang="de-DE" sz="1000"/>
                        <a:t>
Nachrichten aus Norddeutschland und der Welt:
- Neuer Armutsbericht: Stagnation auf hohem Niveau
- Niedrige Ölpreise: Jobs in Niedersachsen in Gefahr
- Geplante Meeressschutzgebiete: Kritik von Umweltverbänden
Seien Sie schnell informiert bei NDR Aktuell um 16:00 Uhr.</a:t>
                      </a:r>
                      <a:endParaRPr lang="en-US" sz="1000"/>
                    </a:p>
                  </a:txBody>
                  <a:tcPr/>
                </a:tc>
                <a:tc>
                  <a:txBody>
                    <a:bodyPr/>
                    <a:lstStyle/>
                    <a:p>
                      <a:r>
                        <a:rPr lang="en-US" sz="1000"/>
                        <a:t>0.5%</a:t>
                      </a:r>
                      <a:endParaRPr lang="en-US" sz="1000"/>
                    </a:p>
                  </a:txBody>
                  <a:tcPr/>
                </a:tc>
                <a:tc>
                  <a:txBody>
                    <a:bodyPr/>
                    <a:lstStyle/>
                    <a:p>
                      <a:r>
                        <a:rPr lang="en-US" sz="1000"/>
                        <a:t>4</a:t>
                      </a:r>
                      <a:endParaRPr lang="en-US" sz="1000"/>
                    </a:p>
                  </a:txBody>
                  <a:tcPr/>
                </a:tc>
                <a:tc>
                  <a:txBody>
                    <a:bodyPr/>
                    <a:lstStyle/>
                    <a:p>
                      <a:r>
                        <a:rPr lang="en-US" sz="1000"/>
                        <a:t>883</a:t>
                      </a:r>
                      <a:endParaRPr lang="en-US" sz="1000"/>
                    </a:p>
                  </a:txBody>
                  <a:tcPr/>
                </a:tc>
                <a:tc>
                  <a:txBody>
                    <a:bodyPr/>
                    <a:lstStyle/>
                    <a:p>
                      <a:r>
                        <a:rPr lang="en-US" sz="1000"/>
                        <a:t>2</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279637600"/>
                  </a:ext>
                </a:extLst>
              </a:tr>
              <a:tr h="370840">
                <a:tc>
                  <a:txBody>
                    <a:bodyPr/>
                    <a:lstStyle/>
                    <a:p>
                      <a:r>
                        <a:rPr lang="de-DE" sz="1000" b="1"/>
                        <a:t>NDR Fernsehen - 2016-01-01 15:07:03</a:t>
                      </a:r>
                      <a:r>
                        <a:rPr lang="de-DE" sz="1000"/>
                        <a:t>
Nach den trubeligen Feier- und Festtagen ist es Zeit zum Relaxen. Neben viel Musik gibt es auch einige interessante Gespräche u.a. mit Helene Fischer und Andrea Berg. Um 20:15 Uhr im NDR Fernsehen.</a:t>
                      </a:r>
                      <a:endParaRPr lang="en-US" sz="1000"/>
                    </a:p>
                  </a:txBody>
                  <a:tcPr/>
                </a:tc>
                <a:tc>
                  <a:txBody>
                    <a:bodyPr/>
                    <a:lstStyle/>
                    <a:p>
                      <a:r>
                        <a:rPr lang="en-US" sz="1000"/>
                        <a:t>0.5%</a:t>
                      </a:r>
                      <a:endParaRPr lang="en-US" sz="1000"/>
                    </a:p>
                  </a:txBody>
                  <a:tcPr/>
                </a:tc>
                <a:tc>
                  <a:txBody>
                    <a:bodyPr/>
                    <a:lstStyle/>
                    <a:p>
                      <a:r>
                        <a:rPr lang="en-US" sz="1000"/>
                        <a:t>10</a:t>
                      </a:r>
                      <a:endParaRPr lang="en-US" sz="1000"/>
                    </a:p>
                  </a:txBody>
                  <a:tcPr/>
                </a:tc>
                <a:tc>
                  <a:txBody>
                    <a:bodyPr/>
                    <a:lstStyle/>
                    <a:p>
                      <a:r>
                        <a:rPr lang="en-US" sz="1000"/>
                        <a:t>2093</a:t>
                      </a:r>
                      <a:endParaRPr lang="en-US" sz="1000"/>
                    </a:p>
                  </a:txBody>
                  <a:tcPr/>
                </a:tc>
                <a:tc>
                  <a:txBody>
                    <a:bodyPr/>
                    <a:lstStyle/>
                    <a:p>
                      <a:r>
                        <a:rPr lang="en-US" sz="1000"/>
                        <a:t>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83666267"/>
                  </a:ext>
                </a:extLst>
              </a:tr>
              <a:tr h="370840">
                <a:tc>
                  <a:txBody>
                    <a:bodyPr/>
                    <a:lstStyle/>
                    <a:p>
                      <a:r>
                        <a:rPr lang="de-DE" sz="1000" b="1"/>
                        <a:t>NDR Fernsehen - 2016-06-14 14:00:00</a:t>
                      </a:r>
                      <a:r>
                        <a:rPr lang="de-DE" sz="1000"/>
                        <a:t>
Imogen Kogge ist zurzeit in den Hamburger Kammerspielen in einem ziemlich bösen Stück zu sehen. Und um 18:45 Uhr auf dem roten Sofa.</a:t>
                      </a:r>
                      <a:endParaRPr lang="en-US" sz="1000"/>
                    </a:p>
                  </a:txBody>
                  <a:tcPr/>
                </a:tc>
                <a:tc>
                  <a:txBody>
                    <a:bodyPr/>
                    <a:lstStyle/>
                    <a:p>
                      <a:r>
                        <a:rPr lang="en-US" sz="1000"/>
                        <a:t>0.5%</a:t>
                      </a:r>
                      <a:endParaRPr lang="en-US" sz="1000"/>
                    </a:p>
                  </a:txBody>
                  <a:tcPr/>
                </a:tc>
                <a:tc>
                  <a:txBody>
                    <a:bodyPr/>
                    <a:lstStyle/>
                    <a:p>
                      <a:r>
                        <a:rPr lang="en-US" sz="1000"/>
                        <a:t>6</a:t>
                      </a:r>
                      <a:endParaRPr lang="en-US" sz="1000"/>
                    </a:p>
                  </a:txBody>
                  <a:tcPr/>
                </a:tc>
                <a:tc>
                  <a:txBody>
                    <a:bodyPr/>
                    <a:lstStyle/>
                    <a:p>
                      <a:r>
                        <a:rPr lang="en-US" sz="1000"/>
                        <a:t>1178</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0311769"/>
                  </a:ext>
                </a:extLst>
              </a:tr>
              <a:tr h="370840">
                <a:tc>
                  <a:txBody>
                    <a:bodyPr/>
                    <a:lstStyle/>
                    <a:p>
                      <a:r>
                        <a:rPr lang="en-US" sz="1000" b="1"/>
                        <a:t>NDR Fernsehen - 2016-12-16 18:00:01</a:t>
                      </a:r>
                      <a:r>
                        <a:rPr lang="en-US" sz="1000"/>
                        <a:t>
Barbara und Hubertus begrüßen Heike Makatsch, Samuel Koch, Sarah Elena Timpe, Oliver Berben, Ferdinand von Schirach, Alexander Herrmann, Jonas Kaufmann, Victoria Swarovski und Jörg Knör.</a:t>
                      </a:r>
                      <a:endParaRPr lang="en-US" sz="1000"/>
                    </a:p>
                  </a:txBody>
                  <a:tcPr/>
                </a:tc>
                <a:tc>
                  <a:txBody>
                    <a:bodyPr/>
                    <a:lstStyle/>
                    <a:p>
                      <a:r>
                        <a:rPr lang="en-US" sz="1000"/>
                        <a:t>0.5%</a:t>
                      </a:r>
                      <a:endParaRPr lang="en-US" sz="1000"/>
                    </a:p>
                  </a:txBody>
                  <a:tcPr/>
                </a:tc>
                <a:tc>
                  <a:txBody>
                    <a:bodyPr/>
                    <a:lstStyle/>
                    <a:p>
                      <a:r>
                        <a:rPr lang="en-US" sz="1000"/>
                        <a:t>276</a:t>
                      </a:r>
                      <a:endParaRPr lang="en-US" sz="1000"/>
                    </a:p>
                  </a:txBody>
                  <a:tcPr/>
                </a:tc>
                <a:tc>
                  <a:txBody>
                    <a:bodyPr/>
                    <a:lstStyle/>
                    <a:p>
                      <a:r>
                        <a:rPr lang="en-US" sz="1000"/>
                        <a:t>60379</a:t>
                      </a:r>
                      <a:endParaRPr lang="en-US" sz="1000"/>
                    </a:p>
                  </a:txBody>
                  <a:tcPr/>
                </a:tc>
                <a:tc>
                  <a:txBody>
                    <a:bodyPr/>
                    <a:lstStyle/>
                    <a:p>
                      <a:r>
                        <a:rPr lang="en-US" sz="1000"/>
                        <a:t>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81319764"/>
                  </a:ext>
                </a:extLst>
              </a:tr>
              <a:tr h="370840">
                <a:tc>
                  <a:txBody>
                    <a:bodyPr/>
                    <a:lstStyle/>
                    <a:p>
                      <a:r>
                        <a:rPr lang="de-DE" sz="1000" b="1"/>
                        <a:t>NDR Fernsehen - 2016-02-09 15:00:00</a:t>
                      </a:r>
                      <a:r>
                        <a:rPr lang="de-DE" sz="1000"/>
                        <a:t>
Das Wichtigste aus Ihrer Region in 100 Sekunden!
Seien Sie schnell informiert bei NDR Aktuell um 16:00 Uhr.</a:t>
                      </a:r>
                      <a:endParaRPr lang="en-US" sz="1000"/>
                    </a:p>
                  </a:txBody>
                  <a:tcPr/>
                </a:tc>
                <a:tc>
                  <a:txBody>
                    <a:bodyPr/>
                    <a:lstStyle/>
                    <a:p>
                      <a:r>
                        <a:rPr lang="en-US" sz="1000"/>
                        <a:t>0.5%</a:t>
                      </a:r>
                      <a:endParaRPr lang="en-US" sz="1000"/>
                    </a:p>
                  </a:txBody>
                  <a:tcPr/>
                </a:tc>
                <a:tc>
                  <a:txBody>
                    <a:bodyPr/>
                    <a:lstStyle/>
                    <a:p>
                      <a:r>
                        <a:rPr lang="en-US" sz="1000"/>
                        <a:t>50</a:t>
                      </a:r>
                      <a:endParaRPr lang="en-US" sz="1000"/>
                    </a:p>
                  </a:txBody>
                  <a:tcPr/>
                </a:tc>
                <a:tc>
                  <a:txBody>
                    <a:bodyPr/>
                    <a:lstStyle/>
                    <a:p>
                      <a:r>
                        <a:rPr lang="en-US" sz="1000"/>
                        <a:t>9749</a:t>
                      </a:r>
                      <a:endParaRPr lang="en-US" sz="1000"/>
                    </a:p>
                  </a:txBody>
                  <a:tcPr/>
                </a:tc>
                <a:tc>
                  <a:txBody>
                    <a:bodyPr/>
                    <a:lstStyle/>
                    <a:p>
                      <a:r>
                        <a:rPr lang="en-US" sz="1000"/>
                        <a:t>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39535998"/>
                  </a:ext>
                </a:extLst>
              </a:tr>
              <a:tr h="370840">
                <a:tc>
                  <a:txBody>
                    <a:bodyPr/>
                    <a:lstStyle/>
                    <a:p>
                      <a:r>
                        <a:rPr lang="de-DE" sz="1000" b="1"/>
                        <a:t>NDR Fernsehen - 2016-05-24 21:30:01</a:t>
                      </a:r>
                      <a:r>
                        <a:rPr lang="de-DE" sz="1000"/>
                        <a:t>
1944 wurden in Italien über 10.000 Zivilisten von Deutschen ermordet. Der Film beschreibt die Recherche zu einem Projekt mit Überlebenden des Massakers. Um 0 Uhr.</a:t>
                      </a:r>
                      <a:endParaRPr lang="en-US" sz="1000"/>
                    </a:p>
                  </a:txBody>
                  <a:tcPr/>
                </a:tc>
                <a:tc>
                  <a:txBody>
                    <a:bodyPr/>
                    <a:lstStyle/>
                    <a:p>
                      <a:r>
                        <a:rPr lang="en-US" sz="1000"/>
                        <a:t>0.5%</a:t>
                      </a:r>
                      <a:endParaRPr lang="en-US" sz="1000"/>
                    </a:p>
                  </a:txBody>
                  <a:tcPr/>
                </a:tc>
                <a:tc>
                  <a:txBody>
                    <a:bodyPr/>
                    <a:lstStyle/>
                    <a:p>
                      <a:r>
                        <a:rPr lang="en-US" sz="1000"/>
                        <a:t>9</a:t>
                      </a:r>
                      <a:endParaRPr lang="en-US" sz="1000"/>
                    </a:p>
                  </a:txBody>
                  <a:tcPr/>
                </a:tc>
                <a:tc>
                  <a:txBody>
                    <a:bodyPr/>
                    <a:lstStyle/>
                    <a:p>
                      <a:r>
                        <a:rPr lang="en-US" sz="1000"/>
                        <a:t>1887</a:t>
                      </a:r>
                      <a:endParaRPr lang="en-US" sz="1000"/>
                    </a:p>
                  </a:txBody>
                  <a:tcPr/>
                </a:tc>
                <a:tc>
                  <a:txBody>
                    <a:bodyPr/>
                    <a:lstStyle/>
                    <a:p>
                      <a:r>
                        <a:rPr lang="en-US" sz="1000"/>
                        <a:t>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77431857"/>
                  </a:ext>
                </a:extLst>
              </a:tr>
              <a:tr h="370840">
                <a:tc>
                  <a:txBody>
                    <a:bodyPr/>
                    <a:lstStyle/>
                    <a:p>
                      <a:r>
                        <a:rPr lang="de-DE" sz="1000" b="1"/>
                        <a:t>NDR Fernsehen - 2016-05-06 21:00:00</a:t>
                      </a:r>
                      <a:r>
                        <a:rPr lang="de-DE" sz="1000"/>
                        <a:t>
"Wünsch Dir deinen NDR" - das hat der Reinbeker Jugendchor gemacht und gemeinsam mit unseren Bühnenbauern ein neues Bühnenbild gezimmert.</a:t>
                      </a:r>
                      <a:endParaRPr lang="en-US" sz="1000"/>
                    </a:p>
                  </a:txBody>
                  <a:tcPr/>
                </a:tc>
                <a:tc>
                  <a:txBody>
                    <a:bodyPr/>
                    <a:lstStyle/>
                    <a:p>
                      <a:r>
                        <a:rPr lang="en-US" sz="1000"/>
                        <a:t>0.5%</a:t>
                      </a:r>
                      <a:endParaRPr lang="en-US" sz="1000"/>
                    </a:p>
                  </a:txBody>
                  <a:tcPr/>
                </a:tc>
                <a:tc>
                  <a:txBody>
                    <a:bodyPr/>
                    <a:lstStyle/>
                    <a:p>
                      <a:r>
                        <a:rPr lang="en-US" sz="1000"/>
                        <a:t>12</a:t>
                      </a:r>
                      <a:endParaRPr lang="en-US" sz="1000"/>
                    </a:p>
                  </a:txBody>
                  <a:tcPr/>
                </a:tc>
                <a:tc>
                  <a:txBody>
                    <a:bodyPr/>
                    <a:lstStyle/>
                    <a:p>
                      <a:r>
                        <a:rPr lang="en-US" sz="1000"/>
                        <a:t>2637</a:t>
                      </a:r>
                      <a:endParaRPr lang="en-US" sz="1000"/>
                    </a:p>
                  </a:txBody>
                  <a:tcPr/>
                </a:tc>
                <a:tc>
                  <a:txBody>
                    <a:bodyPr/>
                    <a:lstStyle/>
                    <a:p>
                      <a:r>
                        <a:rPr lang="en-US" sz="1000"/>
                        <a:t>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43823935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53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364</Words>
  <Application>Microsoft Office PowerPoint</Application>
  <PresentationFormat>On-screen Show (4:3)</PresentationFormat>
  <Paragraphs>177</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Eigene Posts - I-Rate Aktive Nutzer-Flop - Export - 1 of 3</vt:lpstr>
      <vt:lpstr>Eigene Posts - I-Rate Aktive Nutzer-Flop - Export - 2 of 3</vt:lpstr>
      <vt:lpstr>Eigene Posts - I-Rate Aktive Nutzer-Flop - Export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I-Rate Aktive Nutzer-Flop - Export - 1 of 3</dc:title>
  <dc:creator>Administrator</dc:creator>
  <cp:lastModifiedBy>Administrator</cp:lastModifiedBy>
  <cp:revision>1</cp:revision>
  <dcterms:created xsi:type="dcterms:W3CDTF">2017-01-17T10:57:31Z</dcterms:created>
  <dcterms:modified xsi:type="dcterms:W3CDTF">2017-01-17T10:58:13Z</dcterms:modified>
</cp:coreProperties>
</file>