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0518919"/>
              </p:ext>
            </p:extLst>
          </p:nvPr>
        </p:nvGraphicFramePr>
        <p:xfrm>
          <a:off x="457200" y="1731963"/>
          <a:ext cx="8229600" cy="387096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5121870"/>
                    </a:ext>
                  </a:extLst>
                </a:gridCol>
                <a:gridCol w="1234440">
                  <a:extLst>
                    <a:ext uri="{9D8B030D-6E8A-4147-A177-3AD203B41FA5}">
                      <a16:colId xmlns:a16="http://schemas.microsoft.com/office/drawing/2014/main" val="1842746013"/>
                    </a:ext>
                  </a:extLst>
                </a:gridCol>
                <a:gridCol w="1234440">
                  <a:extLst>
                    <a:ext uri="{9D8B030D-6E8A-4147-A177-3AD203B41FA5}">
                      <a16:colId xmlns:a16="http://schemas.microsoft.com/office/drawing/2014/main" val="906944061"/>
                    </a:ext>
                  </a:extLst>
                </a:gridCol>
                <a:gridCol w="1234440">
                  <a:extLst>
                    <a:ext uri="{9D8B030D-6E8A-4147-A177-3AD203B41FA5}">
                      <a16:colId xmlns:a16="http://schemas.microsoft.com/office/drawing/2014/main" val="3662573185"/>
                    </a:ext>
                  </a:extLst>
                </a:gridCol>
                <a:gridCol w="822960">
                  <a:extLst>
                    <a:ext uri="{9D8B030D-6E8A-4147-A177-3AD203B41FA5}">
                      <a16:colId xmlns:a16="http://schemas.microsoft.com/office/drawing/2014/main" val="2019573906"/>
                    </a:ext>
                  </a:extLst>
                </a:gridCol>
                <a:gridCol w="411480">
                  <a:extLst>
                    <a:ext uri="{9D8B030D-6E8A-4147-A177-3AD203B41FA5}">
                      <a16:colId xmlns:a16="http://schemas.microsoft.com/office/drawing/2014/main" val="3563808171"/>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447468512"/>
                  </a:ext>
                </a:extLst>
              </a:tr>
              <a:tr h="370840">
                <a:tc>
                  <a:txBody>
                    <a:bodyPr/>
                    <a:lstStyle/>
                    <a:p>
                      <a:r>
                        <a:rPr lang="de-DE" sz="1000" b="1"/>
                        <a:t>NDR Fernsehen - 2016-04-28 18:15:13</a:t>
                      </a:r>
                      <a:r>
                        <a:rPr lang="de-DE" sz="1000"/>
                        <a:t>
</a:t>
                      </a:r>
                      <a:endParaRPr lang="en-US" sz="1000"/>
                    </a:p>
                  </a:txBody>
                  <a:tcPr/>
                </a:tc>
                <a:tc>
                  <a:txBody>
                    <a:bodyPr/>
                    <a:lstStyle/>
                    <a:p>
                      <a:r>
                        <a:rPr lang="en-US" sz="1000"/>
                        <a:t>19366.7%</a:t>
                      </a:r>
                      <a:endParaRPr lang="en-US" sz="1000"/>
                    </a:p>
                  </a:txBody>
                  <a:tcPr/>
                </a:tc>
                <a:tc>
                  <a:txBody>
                    <a:bodyPr/>
                    <a:lstStyle/>
                    <a:p>
                      <a:r>
                        <a:rPr lang="en-US" sz="1000"/>
                        <a:t>581</a:t>
                      </a:r>
                      <a:endParaRPr lang="en-US" sz="1000"/>
                    </a:p>
                  </a:txBody>
                  <a:tcPr/>
                </a:tc>
                <a:tc>
                  <a:txBody>
                    <a:bodyPr/>
                    <a:lstStyle/>
                    <a:p>
                      <a:r>
                        <a:rPr lang="en-US" sz="1000"/>
                        <a:t>3</a:t>
                      </a:r>
                      <a:endParaRPr lang="en-US" sz="1000"/>
                    </a:p>
                  </a:txBody>
                  <a:tcPr/>
                </a:tc>
                <a:tc>
                  <a:txBody>
                    <a:bodyPr/>
                    <a:lstStyle/>
                    <a:p>
                      <a:r>
                        <a:rPr lang="en-US" sz="1000"/>
                        <a:t>400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501204102"/>
                  </a:ext>
                </a:extLst>
              </a:tr>
              <a:tr h="370840">
                <a:tc>
                  <a:txBody>
                    <a:bodyPr/>
                    <a:lstStyle/>
                    <a:p>
                      <a:r>
                        <a:rPr lang="de-DE" sz="1000" b="1"/>
                        <a:t>NDR Fernsehen - 2016-01-15 10:26:46</a:t>
                      </a:r>
                      <a:r>
                        <a:rPr lang="de-DE" sz="1000"/>
                        <a:t>
Iss Besser! mit Tarik Rose, Sonntags um 16:30 Uhr im NDR Fernsehen.</a:t>
                      </a:r>
                      <a:endParaRPr lang="en-US" sz="1000"/>
                    </a:p>
                  </a:txBody>
                  <a:tcPr/>
                </a:tc>
                <a:tc>
                  <a:txBody>
                    <a:bodyPr/>
                    <a:lstStyle/>
                    <a:p>
                      <a:r>
                        <a:rPr lang="en-US" sz="1000"/>
                        <a:t>7950.0%</a:t>
                      </a:r>
                      <a:endParaRPr lang="en-US" sz="1000"/>
                    </a:p>
                  </a:txBody>
                  <a:tcPr/>
                </a:tc>
                <a:tc>
                  <a:txBody>
                    <a:bodyPr/>
                    <a:lstStyle/>
                    <a:p>
                      <a:r>
                        <a:rPr lang="en-US" sz="1000"/>
                        <a:t>159</a:t>
                      </a:r>
                      <a:endParaRPr lang="en-US" sz="1000"/>
                    </a:p>
                  </a:txBody>
                  <a:tcPr/>
                </a:tc>
                <a:tc>
                  <a:txBody>
                    <a:bodyPr/>
                    <a:lstStyle/>
                    <a:p>
                      <a:r>
                        <a:rPr lang="en-US" sz="1000"/>
                        <a:t>2</a:t>
                      </a:r>
                      <a:endParaRPr lang="en-US" sz="1000"/>
                    </a:p>
                  </a:txBody>
                  <a:tcPr/>
                </a:tc>
                <a:tc>
                  <a:txBody>
                    <a:bodyPr/>
                    <a:lstStyle/>
                    <a:p>
                      <a:r>
                        <a:rPr lang="en-US" sz="1000"/>
                        <a:t>50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651167625"/>
                  </a:ext>
                </a:extLst>
              </a:tr>
              <a:tr h="370840">
                <a:tc>
                  <a:txBody>
                    <a:bodyPr/>
                    <a:lstStyle/>
                    <a:p>
                      <a:r>
                        <a:rPr lang="de-DE" sz="1000" b="1"/>
                        <a:t>NDR Fernsehen - 2016-10-07 10:38:13</a:t>
                      </a:r>
                      <a:r>
                        <a:rPr lang="de-DE" sz="1000"/>
                        <a:t>
</a:t>
                      </a:r>
                      <a:endParaRPr lang="en-US" sz="1000"/>
                    </a:p>
                  </a:txBody>
                  <a:tcPr/>
                </a:tc>
                <a:tc>
                  <a:txBody>
                    <a:bodyPr/>
                    <a:lstStyle/>
                    <a:p>
                      <a:r>
                        <a:rPr lang="en-US" sz="1000"/>
                        <a:t>80.2%</a:t>
                      </a:r>
                      <a:endParaRPr lang="en-US" sz="1000"/>
                    </a:p>
                  </a:txBody>
                  <a:tcPr/>
                </a:tc>
                <a:tc>
                  <a:txBody>
                    <a:bodyPr/>
                    <a:lstStyle/>
                    <a:p>
                      <a:r>
                        <a:rPr lang="en-US" sz="1000"/>
                        <a:t>146</a:t>
                      </a:r>
                      <a:endParaRPr lang="en-US" sz="1000"/>
                    </a:p>
                  </a:txBody>
                  <a:tcPr/>
                </a:tc>
                <a:tc>
                  <a:txBody>
                    <a:bodyPr/>
                    <a:lstStyle/>
                    <a:p>
                      <a:r>
                        <a:rPr lang="en-US" sz="1000"/>
                        <a:t>182</a:t>
                      </a:r>
                      <a:endParaRPr lang="en-US" sz="1000"/>
                    </a:p>
                  </a:txBody>
                  <a:tcPr/>
                </a:tc>
                <a:tc>
                  <a:txBody>
                    <a:bodyPr/>
                    <a:lstStyle/>
                    <a:p>
                      <a:r>
                        <a:rPr lang="en-US" sz="1000"/>
                        <a:t>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215800649"/>
                  </a:ext>
                </a:extLst>
              </a:tr>
              <a:tr h="370840">
                <a:tc>
                  <a:txBody>
                    <a:bodyPr/>
                    <a:lstStyle/>
                    <a:p>
                      <a:r>
                        <a:rPr lang="de-DE" sz="1000" b="1"/>
                        <a:t>NDR Fernsehen - 2016-01-21 19:23:45</a:t>
                      </a:r>
                      <a:r>
                        <a:rPr lang="de-DE" sz="1000"/>
                        <a:t>
#IssBesser mit Tarik Rose Sonntags um 16:30 Uhr.</a:t>
                      </a:r>
                      <a:endParaRPr lang="en-US" sz="1000"/>
                    </a:p>
                  </a:txBody>
                  <a:tcPr/>
                </a:tc>
                <a:tc>
                  <a:txBody>
                    <a:bodyPr/>
                    <a:lstStyle/>
                    <a:p>
                      <a:r>
                        <a:rPr lang="en-US" sz="1000"/>
                        <a:t>62.1%</a:t>
                      </a:r>
                      <a:endParaRPr lang="en-US" sz="1000"/>
                    </a:p>
                  </a:txBody>
                  <a:tcPr/>
                </a:tc>
                <a:tc>
                  <a:txBody>
                    <a:bodyPr/>
                    <a:lstStyle/>
                    <a:p>
                      <a:r>
                        <a:rPr lang="en-US" sz="1000"/>
                        <a:t>187</a:t>
                      </a:r>
                      <a:endParaRPr lang="en-US" sz="1000"/>
                    </a:p>
                  </a:txBody>
                  <a:tcPr/>
                </a:tc>
                <a:tc>
                  <a:txBody>
                    <a:bodyPr/>
                    <a:lstStyle/>
                    <a:p>
                      <a:r>
                        <a:rPr lang="en-US" sz="1000"/>
                        <a:t>301</a:t>
                      </a:r>
                      <a:endParaRPr lang="en-US" sz="1000"/>
                    </a:p>
                  </a:txBody>
                  <a:tcPr/>
                </a:tc>
                <a:tc>
                  <a:txBody>
                    <a:bodyPr/>
                    <a:lstStyle/>
                    <a:p>
                      <a:r>
                        <a:rPr lang="en-US" sz="1000"/>
                        <a:t>63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17230631"/>
                  </a:ext>
                </a:extLst>
              </a:tr>
              <a:tr h="370840">
                <a:tc>
                  <a:txBody>
                    <a:bodyPr/>
                    <a:lstStyle/>
                    <a:p>
                      <a:r>
                        <a:rPr lang="de-DE" sz="1000" b="1"/>
                        <a:t>NDR Fernsehen - 2016-06-27 15:00:00</a:t>
                      </a:r>
                      <a:r>
                        <a:rPr lang="de-DE" sz="1000"/>
                        <a:t>
</a:t>
                      </a:r>
                      <a:endParaRPr lang="en-US" sz="1000"/>
                    </a:p>
                  </a:txBody>
                  <a:tcPr/>
                </a:tc>
                <a:tc>
                  <a:txBody>
                    <a:bodyPr/>
                    <a:lstStyle/>
                    <a:p>
                      <a:r>
                        <a:rPr lang="en-US" sz="1000"/>
                        <a:t>16.7%</a:t>
                      </a:r>
                      <a:endParaRPr lang="en-US" sz="1000"/>
                    </a:p>
                  </a:txBody>
                  <a:tcPr/>
                </a:tc>
                <a:tc>
                  <a:txBody>
                    <a:bodyPr/>
                    <a:lstStyle/>
                    <a:p>
                      <a:r>
                        <a:rPr lang="en-US" sz="1000"/>
                        <a:t>9</a:t>
                      </a:r>
                      <a:endParaRPr lang="en-US" sz="1000"/>
                    </a:p>
                  </a:txBody>
                  <a:tcPr/>
                </a:tc>
                <a:tc>
                  <a:txBody>
                    <a:bodyPr/>
                    <a:lstStyle/>
                    <a:p>
                      <a:r>
                        <a:rPr lang="en-US" sz="1000"/>
                        <a:t>54</a:t>
                      </a:r>
                      <a:endParaRPr lang="en-US" sz="1000"/>
                    </a:p>
                  </a:txBody>
                  <a:tcPr/>
                </a:tc>
                <a:tc>
                  <a:txBody>
                    <a:bodyPr/>
                    <a:lstStyle/>
                    <a:p>
                      <a:r>
                        <a:rPr lang="en-US" sz="1000"/>
                        <a:t>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740287222"/>
                  </a:ext>
                </a:extLst>
              </a:tr>
              <a:tr h="370840">
                <a:tc>
                  <a:txBody>
                    <a:bodyPr/>
                    <a:lstStyle/>
                    <a:p>
                      <a:r>
                        <a:rPr lang="de-DE" sz="1000" b="1"/>
                        <a:t>NDR Fernsehen - 2016-09-06 10:30:00</a:t>
                      </a:r>
                      <a:r>
                        <a:rPr lang="de-DE" sz="1000"/>
                        <a:t>
Unverschämt!</a:t>
                      </a:r>
                      <a:endParaRPr lang="en-US" sz="1000"/>
                    </a:p>
                  </a:txBody>
                  <a:tcPr/>
                </a:tc>
                <a:tc>
                  <a:txBody>
                    <a:bodyPr/>
                    <a:lstStyle/>
                    <a:p>
                      <a:r>
                        <a:rPr lang="en-US" sz="1000"/>
                        <a:t>15.6%</a:t>
                      </a:r>
                      <a:endParaRPr lang="en-US" sz="1000"/>
                    </a:p>
                  </a:txBody>
                  <a:tcPr/>
                </a:tc>
                <a:tc>
                  <a:txBody>
                    <a:bodyPr/>
                    <a:lstStyle/>
                    <a:p>
                      <a:r>
                        <a:rPr lang="en-US" sz="1000"/>
                        <a:t>4924</a:t>
                      </a:r>
                      <a:endParaRPr lang="en-US" sz="1000"/>
                    </a:p>
                  </a:txBody>
                  <a:tcPr/>
                </a:tc>
                <a:tc>
                  <a:txBody>
                    <a:bodyPr/>
                    <a:lstStyle/>
                    <a:p>
                      <a:r>
                        <a:rPr lang="en-US" sz="1000"/>
                        <a:t>31652</a:t>
                      </a:r>
                      <a:endParaRPr lang="en-US" sz="1000"/>
                    </a:p>
                  </a:txBody>
                  <a:tcPr/>
                </a:tc>
                <a:tc>
                  <a:txBody>
                    <a:bodyPr/>
                    <a:lstStyle/>
                    <a:p>
                      <a:r>
                        <a:rPr lang="en-US" sz="1000"/>
                        <a:t>197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38218382"/>
                  </a:ext>
                </a:extLst>
              </a:tr>
              <a:tr h="370840">
                <a:tc>
                  <a:txBody>
                    <a:bodyPr/>
                    <a:lstStyle/>
                    <a:p>
                      <a:r>
                        <a:rPr lang="de-DE" sz="1000" b="1"/>
                        <a:t>NDR Fernsehen - 2016-01-27 13:45:23</a:t>
                      </a:r>
                      <a:r>
                        <a:rPr lang="de-DE" sz="1000"/>
                        <a:t>
So! Noch Fragen? Florian Schroeder war bei der NDR Talk Show und trifft den Nagel auf den Kopf.</a:t>
                      </a:r>
                      <a:endParaRPr lang="en-US" sz="1000"/>
                    </a:p>
                  </a:txBody>
                  <a:tcPr/>
                </a:tc>
                <a:tc>
                  <a:txBody>
                    <a:bodyPr/>
                    <a:lstStyle/>
                    <a:p>
                      <a:r>
                        <a:rPr lang="en-US" sz="1000"/>
                        <a:t>15.3%</a:t>
                      </a:r>
                      <a:endParaRPr lang="en-US" sz="1000"/>
                    </a:p>
                  </a:txBody>
                  <a:tcPr/>
                </a:tc>
                <a:tc>
                  <a:txBody>
                    <a:bodyPr/>
                    <a:lstStyle/>
                    <a:p>
                      <a:r>
                        <a:rPr lang="en-US" sz="1000"/>
                        <a:t>1088</a:t>
                      </a:r>
                      <a:endParaRPr lang="en-US" sz="1000"/>
                    </a:p>
                  </a:txBody>
                  <a:tcPr/>
                </a:tc>
                <a:tc>
                  <a:txBody>
                    <a:bodyPr/>
                    <a:lstStyle/>
                    <a:p>
                      <a:r>
                        <a:rPr lang="en-US" sz="1000"/>
                        <a:t>7130</a:t>
                      </a:r>
                      <a:endParaRPr lang="en-US" sz="1000"/>
                    </a:p>
                  </a:txBody>
                  <a:tcPr/>
                </a:tc>
                <a:tc>
                  <a:txBody>
                    <a:bodyPr/>
                    <a:lstStyle/>
                    <a:p>
                      <a:r>
                        <a:rPr lang="en-US" sz="1000"/>
                        <a:t>133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19151429"/>
                  </a:ext>
                </a:extLst>
              </a:tr>
              <a:tr h="370840">
                <a:tc>
                  <a:txBody>
                    <a:bodyPr/>
                    <a:lstStyle/>
                    <a:p>
                      <a:r>
                        <a:rPr lang="de-DE" sz="1000" b="1"/>
                        <a:t>NDR Fernsehen - 2016-12-31 12:34:28</a:t>
                      </a:r>
                      <a:r>
                        <a:rPr lang="de-DE" sz="1000"/>
                        <a:t>
Die Witwe des XXL-Ostfriesen ist leicht verletzt.</a:t>
                      </a:r>
                      <a:endParaRPr lang="en-US" sz="1000"/>
                    </a:p>
                  </a:txBody>
                  <a:tcPr/>
                </a:tc>
                <a:tc>
                  <a:txBody>
                    <a:bodyPr/>
                    <a:lstStyle/>
                    <a:p>
                      <a:r>
                        <a:rPr lang="en-US" sz="1000"/>
                        <a:t>14.1%</a:t>
                      </a:r>
                      <a:endParaRPr lang="en-US" sz="1000"/>
                    </a:p>
                  </a:txBody>
                  <a:tcPr/>
                </a:tc>
                <a:tc>
                  <a:txBody>
                    <a:bodyPr/>
                    <a:lstStyle/>
                    <a:p>
                      <a:r>
                        <a:rPr lang="en-US" sz="1000"/>
                        <a:t>6769</a:t>
                      </a:r>
                      <a:endParaRPr lang="en-US" sz="1000"/>
                    </a:p>
                  </a:txBody>
                  <a:tcPr/>
                </a:tc>
                <a:tc>
                  <a:txBody>
                    <a:bodyPr/>
                    <a:lstStyle/>
                    <a:p>
                      <a:r>
                        <a:rPr lang="en-US" sz="1000"/>
                        <a:t>47851</a:t>
                      </a:r>
                      <a:endParaRPr lang="en-US" sz="1000"/>
                    </a:p>
                  </a:txBody>
                  <a:tcPr/>
                </a:tc>
                <a:tc>
                  <a:txBody>
                    <a:bodyPr/>
                    <a:lstStyle/>
                    <a:p>
                      <a:r>
                        <a:rPr lang="en-US" sz="1000"/>
                        <a:t>574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5093542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238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84733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5655570"/>
                    </a:ext>
                  </a:extLst>
                </a:gridCol>
                <a:gridCol w="1234440">
                  <a:extLst>
                    <a:ext uri="{9D8B030D-6E8A-4147-A177-3AD203B41FA5}">
                      <a16:colId xmlns:a16="http://schemas.microsoft.com/office/drawing/2014/main" val="1497567695"/>
                    </a:ext>
                  </a:extLst>
                </a:gridCol>
                <a:gridCol w="1234440">
                  <a:extLst>
                    <a:ext uri="{9D8B030D-6E8A-4147-A177-3AD203B41FA5}">
                      <a16:colId xmlns:a16="http://schemas.microsoft.com/office/drawing/2014/main" val="1439621723"/>
                    </a:ext>
                  </a:extLst>
                </a:gridCol>
                <a:gridCol w="1234440">
                  <a:extLst>
                    <a:ext uri="{9D8B030D-6E8A-4147-A177-3AD203B41FA5}">
                      <a16:colId xmlns:a16="http://schemas.microsoft.com/office/drawing/2014/main" val="4197718957"/>
                    </a:ext>
                  </a:extLst>
                </a:gridCol>
                <a:gridCol w="822960">
                  <a:extLst>
                    <a:ext uri="{9D8B030D-6E8A-4147-A177-3AD203B41FA5}">
                      <a16:colId xmlns:a16="http://schemas.microsoft.com/office/drawing/2014/main" val="194641199"/>
                    </a:ext>
                  </a:extLst>
                </a:gridCol>
                <a:gridCol w="411480">
                  <a:extLst>
                    <a:ext uri="{9D8B030D-6E8A-4147-A177-3AD203B41FA5}">
                      <a16:colId xmlns:a16="http://schemas.microsoft.com/office/drawing/2014/main" val="551596253"/>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333096768"/>
                  </a:ext>
                </a:extLst>
              </a:tr>
              <a:tr h="370840">
                <a:tc>
                  <a:txBody>
                    <a:bodyPr/>
                    <a:lstStyle/>
                    <a:p>
                      <a:r>
                        <a:rPr lang="de-DE" sz="1000" b="1"/>
                        <a:t>NDR Fernsehen - 2016-05-18 19:45:00</a:t>
                      </a:r>
                      <a:r>
                        <a:rPr lang="de-DE" sz="1000"/>
                        <a:t>
Zu zweit hatten Sie doch "nur" acht Promille - was gibt es denn da zu lachen, liebe Kolleginnen und Kollegen vom MDR - Mitteldeutscher Rundfunk ...? :-D</a:t>
                      </a:r>
                      <a:endParaRPr lang="en-US" sz="1000"/>
                    </a:p>
                  </a:txBody>
                  <a:tcPr/>
                </a:tc>
                <a:tc>
                  <a:txBody>
                    <a:bodyPr/>
                    <a:lstStyle/>
                    <a:p>
                      <a:r>
                        <a:rPr lang="en-US" sz="1000"/>
                        <a:t>12.4%</a:t>
                      </a:r>
                      <a:endParaRPr lang="en-US" sz="1000"/>
                    </a:p>
                  </a:txBody>
                  <a:tcPr/>
                </a:tc>
                <a:tc>
                  <a:txBody>
                    <a:bodyPr/>
                    <a:lstStyle/>
                    <a:p>
                      <a:r>
                        <a:rPr lang="en-US" sz="1000"/>
                        <a:t>2719</a:t>
                      </a:r>
                      <a:endParaRPr lang="en-US" sz="1000"/>
                    </a:p>
                  </a:txBody>
                  <a:tcPr/>
                </a:tc>
                <a:tc>
                  <a:txBody>
                    <a:bodyPr/>
                    <a:lstStyle/>
                    <a:p>
                      <a:r>
                        <a:rPr lang="en-US" sz="1000"/>
                        <a:t>21975</a:t>
                      </a:r>
                      <a:endParaRPr lang="en-US" sz="1000"/>
                    </a:p>
                  </a:txBody>
                  <a:tcPr/>
                </a:tc>
                <a:tc>
                  <a:txBody>
                    <a:bodyPr/>
                    <a:lstStyle/>
                    <a:p>
                      <a:r>
                        <a:rPr lang="en-US" sz="1000"/>
                        <a:t>293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00897303"/>
                  </a:ext>
                </a:extLst>
              </a:tr>
              <a:tr h="370840">
                <a:tc>
                  <a:txBody>
                    <a:bodyPr/>
                    <a:lstStyle/>
                    <a:p>
                      <a:r>
                        <a:rPr lang="de-DE" sz="1000" b="1"/>
                        <a:t>NDR Fernsehen - 2016-06-08 07:00:00</a:t>
                      </a:r>
                      <a:r>
                        <a:rPr lang="de-DE" sz="1000"/>
                        <a:t>
Schönes, wildes Italien. Heute um 20:15 Uhr bei Expeditionen ins Tierreich.</a:t>
                      </a:r>
                      <a:endParaRPr lang="en-US" sz="1000"/>
                    </a:p>
                  </a:txBody>
                  <a:tcPr/>
                </a:tc>
                <a:tc>
                  <a:txBody>
                    <a:bodyPr/>
                    <a:lstStyle/>
                    <a:p>
                      <a:r>
                        <a:rPr lang="en-US" sz="1000"/>
                        <a:t>12.3%</a:t>
                      </a:r>
                      <a:endParaRPr lang="en-US" sz="1000"/>
                    </a:p>
                  </a:txBody>
                  <a:tcPr/>
                </a:tc>
                <a:tc>
                  <a:txBody>
                    <a:bodyPr/>
                    <a:lstStyle/>
                    <a:p>
                      <a:r>
                        <a:rPr lang="en-US" sz="1000"/>
                        <a:t>10</a:t>
                      </a:r>
                      <a:endParaRPr lang="en-US" sz="1000"/>
                    </a:p>
                  </a:txBody>
                  <a:tcPr/>
                </a:tc>
                <a:tc>
                  <a:txBody>
                    <a:bodyPr/>
                    <a:lstStyle/>
                    <a:p>
                      <a:r>
                        <a:rPr lang="en-US" sz="1000"/>
                        <a:t>81</a:t>
                      </a:r>
                      <a:endParaRPr lang="en-US" sz="1000"/>
                    </a:p>
                  </a:txBody>
                  <a:tcPr/>
                </a:tc>
                <a:tc>
                  <a:txBody>
                    <a:bodyPr/>
                    <a:lstStyle/>
                    <a:p>
                      <a:r>
                        <a:rPr lang="en-US" sz="1000"/>
                        <a:t>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272927046"/>
                  </a:ext>
                </a:extLst>
              </a:tr>
              <a:tr h="370840">
                <a:tc>
                  <a:txBody>
                    <a:bodyPr/>
                    <a:lstStyle/>
                    <a:p>
                      <a:r>
                        <a:rPr lang="de-DE" sz="1000" b="1"/>
                        <a:t>NDR Fernsehen - 2016-10-10 21:08:00</a:t>
                      </a:r>
                      <a:r>
                        <a:rPr lang="de-DE" sz="1000"/>
                        <a:t>
Zum Tod von Tamme Hanken: Der erste Bericht über den XXL-Ostfriesen bei "Hallo Niedersachsen".</a:t>
                      </a:r>
                      <a:endParaRPr lang="en-US" sz="1000"/>
                    </a:p>
                  </a:txBody>
                  <a:tcPr/>
                </a:tc>
                <a:tc>
                  <a:txBody>
                    <a:bodyPr/>
                    <a:lstStyle/>
                    <a:p>
                      <a:r>
                        <a:rPr lang="en-US" sz="1000"/>
                        <a:t>12.3%</a:t>
                      </a:r>
                      <a:endParaRPr lang="en-US" sz="1000"/>
                    </a:p>
                  </a:txBody>
                  <a:tcPr/>
                </a:tc>
                <a:tc>
                  <a:txBody>
                    <a:bodyPr/>
                    <a:lstStyle/>
                    <a:p>
                      <a:r>
                        <a:rPr lang="en-US" sz="1000"/>
                        <a:t>3428</a:t>
                      </a:r>
                      <a:endParaRPr lang="en-US" sz="1000"/>
                    </a:p>
                  </a:txBody>
                  <a:tcPr/>
                </a:tc>
                <a:tc>
                  <a:txBody>
                    <a:bodyPr/>
                    <a:lstStyle/>
                    <a:p>
                      <a:r>
                        <a:rPr lang="en-US" sz="1000"/>
                        <a:t>27876</a:t>
                      </a:r>
                      <a:endParaRPr lang="en-US" sz="1000"/>
                    </a:p>
                  </a:txBody>
                  <a:tcPr/>
                </a:tc>
                <a:tc>
                  <a:txBody>
                    <a:bodyPr/>
                    <a:lstStyle/>
                    <a:p>
                      <a:r>
                        <a:rPr lang="en-US" sz="1000"/>
                        <a:t>29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09622518"/>
                  </a:ext>
                </a:extLst>
              </a:tr>
              <a:tr h="370840">
                <a:tc>
                  <a:txBody>
                    <a:bodyPr/>
                    <a:lstStyle/>
                    <a:p>
                      <a:r>
                        <a:rPr lang="de-DE" sz="1000" b="1"/>
                        <a:t>NDR Fernsehen - 2016-12-05 10:20:09</a:t>
                      </a:r>
                      <a:r>
                        <a:rPr lang="de-DE" sz="1000"/>
                        <a:t>
Unsere Moderatorin Judith Rakers ist eben ein echtes Improvisationstalent! ;-)</a:t>
                      </a:r>
                      <a:endParaRPr lang="en-US" sz="1000"/>
                    </a:p>
                  </a:txBody>
                  <a:tcPr/>
                </a:tc>
                <a:tc>
                  <a:txBody>
                    <a:bodyPr/>
                    <a:lstStyle/>
                    <a:p>
                      <a:r>
                        <a:rPr lang="en-US" sz="1000"/>
                        <a:t>11.9%</a:t>
                      </a:r>
                      <a:endParaRPr lang="en-US" sz="1000"/>
                    </a:p>
                  </a:txBody>
                  <a:tcPr/>
                </a:tc>
                <a:tc>
                  <a:txBody>
                    <a:bodyPr/>
                    <a:lstStyle/>
                    <a:p>
                      <a:r>
                        <a:rPr lang="en-US" sz="1000"/>
                        <a:t>2796</a:t>
                      </a:r>
                      <a:endParaRPr lang="en-US" sz="1000"/>
                    </a:p>
                  </a:txBody>
                  <a:tcPr/>
                </a:tc>
                <a:tc>
                  <a:txBody>
                    <a:bodyPr/>
                    <a:lstStyle/>
                    <a:p>
                      <a:r>
                        <a:rPr lang="en-US" sz="1000"/>
                        <a:t>23535</a:t>
                      </a:r>
                      <a:endParaRPr lang="en-US" sz="1000"/>
                    </a:p>
                  </a:txBody>
                  <a:tcPr/>
                </a:tc>
                <a:tc>
                  <a:txBody>
                    <a:bodyPr/>
                    <a:lstStyle/>
                    <a:p>
                      <a:r>
                        <a:rPr lang="en-US" sz="1000"/>
                        <a:t>153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70958617"/>
                  </a:ext>
                </a:extLst>
              </a:tr>
              <a:tr h="370840">
                <a:tc>
                  <a:txBody>
                    <a:bodyPr/>
                    <a:lstStyle/>
                    <a:p>
                      <a:r>
                        <a:rPr lang="de-DE" sz="1000" b="1"/>
                        <a:t>NDR Fernsehen - 2016-10-10 18:09:46</a:t>
                      </a:r>
                      <a:r>
                        <a:rPr lang="de-DE" sz="1000"/>
                        <a:t>
RIP Tamme Hanken.</a:t>
                      </a:r>
                      <a:endParaRPr lang="en-US" sz="1000"/>
                    </a:p>
                  </a:txBody>
                  <a:tcPr/>
                </a:tc>
                <a:tc>
                  <a:txBody>
                    <a:bodyPr/>
                    <a:lstStyle/>
                    <a:p>
                      <a:r>
                        <a:rPr lang="en-US" sz="1000"/>
                        <a:t>11.9%</a:t>
                      </a:r>
                      <a:endParaRPr lang="en-US" sz="1000"/>
                    </a:p>
                  </a:txBody>
                  <a:tcPr/>
                </a:tc>
                <a:tc>
                  <a:txBody>
                    <a:bodyPr/>
                    <a:lstStyle/>
                    <a:p>
                      <a:r>
                        <a:rPr lang="en-US" sz="1000"/>
                        <a:t>237036</a:t>
                      </a:r>
                      <a:endParaRPr lang="en-US" sz="1000"/>
                    </a:p>
                  </a:txBody>
                  <a:tcPr/>
                </a:tc>
                <a:tc>
                  <a:txBody>
                    <a:bodyPr/>
                    <a:lstStyle/>
                    <a:p>
                      <a:r>
                        <a:rPr lang="en-US" sz="1000"/>
                        <a:t>1985082</a:t>
                      </a:r>
                      <a:endParaRPr lang="en-US" sz="1000"/>
                    </a:p>
                  </a:txBody>
                  <a:tcPr/>
                </a:tc>
                <a:tc>
                  <a:txBody>
                    <a:bodyPr/>
                    <a:lstStyle/>
                    <a:p>
                      <a:r>
                        <a:rPr lang="en-US" sz="1000"/>
                        <a:t>3656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986943536"/>
                  </a:ext>
                </a:extLst>
              </a:tr>
              <a:tr h="370840">
                <a:tc>
                  <a:txBody>
                    <a:bodyPr/>
                    <a:lstStyle/>
                    <a:p>
                      <a:r>
                        <a:rPr lang="de-DE" sz="1000" b="1"/>
                        <a:t>NDR Fernsehen - 2016-10-29 14:25:19</a:t>
                      </a:r>
                      <a:r>
                        <a:rPr lang="de-DE" sz="1000"/>
                        <a:t>
Ein langes Schiffstau! Aber ob das was wird...</a:t>
                      </a:r>
                      <a:endParaRPr lang="en-US" sz="1000"/>
                    </a:p>
                  </a:txBody>
                  <a:tcPr/>
                </a:tc>
                <a:tc>
                  <a:txBody>
                    <a:bodyPr/>
                    <a:lstStyle/>
                    <a:p>
                      <a:r>
                        <a:rPr lang="en-US" sz="1000"/>
                        <a:t>11.9%</a:t>
                      </a:r>
                      <a:endParaRPr lang="en-US" sz="1000"/>
                    </a:p>
                  </a:txBody>
                  <a:tcPr/>
                </a:tc>
                <a:tc>
                  <a:txBody>
                    <a:bodyPr/>
                    <a:lstStyle/>
                    <a:p>
                      <a:r>
                        <a:rPr lang="en-US" sz="1000"/>
                        <a:t>2971</a:t>
                      </a:r>
                      <a:endParaRPr lang="en-US" sz="1000"/>
                    </a:p>
                  </a:txBody>
                  <a:tcPr/>
                </a:tc>
                <a:tc>
                  <a:txBody>
                    <a:bodyPr/>
                    <a:lstStyle/>
                    <a:p>
                      <a:r>
                        <a:rPr lang="en-US" sz="1000"/>
                        <a:t>24919</a:t>
                      </a:r>
                      <a:endParaRPr lang="en-US" sz="1000"/>
                    </a:p>
                  </a:txBody>
                  <a:tcPr/>
                </a:tc>
                <a:tc>
                  <a:txBody>
                    <a:bodyPr/>
                    <a:lstStyle/>
                    <a:p>
                      <a:r>
                        <a:rPr lang="en-US" sz="1000"/>
                        <a:t>116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30441251"/>
                  </a:ext>
                </a:extLst>
              </a:tr>
              <a:tr h="370840">
                <a:tc>
                  <a:txBody>
                    <a:bodyPr/>
                    <a:lstStyle/>
                    <a:p>
                      <a:r>
                        <a:rPr lang="de-DE" sz="1000" b="1"/>
                        <a:t>NDR Fernsehen - 2016-06-06 15:30:00</a:t>
                      </a:r>
                      <a:r>
                        <a:rPr lang="de-DE" sz="1000"/>
                        <a:t>
Die Polizei - dein Freund und Helfer? Heute um 22 Uhr bei 45 Min.</a:t>
                      </a:r>
                      <a:endParaRPr lang="en-US" sz="1000"/>
                    </a:p>
                  </a:txBody>
                  <a:tcPr/>
                </a:tc>
                <a:tc>
                  <a:txBody>
                    <a:bodyPr/>
                    <a:lstStyle/>
                    <a:p>
                      <a:r>
                        <a:rPr lang="en-US" sz="1000"/>
                        <a:t>10.9%</a:t>
                      </a:r>
                      <a:endParaRPr lang="en-US" sz="1000"/>
                    </a:p>
                  </a:txBody>
                  <a:tcPr/>
                </a:tc>
                <a:tc>
                  <a:txBody>
                    <a:bodyPr/>
                    <a:lstStyle/>
                    <a:p>
                      <a:r>
                        <a:rPr lang="en-US" sz="1000"/>
                        <a:t>1845</a:t>
                      </a:r>
                      <a:endParaRPr lang="en-US" sz="1000"/>
                    </a:p>
                  </a:txBody>
                  <a:tcPr/>
                </a:tc>
                <a:tc>
                  <a:txBody>
                    <a:bodyPr/>
                    <a:lstStyle/>
                    <a:p>
                      <a:r>
                        <a:rPr lang="en-US" sz="1000"/>
                        <a:t>16880</a:t>
                      </a:r>
                      <a:endParaRPr lang="en-US" sz="1000"/>
                    </a:p>
                  </a:txBody>
                  <a:tcPr/>
                </a:tc>
                <a:tc>
                  <a:txBody>
                    <a:bodyPr/>
                    <a:lstStyle/>
                    <a:p>
                      <a:r>
                        <a:rPr lang="en-US" sz="1000"/>
                        <a:t>58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05346877"/>
                  </a:ext>
                </a:extLst>
              </a:tr>
              <a:tr h="370840">
                <a:tc>
                  <a:txBody>
                    <a:bodyPr/>
                    <a:lstStyle/>
                    <a:p>
                      <a:r>
                        <a:rPr lang="de-DE" sz="1000" b="1"/>
                        <a:t>NDR Fernsehen - 2016-12-27 00:49:58</a:t>
                      </a:r>
                      <a:r>
                        <a:rPr lang="de-DE" sz="1000"/>
                        <a:t>
+++ EILMELDUNG +++
Hamburg: Amtliche Gefahrendurchsage der Innenbehörde
Schwere Sturmflut in Hamburg Die Behörde für Inneres und Sport warnt vor einer schweren Sturmflut in Hamburg. Das Hochwasser wird voraussichtlich am 27,12,2016 um 03.08 Uhr eine Höhe von 5,00 m über Normal Null am Pegel St. Pauli erreichen. Verlassen Sie ungeschützte tiefliegende Gebiete entlang der Elbe und entfernen Sie ihre Fahrzeuge. Ab spätestens 2:00 Uhr werden Teile des Hafens, der HafenCity und die Speicherstadt gesperrt. Die gesperrten Gebiete müssen sofort verlassen werden. Diese Aufforderung gilt nicht für Personen, die sich in Poldern, in höher gelegenen Stockwerken oder in den bereits hochwassersicheren Gebieten der HafenCity aufhalten. Bitte hören Sie weiterhin Radio und informieren Sie Ihre Nachbarn! Für mehr Informationen: 040/42839-6100</a:t>
                      </a:r>
                      <a:endParaRPr lang="en-US" sz="1000"/>
                    </a:p>
                  </a:txBody>
                  <a:tcPr/>
                </a:tc>
                <a:tc>
                  <a:txBody>
                    <a:bodyPr/>
                    <a:lstStyle/>
                    <a:p>
                      <a:r>
                        <a:rPr lang="en-US" sz="1000"/>
                        <a:t>10.8%</a:t>
                      </a:r>
                      <a:endParaRPr lang="en-US" sz="1000"/>
                    </a:p>
                  </a:txBody>
                  <a:tcPr/>
                </a:tc>
                <a:tc>
                  <a:txBody>
                    <a:bodyPr/>
                    <a:lstStyle/>
                    <a:p>
                      <a:r>
                        <a:rPr lang="en-US" sz="1000"/>
                        <a:t>8176</a:t>
                      </a:r>
                      <a:endParaRPr lang="en-US" sz="1000"/>
                    </a:p>
                  </a:txBody>
                  <a:tcPr/>
                </a:tc>
                <a:tc>
                  <a:txBody>
                    <a:bodyPr/>
                    <a:lstStyle/>
                    <a:p>
                      <a:r>
                        <a:rPr lang="en-US" sz="1000"/>
                        <a:t>75441</a:t>
                      </a:r>
                      <a:endParaRPr lang="en-US" sz="1000"/>
                    </a:p>
                  </a:txBody>
                  <a:tcPr/>
                </a:tc>
                <a:tc>
                  <a:txBody>
                    <a:bodyPr/>
                    <a:lstStyle/>
                    <a:p>
                      <a:r>
                        <a:rPr lang="en-US" sz="1000"/>
                        <a:t>469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821669254"/>
                  </a:ext>
                </a:extLst>
              </a:tr>
              <a:tr h="370840">
                <a:tc>
                  <a:txBody>
                    <a:bodyPr/>
                    <a:lstStyle/>
                    <a:p>
                      <a:r>
                        <a:rPr lang="de-DE" sz="1000" b="1"/>
                        <a:t>NDR Fernsehen - 2016-06-04 14:30:00</a:t>
                      </a:r>
                      <a:r>
                        <a:rPr lang="de-DE" sz="1000"/>
                        <a:t>
Die Polizei - Freund und Helfer oder Sündenbock der Nation? Montag um 21 Uhr bei 45 Min.</a:t>
                      </a:r>
                      <a:endParaRPr lang="en-US" sz="1000"/>
                    </a:p>
                  </a:txBody>
                  <a:tcPr/>
                </a:tc>
                <a:tc>
                  <a:txBody>
                    <a:bodyPr/>
                    <a:lstStyle/>
                    <a:p>
                      <a:r>
                        <a:rPr lang="en-US" sz="1000"/>
                        <a:t>10.7%</a:t>
                      </a:r>
                      <a:endParaRPr lang="en-US" sz="1000"/>
                    </a:p>
                  </a:txBody>
                  <a:tcPr/>
                </a:tc>
                <a:tc>
                  <a:txBody>
                    <a:bodyPr/>
                    <a:lstStyle/>
                    <a:p>
                      <a:r>
                        <a:rPr lang="en-US" sz="1000"/>
                        <a:t>6889</a:t>
                      </a:r>
                      <a:endParaRPr lang="en-US" sz="1000"/>
                    </a:p>
                  </a:txBody>
                  <a:tcPr/>
                </a:tc>
                <a:tc>
                  <a:txBody>
                    <a:bodyPr/>
                    <a:lstStyle/>
                    <a:p>
                      <a:r>
                        <a:rPr lang="en-US" sz="1000"/>
                        <a:t>64548</a:t>
                      </a:r>
                      <a:endParaRPr lang="en-US" sz="1000"/>
                    </a:p>
                  </a:txBody>
                  <a:tcPr/>
                </a:tc>
                <a:tc>
                  <a:txBody>
                    <a:bodyPr/>
                    <a:lstStyle/>
                    <a:p>
                      <a:r>
                        <a:rPr lang="en-US" sz="1000"/>
                        <a:t>493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35557474"/>
                  </a:ext>
                </a:extLst>
              </a:tr>
              <a:tr h="370840">
                <a:tc>
                  <a:txBody>
                    <a:bodyPr/>
                    <a:lstStyle/>
                    <a:p>
                      <a:r>
                        <a:rPr lang="de-DE" sz="1000" b="1"/>
                        <a:t>NDR Fernsehen - 2016-11-09 15:46:27</a:t>
                      </a:r>
                      <a:r>
                        <a:rPr lang="de-DE" sz="1000"/>
                        <a:t>
Rote Rosen-Star Cheryl Shepard reagiert auf das Wahlergebnis der Vereinigten Staaten.</a:t>
                      </a:r>
                      <a:endParaRPr lang="en-US" sz="1000"/>
                    </a:p>
                  </a:txBody>
                  <a:tcPr/>
                </a:tc>
                <a:tc>
                  <a:txBody>
                    <a:bodyPr/>
                    <a:lstStyle/>
                    <a:p>
                      <a:r>
                        <a:rPr lang="en-US" sz="1000"/>
                        <a:t>10.6%</a:t>
                      </a:r>
                      <a:endParaRPr lang="en-US" sz="1000"/>
                    </a:p>
                  </a:txBody>
                  <a:tcPr/>
                </a:tc>
                <a:tc>
                  <a:txBody>
                    <a:bodyPr/>
                    <a:lstStyle/>
                    <a:p>
                      <a:r>
                        <a:rPr lang="en-US" sz="1000"/>
                        <a:t>738</a:t>
                      </a:r>
                      <a:endParaRPr lang="en-US" sz="1000"/>
                    </a:p>
                  </a:txBody>
                  <a:tcPr/>
                </a:tc>
                <a:tc>
                  <a:txBody>
                    <a:bodyPr/>
                    <a:lstStyle/>
                    <a:p>
                      <a:r>
                        <a:rPr lang="en-US" sz="1000"/>
                        <a:t>6991</a:t>
                      </a:r>
                      <a:endParaRPr lang="en-US" sz="1000"/>
                    </a:p>
                  </a:txBody>
                  <a:tcPr/>
                </a:tc>
                <a:tc>
                  <a:txBody>
                    <a:bodyPr/>
                    <a:lstStyle/>
                    <a:p>
                      <a:r>
                        <a:rPr lang="en-US" sz="1000"/>
                        <a:t>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7401816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68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92665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2737399"/>
                    </a:ext>
                  </a:extLst>
                </a:gridCol>
                <a:gridCol w="1234440">
                  <a:extLst>
                    <a:ext uri="{9D8B030D-6E8A-4147-A177-3AD203B41FA5}">
                      <a16:colId xmlns:a16="http://schemas.microsoft.com/office/drawing/2014/main" val="3792534154"/>
                    </a:ext>
                  </a:extLst>
                </a:gridCol>
                <a:gridCol w="1234440">
                  <a:extLst>
                    <a:ext uri="{9D8B030D-6E8A-4147-A177-3AD203B41FA5}">
                      <a16:colId xmlns:a16="http://schemas.microsoft.com/office/drawing/2014/main" val="2049678673"/>
                    </a:ext>
                  </a:extLst>
                </a:gridCol>
                <a:gridCol w="1234440">
                  <a:extLst>
                    <a:ext uri="{9D8B030D-6E8A-4147-A177-3AD203B41FA5}">
                      <a16:colId xmlns:a16="http://schemas.microsoft.com/office/drawing/2014/main" val="908499371"/>
                    </a:ext>
                  </a:extLst>
                </a:gridCol>
                <a:gridCol w="822960">
                  <a:extLst>
                    <a:ext uri="{9D8B030D-6E8A-4147-A177-3AD203B41FA5}">
                      <a16:colId xmlns:a16="http://schemas.microsoft.com/office/drawing/2014/main" val="2084452225"/>
                    </a:ext>
                  </a:extLst>
                </a:gridCol>
                <a:gridCol w="411480">
                  <a:extLst>
                    <a:ext uri="{9D8B030D-6E8A-4147-A177-3AD203B41FA5}">
                      <a16:colId xmlns:a16="http://schemas.microsoft.com/office/drawing/2014/main" val="3205019404"/>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288391505"/>
                  </a:ext>
                </a:extLst>
              </a:tr>
              <a:tr h="370840">
                <a:tc>
                  <a:txBody>
                    <a:bodyPr/>
                    <a:lstStyle/>
                    <a:p>
                      <a:r>
                        <a:rPr lang="de-DE" sz="1000" b="1"/>
                        <a:t>NDR Fernsehen - 2016-06-22 14:44:13</a:t>
                      </a:r>
                      <a:r>
                        <a:rPr lang="de-DE" sz="1000"/>
                        <a:t>
Nach dem gestrigen Sieg regeneriert sich das DFB-Team (Die Mannschaft)  am Pool.</a:t>
                      </a:r>
                      <a:endParaRPr lang="en-US" sz="1000"/>
                    </a:p>
                  </a:txBody>
                  <a:tcPr/>
                </a:tc>
                <a:tc>
                  <a:txBody>
                    <a:bodyPr/>
                    <a:lstStyle/>
                    <a:p>
                      <a:r>
                        <a:rPr lang="en-US" sz="1000"/>
                        <a:t>9.8%</a:t>
                      </a:r>
                      <a:endParaRPr lang="en-US" sz="1000"/>
                    </a:p>
                  </a:txBody>
                  <a:tcPr/>
                </a:tc>
                <a:tc>
                  <a:txBody>
                    <a:bodyPr/>
                    <a:lstStyle/>
                    <a:p>
                      <a:r>
                        <a:rPr lang="en-US" sz="1000"/>
                        <a:t>876</a:t>
                      </a:r>
                      <a:endParaRPr lang="en-US" sz="1000"/>
                    </a:p>
                  </a:txBody>
                  <a:tcPr/>
                </a:tc>
                <a:tc>
                  <a:txBody>
                    <a:bodyPr/>
                    <a:lstStyle/>
                    <a:p>
                      <a:r>
                        <a:rPr lang="en-US" sz="1000"/>
                        <a:t>8953</a:t>
                      </a:r>
                      <a:endParaRPr lang="en-US" sz="1000"/>
                    </a:p>
                  </a:txBody>
                  <a:tcPr/>
                </a:tc>
                <a:tc>
                  <a:txBody>
                    <a:bodyPr/>
                    <a:lstStyle/>
                    <a:p>
                      <a:r>
                        <a:rPr lang="en-US" sz="1000"/>
                        <a:t>51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88730651"/>
                  </a:ext>
                </a:extLst>
              </a:tr>
              <a:tr h="370840">
                <a:tc>
                  <a:txBody>
                    <a:bodyPr/>
                    <a:lstStyle/>
                    <a:p>
                      <a:r>
                        <a:rPr lang="de-DE" sz="1000" b="1"/>
                        <a:t>NDR Fernsehen - 2016-11-09 19:00:00</a:t>
                      </a:r>
                      <a:r>
                        <a:rPr lang="de-DE" sz="1000"/>
                        <a:t>
Mit Eigenmarken können Sie viel Geld sparen.</a:t>
                      </a:r>
                      <a:endParaRPr lang="en-US" sz="1000"/>
                    </a:p>
                  </a:txBody>
                  <a:tcPr/>
                </a:tc>
                <a:tc>
                  <a:txBody>
                    <a:bodyPr/>
                    <a:lstStyle/>
                    <a:p>
                      <a:r>
                        <a:rPr lang="en-US" sz="1000"/>
                        <a:t>9.8%</a:t>
                      </a:r>
                      <a:endParaRPr lang="en-US" sz="1000"/>
                    </a:p>
                  </a:txBody>
                  <a:tcPr/>
                </a:tc>
                <a:tc>
                  <a:txBody>
                    <a:bodyPr/>
                    <a:lstStyle/>
                    <a:p>
                      <a:r>
                        <a:rPr lang="en-US" sz="1000"/>
                        <a:t>1847</a:t>
                      </a:r>
                      <a:endParaRPr lang="en-US" sz="1000"/>
                    </a:p>
                  </a:txBody>
                  <a:tcPr/>
                </a:tc>
                <a:tc>
                  <a:txBody>
                    <a:bodyPr/>
                    <a:lstStyle/>
                    <a:p>
                      <a:r>
                        <a:rPr lang="en-US" sz="1000"/>
                        <a:t>18920</a:t>
                      </a:r>
                      <a:endParaRPr lang="en-US" sz="1000"/>
                    </a:p>
                  </a:txBody>
                  <a:tcPr/>
                </a:tc>
                <a:tc>
                  <a:txBody>
                    <a:bodyPr/>
                    <a:lstStyle/>
                    <a:p>
                      <a:r>
                        <a:rPr lang="en-US" sz="1000"/>
                        <a:t>86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423949548"/>
                  </a:ext>
                </a:extLst>
              </a:tr>
              <a:tr h="370840">
                <a:tc>
                  <a:txBody>
                    <a:bodyPr/>
                    <a:lstStyle/>
                    <a:p>
                      <a:r>
                        <a:rPr lang="de-DE" sz="1000" b="1"/>
                        <a:t>NDR Fernsehen - 2016-07-19 14:00:00</a:t>
                      </a:r>
                      <a:r>
                        <a:rPr lang="de-DE" sz="1000"/>
                        <a:t>
Scheinwelt Bordell: 7 Tage / DIE BOX hat dort gedreht. Die Reportage heute Abend um 23:30 Uhr.</a:t>
                      </a:r>
                      <a:endParaRPr lang="en-US" sz="1000"/>
                    </a:p>
                  </a:txBody>
                  <a:tcPr/>
                </a:tc>
                <a:tc>
                  <a:txBody>
                    <a:bodyPr/>
                    <a:lstStyle/>
                    <a:p>
                      <a:r>
                        <a:rPr lang="en-US" sz="1000"/>
                        <a:t>9.7%</a:t>
                      </a:r>
                      <a:endParaRPr lang="en-US" sz="1000"/>
                    </a:p>
                  </a:txBody>
                  <a:tcPr/>
                </a:tc>
                <a:tc>
                  <a:txBody>
                    <a:bodyPr/>
                    <a:lstStyle/>
                    <a:p>
                      <a:r>
                        <a:rPr lang="en-US" sz="1000"/>
                        <a:t>1430</a:t>
                      </a:r>
                      <a:endParaRPr lang="en-US" sz="1000"/>
                    </a:p>
                  </a:txBody>
                  <a:tcPr/>
                </a:tc>
                <a:tc>
                  <a:txBody>
                    <a:bodyPr/>
                    <a:lstStyle/>
                    <a:p>
                      <a:r>
                        <a:rPr lang="en-US" sz="1000"/>
                        <a:t>14796</a:t>
                      </a:r>
                      <a:endParaRPr lang="en-US" sz="1000"/>
                    </a:p>
                  </a:txBody>
                  <a:tcPr/>
                </a:tc>
                <a:tc>
                  <a:txBody>
                    <a:bodyPr/>
                    <a:lstStyle/>
                    <a:p>
                      <a:r>
                        <a:rPr lang="en-US" sz="1000"/>
                        <a:t>24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4731461"/>
                  </a:ext>
                </a:extLst>
              </a:tr>
              <a:tr h="370840">
                <a:tc>
                  <a:txBody>
                    <a:bodyPr/>
                    <a:lstStyle/>
                    <a:p>
                      <a:r>
                        <a:rPr lang="de-DE" sz="1000" b="1"/>
                        <a:t>NDR Fernsehen - 2016-07-22 10:46:30</a:t>
                      </a:r>
                      <a:r>
                        <a:rPr lang="de-DE" sz="1000"/>
                        <a:t>
Wir im Norden mögen ja eher Naturschönheiten.</a:t>
                      </a:r>
                      <a:endParaRPr lang="en-US" sz="1000"/>
                    </a:p>
                  </a:txBody>
                  <a:tcPr/>
                </a:tc>
                <a:tc>
                  <a:txBody>
                    <a:bodyPr/>
                    <a:lstStyle/>
                    <a:p>
                      <a:r>
                        <a:rPr lang="en-US" sz="1000"/>
                        <a:t>9.6%</a:t>
                      </a:r>
                      <a:endParaRPr lang="en-US" sz="1000"/>
                    </a:p>
                  </a:txBody>
                  <a:tcPr/>
                </a:tc>
                <a:tc>
                  <a:txBody>
                    <a:bodyPr/>
                    <a:lstStyle/>
                    <a:p>
                      <a:r>
                        <a:rPr lang="en-US" sz="1000"/>
                        <a:t>1820</a:t>
                      </a:r>
                      <a:endParaRPr lang="en-US" sz="1000"/>
                    </a:p>
                  </a:txBody>
                  <a:tcPr/>
                </a:tc>
                <a:tc>
                  <a:txBody>
                    <a:bodyPr/>
                    <a:lstStyle/>
                    <a:p>
                      <a:r>
                        <a:rPr lang="en-US" sz="1000"/>
                        <a:t>18959</a:t>
                      </a:r>
                      <a:endParaRPr lang="en-US" sz="1000"/>
                    </a:p>
                  </a:txBody>
                  <a:tcPr/>
                </a:tc>
                <a:tc>
                  <a:txBody>
                    <a:bodyPr/>
                    <a:lstStyle/>
                    <a:p>
                      <a:r>
                        <a:rPr lang="en-US" sz="1000"/>
                        <a:t>220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0258102"/>
                  </a:ext>
                </a:extLst>
              </a:tr>
              <a:tr h="370840">
                <a:tc>
                  <a:txBody>
                    <a:bodyPr/>
                    <a:lstStyle/>
                    <a:p>
                      <a:r>
                        <a:rPr lang="de-DE" sz="1000" b="1"/>
                        <a:t>NDR Fernsehen - 2016-12-13 18:57:02</a:t>
                      </a:r>
                      <a:r>
                        <a:rPr lang="de-DE" sz="1000"/>
                        <a:t>
Wahnsinnsaufnahme!</a:t>
                      </a:r>
                      <a:endParaRPr lang="en-US" sz="1000"/>
                    </a:p>
                  </a:txBody>
                  <a:tcPr/>
                </a:tc>
                <a:tc>
                  <a:txBody>
                    <a:bodyPr/>
                    <a:lstStyle/>
                    <a:p>
                      <a:r>
                        <a:rPr lang="en-US" sz="1000"/>
                        <a:t>9.6%</a:t>
                      </a:r>
                      <a:endParaRPr lang="en-US" sz="1000"/>
                    </a:p>
                  </a:txBody>
                  <a:tcPr/>
                </a:tc>
                <a:tc>
                  <a:txBody>
                    <a:bodyPr/>
                    <a:lstStyle/>
                    <a:p>
                      <a:r>
                        <a:rPr lang="en-US" sz="1000"/>
                        <a:t>2307</a:t>
                      </a:r>
                      <a:endParaRPr lang="en-US" sz="1000"/>
                    </a:p>
                  </a:txBody>
                  <a:tcPr/>
                </a:tc>
                <a:tc>
                  <a:txBody>
                    <a:bodyPr/>
                    <a:lstStyle/>
                    <a:p>
                      <a:r>
                        <a:rPr lang="en-US" sz="1000"/>
                        <a:t>23957</a:t>
                      </a:r>
                      <a:endParaRPr lang="en-US" sz="1000"/>
                    </a:p>
                  </a:txBody>
                  <a:tcPr/>
                </a:tc>
                <a:tc>
                  <a:txBody>
                    <a:bodyPr/>
                    <a:lstStyle/>
                    <a:p>
                      <a:r>
                        <a:rPr lang="en-US" sz="1000"/>
                        <a:t>682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45445024"/>
                  </a:ext>
                </a:extLst>
              </a:tr>
              <a:tr h="370840">
                <a:tc>
                  <a:txBody>
                    <a:bodyPr/>
                    <a:lstStyle/>
                    <a:p>
                      <a:r>
                        <a:rPr lang="de-DE" sz="1000" b="1"/>
                        <a:t>NDR Fernsehen - 2016-09-14 12:02:10</a:t>
                      </a:r>
                      <a:r>
                        <a:rPr lang="de-DE" sz="1000"/>
                        <a:t>
Einmal gute Laune für alle!</a:t>
                      </a:r>
                      <a:endParaRPr lang="en-US" sz="1000"/>
                    </a:p>
                  </a:txBody>
                  <a:tcPr/>
                </a:tc>
                <a:tc>
                  <a:txBody>
                    <a:bodyPr/>
                    <a:lstStyle/>
                    <a:p>
                      <a:r>
                        <a:rPr lang="en-US" sz="1000"/>
                        <a:t>9.5%</a:t>
                      </a:r>
                      <a:endParaRPr lang="en-US" sz="1000"/>
                    </a:p>
                  </a:txBody>
                  <a:tcPr/>
                </a:tc>
                <a:tc>
                  <a:txBody>
                    <a:bodyPr/>
                    <a:lstStyle/>
                    <a:p>
                      <a:r>
                        <a:rPr lang="en-US" sz="1000"/>
                        <a:t>2971</a:t>
                      </a:r>
                      <a:endParaRPr lang="en-US" sz="1000"/>
                    </a:p>
                  </a:txBody>
                  <a:tcPr/>
                </a:tc>
                <a:tc>
                  <a:txBody>
                    <a:bodyPr/>
                    <a:lstStyle/>
                    <a:p>
                      <a:r>
                        <a:rPr lang="en-US" sz="1000"/>
                        <a:t>31265</a:t>
                      </a:r>
                      <a:endParaRPr lang="en-US" sz="1000"/>
                    </a:p>
                  </a:txBody>
                  <a:tcPr/>
                </a:tc>
                <a:tc>
                  <a:txBody>
                    <a:bodyPr/>
                    <a:lstStyle/>
                    <a:p>
                      <a:r>
                        <a:rPr lang="en-US" sz="1000"/>
                        <a:t>682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60359408"/>
                  </a:ext>
                </a:extLst>
              </a:tr>
              <a:tr h="370840">
                <a:tc>
                  <a:txBody>
                    <a:bodyPr/>
                    <a:lstStyle/>
                    <a:p>
                      <a:r>
                        <a:rPr lang="de-DE" sz="1000" b="1"/>
                        <a:t>NDR Fernsehen - 2016-09-09 19:30:00</a:t>
                      </a:r>
                      <a:r>
                        <a:rPr lang="de-DE" sz="1000"/>
                        <a:t>
Der Verlust des Ehemanns kann für eine Frau in Kenia katastrophale Folgen haben.</a:t>
                      </a:r>
                      <a:endParaRPr lang="en-US" sz="1000"/>
                    </a:p>
                  </a:txBody>
                  <a:tcPr/>
                </a:tc>
                <a:tc>
                  <a:txBody>
                    <a:bodyPr/>
                    <a:lstStyle/>
                    <a:p>
                      <a:r>
                        <a:rPr lang="en-US" sz="1000"/>
                        <a:t>9.4%</a:t>
                      </a:r>
                      <a:endParaRPr lang="en-US" sz="1000"/>
                    </a:p>
                  </a:txBody>
                  <a:tcPr/>
                </a:tc>
                <a:tc>
                  <a:txBody>
                    <a:bodyPr/>
                    <a:lstStyle/>
                    <a:p>
                      <a:r>
                        <a:rPr lang="en-US" sz="1000"/>
                        <a:t>1303</a:t>
                      </a:r>
                      <a:endParaRPr lang="en-US" sz="1000"/>
                    </a:p>
                  </a:txBody>
                  <a:tcPr/>
                </a:tc>
                <a:tc>
                  <a:txBody>
                    <a:bodyPr/>
                    <a:lstStyle/>
                    <a:p>
                      <a:r>
                        <a:rPr lang="en-US" sz="1000"/>
                        <a:t>13804</a:t>
                      </a:r>
                      <a:endParaRPr lang="en-US" sz="1000"/>
                    </a:p>
                  </a:txBody>
                  <a:tcPr/>
                </a:tc>
                <a:tc>
                  <a:txBody>
                    <a:bodyPr/>
                    <a:lstStyle/>
                    <a:p>
                      <a:r>
                        <a:rPr lang="en-US" sz="1000"/>
                        <a:t>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3034507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5195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359</Words>
  <Application>Microsoft Office PowerPoint</Application>
  <PresentationFormat>On-screen Show (4:3)</PresentationFormat>
  <Paragraphs>177</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Eigene Posts - I-Rate Aktive Nutzer - Export - 1 of 3</vt:lpstr>
      <vt:lpstr>Eigene Posts - I-Rate Aktive Nutzer - Export - 2 of 3</vt:lpstr>
      <vt:lpstr>Eigene Posts - I-Rate Aktive Nutzer - Export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I-Rate Aktive Nutzer - Export - 1 of 3</dc:title>
  <dc:creator>Administrator</dc:creator>
  <cp:lastModifiedBy>Administrator</cp:lastModifiedBy>
  <cp:revision>1</cp:revision>
  <dcterms:created xsi:type="dcterms:W3CDTF">2017-01-17T10:49:07Z</dcterms:created>
  <dcterms:modified xsi:type="dcterms:W3CDTF">2017-01-17T10:49:49Z</dcterms:modified>
</cp:coreProperties>
</file>