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13997</c:v>
                </c:pt>
                <c:pt idx="48">
                  <c:v>14273</c:v>
                </c:pt>
                <c:pt idx="49">
                  <c:v>14334</c:v>
                </c:pt>
                <c:pt idx="50">
                  <c:v>14370</c:v>
                </c:pt>
                <c:pt idx="51">
                  <c:v>14397</c:v>
                </c:pt>
                <c:pt idx="52">
                  <c:v>14430</c:v>
                </c:pt>
                <c:pt idx="53">
                  <c:v>14465</c:v>
                </c:pt>
                <c:pt idx="54">
                  <c:v>14494</c:v>
                </c:pt>
                <c:pt idx="55">
                  <c:v>14670</c:v>
                </c:pt>
                <c:pt idx="56">
                  <c:v>14988</c:v>
                </c:pt>
                <c:pt idx="57">
                  <c:v>15151</c:v>
                </c:pt>
                <c:pt idx="58">
                  <c:v>15197</c:v>
                </c:pt>
                <c:pt idx="59">
                  <c:v>15209</c:v>
                </c:pt>
                <c:pt idx="60">
                  <c:v>15219</c:v>
                </c:pt>
                <c:pt idx="61">
                  <c:v>15261</c:v>
                </c:pt>
                <c:pt idx="62">
                  <c:v>15293</c:v>
                </c:pt>
                <c:pt idx="63">
                  <c:v>15305</c:v>
                </c:pt>
                <c:pt idx="64">
                  <c:v>15305</c:v>
                </c:pt>
                <c:pt idx="65">
                  <c:v>15312</c:v>
                </c:pt>
                <c:pt idx="66">
                  <c:v>15318</c:v>
                </c:pt>
                <c:pt idx="67">
                  <c:v>15322</c:v>
                </c:pt>
                <c:pt idx="68">
                  <c:v>15347</c:v>
                </c:pt>
                <c:pt idx="69">
                  <c:v>15356</c:v>
                </c:pt>
                <c:pt idx="70">
                  <c:v>15362</c:v>
                </c:pt>
                <c:pt idx="71">
                  <c:v>15363</c:v>
                </c:pt>
                <c:pt idx="72">
                  <c:v>15367</c:v>
                </c:pt>
                <c:pt idx="73">
                  <c:v>15375</c:v>
                </c:pt>
                <c:pt idx="74">
                  <c:v>15373</c:v>
                </c:pt>
                <c:pt idx="75">
                  <c:v>15415</c:v>
                </c:pt>
                <c:pt idx="76">
                  <c:v>15440</c:v>
                </c:pt>
                <c:pt idx="77">
                  <c:v>15442</c:v>
                </c:pt>
                <c:pt idx="78">
                  <c:v>15448</c:v>
                </c:pt>
                <c:pt idx="79">
                  <c:v>15456</c:v>
                </c:pt>
                <c:pt idx="80">
                  <c:v>15468</c:v>
                </c:pt>
                <c:pt idx="81">
                  <c:v>15471</c:v>
                </c:pt>
                <c:pt idx="82">
                  <c:v>15806</c:v>
                </c:pt>
                <c:pt idx="83">
                  <c:v>15903</c:v>
                </c:pt>
                <c:pt idx="84">
                  <c:v>15926</c:v>
                </c:pt>
                <c:pt idx="85">
                  <c:v>15929</c:v>
                </c:pt>
                <c:pt idx="86">
                  <c:v>15937</c:v>
                </c:pt>
                <c:pt idx="87">
                  <c:v>15942</c:v>
                </c:pt>
                <c:pt idx="88">
                  <c:v>15960</c:v>
                </c:pt>
                <c:pt idx="89">
                  <c:v>15960</c:v>
                </c:pt>
                <c:pt idx="90">
                  <c:v>15962</c:v>
                </c:pt>
                <c:pt idx="91">
                  <c:v>15968</c:v>
                </c:pt>
                <c:pt idx="92">
                  <c:v>15985</c:v>
                </c:pt>
                <c:pt idx="93">
                  <c:v>16039</c:v>
                </c:pt>
                <c:pt idx="94">
                  <c:v>16075</c:v>
                </c:pt>
                <c:pt idx="95">
                  <c:v>16097</c:v>
                </c:pt>
                <c:pt idx="96">
                  <c:v>16126</c:v>
                </c:pt>
                <c:pt idx="97">
                  <c:v>16145</c:v>
                </c:pt>
                <c:pt idx="98">
                  <c:v>16184</c:v>
                </c:pt>
                <c:pt idx="99">
                  <c:v>16193</c:v>
                </c:pt>
                <c:pt idx="100">
                  <c:v>16196</c:v>
                </c:pt>
                <c:pt idx="101">
                  <c:v>16323</c:v>
                </c:pt>
                <c:pt idx="102">
                  <c:v>16337</c:v>
                </c:pt>
                <c:pt idx="103">
                  <c:v>16353</c:v>
                </c:pt>
                <c:pt idx="104">
                  <c:v>16463</c:v>
                </c:pt>
                <c:pt idx="105">
                  <c:v>16511</c:v>
                </c:pt>
                <c:pt idx="106">
                  <c:v>16529</c:v>
                </c:pt>
                <c:pt idx="107">
                  <c:v>16531</c:v>
                </c:pt>
                <c:pt idx="108">
                  <c:v>16537</c:v>
                </c:pt>
                <c:pt idx="109">
                  <c:v>16548</c:v>
                </c:pt>
                <c:pt idx="110">
                  <c:v>16560</c:v>
                </c:pt>
                <c:pt idx="111">
                  <c:v>16584</c:v>
                </c:pt>
                <c:pt idx="112">
                  <c:v>16637</c:v>
                </c:pt>
                <c:pt idx="113">
                  <c:v>16645</c:v>
                </c:pt>
                <c:pt idx="114">
                  <c:v>16658</c:v>
                </c:pt>
                <c:pt idx="115">
                  <c:v>16671</c:v>
                </c:pt>
                <c:pt idx="116">
                  <c:v>16679</c:v>
                </c:pt>
                <c:pt idx="117">
                  <c:v>16702</c:v>
                </c:pt>
                <c:pt idx="118">
                  <c:v>16721</c:v>
                </c:pt>
                <c:pt idx="119">
                  <c:v>16732</c:v>
                </c:pt>
                <c:pt idx="120">
                  <c:v>16743</c:v>
                </c:pt>
                <c:pt idx="121">
                  <c:v>16746</c:v>
                </c:pt>
                <c:pt idx="122">
                  <c:v>16760</c:v>
                </c:pt>
                <c:pt idx="123">
                  <c:v>16789</c:v>
                </c:pt>
                <c:pt idx="124">
                  <c:v>16808</c:v>
                </c:pt>
                <c:pt idx="125">
                  <c:v>16820</c:v>
                </c:pt>
                <c:pt idx="126">
                  <c:v>16834</c:v>
                </c:pt>
                <c:pt idx="127">
                  <c:v>16841</c:v>
                </c:pt>
                <c:pt idx="128">
                  <c:v>16854</c:v>
                </c:pt>
                <c:pt idx="129">
                  <c:v>16866</c:v>
                </c:pt>
                <c:pt idx="130">
                  <c:v>16879</c:v>
                </c:pt>
                <c:pt idx="131">
                  <c:v>16894</c:v>
                </c:pt>
                <c:pt idx="132">
                  <c:v>16918</c:v>
                </c:pt>
                <c:pt idx="133">
                  <c:v>16936</c:v>
                </c:pt>
                <c:pt idx="134">
                  <c:v>16942</c:v>
                </c:pt>
                <c:pt idx="135">
                  <c:v>16960</c:v>
                </c:pt>
                <c:pt idx="136">
                  <c:v>16975</c:v>
                </c:pt>
                <c:pt idx="137">
                  <c:v>16992</c:v>
                </c:pt>
                <c:pt idx="138">
                  <c:v>17012</c:v>
                </c:pt>
                <c:pt idx="139">
                  <c:v>17025</c:v>
                </c:pt>
                <c:pt idx="140">
                  <c:v>17036</c:v>
                </c:pt>
                <c:pt idx="141">
                  <c:v>17045</c:v>
                </c:pt>
                <c:pt idx="142">
                  <c:v>17059</c:v>
                </c:pt>
                <c:pt idx="143">
                  <c:v>17070</c:v>
                </c:pt>
                <c:pt idx="144">
                  <c:v>17088</c:v>
                </c:pt>
                <c:pt idx="145">
                  <c:v>17174</c:v>
                </c:pt>
                <c:pt idx="146">
                  <c:v>17264</c:v>
                </c:pt>
                <c:pt idx="147">
                  <c:v>17294</c:v>
                </c:pt>
                <c:pt idx="148">
                  <c:v>17313</c:v>
                </c:pt>
                <c:pt idx="149">
                  <c:v>17340</c:v>
                </c:pt>
                <c:pt idx="150">
                  <c:v>17377</c:v>
                </c:pt>
                <c:pt idx="151">
                  <c:v>17400</c:v>
                </c:pt>
                <c:pt idx="152">
                  <c:v>17431</c:v>
                </c:pt>
                <c:pt idx="153">
                  <c:v>17496</c:v>
                </c:pt>
                <c:pt idx="154">
                  <c:v>17541</c:v>
                </c:pt>
                <c:pt idx="155">
                  <c:v>17583</c:v>
                </c:pt>
                <c:pt idx="156">
                  <c:v>17602</c:v>
                </c:pt>
                <c:pt idx="157">
                  <c:v>17627</c:v>
                </c:pt>
                <c:pt idx="158">
                  <c:v>17705</c:v>
                </c:pt>
                <c:pt idx="159">
                  <c:v>17949</c:v>
                </c:pt>
                <c:pt idx="160">
                  <c:v>18136</c:v>
                </c:pt>
                <c:pt idx="161">
                  <c:v>18252</c:v>
                </c:pt>
                <c:pt idx="162">
                  <c:v>18326</c:v>
                </c:pt>
                <c:pt idx="163">
                  <c:v>18365</c:v>
                </c:pt>
                <c:pt idx="164">
                  <c:v>18433</c:v>
                </c:pt>
                <c:pt idx="165">
                  <c:v>18448</c:v>
                </c:pt>
                <c:pt idx="166">
                  <c:v>18516</c:v>
                </c:pt>
                <c:pt idx="167">
                  <c:v>18568</c:v>
                </c:pt>
                <c:pt idx="168">
                  <c:v>18586</c:v>
                </c:pt>
                <c:pt idx="169">
                  <c:v>18600</c:v>
                </c:pt>
                <c:pt idx="170">
                  <c:v>18623</c:v>
                </c:pt>
                <c:pt idx="171">
                  <c:v>18638</c:v>
                </c:pt>
                <c:pt idx="172">
                  <c:v>18654</c:v>
                </c:pt>
                <c:pt idx="173">
                  <c:v>18688</c:v>
                </c:pt>
                <c:pt idx="174">
                  <c:v>18766</c:v>
                </c:pt>
                <c:pt idx="175">
                  <c:v>18790</c:v>
                </c:pt>
                <c:pt idx="176">
                  <c:v>18802</c:v>
                </c:pt>
                <c:pt idx="177">
                  <c:v>18806</c:v>
                </c:pt>
                <c:pt idx="178">
                  <c:v>18815</c:v>
                </c:pt>
                <c:pt idx="179">
                  <c:v>18826</c:v>
                </c:pt>
                <c:pt idx="180">
                  <c:v>18856</c:v>
                </c:pt>
                <c:pt idx="181">
                  <c:v>18864</c:v>
                </c:pt>
                <c:pt idx="182">
                  <c:v>18866</c:v>
                </c:pt>
                <c:pt idx="183">
                  <c:v>18878</c:v>
                </c:pt>
                <c:pt idx="184">
                  <c:v>18881</c:v>
                </c:pt>
                <c:pt idx="185">
                  <c:v>18893</c:v>
                </c:pt>
                <c:pt idx="186">
                  <c:v>18896</c:v>
                </c:pt>
                <c:pt idx="187">
                  <c:v>18898</c:v>
                </c:pt>
                <c:pt idx="188">
                  <c:v>18930</c:v>
                </c:pt>
                <c:pt idx="189">
                  <c:v>18954</c:v>
                </c:pt>
                <c:pt idx="190">
                  <c:v>18968</c:v>
                </c:pt>
                <c:pt idx="191">
                  <c:v>18977</c:v>
                </c:pt>
                <c:pt idx="192">
                  <c:v>18993</c:v>
                </c:pt>
                <c:pt idx="193">
                  <c:v>19011</c:v>
                </c:pt>
                <c:pt idx="194">
                  <c:v>19043</c:v>
                </c:pt>
                <c:pt idx="195">
                  <c:v>19078</c:v>
                </c:pt>
                <c:pt idx="196">
                  <c:v>19122</c:v>
                </c:pt>
                <c:pt idx="197">
                  <c:v>19142</c:v>
                </c:pt>
                <c:pt idx="198">
                  <c:v>19174</c:v>
                </c:pt>
                <c:pt idx="199">
                  <c:v>19206</c:v>
                </c:pt>
                <c:pt idx="200">
                  <c:v>19216</c:v>
                </c:pt>
                <c:pt idx="201">
                  <c:v>19247</c:v>
                </c:pt>
                <c:pt idx="202">
                  <c:v>19265</c:v>
                </c:pt>
                <c:pt idx="203">
                  <c:v>19272</c:v>
                </c:pt>
                <c:pt idx="204">
                  <c:v>19287</c:v>
                </c:pt>
                <c:pt idx="205">
                  <c:v>19296</c:v>
                </c:pt>
                <c:pt idx="206">
                  <c:v>19303</c:v>
                </c:pt>
                <c:pt idx="207">
                  <c:v>19309</c:v>
                </c:pt>
                <c:pt idx="208">
                  <c:v>19339</c:v>
                </c:pt>
                <c:pt idx="209">
                  <c:v>19358</c:v>
                </c:pt>
                <c:pt idx="210">
                  <c:v>19369</c:v>
                </c:pt>
                <c:pt idx="211">
                  <c:v>19378</c:v>
                </c:pt>
                <c:pt idx="212">
                  <c:v>19386</c:v>
                </c:pt>
                <c:pt idx="213">
                  <c:v>19392</c:v>
                </c:pt>
                <c:pt idx="214">
                  <c:v>19396</c:v>
                </c:pt>
                <c:pt idx="215">
                  <c:v>19418</c:v>
                </c:pt>
                <c:pt idx="216">
                  <c:v>19446</c:v>
                </c:pt>
                <c:pt idx="217">
                  <c:v>19473</c:v>
                </c:pt>
                <c:pt idx="218">
                  <c:v>19484</c:v>
                </c:pt>
                <c:pt idx="219">
                  <c:v>19489</c:v>
                </c:pt>
                <c:pt idx="220">
                  <c:v>19494</c:v>
                </c:pt>
                <c:pt idx="221">
                  <c:v>19497</c:v>
                </c:pt>
                <c:pt idx="222">
                  <c:v>19538</c:v>
                </c:pt>
                <c:pt idx="223">
                  <c:v>19594</c:v>
                </c:pt>
                <c:pt idx="224">
                  <c:v>19620</c:v>
                </c:pt>
                <c:pt idx="225">
                  <c:v>19641</c:v>
                </c:pt>
                <c:pt idx="226">
                  <c:v>19663</c:v>
                </c:pt>
                <c:pt idx="227">
                  <c:v>19676</c:v>
                </c:pt>
                <c:pt idx="228">
                  <c:v>19682</c:v>
                </c:pt>
                <c:pt idx="229">
                  <c:v>19712</c:v>
                </c:pt>
                <c:pt idx="230">
                  <c:v>19728</c:v>
                </c:pt>
                <c:pt idx="231">
                  <c:v>19736</c:v>
                </c:pt>
                <c:pt idx="232">
                  <c:v>19745</c:v>
                </c:pt>
                <c:pt idx="233">
                  <c:v>19750</c:v>
                </c:pt>
                <c:pt idx="234">
                  <c:v>19857</c:v>
                </c:pt>
                <c:pt idx="235">
                  <c:v>19880</c:v>
                </c:pt>
                <c:pt idx="236">
                  <c:v>19920</c:v>
                </c:pt>
                <c:pt idx="237">
                  <c:v>19946</c:v>
                </c:pt>
                <c:pt idx="238">
                  <c:v>19963</c:v>
                </c:pt>
                <c:pt idx="239">
                  <c:v>19970</c:v>
                </c:pt>
                <c:pt idx="240">
                  <c:v>19984</c:v>
                </c:pt>
                <c:pt idx="241">
                  <c:v>20010</c:v>
                </c:pt>
                <c:pt idx="242">
                  <c:v>20031</c:v>
                </c:pt>
                <c:pt idx="243">
                  <c:v>20052</c:v>
                </c:pt>
                <c:pt idx="244">
                  <c:v>20082</c:v>
                </c:pt>
                <c:pt idx="245">
                  <c:v>20110</c:v>
                </c:pt>
                <c:pt idx="246">
                  <c:v>20129</c:v>
                </c:pt>
                <c:pt idx="247">
                  <c:v>20136</c:v>
                </c:pt>
                <c:pt idx="248">
                  <c:v>20140</c:v>
                </c:pt>
                <c:pt idx="249">
                  <c:v>20152</c:v>
                </c:pt>
                <c:pt idx="250">
                  <c:v>20172</c:v>
                </c:pt>
                <c:pt idx="251">
                  <c:v>20196</c:v>
                </c:pt>
                <c:pt idx="252">
                  <c:v>20207</c:v>
                </c:pt>
                <c:pt idx="253">
                  <c:v>20209</c:v>
                </c:pt>
                <c:pt idx="254">
                  <c:v>20217</c:v>
                </c:pt>
                <c:pt idx="255">
                  <c:v>20220</c:v>
                </c:pt>
                <c:pt idx="256">
                  <c:v>20223</c:v>
                </c:pt>
                <c:pt idx="257">
                  <c:v>20236</c:v>
                </c:pt>
                <c:pt idx="258">
                  <c:v>20258</c:v>
                </c:pt>
                <c:pt idx="259">
                  <c:v>20266</c:v>
                </c:pt>
                <c:pt idx="260">
                  <c:v>20272</c:v>
                </c:pt>
                <c:pt idx="261">
                  <c:v>20289</c:v>
                </c:pt>
                <c:pt idx="262">
                  <c:v>20297</c:v>
                </c:pt>
                <c:pt idx="263">
                  <c:v>20297</c:v>
                </c:pt>
                <c:pt idx="264">
                  <c:v>20310</c:v>
                </c:pt>
                <c:pt idx="265">
                  <c:v>20367</c:v>
                </c:pt>
                <c:pt idx="266">
                  <c:v>20464</c:v>
                </c:pt>
                <c:pt idx="267">
                  <c:v>20487</c:v>
                </c:pt>
                <c:pt idx="268">
                  <c:v>20505</c:v>
                </c:pt>
                <c:pt idx="269">
                  <c:v>20516</c:v>
                </c:pt>
                <c:pt idx="270">
                  <c:v>20526</c:v>
                </c:pt>
                <c:pt idx="271">
                  <c:v>20721</c:v>
                </c:pt>
                <c:pt idx="272">
                  <c:v>20797</c:v>
                </c:pt>
                <c:pt idx="273">
                  <c:v>20858</c:v>
                </c:pt>
                <c:pt idx="274">
                  <c:v>20878</c:v>
                </c:pt>
                <c:pt idx="275">
                  <c:v>20890</c:v>
                </c:pt>
                <c:pt idx="276">
                  <c:v>20901</c:v>
                </c:pt>
                <c:pt idx="277">
                  <c:v>20908</c:v>
                </c:pt>
                <c:pt idx="278">
                  <c:v>20955</c:v>
                </c:pt>
                <c:pt idx="279">
                  <c:v>20985</c:v>
                </c:pt>
                <c:pt idx="280">
                  <c:v>21002</c:v>
                </c:pt>
                <c:pt idx="281">
                  <c:v>21011</c:v>
                </c:pt>
                <c:pt idx="282">
                  <c:v>21014</c:v>
                </c:pt>
                <c:pt idx="283">
                  <c:v>21017</c:v>
                </c:pt>
                <c:pt idx="284">
                  <c:v>21014</c:v>
                </c:pt>
                <c:pt idx="285">
                  <c:v>21051</c:v>
                </c:pt>
                <c:pt idx="286">
                  <c:v>21067</c:v>
                </c:pt>
                <c:pt idx="287">
                  <c:v>21086</c:v>
                </c:pt>
                <c:pt idx="288">
                  <c:v>21105</c:v>
                </c:pt>
                <c:pt idx="289">
                  <c:v>21127</c:v>
                </c:pt>
                <c:pt idx="290">
                  <c:v>21138</c:v>
                </c:pt>
                <c:pt idx="291">
                  <c:v>21137</c:v>
                </c:pt>
                <c:pt idx="292">
                  <c:v>21160</c:v>
                </c:pt>
                <c:pt idx="293">
                  <c:v>21182</c:v>
                </c:pt>
                <c:pt idx="294">
                  <c:v>21184</c:v>
                </c:pt>
                <c:pt idx="295">
                  <c:v>21190</c:v>
                </c:pt>
                <c:pt idx="296">
                  <c:v>21194</c:v>
                </c:pt>
                <c:pt idx="297">
                  <c:v>21204</c:v>
                </c:pt>
                <c:pt idx="298">
                  <c:v>21209</c:v>
                </c:pt>
                <c:pt idx="299">
                  <c:v>21209</c:v>
                </c:pt>
                <c:pt idx="300">
                  <c:v>21224</c:v>
                </c:pt>
                <c:pt idx="301">
                  <c:v>21234</c:v>
                </c:pt>
                <c:pt idx="302">
                  <c:v>21260</c:v>
                </c:pt>
                <c:pt idx="303">
                  <c:v>21289</c:v>
                </c:pt>
                <c:pt idx="304">
                  <c:v>21299</c:v>
                </c:pt>
                <c:pt idx="305">
                  <c:v>21310</c:v>
                </c:pt>
                <c:pt idx="306">
                  <c:v>21324</c:v>
                </c:pt>
                <c:pt idx="307">
                  <c:v>21344</c:v>
                </c:pt>
                <c:pt idx="308">
                  <c:v>21353</c:v>
                </c:pt>
                <c:pt idx="309">
                  <c:v>21363</c:v>
                </c:pt>
                <c:pt idx="310">
                  <c:v>21368</c:v>
                </c:pt>
                <c:pt idx="311">
                  <c:v>21372</c:v>
                </c:pt>
                <c:pt idx="312">
                  <c:v>21381</c:v>
                </c:pt>
                <c:pt idx="313">
                  <c:v>21397</c:v>
                </c:pt>
                <c:pt idx="314">
                  <c:v>21419</c:v>
                </c:pt>
                <c:pt idx="315">
                  <c:v>21431</c:v>
                </c:pt>
                <c:pt idx="316">
                  <c:v>21437</c:v>
                </c:pt>
                <c:pt idx="317">
                  <c:v>21445</c:v>
                </c:pt>
                <c:pt idx="318">
                  <c:v>21457</c:v>
                </c:pt>
                <c:pt idx="319">
                  <c:v>21467</c:v>
                </c:pt>
                <c:pt idx="320">
                  <c:v>21487</c:v>
                </c:pt>
                <c:pt idx="321">
                  <c:v>21489</c:v>
                </c:pt>
                <c:pt idx="322">
                  <c:v>21496</c:v>
                </c:pt>
                <c:pt idx="323">
                  <c:v>21498</c:v>
                </c:pt>
                <c:pt idx="324">
                  <c:v>21497</c:v>
                </c:pt>
                <c:pt idx="325">
                  <c:v>21522</c:v>
                </c:pt>
                <c:pt idx="326">
                  <c:v>21527</c:v>
                </c:pt>
                <c:pt idx="327">
                  <c:v>21554</c:v>
                </c:pt>
                <c:pt idx="328">
                  <c:v>21575</c:v>
                </c:pt>
                <c:pt idx="329">
                  <c:v>21589</c:v>
                </c:pt>
                <c:pt idx="330">
                  <c:v>21596</c:v>
                </c:pt>
                <c:pt idx="331">
                  <c:v>21645</c:v>
                </c:pt>
                <c:pt idx="332">
                  <c:v>21659</c:v>
                </c:pt>
                <c:pt idx="333">
                  <c:v>21666</c:v>
                </c:pt>
                <c:pt idx="334">
                  <c:v>21676</c:v>
                </c:pt>
                <c:pt idx="335">
                  <c:v>21685</c:v>
                </c:pt>
                <c:pt idx="336">
                  <c:v>21702</c:v>
                </c:pt>
                <c:pt idx="337">
                  <c:v>21711</c:v>
                </c:pt>
                <c:pt idx="338">
                  <c:v>21719</c:v>
                </c:pt>
                <c:pt idx="339">
                  <c:v>21723</c:v>
                </c:pt>
                <c:pt idx="340">
                  <c:v>21734</c:v>
                </c:pt>
                <c:pt idx="341">
                  <c:v>21744</c:v>
                </c:pt>
                <c:pt idx="342">
                  <c:v>21754</c:v>
                </c:pt>
                <c:pt idx="343">
                  <c:v>21757</c:v>
                </c:pt>
                <c:pt idx="344">
                  <c:v>21759</c:v>
                </c:pt>
                <c:pt idx="345">
                  <c:v>21765</c:v>
                </c:pt>
                <c:pt idx="346">
                  <c:v>21763</c:v>
                </c:pt>
                <c:pt idx="347">
                  <c:v>21766</c:v>
                </c:pt>
                <c:pt idx="348">
                  <c:v>21785</c:v>
                </c:pt>
                <c:pt idx="349">
                  <c:v>21793</c:v>
                </c:pt>
                <c:pt idx="350">
                  <c:v>21811</c:v>
                </c:pt>
                <c:pt idx="351">
                  <c:v>21816</c:v>
                </c:pt>
                <c:pt idx="352">
                  <c:v>21820</c:v>
                </c:pt>
                <c:pt idx="353">
                  <c:v>21821</c:v>
                </c:pt>
                <c:pt idx="354">
                  <c:v>21827</c:v>
                </c:pt>
                <c:pt idx="355">
                  <c:v>22244</c:v>
                </c:pt>
                <c:pt idx="356">
                  <c:v>22254</c:v>
                </c:pt>
                <c:pt idx="357">
                  <c:v>22258</c:v>
                </c:pt>
                <c:pt idx="358">
                  <c:v>22259</c:v>
                </c:pt>
                <c:pt idx="359">
                  <c:v>22263</c:v>
                </c:pt>
                <c:pt idx="360">
                  <c:v>22265</c:v>
                </c:pt>
                <c:pt idx="361">
                  <c:v>22272</c:v>
                </c:pt>
                <c:pt idx="362">
                  <c:v>22272</c:v>
                </c:pt>
                <c:pt idx="363">
                  <c:v>22274</c:v>
                </c:pt>
                <c:pt idx="364">
                  <c:v>22270</c:v>
                </c:pt>
                <c:pt idx="365">
                  <c:v>22267</c:v>
                </c:pt>
              </c:numCache>
            </c:numRef>
          </c:val>
          <c:smooth val="0"/>
          <c:extLst>
            <c:ext xmlns:c16="http://schemas.microsoft.com/office/drawing/2014/chart" uri="{C3380CC4-5D6E-409C-BE32-E72D297353CC}">
              <c16:uniqueId val="{00000000-6FCB-4877-8F21-BE56B3F9E3FA}"/>
            </c:ext>
          </c:extLst>
        </c:ser>
        <c:dLbls>
          <c:showLegendKey val="0"/>
          <c:showVal val="0"/>
          <c:showCatName val="0"/>
          <c:showSerName val="0"/>
          <c:showPercent val="0"/>
          <c:showBubbleSize val="0"/>
        </c:dLbls>
        <c:smooth val="0"/>
        <c:axId val="236919192"/>
        <c:axId val="275708248"/>
      </c:lineChart>
      <c:catAx>
        <c:axId val="23691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08248"/>
        <c:crosses val="autoZero"/>
        <c:auto val="1"/>
        <c:lblAlgn val="ctr"/>
        <c:lblOffset val="100"/>
        <c:noMultiLvlLbl val="0"/>
      </c:catAx>
      <c:valAx>
        <c:axId val="27570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91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84275</c:v>
                </c:pt>
                <c:pt idx="47">
                  <c:v>54792</c:v>
                </c:pt>
                <c:pt idx="48">
                  <c:v>122192</c:v>
                </c:pt>
                <c:pt idx="49">
                  <c:v>19885</c:v>
                </c:pt>
                <c:pt idx="50">
                  <c:v>8103</c:v>
                </c:pt>
                <c:pt idx="51">
                  <c:v>9292</c:v>
                </c:pt>
                <c:pt idx="52">
                  <c:v>22942</c:v>
                </c:pt>
                <c:pt idx="53">
                  <c:v>29521</c:v>
                </c:pt>
                <c:pt idx="54">
                  <c:v>18117</c:v>
                </c:pt>
                <c:pt idx="55">
                  <c:v>100013</c:v>
                </c:pt>
                <c:pt idx="56">
                  <c:v>78745</c:v>
                </c:pt>
                <c:pt idx="57">
                  <c:v>58088</c:v>
                </c:pt>
                <c:pt idx="58">
                  <c:v>29315</c:v>
                </c:pt>
                <c:pt idx="59">
                  <c:v>7027</c:v>
                </c:pt>
                <c:pt idx="60">
                  <c:v>1930</c:v>
                </c:pt>
                <c:pt idx="61">
                  <c:v>24393</c:v>
                </c:pt>
                <c:pt idx="62">
                  <c:v>21656</c:v>
                </c:pt>
                <c:pt idx="63">
                  <c:v>6118</c:v>
                </c:pt>
                <c:pt idx="64">
                  <c:v>3117</c:v>
                </c:pt>
                <c:pt idx="65">
                  <c:v>6917</c:v>
                </c:pt>
                <c:pt idx="66">
                  <c:v>2467</c:v>
                </c:pt>
                <c:pt idx="67">
                  <c:v>11256</c:v>
                </c:pt>
                <c:pt idx="68">
                  <c:v>11850</c:v>
                </c:pt>
                <c:pt idx="69">
                  <c:v>7927</c:v>
                </c:pt>
                <c:pt idx="70">
                  <c:v>9832</c:v>
                </c:pt>
                <c:pt idx="71">
                  <c:v>4434</c:v>
                </c:pt>
                <c:pt idx="72">
                  <c:v>3309</c:v>
                </c:pt>
                <c:pt idx="73">
                  <c:v>2294</c:v>
                </c:pt>
                <c:pt idx="74">
                  <c:v>6537</c:v>
                </c:pt>
                <c:pt idx="75">
                  <c:v>38241</c:v>
                </c:pt>
                <c:pt idx="76">
                  <c:v>27095</c:v>
                </c:pt>
                <c:pt idx="77">
                  <c:v>17770</c:v>
                </c:pt>
                <c:pt idx="78">
                  <c:v>11931</c:v>
                </c:pt>
                <c:pt idx="79">
                  <c:v>14390</c:v>
                </c:pt>
                <c:pt idx="80">
                  <c:v>10474</c:v>
                </c:pt>
                <c:pt idx="81">
                  <c:v>7460</c:v>
                </c:pt>
                <c:pt idx="82">
                  <c:v>208937</c:v>
                </c:pt>
                <c:pt idx="83">
                  <c:v>89549</c:v>
                </c:pt>
                <c:pt idx="84">
                  <c:v>48508</c:v>
                </c:pt>
                <c:pt idx="85">
                  <c:v>15291</c:v>
                </c:pt>
                <c:pt idx="86">
                  <c:v>6346</c:v>
                </c:pt>
                <c:pt idx="87">
                  <c:v>8506</c:v>
                </c:pt>
                <c:pt idx="88">
                  <c:v>43103</c:v>
                </c:pt>
                <c:pt idx="89">
                  <c:v>37534</c:v>
                </c:pt>
                <c:pt idx="90">
                  <c:v>31316</c:v>
                </c:pt>
                <c:pt idx="91">
                  <c:v>16982</c:v>
                </c:pt>
                <c:pt idx="92">
                  <c:v>2656</c:v>
                </c:pt>
                <c:pt idx="93">
                  <c:v>53665</c:v>
                </c:pt>
                <c:pt idx="94">
                  <c:v>40470</c:v>
                </c:pt>
                <c:pt idx="95">
                  <c:v>20493</c:v>
                </c:pt>
                <c:pt idx="96">
                  <c:v>26802</c:v>
                </c:pt>
                <c:pt idx="97">
                  <c:v>13783</c:v>
                </c:pt>
                <c:pt idx="98">
                  <c:v>41734</c:v>
                </c:pt>
                <c:pt idx="99">
                  <c:v>13665</c:v>
                </c:pt>
                <c:pt idx="100">
                  <c:v>1995</c:v>
                </c:pt>
                <c:pt idx="101">
                  <c:v>82144</c:v>
                </c:pt>
                <c:pt idx="102">
                  <c:v>21144</c:v>
                </c:pt>
                <c:pt idx="103">
                  <c:v>15484</c:v>
                </c:pt>
                <c:pt idx="104">
                  <c:v>115736</c:v>
                </c:pt>
                <c:pt idx="105">
                  <c:v>190984</c:v>
                </c:pt>
                <c:pt idx="106">
                  <c:v>140825</c:v>
                </c:pt>
                <c:pt idx="107">
                  <c:v>35266</c:v>
                </c:pt>
                <c:pt idx="108">
                  <c:v>61652</c:v>
                </c:pt>
                <c:pt idx="109">
                  <c:v>64965</c:v>
                </c:pt>
                <c:pt idx="110">
                  <c:v>27300</c:v>
                </c:pt>
                <c:pt idx="111">
                  <c:v>31626</c:v>
                </c:pt>
                <c:pt idx="112">
                  <c:v>44696</c:v>
                </c:pt>
                <c:pt idx="113">
                  <c:v>28738</c:v>
                </c:pt>
                <c:pt idx="114">
                  <c:v>17092</c:v>
                </c:pt>
                <c:pt idx="115">
                  <c:v>15172</c:v>
                </c:pt>
                <c:pt idx="116">
                  <c:v>18252</c:v>
                </c:pt>
                <c:pt idx="117">
                  <c:v>17470</c:v>
                </c:pt>
                <c:pt idx="118">
                  <c:v>14413</c:v>
                </c:pt>
                <c:pt idx="119">
                  <c:v>18431</c:v>
                </c:pt>
                <c:pt idx="120">
                  <c:v>11548</c:v>
                </c:pt>
                <c:pt idx="121">
                  <c:v>15830</c:v>
                </c:pt>
                <c:pt idx="122">
                  <c:v>41064</c:v>
                </c:pt>
                <c:pt idx="123">
                  <c:v>57906</c:v>
                </c:pt>
                <c:pt idx="124">
                  <c:v>27232</c:v>
                </c:pt>
                <c:pt idx="125">
                  <c:v>27161</c:v>
                </c:pt>
                <c:pt idx="126">
                  <c:v>21492</c:v>
                </c:pt>
                <c:pt idx="127">
                  <c:v>30666</c:v>
                </c:pt>
                <c:pt idx="128">
                  <c:v>14599</c:v>
                </c:pt>
                <c:pt idx="129">
                  <c:v>7891</c:v>
                </c:pt>
                <c:pt idx="130">
                  <c:v>11659</c:v>
                </c:pt>
                <c:pt idx="131">
                  <c:v>21536</c:v>
                </c:pt>
                <c:pt idx="132">
                  <c:v>49256</c:v>
                </c:pt>
                <c:pt idx="133">
                  <c:v>34523</c:v>
                </c:pt>
                <c:pt idx="134">
                  <c:v>19507</c:v>
                </c:pt>
                <c:pt idx="135">
                  <c:v>12335</c:v>
                </c:pt>
                <c:pt idx="136">
                  <c:v>9514</c:v>
                </c:pt>
                <c:pt idx="137">
                  <c:v>2863</c:v>
                </c:pt>
                <c:pt idx="138">
                  <c:v>1840</c:v>
                </c:pt>
                <c:pt idx="139">
                  <c:v>9291</c:v>
                </c:pt>
                <c:pt idx="140">
                  <c:v>10379</c:v>
                </c:pt>
                <c:pt idx="141">
                  <c:v>2946</c:v>
                </c:pt>
                <c:pt idx="142">
                  <c:v>11281</c:v>
                </c:pt>
                <c:pt idx="143">
                  <c:v>15823</c:v>
                </c:pt>
                <c:pt idx="144">
                  <c:v>20692</c:v>
                </c:pt>
                <c:pt idx="145">
                  <c:v>148615</c:v>
                </c:pt>
                <c:pt idx="146">
                  <c:v>103491</c:v>
                </c:pt>
                <c:pt idx="147">
                  <c:v>18400</c:v>
                </c:pt>
                <c:pt idx="148">
                  <c:v>7214</c:v>
                </c:pt>
                <c:pt idx="149">
                  <c:v>23990</c:v>
                </c:pt>
                <c:pt idx="150">
                  <c:v>34574</c:v>
                </c:pt>
                <c:pt idx="151">
                  <c:v>18095</c:v>
                </c:pt>
                <c:pt idx="152">
                  <c:v>16331</c:v>
                </c:pt>
                <c:pt idx="153">
                  <c:v>12183</c:v>
                </c:pt>
                <c:pt idx="154">
                  <c:v>5401</c:v>
                </c:pt>
                <c:pt idx="155">
                  <c:v>11114</c:v>
                </c:pt>
                <c:pt idx="156">
                  <c:v>13933</c:v>
                </c:pt>
                <c:pt idx="157">
                  <c:v>19457</c:v>
                </c:pt>
                <c:pt idx="158">
                  <c:v>33084</c:v>
                </c:pt>
                <c:pt idx="159">
                  <c:v>31369</c:v>
                </c:pt>
                <c:pt idx="160">
                  <c:v>171819</c:v>
                </c:pt>
                <c:pt idx="161">
                  <c:v>63492</c:v>
                </c:pt>
                <c:pt idx="162">
                  <c:v>11758</c:v>
                </c:pt>
                <c:pt idx="163">
                  <c:v>15917</c:v>
                </c:pt>
                <c:pt idx="164">
                  <c:v>36315</c:v>
                </c:pt>
                <c:pt idx="165">
                  <c:v>13719</c:v>
                </c:pt>
                <c:pt idx="166">
                  <c:v>57830</c:v>
                </c:pt>
                <c:pt idx="167">
                  <c:v>52181</c:v>
                </c:pt>
                <c:pt idx="168">
                  <c:v>22745</c:v>
                </c:pt>
                <c:pt idx="169">
                  <c:v>5878</c:v>
                </c:pt>
                <c:pt idx="170">
                  <c:v>82025</c:v>
                </c:pt>
                <c:pt idx="171">
                  <c:v>20344</c:v>
                </c:pt>
                <c:pt idx="172">
                  <c:v>22117</c:v>
                </c:pt>
                <c:pt idx="173">
                  <c:v>55540</c:v>
                </c:pt>
                <c:pt idx="174">
                  <c:v>104957</c:v>
                </c:pt>
                <c:pt idx="175">
                  <c:v>46475</c:v>
                </c:pt>
                <c:pt idx="176">
                  <c:v>16763</c:v>
                </c:pt>
                <c:pt idx="177">
                  <c:v>5383</c:v>
                </c:pt>
                <c:pt idx="178">
                  <c:v>7947</c:v>
                </c:pt>
                <c:pt idx="179">
                  <c:v>12904</c:v>
                </c:pt>
                <c:pt idx="180">
                  <c:v>51763</c:v>
                </c:pt>
                <c:pt idx="181">
                  <c:v>18689</c:v>
                </c:pt>
                <c:pt idx="182">
                  <c:v>5943</c:v>
                </c:pt>
                <c:pt idx="183">
                  <c:v>20870</c:v>
                </c:pt>
                <c:pt idx="184">
                  <c:v>34621</c:v>
                </c:pt>
                <c:pt idx="185">
                  <c:v>9610</c:v>
                </c:pt>
                <c:pt idx="186">
                  <c:v>3126</c:v>
                </c:pt>
                <c:pt idx="187">
                  <c:v>16767</c:v>
                </c:pt>
                <c:pt idx="188">
                  <c:v>72778</c:v>
                </c:pt>
                <c:pt idx="189">
                  <c:v>44794</c:v>
                </c:pt>
                <c:pt idx="190">
                  <c:v>24309</c:v>
                </c:pt>
                <c:pt idx="191">
                  <c:v>18437</c:v>
                </c:pt>
                <c:pt idx="192">
                  <c:v>23903</c:v>
                </c:pt>
                <c:pt idx="193">
                  <c:v>23085</c:v>
                </c:pt>
                <c:pt idx="194">
                  <c:v>25245</c:v>
                </c:pt>
                <c:pt idx="195">
                  <c:v>65003</c:v>
                </c:pt>
                <c:pt idx="196">
                  <c:v>56619</c:v>
                </c:pt>
                <c:pt idx="197">
                  <c:v>21787</c:v>
                </c:pt>
                <c:pt idx="198">
                  <c:v>50150</c:v>
                </c:pt>
                <c:pt idx="199">
                  <c:v>41970</c:v>
                </c:pt>
                <c:pt idx="200">
                  <c:v>31848</c:v>
                </c:pt>
                <c:pt idx="201">
                  <c:v>42290</c:v>
                </c:pt>
                <c:pt idx="202">
                  <c:v>35604</c:v>
                </c:pt>
                <c:pt idx="203">
                  <c:v>13117</c:v>
                </c:pt>
                <c:pt idx="204">
                  <c:v>14861</c:v>
                </c:pt>
                <c:pt idx="205">
                  <c:v>19338</c:v>
                </c:pt>
                <c:pt idx="206">
                  <c:v>15192</c:v>
                </c:pt>
                <c:pt idx="207">
                  <c:v>16357</c:v>
                </c:pt>
                <c:pt idx="208">
                  <c:v>30419</c:v>
                </c:pt>
                <c:pt idx="209">
                  <c:v>31265</c:v>
                </c:pt>
                <c:pt idx="210">
                  <c:v>19436</c:v>
                </c:pt>
                <c:pt idx="211">
                  <c:v>19635</c:v>
                </c:pt>
                <c:pt idx="212">
                  <c:v>16440</c:v>
                </c:pt>
                <c:pt idx="213">
                  <c:v>16556</c:v>
                </c:pt>
                <c:pt idx="214">
                  <c:v>16802</c:v>
                </c:pt>
                <c:pt idx="215">
                  <c:v>32088</c:v>
                </c:pt>
                <c:pt idx="216">
                  <c:v>35996</c:v>
                </c:pt>
                <c:pt idx="217">
                  <c:v>29972</c:v>
                </c:pt>
                <c:pt idx="218">
                  <c:v>11017</c:v>
                </c:pt>
                <c:pt idx="219">
                  <c:v>3684</c:v>
                </c:pt>
                <c:pt idx="220">
                  <c:v>13652</c:v>
                </c:pt>
                <c:pt idx="221">
                  <c:v>13853</c:v>
                </c:pt>
                <c:pt idx="222">
                  <c:v>40540</c:v>
                </c:pt>
                <c:pt idx="223">
                  <c:v>43235</c:v>
                </c:pt>
                <c:pt idx="224">
                  <c:v>20742</c:v>
                </c:pt>
                <c:pt idx="225">
                  <c:v>14204</c:v>
                </c:pt>
                <c:pt idx="226">
                  <c:v>11520</c:v>
                </c:pt>
                <c:pt idx="227">
                  <c:v>27601</c:v>
                </c:pt>
                <c:pt idx="228">
                  <c:v>33590</c:v>
                </c:pt>
                <c:pt idx="229">
                  <c:v>24988</c:v>
                </c:pt>
                <c:pt idx="230">
                  <c:v>31185</c:v>
                </c:pt>
                <c:pt idx="231">
                  <c:v>16693</c:v>
                </c:pt>
                <c:pt idx="232">
                  <c:v>11512</c:v>
                </c:pt>
                <c:pt idx="233">
                  <c:v>3050</c:v>
                </c:pt>
                <c:pt idx="234">
                  <c:v>113520</c:v>
                </c:pt>
                <c:pt idx="235">
                  <c:v>48010</c:v>
                </c:pt>
                <c:pt idx="236">
                  <c:v>22040</c:v>
                </c:pt>
                <c:pt idx="237">
                  <c:v>12156</c:v>
                </c:pt>
                <c:pt idx="238">
                  <c:v>10277</c:v>
                </c:pt>
                <c:pt idx="239">
                  <c:v>6879</c:v>
                </c:pt>
                <c:pt idx="240">
                  <c:v>15473</c:v>
                </c:pt>
                <c:pt idx="241">
                  <c:v>6755</c:v>
                </c:pt>
                <c:pt idx="242">
                  <c:v>8982</c:v>
                </c:pt>
                <c:pt idx="243">
                  <c:v>11551</c:v>
                </c:pt>
                <c:pt idx="244">
                  <c:v>26507</c:v>
                </c:pt>
                <c:pt idx="245">
                  <c:v>29963</c:v>
                </c:pt>
                <c:pt idx="246">
                  <c:v>17976</c:v>
                </c:pt>
                <c:pt idx="247">
                  <c:v>54834</c:v>
                </c:pt>
                <c:pt idx="248">
                  <c:v>18072</c:v>
                </c:pt>
                <c:pt idx="249">
                  <c:v>32615</c:v>
                </c:pt>
                <c:pt idx="250">
                  <c:v>47828</c:v>
                </c:pt>
                <c:pt idx="251">
                  <c:v>53171</c:v>
                </c:pt>
                <c:pt idx="252">
                  <c:v>134848</c:v>
                </c:pt>
                <c:pt idx="253">
                  <c:v>78420</c:v>
                </c:pt>
                <c:pt idx="254">
                  <c:v>42475</c:v>
                </c:pt>
                <c:pt idx="255">
                  <c:v>27272</c:v>
                </c:pt>
                <c:pt idx="256">
                  <c:v>21064</c:v>
                </c:pt>
                <c:pt idx="257">
                  <c:v>30676</c:v>
                </c:pt>
                <c:pt idx="258">
                  <c:v>20006</c:v>
                </c:pt>
                <c:pt idx="259">
                  <c:v>10748</c:v>
                </c:pt>
                <c:pt idx="260">
                  <c:v>9213</c:v>
                </c:pt>
                <c:pt idx="261">
                  <c:v>66737</c:v>
                </c:pt>
                <c:pt idx="262">
                  <c:v>25600</c:v>
                </c:pt>
                <c:pt idx="263">
                  <c:v>16690</c:v>
                </c:pt>
                <c:pt idx="264">
                  <c:v>28147</c:v>
                </c:pt>
                <c:pt idx="265">
                  <c:v>69567</c:v>
                </c:pt>
                <c:pt idx="266">
                  <c:v>93406</c:v>
                </c:pt>
                <c:pt idx="267">
                  <c:v>30674</c:v>
                </c:pt>
                <c:pt idx="268">
                  <c:v>27984</c:v>
                </c:pt>
                <c:pt idx="269">
                  <c:v>19325</c:v>
                </c:pt>
                <c:pt idx="270">
                  <c:v>25989</c:v>
                </c:pt>
                <c:pt idx="271">
                  <c:v>298059</c:v>
                </c:pt>
                <c:pt idx="272">
                  <c:v>171961</c:v>
                </c:pt>
                <c:pt idx="273">
                  <c:v>70095</c:v>
                </c:pt>
                <c:pt idx="274">
                  <c:v>34531</c:v>
                </c:pt>
                <c:pt idx="275">
                  <c:v>23178</c:v>
                </c:pt>
                <c:pt idx="276">
                  <c:v>17172</c:v>
                </c:pt>
                <c:pt idx="277">
                  <c:v>25096</c:v>
                </c:pt>
                <c:pt idx="278">
                  <c:v>54766</c:v>
                </c:pt>
                <c:pt idx="279">
                  <c:v>50381</c:v>
                </c:pt>
                <c:pt idx="280">
                  <c:v>45433</c:v>
                </c:pt>
                <c:pt idx="281">
                  <c:v>41259</c:v>
                </c:pt>
                <c:pt idx="282">
                  <c:v>18562</c:v>
                </c:pt>
                <c:pt idx="283">
                  <c:v>22743</c:v>
                </c:pt>
                <c:pt idx="284">
                  <c:v>29748</c:v>
                </c:pt>
                <c:pt idx="285">
                  <c:v>22239</c:v>
                </c:pt>
                <c:pt idx="286">
                  <c:v>37096</c:v>
                </c:pt>
                <c:pt idx="287">
                  <c:v>44947</c:v>
                </c:pt>
                <c:pt idx="288">
                  <c:v>51559</c:v>
                </c:pt>
                <c:pt idx="289">
                  <c:v>39176</c:v>
                </c:pt>
                <c:pt idx="290">
                  <c:v>39178</c:v>
                </c:pt>
                <c:pt idx="291">
                  <c:v>23598</c:v>
                </c:pt>
                <c:pt idx="292">
                  <c:v>25231</c:v>
                </c:pt>
                <c:pt idx="293">
                  <c:v>56648</c:v>
                </c:pt>
                <c:pt idx="294">
                  <c:v>26320</c:v>
                </c:pt>
                <c:pt idx="295">
                  <c:v>11928</c:v>
                </c:pt>
                <c:pt idx="296">
                  <c:v>12182</c:v>
                </c:pt>
                <c:pt idx="297">
                  <c:v>34845</c:v>
                </c:pt>
                <c:pt idx="298">
                  <c:v>29477</c:v>
                </c:pt>
                <c:pt idx="299">
                  <c:v>46997</c:v>
                </c:pt>
                <c:pt idx="300">
                  <c:v>72535</c:v>
                </c:pt>
                <c:pt idx="301">
                  <c:v>66267</c:v>
                </c:pt>
                <c:pt idx="302">
                  <c:v>59376</c:v>
                </c:pt>
                <c:pt idx="303">
                  <c:v>56532</c:v>
                </c:pt>
                <c:pt idx="304">
                  <c:v>34917</c:v>
                </c:pt>
                <c:pt idx="305">
                  <c:v>41566</c:v>
                </c:pt>
                <c:pt idx="306">
                  <c:v>29108</c:v>
                </c:pt>
                <c:pt idx="307">
                  <c:v>23562</c:v>
                </c:pt>
                <c:pt idx="308">
                  <c:v>36203</c:v>
                </c:pt>
                <c:pt idx="309">
                  <c:v>26729</c:v>
                </c:pt>
                <c:pt idx="310">
                  <c:v>19183</c:v>
                </c:pt>
                <c:pt idx="311">
                  <c:v>24348</c:v>
                </c:pt>
                <c:pt idx="312">
                  <c:v>46013</c:v>
                </c:pt>
                <c:pt idx="313">
                  <c:v>30830</c:v>
                </c:pt>
                <c:pt idx="314">
                  <c:v>22798</c:v>
                </c:pt>
                <c:pt idx="315">
                  <c:v>19774</c:v>
                </c:pt>
                <c:pt idx="316">
                  <c:v>24801</c:v>
                </c:pt>
                <c:pt idx="317">
                  <c:v>29195</c:v>
                </c:pt>
                <c:pt idx="318">
                  <c:v>19219</c:v>
                </c:pt>
                <c:pt idx="319">
                  <c:v>23158</c:v>
                </c:pt>
                <c:pt idx="320">
                  <c:v>37492</c:v>
                </c:pt>
                <c:pt idx="321">
                  <c:v>50634</c:v>
                </c:pt>
                <c:pt idx="322">
                  <c:v>17480</c:v>
                </c:pt>
                <c:pt idx="323">
                  <c:v>7390</c:v>
                </c:pt>
                <c:pt idx="324">
                  <c:v>2871</c:v>
                </c:pt>
                <c:pt idx="325">
                  <c:v>40470</c:v>
                </c:pt>
                <c:pt idx="326">
                  <c:v>22462</c:v>
                </c:pt>
                <c:pt idx="327">
                  <c:v>16706</c:v>
                </c:pt>
                <c:pt idx="328">
                  <c:v>34738</c:v>
                </c:pt>
                <c:pt idx="329">
                  <c:v>22595</c:v>
                </c:pt>
                <c:pt idx="330">
                  <c:v>27431</c:v>
                </c:pt>
                <c:pt idx="331">
                  <c:v>56302</c:v>
                </c:pt>
                <c:pt idx="332">
                  <c:v>27692</c:v>
                </c:pt>
                <c:pt idx="333">
                  <c:v>9161</c:v>
                </c:pt>
                <c:pt idx="334">
                  <c:v>21136</c:v>
                </c:pt>
                <c:pt idx="335">
                  <c:v>31117</c:v>
                </c:pt>
                <c:pt idx="336">
                  <c:v>31319</c:v>
                </c:pt>
                <c:pt idx="337">
                  <c:v>17117</c:v>
                </c:pt>
                <c:pt idx="338">
                  <c:v>8090</c:v>
                </c:pt>
                <c:pt idx="339">
                  <c:v>21684</c:v>
                </c:pt>
                <c:pt idx="340">
                  <c:v>29640</c:v>
                </c:pt>
                <c:pt idx="341">
                  <c:v>18943</c:v>
                </c:pt>
                <c:pt idx="342">
                  <c:v>17217</c:v>
                </c:pt>
                <c:pt idx="343">
                  <c:v>14766</c:v>
                </c:pt>
                <c:pt idx="344">
                  <c:v>5362</c:v>
                </c:pt>
                <c:pt idx="345">
                  <c:v>1353</c:v>
                </c:pt>
                <c:pt idx="346">
                  <c:v>7945</c:v>
                </c:pt>
                <c:pt idx="347">
                  <c:v>9560</c:v>
                </c:pt>
                <c:pt idx="348">
                  <c:v>33794</c:v>
                </c:pt>
                <c:pt idx="349">
                  <c:v>11139</c:v>
                </c:pt>
                <c:pt idx="350">
                  <c:v>2757</c:v>
                </c:pt>
                <c:pt idx="351">
                  <c:v>12091</c:v>
                </c:pt>
                <c:pt idx="352">
                  <c:v>14997</c:v>
                </c:pt>
                <c:pt idx="353">
                  <c:v>4496</c:v>
                </c:pt>
                <c:pt idx="354">
                  <c:v>9544</c:v>
                </c:pt>
                <c:pt idx="355">
                  <c:v>20124</c:v>
                </c:pt>
                <c:pt idx="356">
                  <c:v>12809</c:v>
                </c:pt>
                <c:pt idx="357">
                  <c:v>11556</c:v>
                </c:pt>
                <c:pt idx="358">
                  <c:v>4068</c:v>
                </c:pt>
                <c:pt idx="359">
                  <c:v>1066</c:v>
                </c:pt>
                <c:pt idx="360">
                  <c:v>563</c:v>
                </c:pt>
                <c:pt idx="361">
                  <c:v>12908</c:v>
                </c:pt>
                <c:pt idx="362">
                  <c:v>14128</c:v>
                </c:pt>
                <c:pt idx="363">
                  <c:v>3211</c:v>
                </c:pt>
                <c:pt idx="364">
                  <c:v>22992</c:v>
                </c:pt>
                <c:pt idx="365">
                  <c:v>3757</c:v>
                </c:pt>
              </c:numCache>
            </c:numRef>
          </c:val>
          <c:smooth val="0"/>
          <c:extLst>
            <c:ext xmlns:c16="http://schemas.microsoft.com/office/drawing/2014/chart" uri="{C3380CC4-5D6E-409C-BE32-E72D297353CC}">
              <c16:uniqueId val="{00000000-423A-427E-A2CE-4F0705AC72C5}"/>
            </c:ext>
          </c:extLst>
        </c:ser>
        <c:dLbls>
          <c:showLegendKey val="0"/>
          <c:showVal val="0"/>
          <c:showCatName val="0"/>
          <c:showSerName val="0"/>
          <c:showPercent val="0"/>
          <c:showBubbleSize val="0"/>
        </c:dLbls>
        <c:smooth val="0"/>
        <c:axId val="275712512"/>
        <c:axId val="275709888"/>
      </c:lineChart>
      <c:catAx>
        <c:axId val="27571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09888"/>
        <c:crosses val="autoZero"/>
        <c:auto val="1"/>
        <c:lblAlgn val="ctr"/>
        <c:lblOffset val="100"/>
        <c:noMultiLvlLbl val="0"/>
      </c:catAx>
      <c:valAx>
        <c:axId val="27570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1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6960</c:v>
                </c:pt>
                <c:pt idx="47">
                  <c:v>3324</c:v>
                </c:pt>
                <c:pt idx="48">
                  <c:v>3314</c:v>
                </c:pt>
                <c:pt idx="49">
                  <c:v>585</c:v>
                </c:pt>
                <c:pt idx="50">
                  <c:v>347</c:v>
                </c:pt>
                <c:pt idx="51">
                  <c:v>338</c:v>
                </c:pt>
                <c:pt idx="52">
                  <c:v>2052</c:v>
                </c:pt>
                <c:pt idx="53">
                  <c:v>1630</c:v>
                </c:pt>
                <c:pt idx="54">
                  <c:v>1124</c:v>
                </c:pt>
                <c:pt idx="55">
                  <c:v>6573</c:v>
                </c:pt>
                <c:pt idx="56">
                  <c:v>3873</c:v>
                </c:pt>
                <c:pt idx="57">
                  <c:v>4694</c:v>
                </c:pt>
                <c:pt idx="58">
                  <c:v>1760</c:v>
                </c:pt>
                <c:pt idx="59">
                  <c:v>270</c:v>
                </c:pt>
                <c:pt idx="60">
                  <c:v>65</c:v>
                </c:pt>
                <c:pt idx="61">
                  <c:v>1830</c:v>
                </c:pt>
                <c:pt idx="62">
                  <c:v>975</c:v>
                </c:pt>
                <c:pt idx="63">
                  <c:v>93</c:v>
                </c:pt>
                <c:pt idx="64">
                  <c:v>24</c:v>
                </c:pt>
                <c:pt idx="65">
                  <c:v>308</c:v>
                </c:pt>
                <c:pt idx="66">
                  <c:v>63</c:v>
                </c:pt>
                <c:pt idx="67">
                  <c:v>903</c:v>
                </c:pt>
                <c:pt idx="68">
                  <c:v>661</c:v>
                </c:pt>
                <c:pt idx="69">
                  <c:v>278</c:v>
                </c:pt>
                <c:pt idx="70">
                  <c:v>1122</c:v>
                </c:pt>
                <c:pt idx="71">
                  <c:v>154</c:v>
                </c:pt>
                <c:pt idx="72">
                  <c:v>21</c:v>
                </c:pt>
                <c:pt idx="73">
                  <c:v>23</c:v>
                </c:pt>
                <c:pt idx="74">
                  <c:v>385</c:v>
                </c:pt>
                <c:pt idx="75">
                  <c:v>3488</c:v>
                </c:pt>
                <c:pt idx="76">
                  <c:v>2344</c:v>
                </c:pt>
                <c:pt idx="77">
                  <c:v>1312</c:v>
                </c:pt>
                <c:pt idx="78">
                  <c:v>509</c:v>
                </c:pt>
                <c:pt idx="79">
                  <c:v>585</c:v>
                </c:pt>
                <c:pt idx="80">
                  <c:v>436</c:v>
                </c:pt>
                <c:pt idx="81">
                  <c:v>502</c:v>
                </c:pt>
                <c:pt idx="82">
                  <c:v>19666</c:v>
                </c:pt>
                <c:pt idx="83">
                  <c:v>6791</c:v>
                </c:pt>
                <c:pt idx="84">
                  <c:v>2279</c:v>
                </c:pt>
                <c:pt idx="85">
                  <c:v>616</c:v>
                </c:pt>
                <c:pt idx="86">
                  <c:v>173</c:v>
                </c:pt>
                <c:pt idx="87">
                  <c:v>506</c:v>
                </c:pt>
                <c:pt idx="88">
                  <c:v>1652</c:v>
                </c:pt>
                <c:pt idx="89">
                  <c:v>557</c:v>
                </c:pt>
                <c:pt idx="90">
                  <c:v>296</c:v>
                </c:pt>
                <c:pt idx="91">
                  <c:v>212</c:v>
                </c:pt>
                <c:pt idx="92">
                  <c:v>59</c:v>
                </c:pt>
                <c:pt idx="93">
                  <c:v>2776</c:v>
                </c:pt>
                <c:pt idx="94">
                  <c:v>1571</c:v>
                </c:pt>
                <c:pt idx="95">
                  <c:v>972</c:v>
                </c:pt>
                <c:pt idx="96">
                  <c:v>1406</c:v>
                </c:pt>
                <c:pt idx="97">
                  <c:v>535</c:v>
                </c:pt>
                <c:pt idx="98">
                  <c:v>2749</c:v>
                </c:pt>
                <c:pt idx="99">
                  <c:v>736</c:v>
                </c:pt>
                <c:pt idx="100">
                  <c:v>94</c:v>
                </c:pt>
                <c:pt idx="101">
                  <c:v>8741</c:v>
                </c:pt>
                <c:pt idx="102">
                  <c:v>2279</c:v>
                </c:pt>
                <c:pt idx="103">
                  <c:v>1085</c:v>
                </c:pt>
                <c:pt idx="104">
                  <c:v>9593</c:v>
                </c:pt>
                <c:pt idx="105">
                  <c:v>6571</c:v>
                </c:pt>
                <c:pt idx="106">
                  <c:v>3178</c:v>
                </c:pt>
                <c:pt idx="107">
                  <c:v>910</c:v>
                </c:pt>
                <c:pt idx="108">
                  <c:v>861</c:v>
                </c:pt>
                <c:pt idx="109">
                  <c:v>1599</c:v>
                </c:pt>
                <c:pt idx="110">
                  <c:v>1110</c:v>
                </c:pt>
                <c:pt idx="111">
                  <c:v>1742</c:v>
                </c:pt>
                <c:pt idx="112">
                  <c:v>1825</c:v>
                </c:pt>
                <c:pt idx="113">
                  <c:v>1164</c:v>
                </c:pt>
                <c:pt idx="114">
                  <c:v>600</c:v>
                </c:pt>
                <c:pt idx="115">
                  <c:v>850</c:v>
                </c:pt>
                <c:pt idx="116">
                  <c:v>1787</c:v>
                </c:pt>
                <c:pt idx="117">
                  <c:v>998</c:v>
                </c:pt>
                <c:pt idx="118">
                  <c:v>679</c:v>
                </c:pt>
                <c:pt idx="119">
                  <c:v>287</c:v>
                </c:pt>
                <c:pt idx="120">
                  <c:v>228</c:v>
                </c:pt>
                <c:pt idx="121">
                  <c:v>471</c:v>
                </c:pt>
                <c:pt idx="122">
                  <c:v>2421</c:v>
                </c:pt>
                <c:pt idx="123">
                  <c:v>5434</c:v>
                </c:pt>
                <c:pt idx="124">
                  <c:v>1850</c:v>
                </c:pt>
                <c:pt idx="125">
                  <c:v>1351</c:v>
                </c:pt>
                <c:pt idx="126">
                  <c:v>734</c:v>
                </c:pt>
                <c:pt idx="127">
                  <c:v>914</c:v>
                </c:pt>
                <c:pt idx="128">
                  <c:v>400</c:v>
                </c:pt>
                <c:pt idx="129">
                  <c:v>213</c:v>
                </c:pt>
                <c:pt idx="130">
                  <c:v>422</c:v>
                </c:pt>
                <c:pt idx="131">
                  <c:v>418</c:v>
                </c:pt>
                <c:pt idx="132">
                  <c:v>1064</c:v>
                </c:pt>
                <c:pt idx="133">
                  <c:v>1221</c:v>
                </c:pt>
                <c:pt idx="134">
                  <c:v>921</c:v>
                </c:pt>
                <c:pt idx="135">
                  <c:v>400</c:v>
                </c:pt>
                <c:pt idx="136">
                  <c:v>208</c:v>
                </c:pt>
                <c:pt idx="137">
                  <c:v>74</c:v>
                </c:pt>
                <c:pt idx="138">
                  <c:v>49</c:v>
                </c:pt>
                <c:pt idx="139">
                  <c:v>430</c:v>
                </c:pt>
                <c:pt idx="140">
                  <c:v>1493</c:v>
                </c:pt>
                <c:pt idx="141">
                  <c:v>368</c:v>
                </c:pt>
                <c:pt idx="142">
                  <c:v>1069</c:v>
                </c:pt>
                <c:pt idx="143">
                  <c:v>1318</c:v>
                </c:pt>
                <c:pt idx="144">
                  <c:v>791</c:v>
                </c:pt>
                <c:pt idx="145">
                  <c:v>5368</c:v>
                </c:pt>
                <c:pt idx="146">
                  <c:v>2659</c:v>
                </c:pt>
                <c:pt idx="147">
                  <c:v>564</c:v>
                </c:pt>
                <c:pt idx="148">
                  <c:v>166</c:v>
                </c:pt>
                <c:pt idx="149">
                  <c:v>1556</c:v>
                </c:pt>
                <c:pt idx="150">
                  <c:v>2077</c:v>
                </c:pt>
                <c:pt idx="151">
                  <c:v>972</c:v>
                </c:pt>
                <c:pt idx="152">
                  <c:v>807</c:v>
                </c:pt>
                <c:pt idx="153">
                  <c:v>603</c:v>
                </c:pt>
                <c:pt idx="154">
                  <c:v>220</c:v>
                </c:pt>
                <c:pt idx="155">
                  <c:v>852</c:v>
                </c:pt>
                <c:pt idx="156">
                  <c:v>1090</c:v>
                </c:pt>
                <c:pt idx="157">
                  <c:v>1930</c:v>
                </c:pt>
                <c:pt idx="158">
                  <c:v>3324</c:v>
                </c:pt>
                <c:pt idx="159">
                  <c:v>2369</c:v>
                </c:pt>
                <c:pt idx="160">
                  <c:v>8411</c:v>
                </c:pt>
                <c:pt idx="161">
                  <c:v>2464</c:v>
                </c:pt>
                <c:pt idx="162">
                  <c:v>506</c:v>
                </c:pt>
                <c:pt idx="163">
                  <c:v>1357</c:v>
                </c:pt>
                <c:pt idx="164">
                  <c:v>2892</c:v>
                </c:pt>
                <c:pt idx="165">
                  <c:v>634</c:v>
                </c:pt>
                <c:pt idx="166">
                  <c:v>4551</c:v>
                </c:pt>
                <c:pt idx="167">
                  <c:v>2207</c:v>
                </c:pt>
                <c:pt idx="168">
                  <c:v>484</c:v>
                </c:pt>
                <c:pt idx="169">
                  <c:v>111</c:v>
                </c:pt>
                <c:pt idx="170">
                  <c:v>2591</c:v>
                </c:pt>
                <c:pt idx="171">
                  <c:v>664</c:v>
                </c:pt>
                <c:pt idx="172">
                  <c:v>485</c:v>
                </c:pt>
                <c:pt idx="173">
                  <c:v>2563</c:v>
                </c:pt>
                <c:pt idx="174">
                  <c:v>4957</c:v>
                </c:pt>
                <c:pt idx="175">
                  <c:v>2545</c:v>
                </c:pt>
                <c:pt idx="176">
                  <c:v>776</c:v>
                </c:pt>
                <c:pt idx="177">
                  <c:v>322</c:v>
                </c:pt>
                <c:pt idx="178">
                  <c:v>298</c:v>
                </c:pt>
                <c:pt idx="179">
                  <c:v>702</c:v>
                </c:pt>
                <c:pt idx="180">
                  <c:v>2674</c:v>
                </c:pt>
                <c:pt idx="181">
                  <c:v>607</c:v>
                </c:pt>
                <c:pt idx="182">
                  <c:v>123</c:v>
                </c:pt>
                <c:pt idx="183">
                  <c:v>89</c:v>
                </c:pt>
                <c:pt idx="184">
                  <c:v>106</c:v>
                </c:pt>
                <c:pt idx="185">
                  <c:v>75</c:v>
                </c:pt>
                <c:pt idx="186">
                  <c:v>35</c:v>
                </c:pt>
                <c:pt idx="187">
                  <c:v>1056</c:v>
                </c:pt>
                <c:pt idx="188">
                  <c:v>2001</c:v>
                </c:pt>
                <c:pt idx="189">
                  <c:v>1935</c:v>
                </c:pt>
                <c:pt idx="190">
                  <c:v>1046</c:v>
                </c:pt>
                <c:pt idx="191">
                  <c:v>450</c:v>
                </c:pt>
                <c:pt idx="192">
                  <c:v>936</c:v>
                </c:pt>
                <c:pt idx="193">
                  <c:v>1058</c:v>
                </c:pt>
                <c:pt idx="194">
                  <c:v>1360</c:v>
                </c:pt>
                <c:pt idx="195">
                  <c:v>2057</c:v>
                </c:pt>
                <c:pt idx="196">
                  <c:v>2605</c:v>
                </c:pt>
                <c:pt idx="197">
                  <c:v>785</c:v>
                </c:pt>
                <c:pt idx="198">
                  <c:v>3666</c:v>
                </c:pt>
                <c:pt idx="199">
                  <c:v>1982</c:v>
                </c:pt>
                <c:pt idx="200">
                  <c:v>2470</c:v>
                </c:pt>
                <c:pt idx="201">
                  <c:v>2871</c:v>
                </c:pt>
                <c:pt idx="202">
                  <c:v>2341</c:v>
                </c:pt>
                <c:pt idx="203">
                  <c:v>576</c:v>
                </c:pt>
                <c:pt idx="204">
                  <c:v>551</c:v>
                </c:pt>
                <c:pt idx="205">
                  <c:v>1016</c:v>
                </c:pt>
                <c:pt idx="206">
                  <c:v>767</c:v>
                </c:pt>
                <c:pt idx="207">
                  <c:v>1349</c:v>
                </c:pt>
                <c:pt idx="208">
                  <c:v>1892</c:v>
                </c:pt>
                <c:pt idx="209">
                  <c:v>1366</c:v>
                </c:pt>
                <c:pt idx="210">
                  <c:v>560</c:v>
                </c:pt>
                <c:pt idx="211">
                  <c:v>1243</c:v>
                </c:pt>
                <c:pt idx="212">
                  <c:v>540</c:v>
                </c:pt>
                <c:pt idx="213">
                  <c:v>1295</c:v>
                </c:pt>
                <c:pt idx="214">
                  <c:v>936</c:v>
                </c:pt>
                <c:pt idx="215">
                  <c:v>4795</c:v>
                </c:pt>
                <c:pt idx="216">
                  <c:v>3126</c:v>
                </c:pt>
                <c:pt idx="217">
                  <c:v>1422</c:v>
                </c:pt>
                <c:pt idx="218">
                  <c:v>413</c:v>
                </c:pt>
                <c:pt idx="219">
                  <c:v>63</c:v>
                </c:pt>
                <c:pt idx="220">
                  <c:v>1014</c:v>
                </c:pt>
                <c:pt idx="221">
                  <c:v>724</c:v>
                </c:pt>
                <c:pt idx="222">
                  <c:v>2181</c:v>
                </c:pt>
                <c:pt idx="223">
                  <c:v>2556</c:v>
                </c:pt>
                <c:pt idx="224">
                  <c:v>1282</c:v>
                </c:pt>
                <c:pt idx="225">
                  <c:v>592</c:v>
                </c:pt>
                <c:pt idx="226">
                  <c:v>197</c:v>
                </c:pt>
                <c:pt idx="227">
                  <c:v>878</c:v>
                </c:pt>
                <c:pt idx="228">
                  <c:v>599</c:v>
                </c:pt>
                <c:pt idx="229">
                  <c:v>788</c:v>
                </c:pt>
                <c:pt idx="230">
                  <c:v>1260</c:v>
                </c:pt>
                <c:pt idx="231">
                  <c:v>958</c:v>
                </c:pt>
                <c:pt idx="232">
                  <c:v>669</c:v>
                </c:pt>
                <c:pt idx="233">
                  <c:v>150</c:v>
                </c:pt>
                <c:pt idx="234">
                  <c:v>9365</c:v>
                </c:pt>
                <c:pt idx="235">
                  <c:v>3789</c:v>
                </c:pt>
                <c:pt idx="236">
                  <c:v>1485</c:v>
                </c:pt>
                <c:pt idx="237">
                  <c:v>661</c:v>
                </c:pt>
                <c:pt idx="238">
                  <c:v>433</c:v>
                </c:pt>
                <c:pt idx="239">
                  <c:v>151</c:v>
                </c:pt>
                <c:pt idx="240">
                  <c:v>143</c:v>
                </c:pt>
                <c:pt idx="241">
                  <c:v>191</c:v>
                </c:pt>
                <c:pt idx="242">
                  <c:v>369</c:v>
                </c:pt>
                <c:pt idx="243">
                  <c:v>490</c:v>
                </c:pt>
                <c:pt idx="244">
                  <c:v>858</c:v>
                </c:pt>
                <c:pt idx="245">
                  <c:v>1518</c:v>
                </c:pt>
                <c:pt idx="246">
                  <c:v>822</c:v>
                </c:pt>
                <c:pt idx="247">
                  <c:v>900</c:v>
                </c:pt>
                <c:pt idx="248">
                  <c:v>261</c:v>
                </c:pt>
                <c:pt idx="249">
                  <c:v>3589</c:v>
                </c:pt>
                <c:pt idx="250">
                  <c:v>2264</c:v>
                </c:pt>
                <c:pt idx="251">
                  <c:v>1378</c:v>
                </c:pt>
                <c:pt idx="252">
                  <c:v>3515</c:v>
                </c:pt>
                <c:pt idx="253">
                  <c:v>1528</c:v>
                </c:pt>
                <c:pt idx="254">
                  <c:v>1051</c:v>
                </c:pt>
                <c:pt idx="255">
                  <c:v>867</c:v>
                </c:pt>
                <c:pt idx="256">
                  <c:v>942</c:v>
                </c:pt>
                <c:pt idx="257">
                  <c:v>1632</c:v>
                </c:pt>
                <c:pt idx="258">
                  <c:v>1353</c:v>
                </c:pt>
                <c:pt idx="259">
                  <c:v>411</c:v>
                </c:pt>
                <c:pt idx="260">
                  <c:v>317</c:v>
                </c:pt>
                <c:pt idx="261">
                  <c:v>4902</c:v>
                </c:pt>
                <c:pt idx="262">
                  <c:v>1115</c:v>
                </c:pt>
                <c:pt idx="263">
                  <c:v>710</c:v>
                </c:pt>
                <c:pt idx="264">
                  <c:v>1466</c:v>
                </c:pt>
                <c:pt idx="265">
                  <c:v>3867</c:v>
                </c:pt>
                <c:pt idx="266">
                  <c:v>6223</c:v>
                </c:pt>
                <c:pt idx="267">
                  <c:v>1920</c:v>
                </c:pt>
                <c:pt idx="268">
                  <c:v>1384</c:v>
                </c:pt>
                <c:pt idx="269">
                  <c:v>525</c:v>
                </c:pt>
                <c:pt idx="270">
                  <c:v>1121</c:v>
                </c:pt>
                <c:pt idx="271">
                  <c:v>31248</c:v>
                </c:pt>
                <c:pt idx="272">
                  <c:v>10318</c:v>
                </c:pt>
                <c:pt idx="273">
                  <c:v>3726</c:v>
                </c:pt>
                <c:pt idx="274">
                  <c:v>1316</c:v>
                </c:pt>
                <c:pt idx="275">
                  <c:v>1171</c:v>
                </c:pt>
                <c:pt idx="276">
                  <c:v>560</c:v>
                </c:pt>
                <c:pt idx="277">
                  <c:v>1442</c:v>
                </c:pt>
                <c:pt idx="278">
                  <c:v>4946</c:v>
                </c:pt>
                <c:pt idx="279">
                  <c:v>3365</c:v>
                </c:pt>
                <c:pt idx="280">
                  <c:v>2167</c:v>
                </c:pt>
                <c:pt idx="281">
                  <c:v>1331</c:v>
                </c:pt>
                <c:pt idx="282">
                  <c:v>298</c:v>
                </c:pt>
                <c:pt idx="283">
                  <c:v>1114</c:v>
                </c:pt>
                <c:pt idx="284">
                  <c:v>1036</c:v>
                </c:pt>
                <c:pt idx="285">
                  <c:v>800</c:v>
                </c:pt>
                <c:pt idx="286">
                  <c:v>912</c:v>
                </c:pt>
                <c:pt idx="287">
                  <c:v>1718</c:v>
                </c:pt>
                <c:pt idx="288">
                  <c:v>1495</c:v>
                </c:pt>
                <c:pt idx="289">
                  <c:v>1005</c:v>
                </c:pt>
                <c:pt idx="290">
                  <c:v>1266</c:v>
                </c:pt>
                <c:pt idx="291">
                  <c:v>1402</c:v>
                </c:pt>
                <c:pt idx="292">
                  <c:v>1328</c:v>
                </c:pt>
                <c:pt idx="293">
                  <c:v>2172</c:v>
                </c:pt>
                <c:pt idx="294">
                  <c:v>756</c:v>
                </c:pt>
                <c:pt idx="295">
                  <c:v>263</c:v>
                </c:pt>
                <c:pt idx="296">
                  <c:v>106</c:v>
                </c:pt>
                <c:pt idx="297">
                  <c:v>1039</c:v>
                </c:pt>
                <c:pt idx="298">
                  <c:v>565</c:v>
                </c:pt>
                <c:pt idx="299">
                  <c:v>1612</c:v>
                </c:pt>
                <c:pt idx="300">
                  <c:v>2313</c:v>
                </c:pt>
                <c:pt idx="301">
                  <c:v>2077</c:v>
                </c:pt>
                <c:pt idx="302">
                  <c:v>2357</c:v>
                </c:pt>
                <c:pt idx="303">
                  <c:v>4068</c:v>
                </c:pt>
                <c:pt idx="304">
                  <c:v>1742</c:v>
                </c:pt>
                <c:pt idx="305">
                  <c:v>1835</c:v>
                </c:pt>
                <c:pt idx="306">
                  <c:v>1787</c:v>
                </c:pt>
                <c:pt idx="307">
                  <c:v>1632</c:v>
                </c:pt>
                <c:pt idx="308">
                  <c:v>2003</c:v>
                </c:pt>
                <c:pt idx="309">
                  <c:v>743</c:v>
                </c:pt>
                <c:pt idx="310">
                  <c:v>1031</c:v>
                </c:pt>
                <c:pt idx="311">
                  <c:v>1746</c:v>
                </c:pt>
                <c:pt idx="312">
                  <c:v>1507</c:v>
                </c:pt>
                <c:pt idx="313">
                  <c:v>2418</c:v>
                </c:pt>
                <c:pt idx="314">
                  <c:v>1162</c:v>
                </c:pt>
                <c:pt idx="315">
                  <c:v>958</c:v>
                </c:pt>
                <c:pt idx="316">
                  <c:v>1074</c:v>
                </c:pt>
                <c:pt idx="317">
                  <c:v>647</c:v>
                </c:pt>
                <c:pt idx="318">
                  <c:v>492</c:v>
                </c:pt>
                <c:pt idx="319">
                  <c:v>734</c:v>
                </c:pt>
                <c:pt idx="320">
                  <c:v>1865</c:v>
                </c:pt>
                <c:pt idx="321">
                  <c:v>1907</c:v>
                </c:pt>
                <c:pt idx="322">
                  <c:v>585</c:v>
                </c:pt>
                <c:pt idx="323">
                  <c:v>120</c:v>
                </c:pt>
                <c:pt idx="324">
                  <c:v>60</c:v>
                </c:pt>
                <c:pt idx="325">
                  <c:v>2096</c:v>
                </c:pt>
                <c:pt idx="326">
                  <c:v>1516</c:v>
                </c:pt>
                <c:pt idx="327">
                  <c:v>782</c:v>
                </c:pt>
                <c:pt idx="328">
                  <c:v>1930</c:v>
                </c:pt>
                <c:pt idx="329">
                  <c:v>664</c:v>
                </c:pt>
                <c:pt idx="330">
                  <c:v>340</c:v>
                </c:pt>
                <c:pt idx="331">
                  <c:v>2161</c:v>
                </c:pt>
                <c:pt idx="332">
                  <c:v>1337</c:v>
                </c:pt>
                <c:pt idx="333">
                  <c:v>167</c:v>
                </c:pt>
                <c:pt idx="334">
                  <c:v>864</c:v>
                </c:pt>
                <c:pt idx="335">
                  <c:v>1516</c:v>
                </c:pt>
                <c:pt idx="336">
                  <c:v>1582</c:v>
                </c:pt>
                <c:pt idx="337">
                  <c:v>704</c:v>
                </c:pt>
                <c:pt idx="338">
                  <c:v>213</c:v>
                </c:pt>
                <c:pt idx="339">
                  <c:v>1485</c:v>
                </c:pt>
                <c:pt idx="340">
                  <c:v>2693</c:v>
                </c:pt>
                <c:pt idx="341">
                  <c:v>1337</c:v>
                </c:pt>
                <c:pt idx="342">
                  <c:v>709</c:v>
                </c:pt>
                <c:pt idx="343">
                  <c:v>1214</c:v>
                </c:pt>
                <c:pt idx="344">
                  <c:v>355</c:v>
                </c:pt>
                <c:pt idx="345">
                  <c:v>54</c:v>
                </c:pt>
                <c:pt idx="346">
                  <c:v>295</c:v>
                </c:pt>
                <c:pt idx="347">
                  <c:v>453</c:v>
                </c:pt>
                <c:pt idx="348">
                  <c:v>1154</c:v>
                </c:pt>
                <c:pt idx="349">
                  <c:v>275</c:v>
                </c:pt>
                <c:pt idx="350">
                  <c:v>70</c:v>
                </c:pt>
                <c:pt idx="351">
                  <c:v>675</c:v>
                </c:pt>
                <c:pt idx="352">
                  <c:v>603</c:v>
                </c:pt>
                <c:pt idx="353">
                  <c:v>120</c:v>
                </c:pt>
                <c:pt idx="354">
                  <c:v>347</c:v>
                </c:pt>
                <c:pt idx="355">
                  <c:v>1444</c:v>
                </c:pt>
                <c:pt idx="356">
                  <c:v>838</c:v>
                </c:pt>
                <c:pt idx="357">
                  <c:v>457</c:v>
                </c:pt>
                <c:pt idx="358">
                  <c:v>125</c:v>
                </c:pt>
                <c:pt idx="359">
                  <c:v>50</c:v>
                </c:pt>
                <c:pt idx="360">
                  <c:v>24</c:v>
                </c:pt>
                <c:pt idx="361">
                  <c:v>524</c:v>
                </c:pt>
                <c:pt idx="362">
                  <c:v>1324</c:v>
                </c:pt>
                <c:pt idx="363">
                  <c:v>190</c:v>
                </c:pt>
                <c:pt idx="364">
                  <c:v>2115</c:v>
                </c:pt>
                <c:pt idx="365">
                  <c:v>171</c:v>
                </c:pt>
              </c:numCache>
            </c:numRef>
          </c:val>
          <c:smooth val="0"/>
          <c:extLst>
            <c:ext xmlns:c16="http://schemas.microsoft.com/office/drawing/2014/chart" uri="{C3380CC4-5D6E-409C-BE32-E72D297353CC}">
              <c16:uniqueId val="{00000000-D9D3-4130-A065-3A513E6D98CD}"/>
            </c:ext>
          </c:extLst>
        </c:ser>
        <c:dLbls>
          <c:showLegendKey val="0"/>
          <c:showVal val="0"/>
          <c:showCatName val="0"/>
          <c:showSerName val="0"/>
          <c:showPercent val="0"/>
          <c:showBubbleSize val="0"/>
        </c:dLbls>
        <c:smooth val="0"/>
        <c:axId val="278569736"/>
        <c:axId val="278567112"/>
      </c:lineChart>
      <c:catAx>
        <c:axId val="27856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67112"/>
        <c:crosses val="autoZero"/>
        <c:auto val="1"/>
        <c:lblAlgn val="ctr"/>
        <c:lblOffset val="100"/>
        <c:noMultiLvlLbl val="0"/>
      </c:catAx>
      <c:valAx>
        <c:axId val="27856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6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1</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1</c:v>
                </c:pt>
                <c:pt idx="45">
                  <c:v>2</c:v>
                </c:pt>
                <c:pt idx="46">
                  <c:v>8572</c:v>
                </c:pt>
                <c:pt idx="47">
                  <c:v>2813</c:v>
                </c:pt>
                <c:pt idx="48">
                  <c:v>355</c:v>
                </c:pt>
                <c:pt idx="49">
                  <c:v>101</c:v>
                </c:pt>
                <c:pt idx="50">
                  <c:v>63</c:v>
                </c:pt>
                <c:pt idx="51">
                  <c:v>71</c:v>
                </c:pt>
                <c:pt idx="52">
                  <c:v>104</c:v>
                </c:pt>
                <c:pt idx="53">
                  <c:v>40</c:v>
                </c:pt>
                <c:pt idx="54">
                  <c:v>32</c:v>
                </c:pt>
                <c:pt idx="55">
                  <c:v>1494</c:v>
                </c:pt>
                <c:pt idx="56">
                  <c:v>312</c:v>
                </c:pt>
                <c:pt idx="57">
                  <c:v>1160</c:v>
                </c:pt>
                <c:pt idx="58">
                  <c:v>278</c:v>
                </c:pt>
                <c:pt idx="59">
                  <c:v>37</c:v>
                </c:pt>
                <c:pt idx="60">
                  <c:v>10</c:v>
                </c:pt>
                <c:pt idx="61">
                  <c:v>2941</c:v>
                </c:pt>
                <c:pt idx="62">
                  <c:v>1228</c:v>
                </c:pt>
                <c:pt idx="63">
                  <c:v>78</c:v>
                </c:pt>
                <c:pt idx="64">
                  <c:v>35</c:v>
                </c:pt>
                <c:pt idx="65">
                  <c:v>41</c:v>
                </c:pt>
                <c:pt idx="66">
                  <c:v>31</c:v>
                </c:pt>
                <c:pt idx="67">
                  <c:v>25</c:v>
                </c:pt>
                <c:pt idx="68">
                  <c:v>510</c:v>
                </c:pt>
                <c:pt idx="69">
                  <c:v>92</c:v>
                </c:pt>
                <c:pt idx="70">
                  <c:v>1241</c:v>
                </c:pt>
                <c:pt idx="71">
                  <c:v>145</c:v>
                </c:pt>
                <c:pt idx="72">
                  <c:v>15</c:v>
                </c:pt>
                <c:pt idx="73">
                  <c:v>14</c:v>
                </c:pt>
                <c:pt idx="74">
                  <c:v>1109</c:v>
                </c:pt>
                <c:pt idx="75">
                  <c:v>6986</c:v>
                </c:pt>
                <c:pt idx="76">
                  <c:v>4399</c:v>
                </c:pt>
                <c:pt idx="77">
                  <c:v>1367</c:v>
                </c:pt>
                <c:pt idx="78">
                  <c:v>423</c:v>
                </c:pt>
                <c:pt idx="79">
                  <c:v>287</c:v>
                </c:pt>
                <c:pt idx="80">
                  <c:v>826</c:v>
                </c:pt>
                <c:pt idx="81">
                  <c:v>110</c:v>
                </c:pt>
                <c:pt idx="82">
                  <c:v>512</c:v>
                </c:pt>
                <c:pt idx="83">
                  <c:v>5663</c:v>
                </c:pt>
                <c:pt idx="84">
                  <c:v>2113</c:v>
                </c:pt>
                <c:pt idx="85">
                  <c:v>255</c:v>
                </c:pt>
                <c:pt idx="86">
                  <c:v>64</c:v>
                </c:pt>
                <c:pt idx="87">
                  <c:v>57</c:v>
                </c:pt>
                <c:pt idx="88">
                  <c:v>2079</c:v>
                </c:pt>
                <c:pt idx="89">
                  <c:v>844</c:v>
                </c:pt>
                <c:pt idx="90">
                  <c:v>427</c:v>
                </c:pt>
                <c:pt idx="91">
                  <c:v>98</c:v>
                </c:pt>
                <c:pt idx="92">
                  <c:v>26</c:v>
                </c:pt>
                <c:pt idx="93">
                  <c:v>35</c:v>
                </c:pt>
                <c:pt idx="94">
                  <c:v>898</c:v>
                </c:pt>
                <c:pt idx="95">
                  <c:v>693</c:v>
                </c:pt>
                <c:pt idx="96">
                  <c:v>101</c:v>
                </c:pt>
                <c:pt idx="97">
                  <c:v>20</c:v>
                </c:pt>
                <c:pt idx="98">
                  <c:v>1921</c:v>
                </c:pt>
                <c:pt idx="99">
                  <c:v>684</c:v>
                </c:pt>
                <c:pt idx="100">
                  <c:v>80</c:v>
                </c:pt>
                <c:pt idx="101">
                  <c:v>2161</c:v>
                </c:pt>
                <c:pt idx="102">
                  <c:v>513</c:v>
                </c:pt>
                <c:pt idx="103">
                  <c:v>1247</c:v>
                </c:pt>
                <c:pt idx="104">
                  <c:v>17828</c:v>
                </c:pt>
                <c:pt idx="105">
                  <c:v>10636</c:v>
                </c:pt>
                <c:pt idx="106">
                  <c:v>3575</c:v>
                </c:pt>
                <c:pt idx="107">
                  <c:v>962</c:v>
                </c:pt>
                <c:pt idx="108">
                  <c:v>1623</c:v>
                </c:pt>
                <c:pt idx="109">
                  <c:v>1449</c:v>
                </c:pt>
                <c:pt idx="110">
                  <c:v>432</c:v>
                </c:pt>
                <c:pt idx="111">
                  <c:v>4544</c:v>
                </c:pt>
                <c:pt idx="112">
                  <c:v>4777</c:v>
                </c:pt>
                <c:pt idx="113">
                  <c:v>2560</c:v>
                </c:pt>
                <c:pt idx="114">
                  <c:v>747</c:v>
                </c:pt>
                <c:pt idx="115">
                  <c:v>320</c:v>
                </c:pt>
                <c:pt idx="116">
                  <c:v>134</c:v>
                </c:pt>
                <c:pt idx="117">
                  <c:v>634</c:v>
                </c:pt>
                <c:pt idx="118">
                  <c:v>225</c:v>
                </c:pt>
                <c:pt idx="119">
                  <c:v>272</c:v>
                </c:pt>
                <c:pt idx="120">
                  <c:v>606</c:v>
                </c:pt>
                <c:pt idx="121">
                  <c:v>344</c:v>
                </c:pt>
                <c:pt idx="122">
                  <c:v>3713</c:v>
                </c:pt>
                <c:pt idx="123">
                  <c:v>5353</c:v>
                </c:pt>
                <c:pt idx="124">
                  <c:v>859</c:v>
                </c:pt>
                <c:pt idx="125">
                  <c:v>2409</c:v>
                </c:pt>
                <c:pt idx="126">
                  <c:v>1172</c:v>
                </c:pt>
                <c:pt idx="127">
                  <c:v>236</c:v>
                </c:pt>
                <c:pt idx="128">
                  <c:v>82</c:v>
                </c:pt>
                <c:pt idx="129">
                  <c:v>652</c:v>
                </c:pt>
                <c:pt idx="130">
                  <c:v>317</c:v>
                </c:pt>
                <c:pt idx="131">
                  <c:v>550</c:v>
                </c:pt>
                <c:pt idx="132">
                  <c:v>2243</c:v>
                </c:pt>
                <c:pt idx="133">
                  <c:v>2009</c:v>
                </c:pt>
                <c:pt idx="134">
                  <c:v>2318</c:v>
                </c:pt>
                <c:pt idx="135">
                  <c:v>467</c:v>
                </c:pt>
                <c:pt idx="136">
                  <c:v>157</c:v>
                </c:pt>
                <c:pt idx="137">
                  <c:v>94</c:v>
                </c:pt>
                <c:pt idx="138">
                  <c:v>77</c:v>
                </c:pt>
                <c:pt idx="139">
                  <c:v>25</c:v>
                </c:pt>
                <c:pt idx="140">
                  <c:v>38</c:v>
                </c:pt>
                <c:pt idx="141">
                  <c:v>29</c:v>
                </c:pt>
                <c:pt idx="142">
                  <c:v>32</c:v>
                </c:pt>
                <c:pt idx="143">
                  <c:v>31</c:v>
                </c:pt>
                <c:pt idx="144">
                  <c:v>204</c:v>
                </c:pt>
                <c:pt idx="145">
                  <c:v>108</c:v>
                </c:pt>
                <c:pt idx="146">
                  <c:v>70</c:v>
                </c:pt>
                <c:pt idx="147">
                  <c:v>78</c:v>
                </c:pt>
                <c:pt idx="148">
                  <c:v>39</c:v>
                </c:pt>
                <c:pt idx="149">
                  <c:v>79</c:v>
                </c:pt>
                <c:pt idx="150">
                  <c:v>82</c:v>
                </c:pt>
                <c:pt idx="151">
                  <c:v>57</c:v>
                </c:pt>
                <c:pt idx="152">
                  <c:v>33</c:v>
                </c:pt>
                <c:pt idx="153">
                  <c:v>30</c:v>
                </c:pt>
                <c:pt idx="154">
                  <c:v>24</c:v>
                </c:pt>
                <c:pt idx="155">
                  <c:v>29</c:v>
                </c:pt>
                <c:pt idx="156">
                  <c:v>35</c:v>
                </c:pt>
                <c:pt idx="157">
                  <c:v>1938</c:v>
                </c:pt>
                <c:pt idx="158">
                  <c:v>3397</c:v>
                </c:pt>
                <c:pt idx="159">
                  <c:v>2919</c:v>
                </c:pt>
                <c:pt idx="160">
                  <c:v>15477</c:v>
                </c:pt>
                <c:pt idx="161">
                  <c:v>3881</c:v>
                </c:pt>
                <c:pt idx="162">
                  <c:v>679</c:v>
                </c:pt>
                <c:pt idx="163">
                  <c:v>378</c:v>
                </c:pt>
                <c:pt idx="164">
                  <c:v>436</c:v>
                </c:pt>
                <c:pt idx="165">
                  <c:v>218</c:v>
                </c:pt>
                <c:pt idx="166">
                  <c:v>8079</c:v>
                </c:pt>
                <c:pt idx="167">
                  <c:v>4117</c:v>
                </c:pt>
                <c:pt idx="168">
                  <c:v>817</c:v>
                </c:pt>
                <c:pt idx="169">
                  <c:v>240</c:v>
                </c:pt>
                <c:pt idx="170">
                  <c:v>7550</c:v>
                </c:pt>
                <c:pt idx="171">
                  <c:v>1639</c:v>
                </c:pt>
                <c:pt idx="172">
                  <c:v>184</c:v>
                </c:pt>
                <c:pt idx="173">
                  <c:v>5236</c:v>
                </c:pt>
                <c:pt idx="174">
                  <c:v>9434</c:v>
                </c:pt>
                <c:pt idx="175">
                  <c:v>3461</c:v>
                </c:pt>
                <c:pt idx="176">
                  <c:v>1226</c:v>
                </c:pt>
                <c:pt idx="177">
                  <c:v>735</c:v>
                </c:pt>
                <c:pt idx="178">
                  <c:v>661</c:v>
                </c:pt>
                <c:pt idx="179">
                  <c:v>250</c:v>
                </c:pt>
                <c:pt idx="180">
                  <c:v>4204</c:v>
                </c:pt>
                <c:pt idx="181">
                  <c:v>884</c:v>
                </c:pt>
                <c:pt idx="182">
                  <c:v>232</c:v>
                </c:pt>
                <c:pt idx="183">
                  <c:v>179</c:v>
                </c:pt>
                <c:pt idx="184">
                  <c:v>176</c:v>
                </c:pt>
                <c:pt idx="185">
                  <c:v>165</c:v>
                </c:pt>
                <c:pt idx="186">
                  <c:v>114</c:v>
                </c:pt>
                <c:pt idx="187">
                  <c:v>1429</c:v>
                </c:pt>
                <c:pt idx="188">
                  <c:v>3852</c:v>
                </c:pt>
                <c:pt idx="189">
                  <c:v>3522</c:v>
                </c:pt>
                <c:pt idx="190">
                  <c:v>1099</c:v>
                </c:pt>
                <c:pt idx="191">
                  <c:v>227</c:v>
                </c:pt>
                <c:pt idx="192">
                  <c:v>749</c:v>
                </c:pt>
                <c:pt idx="193">
                  <c:v>211</c:v>
                </c:pt>
                <c:pt idx="194">
                  <c:v>2335</c:v>
                </c:pt>
                <c:pt idx="195">
                  <c:v>4050</c:v>
                </c:pt>
                <c:pt idx="196">
                  <c:v>5490</c:v>
                </c:pt>
                <c:pt idx="197">
                  <c:v>1718</c:v>
                </c:pt>
                <c:pt idx="198">
                  <c:v>2197</c:v>
                </c:pt>
                <c:pt idx="199">
                  <c:v>2487</c:v>
                </c:pt>
                <c:pt idx="200">
                  <c:v>4204</c:v>
                </c:pt>
                <c:pt idx="201">
                  <c:v>4781</c:v>
                </c:pt>
                <c:pt idx="202">
                  <c:v>2692</c:v>
                </c:pt>
                <c:pt idx="203">
                  <c:v>1078</c:v>
                </c:pt>
                <c:pt idx="204">
                  <c:v>320</c:v>
                </c:pt>
                <c:pt idx="205">
                  <c:v>97</c:v>
                </c:pt>
                <c:pt idx="206">
                  <c:v>81</c:v>
                </c:pt>
                <c:pt idx="207">
                  <c:v>1453</c:v>
                </c:pt>
                <c:pt idx="208">
                  <c:v>3342</c:v>
                </c:pt>
                <c:pt idx="209">
                  <c:v>1640</c:v>
                </c:pt>
                <c:pt idx="210">
                  <c:v>300</c:v>
                </c:pt>
                <c:pt idx="211">
                  <c:v>135</c:v>
                </c:pt>
                <c:pt idx="212">
                  <c:v>184</c:v>
                </c:pt>
                <c:pt idx="213">
                  <c:v>1671</c:v>
                </c:pt>
                <c:pt idx="214">
                  <c:v>832</c:v>
                </c:pt>
                <c:pt idx="215">
                  <c:v>5989</c:v>
                </c:pt>
                <c:pt idx="216">
                  <c:v>3658</c:v>
                </c:pt>
                <c:pt idx="217">
                  <c:v>2869</c:v>
                </c:pt>
                <c:pt idx="218">
                  <c:v>812</c:v>
                </c:pt>
                <c:pt idx="219">
                  <c:v>137</c:v>
                </c:pt>
                <c:pt idx="220">
                  <c:v>714</c:v>
                </c:pt>
                <c:pt idx="221">
                  <c:v>1304</c:v>
                </c:pt>
                <c:pt idx="222">
                  <c:v>5578</c:v>
                </c:pt>
                <c:pt idx="223">
                  <c:v>4653</c:v>
                </c:pt>
                <c:pt idx="224">
                  <c:v>2496</c:v>
                </c:pt>
                <c:pt idx="225">
                  <c:v>1123</c:v>
                </c:pt>
                <c:pt idx="226">
                  <c:v>348</c:v>
                </c:pt>
                <c:pt idx="227">
                  <c:v>1249</c:v>
                </c:pt>
                <c:pt idx="228">
                  <c:v>558</c:v>
                </c:pt>
                <c:pt idx="229">
                  <c:v>160</c:v>
                </c:pt>
                <c:pt idx="230">
                  <c:v>127</c:v>
                </c:pt>
                <c:pt idx="231">
                  <c:v>58</c:v>
                </c:pt>
                <c:pt idx="232">
                  <c:v>53</c:v>
                </c:pt>
                <c:pt idx="233">
                  <c:v>60</c:v>
                </c:pt>
                <c:pt idx="234">
                  <c:v>2075</c:v>
                </c:pt>
                <c:pt idx="235">
                  <c:v>666</c:v>
                </c:pt>
                <c:pt idx="236">
                  <c:v>790</c:v>
                </c:pt>
                <c:pt idx="237">
                  <c:v>612</c:v>
                </c:pt>
                <c:pt idx="238">
                  <c:v>156</c:v>
                </c:pt>
                <c:pt idx="239">
                  <c:v>102</c:v>
                </c:pt>
                <c:pt idx="240">
                  <c:v>277</c:v>
                </c:pt>
                <c:pt idx="241">
                  <c:v>88</c:v>
                </c:pt>
                <c:pt idx="242">
                  <c:v>67</c:v>
                </c:pt>
                <c:pt idx="243">
                  <c:v>115</c:v>
                </c:pt>
                <c:pt idx="244">
                  <c:v>1757</c:v>
                </c:pt>
                <c:pt idx="245">
                  <c:v>3331</c:v>
                </c:pt>
                <c:pt idx="246">
                  <c:v>1616</c:v>
                </c:pt>
                <c:pt idx="247">
                  <c:v>2365</c:v>
                </c:pt>
                <c:pt idx="248">
                  <c:v>599</c:v>
                </c:pt>
                <c:pt idx="249">
                  <c:v>376</c:v>
                </c:pt>
                <c:pt idx="250">
                  <c:v>3587</c:v>
                </c:pt>
                <c:pt idx="251">
                  <c:v>2086</c:v>
                </c:pt>
                <c:pt idx="252">
                  <c:v>2268</c:v>
                </c:pt>
                <c:pt idx="253">
                  <c:v>1055</c:v>
                </c:pt>
                <c:pt idx="254">
                  <c:v>318</c:v>
                </c:pt>
                <c:pt idx="255">
                  <c:v>113</c:v>
                </c:pt>
                <c:pt idx="256">
                  <c:v>159</c:v>
                </c:pt>
                <c:pt idx="257">
                  <c:v>1365</c:v>
                </c:pt>
                <c:pt idx="258">
                  <c:v>605</c:v>
                </c:pt>
                <c:pt idx="259">
                  <c:v>82</c:v>
                </c:pt>
                <c:pt idx="260">
                  <c:v>49</c:v>
                </c:pt>
                <c:pt idx="261">
                  <c:v>55</c:v>
                </c:pt>
                <c:pt idx="262">
                  <c:v>57</c:v>
                </c:pt>
                <c:pt idx="263">
                  <c:v>49</c:v>
                </c:pt>
                <c:pt idx="264">
                  <c:v>86</c:v>
                </c:pt>
                <c:pt idx="265">
                  <c:v>6338</c:v>
                </c:pt>
                <c:pt idx="266">
                  <c:v>10437</c:v>
                </c:pt>
                <c:pt idx="267">
                  <c:v>3214</c:v>
                </c:pt>
                <c:pt idx="268">
                  <c:v>3273</c:v>
                </c:pt>
                <c:pt idx="269">
                  <c:v>910</c:v>
                </c:pt>
                <c:pt idx="270">
                  <c:v>265</c:v>
                </c:pt>
                <c:pt idx="271">
                  <c:v>53791</c:v>
                </c:pt>
                <c:pt idx="272">
                  <c:v>18287</c:v>
                </c:pt>
                <c:pt idx="273">
                  <c:v>7414</c:v>
                </c:pt>
                <c:pt idx="274">
                  <c:v>2380</c:v>
                </c:pt>
                <c:pt idx="275">
                  <c:v>1813</c:v>
                </c:pt>
                <c:pt idx="276">
                  <c:v>978</c:v>
                </c:pt>
                <c:pt idx="277">
                  <c:v>737</c:v>
                </c:pt>
                <c:pt idx="278">
                  <c:v>5477</c:v>
                </c:pt>
                <c:pt idx="279">
                  <c:v>6088</c:v>
                </c:pt>
                <c:pt idx="280">
                  <c:v>4815</c:v>
                </c:pt>
                <c:pt idx="281">
                  <c:v>3408</c:v>
                </c:pt>
                <c:pt idx="282">
                  <c:v>852</c:v>
                </c:pt>
                <c:pt idx="283">
                  <c:v>1739</c:v>
                </c:pt>
                <c:pt idx="284">
                  <c:v>889</c:v>
                </c:pt>
                <c:pt idx="285">
                  <c:v>368</c:v>
                </c:pt>
                <c:pt idx="286">
                  <c:v>2517</c:v>
                </c:pt>
                <c:pt idx="287">
                  <c:v>4366</c:v>
                </c:pt>
                <c:pt idx="288">
                  <c:v>3961</c:v>
                </c:pt>
                <c:pt idx="289">
                  <c:v>3088</c:v>
                </c:pt>
                <c:pt idx="290">
                  <c:v>1899</c:v>
                </c:pt>
                <c:pt idx="291">
                  <c:v>438</c:v>
                </c:pt>
                <c:pt idx="292">
                  <c:v>213</c:v>
                </c:pt>
                <c:pt idx="293">
                  <c:v>503</c:v>
                </c:pt>
                <c:pt idx="294">
                  <c:v>234</c:v>
                </c:pt>
                <c:pt idx="295">
                  <c:v>132</c:v>
                </c:pt>
                <c:pt idx="296">
                  <c:v>170</c:v>
                </c:pt>
                <c:pt idx="297">
                  <c:v>156</c:v>
                </c:pt>
                <c:pt idx="298">
                  <c:v>133</c:v>
                </c:pt>
                <c:pt idx="299">
                  <c:v>414</c:v>
                </c:pt>
                <c:pt idx="300">
                  <c:v>2460</c:v>
                </c:pt>
                <c:pt idx="301">
                  <c:v>1962</c:v>
                </c:pt>
                <c:pt idx="302">
                  <c:v>4465</c:v>
                </c:pt>
                <c:pt idx="303">
                  <c:v>3443</c:v>
                </c:pt>
                <c:pt idx="304">
                  <c:v>1268</c:v>
                </c:pt>
                <c:pt idx="305">
                  <c:v>1754</c:v>
                </c:pt>
                <c:pt idx="306">
                  <c:v>3001</c:v>
                </c:pt>
                <c:pt idx="307">
                  <c:v>3045</c:v>
                </c:pt>
                <c:pt idx="308">
                  <c:v>3110</c:v>
                </c:pt>
                <c:pt idx="309">
                  <c:v>1188</c:v>
                </c:pt>
                <c:pt idx="310">
                  <c:v>1342</c:v>
                </c:pt>
                <c:pt idx="311">
                  <c:v>322</c:v>
                </c:pt>
                <c:pt idx="312">
                  <c:v>1740</c:v>
                </c:pt>
                <c:pt idx="313">
                  <c:v>4015</c:v>
                </c:pt>
                <c:pt idx="314">
                  <c:v>3347</c:v>
                </c:pt>
                <c:pt idx="315">
                  <c:v>2070</c:v>
                </c:pt>
                <c:pt idx="316">
                  <c:v>2767</c:v>
                </c:pt>
                <c:pt idx="317">
                  <c:v>953</c:v>
                </c:pt>
                <c:pt idx="318">
                  <c:v>289</c:v>
                </c:pt>
                <c:pt idx="319">
                  <c:v>307</c:v>
                </c:pt>
                <c:pt idx="320">
                  <c:v>512</c:v>
                </c:pt>
                <c:pt idx="321">
                  <c:v>2528</c:v>
                </c:pt>
                <c:pt idx="322">
                  <c:v>809</c:v>
                </c:pt>
                <c:pt idx="323">
                  <c:v>135</c:v>
                </c:pt>
                <c:pt idx="324">
                  <c:v>75</c:v>
                </c:pt>
                <c:pt idx="325">
                  <c:v>45</c:v>
                </c:pt>
                <c:pt idx="326">
                  <c:v>58</c:v>
                </c:pt>
                <c:pt idx="327">
                  <c:v>587</c:v>
                </c:pt>
                <c:pt idx="328">
                  <c:v>2500</c:v>
                </c:pt>
                <c:pt idx="329">
                  <c:v>1017</c:v>
                </c:pt>
                <c:pt idx="330">
                  <c:v>609</c:v>
                </c:pt>
                <c:pt idx="331">
                  <c:v>3373</c:v>
                </c:pt>
                <c:pt idx="332">
                  <c:v>869</c:v>
                </c:pt>
                <c:pt idx="333">
                  <c:v>195</c:v>
                </c:pt>
                <c:pt idx="334">
                  <c:v>117</c:v>
                </c:pt>
                <c:pt idx="335">
                  <c:v>773</c:v>
                </c:pt>
                <c:pt idx="336">
                  <c:v>1734</c:v>
                </c:pt>
                <c:pt idx="337">
                  <c:v>1828</c:v>
                </c:pt>
                <c:pt idx="338">
                  <c:v>613</c:v>
                </c:pt>
                <c:pt idx="339">
                  <c:v>311</c:v>
                </c:pt>
                <c:pt idx="340">
                  <c:v>2000</c:v>
                </c:pt>
                <c:pt idx="341">
                  <c:v>1764</c:v>
                </c:pt>
                <c:pt idx="342">
                  <c:v>659</c:v>
                </c:pt>
                <c:pt idx="343">
                  <c:v>1253</c:v>
                </c:pt>
                <c:pt idx="344">
                  <c:v>420</c:v>
                </c:pt>
                <c:pt idx="345">
                  <c:v>65</c:v>
                </c:pt>
                <c:pt idx="346">
                  <c:v>70</c:v>
                </c:pt>
                <c:pt idx="347">
                  <c:v>61</c:v>
                </c:pt>
                <c:pt idx="348">
                  <c:v>212</c:v>
                </c:pt>
                <c:pt idx="349">
                  <c:v>77</c:v>
                </c:pt>
                <c:pt idx="350">
                  <c:v>81</c:v>
                </c:pt>
                <c:pt idx="351">
                  <c:v>93</c:v>
                </c:pt>
                <c:pt idx="352">
                  <c:v>78</c:v>
                </c:pt>
                <c:pt idx="353">
                  <c:v>55</c:v>
                </c:pt>
                <c:pt idx="354">
                  <c:v>18</c:v>
                </c:pt>
                <c:pt idx="355">
                  <c:v>53</c:v>
                </c:pt>
                <c:pt idx="356">
                  <c:v>100</c:v>
                </c:pt>
                <c:pt idx="357">
                  <c:v>33</c:v>
                </c:pt>
                <c:pt idx="358">
                  <c:v>14</c:v>
                </c:pt>
                <c:pt idx="359">
                  <c:v>12</c:v>
                </c:pt>
                <c:pt idx="360">
                  <c:v>17</c:v>
                </c:pt>
                <c:pt idx="361">
                  <c:v>50</c:v>
                </c:pt>
                <c:pt idx="362">
                  <c:v>18</c:v>
                </c:pt>
                <c:pt idx="363">
                  <c:v>30</c:v>
                </c:pt>
                <c:pt idx="364">
                  <c:v>25</c:v>
                </c:pt>
                <c:pt idx="365">
                  <c:v>20</c:v>
                </c:pt>
              </c:numCache>
            </c:numRef>
          </c:val>
          <c:smooth val="0"/>
          <c:extLst>
            <c:ext xmlns:c16="http://schemas.microsoft.com/office/drawing/2014/chart" uri="{C3380CC4-5D6E-409C-BE32-E72D297353CC}">
              <c16:uniqueId val="{00000000-3CAB-4498-9462-A4BCE29D0ADA}"/>
            </c:ext>
          </c:extLst>
        </c:ser>
        <c:dLbls>
          <c:showLegendKey val="0"/>
          <c:showVal val="0"/>
          <c:showCatName val="0"/>
          <c:showSerName val="0"/>
          <c:showPercent val="0"/>
          <c:showBubbleSize val="0"/>
        </c:dLbls>
        <c:smooth val="0"/>
        <c:axId val="278570720"/>
        <c:axId val="278572360"/>
      </c:lineChart>
      <c:catAx>
        <c:axId val="27857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72360"/>
        <c:crosses val="autoZero"/>
        <c:auto val="1"/>
        <c:lblAlgn val="ctr"/>
        <c:lblOffset val="100"/>
        <c:noMultiLvlLbl val="0"/>
      </c:catAx>
      <c:valAx>
        <c:axId val="27857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7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Zapp - Das Medienmagazin</c:v>
                </c:pt>
              </c:strCache>
            </c:strRef>
          </c:cat>
          <c:val>
            <c:numRef>
              <c:f>Sheet1!$B$2</c:f>
              <c:numCache>
                <c:formatCode>General</c:formatCode>
                <c:ptCount val="1"/>
                <c:pt idx="0">
                  <c:v>316</c:v>
                </c:pt>
              </c:numCache>
            </c:numRef>
          </c:val>
          <c:extLst>
            <c:ext xmlns:c16="http://schemas.microsoft.com/office/drawing/2014/chart" uri="{C3380CC4-5D6E-409C-BE32-E72D297353CC}">
              <c16:uniqueId val="{00000000-B1AD-43D0-A762-382E573022DE}"/>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Zapp - Das Medienmagazin</c:v>
                </c:pt>
              </c:strCache>
            </c:strRef>
          </c:cat>
          <c:val>
            <c:numRef>
              <c:f>Sheet1!$C$2</c:f>
              <c:numCache>
                <c:formatCode>General</c:formatCode>
                <c:ptCount val="1"/>
                <c:pt idx="0">
                  <c:v>1</c:v>
                </c:pt>
              </c:numCache>
            </c:numRef>
          </c:val>
          <c:extLst>
            <c:ext xmlns:c16="http://schemas.microsoft.com/office/drawing/2014/chart" uri="{C3380CC4-5D6E-409C-BE32-E72D297353CC}">
              <c16:uniqueId val="{00000001-B1AD-43D0-A762-382E573022D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Zapp - Das Medienmagazin</c:v>
                </c:pt>
              </c:strCache>
            </c:strRef>
          </c:cat>
          <c:val>
            <c:numRef>
              <c:f>Sheet1!$D$2</c:f>
              <c:numCache>
                <c:formatCode>General</c:formatCode>
                <c:ptCount val="1"/>
                <c:pt idx="0">
                  <c:v>27</c:v>
                </c:pt>
              </c:numCache>
            </c:numRef>
          </c:val>
          <c:extLst>
            <c:ext xmlns:c16="http://schemas.microsoft.com/office/drawing/2014/chart" uri="{C3380CC4-5D6E-409C-BE32-E72D297353CC}">
              <c16:uniqueId val="{00000002-B1AD-43D0-A762-382E573022D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Zapp - Das Medienmagazin</c:v>
                </c:pt>
              </c:strCache>
            </c:strRef>
          </c:cat>
          <c:val>
            <c:numRef>
              <c:f>Sheet1!$E$2</c:f>
              <c:numCache>
                <c:formatCode>General</c:formatCode>
                <c:ptCount val="1"/>
                <c:pt idx="0">
                  <c:v>3</c:v>
                </c:pt>
              </c:numCache>
            </c:numRef>
          </c:val>
          <c:extLst>
            <c:ext xmlns:c16="http://schemas.microsoft.com/office/drawing/2014/chart" uri="{C3380CC4-5D6E-409C-BE32-E72D297353CC}">
              <c16:uniqueId val="{00000003-B1AD-43D0-A762-382E573022D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Zapp - Das Medienmagazin</c:v>
                </c:pt>
              </c:strCache>
            </c:strRef>
          </c:cat>
          <c:val>
            <c:numRef>
              <c:f>Sheet1!$F$2</c:f>
              <c:numCache>
                <c:formatCode>General</c:formatCode>
                <c:ptCount val="1"/>
                <c:pt idx="0">
                  <c:v>157</c:v>
                </c:pt>
              </c:numCache>
            </c:numRef>
          </c:val>
          <c:extLst>
            <c:ext xmlns:c16="http://schemas.microsoft.com/office/drawing/2014/chart" uri="{C3380CC4-5D6E-409C-BE32-E72D297353CC}">
              <c16:uniqueId val="{00000004-B1AD-43D0-A762-382E573022DE}"/>
            </c:ext>
          </c:extLst>
        </c:ser>
        <c:dLbls>
          <c:showLegendKey val="0"/>
          <c:showVal val="0"/>
          <c:showCatName val="0"/>
          <c:showSerName val="0"/>
          <c:showPercent val="0"/>
          <c:showBubbleSize val="0"/>
        </c:dLbls>
        <c:gapWidth val="150"/>
        <c:overlap val="100"/>
        <c:axId val="275711528"/>
        <c:axId val="288431904"/>
      </c:barChart>
      <c:catAx>
        <c:axId val="27571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31904"/>
        <c:crosses val="autoZero"/>
        <c:auto val="1"/>
        <c:lblAlgn val="ctr"/>
        <c:lblOffset val="100"/>
        <c:noMultiLvlLbl val="0"/>
      </c:catAx>
      <c:valAx>
        <c:axId val="288431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1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3668454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8243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1202856"/>
                    </a:ext>
                  </a:extLst>
                </a:gridCol>
                <a:gridCol w="2468880">
                  <a:extLst>
                    <a:ext uri="{9D8B030D-6E8A-4147-A177-3AD203B41FA5}">
                      <a16:colId xmlns:a16="http://schemas.microsoft.com/office/drawing/2014/main" val="1682207826"/>
                    </a:ext>
                  </a:extLst>
                </a:gridCol>
                <a:gridCol w="1645920">
                  <a:extLst>
                    <a:ext uri="{9D8B030D-6E8A-4147-A177-3AD203B41FA5}">
                      <a16:colId xmlns:a16="http://schemas.microsoft.com/office/drawing/2014/main" val="2366155635"/>
                    </a:ext>
                  </a:extLst>
                </a:gridCol>
                <a:gridCol w="1645920">
                  <a:extLst>
                    <a:ext uri="{9D8B030D-6E8A-4147-A177-3AD203B41FA5}">
                      <a16:colId xmlns:a16="http://schemas.microsoft.com/office/drawing/2014/main" val="1691688738"/>
                    </a:ext>
                  </a:extLst>
                </a:gridCol>
                <a:gridCol w="822960">
                  <a:extLst>
                    <a:ext uri="{9D8B030D-6E8A-4147-A177-3AD203B41FA5}">
                      <a16:colId xmlns:a16="http://schemas.microsoft.com/office/drawing/2014/main" val="2072042712"/>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1030537548"/>
                  </a:ext>
                </a:extLst>
              </a:tr>
              <a:tr h="370840">
                <a:tc>
                  <a:txBody>
                    <a:bodyPr/>
                    <a:lstStyle/>
                    <a:p>
                      <a:r>
                        <a:rPr lang="en-US" sz="1000"/>
                        <a:t>Zapp - Das Medienmagazin</a:t>
                      </a:r>
                      <a:endParaRPr lang="en-US" sz="1000"/>
                    </a:p>
                  </a:txBody>
                  <a:tcPr/>
                </a:tc>
                <a:tc>
                  <a:txBody>
                    <a:bodyPr/>
                    <a:lstStyle/>
                    <a:p>
                      <a:r>
                        <a:rPr lang="en-US" sz="1000"/>
                        <a:t>27342</a:t>
                      </a:r>
                      <a:endParaRPr lang="en-US" sz="1000"/>
                    </a:p>
                  </a:txBody>
                  <a:tcPr/>
                </a:tc>
                <a:tc>
                  <a:txBody>
                    <a:bodyPr/>
                    <a:lstStyle/>
                    <a:p>
                      <a:r>
                        <a:rPr lang="en-US" sz="1000"/>
                        <a:t>1406</a:t>
                      </a:r>
                      <a:endParaRPr lang="en-US" sz="1000"/>
                    </a:p>
                  </a:txBody>
                  <a:tcPr/>
                </a:tc>
                <a:tc>
                  <a:txBody>
                    <a:bodyPr/>
                    <a:lstStyle/>
                    <a:p>
                      <a:r>
                        <a:rPr lang="en-US" sz="1000"/>
                        <a:t>4.8%</a:t>
                      </a:r>
                      <a:endParaRPr lang="en-US" sz="1000"/>
                    </a:p>
                  </a:txBody>
                  <a:tcPr/>
                </a:tc>
                <a:tc>
                  <a:txBody>
                    <a:bodyPr/>
                    <a:lstStyle/>
                    <a:p>
                      <a:r>
                        <a:rPr lang="en-US" sz="1000"/>
                        <a:t>22267</a:t>
                      </a:r>
                      <a:endParaRPr lang="en-US" sz="1000"/>
                    </a:p>
                  </a:txBody>
                  <a:tcPr/>
                </a:tc>
                <a:extLst>
                  <a:ext uri="{0D108BD9-81ED-4DB2-BD59-A6C34878D82A}">
                    <a16:rowId xmlns:a16="http://schemas.microsoft.com/office/drawing/2014/main" val="241010720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904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1705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712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95682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501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2246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51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4051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34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5989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48594417"/>
                    </a:ext>
                  </a:extLst>
                </a:gridCol>
                <a:gridCol w="1645920">
                  <a:extLst>
                    <a:ext uri="{9D8B030D-6E8A-4147-A177-3AD203B41FA5}">
                      <a16:colId xmlns:a16="http://schemas.microsoft.com/office/drawing/2014/main" val="1426212039"/>
                    </a:ext>
                  </a:extLst>
                </a:gridCol>
                <a:gridCol w="1234440">
                  <a:extLst>
                    <a:ext uri="{9D8B030D-6E8A-4147-A177-3AD203B41FA5}">
                      <a16:colId xmlns:a16="http://schemas.microsoft.com/office/drawing/2014/main" val="2137762172"/>
                    </a:ext>
                  </a:extLst>
                </a:gridCol>
                <a:gridCol w="1234440">
                  <a:extLst>
                    <a:ext uri="{9D8B030D-6E8A-4147-A177-3AD203B41FA5}">
                      <a16:colId xmlns:a16="http://schemas.microsoft.com/office/drawing/2014/main" val="1547141995"/>
                    </a:ext>
                  </a:extLst>
                </a:gridCol>
                <a:gridCol w="1234440">
                  <a:extLst>
                    <a:ext uri="{9D8B030D-6E8A-4147-A177-3AD203B41FA5}">
                      <a16:colId xmlns:a16="http://schemas.microsoft.com/office/drawing/2014/main" val="2525204506"/>
                    </a:ext>
                  </a:extLst>
                </a:gridCol>
                <a:gridCol w="1234440">
                  <a:extLst>
                    <a:ext uri="{9D8B030D-6E8A-4147-A177-3AD203B41FA5}">
                      <a16:colId xmlns:a16="http://schemas.microsoft.com/office/drawing/2014/main" val="3950882028"/>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1270543312"/>
                  </a:ext>
                </a:extLst>
              </a:tr>
              <a:tr h="370840">
                <a:tc>
                  <a:txBody>
                    <a:bodyPr/>
                    <a:lstStyle/>
                    <a:p>
                      <a:r>
                        <a:rPr lang="en-US" sz="1000"/>
                        <a:t>Zapp - Das Medienmagazin</a:t>
                      </a:r>
                      <a:endParaRPr lang="en-US" sz="1000"/>
                    </a:p>
                  </a:txBody>
                  <a:tcPr/>
                </a:tc>
                <a:tc>
                  <a:txBody>
                    <a:bodyPr/>
                    <a:lstStyle/>
                    <a:p>
                      <a:r>
                        <a:rPr lang="en-US" sz="1000"/>
                        <a:t>27342</a:t>
                      </a:r>
                      <a:endParaRPr lang="en-US" sz="1000"/>
                    </a:p>
                  </a:txBody>
                  <a:tcPr/>
                </a:tc>
                <a:tc>
                  <a:txBody>
                    <a:bodyPr/>
                    <a:lstStyle/>
                    <a:p>
                      <a:r>
                        <a:rPr lang="en-US" sz="1000"/>
                        <a:t>14446</a:t>
                      </a:r>
                      <a:endParaRPr lang="en-US" sz="1000"/>
                    </a:p>
                  </a:txBody>
                  <a:tcPr/>
                </a:tc>
                <a:tc>
                  <a:txBody>
                    <a:bodyPr/>
                    <a:lstStyle/>
                    <a:p>
                      <a:r>
                        <a:rPr lang="en-US" sz="1000"/>
                        <a:t>0</a:t>
                      </a:r>
                      <a:endParaRPr lang="en-US" sz="1000"/>
                    </a:p>
                  </a:txBody>
                  <a:tcPr/>
                </a:tc>
                <a:tc>
                  <a:txBody>
                    <a:bodyPr/>
                    <a:lstStyle/>
                    <a:p>
                      <a:r>
                        <a:rPr lang="en-US" sz="1000"/>
                        <a:t>13428</a:t>
                      </a:r>
                      <a:endParaRPr lang="en-US" sz="1000"/>
                    </a:p>
                  </a:txBody>
                  <a:tcPr/>
                </a:tc>
                <a:tc>
                  <a:txBody>
                    <a:bodyPr/>
                    <a:lstStyle/>
                    <a:p>
                      <a:r>
                        <a:rPr lang="en-US" sz="1000"/>
                        <a:t>27342</a:t>
                      </a:r>
                      <a:endParaRPr lang="en-US" sz="1000"/>
                    </a:p>
                  </a:txBody>
                  <a:tcPr/>
                </a:tc>
                <a:extLst>
                  <a:ext uri="{0D108BD9-81ED-4DB2-BD59-A6C34878D82A}">
                    <a16:rowId xmlns:a16="http://schemas.microsoft.com/office/drawing/2014/main" val="303853938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434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5732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554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3429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3526298"/>
                    </a:ext>
                  </a:extLst>
                </a:gridCol>
                <a:gridCol w="1234440">
                  <a:extLst>
                    <a:ext uri="{9D8B030D-6E8A-4147-A177-3AD203B41FA5}">
                      <a16:colId xmlns:a16="http://schemas.microsoft.com/office/drawing/2014/main" val="3180577990"/>
                    </a:ext>
                  </a:extLst>
                </a:gridCol>
                <a:gridCol w="822960">
                  <a:extLst>
                    <a:ext uri="{9D8B030D-6E8A-4147-A177-3AD203B41FA5}">
                      <a16:colId xmlns:a16="http://schemas.microsoft.com/office/drawing/2014/main" val="2203595401"/>
                    </a:ext>
                  </a:extLst>
                </a:gridCol>
                <a:gridCol w="822960">
                  <a:extLst>
                    <a:ext uri="{9D8B030D-6E8A-4147-A177-3AD203B41FA5}">
                      <a16:colId xmlns:a16="http://schemas.microsoft.com/office/drawing/2014/main" val="2837722797"/>
                    </a:ext>
                  </a:extLst>
                </a:gridCol>
                <a:gridCol w="822960">
                  <a:extLst>
                    <a:ext uri="{9D8B030D-6E8A-4147-A177-3AD203B41FA5}">
                      <a16:colId xmlns:a16="http://schemas.microsoft.com/office/drawing/2014/main" val="3337429803"/>
                    </a:ext>
                  </a:extLst>
                </a:gridCol>
                <a:gridCol w="822960">
                  <a:extLst>
                    <a:ext uri="{9D8B030D-6E8A-4147-A177-3AD203B41FA5}">
                      <a16:colId xmlns:a16="http://schemas.microsoft.com/office/drawing/2014/main" val="1577807887"/>
                    </a:ext>
                  </a:extLst>
                </a:gridCol>
                <a:gridCol w="822960">
                  <a:extLst>
                    <a:ext uri="{9D8B030D-6E8A-4147-A177-3AD203B41FA5}">
                      <a16:colId xmlns:a16="http://schemas.microsoft.com/office/drawing/2014/main" val="2515262826"/>
                    </a:ext>
                  </a:extLst>
                </a:gridCol>
                <a:gridCol w="822960">
                  <a:extLst>
                    <a:ext uri="{9D8B030D-6E8A-4147-A177-3AD203B41FA5}">
                      <a16:colId xmlns:a16="http://schemas.microsoft.com/office/drawing/2014/main" val="4012156435"/>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1302980353"/>
                  </a:ext>
                </a:extLst>
              </a:tr>
              <a:tr h="370840">
                <a:tc>
                  <a:txBody>
                    <a:bodyPr/>
                    <a:lstStyle/>
                    <a:p>
                      <a:r>
                        <a:rPr lang="en-US" sz="1000"/>
                        <a:t>Zapp - Das Medienmagazin</a:t>
                      </a:r>
                      <a:endParaRPr lang="en-US" sz="1000"/>
                    </a:p>
                  </a:txBody>
                  <a:tcPr/>
                </a:tc>
                <a:tc>
                  <a:txBody>
                    <a:bodyPr/>
                    <a:lstStyle/>
                    <a:p>
                      <a:r>
                        <a:rPr lang="en-US" sz="1000"/>
                        <a:t>504</a:t>
                      </a:r>
                      <a:endParaRPr lang="en-US" sz="1000"/>
                    </a:p>
                  </a:txBody>
                  <a:tcPr/>
                </a:tc>
                <a:tc>
                  <a:txBody>
                    <a:bodyPr/>
                    <a:lstStyle/>
                    <a:p>
                      <a:r>
                        <a:rPr lang="en-US" sz="1000"/>
                        <a:t>27</a:t>
                      </a:r>
                      <a:endParaRPr lang="en-US" sz="1000"/>
                    </a:p>
                  </a:txBody>
                  <a:tcPr/>
                </a:tc>
                <a:tc>
                  <a:txBody>
                    <a:bodyPr/>
                    <a:lstStyle/>
                    <a:p>
                      <a:r>
                        <a:rPr lang="en-US" sz="1000"/>
                        <a:t>157</a:t>
                      </a:r>
                      <a:endParaRPr lang="en-US" sz="1000"/>
                    </a:p>
                  </a:txBody>
                  <a:tcPr/>
                </a:tc>
                <a:tc>
                  <a:txBody>
                    <a:bodyPr/>
                    <a:lstStyle/>
                    <a:p>
                      <a:r>
                        <a:rPr lang="en-US" sz="1000"/>
                        <a:t>3</a:t>
                      </a:r>
                      <a:endParaRPr lang="en-US" sz="1000"/>
                    </a:p>
                  </a:txBody>
                  <a:tcPr/>
                </a:tc>
                <a:tc>
                  <a:txBody>
                    <a:bodyPr/>
                    <a:lstStyle/>
                    <a:p>
                      <a:r>
                        <a:rPr lang="en-US" sz="1000"/>
                        <a:t>316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7068503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23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78765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8745132"/>
                    </a:ext>
                  </a:extLst>
                </a:gridCol>
                <a:gridCol w="1152144">
                  <a:extLst>
                    <a:ext uri="{9D8B030D-6E8A-4147-A177-3AD203B41FA5}">
                      <a16:colId xmlns:a16="http://schemas.microsoft.com/office/drawing/2014/main" val="1634541636"/>
                    </a:ext>
                  </a:extLst>
                </a:gridCol>
                <a:gridCol w="1152144">
                  <a:extLst>
                    <a:ext uri="{9D8B030D-6E8A-4147-A177-3AD203B41FA5}">
                      <a16:colId xmlns:a16="http://schemas.microsoft.com/office/drawing/2014/main" val="4223846198"/>
                    </a:ext>
                  </a:extLst>
                </a:gridCol>
                <a:gridCol w="1234440">
                  <a:extLst>
                    <a:ext uri="{9D8B030D-6E8A-4147-A177-3AD203B41FA5}">
                      <a16:colId xmlns:a16="http://schemas.microsoft.com/office/drawing/2014/main" val="2980481214"/>
                    </a:ext>
                  </a:extLst>
                </a:gridCol>
                <a:gridCol w="1645920">
                  <a:extLst>
                    <a:ext uri="{9D8B030D-6E8A-4147-A177-3AD203B41FA5}">
                      <a16:colId xmlns:a16="http://schemas.microsoft.com/office/drawing/2014/main" val="3393799805"/>
                    </a:ext>
                  </a:extLst>
                </a:gridCol>
                <a:gridCol w="987552">
                  <a:extLst>
                    <a:ext uri="{9D8B030D-6E8A-4147-A177-3AD203B41FA5}">
                      <a16:colId xmlns:a16="http://schemas.microsoft.com/office/drawing/2014/main" val="1843777043"/>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53916667"/>
                  </a:ext>
                </a:extLst>
              </a:tr>
              <a:tr h="370840">
                <a:tc>
                  <a:txBody>
                    <a:bodyPr/>
                    <a:lstStyle/>
                    <a:p>
                      <a:r>
                        <a:rPr lang="de-DE" sz="1000" b="1"/>
                        <a:t>Zapp - Das Medienmagazin - 2016-09-18 11:19:23</a:t>
                      </a:r>
                      <a:r>
                        <a:rPr lang="de-DE" sz="1000"/>
                        <a:t>
Touché. ;-)</a:t>
                      </a:r>
                      <a:endParaRPr lang="en-US" sz="1000"/>
                    </a:p>
                  </a:txBody>
                  <a:tcPr/>
                </a:tc>
                <a:tc>
                  <a:txBody>
                    <a:bodyPr/>
                    <a:lstStyle/>
                    <a:p>
                      <a:r>
                        <a:rPr lang="en-US" sz="1000"/>
                        <a:t>1436</a:t>
                      </a:r>
                      <a:endParaRPr lang="en-US" sz="1000"/>
                    </a:p>
                  </a:txBody>
                  <a:tcPr/>
                </a:tc>
                <a:tc>
                  <a:txBody>
                    <a:bodyPr/>
                    <a:lstStyle/>
                    <a:p>
                      <a:r>
                        <a:rPr lang="en-US" sz="1000"/>
                        <a:t>36</a:t>
                      </a:r>
                      <a:endParaRPr lang="en-US" sz="1000"/>
                    </a:p>
                  </a:txBody>
                  <a:tcPr/>
                </a:tc>
                <a:tc>
                  <a:txBody>
                    <a:bodyPr/>
                    <a:lstStyle/>
                    <a:p>
                      <a:r>
                        <a:rPr lang="en-US" sz="1000"/>
                        <a:t>0</a:t>
                      </a:r>
                      <a:endParaRPr lang="en-US" sz="1000"/>
                    </a:p>
                  </a:txBody>
                  <a:tcPr/>
                </a:tc>
                <a:tc>
                  <a:txBody>
                    <a:bodyPr/>
                    <a:lstStyle/>
                    <a:p>
                      <a:r>
                        <a:rPr lang="en-US" sz="1000"/>
                        <a:t>1472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65620627"/>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466</a:t>
                      </a:r>
                      <a:endParaRPr lang="en-US" sz="1000"/>
                    </a:p>
                  </a:txBody>
                  <a:tcPr/>
                </a:tc>
                <a:tc>
                  <a:txBody>
                    <a:bodyPr/>
                    <a:lstStyle/>
                    <a:p>
                      <a:r>
                        <a:rPr lang="en-US" sz="1000"/>
                        <a:t>23</a:t>
                      </a:r>
                      <a:endParaRPr lang="en-US" sz="1000"/>
                    </a:p>
                  </a:txBody>
                  <a:tcPr/>
                </a:tc>
                <a:tc>
                  <a:txBody>
                    <a:bodyPr/>
                    <a:lstStyle/>
                    <a:p>
                      <a:r>
                        <a:rPr lang="en-US" sz="1000"/>
                        <a:t>328</a:t>
                      </a:r>
                      <a:endParaRPr lang="en-US" sz="1000"/>
                    </a:p>
                  </a:txBody>
                  <a:tcPr/>
                </a:tc>
                <a:tc>
                  <a:txBody>
                    <a:bodyPr/>
                    <a:lstStyle/>
                    <a:p>
                      <a:r>
                        <a:rPr lang="en-US" sz="1000"/>
                        <a:t>817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5598935"/>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381</a:t>
                      </a:r>
                      <a:endParaRPr lang="en-US" sz="1000"/>
                    </a:p>
                  </a:txBody>
                  <a:tcPr/>
                </a:tc>
                <a:tc>
                  <a:txBody>
                    <a:bodyPr/>
                    <a:lstStyle/>
                    <a:p>
                      <a:r>
                        <a:rPr lang="en-US" sz="1000"/>
                        <a:t>65</a:t>
                      </a:r>
                      <a:endParaRPr lang="en-US" sz="1000"/>
                    </a:p>
                  </a:txBody>
                  <a:tcPr/>
                </a:tc>
                <a:tc>
                  <a:txBody>
                    <a:bodyPr/>
                    <a:lstStyle/>
                    <a:p>
                      <a:r>
                        <a:rPr lang="en-US" sz="1000"/>
                        <a:t>592</a:t>
                      </a:r>
                      <a:endParaRPr lang="en-US" sz="1000"/>
                    </a:p>
                  </a:txBody>
                  <a:tcPr/>
                </a:tc>
                <a:tc>
                  <a:txBody>
                    <a:bodyPr/>
                    <a:lstStyle/>
                    <a:p>
                      <a:r>
                        <a:rPr lang="en-US" sz="1000"/>
                        <a:t>1038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01222936"/>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372</a:t>
                      </a:r>
                      <a:endParaRPr lang="en-US" sz="1000"/>
                    </a:p>
                  </a:txBody>
                  <a:tcPr/>
                </a:tc>
                <a:tc>
                  <a:txBody>
                    <a:bodyPr/>
                    <a:lstStyle/>
                    <a:p>
                      <a:r>
                        <a:rPr lang="en-US" sz="1000"/>
                        <a:t>42</a:t>
                      </a:r>
                      <a:endParaRPr lang="en-US" sz="1000"/>
                    </a:p>
                  </a:txBody>
                  <a:tcPr/>
                </a:tc>
                <a:tc>
                  <a:txBody>
                    <a:bodyPr/>
                    <a:lstStyle/>
                    <a:p>
                      <a:r>
                        <a:rPr lang="en-US" sz="1000"/>
                        <a:t>332</a:t>
                      </a:r>
                      <a:endParaRPr lang="en-US" sz="1000"/>
                    </a:p>
                  </a:txBody>
                  <a:tcPr/>
                </a:tc>
                <a:tc>
                  <a:txBody>
                    <a:bodyPr/>
                    <a:lstStyle/>
                    <a:p>
                      <a:r>
                        <a:rPr lang="en-US" sz="1000"/>
                        <a:t>746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38957030"/>
                  </a:ext>
                </a:extLst>
              </a:tr>
              <a:tr h="370840">
                <a:tc>
                  <a:txBody>
                    <a:bodyPr/>
                    <a:lstStyle/>
                    <a:p>
                      <a:r>
                        <a:rPr lang="de-DE" sz="1000" b="1"/>
                        <a:t>Zapp - Das Medienmagazin - 2016-12-21 14:23:37</a:t>
                      </a:r>
                      <a:r>
                        <a:rPr lang="de-DE" sz="1000"/>
                        <a:t>
Das kann man so machen. Oder so.</a:t>
                      </a:r>
                      <a:endParaRPr lang="en-US" sz="1000"/>
                    </a:p>
                  </a:txBody>
                  <a:tcPr/>
                </a:tc>
                <a:tc>
                  <a:txBody>
                    <a:bodyPr/>
                    <a:lstStyle/>
                    <a:p>
                      <a:r>
                        <a:rPr lang="en-US" sz="1000"/>
                        <a:t>360</a:t>
                      </a:r>
                      <a:endParaRPr lang="en-US" sz="1000"/>
                    </a:p>
                  </a:txBody>
                  <a:tcPr/>
                </a:tc>
                <a:tc>
                  <a:txBody>
                    <a:bodyPr/>
                    <a:lstStyle/>
                    <a:p>
                      <a:r>
                        <a:rPr lang="en-US" sz="1000"/>
                        <a:t>47</a:t>
                      </a:r>
                      <a:endParaRPr lang="en-US" sz="1000"/>
                    </a:p>
                  </a:txBody>
                  <a:tcPr/>
                </a:tc>
                <a:tc>
                  <a:txBody>
                    <a:bodyPr/>
                    <a:lstStyle/>
                    <a:p>
                      <a:r>
                        <a:rPr lang="en-US" sz="1000"/>
                        <a:t>0</a:t>
                      </a:r>
                      <a:endParaRPr lang="en-US" sz="1000"/>
                    </a:p>
                  </a:txBody>
                  <a:tcPr/>
                </a:tc>
                <a:tc>
                  <a:txBody>
                    <a:bodyPr/>
                    <a:lstStyle/>
                    <a:p>
                      <a:r>
                        <a:rPr lang="en-US" sz="1000"/>
                        <a:t>407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8817145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508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9254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2311405"/>
                    </a:ext>
                  </a:extLst>
                </a:gridCol>
                <a:gridCol w="1234440">
                  <a:extLst>
                    <a:ext uri="{9D8B030D-6E8A-4147-A177-3AD203B41FA5}">
                      <a16:colId xmlns:a16="http://schemas.microsoft.com/office/drawing/2014/main" val="2445387554"/>
                    </a:ext>
                  </a:extLst>
                </a:gridCol>
                <a:gridCol w="1234440">
                  <a:extLst>
                    <a:ext uri="{9D8B030D-6E8A-4147-A177-3AD203B41FA5}">
                      <a16:colId xmlns:a16="http://schemas.microsoft.com/office/drawing/2014/main" val="3198421458"/>
                    </a:ext>
                  </a:extLst>
                </a:gridCol>
                <a:gridCol w="1234440">
                  <a:extLst>
                    <a:ext uri="{9D8B030D-6E8A-4147-A177-3AD203B41FA5}">
                      <a16:colId xmlns:a16="http://schemas.microsoft.com/office/drawing/2014/main" val="682042315"/>
                    </a:ext>
                  </a:extLst>
                </a:gridCol>
                <a:gridCol w="1645920">
                  <a:extLst>
                    <a:ext uri="{9D8B030D-6E8A-4147-A177-3AD203B41FA5}">
                      <a16:colId xmlns:a16="http://schemas.microsoft.com/office/drawing/2014/main" val="457810770"/>
                    </a:ext>
                  </a:extLst>
                </a:gridCol>
                <a:gridCol w="822960">
                  <a:extLst>
                    <a:ext uri="{9D8B030D-6E8A-4147-A177-3AD203B41FA5}">
                      <a16:colId xmlns:a16="http://schemas.microsoft.com/office/drawing/2014/main" val="3381376078"/>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972098373"/>
                  </a:ext>
                </a:extLst>
              </a:tr>
              <a:tr h="370840">
                <a:tc>
                  <a:txBody>
                    <a:bodyPr/>
                    <a:lstStyle/>
                    <a:p>
                      <a:r>
                        <a:rPr lang="de-DE" sz="1000" b="1"/>
                        <a:t>Zapp - Das Medienmagazin - 2016-04-22 15:43:04</a:t>
                      </a:r>
                      <a:r>
                        <a:rPr lang="de-DE" sz="1000"/>
                        <a:t>
Über Fake-Profile, sogenannte SocialBots, wird bei Twitter gezielt Stimmung gemacht. Forscher untersuchten den #Ukraine und deckten eine Armee von 15.000 Bots auf, die im Durchschnitt 60.000 Tweets pro Tag posten. Auch in der Debatte zur Flüchtlingskrise mischen Bots mit.</a:t>
                      </a:r>
                      <a:endParaRPr lang="en-US" sz="1000"/>
                    </a:p>
                  </a:txBody>
                  <a:tcPr/>
                </a:tc>
                <a:tc>
                  <a:txBody>
                    <a:bodyPr/>
                    <a:lstStyle/>
                    <a:p>
                      <a:r>
                        <a:rPr lang="en-US" sz="1000"/>
                        <a:t>609</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738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8331855"/>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592</a:t>
                      </a:r>
                      <a:endParaRPr lang="en-US" sz="1000"/>
                    </a:p>
                  </a:txBody>
                  <a:tcPr/>
                </a:tc>
                <a:tc>
                  <a:txBody>
                    <a:bodyPr/>
                    <a:lstStyle/>
                    <a:p>
                      <a:r>
                        <a:rPr lang="en-US" sz="1000"/>
                        <a:t>381</a:t>
                      </a:r>
                      <a:endParaRPr lang="en-US" sz="1000"/>
                    </a:p>
                  </a:txBody>
                  <a:tcPr/>
                </a:tc>
                <a:tc>
                  <a:txBody>
                    <a:bodyPr/>
                    <a:lstStyle/>
                    <a:p>
                      <a:r>
                        <a:rPr lang="en-US" sz="1000"/>
                        <a:t>65</a:t>
                      </a:r>
                      <a:endParaRPr lang="en-US" sz="1000"/>
                    </a:p>
                  </a:txBody>
                  <a:tcPr/>
                </a:tc>
                <a:tc>
                  <a:txBody>
                    <a:bodyPr/>
                    <a:lstStyle/>
                    <a:p>
                      <a:r>
                        <a:rPr lang="en-US" sz="1000"/>
                        <a:t>1038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507195510"/>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421</a:t>
                      </a:r>
                      <a:endParaRPr lang="en-US" sz="1000"/>
                    </a:p>
                  </a:txBody>
                  <a:tcPr/>
                </a:tc>
                <a:tc>
                  <a:txBody>
                    <a:bodyPr/>
                    <a:lstStyle/>
                    <a:p>
                      <a:r>
                        <a:rPr lang="en-US" sz="1000"/>
                        <a:t>162</a:t>
                      </a:r>
                      <a:endParaRPr lang="en-US" sz="1000"/>
                    </a:p>
                  </a:txBody>
                  <a:tcPr/>
                </a:tc>
                <a:tc>
                  <a:txBody>
                    <a:bodyPr/>
                    <a:lstStyle/>
                    <a:p>
                      <a:r>
                        <a:rPr lang="en-US" sz="1000"/>
                        <a:t>181</a:t>
                      </a:r>
                      <a:endParaRPr lang="en-US" sz="1000"/>
                    </a:p>
                  </a:txBody>
                  <a:tcPr/>
                </a:tc>
                <a:tc>
                  <a:txBody>
                    <a:bodyPr/>
                    <a:lstStyle/>
                    <a:p>
                      <a:r>
                        <a:rPr lang="en-US" sz="1000"/>
                        <a:t>764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73370006"/>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405</a:t>
                      </a:r>
                      <a:endParaRPr lang="en-US" sz="1000"/>
                    </a:p>
                  </a:txBody>
                  <a:tcPr/>
                </a:tc>
                <a:tc>
                  <a:txBody>
                    <a:bodyPr/>
                    <a:lstStyle/>
                    <a:p>
                      <a:r>
                        <a:rPr lang="en-US" sz="1000"/>
                        <a:t>339</a:t>
                      </a:r>
                      <a:endParaRPr lang="en-US" sz="1000"/>
                    </a:p>
                  </a:txBody>
                  <a:tcPr/>
                </a:tc>
                <a:tc>
                  <a:txBody>
                    <a:bodyPr/>
                    <a:lstStyle/>
                    <a:p>
                      <a:r>
                        <a:rPr lang="en-US" sz="1000"/>
                        <a:t>132</a:t>
                      </a:r>
                      <a:endParaRPr lang="en-US" sz="1000"/>
                    </a:p>
                  </a:txBody>
                  <a:tcPr/>
                </a:tc>
                <a:tc>
                  <a:txBody>
                    <a:bodyPr/>
                    <a:lstStyle/>
                    <a:p>
                      <a:r>
                        <a:rPr lang="en-US" sz="1000"/>
                        <a:t>876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68960162"/>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332</a:t>
                      </a:r>
                      <a:endParaRPr lang="en-US" sz="1000"/>
                    </a:p>
                  </a:txBody>
                  <a:tcPr/>
                </a:tc>
                <a:tc>
                  <a:txBody>
                    <a:bodyPr/>
                    <a:lstStyle/>
                    <a:p>
                      <a:r>
                        <a:rPr lang="en-US" sz="1000"/>
                        <a:t>372</a:t>
                      </a:r>
                      <a:endParaRPr lang="en-US" sz="1000"/>
                    </a:p>
                  </a:txBody>
                  <a:tcPr/>
                </a:tc>
                <a:tc>
                  <a:txBody>
                    <a:bodyPr/>
                    <a:lstStyle/>
                    <a:p>
                      <a:r>
                        <a:rPr lang="en-US" sz="1000"/>
                        <a:t>42</a:t>
                      </a:r>
                      <a:endParaRPr lang="en-US" sz="1000"/>
                    </a:p>
                  </a:txBody>
                  <a:tcPr/>
                </a:tc>
                <a:tc>
                  <a:txBody>
                    <a:bodyPr/>
                    <a:lstStyle/>
                    <a:p>
                      <a:r>
                        <a:rPr lang="en-US" sz="1000"/>
                        <a:t>746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1317814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33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4551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7285441"/>
                    </a:ext>
                  </a:extLst>
                </a:gridCol>
                <a:gridCol w="1234440">
                  <a:extLst>
                    <a:ext uri="{9D8B030D-6E8A-4147-A177-3AD203B41FA5}">
                      <a16:colId xmlns:a16="http://schemas.microsoft.com/office/drawing/2014/main" val="2243869404"/>
                    </a:ext>
                  </a:extLst>
                </a:gridCol>
                <a:gridCol w="1234440">
                  <a:extLst>
                    <a:ext uri="{9D8B030D-6E8A-4147-A177-3AD203B41FA5}">
                      <a16:colId xmlns:a16="http://schemas.microsoft.com/office/drawing/2014/main" val="567920638"/>
                    </a:ext>
                  </a:extLst>
                </a:gridCol>
                <a:gridCol w="1234440">
                  <a:extLst>
                    <a:ext uri="{9D8B030D-6E8A-4147-A177-3AD203B41FA5}">
                      <a16:colId xmlns:a16="http://schemas.microsoft.com/office/drawing/2014/main" val="1540457798"/>
                    </a:ext>
                  </a:extLst>
                </a:gridCol>
                <a:gridCol w="1645920">
                  <a:extLst>
                    <a:ext uri="{9D8B030D-6E8A-4147-A177-3AD203B41FA5}">
                      <a16:colId xmlns:a16="http://schemas.microsoft.com/office/drawing/2014/main" val="947360766"/>
                    </a:ext>
                  </a:extLst>
                </a:gridCol>
                <a:gridCol w="822960">
                  <a:extLst>
                    <a:ext uri="{9D8B030D-6E8A-4147-A177-3AD203B41FA5}">
                      <a16:colId xmlns:a16="http://schemas.microsoft.com/office/drawing/2014/main" val="378573514"/>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242718299"/>
                  </a:ext>
                </a:extLst>
              </a:tr>
              <a:tr h="370840">
                <a:tc>
                  <a:txBody>
                    <a:bodyPr/>
                    <a:lstStyle/>
                    <a:p>
                      <a:r>
                        <a:rPr lang="de-DE" sz="1000" b="1"/>
                        <a:t>Zapp - Das Medienmagazin - 2016-02-17 22:47:19</a:t>
                      </a:r>
                      <a:r>
                        <a:rPr lang="de-DE" sz="1000"/>
                        <a:t>
Und hier ist er nun schon mal, der ZAPP Film zu Vertrauenskrise und Lügenpresse - und wie man da wieder rauskommen kann. Viel Spaß und gute Diskussion. Alle Infos finden SIe hier:
http://www.ndr.de/fernsehen/sendungen/zapp/Das-Medienmagazin,sendung480650.html</a:t>
                      </a:r>
                      <a:endParaRPr lang="en-US" sz="1000"/>
                    </a:p>
                  </a:txBody>
                  <a:tcPr/>
                </a:tc>
                <a:tc>
                  <a:txBody>
                    <a:bodyPr/>
                    <a:lstStyle/>
                    <a:p>
                      <a:r>
                        <a:rPr lang="en-US" sz="1000"/>
                        <a:t>206</a:t>
                      </a:r>
                      <a:endParaRPr lang="en-US" sz="1000"/>
                    </a:p>
                  </a:txBody>
                  <a:tcPr/>
                </a:tc>
                <a:tc>
                  <a:txBody>
                    <a:bodyPr/>
                    <a:lstStyle/>
                    <a:p>
                      <a:r>
                        <a:rPr lang="en-US" sz="1000"/>
                        <a:t>178</a:t>
                      </a:r>
                      <a:endParaRPr lang="en-US" sz="1000"/>
                    </a:p>
                  </a:txBody>
                  <a:tcPr/>
                </a:tc>
                <a:tc>
                  <a:txBody>
                    <a:bodyPr/>
                    <a:lstStyle/>
                    <a:p>
                      <a:r>
                        <a:rPr lang="en-US" sz="1000"/>
                        <a:t>109</a:t>
                      </a:r>
                      <a:endParaRPr lang="en-US" sz="1000"/>
                    </a:p>
                  </a:txBody>
                  <a:tcPr/>
                </a:tc>
                <a:tc>
                  <a:txBody>
                    <a:bodyPr/>
                    <a:lstStyle/>
                    <a:p>
                      <a:r>
                        <a:rPr lang="en-US" sz="1000"/>
                        <a:t>493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6090140"/>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181</a:t>
                      </a:r>
                      <a:endParaRPr lang="en-US" sz="1000"/>
                    </a:p>
                  </a:txBody>
                  <a:tcPr/>
                </a:tc>
                <a:tc>
                  <a:txBody>
                    <a:bodyPr/>
                    <a:lstStyle/>
                    <a:p>
                      <a:r>
                        <a:rPr lang="en-US" sz="1000"/>
                        <a:t>162</a:t>
                      </a:r>
                      <a:endParaRPr lang="en-US" sz="1000"/>
                    </a:p>
                  </a:txBody>
                  <a:tcPr/>
                </a:tc>
                <a:tc>
                  <a:txBody>
                    <a:bodyPr/>
                    <a:lstStyle/>
                    <a:p>
                      <a:r>
                        <a:rPr lang="en-US" sz="1000"/>
                        <a:t>421</a:t>
                      </a:r>
                      <a:endParaRPr lang="en-US" sz="1000"/>
                    </a:p>
                  </a:txBody>
                  <a:tcPr/>
                </a:tc>
                <a:tc>
                  <a:txBody>
                    <a:bodyPr/>
                    <a:lstStyle/>
                    <a:p>
                      <a:r>
                        <a:rPr lang="en-US" sz="1000"/>
                        <a:t>764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44200723"/>
                  </a:ext>
                </a:extLst>
              </a:tr>
              <a:tr h="370840">
                <a:tc>
                  <a:txBody>
                    <a:bodyPr/>
                    <a:lstStyle/>
                    <a:p>
                      <a:r>
                        <a:rPr lang="de-DE" sz="1000" b="1"/>
                        <a:t>Zapp - Das Medienmagazin - 2016-06-07 14:02:41</a:t>
                      </a:r>
                      <a:r>
                        <a:rPr lang="de-DE" sz="1000"/>
                        <a:t>
Michel Abdollahi wundert sich, was auf Facebook stehen darf und was nicht. Bitte melden Sie diesen Beitrag! Mehr Infos gibt es hier: http://www.ndr.de/nachrichten/netzwelt/Facebook,facebook1598.html</a:t>
                      </a:r>
                      <a:endParaRPr lang="en-US" sz="1000"/>
                    </a:p>
                  </a:txBody>
                  <a:tcPr/>
                </a:tc>
                <a:tc>
                  <a:txBody>
                    <a:bodyPr/>
                    <a:lstStyle/>
                    <a:p>
                      <a:r>
                        <a:rPr lang="en-US" sz="1000"/>
                        <a:t>154</a:t>
                      </a:r>
                      <a:endParaRPr lang="en-US" sz="1000"/>
                    </a:p>
                  </a:txBody>
                  <a:tcPr/>
                </a:tc>
                <a:tc>
                  <a:txBody>
                    <a:bodyPr/>
                    <a:lstStyle/>
                    <a:p>
                      <a:r>
                        <a:rPr lang="en-US" sz="1000"/>
                        <a:t>188</a:t>
                      </a:r>
                      <a:endParaRPr lang="en-US" sz="1000"/>
                    </a:p>
                  </a:txBody>
                  <a:tcPr/>
                </a:tc>
                <a:tc>
                  <a:txBody>
                    <a:bodyPr/>
                    <a:lstStyle/>
                    <a:p>
                      <a:r>
                        <a:rPr lang="en-US" sz="1000"/>
                        <a:t>168</a:t>
                      </a:r>
                      <a:endParaRPr lang="en-US" sz="1000"/>
                    </a:p>
                  </a:txBody>
                  <a:tcPr/>
                </a:tc>
                <a:tc>
                  <a:txBody>
                    <a:bodyPr/>
                    <a:lstStyle/>
                    <a:p>
                      <a:r>
                        <a:rPr lang="en-US" sz="1000"/>
                        <a:t>510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25363279"/>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132</a:t>
                      </a:r>
                      <a:endParaRPr lang="en-US" sz="1000"/>
                    </a:p>
                  </a:txBody>
                  <a:tcPr/>
                </a:tc>
                <a:tc>
                  <a:txBody>
                    <a:bodyPr/>
                    <a:lstStyle/>
                    <a:p>
                      <a:r>
                        <a:rPr lang="en-US" sz="1000"/>
                        <a:t>339</a:t>
                      </a:r>
                      <a:endParaRPr lang="en-US" sz="1000"/>
                    </a:p>
                  </a:txBody>
                  <a:tcPr/>
                </a:tc>
                <a:tc>
                  <a:txBody>
                    <a:bodyPr/>
                    <a:lstStyle/>
                    <a:p>
                      <a:r>
                        <a:rPr lang="en-US" sz="1000"/>
                        <a:t>405</a:t>
                      </a:r>
                      <a:endParaRPr lang="en-US" sz="1000"/>
                    </a:p>
                  </a:txBody>
                  <a:tcPr/>
                </a:tc>
                <a:tc>
                  <a:txBody>
                    <a:bodyPr/>
                    <a:lstStyle/>
                    <a:p>
                      <a:r>
                        <a:rPr lang="en-US" sz="1000"/>
                        <a:t>876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86074174"/>
                  </a:ext>
                </a:extLst>
              </a:tr>
              <a:tr h="370840">
                <a:tc>
                  <a:txBody>
                    <a:bodyPr/>
                    <a:lstStyle/>
                    <a:p>
                      <a:r>
                        <a:rPr lang="de-DE" sz="1000" b="1"/>
                        <a:t>Zapp - Das Medienmagazin - 2016-11-23 15:02:55</a:t>
                      </a:r>
                      <a:r>
                        <a:rPr lang="de-DE" sz="1000"/>
                        <a:t>
Der Politikberater und Blogger Martin Fuchs hat auf NDR Info vor den Folgen der Öffentlichkeitsarbeit der AfD gewarnt. Sein Vorwurf: Die Partei umgehe kritische Nachfragen.</a:t>
                      </a:r>
                      <a:endParaRPr lang="en-US" sz="1000"/>
                    </a:p>
                  </a:txBody>
                  <a:tcPr/>
                </a:tc>
                <a:tc>
                  <a:txBody>
                    <a:bodyPr/>
                    <a:lstStyle/>
                    <a:p>
                      <a:r>
                        <a:rPr lang="en-US" sz="1000"/>
                        <a:t>124</a:t>
                      </a:r>
                      <a:endParaRPr lang="en-US" sz="1000"/>
                    </a:p>
                  </a:txBody>
                  <a:tcPr/>
                </a:tc>
                <a:tc>
                  <a:txBody>
                    <a:bodyPr/>
                    <a:lstStyle/>
                    <a:p>
                      <a:r>
                        <a:rPr lang="en-US" sz="1000"/>
                        <a:t>55</a:t>
                      </a:r>
                      <a:endParaRPr lang="en-US" sz="1000"/>
                    </a:p>
                  </a:txBody>
                  <a:tcPr/>
                </a:tc>
                <a:tc>
                  <a:txBody>
                    <a:bodyPr/>
                    <a:lstStyle/>
                    <a:p>
                      <a:r>
                        <a:rPr lang="en-US" sz="1000"/>
                        <a:t>13</a:t>
                      </a:r>
                      <a:endParaRPr lang="en-US" sz="1000"/>
                    </a:p>
                  </a:txBody>
                  <a:tcPr/>
                </a:tc>
                <a:tc>
                  <a:txBody>
                    <a:bodyPr/>
                    <a:lstStyle/>
                    <a:p>
                      <a:r>
                        <a:rPr lang="en-US" sz="1000"/>
                        <a:t>192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5240875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833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0906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21981100"/>
                    </a:ext>
                  </a:extLst>
                </a:gridCol>
                <a:gridCol w="987552">
                  <a:extLst>
                    <a:ext uri="{9D8B030D-6E8A-4147-A177-3AD203B41FA5}">
                      <a16:colId xmlns:a16="http://schemas.microsoft.com/office/drawing/2014/main" val="548299358"/>
                    </a:ext>
                  </a:extLst>
                </a:gridCol>
                <a:gridCol w="822960">
                  <a:extLst>
                    <a:ext uri="{9D8B030D-6E8A-4147-A177-3AD203B41FA5}">
                      <a16:colId xmlns:a16="http://schemas.microsoft.com/office/drawing/2014/main" val="501830851"/>
                    </a:ext>
                  </a:extLst>
                </a:gridCol>
                <a:gridCol w="987552">
                  <a:extLst>
                    <a:ext uri="{9D8B030D-6E8A-4147-A177-3AD203B41FA5}">
                      <a16:colId xmlns:a16="http://schemas.microsoft.com/office/drawing/2014/main" val="78704204"/>
                    </a:ext>
                  </a:extLst>
                </a:gridCol>
                <a:gridCol w="822960">
                  <a:extLst>
                    <a:ext uri="{9D8B030D-6E8A-4147-A177-3AD203B41FA5}">
                      <a16:colId xmlns:a16="http://schemas.microsoft.com/office/drawing/2014/main" val="4271170208"/>
                    </a:ext>
                  </a:extLst>
                </a:gridCol>
                <a:gridCol w="905256">
                  <a:extLst>
                    <a:ext uri="{9D8B030D-6E8A-4147-A177-3AD203B41FA5}">
                      <a16:colId xmlns:a16="http://schemas.microsoft.com/office/drawing/2014/main" val="3547792821"/>
                    </a:ext>
                  </a:extLst>
                </a:gridCol>
                <a:gridCol w="822960">
                  <a:extLst>
                    <a:ext uri="{9D8B030D-6E8A-4147-A177-3AD203B41FA5}">
                      <a16:colId xmlns:a16="http://schemas.microsoft.com/office/drawing/2014/main" val="2138337423"/>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580175524"/>
                  </a:ext>
                </a:extLst>
              </a:tr>
              <a:tr h="370840">
                <a:tc>
                  <a:txBody>
                    <a:bodyPr/>
                    <a:lstStyle/>
                    <a:p>
                      <a:r>
                        <a:rPr lang="de-DE" sz="1000" b="1"/>
                        <a:t>Zapp - Das Medienmagazin - 2016-09-06 18:16:29</a:t>
                      </a:r>
                      <a:r>
                        <a:rPr lang="de-DE" sz="1000"/>
                        <a:t>
Lügen-AfD? Der Kreisverband Stade der Partei verbreitet ein gefälschtes Foto. Es handele sich dabei um ein Symbolfoto.</a:t>
                      </a:r>
                      <a:endParaRPr lang="en-US" sz="1000"/>
                    </a:p>
                  </a:txBody>
                  <a:tcPr/>
                </a:tc>
                <a:tc>
                  <a:txBody>
                    <a:bodyPr/>
                    <a:lstStyle/>
                    <a:p>
                      <a:r>
                        <a:rPr lang="en-US" sz="1000"/>
                        <a:t>11.3%</a:t>
                      </a:r>
                      <a:endParaRPr lang="en-US" sz="1000"/>
                    </a:p>
                  </a:txBody>
                  <a:tcPr/>
                </a:tc>
                <a:tc>
                  <a:txBody>
                    <a:bodyPr/>
                    <a:lstStyle/>
                    <a:p>
                      <a:r>
                        <a:rPr lang="en-US" sz="1000"/>
                        <a:t>2704</a:t>
                      </a:r>
                      <a:endParaRPr lang="en-US" sz="1000"/>
                    </a:p>
                  </a:txBody>
                  <a:tcPr/>
                </a:tc>
                <a:tc>
                  <a:txBody>
                    <a:bodyPr/>
                    <a:lstStyle/>
                    <a:p>
                      <a:r>
                        <a:rPr lang="en-US" sz="1000"/>
                        <a:t>23984</a:t>
                      </a:r>
                      <a:endParaRPr lang="en-US" sz="1000"/>
                    </a:p>
                  </a:txBody>
                  <a:tcPr/>
                </a:tc>
                <a:tc>
                  <a:txBody>
                    <a:bodyPr/>
                    <a:lstStyle/>
                    <a:p>
                      <a:r>
                        <a:rPr lang="en-US" sz="1000"/>
                        <a:t>3543</a:t>
                      </a:r>
                      <a:endParaRPr lang="en-US" sz="1000"/>
                    </a:p>
                  </a:txBody>
                  <a:tcPr/>
                </a:tc>
                <a:tc>
                  <a:txBody>
                    <a:bodyPr/>
                    <a:lstStyle/>
                    <a:p>
                      <a:r>
                        <a:rPr lang="en-US" sz="1000"/>
                        <a:t>14.8%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71151466"/>
                  </a:ext>
                </a:extLst>
              </a:tr>
              <a:tr h="370840">
                <a:tc>
                  <a:txBody>
                    <a:bodyPr/>
                    <a:lstStyle/>
                    <a:p>
                      <a:r>
                        <a:rPr lang="de-DE" sz="1000" b="1"/>
                        <a:t>Zapp - Das Medienmagazin - 2016-07-17 17:07:05</a:t>
                      </a:r>
                      <a:r>
                        <a:rPr lang="de-DE" sz="1000"/>
                        <a:t>
Facebook zeigt uns, was wir vermeintlich sehen wollen. Und sorgt so für eine Filterblase, wo sich Meinungen verstärken. Dennis Horn vom WDR zeigt, wie Nutzer den Newsfeed-Algorithmus aushebeln können. Welche Tricks nutzen Sie?</a:t>
                      </a:r>
                      <a:endParaRPr lang="en-US" sz="1000"/>
                    </a:p>
                  </a:txBody>
                  <a:tcPr/>
                </a:tc>
                <a:tc>
                  <a:txBody>
                    <a:bodyPr/>
                    <a:lstStyle/>
                    <a:p>
                      <a:r>
                        <a:rPr lang="en-US" sz="1000"/>
                        <a:t>7.5%</a:t>
                      </a:r>
                      <a:endParaRPr lang="en-US" sz="1000"/>
                    </a:p>
                  </a:txBody>
                  <a:tcPr/>
                </a:tc>
                <a:tc>
                  <a:txBody>
                    <a:bodyPr/>
                    <a:lstStyle/>
                    <a:p>
                      <a:r>
                        <a:rPr lang="en-US" sz="1000"/>
                        <a:t>2525</a:t>
                      </a:r>
                      <a:endParaRPr lang="en-US" sz="1000"/>
                    </a:p>
                  </a:txBody>
                  <a:tcPr/>
                </a:tc>
                <a:tc>
                  <a:txBody>
                    <a:bodyPr/>
                    <a:lstStyle/>
                    <a:p>
                      <a:r>
                        <a:rPr lang="en-US" sz="1000"/>
                        <a:t>33480</a:t>
                      </a:r>
                      <a:endParaRPr lang="en-US" sz="1000"/>
                    </a:p>
                  </a:txBody>
                  <a:tcPr/>
                </a:tc>
                <a:tc>
                  <a:txBody>
                    <a:bodyPr/>
                    <a:lstStyle/>
                    <a:p>
                      <a:r>
                        <a:rPr lang="en-US" sz="1000"/>
                        <a:t>3235</a:t>
                      </a:r>
                      <a:endParaRPr lang="en-US" sz="1000"/>
                    </a:p>
                  </a:txBody>
                  <a:tcPr/>
                </a:tc>
                <a:tc>
                  <a:txBody>
                    <a:bodyPr/>
                    <a:lstStyle/>
                    <a:p>
                      <a:r>
                        <a:rPr lang="en-US" sz="1000"/>
                        <a:t>9.7%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59420281"/>
                  </a:ext>
                </a:extLst>
              </a:tr>
              <a:tr h="370840">
                <a:tc>
                  <a:txBody>
                    <a:bodyPr/>
                    <a:lstStyle/>
                    <a:p>
                      <a:r>
                        <a:rPr lang="de-DE" sz="1000" b="1"/>
                        <a:t>Zapp - Das Medienmagazin - 2016-10-18 14:48:21</a:t>
                      </a:r>
                      <a:r>
                        <a:rPr lang="de-DE" sz="1000"/>
                        <a:t>
NDR Schleswig-Holstein Reporter Carsten Janz war bei beim AfD-Parteitag in Henstedt-Ulzburg. Dort erlebte er kuriose Dinge:</a:t>
                      </a:r>
                      <a:endParaRPr lang="en-US" sz="1000"/>
                    </a:p>
                  </a:txBody>
                  <a:tcPr/>
                </a:tc>
                <a:tc>
                  <a:txBody>
                    <a:bodyPr/>
                    <a:lstStyle/>
                    <a:p>
                      <a:r>
                        <a:rPr lang="en-US" sz="1000"/>
                        <a:t>7.4%</a:t>
                      </a:r>
                      <a:endParaRPr lang="en-US" sz="1000"/>
                    </a:p>
                  </a:txBody>
                  <a:tcPr/>
                </a:tc>
                <a:tc>
                  <a:txBody>
                    <a:bodyPr/>
                    <a:lstStyle/>
                    <a:p>
                      <a:r>
                        <a:rPr lang="en-US" sz="1000"/>
                        <a:t>1126</a:t>
                      </a:r>
                      <a:endParaRPr lang="en-US" sz="1000"/>
                    </a:p>
                  </a:txBody>
                  <a:tcPr/>
                </a:tc>
                <a:tc>
                  <a:txBody>
                    <a:bodyPr/>
                    <a:lstStyle/>
                    <a:p>
                      <a:r>
                        <a:rPr lang="en-US" sz="1000"/>
                        <a:t>15245</a:t>
                      </a:r>
                      <a:endParaRPr lang="en-US" sz="1000"/>
                    </a:p>
                  </a:txBody>
                  <a:tcPr/>
                </a:tc>
                <a:tc>
                  <a:txBody>
                    <a:bodyPr/>
                    <a:lstStyle/>
                    <a:p>
                      <a:r>
                        <a:rPr lang="en-US" sz="1000"/>
                        <a:t>1301</a:t>
                      </a:r>
                      <a:endParaRPr lang="en-US" sz="1000"/>
                    </a:p>
                  </a:txBody>
                  <a:tcPr/>
                </a:tc>
                <a:tc>
                  <a:txBody>
                    <a:bodyPr/>
                    <a:lstStyle/>
                    <a:p>
                      <a:r>
                        <a:rPr lang="en-US" sz="1000"/>
                        <a:t>8.5%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478076684"/>
                  </a:ext>
                </a:extLst>
              </a:tr>
              <a:tr h="370840">
                <a:tc>
                  <a:txBody>
                    <a:bodyPr/>
                    <a:lstStyle/>
                    <a:p>
                      <a:r>
                        <a:rPr lang="de-DE" sz="1000" b="1"/>
                        <a:t>Zapp - Das Medienmagazin - 2016-08-23 16:39:08</a:t>
                      </a:r>
                      <a:r>
                        <a:rPr lang="de-DE" sz="1000"/>
                        <a:t>
Ein Foto von Nonnen am Strand ist in den vergangenen Tagen durch das Internet gewandert - wo kommt es her?</a:t>
                      </a:r>
                      <a:endParaRPr lang="en-US" sz="1000"/>
                    </a:p>
                  </a:txBody>
                  <a:tcPr/>
                </a:tc>
                <a:tc>
                  <a:txBody>
                    <a:bodyPr/>
                    <a:lstStyle/>
                    <a:p>
                      <a:r>
                        <a:rPr lang="en-US" sz="1000"/>
                        <a:t>7.0%</a:t>
                      </a:r>
                      <a:endParaRPr lang="en-US" sz="1000"/>
                    </a:p>
                  </a:txBody>
                  <a:tcPr/>
                </a:tc>
                <a:tc>
                  <a:txBody>
                    <a:bodyPr/>
                    <a:lstStyle/>
                    <a:p>
                      <a:r>
                        <a:rPr lang="en-US" sz="1000"/>
                        <a:t>910</a:t>
                      </a:r>
                      <a:endParaRPr lang="en-US" sz="1000"/>
                    </a:p>
                  </a:txBody>
                  <a:tcPr/>
                </a:tc>
                <a:tc>
                  <a:txBody>
                    <a:bodyPr/>
                    <a:lstStyle/>
                    <a:p>
                      <a:r>
                        <a:rPr lang="en-US" sz="1000"/>
                        <a:t>12954</a:t>
                      </a:r>
                      <a:endParaRPr lang="en-US" sz="1000"/>
                    </a:p>
                  </a:txBody>
                  <a:tcPr/>
                </a:tc>
                <a:tc>
                  <a:txBody>
                    <a:bodyPr/>
                    <a:lstStyle/>
                    <a:p>
                      <a:r>
                        <a:rPr lang="en-US" sz="1000"/>
                        <a:t>1166</a:t>
                      </a:r>
                      <a:endParaRPr lang="en-US" sz="1000"/>
                    </a:p>
                  </a:txBody>
                  <a:tcPr/>
                </a:tc>
                <a:tc>
                  <a:txBody>
                    <a:bodyPr/>
                    <a:lstStyle/>
                    <a:p>
                      <a:r>
                        <a:rPr lang="en-US" sz="1000"/>
                        <a:t>9.0%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57433797"/>
                  </a:ext>
                </a:extLst>
              </a:tr>
              <a:tr h="370840">
                <a:tc>
                  <a:txBody>
                    <a:bodyPr/>
                    <a:lstStyle/>
                    <a:p>
                      <a:r>
                        <a:rPr lang="de-DE" sz="1000" b="1"/>
                        <a:t>Zapp - Das Medienmagazin - 2016-11-16 19:39:15</a:t>
                      </a:r>
                      <a:r>
                        <a:rPr lang="de-DE" sz="1000"/>
                        <a:t>
Paukenschlag bei den Zeitschriftenverlegern: Spiegel, Gruner + Jahr, Medweth, und "Die Zeit" verlassen ihren Verband.</a:t>
                      </a:r>
                      <a:endParaRPr lang="en-US" sz="1000"/>
                    </a:p>
                  </a:txBody>
                  <a:tcPr/>
                </a:tc>
                <a:tc>
                  <a:txBody>
                    <a:bodyPr/>
                    <a:lstStyle/>
                    <a:p>
                      <a:r>
                        <a:rPr lang="en-US" sz="1000"/>
                        <a:t>6.7%</a:t>
                      </a:r>
                      <a:endParaRPr lang="en-US" sz="1000"/>
                    </a:p>
                  </a:txBody>
                  <a:tcPr/>
                </a:tc>
                <a:tc>
                  <a:txBody>
                    <a:bodyPr/>
                    <a:lstStyle/>
                    <a:p>
                      <a:r>
                        <a:rPr lang="en-US" sz="1000"/>
                        <a:t>797</a:t>
                      </a:r>
                      <a:endParaRPr lang="en-US" sz="1000"/>
                    </a:p>
                  </a:txBody>
                  <a:tcPr/>
                </a:tc>
                <a:tc>
                  <a:txBody>
                    <a:bodyPr/>
                    <a:lstStyle/>
                    <a:p>
                      <a:r>
                        <a:rPr lang="en-US" sz="1000"/>
                        <a:t>11924</a:t>
                      </a:r>
                      <a:endParaRPr lang="en-US" sz="1000"/>
                    </a:p>
                  </a:txBody>
                  <a:tcPr/>
                </a:tc>
                <a:tc>
                  <a:txBody>
                    <a:bodyPr/>
                    <a:lstStyle/>
                    <a:p>
                      <a:r>
                        <a:rPr lang="en-US" sz="1000"/>
                        <a:t>887</a:t>
                      </a:r>
                      <a:endParaRPr lang="en-US" sz="1000"/>
                    </a:p>
                  </a:txBody>
                  <a:tcPr/>
                </a:tc>
                <a:tc>
                  <a:txBody>
                    <a:bodyPr/>
                    <a:lstStyle/>
                    <a:p>
                      <a:r>
                        <a:rPr lang="en-US" sz="1000"/>
                        <a:t>7.4%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0797649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493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8832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779456641"/>
                    </a:ext>
                  </a:extLst>
                </a:gridCol>
                <a:gridCol w="1152144">
                  <a:extLst>
                    <a:ext uri="{9D8B030D-6E8A-4147-A177-3AD203B41FA5}">
                      <a16:colId xmlns:a16="http://schemas.microsoft.com/office/drawing/2014/main" val="3702714221"/>
                    </a:ext>
                  </a:extLst>
                </a:gridCol>
                <a:gridCol w="1152144">
                  <a:extLst>
                    <a:ext uri="{9D8B030D-6E8A-4147-A177-3AD203B41FA5}">
                      <a16:colId xmlns:a16="http://schemas.microsoft.com/office/drawing/2014/main" val="1800862646"/>
                    </a:ext>
                  </a:extLst>
                </a:gridCol>
                <a:gridCol w="1152144">
                  <a:extLst>
                    <a:ext uri="{9D8B030D-6E8A-4147-A177-3AD203B41FA5}">
                      <a16:colId xmlns:a16="http://schemas.microsoft.com/office/drawing/2014/main" val="1841153944"/>
                    </a:ext>
                  </a:extLst>
                </a:gridCol>
                <a:gridCol w="822960">
                  <a:extLst>
                    <a:ext uri="{9D8B030D-6E8A-4147-A177-3AD203B41FA5}">
                      <a16:colId xmlns:a16="http://schemas.microsoft.com/office/drawing/2014/main" val="125692024"/>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461823749"/>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75102</a:t>
                      </a:r>
                      <a:endParaRPr lang="en-US" sz="1000"/>
                    </a:p>
                  </a:txBody>
                  <a:tcPr/>
                </a:tc>
                <a:tc>
                  <a:txBody>
                    <a:bodyPr/>
                    <a:lstStyle/>
                    <a:p>
                      <a:r>
                        <a:rPr lang="en-US" sz="1000"/>
                        <a:t>150301</a:t>
                      </a:r>
                      <a:endParaRPr lang="en-US" sz="1000"/>
                    </a:p>
                  </a:txBody>
                  <a:tcPr/>
                </a:tc>
                <a:tc>
                  <a:txBody>
                    <a:bodyPr/>
                    <a:lstStyle/>
                    <a:p>
                      <a:r>
                        <a:rPr lang="en-US" sz="1000"/>
                        <a:t>26%</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19794016"/>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26918</a:t>
                      </a:r>
                      <a:endParaRPr lang="en-US" sz="1000"/>
                    </a:p>
                  </a:txBody>
                  <a:tcPr/>
                </a:tc>
                <a:tc>
                  <a:txBody>
                    <a:bodyPr/>
                    <a:lstStyle/>
                    <a:p>
                      <a:r>
                        <a:rPr lang="en-US" sz="1000"/>
                        <a:t>46871</a:t>
                      </a:r>
                      <a:endParaRPr lang="en-US" sz="1000"/>
                    </a:p>
                  </a:txBody>
                  <a:tcPr/>
                </a:tc>
                <a:tc>
                  <a:txBody>
                    <a:bodyPr/>
                    <a:lstStyle/>
                    <a:p>
                      <a:r>
                        <a:rPr lang="en-US" sz="1000"/>
                        <a:t>27%</a:t>
                      </a:r>
                      <a:endParaRPr lang="en-US" sz="1000"/>
                    </a:p>
                  </a:txBody>
                  <a:tcPr/>
                </a:tc>
                <a:tc>
                  <a:txBody>
                    <a:bodyPr/>
                    <a:lstStyle/>
                    <a:p>
                      <a:r>
                        <a:rPr lang="en-US" sz="1000"/>
                        <a:t>5:16</a:t>
                      </a:r>
                      <a:endParaRPr lang="en-US" sz="1000"/>
                    </a:p>
                  </a:txBody>
                  <a:tcPr/>
                </a:tc>
                <a:extLst>
                  <a:ext uri="{0D108BD9-81ED-4DB2-BD59-A6C34878D82A}">
                    <a16:rowId xmlns:a16="http://schemas.microsoft.com/office/drawing/2014/main" val="3751857852"/>
                  </a:ext>
                </a:extLst>
              </a:tr>
              <a:tr h="370840">
                <a:tc>
                  <a:txBody>
                    <a:bodyPr/>
                    <a:lstStyle/>
                    <a:p>
                      <a:r>
                        <a:rPr lang="de-DE" sz="1000" b="1"/>
                        <a:t>Zapp - Das Medienmagazin - 2016-06-15 17:57:34</a:t>
                      </a:r>
                      <a:r>
                        <a:rPr lang="de-DE" sz="1000"/>
                        <a:t>
Walulis sieht fern mit einer neuen Folge der ZAPP "Medientypen". Passend zur Europameisterschaft heute: Der Sportreporter.</a:t>
                      </a:r>
                      <a:endParaRPr lang="en-US" sz="1000"/>
                    </a:p>
                  </a:txBody>
                  <a:tcPr/>
                </a:tc>
                <a:tc>
                  <a:txBody>
                    <a:bodyPr/>
                    <a:lstStyle/>
                    <a:p>
                      <a:r>
                        <a:rPr lang="en-US" sz="1000"/>
                        <a:t>24313</a:t>
                      </a:r>
                      <a:endParaRPr lang="en-US" sz="1000"/>
                    </a:p>
                  </a:txBody>
                  <a:tcPr/>
                </a:tc>
                <a:tc>
                  <a:txBody>
                    <a:bodyPr/>
                    <a:lstStyle/>
                    <a:p>
                      <a:r>
                        <a:rPr lang="en-US" sz="1000"/>
                        <a:t>55709</a:t>
                      </a:r>
                      <a:endParaRPr lang="en-US" sz="1000"/>
                    </a:p>
                  </a:txBody>
                  <a:tcPr/>
                </a:tc>
                <a:tc>
                  <a:txBody>
                    <a:bodyPr/>
                    <a:lstStyle/>
                    <a:p>
                      <a:r>
                        <a:rPr lang="en-US" sz="1000"/>
                        <a:t>23%</a:t>
                      </a:r>
                      <a:endParaRPr lang="en-US" sz="1000"/>
                    </a:p>
                  </a:txBody>
                  <a:tcPr/>
                </a:tc>
                <a:tc>
                  <a:txBody>
                    <a:bodyPr/>
                    <a:lstStyle/>
                    <a:p>
                      <a:r>
                        <a:rPr lang="en-US" sz="1000"/>
                        <a:t>2:45</a:t>
                      </a:r>
                      <a:endParaRPr lang="en-US" sz="1000"/>
                    </a:p>
                  </a:txBody>
                  <a:tcPr/>
                </a:tc>
                <a:extLst>
                  <a:ext uri="{0D108BD9-81ED-4DB2-BD59-A6C34878D82A}">
                    <a16:rowId xmlns:a16="http://schemas.microsoft.com/office/drawing/2014/main" val="1382037888"/>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22001</a:t>
                      </a:r>
                      <a:endParaRPr lang="en-US" sz="1000"/>
                    </a:p>
                  </a:txBody>
                  <a:tcPr/>
                </a:tc>
                <a:tc>
                  <a:txBody>
                    <a:bodyPr/>
                    <a:lstStyle/>
                    <a:p>
                      <a:r>
                        <a:rPr lang="en-US" sz="1000"/>
                        <a:t>49097</a:t>
                      </a:r>
                      <a:endParaRPr lang="en-US" sz="1000"/>
                    </a:p>
                  </a:txBody>
                  <a:tcPr/>
                </a:tc>
                <a:tc>
                  <a:txBody>
                    <a:bodyPr/>
                    <a:lstStyle/>
                    <a:p>
                      <a:r>
                        <a:rPr lang="en-US" sz="1000"/>
                        <a:t>21%</a:t>
                      </a:r>
                      <a:endParaRPr lang="en-US" sz="1000"/>
                    </a:p>
                  </a:txBody>
                  <a:tcPr/>
                </a:tc>
                <a:tc>
                  <a:txBody>
                    <a:bodyPr/>
                    <a:lstStyle/>
                    <a:p>
                      <a:r>
                        <a:rPr lang="en-US" sz="1000"/>
                        <a:t>4:04</a:t>
                      </a:r>
                      <a:endParaRPr lang="en-US" sz="1000"/>
                    </a:p>
                  </a:txBody>
                  <a:tcPr/>
                </a:tc>
                <a:extLst>
                  <a:ext uri="{0D108BD9-81ED-4DB2-BD59-A6C34878D82A}">
                    <a16:rowId xmlns:a16="http://schemas.microsoft.com/office/drawing/2014/main" val="1903986018"/>
                  </a:ext>
                </a:extLst>
              </a:tr>
              <a:tr h="370840">
                <a:tc>
                  <a:txBody>
                    <a:bodyPr/>
                    <a:lstStyle/>
                    <a:p>
                      <a:r>
                        <a:rPr lang="de-DE" sz="1000" b="1"/>
                        <a:t>Zapp - Das Medienmagazin - 2016-06-08 18:50:00</a:t>
                      </a:r>
                      <a:r>
                        <a:rPr lang="de-DE" sz="1000"/>
                        <a:t>
Walulis sieht fern erklärt, wie die Polittalk-Redaktion dafür sorgt, dass beim Gäste-Sudoku jede Woche dasselbe rauskommt. Neue ZAPP Reihe "Medientypen" hier:
http://www.ndr.de/fernsehen/sendungen/zapp/Medientypen-Philipp-Walulis-bei-ZAPP,walulis128.html</a:t>
                      </a:r>
                      <a:endParaRPr lang="en-US" sz="1000"/>
                    </a:p>
                  </a:txBody>
                  <a:tcPr/>
                </a:tc>
                <a:tc>
                  <a:txBody>
                    <a:bodyPr/>
                    <a:lstStyle/>
                    <a:p>
                      <a:r>
                        <a:rPr lang="en-US" sz="1000"/>
                        <a:t>21781</a:t>
                      </a:r>
                      <a:endParaRPr lang="en-US" sz="1000"/>
                    </a:p>
                  </a:txBody>
                  <a:tcPr/>
                </a:tc>
                <a:tc>
                  <a:txBody>
                    <a:bodyPr/>
                    <a:lstStyle/>
                    <a:p>
                      <a:r>
                        <a:rPr lang="en-US" sz="1000"/>
                        <a:t>56641</a:t>
                      </a:r>
                      <a:endParaRPr lang="en-US" sz="1000"/>
                    </a:p>
                  </a:txBody>
                  <a:tcPr/>
                </a:tc>
                <a:tc>
                  <a:txBody>
                    <a:bodyPr/>
                    <a:lstStyle/>
                    <a:p>
                      <a:r>
                        <a:rPr lang="en-US" sz="1000"/>
                        <a:t>19%</a:t>
                      </a:r>
                      <a:endParaRPr lang="en-US" sz="1000"/>
                    </a:p>
                  </a:txBody>
                  <a:tcPr/>
                </a:tc>
                <a:tc>
                  <a:txBody>
                    <a:bodyPr/>
                    <a:lstStyle/>
                    <a:p>
                      <a:r>
                        <a:rPr lang="en-US" sz="1000"/>
                        <a:t>4:12</a:t>
                      </a:r>
                      <a:endParaRPr lang="en-US" sz="1000"/>
                    </a:p>
                  </a:txBody>
                  <a:tcPr/>
                </a:tc>
                <a:extLst>
                  <a:ext uri="{0D108BD9-81ED-4DB2-BD59-A6C34878D82A}">
                    <a16:rowId xmlns:a16="http://schemas.microsoft.com/office/drawing/2014/main" val="419293796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2224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10196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0751957"/>
                    </a:ext>
                  </a:extLst>
                </a:gridCol>
                <a:gridCol w="1316736">
                  <a:extLst>
                    <a:ext uri="{9D8B030D-6E8A-4147-A177-3AD203B41FA5}">
                      <a16:colId xmlns:a16="http://schemas.microsoft.com/office/drawing/2014/main" val="78439923"/>
                    </a:ext>
                  </a:extLst>
                </a:gridCol>
                <a:gridCol w="1481328">
                  <a:extLst>
                    <a:ext uri="{9D8B030D-6E8A-4147-A177-3AD203B41FA5}">
                      <a16:colId xmlns:a16="http://schemas.microsoft.com/office/drawing/2014/main" val="161049446"/>
                    </a:ext>
                  </a:extLst>
                </a:gridCol>
                <a:gridCol w="1481328">
                  <a:extLst>
                    <a:ext uri="{9D8B030D-6E8A-4147-A177-3AD203B41FA5}">
                      <a16:colId xmlns:a16="http://schemas.microsoft.com/office/drawing/2014/main" val="1162032697"/>
                    </a:ext>
                  </a:extLst>
                </a:gridCol>
                <a:gridCol w="1481328">
                  <a:extLst>
                    <a:ext uri="{9D8B030D-6E8A-4147-A177-3AD203B41FA5}">
                      <a16:colId xmlns:a16="http://schemas.microsoft.com/office/drawing/2014/main" val="259001738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25835584"/>
                  </a:ext>
                </a:extLst>
              </a:tr>
              <a:tr h="370840">
                <a:tc>
                  <a:txBody>
                    <a:bodyPr/>
                    <a:lstStyle/>
                    <a:p>
                      <a:r>
                        <a:rPr lang="de-DE" sz="1000" b="1"/>
                        <a:t>Zapp - Das Medienmagazin - 2016-09-28 14:01:05</a:t>
                      </a:r>
                      <a:r>
                        <a:rPr lang="de-DE" sz="1000"/>
                        <a:t>
"Bild" durfte die Bilder eines privaten Essens von Klaus Wowereit veröffentlichen, so der BGH. Grund: Sie wurden am Tag vor der Misstrauens-Abstimmung gegen den Berliner Bügermeister geschossen und sind somit ein Dokument der Zeitgeschichte. Richtige Entscheidung?</a:t>
                      </a:r>
                      <a:endParaRPr lang="en-US" sz="1000"/>
                    </a:p>
                  </a:txBody>
                  <a:tcPr/>
                </a:tc>
                <a:tc>
                  <a:txBody>
                    <a:bodyPr/>
                    <a:lstStyle/>
                    <a:p>
                      <a:r>
                        <a:rPr lang="en-US" sz="1000"/>
                        <a:t>22.2%</a:t>
                      </a:r>
                      <a:endParaRPr lang="en-US" sz="1000"/>
                    </a:p>
                  </a:txBody>
                  <a:tcPr/>
                </a:tc>
                <a:tc>
                  <a:txBody>
                    <a:bodyPr/>
                    <a:lstStyle/>
                    <a:p>
                      <a:r>
                        <a:rPr lang="en-US" sz="1000"/>
                        <a:t>45.1%</a:t>
                      </a:r>
                      <a:endParaRPr lang="en-US" sz="1000"/>
                    </a:p>
                  </a:txBody>
                  <a:tcPr/>
                </a:tc>
                <a:tc>
                  <a:txBody>
                    <a:bodyPr/>
                    <a:lstStyle/>
                    <a:p>
                      <a:r>
                        <a:rPr lang="en-US" sz="1000"/>
                        <a:t>1382</a:t>
                      </a:r>
                      <a:endParaRPr lang="en-US" sz="1000"/>
                    </a:p>
                  </a:txBody>
                  <a:tcPr/>
                </a:tc>
                <a:tc>
                  <a:txBody>
                    <a:bodyPr/>
                    <a:lstStyle/>
                    <a:p>
                      <a:r>
                        <a:rPr lang="en-US" sz="1000"/>
                        <a:t>6236</a:t>
                      </a:r>
                      <a:endParaRPr lang="en-US" sz="1000"/>
                    </a:p>
                  </a:txBody>
                  <a:tcPr/>
                </a:tc>
                <a:extLst>
                  <a:ext uri="{0D108BD9-81ED-4DB2-BD59-A6C34878D82A}">
                    <a16:rowId xmlns:a16="http://schemas.microsoft.com/office/drawing/2014/main" val="2558591592"/>
                  </a:ext>
                </a:extLst>
              </a:tr>
              <a:tr h="370840">
                <a:tc>
                  <a:txBody>
                    <a:bodyPr/>
                    <a:lstStyle/>
                    <a:p>
                      <a:r>
                        <a:rPr lang="de-DE" sz="1000" b="1"/>
                        <a:t>Zapp - Das Medienmagazin - 2016-04-08 19:20:17</a:t>
                      </a:r>
                      <a:r>
                        <a:rPr lang="de-DE" sz="1000"/>
                        <a:t>
Unsere Kollegin Kathrin Drehkopf stuft Böhmermanns Erdogan-Gedicht als "kalkulierte Grenzüberschreitung" ein. Ist sie noch gedeckt von der Kunst- und Meinungsfreiheit - wie ist Ihre Einschätzung?</a:t>
                      </a:r>
                      <a:endParaRPr lang="en-US" sz="1000"/>
                    </a:p>
                  </a:txBody>
                  <a:tcPr/>
                </a:tc>
                <a:tc>
                  <a:txBody>
                    <a:bodyPr/>
                    <a:lstStyle/>
                    <a:p>
                      <a:r>
                        <a:rPr lang="en-US" sz="1000"/>
                        <a:t>21.4%</a:t>
                      </a:r>
                      <a:endParaRPr lang="en-US" sz="1000"/>
                    </a:p>
                  </a:txBody>
                  <a:tcPr/>
                </a:tc>
                <a:tc>
                  <a:txBody>
                    <a:bodyPr/>
                    <a:lstStyle/>
                    <a:p>
                      <a:r>
                        <a:rPr lang="en-US" sz="1000"/>
                        <a:t>39.2%</a:t>
                      </a:r>
                      <a:endParaRPr lang="en-US" sz="1000"/>
                    </a:p>
                  </a:txBody>
                  <a:tcPr/>
                </a:tc>
                <a:tc>
                  <a:txBody>
                    <a:bodyPr/>
                    <a:lstStyle/>
                    <a:p>
                      <a:r>
                        <a:rPr lang="en-US" sz="1000"/>
                        <a:t>2719</a:t>
                      </a:r>
                      <a:endParaRPr lang="en-US" sz="1000"/>
                    </a:p>
                  </a:txBody>
                  <a:tcPr/>
                </a:tc>
                <a:tc>
                  <a:txBody>
                    <a:bodyPr/>
                    <a:lstStyle/>
                    <a:p>
                      <a:r>
                        <a:rPr lang="en-US" sz="1000"/>
                        <a:t>12699</a:t>
                      </a:r>
                      <a:endParaRPr lang="en-US" sz="1000"/>
                    </a:p>
                  </a:txBody>
                  <a:tcPr/>
                </a:tc>
                <a:extLst>
                  <a:ext uri="{0D108BD9-81ED-4DB2-BD59-A6C34878D82A}">
                    <a16:rowId xmlns:a16="http://schemas.microsoft.com/office/drawing/2014/main" val="3771090441"/>
                  </a:ext>
                </a:extLst>
              </a:tr>
              <a:tr h="370840">
                <a:tc>
                  <a:txBody>
                    <a:bodyPr/>
                    <a:lstStyle/>
                    <a:p>
                      <a:r>
                        <a:rPr lang="de-DE" sz="1000" b="1"/>
                        <a:t>Zapp - Das Medienmagazin - 2016-08-01 20:00:00</a:t>
                      </a:r>
                      <a:r>
                        <a:rPr lang="de-DE" sz="1000"/>
                        <a:t>
Die Kolleginnen und Kollegen von tagesschau.de feiern heute 20-jähriges Jubiläum. Vielen Dank für viele gute ZAPP-Geschichten (die freiwilligen und die unfreiwilligen) ... ;-)</a:t>
                      </a:r>
                      <a:endParaRPr lang="en-US" sz="1000"/>
                    </a:p>
                  </a:txBody>
                  <a:tcPr/>
                </a:tc>
                <a:tc>
                  <a:txBody>
                    <a:bodyPr/>
                    <a:lstStyle/>
                    <a:p>
                      <a:r>
                        <a:rPr lang="en-US" sz="1000"/>
                        <a:t>20.1%</a:t>
                      </a:r>
                      <a:endParaRPr lang="en-US" sz="1000"/>
                    </a:p>
                  </a:txBody>
                  <a:tcPr/>
                </a:tc>
                <a:tc>
                  <a:txBody>
                    <a:bodyPr/>
                    <a:lstStyle/>
                    <a:p>
                      <a:r>
                        <a:rPr lang="en-US" sz="1000"/>
                        <a:t>38.6%</a:t>
                      </a:r>
                      <a:endParaRPr lang="en-US" sz="1000"/>
                    </a:p>
                  </a:txBody>
                  <a:tcPr/>
                </a:tc>
                <a:tc>
                  <a:txBody>
                    <a:bodyPr/>
                    <a:lstStyle/>
                    <a:p>
                      <a:r>
                        <a:rPr lang="en-US" sz="1000"/>
                        <a:t>2338</a:t>
                      </a:r>
                      <a:endParaRPr lang="en-US" sz="1000"/>
                    </a:p>
                  </a:txBody>
                  <a:tcPr/>
                </a:tc>
                <a:tc>
                  <a:txBody>
                    <a:bodyPr/>
                    <a:lstStyle/>
                    <a:p>
                      <a:r>
                        <a:rPr lang="en-US" sz="1000"/>
                        <a:t>11619</a:t>
                      </a:r>
                      <a:endParaRPr lang="en-US" sz="1000"/>
                    </a:p>
                  </a:txBody>
                  <a:tcPr/>
                </a:tc>
                <a:extLst>
                  <a:ext uri="{0D108BD9-81ED-4DB2-BD59-A6C34878D82A}">
                    <a16:rowId xmlns:a16="http://schemas.microsoft.com/office/drawing/2014/main" val="3265533080"/>
                  </a:ext>
                </a:extLst>
              </a:tr>
              <a:tr h="370840">
                <a:tc>
                  <a:txBody>
                    <a:bodyPr/>
                    <a:lstStyle/>
                    <a:p>
                      <a:r>
                        <a:rPr lang="de-DE" sz="1000" b="1"/>
                        <a:t>Zapp - Das Medienmagazin - 2016-02-27 14:16:09</a:t>
                      </a:r>
                      <a:r>
                        <a:rPr lang="de-DE" sz="1000"/>
                        <a:t>
Die Kollegen vom Kulturjournal haben Michel Abdollahi auf die Straße geschickt und Passanten böse Netzkommentare bewerten lassen. Es gab teils überraschende Antworten.</a:t>
                      </a:r>
                      <a:endParaRPr lang="en-US" sz="1000"/>
                    </a:p>
                  </a:txBody>
                  <a:tcPr/>
                </a:tc>
                <a:tc>
                  <a:txBody>
                    <a:bodyPr/>
                    <a:lstStyle/>
                    <a:p>
                      <a:r>
                        <a:rPr lang="en-US" sz="1000"/>
                        <a:t>20.0%</a:t>
                      </a:r>
                      <a:endParaRPr lang="en-US" sz="1000"/>
                    </a:p>
                  </a:txBody>
                  <a:tcPr/>
                </a:tc>
                <a:tc>
                  <a:txBody>
                    <a:bodyPr/>
                    <a:lstStyle/>
                    <a:p>
                      <a:r>
                        <a:rPr lang="en-US" sz="1000"/>
                        <a:t>34.9%</a:t>
                      </a:r>
                      <a:endParaRPr lang="en-US" sz="1000"/>
                    </a:p>
                  </a:txBody>
                  <a:tcPr/>
                </a:tc>
                <a:tc>
                  <a:txBody>
                    <a:bodyPr/>
                    <a:lstStyle/>
                    <a:p>
                      <a:r>
                        <a:rPr lang="en-US" sz="1000"/>
                        <a:t>1420</a:t>
                      </a:r>
                      <a:endParaRPr lang="en-US" sz="1000"/>
                    </a:p>
                  </a:txBody>
                  <a:tcPr/>
                </a:tc>
                <a:tc>
                  <a:txBody>
                    <a:bodyPr/>
                    <a:lstStyle/>
                    <a:p>
                      <a:r>
                        <a:rPr lang="en-US" sz="1000"/>
                        <a:t>7106</a:t>
                      </a:r>
                      <a:endParaRPr lang="en-US" sz="1000"/>
                    </a:p>
                  </a:txBody>
                  <a:tcPr/>
                </a:tc>
                <a:extLst>
                  <a:ext uri="{0D108BD9-81ED-4DB2-BD59-A6C34878D82A}">
                    <a16:rowId xmlns:a16="http://schemas.microsoft.com/office/drawing/2014/main" val="492050401"/>
                  </a:ext>
                </a:extLst>
              </a:tr>
              <a:tr h="370840">
                <a:tc>
                  <a:txBody>
                    <a:bodyPr/>
                    <a:lstStyle/>
                    <a:p>
                      <a:r>
                        <a:rPr lang="de-DE" sz="1000" b="1"/>
                        <a:t>Zapp - Das Medienmagazin - 2016-08-12 14:43:09</a:t>
                      </a:r>
                      <a:r>
                        <a:rPr lang="de-DE" sz="1000"/>
                        <a:t>
Und wehe jemand benutzt hier Hashtags, ohne #Rio2016-Sponsor zu sein! Obwohl, Hashtags bei Facebook sind ja eh eher so ...</a:t>
                      </a:r>
                      <a:endParaRPr lang="en-US" sz="1000"/>
                    </a:p>
                  </a:txBody>
                  <a:tcPr/>
                </a:tc>
                <a:tc>
                  <a:txBody>
                    <a:bodyPr/>
                    <a:lstStyle/>
                    <a:p>
                      <a:r>
                        <a:rPr lang="en-US" sz="1000"/>
                        <a:t>18.3%</a:t>
                      </a:r>
                      <a:endParaRPr lang="en-US" sz="1000"/>
                    </a:p>
                  </a:txBody>
                  <a:tcPr/>
                </a:tc>
                <a:tc>
                  <a:txBody>
                    <a:bodyPr/>
                    <a:lstStyle/>
                    <a:p>
                      <a:r>
                        <a:rPr lang="en-US" sz="1000"/>
                        <a:t>32.6%</a:t>
                      </a:r>
                      <a:endParaRPr lang="en-US" sz="1000"/>
                    </a:p>
                  </a:txBody>
                  <a:tcPr/>
                </a:tc>
                <a:tc>
                  <a:txBody>
                    <a:bodyPr/>
                    <a:lstStyle/>
                    <a:p>
                      <a:r>
                        <a:rPr lang="en-US" sz="1000"/>
                        <a:t>1884</a:t>
                      </a:r>
                      <a:endParaRPr lang="en-US" sz="1000"/>
                    </a:p>
                  </a:txBody>
                  <a:tcPr/>
                </a:tc>
                <a:tc>
                  <a:txBody>
                    <a:bodyPr/>
                    <a:lstStyle/>
                    <a:p>
                      <a:r>
                        <a:rPr lang="en-US" sz="1000"/>
                        <a:t>10311</a:t>
                      </a:r>
                      <a:endParaRPr lang="en-US" sz="1000"/>
                    </a:p>
                  </a:txBody>
                  <a:tcPr/>
                </a:tc>
                <a:extLst>
                  <a:ext uri="{0D108BD9-81ED-4DB2-BD59-A6C34878D82A}">
                    <a16:rowId xmlns:a16="http://schemas.microsoft.com/office/drawing/2014/main" val="353505598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988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9160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6757746"/>
                    </a:ext>
                  </a:extLst>
                </a:gridCol>
                <a:gridCol w="1316736">
                  <a:extLst>
                    <a:ext uri="{9D8B030D-6E8A-4147-A177-3AD203B41FA5}">
                      <a16:colId xmlns:a16="http://schemas.microsoft.com/office/drawing/2014/main" val="3595595336"/>
                    </a:ext>
                  </a:extLst>
                </a:gridCol>
                <a:gridCol w="1481328">
                  <a:extLst>
                    <a:ext uri="{9D8B030D-6E8A-4147-A177-3AD203B41FA5}">
                      <a16:colId xmlns:a16="http://schemas.microsoft.com/office/drawing/2014/main" val="979315391"/>
                    </a:ext>
                  </a:extLst>
                </a:gridCol>
                <a:gridCol w="1481328">
                  <a:extLst>
                    <a:ext uri="{9D8B030D-6E8A-4147-A177-3AD203B41FA5}">
                      <a16:colId xmlns:a16="http://schemas.microsoft.com/office/drawing/2014/main" val="1483799618"/>
                    </a:ext>
                  </a:extLst>
                </a:gridCol>
                <a:gridCol w="1481328">
                  <a:extLst>
                    <a:ext uri="{9D8B030D-6E8A-4147-A177-3AD203B41FA5}">
                      <a16:colId xmlns:a16="http://schemas.microsoft.com/office/drawing/2014/main" val="1525706767"/>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051086716"/>
                  </a:ext>
                </a:extLst>
              </a:tr>
              <a:tr h="370840">
                <a:tc>
                  <a:txBody>
                    <a:bodyPr/>
                    <a:lstStyle/>
                    <a:p>
                      <a:r>
                        <a:rPr lang="de-DE" sz="1000" b="1"/>
                        <a:t>Zapp - Das Medienmagazin - 2016-09-25 17:22:00</a:t>
                      </a:r>
                      <a:r>
                        <a:rPr lang="de-DE" sz="1000"/>
                        <a:t>
Schlechter Stil der Woche: Die Washington Post wendet sich gegen Snowden. Redaktion der Woche: Backstage bei der InTouch. Ansichtssache der Woche: Lielischkies' Bericht ("Agrarkonzern klaut Bauer die Ernte") wird im russischen TV verdreht.</a:t>
                      </a:r>
                      <a:endParaRPr lang="en-US" sz="1000"/>
                    </a:p>
                  </a:txBody>
                  <a:tcPr/>
                </a:tc>
                <a:tc>
                  <a:txBody>
                    <a:bodyPr/>
                    <a:lstStyle/>
                    <a:p>
                      <a:r>
                        <a:rPr lang="en-US" sz="1000"/>
                        <a:t>1.1%</a:t>
                      </a:r>
                      <a:endParaRPr lang="en-US" sz="1000"/>
                    </a:p>
                  </a:txBody>
                  <a:tcPr/>
                </a:tc>
                <a:tc>
                  <a:txBody>
                    <a:bodyPr/>
                    <a:lstStyle/>
                    <a:p>
                      <a:r>
                        <a:rPr lang="en-US" sz="1000"/>
                        <a:t>2.6%</a:t>
                      </a:r>
                      <a:endParaRPr lang="en-US" sz="1000"/>
                    </a:p>
                  </a:txBody>
                  <a:tcPr/>
                </a:tc>
                <a:tc>
                  <a:txBody>
                    <a:bodyPr/>
                    <a:lstStyle/>
                    <a:p>
                      <a:r>
                        <a:rPr lang="en-US" sz="1000"/>
                        <a:t>1497</a:t>
                      </a:r>
                      <a:endParaRPr lang="en-US" sz="1000"/>
                    </a:p>
                  </a:txBody>
                  <a:tcPr/>
                </a:tc>
                <a:tc>
                  <a:txBody>
                    <a:bodyPr/>
                    <a:lstStyle/>
                    <a:p>
                      <a:r>
                        <a:rPr lang="en-US" sz="1000"/>
                        <a:t>141831</a:t>
                      </a:r>
                      <a:endParaRPr lang="en-US" sz="1000"/>
                    </a:p>
                  </a:txBody>
                  <a:tcPr/>
                </a:tc>
                <a:extLst>
                  <a:ext uri="{0D108BD9-81ED-4DB2-BD59-A6C34878D82A}">
                    <a16:rowId xmlns:a16="http://schemas.microsoft.com/office/drawing/2014/main" val="60146768"/>
                  </a:ext>
                </a:extLst>
              </a:tr>
              <a:tr h="370840">
                <a:tc>
                  <a:txBody>
                    <a:bodyPr/>
                    <a:lstStyle/>
                    <a:p>
                      <a:r>
                        <a:rPr lang="de-DE" sz="1000" b="1"/>
                        <a:t>Zapp - Das Medienmagazin - 2016-09-02 13:49:47</a:t>
                      </a:r>
                      <a:r>
                        <a:rPr lang="de-DE" sz="1000"/>
                        <a:t>
Ein "Extrablatt" erreichte die Haushalte vor der Landtagswahl in Mecklenburg-Vorpommern. Darin wird Stimmung für die AfD gemacht - die Partei verneint eine Verbindung, freut sich aber. ZAPP hat nachgeforscht, wer dahinter steckt.</a:t>
                      </a:r>
                      <a:endParaRPr lang="en-US" sz="1000"/>
                    </a:p>
                  </a:txBody>
                  <a:tcPr/>
                </a:tc>
                <a:tc>
                  <a:txBody>
                    <a:bodyPr/>
                    <a:lstStyle/>
                    <a:p>
                      <a:r>
                        <a:rPr lang="en-US" sz="1000"/>
                        <a:t>2.7%</a:t>
                      </a:r>
                      <a:endParaRPr lang="en-US" sz="1000"/>
                    </a:p>
                  </a:txBody>
                  <a:tcPr/>
                </a:tc>
                <a:tc>
                  <a:txBody>
                    <a:bodyPr/>
                    <a:lstStyle/>
                    <a:p>
                      <a:r>
                        <a:rPr lang="en-US" sz="1000"/>
                        <a:t>5.9%</a:t>
                      </a:r>
                      <a:endParaRPr lang="en-US" sz="1000"/>
                    </a:p>
                  </a:txBody>
                  <a:tcPr/>
                </a:tc>
                <a:tc>
                  <a:txBody>
                    <a:bodyPr/>
                    <a:lstStyle/>
                    <a:p>
                      <a:r>
                        <a:rPr lang="en-US" sz="1000"/>
                        <a:t>4673</a:t>
                      </a:r>
                      <a:endParaRPr lang="en-US" sz="1000"/>
                    </a:p>
                  </a:txBody>
                  <a:tcPr/>
                </a:tc>
                <a:tc>
                  <a:txBody>
                    <a:bodyPr/>
                    <a:lstStyle/>
                    <a:p>
                      <a:r>
                        <a:rPr lang="en-US" sz="1000"/>
                        <a:t>172568</a:t>
                      </a:r>
                      <a:endParaRPr lang="en-US" sz="1000"/>
                    </a:p>
                  </a:txBody>
                  <a:tcPr/>
                </a:tc>
                <a:extLst>
                  <a:ext uri="{0D108BD9-81ED-4DB2-BD59-A6C34878D82A}">
                    <a16:rowId xmlns:a16="http://schemas.microsoft.com/office/drawing/2014/main" val="888060889"/>
                  </a:ext>
                </a:extLst>
              </a:tr>
              <a:tr h="370840">
                <a:tc>
                  <a:txBody>
                    <a:bodyPr/>
                    <a:lstStyle/>
                    <a:p>
                      <a:r>
                        <a:rPr lang="de-DE" sz="1000" b="1"/>
                        <a:t>Zapp - Das Medienmagazin - 2016-05-09 16:39:18</a:t>
                      </a:r>
                      <a:r>
                        <a:rPr lang="de-DE" sz="1000"/>
                        <a:t>
"Der Journalismus hat definitiv eine Zukunft", so Medienforscher Michel Clement. Aber längst nicht alle Medienmarken. Auflagen und Werbeerlöse schrumpfen, der "Markt wird sich bereinigen". Journalismus ist durchs Netz messbar geworden und werde sich noch stärker an die Nachfrage orientieren müssen. Ist die Zeit der Leitmedien und des Agenda Settings vorbei?</a:t>
                      </a:r>
                      <a:endParaRPr lang="en-US" sz="1000"/>
                    </a:p>
                  </a:txBody>
                  <a:tcPr/>
                </a:tc>
                <a:tc>
                  <a:txBody>
                    <a:bodyPr/>
                    <a:lstStyle/>
                    <a:p>
                      <a:r>
                        <a:rPr lang="en-US" sz="1000"/>
                        <a:t>2.7%</a:t>
                      </a:r>
                      <a:endParaRPr lang="en-US" sz="1000"/>
                    </a:p>
                  </a:txBody>
                  <a:tcPr/>
                </a:tc>
                <a:tc>
                  <a:txBody>
                    <a:bodyPr/>
                    <a:lstStyle/>
                    <a:p>
                      <a:r>
                        <a:rPr lang="en-US" sz="1000"/>
                        <a:t>7.3%</a:t>
                      </a:r>
                      <a:endParaRPr lang="en-US" sz="1000"/>
                    </a:p>
                  </a:txBody>
                  <a:tcPr/>
                </a:tc>
                <a:tc>
                  <a:txBody>
                    <a:bodyPr/>
                    <a:lstStyle/>
                    <a:p>
                      <a:r>
                        <a:rPr lang="en-US" sz="1000"/>
                        <a:t>331</a:t>
                      </a:r>
                      <a:endParaRPr lang="en-US" sz="1000"/>
                    </a:p>
                  </a:txBody>
                  <a:tcPr/>
                </a:tc>
                <a:tc>
                  <a:txBody>
                    <a:bodyPr/>
                    <a:lstStyle/>
                    <a:p>
                      <a:r>
                        <a:rPr lang="en-US" sz="1000"/>
                        <a:t>12081</a:t>
                      </a:r>
                      <a:endParaRPr lang="en-US" sz="1000"/>
                    </a:p>
                  </a:txBody>
                  <a:tcPr/>
                </a:tc>
                <a:extLst>
                  <a:ext uri="{0D108BD9-81ED-4DB2-BD59-A6C34878D82A}">
                    <a16:rowId xmlns:a16="http://schemas.microsoft.com/office/drawing/2014/main" val="2878420885"/>
                  </a:ext>
                </a:extLst>
              </a:tr>
              <a:tr h="370840">
                <a:tc>
                  <a:txBody>
                    <a:bodyPr/>
                    <a:lstStyle/>
                    <a:p>
                      <a:r>
                        <a:rPr lang="de-DE" sz="1000" b="1"/>
                        <a:t>Zapp - Das Medienmagazin - 2016-05-13 15:23:01</a:t>
                      </a:r>
                      <a:r>
                        <a:rPr lang="de-DE" sz="1000"/>
                        <a:t>
Oberbürgermeister Alexander Badrow erklärt, wie es zum umstrittenen Interview bei "Stralsund TV" kam. Man habe das Neujahrsgepräch anders gestalten wollen, werde das Format prüfen.</a:t>
                      </a:r>
                      <a:endParaRPr lang="en-US" sz="1000"/>
                    </a:p>
                  </a:txBody>
                  <a:tcPr/>
                </a:tc>
                <a:tc>
                  <a:txBody>
                    <a:bodyPr/>
                    <a:lstStyle/>
                    <a:p>
                      <a:r>
                        <a:rPr lang="en-US" sz="1000"/>
                        <a:t>2.8%</a:t>
                      </a:r>
                      <a:endParaRPr lang="en-US" sz="1000"/>
                    </a:p>
                  </a:txBody>
                  <a:tcPr/>
                </a:tc>
                <a:tc>
                  <a:txBody>
                    <a:bodyPr/>
                    <a:lstStyle/>
                    <a:p>
                      <a:r>
                        <a:rPr lang="en-US" sz="1000"/>
                        <a:t>8.4%</a:t>
                      </a:r>
                      <a:endParaRPr lang="en-US" sz="1000"/>
                    </a:p>
                  </a:txBody>
                  <a:tcPr/>
                </a:tc>
                <a:tc>
                  <a:txBody>
                    <a:bodyPr/>
                    <a:lstStyle/>
                    <a:p>
                      <a:r>
                        <a:rPr lang="en-US" sz="1000"/>
                        <a:t>421</a:t>
                      </a:r>
                      <a:endParaRPr lang="en-US" sz="1000"/>
                    </a:p>
                  </a:txBody>
                  <a:tcPr/>
                </a:tc>
                <a:tc>
                  <a:txBody>
                    <a:bodyPr/>
                    <a:lstStyle/>
                    <a:p>
                      <a:r>
                        <a:rPr lang="en-US" sz="1000"/>
                        <a:t>14991</a:t>
                      </a:r>
                      <a:endParaRPr lang="en-US" sz="1000"/>
                    </a:p>
                  </a:txBody>
                  <a:tcPr/>
                </a:tc>
                <a:extLst>
                  <a:ext uri="{0D108BD9-81ED-4DB2-BD59-A6C34878D82A}">
                    <a16:rowId xmlns:a16="http://schemas.microsoft.com/office/drawing/2014/main" val="3519230189"/>
                  </a:ext>
                </a:extLst>
              </a:tr>
              <a:tr h="370840">
                <a:tc>
                  <a:txBody>
                    <a:bodyPr/>
                    <a:lstStyle/>
                    <a:p>
                      <a:r>
                        <a:rPr lang="de-DE" sz="1000" b="1"/>
                        <a:t>Zapp - Das Medienmagazin - 2016-07-11 10:33:18</a:t>
                      </a:r>
                      <a:r>
                        <a:rPr lang="de-DE" sz="1000"/>
                        <a:t>
EU-Parlamentspräsident Martin Schulz über Satire im Fernsehen. Das ganze Interview gibt's hier: https://www.facebook.com/ZappMM/videos/614689858697696/</a:t>
                      </a:r>
                      <a:endParaRPr lang="en-US" sz="1000"/>
                    </a:p>
                  </a:txBody>
                  <a:tcPr/>
                </a:tc>
                <a:tc>
                  <a:txBody>
                    <a:bodyPr/>
                    <a:lstStyle/>
                    <a:p>
                      <a:r>
                        <a:rPr lang="en-US" sz="1000"/>
                        <a:t>3.1%</a:t>
                      </a:r>
                      <a:endParaRPr lang="en-US" sz="1000"/>
                    </a:p>
                  </a:txBody>
                  <a:tcPr/>
                </a:tc>
                <a:tc>
                  <a:txBody>
                    <a:bodyPr/>
                    <a:lstStyle/>
                    <a:p>
                      <a:r>
                        <a:rPr lang="en-US" sz="1000"/>
                        <a:t>7.4%</a:t>
                      </a:r>
                      <a:endParaRPr lang="en-US" sz="1000"/>
                    </a:p>
                  </a:txBody>
                  <a:tcPr/>
                </a:tc>
                <a:tc>
                  <a:txBody>
                    <a:bodyPr/>
                    <a:lstStyle/>
                    <a:p>
                      <a:r>
                        <a:rPr lang="en-US" sz="1000"/>
                        <a:t>643</a:t>
                      </a:r>
                      <a:endParaRPr lang="en-US" sz="1000"/>
                    </a:p>
                  </a:txBody>
                  <a:tcPr/>
                </a:tc>
                <a:tc>
                  <a:txBody>
                    <a:bodyPr/>
                    <a:lstStyle/>
                    <a:p>
                      <a:r>
                        <a:rPr lang="en-US" sz="1000"/>
                        <a:t>20779</a:t>
                      </a:r>
                      <a:endParaRPr lang="en-US" sz="1000"/>
                    </a:p>
                  </a:txBody>
                  <a:tcPr/>
                </a:tc>
                <a:extLst>
                  <a:ext uri="{0D108BD9-81ED-4DB2-BD59-A6C34878D82A}">
                    <a16:rowId xmlns:a16="http://schemas.microsoft.com/office/drawing/2014/main" val="182561745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64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6634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0436943"/>
                    </a:ext>
                  </a:extLst>
                </a:gridCol>
                <a:gridCol w="1234440">
                  <a:extLst>
                    <a:ext uri="{9D8B030D-6E8A-4147-A177-3AD203B41FA5}">
                      <a16:colId xmlns:a16="http://schemas.microsoft.com/office/drawing/2014/main" val="1158663513"/>
                    </a:ext>
                  </a:extLst>
                </a:gridCol>
                <a:gridCol w="822960">
                  <a:extLst>
                    <a:ext uri="{9D8B030D-6E8A-4147-A177-3AD203B41FA5}">
                      <a16:colId xmlns:a16="http://schemas.microsoft.com/office/drawing/2014/main" val="46799030"/>
                    </a:ext>
                  </a:extLst>
                </a:gridCol>
                <a:gridCol w="822960">
                  <a:extLst>
                    <a:ext uri="{9D8B030D-6E8A-4147-A177-3AD203B41FA5}">
                      <a16:colId xmlns:a16="http://schemas.microsoft.com/office/drawing/2014/main" val="769848076"/>
                    </a:ext>
                  </a:extLst>
                </a:gridCol>
                <a:gridCol w="822960">
                  <a:extLst>
                    <a:ext uri="{9D8B030D-6E8A-4147-A177-3AD203B41FA5}">
                      <a16:colId xmlns:a16="http://schemas.microsoft.com/office/drawing/2014/main" val="2947975438"/>
                    </a:ext>
                  </a:extLst>
                </a:gridCol>
                <a:gridCol w="822960">
                  <a:extLst>
                    <a:ext uri="{9D8B030D-6E8A-4147-A177-3AD203B41FA5}">
                      <a16:colId xmlns:a16="http://schemas.microsoft.com/office/drawing/2014/main" val="2040437623"/>
                    </a:ext>
                  </a:extLst>
                </a:gridCol>
                <a:gridCol w="411480">
                  <a:extLst>
                    <a:ext uri="{9D8B030D-6E8A-4147-A177-3AD203B41FA5}">
                      <a16:colId xmlns:a16="http://schemas.microsoft.com/office/drawing/2014/main" val="3020924879"/>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05478875"/>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553431</a:t>
                      </a:r>
                      <a:endParaRPr lang="en-US" sz="1000"/>
                    </a:p>
                  </a:txBody>
                  <a:tcPr/>
                </a:tc>
                <a:tc>
                  <a:txBody>
                    <a:bodyPr/>
                    <a:lstStyle/>
                    <a:p>
                      <a:r>
                        <a:rPr lang="en-US" sz="1000"/>
                        <a:t>0</a:t>
                      </a:r>
                      <a:endParaRPr lang="en-US" sz="1000"/>
                    </a:p>
                  </a:txBody>
                  <a:tcPr/>
                </a:tc>
                <a:tc>
                  <a:txBody>
                    <a:bodyPr/>
                    <a:lstStyle/>
                    <a:p>
                      <a:r>
                        <a:rPr lang="en-US" sz="1000"/>
                        <a:t>308536</a:t>
                      </a:r>
                      <a:endParaRPr lang="en-US" sz="1000"/>
                    </a:p>
                  </a:txBody>
                  <a:tcPr/>
                </a:tc>
                <a:tc>
                  <a:txBody>
                    <a:bodyPr/>
                    <a:lstStyle/>
                    <a:p>
                      <a:r>
                        <a:rPr lang="en-US" sz="1000"/>
                        <a:t>342041</a:t>
                      </a:r>
                      <a:endParaRPr lang="en-US" sz="1000"/>
                    </a:p>
                  </a:txBody>
                  <a:tcPr/>
                </a:tc>
                <a:tc>
                  <a:txBody>
                    <a:bodyPr/>
                    <a:lstStyle/>
                    <a:p>
                      <a:r>
                        <a:rPr lang="en-US" sz="1000"/>
                        <a:t>553431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69114126"/>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526695</a:t>
                      </a:r>
                      <a:endParaRPr lang="en-US" sz="1000"/>
                    </a:p>
                  </a:txBody>
                  <a:tcPr/>
                </a:tc>
                <a:tc>
                  <a:txBody>
                    <a:bodyPr/>
                    <a:lstStyle/>
                    <a:p>
                      <a:r>
                        <a:rPr lang="en-US" sz="1000"/>
                        <a:t>0</a:t>
                      </a:r>
                      <a:endParaRPr lang="en-US" sz="1000"/>
                    </a:p>
                  </a:txBody>
                  <a:tcPr/>
                </a:tc>
                <a:tc>
                  <a:txBody>
                    <a:bodyPr/>
                    <a:lstStyle/>
                    <a:p>
                      <a:r>
                        <a:rPr lang="en-US" sz="1000"/>
                        <a:t>146419</a:t>
                      </a:r>
                      <a:endParaRPr lang="en-US" sz="1000"/>
                    </a:p>
                  </a:txBody>
                  <a:tcPr/>
                </a:tc>
                <a:tc>
                  <a:txBody>
                    <a:bodyPr/>
                    <a:lstStyle/>
                    <a:p>
                      <a:r>
                        <a:rPr lang="en-US" sz="1000"/>
                        <a:t>417848</a:t>
                      </a:r>
                      <a:endParaRPr lang="en-US" sz="1000"/>
                    </a:p>
                  </a:txBody>
                  <a:tcPr/>
                </a:tc>
                <a:tc>
                  <a:txBody>
                    <a:bodyPr/>
                    <a:lstStyle/>
                    <a:p>
                      <a:r>
                        <a:rPr lang="en-US" sz="1000"/>
                        <a:t>526695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64985539"/>
                  </a:ext>
                </a:extLst>
              </a:tr>
              <a:tr h="370840">
                <a:tc>
                  <a:txBody>
                    <a:bodyPr/>
                    <a:lstStyle/>
                    <a:p>
                      <a:r>
                        <a:rPr lang="de-DE" sz="1000" b="1"/>
                        <a:t>Zapp - Das Medienmagazin - 2016-06-15 17:57:34</a:t>
                      </a:r>
                      <a:r>
                        <a:rPr lang="de-DE" sz="1000"/>
                        <a:t>
Walulis sieht fern mit einer neuen Folge der ZAPP "Medientypen". Passend zur Europameisterschaft heute: Der Sportreporter.</a:t>
                      </a:r>
                      <a:endParaRPr lang="en-US" sz="1000"/>
                    </a:p>
                  </a:txBody>
                  <a:tcPr/>
                </a:tc>
                <a:tc>
                  <a:txBody>
                    <a:bodyPr/>
                    <a:lstStyle/>
                    <a:p>
                      <a:r>
                        <a:rPr lang="en-US" sz="1000"/>
                        <a:t>433809</a:t>
                      </a:r>
                      <a:endParaRPr lang="en-US" sz="1000"/>
                    </a:p>
                  </a:txBody>
                  <a:tcPr/>
                </a:tc>
                <a:tc>
                  <a:txBody>
                    <a:bodyPr/>
                    <a:lstStyle/>
                    <a:p>
                      <a:r>
                        <a:rPr lang="en-US" sz="1000"/>
                        <a:t>0</a:t>
                      </a:r>
                      <a:endParaRPr lang="en-US" sz="1000"/>
                    </a:p>
                  </a:txBody>
                  <a:tcPr/>
                </a:tc>
                <a:tc>
                  <a:txBody>
                    <a:bodyPr/>
                    <a:lstStyle/>
                    <a:p>
                      <a:r>
                        <a:rPr lang="en-US" sz="1000"/>
                        <a:t>162434</a:t>
                      </a:r>
                      <a:endParaRPr lang="en-US" sz="1000"/>
                    </a:p>
                  </a:txBody>
                  <a:tcPr/>
                </a:tc>
                <a:tc>
                  <a:txBody>
                    <a:bodyPr/>
                    <a:lstStyle/>
                    <a:p>
                      <a:r>
                        <a:rPr lang="en-US" sz="1000"/>
                        <a:t>274942</a:t>
                      </a:r>
                      <a:endParaRPr lang="en-US" sz="1000"/>
                    </a:p>
                  </a:txBody>
                  <a:tcPr/>
                </a:tc>
                <a:tc>
                  <a:txBody>
                    <a:bodyPr/>
                    <a:lstStyle/>
                    <a:p>
                      <a:r>
                        <a:rPr lang="en-US" sz="1000"/>
                        <a:t>433809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58642647"/>
                  </a:ext>
                </a:extLst>
              </a:tr>
              <a:tr h="370840">
                <a:tc>
                  <a:txBody>
                    <a:bodyPr/>
                    <a:lstStyle/>
                    <a:p>
                      <a:r>
                        <a:rPr lang="de-DE" sz="1000" b="1"/>
                        <a:t>Zapp - Das Medienmagazin - 2016-06-07 14:02:41</a:t>
                      </a:r>
                      <a:r>
                        <a:rPr lang="de-DE" sz="1000"/>
                        <a:t>
Michel Abdollahi wundert sich, was auf Facebook stehen darf und was nicht. Bitte melden Sie diesen Beitrag! Mehr Infos gibt es hier: http://www.ndr.de/nachrichten/netzwelt/Facebook,facebook1598.html</a:t>
                      </a:r>
                      <a:endParaRPr lang="en-US" sz="1000"/>
                    </a:p>
                  </a:txBody>
                  <a:tcPr/>
                </a:tc>
                <a:tc>
                  <a:txBody>
                    <a:bodyPr/>
                    <a:lstStyle/>
                    <a:p>
                      <a:r>
                        <a:rPr lang="en-US" sz="1000"/>
                        <a:t>263940</a:t>
                      </a:r>
                      <a:endParaRPr lang="en-US" sz="1000"/>
                    </a:p>
                  </a:txBody>
                  <a:tcPr/>
                </a:tc>
                <a:tc>
                  <a:txBody>
                    <a:bodyPr/>
                    <a:lstStyle/>
                    <a:p>
                      <a:r>
                        <a:rPr lang="en-US" sz="1000"/>
                        <a:t>0</a:t>
                      </a:r>
                      <a:endParaRPr lang="en-US" sz="1000"/>
                    </a:p>
                  </a:txBody>
                  <a:tcPr/>
                </a:tc>
                <a:tc>
                  <a:txBody>
                    <a:bodyPr/>
                    <a:lstStyle/>
                    <a:p>
                      <a:r>
                        <a:rPr lang="en-US" sz="1000"/>
                        <a:t>29814</a:t>
                      </a:r>
                      <a:endParaRPr lang="en-US" sz="1000"/>
                    </a:p>
                  </a:txBody>
                  <a:tcPr/>
                </a:tc>
                <a:tc>
                  <a:txBody>
                    <a:bodyPr/>
                    <a:lstStyle/>
                    <a:p>
                      <a:r>
                        <a:rPr lang="en-US" sz="1000"/>
                        <a:t>240242</a:t>
                      </a:r>
                      <a:endParaRPr lang="en-US" sz="1000"/>
                    </a:p>
                  </a:txBody>
                  <a:tcPr/>
                </a:tc>
                <a:tc>
                  <a:txBody>
                    <a:bodyPr/>
                    <a:lstStyle/>
                    <a:p>
                      <a:r>
                        <a:rPr lang="en-US" sz="1000"/>
                        <a:t>263940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48797264"/>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255735</a:t>
                      </a:r>
                      <a:endParaRPr lang="en-US" sz="1000"/>
                    </a:p>
                  </a:txBody>
                  <a:tcPr/>
                </a:tc>
                <a:tc>
                  <a:txBody>
                    <a:bodyPr/>
                    <a:lstStyle/>
                    <a:p>
                      <a:r>
                        <a:rPr lang="en-US" sz="1000"/>
                        <a:t>0</a:t>
                      </a:r>
                      <a:endParaRPr lang="en-US" sz="1000"/>
                    </a:p>
                  </a:txBody>
                  <a:tcPr/>
                </a:tc>
                <a:tc>
                  <a:txBody>
                    <a:bodyPr/>
                    <a:lstStyle/>
                    <a:p>
                      <a:r>
                        <a:rPr lang="en-US" sz="1000"/>
                        <a:t>250297</a:t>
                      </a:r>
                      <a:endParaRPr lang="en-US" sz="1000"/>
                    </a:p>
                  </a:txBody>
                  <a:tcPr/>
                </a:tc>
                <a:tc>
                  <a:txBody>
                    <a:bodyPr/>
                    <a:lstStyle/>
                    <a:p>
                      <a:r>
                        <a:rPr lang="en-US" sz="1000"/>
                        <a:t>6514</a:t>
                      </a:r>
                      <a:endParaRPr lang="en-US" sz="1000"/>
                    </a:p>
                  </a:txBody>
                  <a:tcPr/>
                </a:tc>
                <a:tc>
                  <a:txBody>
                    <a:bodyPr/>
                    <a:lstStyle/>
                    <a:p>
                      <a:r>
                        <a:rPr lang="en-US" sz="1000"/>
                        <a:t>255735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3408528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444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8073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2027084"/>
                    </a:ext>
                  </a:extLst>
                </a:gridCol>
                <a:gridCol w="1234440">
                  <a:extLst>
                    <a:ext uri="{9D8B030D-6E8A-4147-A177-3AD203B41FA5}">
                      <a16:colId xmlns:a16="http://schemas.microsoft.com/office/drawing/2014/main" val="2066918825"/>
                    </a:ext>
                  </a:extLst>
                </a:gridCol>
                <a:gridCol w="1234440">
                  <a:extLst>
                    <a:ext uri="{9D8B030D-6E8A-4147-A177-3AD203B41FA5}">
                      <a16:colId xmlns:a16="http://schemas.microsoft.com/office/drawing/2014/main" val="2112790422"/>
                    </a:ext>
                  </a:extLst>
                </a:gridCol>
                <a:gridCol w="1234440">
                  <a:extLst>
                    <a:ext uri="{9D8B030D-6E8A-4147-A177-3AD203B41FA5}">
                      <a16:colId xmlns:a16="http://schemas.microsoft.com/office/drawing/2014/main" val="2200350637"/>
                    </a:ext>
                  </a:extLst>
                </a:gridCol>
                <a:gridCol w="822960">
                  <a:extLst>
                    <a:ext uri="{9D8B030D-6E8A-4147-A177-3AD203B41FA5}">
                      <a16:colId xmlns:a16="http://schemas.microsoft.com/office/drawing/2014/main" val="1022100762"/>
                    </a:ext>
                  </a:extLst>
                </a:gridCol>
                <a:gridCol w="411480">
                  <a:extLst>
                    <a:ext uri="{9D8B030D-6E8A-4147-A177-3AD203B41FA5}">
                      <a16:colId xmlns:a16="http://schemas.microsoft.com/office/drawing/2014/main" val="354089306"/>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542292930"/>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41305</a:t>
                      </a:r>
                      <a:endParaRPr lang="en-US" sz="1000"/>
                    </a:p>
                  </a:txBody>
                  <a:tcPr/>
                </a:tc>
                <a:tc>
                  <a:txBody>
                    <a:bodyPr/>
                    <a:lstStyle/>
                    <a:p>
                      <a:r>
                        <a:rPr lang="en-US" sz="1000"/>
                        <a:t>553431</a:t>
                      </a:r>
                      <a:endParaRPr lang="en-US" sz="1000"/>
                    </a:p>
                  </a:txBody>
                  <a:tcPr/>
                </a:tc>
                <a:tc>
                  <a:txBody>
                    <a:bodyPr/>
                    <a:lstStyle/>
                    <a:p>
                      <a:r>
                        <a:rPr lang="en-US" sz="1000"/>
                        <a:t>7.5%</a:t>
                      </a:r>
                      <a:endParaRPr lang="en-US" sz="1000"/>
                    </a:p>
                  </a:txBody>
                  <a:tcPr/>
                </a:tc>
                <a:tc>
                  <a:txBody>
                    <a:bodyPr/>
                    <a:lstStyle/>
                    <a:p>
                      <a:r>
                        <a:rPr lang="en-US" sz="1000"/>
                        <a:t>1078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65896929"/>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23593</a:t>
                      </a:r>
                      <a:endParaRPr lang="en-US" sz="1000"/>
                    </a:p>
                  </a:txBody>
                  <a:tcPr/>
                </a:tc>
                <a:tc>
                  <a:txBody>
                    <a:bodyPr/>
                    <a:lstStyle/>
                    <a:p>
                      <a:r>
                        <a:rPr lang="en-US" sz="1000"/>
                        <a:t>255735</a:t>
                      </a:r>
                      <a:endParaRPr lang="en-US" sz="1000"/>
                    </a:p>
                  </a:txBody>
                  <a:tcPr/>
                </a:tc>
                <a:tc>
                  <a:txBody>
                    <a:bodyPr/>
                    <a:lstStyle/>
                    <a:p>
                      <a:r>
                        <a:rPr lang="en-US" sz="1000"/>
                        <a:t>9.2%</a:t>
                      </a:r>
                      <a:endParaRPr lang="en-US" sz="1000"/>
                    </a:p>
                  </a:txBody>
                  <a:tcPr/>
                </a:tc>
                <a:tc>
                  <a:txBody>
                    <a:bodyPr/>
                    <a:lstStyle/>
                    <a:p>
                      <a:r>
                        <a:rPr lang="en-US" sz="1000"/>
                        <a:t>2062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8119378"/>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14263</a:t>
                      </a:r>
                      <a:endParaRPr lang="en-US" sz="1000"/>
                    </a:p>
                  </a:txBody>
                  <a:tcPr/>
                </a:tc>
                <a:tc>
                  <a:txBody>
                    <a:bodyPr/>
                    <a:lstStyle/>
                    <a:p>
                      <a:r>
                        <a:rPr lang="en-US" sz="1000"/>
                        <a:t>526695</a:t>
                      </a:r>
                      <a:endParaRPr lang="en-US" sz="1000"/>
                    </a:p>
                  </a:txBody>
                  <a:tcPr/>
                </a:tc>
                <a:tc>
                  <a:txBody>
                    <a:bodyPr/>
                    <a:lstStyle/>
                    <a:p>
                      <a:r>
                        <a:rPr lang="en-US" sz="1000"/>
                        <a:t>2.7%</a:t>
                      </a:r>
                      <a:endParaRPr lang="en-US" sz="1000"/>
                    </a:p>
                  </a:txBody>
                  <a:tcPr/>
                </a:tc>
                <a:tc>
                  <a:txBody>
                    <a:bodyPr/>
                    <a:lstStyle/>
                    <a:p>
                      <a:r>
                        <a:rPr lang="en-US" sz="1000"/>
                        <a:t>1191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41169283"/>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11686</a:t>
                      </a:r>
                      <a:endParaRPr lang="en-US" sz="1000"/>
                    </a:p>
                  </a:txBody>
                  <a:tcPr/>
                </a:tc>
                <a:tc>
                  <a:txBody>
                    <a:bodyPr/>
                    <a:lstStyle/>
                    <a:p>
                      <a:r>
                        <a:rPr lang="en-US" sz="1000"/>
                        <a:t>147157</a:t>
                      </a:r>
                      <a:endParaRPr lang="en-US" sz="1000"/>
                    </a:p>
                  </a:txBody>
                  <a:tcPr/>
                </a:tc>
                <a:tc>
                  <a:txBody>
                    <a:bodyPr/>
                    <a:lstStyle/>
                    <a:p>
                      <a:r>
                        <a:rPr lang="en-US" sz="1000"/>
                        <a:t>7.9%</a:t>
                      </a:r>
                      <a:endParaRPr lang="en-US" sz="1000"/>
                    </a:p>
                  </a:txBody>
                  <a:tcPr/>
                </a:tc>
                <a:tc>
                  <a:txBody>
                    <a:bodyPr/>
                    <a:lstStyle/>
                    <a:p>
                      <a:r>
                        <a:rPr lang="en-US" sz="1000"/>
                        <a:t>1095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43804578"/>
                  </a:ext>
                </a:extLst>
              </a:tr>
              <a:tr h="370840">
                <a:tc>
                  <a:txBody>
                    <a:bodyPr/>
                    <a:lstStyle/>
                    <a:p>
                      <a:r>
                        <a:rPr lang="de-DE" sz="1000" b="1"/>
                        <a:t>Zapp - Das Medienmagazin - 2016-06-08 18:50:00</a:t>
                      </a:r>
                      <a:r>
                        <a:rPr lang="de-DE" sz="1000"/>
                        <a:t>
Walulis sieht fern erklärt, wie die Polittalk-Redaktion dafür sorgt, dass beim Gäste-Sudoku jede Woche dasselbe rauskommt. Neue ZAPP Reihe "Medientypen" hier:
http://www.ndr.de/fernsehen/sendungen/zapp/Medientypen-Philipp-Walulis-bei-ZAPP,walulis128.html</a:t>
                      </a:r>
                      <a:endParaRPr lang="en-US" sz="1000"/>
                    </a:p>
                  </a:txBody>
                  <a:tcPr/>
                </a:tc>
                <a:tc>
                  <a:txBody>
                    <a:bodyPr/>
                    <a:lstStyle/>
                    <a:p>
                      <a:r>
                        <a:rPr lang="en-US" sz="1000"/>
                        <a:t>10800</a:t>
                      </a:r>
                      <a:endParaRPr lang="en-US" sz="1000"/>
                    </a:p>
                  </a:txBody>
                  <a:tcPr/>
                </a:tc>
                <a:tc>
                  <a:txBody>
                    <a:bodyPr/>
                    <a:lstStyle/>
                    <a:p>
                      <a:r>
                        <a:rPr lang="en-US" sz="1000"/>
                        <a:t>224413</a:t>
                      </a:r>
                      <a:endParaRPr lang="en-US" sz="1000"/>
                    </a:p>
                  </a:txBody>
                  <a:tcPr/>
                </a:tc>
                <a:tc>
                  <a:txBody>
                    <a:bodyPr/>
                    <a:lstStyle/>
                    <a:p>
                      <a:r>
                        <a:rPr lang="en-US" sz="1000"/>
                        <a:t>4.8%</a:t>
                      </a:r>
                      <a:endParaRPr lang="en-US" sz="1000"/>
                    </a:p>
                  </a:txBody>
                  <a:tcPr/>
                </a:tc>
                <a:tc>
                  <a:txBody>
                    <a:bodyPr/>
                    <a:lstStyle/>
                    <a:p>
                      <a:r>
                        <a:rPr lang="en-US" sz="1000"/>
                        <a:t>704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0624107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192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0651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9502322"/>
                    </a:ext>
                  </a:extLst>
                </a:gridCol>
                <a:gridCol w="1234440">
                  <a:extLst>
                    <a:ext uri="{9D8B030D-6E8A-4147-A177-3AD203B41FA5}">
                      <a16:colId xmlns:a16="http://schemas.microsoft.com/office/drawing/2014/main" val="427668098"/>
                    </a:ext>
                  </a:extLst>
                </a:gridCol>
                <a:gridCol w="1234440">
                  <a:extLst>
                    <a:ext uri="{9D8B030D-6E8A-4147-A177-3AD203B41FA5}">
                      <a16:colId xmlns:a16="http://schemas.microsoft.com/office/drawing/2014/main" val="1498310365"/>
                    </a:ext>
                  </a:extLst>
                </a:gridCol>
                <a:gridCol w="1234440">
                  <a:extLst>
                    <a:ext uri="{9D8B030D-6E8A-4147-A177-3AD203B41FA5}">
                      <a16:colId xmlns:a16="http://schemas.microsoft.com/office/drawing/2014/main" val="1284080741"/>
                    </a:ext>
                  </a:extLst>
                </a:gridCol>
                <a:gridCol w="822960">
                  <a:extLst>
                    <a:ext uri="{9D8B030D-6E8A-4147-A177-3AD203B41FA5}">
                      <a16:colId xmlns:a16="http://schemas.microsoft.com/office/drawing/2014/main" val="2469943060"/>
                    </a:ext>
                  </a:extLst>
                </a:gridCol>
                <a:gridCol w="411480">
                  <a:extLst>
                    <a:ext uri="{9D8B030D-6E8A-4147-A177-3AD203B41FA5}">
                      <a16:colId xmlns:a16="http://schemas.microsoft.com/office/drawing/2014/main" val="284678567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965670706"/>
                  </a:ext>
                </a:extLst>
              </a:tr>
              <a:tr h="370840">
                <a:tc>
                  <a:txBody>
                    <a:bodyPr/>
                    <a:lstStyle/>
                    <a:p>
                      <a:r>
                        <a:rPr lang="de-DE" sz="1000" b="1"/>
                        <a:t>Zapp - Das Medienmagazin - 2016-04-16 15:42:33</a:t>
                      </a:r>
                      <a:r>
                        <a:rPr lang="de-DE" sz="1000"/>
                        <a:t>
Jan Böhmermann legt eine TV-Pause ein, damit der Wirbel sich legen kann.</a:t>
                      </a:r>
                      <a:endParaRPr lang="en-US" sz="1000"/>
                    </a:p>
                  </a:txBody>
                  <a:tcPr/>
                </a:tc>
                <a:tc>
                  <a:txBody>
                    <a:bodyPr/>
                    <a:lstStyle/>
                    <a:p>
                      <a:r>
                        <a:rPr lang="en-US" sz="1000"/>
                        <a:t>23.4%</a:t>
                      </a:r>
                      <a:endParaRPr lang="en-US" sz="1000"/>
                    </a:p>
                  </a:txBody>
                  <a:tcPr/>
                </a:tc>
                <a:tc>
                  <a:txBody>
                    <a:bodyPr/>
                    <a:lstStyle/>
                    <a:p>
                      <a:r>
                        <a:rPr lang="en-US" sz="1000"/>
                        <a:t>1612</a:t>
                      </a:r>
                      <a:endParaRPr lang="en-US" sz="1000"/>
                    </a:p>
                  </a:txBody>
                  <a:tcPr/>
                </a:tc>
                <a:tc>
                  <a:txBody>
                    <a:bodyPr/>
                    <a:lstStyle/>
                    <a:p>
                      <a:r>
                        <a:rPr lang="en-US" sz="1000"/>
                        <a:t>6891</a:t>
                      </a:r>
                      <a:endParaRPr lang="en-US" sz="1000"/>
                    </a:p>
                  </a:txBody>
                  <a:tcPr/>
                </a:tc>
                <a:tc>
                  <a:txBody>
                    <a:bodyPr/>
                    <a:lstStyle/>
                    <a:p>
                      <a:r>
                        <a:rPr lang="en-US" sz="1000"/>
                        <a:t>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67504069"/>
                  </a:ext>
                </a:extLst>
              </a:tr>
              <a:tr h="370840">
                <a:tc>
                  <a:txBody>
                    <a:bodyPr/>
                    <a:lstStyle/>
                    <a:p>
                      <a:r>
                        <a:rPr lang="de-DE" sz="1000" b="1"/>
                        <a:t>Zapp - Das Medienmagazin - 2016-05-20 14:43:28</a:t>
                      </a:r>
                      <a:r>
                        <a:rPr lang="de-DE" sz="1000"/>
                        <a:t>
Viraler Erfolg für die ZDF-Moderatorin Dunja Hayali: Ihre Antwort auf einen Hass-Brief.</a:t>
                      </a:r>
                      <a:endParaRPr lang="en-US" sz="1000"/>
                    </a:p>
                  </a:txBody>
                  <a:tcPr/>
                </a:tc>
                <a:tc>
                  <a:txBody>
                    <a:bodyPr/>
                    <a:lstStyle/>
                    <a:p>
                      <a:r>
                        <a:rPr lang="en-US" sz="1000"/>
                        <a:t>17.6%</a:t>
                      </a:r>
                      <a:endParaRPr lang="en-US" sz="1000"/>
                    </a:p>
                  </a:txBody>
                  <a:tcPr/>
                </a:tc>
                <a:tc>
                  <a:txBody>
                    <a:bodyPr/>
                    <a:lstStyle/>
                    <a:p>
                      <a:r>
                        <a:rPr lang="en-US" sz="1000"/>
                        <a:t>1777</a:t>
                      </a:r>
                      <a:endParaRPr lang="en-US" sz="1000"/>
                    </a:p>
                  </a:txBody>
                  <a:tcPr/>
                </a:tc>
                <a:tc>
                  <a:txBody>
                    <a:bodyPr/>
                    <a:lstStyle/>
                    <a:p>
                      <a:r>
                        <a:rPr lang="en-US" sz="1000"/>
                        <a:t>10085</a:t>
                      </a:r>
                      <a:endParaRPr lang="en-US" sz="1000"/>
                    </a:p>
                  </a:txBody>
                  <a:tcPr/>
                </a:tc>
                <a:tc>
                  <a:txBody>
                    <a:bodyPr/>
                    <a:lstStyle/>
                    <a:p>
                      <a:r>
                        <a:rPr lang="en-US" sz="1000"/>
                        <a:t>134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12761855"/>
                  </a:ext>
                </a:extLst>
              </a:tr>
              <a:tr h="370840">
                <a:tc>
                  <a:txBody>
                    <a:bodyPr/>
                    <a:lstStyle/>
                    <a:p>
                      <a:r>
                        <a:rPr lang="de-DE" sz="1000" b="1"/>
                        <a:t>Zapp - Das Medienmagazin - 2016-09-09 17:58:13</a:t>
                      </a:r>
                      <a:r>
                        <a:rPr lang="de-DE" sz="1000"/>
                        <a:t>
Ohne Worte.</a:t>
                      </a:r>
                      <a:endParaRPr lang="en-US" sz="1000"/>
                    </a:p>
                  </a:txBody>
                  <a:tcPr/>
                </a:tc>
                <a:tc>
                  <a:txBody>
                    <a:bodyPr/>
                    <a:lstStyle/>
                    <a:p>
                      <a:r>
                        <a:rPr lang="en-US" sz="1000"/>
                        <a:t>17.4%</a:t>
                      </a:r>
                      <a:endParaRPr lang="en-US" sz="1000"/>
                    </a:p>
                  </a:txBody>
                  <a:tcPr/>
                </a:tc>
                <a:tc>
                  <a:txBody>
                    <a:bodyPr/>
                    <a:lstStyle/>
                    <a:p>
                      <a:r>
                        <a:rPr lang="en-US" sz="1000"/>
                        <a:t>2577</a:t>
                      </a:r>
                      <a:endParaRPr lang="en-US" sz="1000"/>
                    </a:p>
                  </a:txBody>
                  <a:tcPr/>
                </a:tc>
                <a:tc>
                  <a:txBody>
                    <a:bodyPr/>
                    <a:lstStyle/>
                    <a:p>
                      <a:r>
                        <a:rPr lang="en-US" sz="1000"/>
                        <a:t>14842</a:t>
                      </a:r>
                      <a:endParaRPr lang="en-US" sz="1000"/>
                    </a:p>
                  </a:txBody>
                  <a:tcPr/>
                </a:tc>
                <a:tc>
                  <a:txBody>
                    <a:bodyPr/>
                    <a:lstStyle/>
                    <a:p>
                      <a:r>
                        <a:rPr lang="en-US" sz="1000"/>
                        <a:t>71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16934978"/>
                  </a:ext>
                </a:extLst>
              </a:tr>
              <a:tr h="370840">
                <a:tc>
                  <a:txBody>
                    <a:bodyPr/>
                    <a:lstStyle/>
                    <a:p>
                      <a:r>
                        <a:rPr lang="de-DE" sz="1000" b="1"/>
                        <a:t>Zapp - Das Medienmagazin - 2016-04-12 15:39:10</a:t>
                      </a:r>
                      <a:r>
                        <a:rPr lang="de-DE" sz="1000"/>
                        <a:t>
Kein NEO MAGAZIN ROYALE am Donnerstag, dafür mehr zum Fall Böhmermann vs. Erdogan am Mittwoch bei ZAPP. War's die richtige Entscheidung, die Sendung abzusagen?</a:t>
                      </a:r>
                      <a:endParaRPr lang="en-US" sz="1000"/>
                    </a:p>
                  </a:txBody>
                  <a:tcPr/>
                </a:tc>
                <a:tc>
                  <a:txBody>
                    <a:bodyPr/>
                    <a:lstStyle/>
                    <a:p>
                      <a:r>
                        <a:rPr lang="en-US" sz="1000"/>
                        <a:t>16.0%</a:t>
                      </a:r>
                      <a:endParaRPr lang="en-US" sz="1000"/>
                    </a:p>
                  </a:txBody>
                  <a:tcPr/>
                </a:tc>
                <a:tc>
                  <a:txBody>
                    <a:bodyPr/>
                    <a:lstStyle/>
                    <a:p>
                      <a:r>
                        <a:rPr lang="en-US" sz="1000"/>
                        <a:t>1085</a:t>
                      </a:r>
                      <a:endParaRPr lang="en-US" sz="1000"/>
                    </a:p>
                  </a:txBody>
                  <a:tcPr/>
                </a:tc>
                <a:tc>
                  <a:txBody>
                    <a:bodyPr/>
                    <a:lstStyle/>
                    <a:p>
                      <a:r>
                        <a:rPr lang="en-US" sz="1000"/>
                        <a:t>6786</a:t>
                      </a:r>
                      <a:endParaRPr lang="en-US" sz="1000"/>
                    </a:p>
                  </a:txBody>
                  <a:tcPr/>
                </a:tc>
                <a:tc>
                  <a:txBody>
                    <a:bodyPr/>
                    <a:lstStyle/>
                    <a:p>
                      <a:r>
                        <a:rPr lang="en-US" sz="1000"/>
                        <a:t>53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29365876"/>
                  </a:ext>
                </a:extLst>
              </a:tr>
              <a:tr h="370840">
                <a:tc>
                  <a:txBody>
                    <a:bodyPr/>
                    <a:lstStyle/>
                    <a:p>
                      <a:r>
                        <a:rPr lang="de-DE" sz="1000" b="1"/>
                        <a:t>Zapp - Das Medienmagazin - 2016-04-11 15:45:26</a:t>
                      </a:r>
                      <a:r>
                        <a:rPr lang="de-DE" sz="1000"/>
                        <a:t>
</a:t>
                      </a:r>
                      <a:endParaRPr lang="en-US" sz="1000"/>
                    </a:p>
                  </a:txBody>
                  <a:tcPr/>
                </a:tc>
                <a:tc>
                  <a:txBody>
                    <a:bodyPr/>
                    <a:lstStyle/>
                    <a:p>
                      <a:r>
                        <a:rPr lang="en-US" sz="1000"/>
                        <a:t>15.0%</a:t>
                      </a:r>
                      <a:endParaRPr lang="en-US" sz="1000"/>
                    </a:p>
                  </a:txBody>
                  <a:tcPr/>
                </a:tc>
                <a:tc>
                  <a:txBody>
                    <a:bodyPr/>
                    <a:lstStyle/>
                    <a:p>
                      <a:r>
                        <a:rPr lang="en-US" sz="1000"/>
                        <a:t>2291</a:t>
                      </a:r>
                      <a:endParaRPr lang="en-US" sz="1000"/>
                    </a:p>
                  </a:txBody>
                  <a:tcPr/>
                </a:tc>
                <a:tc>
                  <a:txBody>
                    <a:bodyPr/>
                    <a:lstStyle/>
                    <a:p>
                      <a:r>
                        <a:rPr lang="en-US" sz="1000"/>
                        <a:t>15239</a:t>
                      </a:r>
                      <a:endParaRPr lang="en-US" sz="1000"/>
                    </a:p>
                  </a:txBody>
                  <a:tcPr/>
                </a:tc>
                <a:tc>
                  <a:txBody>
                    <a:bodyPr/>
                    <a:lstStyle/>
                    <a:p>
                      <a:r>
                        <a:rPr lang="en-US" sz="1000"/>
                        <a:t>198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0465005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078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066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4117417"/>
                    </a:ext>
                  </a:extLst>
                </a:gridCol>
                <a:gridCol w="1234440">
                  <a:extLst>
                    <a:ext uri="{9D8B030D-6E8A-4147-A177-3AD203B41FA5}">
                      <a16:colId xmlns:a16="http://schemas.microsoft.com/office/drawing/2014/main" val="3964504310"/>
                    </a:ext>
                  </a:extLst>
                </a:gridCol>
                <a:gridCol w="1234440">
                  <a:extLst>
                    <a:ext uri="{9D8B030D-6E8A-4147-A177-3AD203B41FA5}">
                      <a16:colId xmlns:a16="http://schemas.microsoft.com/office/drawing/2014/main" val="1700319421"/>
                    </a:ext>
                  </a:extLst>
                </a:gridCol>
                <a:gridCol w="1234440">
                  <a:extLst>
                    <a:ext uri="{9D8B030D-6E8A-4147-A177-3AD203B41FA5}">
                      <a16:colId xmlns:a16="http://schemas.microsoft.com/office/drawing/2014/main" val="3389922527"/>
                    </a:ext>
                  </a:extLst>
                </a:gridCol>
                <a:gridCol w="822960">
                  <a:extLst>
                    <a:ext uri="{9D8B030D-6E8A-4147-A177-3AD203B41FA5}">
                      <a16:colId xmlns:a16="http://schemas.microsoft.com/office/drawing/2014/main" val="160228157"/>
                    </a:ext>
                  </a:extLst>
                </a:gridCol>
                <a:gridCol w="411480">
                  <a:extLst>
                    <a:ext uri="{9D8B030D-6E8A-4147-A177-3AD203B41FA5}">
                      <a16:colId xmlns:a16="http://schemas.microsoft.com/office/drawing/2014/main" val="6504786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93022331"/>
                  </a:ext>
                </a:extLst>
              </a:tr>
              <a:tr h="370840">
                <a:tc>
                  <a:txBody>
                    <a:bodyPr/>
                    <a:lstStyle/>
                    <a:p>
                      <a:r>
                        <a:rPr lang="de-DE" sz="1000" b="1"/>
                        <a:t>Zapp - Das Medienmagazin - 2016-09-25 17:22:00</a:t>
                      </a:r>
                      <a:r>
                        <a:rPr lang="de-DE" sz="1000"/>
                        <a:t>
Schlechter Stil der Woche: Die Washington Post wendet sich gegen Snowden. Redaktion der Woche: Backstage bei der InTouch. Ansichtssache der Woche: Lielischkies' Bericht ("Agrarkonzern klaut Bauer die Ernte") wird im russischen TV verdreht.</a:t>
                      </a:r>
                      <a:endParaRPr lang="en-US" sz="1000"/>
                    </a:p>
                  </a:txBody>
                  <a:tcPr/>
                </a:tc>
                <a:tc>
                  <a:txBody>
                    <a:bodyPr/>
                    <a:lstStyle/>
                    <a:p>
                      <a:r>
                        <a:rPr lang="en-US" sz="1000"/>
                        <a:t>0.3%</a:t>
                      </a:r>
                      <a:endParaRPr lang="en-US" sz="1000"/>
                    </a:p>
                  </a:txBody>
                  <a:tcPr/>
                </a:tc>
                <a:tc>
                  <a:txBody>
                    <a:bodyPr/>
                    <a:lstStyle/>
                    <a:p>
                      <a:r>
                        <a:rPr lang="en-US" sz="1000"/>
                        <a:t>453</a:t>
                      </a:r>
                      <a:endParaRPr lang="en-US" sz="1000"/>
                    </a:p>
                  </a:txBody>
                  <a:tcPr/>
                </a:tc>
                <a:tc>
                  <a:txBody>
                    <a:bodyPr/>
                    <a:lstStyle/>
                    <a:p>
                      <a:r>
                        <a:rPr lang="en-US" sz="1000"/>
                        <a:t>141831</a:t>
                      </a:r>
                      <a:endParaRPr lang="en-US" sz="1000"/>
                    </a:p>
                  </a:txBody>
                  <a:tcPr/>
                </a:tc>
                <a:tc>
                  <a:txBody>
                    <a:bodyPr/>
                    <a:lstStyle/>
                    <a:p>
                      <a:r>
                        <a:rPr lang="en-US" sz="1000"/>
                        <a:t>25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85770304"/>
                  </a:ext>
                </a:extLst>
              </a:tr>
              <a:tr h="370840">
                <a:tc>
                  <a:txBody>
                    <a:bodyPr/>
                    <a:lstStyle/>
                    <a:p>
                      <a:r>
                        <a:rPr lang="de-DE" sz="1000" b="1"/>
                        <a:t>Zapp - Das Medienmagazin - 2016-05-09 16:39:18</a:t>
                      </a:r>
                      <a:r>
                        <a:rPr lang="de-DE" sz="1000"/>
                        <a:t>
"Der Journalismus hat definitiv eine Zukunft", so Medienforscher Michel Clement. Aber längst nicht alle Medienmarken. Auflagen und Werbeerlöse schrumpfen, der "Markt wird sich bereinigen". Journalismus ist durchs Netz messbar geworden und werde sich noch stärker an die Nachfrage orientieren müssen. Ist die Zeit der Leitmedien und des Agenda Settings vorbei?</a:t>
                      </a:r>
                      <a:endParaRPr lang="en-US" sz="1000"/>
                    </a:p>
                  </a:txBody>
                  <a:tcPr/>
                </a:tc>
                <a:tc>
                  <a:txBody>
                    <a:bodyPr/>
                    <a:lstStyle/>
                    <a:p>
                      <a:r>
                        <a:rPr lang="en-US" sz="1000"/>
                        <a:t>0.6%</a:t>
                      </a:r>
                      <a:endParaRPr lang="en-US" sz="1000"/>
                    </a:p>
                  </a:txBody>
                  <a:tcPr/>
                </a:tc>
                <a:tc>
                  <a:txBody>
                    <a:bodyPr/>
                    <a:lstStyle/>
                    <a:p>
                      <a:r>
                        <a:rPr lang="en-US" sz="1000"/>
                        <a:t>74</a:t>
                      </a:r>
                      <a:endParaRPr lang="en-US" sz="1000"/>
                    </a:p>
                  </a:txBody>
                  <a:tcPr/>
                </a:tc>
                <a:tc>
                  <a:txBody>
                    <a:bodyPr/>
                    <a:lstStyle/>
                    <a:p>
                      <a:r>
                        <a:rPr lang="en-US" sz="1000"/>
                        <a:t>12081</a:t>
                      </a:r>
                      <a:endParaRPr lang="en-US" sz="1000"/>
                    </a:p>
                  </a:txBody>
                  <a:tcPr/>
                </a:tc>
                <a:tc>
                  <a:txBody>
                    <a:bodyPr/>
                    <a:lstStyle/>
                    <a:p>
                      <a:r>
                        <a:rPr lang="en-US" sz="1000"/>
                        <a:t>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27223826"/>
                  </a:ext>
                </a:extLst>
              </a:tr>
              <a:tr h="370840">
                <a:tc>
                  <a:txBody>
                    <a:bodyPr/>
                    <a:lstStyle/>
                    <a:p>
                      <a:r>
                        <a:rPr lang="de-DE" sz="1000" b="1"/>
                        <a:t>Zapp - Das Medienmagazin - 2016-09-19 12:20:15</a:t>
                      </a:r>
                      <a:r>
                        <a:rPr lang="de-DE" sz="1000"/>
                        <a:t>
In den Deichtorhallen Hamburg läuft die "Visualleader"-Ausstellung. Nominiert als "LeadMagazin des Jahres“ sind das Süddeutsche Zeitung Magazin", die VICE Deutschland und die Spex - Magazin für Popkultur - wer ist Ihr Favorit?</a:t>
                      </a:r>
                      <a:endParaRPr lang="en-US" sz="1000"/>
                    </a:p>
                  </a:txBody>
                  <a:tcPr/>
                </a:tc>
                <a:tc>
                  <a:txBody>
                    <a:bodyPr/>
                    <a:lstStyle/>
                    <a:p>
                      <a:r>
                        <a:rPr lang="en-US" sz="1000"/>
                        <a:t>0.7%</a:t>
                      </a:r>
                      <a:endParaRPr lang="en-US" sz="1000"/>
                    </a:p>
                  </a:txBody>
                  <a:tcPr/>
                </a:tc>
                <a:tc>
                  <a:txBody>
                    <a:bodyPr/>
                    <a:lstStyle/>
                    <a:p>
                      <a:r>
                        <a:rPr lang="en-US" sz="1000"/>
                        <a:t>29</a:t>
                      </a:r>
                      <a:endParaRPr lang="en-US" sz="1000"/>
                    </a:p>
                  </a:txBody>
                  <a:tcPr/>
                </a:tc>
                <a:tc>
                  <a:txBody>
                    <a:bodyPr/>
                    <a:lstStyle/>
                    <a:p>
                      <a:r>
                        <a:rPr lang="en-US" sz="1000"/>
                        <a:t>3907</a:t>
                      </a:r>
                      <a:endParaRPr lang="en-US" sz="1000"/>
                    </a:p>
                  </a:txBody>
                  <a:tcPr/>
                </a:tc>
                <a:tc>
                  <a:txBody>
                    <a:bodyPr/>
                    <a:lstStyle/>
                    <a:p>
                      <a:r>
                        <a:rPr lang="en-US" sz="1000"/>
                        <a:t>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642248706"/>
                  </a:ext>
                </a:extLst>
              </a:tr>
              <a:tr h="370840">
                <a:tc>
                  <a:txBody>
                    <a:bodyPr/>
                    <a:lstStyle/>
                    <a:p>
                      <a:r>
                        <a:rPr lang="de-DE" sz="1000" b="1"/>
                        <a:t>Zapp - Das Medienmagazin - 2016-05-06 12:51:30</a:t>
                      </a:r>
                      <a:r>
                        <a:rPr lang="de-DE" sz="1000"/>
                        <a:t>
"Emotionalität hat auf Facebook eine größere Bedeutung", so Mathias Müller von Blumencron (FAZ). Seichtere Angebote will er deshalb nicht erstellen, das "wäre ein Fehler". Doch wie will man die Leser mit hochwertigen Inhalten erreichen, wie Journalismus finanzieren? "Den Stein des Weisen hat noch niemand gefunden (...). Wir experimentieren alle." Woran, erklärt er im Interview.</a:t>
                      </a:r>
                      <a:endParaRPr lang="en-US" sz="1000"/>
                    </a:p>
                  </a:txBody>
                  <a:tcPr/>
                </a:tc>
                <a:tc>
                  <a:txBody>
                    <a:bodyPr/>
                    <a:lstStyle/>
                    <a:p>
                      <a:r>
                        <a:rPr lang="en-US" sz="1000"/>
                        <a:t>0.7%</a:t>
                      </a:r>
                      <a:endParaRPr lang="en-US" sz="1000"/>
                    </a:p>
                  </a:txBody>
                  <a:tcPr/>
                </a:tc>
                <a:tc>
                  <a:txBody>
                    <a:bodyPr/>
                    <a:lstStyle/>
                    <a:p>
                      <a:r>
                        <a:rPr lang="en-US" sz="1000"/>
                        <a:t>73</a:t>
                      </a:r>
                      <a:endParaRPr lang="en-US" sz="1000"/>
                    </a:p>
                  </a:txBody>
                  <a:tcPr/>
                </a:tc>
                <a:tc>
                  <a:txBody>
                    <a:bodyPr/>
                    <a:lstStyle/>
                    <a:p>
                      <a:r>
                        <a:rPr lang="en-US" sz="1000"/>
                        <a:t>10134</a:t>
                      </a:r>
                      <a:endParaRPr lang="en-US" sz="1000"/>
                    </a:p>
                  </a:txBody>
                  <a:tcPr/>
                </a:tc>
                <a:tc>
                  <a:txBody>
                    <a:bodyPr/>
                    <a:lstStyle/>
                    <a:p>
                      <a:r>
                        <a:rPr lang="en-US" sz="1000"/>
                        <a:t>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39104533"/>
                  </a:ext>
                </a:extLst>
              </a:tr>
              <a:tr h="370840">
                <a:tc>
                  <a:txBody>
                    <a:bodyPr/>
                    <a:lstStyle/>
                    <a:p>
                      <a:r>
                        <a:rPr lang="de-DE" sz="1000" b="1"/>
                        <a:t>Zapp - Das Medienmagazin - 2016-05-09 12:17:02</a:t>
                      </a:r>
                      <a:r>
                        <a:rPr lang="de-DE" sz="1000"/>
                        <a:t>
"Nachrichten als solche dürfen auch anstrengend sein. Wichtig ist, dass es verständlich ist", so Medienforscher Sascha Hölig (Hans-Bredow-Institut). Starken Marken wird vertraut. Allerdings sieht er eine Gefahr in deren Netzstrategie, die Themen dort seien oft zu seicht. Sehen Sie das auch so?</a:t>
                      </a:r>
                      <a:endParaRPr lang="en-US" sz="1000"/>
                    </a:p>
                  </a:txBody>
                  <a:tcPr/>
                </a:tc>
                <a:tc>
                  <a:txBody>
                    <a:bodyPr/>
                    <a:lstStyle/>
                    <a:p>
                      <a:r>
                        <a:rPr lang="en-US" sz="1000"/>
                        <a:t>0.8%</a:t>
                      </a:r>
                      <a:endParaRPr lang="en-US" sz="1000"/>
                    </a:p>
                  </a:txBody>
                  <a:tcPr/>
                </a:tc>
                <a:tc>
                  <a:txBody>
                    <a:bodyPr/>
                    <a:lstStyle/>
                    <a:p>
                      <a:r>
                        <a:rPr lang="en-US" sz="1000"/>
                        <a:t>106</a:t>
                      </a:r>
                      <a:endParaRPr lang="en-US" sz="1000"/>
                    </a:p>
                  </a:txBody>
                  <a:tcPr/>
                </a:tc>
                <a:tc>
                  <a:txBody>
                    <a:bodyPr/>
                    <a:lstStyle/>
                    <a:p>
                      <a:r>
                        <a:rPr lang="en-US" sz="1000"/>
                        <a:t>13135</a:t>
                      </a:r>
                      <a:endParaRPr lang="en-US" sz="1000"/>
                    </a:p>
                  </a:txBody>
                  <a:tcPr/>
                </a:tc>
                <a:tc>
                  <a:txBody>
                    <a:bodyPr/>
                    <a:lstStyle/>
                    <a:p>
                      <a:r>
                        <a:rPr lang="en-US" sz="1000"/>
                        <a:t>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4602430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79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7764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00781255"/>
                    </a:ext>
                  </a:extLst>
                </a:gridCol>
                <a:gridCol w="617220">
                  <a:extLst>
                    <a:ext uri="{9D8B030D-6E8A-4147-A177-3AD203B41FA5}">
                      <a16:colId xmlns:a16="http://schemas.microsoft.com/office/drawing/2014/main" val="3972011607"/>
                    </a:ext>
                  </a:extLst>
                </a:gridCol>
                <a:gridCol w="534924">
                  <a:extLst>
                    <a:ext uri="{9D8B030D-6E8A-4147-A177-3AD203B41FA5}">
                      <a16:colId xmlns:a16="http://schemas.microsoft.com/office/drawing/2014/main" val="331831164"/>
                    </a:ext>
                  </a:extLst>
                </a:gridCol>
                <a:gridCol w="534924">
                  <a:extLst>
                    <a:ext uri="{9D8B030D-6E8A-4147-A177-3AD203B41FA5}">
                      <a16:colId xmlns:a16="http://schemas.microsoft.com/office/drawing/2014/main" val="3291531219"/>
                    </a:ext>
                  </a:extLst>
                </a:gridCol>
                <a:gridCol w="411480">
                  <a:extLst>
                    <a:ext uri="{9D8B030D-6E8A-4147-A177-3AD203B41FA5}">
                      <a16:colId xmlns:a16="http://schemas.microsoft.com/office/drawing/2014/main" val="2262945803"/>
                    </a:ext>
                  </a:extLst>
                </a:gridCol>
                <a:gridCol w="534924">
                  <a:extLst>
                    <a:ext uri="{9D8B030D-6E8A-4147-A177-3AD203B41FA5}">
                      <a16:colId xmlns:a16="http://schemas.microsoft.com/office/drawing/2014/main" val="1272139615"/>
                    </a:ext>
                  </a:extLst>
                </a:gridCol>
                <a:gridCol w="534924">
                  <a:extLst>
                    <a:ext uri="{9D8B030D-6E8A-4147-A177-3AD203B41FA5}">
                      <a16:colId xmlns:a16="http://schemas.microsoft.com/office/drawing/2014/main" val="3615007314"/>
                    </a:ext>
                  </a:extLst>
                </a:gridCol>
                <a:gridCol w="534924">
                  <a:extLst>
                    <a:ext uri="{9D8B030D-6E8A-4147-A177-3AD203B41FA5}">
                      <a16:colId xmlns:a16="http://schemas.microsoft.com/office/drawing/2014/main" val="4020060588"/>
                    </a:ext>
                  </a:extLst>
                </a:gridCol>
                <a:gridCol w="534924">
                  <a:extLst>
                    <a:ext uri="{9D8B030D-6E8A-4147-A177-3AD203B41FA5}">
                      <a16:colId xmlns:a16="http://schemas.microsoft.com/office/drawing/2014/main" val="2060690698"/>
                    </a:ext>
                  </a:extLst>
                </a:gridCol>
                <a:gridCol w="534924">
                  <a:extLst>
                    <a:ext uri="{9D8B030D-6E8A-4147-A177-3AD203B41FA5}">
                      <a16:colId xmlns:a16="http://schemas.microsoft.com/office/drawing/2014/main" val="772430488"/>
                    </a:ext>
                  </a:extLst>
                </a:gridCol>
                <a:gridCol w="617220">
                  <a:extLst>
                    <a:ext uri="{9D8B030D-6E8A-4147-A177-3AD203B41FA5}">
                      <a16:colId xmlns:a16="http://schemas.microsoft.com/office/drawing/2014/main" val="1554179692"/>
                    </a:ext>
                  </a:extLst>
                </a:gridCol>
                <a:gridCol w="370332">
                  <a:extLst>
                    <a:ext uri="{9D8B030D-6E8A-4147-A177-3AD203B41FA5}">
                      <a16:colId xmlns:a16="http://schemas.microsoft.com/office/drawing/2014/main" val="375389193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26775153"/>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2719</a:t>
                      </a:r>
                      <a:endParaRPr lang="en-US" sz="1000"/>
                    </a:p>
                  </a:txBody>
                  <a:tcPr/>
                </a:tc>
                <a:tc>
                  <a:txBody>
                    <a:bodyPr/>
                    <a:lstStyle/>
                    <a:p>
                      <a:r>
                        <a:rPr lang="en-US" sz="1000"/>
                        <a:t>2062</a:t>
                      </a:r>
                      <a:endParaRPr lang="en-US" sz="1000"/>
                    </a:p>
                  </a:txBody>
                  <a:tcPr/>
                </a:tc>
                <a:tc>
                  <a:txBody>
                    <a:bodyPr/>
                    <a:lstStyle/>
                    <a:p>
                      <a:r>
                        <a:rPr lang="en-US" sz="1000"/>
                        <a:t>65</a:t>
                      </a:r>
                      <a:endParaRPr lang="en-US" sz="1000"/>
                    </a:p>
                  </a:txBody>
                  <a:tcPr/>
                </a:tc>
                <a:tc>
                  <a:txBody>
                    <a:bodyPr/>
                    <a:lstStyle/>
                    <a:p>
                      <a:r>
                        <a:rPr lang="en-US" sz="1000"/>
                        <a:t>592</a:t>
                      </a:r>
                      <a:endParaRPr lang="en-US" sz="1000"/>
                    </a:p>
                  </a:txBody>
                  <a:tcPr/>
                </a:tc>
                <a:tc>
                  <a:txBody>
                    <a:bodyPr/>
                    <a:lstStyle/>
                    <a:p>
                      <a:r>
                        <a:rPr lang="en-US" sz="1000"/>
                        <a:t>10997</a:t>
                      </a:r>
                      <a:endParaRPr lang="en-US" sz="1000"/>
                    </a:p>
                  </a:txBody>
                  <a:tcPr/>
                </a:tc>
                <a:tc>
                  <a:txBody>
                    <a:bodyPr/>
                    <a:lstStyle/>
                    <a:p>
                      <a:r>
                        <a:rPr lang="en-US" sz="1000"/>
                        <a:t>255735</a:t>
                      </a:r>
                      <a:endParaRPr lang="en-US" sz="1000"/>
                    </a:p>
                  </a:txBody>
                  <a:tcPr/>
                </a:tc>
                <a:tc>
                  <a:txBody>
                    <a:bodyPr/>
                    <a:lstStyle/>
                    <a:p>
                      <a:r>
                        <a:rPr lang="en-US" sz="1000"/>
                        <a:t>255735</a:t>
                      </a:r>
                      <a:endParaRPr lang="en-US" sz="1000"/>
                    </a:p>
                  </a:txBody>
                  <a:tcPr/>
                </a:tc>
                <a:tc>
                  <a:txBody>
                    <a:bodyPr/>
                    <a:lstStyle/>
                    <a:p>
                      <a:r>
                        <a:rPr lang="en-US" sz="1000"/>
                        <a:t>0</a:t>
                      </a:r>
                      <a:endParaRPr lang="en-US" sz="1000"/>
                    </a:p>
                  </a:txBody>
                  <a:tcPr/>
                </a:tc>
                <a:tc>
                  <a:txBody>
                    <a:bodyPr/>
                    <a:lstStyle/>
                    <a:p>
                      <a:r>
                        <a:rPr lang="en-US" sz="1000"/>
                        <a:t>23593</a:t>
                      </a:r>
                      <a:endParaRPr lang="en-US" sz="1000"/>
                    </a:p>
                  </a:txBody>
                  <a:tcPr/>
                </a:tc>
                <a:tc>
                  <a:txBody>
                    <a:bodyPr/>
                    <a:lstStyle/>
                    <a:p>
                      <a:r>
                        <a:rPr lang="en-US" sz="1000"/>
                        <a:t>Public</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13782015"/>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2162</a:t>
                      </a:r>
                      <a:endParaRPr lang="en-US" sz="1000"/>
                    </a:p>
                  </a:txBody>
                  <a:tcPr/>
                </a:tc>
                <a:tc>
                  <a:txBody>
                    <a:bodyPr/>
                    <a:lstStyle/>
                    <a:p>
                      <a:r>
                        <a:rPr lang="en-US" sz="1000"/>
                        <a:t>1625</a:t>
                      </a:r>
                      <a:endParaRPr lang="en-US" sz="1000"/>
                    </a:p>
                  </a:txBody>
                  <a:tcPr/>
                </a:tc>
                <a:tc>
                  <a:txBody>
                    <a:bodyPr/>
                    <a:lstStyle/>
                    <a:p>
                      <a:r>
                        <a:rPr lang="en-US" sz="1000"/>
                        <a:t>132</a:t>
                      </a:r>
                      <a:endParaRPr lang="en-US" sz="1000"/>
                    </a:p>
                  </a:txBody>
                  <a:tcPr/>
                </a:tc>
                <a:tc>
                  <a:txBody>
                    <a:bodyPr/>
                    <a:lstStyle/>
                    <a:p>
                      <a:r>
                        <a:rPr lang="en-US" sz="1000"/>
                        <a:t>405</a:t>
                      </a:r>
                      <a:endParaRPr lang="en-US" sz="1000"/>
                    </a:p>
                  </a:txBody>
                  <a:tcPr/>
                </a:tc>
                <a:tc>
                  <a:txBody>
                    <a:bodyPr/>
                    <a:lstStyle/>
                    <a:p>
                      <a:r>
                        <a:rPr lang="en-US" sz="1000"/>
                        <a:t>3439</a:t>
                      </a:r>
                      <a:endParaRPr lang="en-US" sz="1000"/>
                    </a:p>
                  </a:txBody>
                  <a:tcPr/>
                </a:tc>
                <a:tc>
                  <a:txBody>
                    <a:bodyPr/>
                    <a:lstStyle/>
                    <a:p>
                      <a:r>
                        <a:rPr lang="en-US" sz="1000"/>
                        <a:t>144484</a:t>
                      </a:r>
                      <a:endParaRPr lang="en-US" sz="1000"/>
                    </a:p>
                  </a:txBody>
                  <a:tcPr/>
                </a:tc>
                <a:tc>
                  <a:txBody>
                    <a:bodyPr/>
                    <a:lstStyle/>
                    <a:p>
                      <a:r>
                        <a:rPr lang="en-US" sz="1000"/>
                        <a:t>144484</a:t>
                      </a:r>
                      <a:endParaRPr lang="en-US" sz="1000"/>
                    </a:p>
                  </a:txBody>
                  <a:tcPr/>
                </a:tc>
                <a:tc>
                  <a:txBody>
                    <a:bodyPr/>
                    <a:lstStyle/>
                    <a:p>
                      <a:r>
                        <a:rPr lang="en-US" sz="1000"/>
                        <a:t>0</a:t>
                      </a:r>
                      <a:endParaRPr lang="en-US" sz="1000"/>
                    </a:p>
                  </a:txBody>
                  <a:tcPr/>
                </a:tc>
                <a:tc>
                  <a:txBody>
                    <a:bodyPr/>
                    <a:lstStyle/>
                    <a:p>
                      <a:r>
                        <a:rPr lang="en-US" sz="1000"/>
                        <a:t>8331</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19271423"/>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1870</a:t>
                      </a:r>
                      <a:endParaRPr lang="en-US" sz="1000"/>
                    </a:p>
                  </a:txBody>
                  <a:tcPr/>
                </a:tc>
                <a:tc>
                  <a:txBody>
                    <a:bodyPr/>
                    <a:lstStyle/>
                    <a:p>
                      <a:r>
                        <a:rPr lang="en-US" sz="1000"/>
                        <a:t>1496</a:t>
                      </a:r>
                      <a:endParaRPr lang="en-US" sz="1000"/>
                    </a:p>
                  </a:txBody>
                  <a:tcPr/>
                </a:tc>
                <a:tc>
                  <a:txBody>
                    <a:bodyPr/>
                    <a:lstStyle/>
                    <a:p>
                      <a:r>
                        <a:rPr lang="en-US" sz="1000"/>
                        <a:t>42</a:t>
                      </a:r>
                      <a:endParaRPr lang="en-US" sz="1000"/>
                    </a:p>
                  </a:txBody>
                  <a:tcPr/>
                </a:tc>
                <a:tc>
                  <a:txBody>
                    <a:bodyPr/>
                    <a:lstStyle/>
                    <a:p>
                      <a:r>
                        <a:rPr lang="en-US" sz="1000"/>
                        <a:t>332</a:t>
                      </a:r>
                      <a:endParaRPr lang="en-US" sz="1000"/>
                    </a:p>
                  </a:txBody>
                  <a:tcPr/>
                </a:tc>
                <a:tc>
                  <a:txBody>
                    <a:bodyPr/>
                    <a:lstStyle/>
                    <a:p>
                      <a:r>
                        <a:rPr lang="en-US" sz="1000"/>
                        <a:t>9</a:t>
                      </a:r>
                      <a:endParaRPr lang="en-US" sz="1000"/>
                    </a:p>
                  </a:txBody>
                  <a:tcPr/>
                </a:tc>
                <a:tc>
                  <a:txBody>
                    <a:bodyPr/>
                    <a:lstStyle/>
                    <a:p>
                      <a:r>
                        <a:rPr lang="en-US" sz="1000"/>
                        <a:t>168049</a:t>
                      </a:r>
                      <a:endParaRPr lang="en-US" sz="1000"/>
                    </a:p>
                  </a:txBody>
                  <a:tcPr/>
                </a:tc>
                <a:tc>
                  <a:txBody>
                    <a:bodyPr/>
                    <a:lstStyle/>
                    <a:p>
                      <a:r>
                        <a:rPr lang="en-US" sz="1000"/>
                        <a:t>168049</a:t>
                      </a:r>
                      <a:endParaRPr lang="en-US" sz="1000"/>
                    </a:p>
                  </a:txBody>
                  <a:tcPr/>
                </a:tc>
                <a:tc>
                  <a:txBody>
                    <a:bodyPr/>
                    <a:lstStyle/>
                    <a:p>
                      <a:r>
                        <a:rPr lang="en-US" sz="1000"/>
                        <a:t>0</a:t>
                      </a:r>
                      <a:endParaRPr lang="en-US" sz="1000"/>
                    </a:p>
                  </a:txBody>
                  <a:tcPr/>
                </a:tc>
                <a:tc>
                  <a:txBody>
                    <a:bodyPr/>
                    <a:lstStyle/>
                    <a:p>
                      <a:r>
                        <a:rPr lang="en-US" sz="1000"/>
                        <a:t>9585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28452473"/>
                  </a:ext>
                </a:extLst>
              </a:tr>
              <a:tr h="370840">
                <a:tc>
                  <a:txBody>
                    <a:bodyPr/>
                    <a:lstStyle/>
                    <a:p>
                      <a:r>
                        <a:rPr lang="de-DE" sz="1000" b="1"/>
                        <a:t>Zapp - Das Medienmagazin - 2016-09-18 11:19:23</a:t>
                      </a:r>
                      <a:r>
                        <a:rPr lang="de-DE" sz="1000"/>
                        <a:t>
Touché. ;-)</a:t>
                      </a:r>
                      <a:endParaRPr lang="en-US" sz="1000"/>
                    </a:p>
                  </a:txBody>
                  <a:tcPr/>
                </a:tc>
                <a:tc>
                  <a:txBody>
                    <a:bodyPr/>
                    <a:lstStyle/>
                    <a:p>
                      <a:r>
                        <a:rPr lang="en-US" sz="1000"/>
                        <a:t>1821</a:t>
                      </a:r>
                      <a:endParaRPr lang="en-US" sz="1000"/>
                    </a:p>
                  </a:txBody>
                  <a:tcPr/>
                </a:tc>
                <a:tc>
                  <a:txBody>
                    <a:bodyPr/>
                    <a:lstStyle/>
                    <a:p>
                      <a:r>
                        <a:rPr lang="en-US" sz="1000"/>
                        <a:t>1785</a:t>
                      </a:r>
                      <a:endParaRPr lang="en-US" sz="1000"/>
                    </a:p>
                  </a:txBody>
                  <a:tcPr/>
                </a:tc>
                <a:tc>
                  <a:txBody>
                    <a:bodyPr/>
                    <a:lstStyle/>
                    <a:p>
                      <a:r>
                        <a:rPr lang="en-US" sz="1000"/>
                        <a:t>36</a:t>
                      </a:r>
                      <a:endParaRPr lang="en-US" sz="1000"/>
                    </a:p>
                  </a:txBody>
                  <a:tcPr/>
                </a:tc>
                <a:tc>
                  <a:txBody>
                    <a:bodyPr/>
                    <a:lstStyle/>
                    <a:p>
                      <a:r>
                        <a:rPr lang="en-US" sz="1000"/>
                        <a:t>0</a:t>
                      </a:r>
                      <a:endParaRPr lang="en-US" sz="1000"/>
                    </a:p>
                  </a:txBody>
                  <a:tcPr/>
                </a:tc>
                <a:tc>
                  <a:txBody>
                    <a:bodyPr/>
                    <a:lstStyle/>
                    <a:p>
                      <a:r>
                        <a:rPr lang="en-US" sz="1000"/>
                        <a:t>56</a:t>
                      </a:r>
                      <a:endParaRPr lang="en-US" sz="1000"/>
                    </a:p>
                  </a:txBody>
                  <a:tcPr/>
                </a:tc>
                <a:tc>
                  <a:txBody>
                    <a:bodyPr/>
                    <a:lstStyle/>
                    <a:p>
                      <a:r>
                        <a:rPr lang="en-US" sz="1000"/>
                        <a:t>68250</a:t>
                      </a:r>
                      <a:endParaRPr lang="en-US" sz="1000"/>
                    </a:p>
                  </a:txBody>
                  <a:tcPr/>
                </a:tc>
                <a:tc>
                  <a:txBody>
                    <a:bodyPr/>
                    <a:lstStyle/>
                    <a:p>
                      <a:r>
                        <a:rPr lang="en-US" sz="1000"/>
                        <a:t>68250</a:t>
                      </a:r>
                      <a:endParaRPr lang="en-US" sz="1000"/>
                    </a:p>
                  </a:txBody>
                  <a:tcPr/>
                </a:tc>
                <a:tc>
                  <a:txBody>
                    <a:bodyPr/>
                    <a:lstStyle/>
                    <a:p>
                      <a:r>
                        <a:rPr lang="en-US" sz="1000"/>
                        <a:t>0</a:t>
                      </a:r>
                      <a:endParaRPr lang="en-US" sz="1000"/>
                    </a:p>
                  </a:txBody>
                  <a:tcPr/>
                </a:tc>
                <a:tc>
                  <a:txBody>
                    <a:bodyPr/>
                    <a:lstStyle/>
                    <a:p>
                      <a:r>
                        <a:rPr lang="en-US" sz="1000"/>
                        <a:t>4946</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241847601"/>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1697</a:t>
                      </a:r>
                      <a:endParaRPr lang="en-US" sz="1000"/>
                    </a:p>
                  </a:txBody>
                  <a:tcPr/>
                </a:tc>
                <a:tc>
                  <a:txBody>
                    <a:bodyPr/>
                    <a:lstStyle/>
                    <a:p>
                      <a:r>
                        <a:rPr lang="en-US" sz="1000"/>
                        <a:t>1095</a:t>
                      </a:r>
                      <a:endParaRPr lang="en-US" sz="1000"/>
                    </a:p>
                  </a:txBody>
                  <a:tcPr/>
                </a:tc>
                <a:tc>
                  <a:txBody>
                    <a:bodyPr/>
                    <a:lstStyle/>
                    <a:p>
                      <a:r>
                        <a:rPr lang="en-US" sz="1000"/>
                        <a:t>181</a:t>
                      </a:r>
                      <a:endParaRPr lang="en-US" sz="1000"/>
                    </a:p>
                  </a:txBody>
                  <a:tcPr/>
                </a:tc>
                <a:tc>
                  <a:txBody>
                    <a:bodyPr/>
                    <a:lstStyle/>
                    <a:p>
                      <a:r>
                        <a:rPr lang="en-US" sz="1000"/>
                        <a:t>421</a:t>
                      </a:r>
                      <a:endParaRPr lang="en-US" sz="1000"/>
                    </a:p>
                  </a:txBody>
                  <a:tcPr/>
                </a:tc>
                <a:tc>
                  <a:txBody>
                    <a:bodyPr/>
                    <a:lstStyle/>
                    <a:p>
                      <a:r>
                        <a:rPr lang="en-US" sz="1000"/>
                        <a:t>57</a:t>
                      </a:r>
                      <a:endParaRPr lang="en-US" sz="1000"/>
                    </a:p>
                  </a:txBody>
                  <a:tcPr/>
                </a:tc>
                <a:tc>
                  <a:txBody>
                    <a:bodyPr/>
                    <a:lstStyle/>
                    <a:p>
                      <a:r>
                        <a:rPr lang="en-US" sz="1000"/>
                        <a:t>147157</a:t>
                      </a:r>
                      <a:endParaRPr lang="en-US" sz="1000"/>
                    </a:p>
                  </a:txBody>
                  <a:tcPr/>
                </a:tc>
                <a:tc>
                  <a:txBody>
                    <a:bodyPr/>
                    <a:lstStyle/>
                    <a:p>
                      <a:r>
                        <a:rPr lang="en-US" sz="1000"/>
                        <a:t>147157</a:t>
                      </a:r>
                      <a:endParaRPr lang="en-US" sz="1000"/>
                    </a:p>
                  </a:txBody>
                  <a:tcPr/>
                </a:tc>
                <a:tc>
                  <a:txBody>
                    <a:bodyPr/>
                    <a:lstStyle/>
                    <a:p>
                      <a:r>
                        <a:rPr lang="en-US" sz="1000"/>
                        <a:t>0</a:t>
                      </a:r>
                      <a:endParaRPr lang="en-US" sz="1000"/>
                    </a:p>
                  </a:txBody>
                  <a:tcPr/>
                </a:tc>
                <a:tc>
                  <a:txBody>
                    <a:bodyPr/>
                    <a:lstStyle/>
                    <a:p>
                      <a:r>
                        <a:rPr lang="en-US" sz="1000"/>
                        <a:t>11686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2849163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7324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1260</Words>
  <Application>Microsoft Office PowerPoint</Application>
  <PresentationFormat>On-screen Show (4:3)</PresentationFormat>
  <Paragraphs>562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Social Media - Evaluation</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dc:title>
  <dc:creator>Administrator</dc:creator>
  <cp:lastModifiedBy>Administrator</cp:lastModifiedBy>
  <cp:revision>1</cp:revision>
  <dcterms:created xsi:type="dcterms:W3CDTF">2017-01-12T12:49:45Z</dcterms:created>
  <dcterms:modified xsi:type="dcterms:W3CDTF">2017-01-12T12:50:38Z</dcterms:modified>
</cp:coreProperties>
</file>