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Niedersachsen</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13044</c:v>
                </c:pt>
                <c:pt idx="1">
                  <c:v>13049</c:v>
                </c:pt>
                <c:pt idx="2">
                  <c:v>13153</c:v>
                </c:pt>
                <c:pt idx="3">
                  <c:v>13173</c:v>
                </c:pt>
                <c:pt idx="4">
                  <c:v>13246</c:v>
                </c:pt>
                <c:pt idx="5">
                  <c:v>13286</c:v>
                </c:pt>
                <c:pt idx="6">
                  <c:v>13320</c:v>
                </c:pt>
                <c:pt idx="7">
                  <c:v>13335</c:v>
                </c:pt>
                <c:pt idx="8">
                  <c:v>13373</c:v>
                </c:pt>
                <c:pt idx="9">
                  <c:v>13417</c:v>
                </c:pt>
                <c:pt idx="10">
                  <c:v>13427</c:v>
                </c:pt>
                <c:pt idx="11">
                  <c:v>13434</c:v>
                </c:pt>
                <c:pt idx="12">
                  <c:v>13459</c:v>
                </c:pt>
                <c:pt idx="13">
                  <c:v>13534</c:v>
                </c:pt>
                <c:pt idx="14">
                  <c:v>13626</c:v>
                </c:pt>
                <c:pt idx="15">
                  <c:v>13663</c:v>
                </c:pt>
                <c:pt idx="16">
                  <c:v>13700</c:v>
                </c:pt>
                <c:pt idx="17">
                  <c:v>13762</c:v>
                </c:pt>
                <c:pt idx="18">
                  <c:v>13809</c:v>
                </c:pt>
                <c:pt idx="19">
                  <c:v>13839</c:v>
                </c:pt>
                <c:pt idx="20">
                  <c:v>13849</c:v>
                </c:pt>
                <c:pt idx="21">
                  <c:v>14065</c:v>
                </c:pt>
                <c:pt idx="22">
                  <c:v>14100</c:v>
                </c:pt>
                <c:pt idx="23">
                  <c:v>14121</c:v>
                </c:pt>
                <c:pt idx="24">
                  <c:v>14180</c:v>
                </c:pt>
                <c:pt idx="25">
                  <c:v>14209</c:v>
                </c:pt>
                <c:pt idx="26">
                  <c:v>14223</c:v>
                </c:pt>
                <c:pt idx="27">
                  <c:v>14252</c:v>
                </c:pt>
                <c:pt idx="28">
                  <c:v>14275</c:v>
                </c:pt>
                <c:pt idx="29">
                  <c:v>14323</c:v>
                </c:pt>
                <c:pt idx="30">
                  <c:v>14372</c:v>
                </c:pt>
                <c:pt idx="31">
                  <c:v>14390</c:v>
                </c:pt>
                <c:pt idx="32">
                  <c:v>14436</c:v>
                </c:pt>
                <c:pt idx="33">
                  <c:v>14456</c:v>
                </c:pt>
                <c:pt idx="34">
                  <c:v>14510</c:v>
                </c:pt>
                <c:pt idx="35">
                  <c:v>14533</c:v>
                </c:pt>
                <c:pt idx="36">
                  <c:v>14547</c:v>
                </c:pt>
                <c:pt idx="37">
                  <c:v>14652</c:v>
                </c:pt>
                <c:pt idx="38">
                  <c:v>14703</c:v>
                </c:pt>
                <c:pt idx="39">
                  <c:v>14723</c:v>
                </c:pt>
                <c:pt idx="40">
                  <c:v>14752</c:v>
                </c:pt>
                <c:pt idx="41">
                  <c:v>14766</c:v>
                </c:pt>
                <c:pt idx="42">
                  <c:v>14804</c:v>
                </c:pt>
                <c:pt idx="43">
                  <c:v>14836</c:v>
                </c:pt>
                <c:pt idx="44">
                  <c:v>14850</c:v>
                </c:pt>
                <c:pt idx="45">
                  <c:v>14879</c:v>
                </c:pt>
                <c:pt idx="46">
                  <c:v>15035</c:v>
                </c:pt>
                <c:pt idx="47">
                  <c:v>15111</c:v>
                </c:pt>
                <c:pt idx="48">
                  <c:v>15252</c:v>
                </c:pt>
                <c:pt idx="49">
                  <c:v>15287</c:v>
                </c:pt>
                <c:pt idx="50">
                  <c:v>15316</c:v>
                </c:pt>
                <c:pt idx="51">
                  <c:v>15341</c:v>
                </c:pt>
                <c:pt idx="52">
                  <c:v>15360</c:v>
                </c:pt>
                <c:pt idx="53">
                  <c:v>15405</c:v>
                </c:pt>
                <c:pt idx="54">
                  <c:v>15440</c:v>
                </c:pt>
                <c:pt idx="55">
                  <c:v>15473</c:v>
                </c:pt>
                <c:pt idx="56">
                  <c:v>15519</c:v>
                </c:pt>
                <c:pt idx="57">
                  <c:v>15543</c:v>
                </c:pt>
                <c:pt idx="58">
                  <c:v>15568</c:v>
                </c:pt>
                <c:pt idx="59">
                  <c:v>15598</c:v>
                </c:pt>
                <c:pt idx="60">
                  <c:v>15749</c:v>
                </c:pt>
                <c:pt idx="61">
                  <c:v>15856</c:v>
                </c:pt>
                <c:pt idx="62">
                  <c:v>15900</c:v>
                </c:pt>
                <c:pt idx="63">
                  <c:v>15989</c:v>
                </c:pt>
                <c:pt idx="64">
                  <c:v>16042</c:v>
                </c:pt>
                <c:pt idx="65">
                  <c:v>16072</c:v>
                </c:pt>
                <c:pt idx="66">
                  <c:v>16096</c:v>
                </c:pt>
                <c:pt idx="67">
                  <c:v>16117</c:v>
                </c:pt>
                <c:pt idx="68">
                  <c:v>16135</c:v>
                </c:pt>
                <c:pt idx="69">
                  <c:v>16143</c:v>
                </c:pt>
                <c:pt idx="70">
                  <c:v>16165</c:v>
                </c:pt>
                <c:pt idx="71">
                  <c:v>16185</c:v>
                </c:pt>
                <c:pt idx="72">
                  <c:v>16201</c:v>
                </c:pt>
                <c:pt idx="73">
                  <c:v>16232</c:v>
                </c:pt>
                <c:pt idx="74">
                  <c:v>16307</c:v>
                </c:pt>
                <c:pt idx="75">
                  <c:v>16363</c:v>
                </c:pt>
                <c:pt idx="76">
                  <c:v>16446</c:v>
                </c:pt>
                <c:pt idx="77">
                  <c:v>16534</c:v>
                </c:pt>
                <c:pt idx="78">
                  <c:v>16640</c:v>
                </c:pt>
                <c:pt idx="79">
                  <c:v>16695</c:v>
                </c:pt>
                <c:pt idx="80">
                  <c:v>16723</c:v>
                </c:pt>
                <c:pt idx="81">
                  <c:v>16739</c:v>
                </c:pt>
                <c:pt idx="82">
                  <c:v>16756</c:v>
                </c:pt>
                <c:pt idx="83">
                  <c:v>16769</c:v>
                </c:pt>
                <c:pt idx="84">
                  <c:v>16790</c:v>
                </c:pt>
                <c:pt idx="85">
                  <c:v>16807</c:v>
                </c:pt>
                <c:pt idx="86">
                  <c:v>16822</c:v>
                </c:pt>
                <c:pt idx="87">
                  <c:v>16854</c:v>
                </c:pt>
                <c:pt idx="88">
                  <c:v>16907</c:v>
                </c:pt>
                <c:pt idx="89">
                  <c:v>16920</c:v>
                </c:pt>
                <c:pt idx="90">
                  <c:v>16951</c:v>
                </c:pt>
                <c:pt idx="91">
                  <c:v>16988</c:v>
                </c:pt>
                <c:pt idx="92">
                  <c:v>17002</c:v>
                </c:pt>
                <c:pt idx="93">
                  <c:v>17042</c:v>
                </c:pt>
                <c:pt idx="94">
                  <c:v>17093</c:v>
                </c:pt>
                <c:pt idx="95">
                  <c:v>17191</c:v>
                </c:pt>
                <c:pt idx="96">
                  <c:v>17229</c:v>
                </c:pt>
                <c:pt idx="97">
                  <c:v>17282</c:v>
                </c:pt>
                <c:pt idx="98">
                  <c:v>17385</c:v>
                </c:pt>
                <c:pt idx="99">
                  <c:v>17461</c:v>
                </c:pt>
                <c:pt idx="100">
                  <c:v>17516</c:v>
                </c:pt>
                <c:pt idx="101">
                  <c:v>17560</c:v>
                </c:pt>
                <c:pt idx="102">
                  <c:v>17699</c:v>
                </c:pt>
                <c:pt idx="103">
                  <c:v>17771</c:v>
                </c:pt>
                <c:pt idx="104">
                  <c:v>17921</c:v>
                </c:pt>
                <c:pt idx="105">
                  <c:v>18074</c:v>
                </c:pt>
                <c:pt idx="106">
                  <c:v>18107</c:v>
                </c:pt>
                <c:pt idx="107">
                  <c:v>18152</c:v>
                </c:pt>
                <c:pt idx="108">
                  <c:v>18215</c:v>
                </c:pt>
                <c:pt idx="109">
                  <c:v>18301</c:v>
                </c:pt>
                <c:pt idx="110">
                  <c:v>18315</c:v>
                </c:pt>
                <c:pt idx="111">
                  <c:v>18373</c:v>
                </c:pt>
                <c:pt idx="112">
                  <c:v>18437</c:v>
                </c:pt>
                <c:pt idx="113">
                  <c:v>18511</c:v>
                </c:pt>
                <c:pt idx="114">
                  <c:v>19238</c:v>
                </c:pt>
                <c:pt idx="115">
                  <c:v>19411</c:v>
                </c:pt>
                <c:pt idx="116">
                  <c:v>19452</c:v>
                </c:pt>
                <c:pt idx="117">
                  <c:v>19583</c:v>
                </c:pt>
                <c:pt idx="118">
                  <c:v>19637</c:v>
                </c:pt>
                <c:pt idx="119">
                  <c:v>19674</c:v>
                </c:pt>
                <c:pt idx="120">
                  <c:v>19688</c:v>
                </c:pt>
                <c:pt idx="121">
                  <c:v>19698</c:v>
                </c:pt>
                <c:pt idx="122">
                  <c:v>19741</c:v>
                </c:pt>
                <c:pt idx="123">
                  <c:v>19798</c:v>
                </c:pt>
                <c:pt idx="124">
                  <c:v>19850</c:v>
                </c:pt>
                <c:pt idx="125">
                  <c:v>19881</c:v>
                </c:pt>
                <c:pt idx="126">
                  <c:v>19896</c:v>
                </c:pt>
                <c:pt idx="127">
                  <c:v>19928</c:v>
                </c:pt>
                <c:pt idx="128">
                  <c:v>19946</c:v>
                </c:pt>
                <c:pt idx="129">
                  <c:v>19963</c:v>
                </c:pt>
                <c:pt idx="130">
                  <c:v>20078</c:v>
                </c:pt>
                <c:pt idx="131">
                  <c:v>20339</c:v>
                </c:pt>
                <c:pt idx="132">
                  <c:v>20545</c:v>
                </c:pt>
                <c:pt idx="133">
                  <c:v>20652</c:v>
                </c:pt>
                <c:pt idx="134">
                  <c:v>20697</c:v>
                </c:pt>
                <c:pt idx="135">
                  <c:v>20728</c:v>
                </c:pt>
                <c:pt idx="136">
                  <c:v>20759</c:v>
                </c:pt>
                <c:pt idx="137">
                  <c:v>20819</c:v>
                </c:pt>
                <c:pt idx="138">
                  <c:v>20877</c:v>
                </c:pt>
                <c:pt idx="139">
                  <c:v>20945</c:v>
                </c:pt>
                <c:pt idx="140">
                  <c:v>21003</c:v>
                </c:pt>
                <c:pt idx="141">
                  <c:v>21041</c:v>
                </c:pt>
                <c:pt idx="142">
                  <c:v>21072</c:v>
                </c:pt>
                <c:pt idx="143">
                  <c:v>21132</c:v>
                </c:pt>
                <c:pt idx="144">
                  <c:v>21242</c:v>
                </c:pt>
                <c:pt idx="145">
                  <c:v>21322</c:v>
                </c:pt>
                <c:pt idx="146">
                  <c:v>21440</c:v>
                </c:pt>
                <c:pt idx="147">
                  <c:v>21621</c:v>
                </c:pt>
                <c:pt idx="148">
                  <c:v>21678</c:v>
                </c:pt>
                <c:pt idx="149">
                  <c:v>21739</c:v>
                </c:pt>
                <c:pt idx="150">
                  <c:v>21810</c:v>
                </c:pt>
                <c:pt idx="151">
                  <c:v>21893</c:v>
                </c:pt>
                <c:pt idx="152">
                  <c:v>21970</c:v>
                </c:pt>
                <c:pt idx="153">
                  <c:v>22012</c:v>
                </c:pt>
                <c:pt idx="154">
                  <c:v>22050</c:v>
                </c:pt>
                <c:pt idx="155">
                  <c:v>22161</c:v>
                </c:pt>
                <c:pt idx="156">
                  <c:v>22239</c:v>
                </c:pt>
                <c:pt idx="157">
                  <c:v>22293</c:v>
                </c:pt>
                <c:pt idx="158">
                  <c:v>22332</c:v>
                </c:pt>
                <c:pt idx="159">
                  <c:v>22357</c:v>
                </c:pt>
                <c:pt idx="160">
                  <c:v>22403</c:v>
                </c:pt>
                <c:pt idx="161">
                  <c:v>22429</c:v>
                </c:pt>
                <c:pt idx="162">
                  <c:v>22462</c:v>
                </c:pt>
                <c:pt idx="163">
                  <c:v>22492</c:v>
                </c:pt>
                <c:pt idx="164">
                  <c:v>22515</c:v>
                </c:pt>
                <c:pt idx="165">
                  <c:v>22522</c:v>
                </c:pt>
                <c:pt idx="166">
                  <c:v>22554</c:v>
                </c:pt>
                <c:pt idx="167">
                  <c:v>22590</c:v>
                </c:pt>
                <c:pt idx="168">
                  <c:v>22618</c:v>
                </c:pt>
                <c:pt idx="169">
                  <c:v>22638</c:v>
                </c:pt>
                <c:pt idx="170">
                  <c:v>22664</c:v>
                </c:pt>
                <c:pt idx="171">
                  <c:v>22793</c:v>
                </c:pt>
                <c:pt idx="172">
                  <c:v>22848</c:v>
                </c:pt>
                <c:pt idx="173">
                  <c:v>22879</c:v>
                </c:pt>
                <c:pt idx="174">
                  <c:v>22910</c:v>
                </c:pt>
                <c:pt idx="175">
                  <c:v>23036</c:v>
                </c:pt>
                <c:pt idx="176">
                  <c:v>23063</c:v>
                </c:pt>
                <c:pt idx="177">
                  <c:v>23117</c:v>
                </c:pt>
                <c:pt idx="178">
                  <c:v>23255</c:v>
                </c:pt>
                <c:pt idx="179">
                  <c:v>23350</c:v>
                </c:pt>
                <c:pt idx="180">
                  <c:v>23468</c:v>
                </c:pt>
                <c:pt idx="181">
                  <c:v>23625</c:v>
                </c:pt>
                <c:pt idx="182">
                  <c:v>23670</c:v>
                </c:pt>
                <c:pt idx="183">
                  <c:v>23715</c:v>
                </c:pt>
                <c:pt idx="184">
                  <c:v>23754</c:v>
                </c:pt>
                <c:pt idx="185">
                  <c:v>23793</c:v>
                </c:pt>
                <c:pt idx="186">
                  <c:v>23942</c:v>
                </c:pt>
                <c:pt idx="187">
                  <c:v>24017</c:v>
                </c:pt>
                <c:pt idx="188">
                  <c:v>24066</c:v>
                </c:pt>
                <c:pt idx="189">
                  <c:v>24112</c:v>
                </c:pt>
                <c:pt idx="190">
                  <c:v>24141</c:v>
                </c:pt>
                <c:pt idx="191">
                  <c:v>24176</c:v>
                </c:pt>
                <c:pt idx="192">
                  <c:v>24204</c:v>
                </c:pt>
                <c:pt idx="193">
                  <c:v>24240</c:v>
                </c:pt>
                <c:pt idx="194">
                  <c:v>24285</c:v>
                </c:pt>
                <c:pt idx="195">
                  <c:v>24319</c:v>
                </c:pt>
                <c:pt idx="196">
                  <c:v>24352</c:v>
                </c:pt>
                <c:pt idx="197">
                  <c:v>24364</c:v>
                </c:pt>
                <c:pt idx="198">
                  <c:v>24443</c:v>
                </c:pt>
                <c:pt idx="199">
                  <c:v>24474</c:v>
                </c:pt>
                <c:pt idx="200">
                  <c:v>24530</c:v>
                </c:pt>
                <c:pt idx="201">
                  <c:v>24565</c:v>
                </c:pt>
                <c:pt idx="202">
                  <c:v>24618</c:v>
                </c:pt>
                <c:pt idx="203">
                  <c:v>24716</c:v>
                </c:pt>
                <c:pt idx="204">
                  <c:v>24768</c:v>
                </c:pt>
                <c:pt idx="205">
                  <c:v>24811</c:v>
                </c:pt>
                <c:pt idx="206">
                  <c:v>24842</c:v>
                </c:pt>
                <c:pt idx="207">
                  <c:v>24867</c:v>
                </c:pt>
                <c:pt idx="208">
                  <c:v>24894</c:v>
                </c:pt>
                <c:pt idx="209">
                  <c:v>24926</c:v>
                </c:pt>
                <c:pt idx="210">
                  <c:v>24955</c:v>
                </c:pt>
                <c:pt idx="211">
                  <c:v>25001</c:v>
                </c:pt>
                <c:pt idx="212">
                  <c:v>25058</c:v>
                </c:pt>
                <c:pt idx="213">
                  <c:v>25091</c:v>
                </c:pt>
                <c:pt idx="214">
                  <c:v>25124</c:v>
                </c:pt>
                <c:pt idx="215">
                  <c:v>25153</c:v>
                </c:pt>
                <c:pt idx="216">
                  <c:v>25202</c:v>
                </c:pt>
                <c:pt idx="217">
                  <c:v>25258</c:v>
                </c:pt>
                <c:pt idx="218">
                  <c:v>25299</c:v>
                </c:pt>
                <c:pt idx="219">
                  <c:v>25333</c:v>
                </c:pt>
                <c:pt idx="220">
                  <c:v>25390</c:v>
                </c:pt>
                <c:pt idx="221">
                  <c:v>25435</c:v>
                </c:pt>
                <c:pt idx="222">
                  <c:v>25472</c:v>
                </c:pt>
                <c:pt idx="223">
                  <c:v>25514</c:v>
                </c:pt>
                <c:pt idx="224">
                  <c:v>25646</c:v>
                </c:pt>
                <c:pt idx="225">
                  <c:v>25712</c:v>
                </c:pt>
                <c:pt idx="226">
                  <c:v>25764</c:v>
                </c:pt>
                <c:pt idx="227">
                  <c:v>25884</c:v>
                </c:pt>
                <c:pt idx="228">
                  <c:v>25947</c:v>
                </c:pt>
                <c:pt idx="229">
                  <c:v>26059</c:v>
                </c:pt>
                <c:pt idx="230">
                  <c:v>26170</c:v>
                </c:pt>
                <c:pt idx="231">
                  <c:v>26267</c:v>
                </c:pt>
                <c:pt idx="232">
                  <c:v>26332</c:v>
                </c:pt>
                <c:pt idx="233">
                  <c:v>26391</c:v>
                </c:pt>
                <c:pt idx="234">
                  <c:v>26492</c:v>
                </c:pt>
                <c:pt idx="235">
                  <c:v>26527</c:v>
                </c:pt>
                <c:pt idx="236">
                  <c:v>26664</c:v>
                </c:pt>
                <c:pt idx="237">
                  <c:v>26757</c:v>
                </c:pt>
                <c:pt idx="238">
                  <c:v>26813</c:v>
                </c:pt>
                <c:pt idx="239">
                  <c:v>26855</c:v>
                </c:pt>
                <c:pt idx="240">
                  <c:v>26885</c:v>
                </c:pt>
                <c:pt idx="241">
                  <c:v>28292</c:v>
                </c:pt>
                <c:pt idx="242">
                  <c:v>28393</c:v>
                </c:pt>
                <c:pt idx="243">
                  <c:v>28485</c:v>
                </c:pt>
                <c:pt idx="244">
                  <c:v>28550</c:v>
                </c:pt>
                <c:pt idx="245">
                  <c:v>28588</c:v>
                </c:pt>
                <c:pt idx="246">
                  <c:v>28623</c:v>
                </c:pt>
                <c:pt idx="247">
                  <c:v>28650</c:v>
                </c:pt>
                <c:pt idx="248">
                  <c:v>28691</c:v>
                </c:pt>
                <c:pt idx="249">
                  <c:v>28762</c:v>
                </c:pt>
                <c:pt idx="250">
                  <c:v>28849</c:v>
                </c:pt>
                <c:pt idx="251">
                  <c:v>28887</c:v>
                </c:pt>
                <c:pt idx="252">
                  <c:v>28910</c:v>
                </c:pt>
                <c:pt idx="253">
                  <c:v>28926</c:v>
                </c:pt>
                <c:pt idx="254">
                  <c:v>29070</c:v>
                </c:pt>
                <c:pt idx="255">
                  <c:v>29104</c:v>
                </c:pt>
                <c:pt idx="256">
                  <c:v>29154</c:v>
                </c:pt>
                <c:pt idx="257">
                  <c:v>29215</c:v>
                </c:pt>
                <c:pt idx="258">
                  <c:v>29281</c:v>
                </c:pt>
                <c:pt idx="259">
                  <c:v>29327</c:v>
                </c:pt>
                <c:pt idx="260">
                  <c:v>29354</c:v>
                </c:pt>
                <c:pt idx="261">
                  <c:v>29439</c:v>
                </c:pt>
                <c:pt idx="262">
                  <c:v>29487</c:v>
                </c:pt>
                <c:pt idx="263">
                  <c:v>29538</c:v>
                </c:pt>
                <c:pt idx="264">
                  <c:v>29586</c:v>
                </c:pt>
                <c:pt idx="265">
                  <c:v>29635</c:v>
                </c:pt>
                <c:pt idx="266">
                  <c:v>29668</c:v>
                </c:pt>
                <c:pt idx="267">
                  <c:v>29697</c:v>
                </c:pt>
                <c:pt idx="268">
                  <c:v>29721</c:v>
                </c:pt>
                <c:pt idx="269">
                  <c:v>29757</c:v>
                </c:pt>
                <c:pt idx="270">
                  <c:v>29818</c:v>
                </c:pt>
                <c:pt idx="271">
                  <c:v>29859</c:v>
                </c:pt>
                <c:pt idx="272">
                  <c:v>29875</c:v>
                </c:pt>
                <c:pt idx="273">
                  <c:v>29965</c:v>
                </c:pt>
                <c:pt idx="274">
                  <c:v>29993</c:v>
                </c:pt>
                <c:pt idx="275">
                  <c:v>30011</c:v>
                </c:pt>
                <c:pt idx="276">
                  <c:v>30019</c:v>
                </c:pt>
                <c:pt idx="277">
                  <c:v>30159</c:v>
                </c:pt>
                <c:pt idx="278">
                  <c:v>30202</c:v>
                </c:pt>
                <c:pt idx="279">
                  <c:v>30244</c:v>
                </c:pt>
                <c:pt idx="280">
                  <c:v>30287</c:v>
                </c:pt>
                <c:pt idx="281">
                  <c:v>30309</c:v>
                </c:pt>
                <c:pt idx="282">
                  <c:v>30337</c:v>
                </c:pt>
                <c:pt idx="283">
                  <c:v>30859</c:v>
                </c:pt>
                <c:pt idx="284">
                  <c:v>31016</c:v>
                </c:pt>
                <c:pt idx="285">
                  <c:v>31084</c:v>
                </c:pt>
                <c:pt idx="286">
                  <c:v>31104</c:v>
                </c:pt>
                <c:pt idx="287">
                  <c:v>31150</c:v>
                </c:pt>
                <c:pt idx="288">
                  <c:v>31187</c:v>
                </c:pt>
                <c:pt idx="289">
                  <c:v>31211</c:v>
                </c:pt>
                <c:pt idx="290">
                  <c:v>31237</c:v>
                </c:pt>
                <c:pt idx="291">
                  <c:v>31264</c:v>
                </c:pt>
                <c:pt idx="292">
                  <c:v>31298</c:v>
                </c:pt>
                <c:pt idx="293">
                  <c:v>31356</c:v>
                </c:pt>
                <c:pt idx="294">
                  <c:v>31390</c:v>
                </c:pt>
                <c:pt idx="295">
                  <c:v>31417</c:v>
                </c:pt>
                <c:pt idx="296">
                  <c:v>31430</c:v>
                </c:pt>
                <c:pt idx="297">
                  <c:v>31450</c:v>
                </c:pt>
                <c:pt idx="298">
                  <c:v>31556</c:v>
                </c:pt>
                <c:pt idx="299">
                  <c:v>31619</c:v>
                </c:pt>
                <c:pt idx="300">
                  <c:v>31669</c:v>
                </c:pt>
                <c:pt idx="301">
                  <c:v>31730</c:v>
                </c:pt>
                <c:pt idx="302">
                  <c:v>31801</c:v>
                </c:pt>
                <c:pt idx="303">
                  <c:v>31931</c:v>
                </c:pt>
                <c:pt idx="304">
                  <c:v>31974</c:v>
                </c:pt>
                <c:pt idx="305">
                  <c:v>32109</c:v>
                </c:pt>
                <c:pt idx="306">
                  <c:v>32158</c:v>
                </c:pt>
                <c:pt idx="307">
                  <c:v>32196</c:v>
                </c:pt>
                <c:pt idx="308">
                  <c:v>32239</c:v>
                </c:pt>
                <c:pt idx="309">
                  <c:v>32283</c:v>
                </c:pt>
                <c:pt idx="310">
                  <c:v>32357</c:v>
                </c:pt>
                <c:pt idx="311">
                  <c:v>32373</c:v>
                </c:pt>
                <c:pt idx="312">
                  <c:v>32431</c:v>
                </c:pt>
                <c:pt idx="313">
                  <c:v>32460</c:v>
                </c:pt>
                <c:pt idx="314">
                  <c:v>32502</c:v>
                </c:pt>
                <c:pt idx="315">
                  <c:v>32539</c:v>
                </c:pt>
                <c:pt idx="316">
                  <c:v>32565</c:v>
                </c:pt>
                <c:pt idx="317">
                  <c:v>32598</c:v>
                </c:pt>
                <c:pt idx="318">
                  <c:v>32635</c:v>
                </c:pt>
                <c:pt idx="319">
                  <c:v>32691</c:v>
                </c:pt>
                <c:pt idx="320">
                  <c:v>32733</c:v>
                </c:pt>
                <c:pt idx="321">
                  <c:v>32768</c:v>
                </c:pt>
                <c:pt idx="322">
                  <c:v>32784</c:v>
                </c:pt>
                <c:pt idx="323">
                  <c:v>32801</c:v>
                </c:pt>
                <c:pt idx="324">
                  <c:v>32820</c:v>
                </c:pt>
                <c:pt idx="325">
                  <c:v>32834</c:v>
                </c:pt>
                <c:pt idx="326">
                  <c:v>32865</c:v>
                </c:pt>
                <c:pt idx="327">
                  <c:v>32887</c:v>
                </c:pt>
                <c:pt idx="328">
                  <c:v>32921</c:v>
                </c:pt>
                <c:pt idx="329">
                  <c:v>32950</c:v>
                </c:pt>
                <c:pt idx="330">
                  <c:v>32962</c:v>
                </c:pt>
                <c:pt idx="331">
                  <c:v>33004</c:v>
                </c:pt>
                <c:pt idx="332">
                  <c:v>33046</c:v>
                </c:pt>
                <c:pt idx="333">
                  <c:v>33223</c:v>
                </c:pt>
                <c:pt idx="334">
                  <c:v>33299</c:v>
                </c:pt>
                <c:pt idx="335">
                  <c:v>33376</c:v>
                </c:pt>
                <c:pt idx="336">
                  <c:v>33451</c:v>
                </c:pt>
                <c:pt idx="337">
                  <c:v>33482</c:v>
                </c:pt>
                <c:pt idx="338">
                  <c:v>33539</c:v>
                </c:pt>
                <c:pt idx="339">
                  <c:v>33574</c:v>
                </c:pt>
                <c:pt idx="340">
                  <c:v>33643</c:v>
                </c:pt>
                <c:pt idx="341">
                  <c:v>33674</c:v>
                </c:pt>
                <c:pt idx="342">
                  <c:v>33700</c:v>
                </c:pt>
                <c:pt idx="343">
                  <c:v>33725</c:v>
                </c:pt>
                <c:pt idx="344">
                  <c:v>33740</c:v>
                </c:pt>
                <c:pt idx="345">
                  <c:v>33769</c:v>
                </c:pt>
                <c:pt idx="346">
                  <c:v>33791</c:v>
                </c:pt>
                <c:pt idx="347">
                  <c:v>33828</c:v>
                </c:pt>
                <c:pt idx="348">
                  <c:v>33879</c:v>
                </c:pt>
                <c:pt idx="349">
                  <c:v>33909</c:v>
                </c:pt>
                <c:pt idx="350">
                  <c:v>33973</c:v>
                </c:pt>
                <c:pt idx="351">
                  <c:v>34012</c:v>
                </c:pt>
                <c:pt idx="352">
                  <c:v>34026</c:v>
                </c:pt>
                <c:pt idx="353">
                  <c:v>34069</c:v>
                </c:pt>
                <c:pt idx="354">
                  <c:v>34266</c:v>
                </c:pt>
                <c:pt idx="355">
                  <c:v>34357</c:v>
                </c:pt>
                <c:pt idx="356">
                  <c:v>34416</c:v>
                </c:pt>
                <c:pt idx="357">
                  <c:v>34433</c:v>
                </c:pt>
                <c:pt idx="358">
                  <c:v>34453</c:v>
                </c:pt>
                <c:pt idx="359">
                  <c:v>34482</c:v>
                </c:pt>
                <c:pt idx="360">
                  <c:v>34519</c:v>
                </c:pt>
                <c:pt idx="361">
                  <c:v>34533</c:v>
                </c:pt>
                <c:pt idx="362">
                  <c:v>34568</c:v>
                </c:pt>
                <c:pt idx="363">
                  <c:v>34630</c:v>
                </c:pt>
                <c:pt idx="364">
                  <c:v>34659</c:v>
                </c:pt>
                <c:pt idx="365">
                  <c:v>34732</c:v>
                </c:pt>
              </c:numCache>
            </c:numRef>
          </c:val>
          <c:smooth val="0"/>
          <c:extLst>
            <c:ext xmlns:c16="http://schemas.microsoft.com/office/drawing/2014/chart" uri="{C3380CC4-5D6E-409C-BE32-E72D297353CC}">
              <c16:uniqueId val="{00000000-9304-4A38-94BD-3C03FFB4A9B4}"/>
            </c:ext>
          </c:extLst>
        </c:ser>
        <c:dLbls>
          <c:showLegendKey val="0"/>
          <c:showVal val="0"/>
          <c:showCatName val="0"/>
          <c:showSerName val="0"/>
          <c:showPercent val="0"/>
          <c:showBubbleSize val="0"/>
        </c:dLbls>
        <c:smooth val="0"/>
        <c:axId val="272896792"/>
        <c:axId val="272890888"/>
      </c:lineChart>
      <c:catAx>
        <c:axId val="272896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890888"/>
        <c:crosses val="autoZero"/>
        <c:auto val="1"/>
        <c:lblAlgn val="ctr"/>
        <c:lblOffset val="100"/>
        <c:noMultiLvlLbl val="0"/>
      </c:catAx>
      <c:valAx>
        <c:axId val="272890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896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Niedersachsen</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7465</c:v>
                </c:pt>
                <c:pt idx="1">
                  <c:v>21897</c:v>
                </c:pt>
                <c:pt idx="2">
                  <c:v>63311</c:v>
                </c:pt>
                <c:pt idx="3">
                  <c:v>19518</c:v>
                </c:pt>
                <c:pt idx="4">
                  <c:v>55198</c:v>
                </c:pt>
                <c:pt idx="5">
                  <c:v>47024</c:v>
                </c:pt>
                <c:pt idx="6">
                  <c:v>57463</c:v>
                </c:pt>
                <c:pt idx="7">
                  <c:v>20485</c:v>
                </c:pt>
                <c:pt idx="8">
                  <c:v>24980</c:v>
                </c:pt>
                <c:pt idx="9">
                  <c:v>56388</c:v>
                </c:pt>
                <c:pt idx="10">
                  <c:v>29953</c:v>
                </c:pt>
                <c:pt idx="11">
                  <c:v>27758</c:v>
                </c:pt>
                <c:pt idx="12">
                  <c:v>56153</c:v>
                </c:pt>
                <c:pt idx="13">
                  <c:v>262663</c:v>
                </c:pt>
                <c:pt idx="14">
                  <c:v>170811</c:v>
                </c:pt>
                <c:pt idx="15">
                  <c:v>72175</c:v>
                </c:pt>
                <c:pt idx="16">
                  <c:v>28954</c:v>
                </c:pt>
                <c:pt idx="17">
                  <c:v>100789</c:v>
                </c:pt>
                <c:pt idx="18">
                  <c:v>77108</c:v>
                </c:pt>
                <c:pt idx="19">
                  <c:v>36385</c:v>
                </c:pt>
                <c:pt idx="20">
                  <c:v>33804</c:v>
                </c:pt>
                <c:pt idx="21">
                  <c:v>260519</c:v>
                </c:pt>
                <c:pt idx="22">
                  <c:v>74193</c:v>
                </c:pt>
                <c:pt idx="23">
                  <c:v>40581</c:v>
                </c:pt>
                <c:pt idx="24">
                  <c:v>76121</c:v>
                </c:pt>
                <c:pt idx="25">
                  <c:v>184792</c:v>
                </c:pt>
                <c:pt idx="26">
                  <c:v>69540</c:v>
                </c:pt>
                <c:pt idx="27">
                  <c:v>58677</c:v>
                </c:pt>
                <c:pt idx="28">
                  <c:v>50847</c:v>
                </c:pt>
                <c:pt idx="29">
                  <c:v>61134</c:v>
                </c:pt>
                <c:pt idx="30">
                  <c:v>57993</c:v>
                </c:pt>
                <c:pt idx="31">
                  <c:v>70558</c:v>
                </c:pt>
                <c:pt idx="32">
                  <c:v>122890</c:v>
                </c:pt>
                <c:pt idx="33">
                  <c:v>113420</c:v>
                </c:pt>
                <c:pt idx="34">
                  <c:v>65058</c:v>
                </c:pt>
                <c:pt idx="35">
                  <c:v>80425</c:v>
                </c:pt>
                <c:pt idx="36">
                  <c:v>40860</c:v>
                </c:pt>
                <c:pt idx="37">
                  <c:v>20279</c:v>
                </c:pt>
                <c:pt idx="38">
                  <c:v>108698</c:v>
                </c:pt>
                <c:pt idx="39">
                  <c:v>70185</c:v>
                </c:pt>
                <c:pt idx="40">
                  <c:v>54652</c:v>
                </c:pt>
                <c:pt idx="41">
                  <c:v>38592</c:v>
                </c:pt>
                <c:pt idx="42">
                  <c:v>75142</c:v>
                </c:pt>
                <c:pt idx="43">
                  <c:v>74513</c:v>
                </c:pt>
                <c:pt idx="44">
                  <c:v>35869</c:v>
                </c:pt>
                <c:pt idx="45">
                  <c:v>61173</c:v>
                </c:pt>
                <c:pt idx="46">
                  <c:v>224883</c:v>
                </c:pt>
                <c:pt idx="47">
                  <c:v>145723</c:v>
                </c:pt>
                <c:pt idx="48">
                  <c:v>204264</c:v>
                </c:pt>
                <c:pt idx="49">
                  <c:v>84044</c:v>
                </c:pt>
                <c:pt idx="50">
                  <c:v>57684</c:v>
                </c:pt>
                <c:pt idx="51">
                  <c:v>102079</c:v>
                </c:pt>
                <c:pt idx="52">
                  <c:v>69014</c:v>
                </c:pt>
                <c:pt idx="53">
                  <c:v>57402</c:v>
                </c:pt>
                <c:pt idx="54">
                  <c:v>37895</c:v>
                </c:pt>
                <c:pt idx="55">
                  <c:v>71126</c:v>
                </c:pt>
                <c:pt idx="56">
                  <c:v>95400</c:v>
                </c:pt>
                <c:pt idx="57">
                  <c:v>43157</c:v>
                </c:pt>
                <c:pt idx="58">
                  <c:v>42103</c:v>
                </c:pt>
                <c:pt idx="59">
                  <c:v>72049</c:v>
                </c:pt>
                <c:pt idx="60">
                  <c:v>120273</c:v>
                </c:pt>
                <c:pt idx="61">
                  <c:v>130363</c:v>
                </c:pt>
                <c:pt idx="62">
                  <c:v>97240</c:v>
                </c:pt>
                <c:pt idx="63">
                  <c:v>185661</c:v>
                </c:pt>
                <c:pt idx="64">
                  <c:v>114466</c:v>
                </c:pt>
                <c:pt idx="65">
                  <c:v>65793</c:v>
                </c:pt>
                <c:pt idx="66">
                  <c:v>46476</c:v>
                </c:pt>
                <c:pt idx="67">
                  <c:v>88932</c:v>
                </c:pt>
                <c:pt idx="68">
                  <c:v>79858</c:v>
                </c:pt>
                <c:pt idx="69">
                  <c:v>49163</c:v>
                </c:pt>
                <c:pt idx="70">
                  <c:v>43737</c:v>
                </c:pt>
                <c:pt idx="71">
                  <c:v>40535</c:v>
                </c:pt>
                <c:pt idx="72">
                  <c:v>27301</c:v>
                </c:pt>
                <c:pt idx="73">
                  <c:v>41288</c:v>
                </c:pt>
                <c:pt idx="74">
                  <c:v>281086</c:v>
                </c:pt>
                <c:pt idx="75">
                  <c:v>236132</c:v>
                </c:pt>
                <c:pt idx="76">
                  <c:v>339945</c:v>
                </c:pt>
                <c:pt idx="77">
                  <c:v>168540</c:v>
                </c:pt>
                <c:pt idx="78">
                  <c:v>125482</c:v>
                </c:pt>
                <c:pt idx="79">
                  <c:v>71584</c:v>
                </c:pt>
                <c:pt idx="80">
                  <c:v>158854</c:v>
                </c:pt>
                <c:pt idx="81">
                  <c:v>72431</c:v>
                </c:pt>
                <c:pt idx="82">
                  <c:v>82652</c:v>
                </c:pt>
                <c:pt idx="83">
                  <c:v>50243</c:v>
                </c:pt>
                <c:pt idx="84">
                  <c:v>55265</c:v>
                </c:pt>
                <c:pt idx="85">
                  <c:v>79697</c:v>
                </c:pt>
                <c:pt idx="86">
                  <c:v>45032</c:v>
                </c:pt>
                <c:pt idx="87">
                  <c:v>46695</c:v>
                </c:pt>
                <c:pt idx="88">
                  <c:v>48766</c:v>
                </c:pt>
                <c:pt idx="89">
                  <c:v>75262</c:v>
                </c:pt>
                <c:pt idx="90">
                  <c:v>59650</c:v>
                </c:pt>
                <c:pt idx="91">
                  <c:v>74293</c:v>
                </c:pt>
                <c:pt idx="92">
                  <c:v>35963</c:v>
                </c:pt>
                <c:pt idx="93">
                  <c:v>45006</c:v>
                </c:pt>
                <c:pt idx="94">
                  <c:v>142185</c:v>
                </c:pt>
                <c:pt idx="95">
                  <c:v>235519</c:v>
                </c:pt>
                <c:pt idx="96">
                  <c:v>106681</c:v>
                </c:pt>
                <c:pt idx="97">
                  <c:v>142795</c:v>
                </c:pt>
                <c:pt idx="98">
                  <c:v>209834</c:v>
                </c:pt>
                <c:pt idx="99">
                  <c:v>127720</c:v>
                </c:pt>
                <c:pt idx="100">
                  <c:v>68031</c:v>
                </c:pt>
                <c:pt idx="101">
                  <c:v>77489</c:v>
                </c:pt>
                <c:pt idx="102">
                  <c:v>194415</c:v>
                </c:pt>
                <c:pt idx="103">
                  <c:v>151288</c:v>
                </c:pt>
                <c:pt idx="104">
                  <c:v>134126</c:v>
                </c:pt>
                <c:pt idx="105">
                  <c:v>140517</c:v>
                </c:pt>
                <c:pt idx="106">
                  <c:v>68347</c:v>
                </c:pt>
                <c:pt idx="107">
                  <c:v>94233</c:v>
                </c:pt>
                <c:pt idx="108">
                  <c:v>87332</c:v>
                </c:pt>
                <c:pt idx="109">
                  <c:v>114413</c:v>
                </c:pt>
                <c:pt idx="110">
                  <c:v>114613</c:v>
                </c:pt>
                <c:pt idx="111">
                  <c:v>106664</c:v>
                </c:pt>
                <c:pt idx="112">
                  <c:v>78655</c:v>
                </c:pt>
                <c:pt idx="113">
                  <c:v>247949</c:v>
                </c:pt>
                <c:pt idx="114">
                  <c:v>707149</c:v>
                </c:pt>
                <c:pt idx="115">
                  <c:v>667680</c:v>
                </c:pt>
                <c:pt idx="116">
                  <c:v>224902</c:v>
                </c:pt>
                <c:pt idx="117">
                  <c:v>373954</c:v>
                </c:pt>
                <c:pt idx="118">
                  <c:v>277892</c:v>
                </c:pt>
                <c:pt idx="119">
                  <c:v>109581</c:v>
                </c:pt>
                <c:pt idx="120">
                  <c:v>55490</c:v>
                </c:pt>
                <c:pt idx="121">
                  <c:v>53945</c:v>
                </c:pt>
                <c:pt idx="122">
                  <c:v>45514</c:v>
                </c:pt>
                <c:pt idx="123">
                  <c:v>225985</c:v>
                </c:pt>
                <c:pt idx="124">
                  <c:v>120838</c:v>
                </c:pt>
                <c:pt idx="125">
                  <c:v>58587</c:v>
                </c:pt>
                <c:pt idx="126">
                  <c:v>67824</c:v>
                </c:pt>
                <c:pt idx="127">
                  <c:v>51735</c:v>
                </c:pt>
                <c:pt idx="128">
                  <c:v>50312</c:v>
                </c:pt>
                <c:pt idx="129">
                  <c:v>58544</c:v>
                </c:pt>
                <c:pt idx="130">
                  <c:v>159090</c:v>
                </c:pt>
                <c:pt idx="131">
                  <c:v>284723</c:v>
                </c:pt>
                <c:pt idx="132">
                  <c:v>443255</c:v>
                </c:pt>
                <c:pt idx="133">
                  <c:v>353134</c:v>
                </c:pt>
                <c:pt idx="134">
                  <c:v>150582</c:v>
                </c:pt>
                <c:pt idx="135">
                  <c:v>69007</c:v>
                </c:pt>
                <c:pt idx="136">
                  <c:v>84695</c:v>
                </c:pt>
                <c:pt idx="137">
                  <c:v>111205</c:v>
                </c:pt>
                <c:pt idx="138">
                  <c:v>126853</c:v>
                </c:pt>
                <c:pt idx="139">
                  <c:v>105786</c:v>
                </c:pt>
                <c:pt idx="140">
                  <c:v>124889</c:v>
                </c:pt>
                <c:pt idx="141">
                  <c:v>56072</c:v>
                </c:pt>
                <c:pt idx="142">
                  <c:v>55753</c:v>
                </c:pt>
                <c:pt idx="143">
                  <c:v>129368</c:v>
                </c:pt>
                <c:pt idx="144">
                  <c:v>132801</c:v>
                </c:pt>
                <c:pt idx="145">
                  <c:v>174363</c:v>
                </c:pt>
                <c:pt idx="146">
                  <c:v>143012</c:v>
                </c:pt>
                <c:pt idx="147">
                  <c:v>417686</c:v>
                </c:pt>
                <c:pt idx="148">
                  <c:v>189849</c:v>
                </c:pt>
                <c:pt idx="149">
                  <c:v>74979</c:v>
                </c:pt>
                <c:pt idx="150">
                  <c:v>133856</c:v>
                </c:pt>
                <c:pt idx="151">
                  <c:v>171873</c:v>
                </c:pt>
                <c:pt idx="152">
                  <c:v>141356</c:v>
                </c:pt>
                <c:pt idx="153">
                  <c:v>88482</c:v>
                </c:pt>
                <c:pt idx="154">
                  <c:v>241529</c:v>
                </c:pt>
                <c:pt idx="155">
                  <c:v>179926</c:v>
                </c:pt>
                <c:pt idx="156">
                  <c:v>112560</c:v>
                </c:pt>
                <c:pt idx="157">
                  <c:v>69576</c:v>
                </c:pt>
                <c:pt idx="158">
                  <c:v>61894</c:v>
                </c:pt>
                <c:pt idx="159">
                  <c:v>59645</c:v>
                </c:pt>
                <c:pt idx="160">
                  <c:v>67658</c:v>
                </c:pt>
                <c:pt idx="161">
                  <c:v>23705</c:v>
                </c:pt>
                <c:pt idx="162">
                  <c:v>16972</c:v>
                </c:pt>
                <c:pt idx="163">
                  <c:v>25993</c:v>
                </c:pt>
                <c:pt idx="164">
                  <c:v>96100</c:v>
                </c:pt>
                <c:pt idx="165">
                  <c:v>54340</c:v>
                </c:pt>
                <c:pt idx="166">
                  <c:v>131066</c:v>
                </c:pt>
                <c:pt idx="167">
                  <c:v>76615</c:v>
                </c:pt>
                <c:pt idx="168">
                  <c:v>81934</c:v>
                </c:pt>
                <c:pt idx="169">
                  <c:v>39383</c:v>
                </c:pt>
                <c:pt idx="170">
                  <c:v>47585</c:v>
                </c:pt>
                <c:pt idx="171">
                  <c:v>268265</c:v>
                </c:pt>
                <c:pt idx="172">
                  <c:v>191416</c:v>
                </c:pt>
                <c:pt idx="173">
                  <c:v>91984</c:v>
                </c:pt>
                <c:pt idx="174">
                  <c:v>94954</c:v>
                </c:pt>
                <c:pt idx="175">
                  <c:v>277483</c:v>
                </c:pt>
                <c:pt idx="176">
                  <c:v>122445</c:v>
                </c:pt>
                <c:pt idx="177">
                  <c:v>139452</c:v>
                </c:pt>
                <c:pt idx="178">
                  <c:v>535589</c:v>
                </c:pt>
                <c:pt idx="179">
                  <c:v>290734</c:v>
                </c:pt>
                <c:pt idx="180">
                  <c:v>216268</c:v>
                </c:pt>
                <c:pt idx="181">
                  <c:v>204343</c:v>
                </c:pt>
                <c:pt idx="182">
                  <c:v>125019</c:v>
                </c:pt>
                <c:pt idx="183">
                  <c:v>80696</c:v>
                </c:pt>
                <c:pt idx="184">
                  <c:v>62431</c:v>
                </c:pt>
                <c:pt idx="185">
                  <c:v>99673</c:v>
                </c:pt>
                <c:pt idx="186">
                  <c:v>116315</c:v>
                </c:pt>
                <c:pt idx="187">
                  <c:v>131943</c:v>
                </c:pt>
                <c:pt idx="188">
                  <c:v>131546</c:v>
                </c:pt>
                <c:pt idx="189">
                  <c:v>141572</c:v>
                </c:pt>
                <c:pt idx="190">
                  <c:v>76839</c:v>
                </c:pt>
                <c:pt idx="191">
                  <c:v>83557</c:v>
                </c:pt>
                <c:pt idx="192">
                  <c:v>63956</c:v>
                </c:pt>
                <c:pt idx="193">
                  <c:v>52394</c:v>
                </c:pt>
                <c:pt idx="194">
                  <c:v>71697</c:v>
                </c:pt>
                <c:pt idx="195">
                  <c:v>76134</c:v>
                </c:pt>
                <c:pt idx="196">
                  <c:v>97522</c:v>
                </c:pt>
                <c:pt idx="197">
                  <c:v>84995</c:v>
                </c:pt>
                <c:pt idx="198">
                  <c:v>121324</c:v>
                </c:pt>
                <c:pt idx="199">
                  <c:v>72102</c:v>
                </c:pt>
                <c:pt idx="200">
                  <c:v>66098</c:v>
                </c:pt>
                <c:pt idx="201">
                  <c:v>107765</c:v>
                </c:pt>
                <c:pt idx="202">
                  <c:v>200419</c:v>
                </c:pt>
                <c:pt idx="203">
                  <c:v>178972</c:v>
                </c:pt>
                <c:pt idx="204">
                  <c:v>62346</c:v>
                </c:pt>
                <c:pt idx="205">
                  <c:v>58775</c:v>
                </c:pt>
                <c:pt idx="206">
                  <c:v>99119</c:v>
                </c:pt>
                <c:pt idx="207">
                  <c:v>91709</c:v>
                </c:pt>
                <c:pt idx="208">
                  <c:v>69748</c:v>
                </c:pt>
                <c:pt idx="209">
                  <c:v>72291</c:v>
                </c:pt>
                <c:pt idx="210">
                  <c:v>68307</c:v>
                </c:pt>
                <c:pt idx="211">
                  <c:v>67249</c:v>
                </c:pt>
                <c:pt idx="212">
                  <c:v>103972</c:v>
                </c:pt>
                <c:pt idx="213">
                  <c:v>68641</c:v>
                </c:pt>
                <c:pt idx="214">
                  <c:v>70395</c:v>
                </c:pt>
                <c:pt idx="215">
                  <c:v>61459</c:v>
                </c:pt>
                <c:pt idx="216">
                  <c:v>92122</c:v>
                </c:pt>
                <c:pt idx="217">
                  <c:v>142846</c:v>
                </c:pt>
                <c:pt idx="218">
                  <c:v>73689</c:v>
                </c:pt>
                <c:pt idx="219">
                  <c:v>53742</c:v>
                </c:pt>
                <c:pt idx="220">
                  <c:v>80601</c:v>
                </c:pt>
                <c:pt idx="221">
                  <c:v>88503</c:v>
                </c:pt>
                <c:pt idx="222">
                  <c:v>87080</c:v>
                </c:pt>
                <c:pt idx="223">
                  <c:v>98598</c:v>
                </c:pt>
                <c:pt idx="224">
                  <c:v>218759</c:v>
                </c:pt>
                <c:pt idx="225">
                  <c:v>99163</c:v>
                </c:pt>
                <c:pt idx="226">
                  <c:v>56308</c:v>
                </c:pt>
                <c:pt idx="227">
                  <c:v>551734</c:v>
                </c:pt>
                <c:pt idx="228">
                  <c:v>249053</c:v>
                </c:pt>
                <c:pt idx="229">
                  <c:v>116675</c:v>
                </c:pt>
                <c:pt idx="230">
                  <c:v>197213</c:v>
                </c:pt>
                <c:pt idx="231">
                  <c:v>196711</c:v>
                </c:pt>
                <c:pt idx="232">
                  <c:v>72116</c:v>
                </c:pt>
                <c:pt idx="233">
                  <c:v>86802</c:v>
                </c:pt>
                <c:pt idx="234">
                  <c:v>92043</c:v>
                </c:pt>
                <c:pt idx="235">
                  <c:v>79669</c:v>
                </c:pt>
                <c:pt idx="236">
                  <c:v>266364</c:v>
                </c:pt>
                <c:pt idx="237">
                  <c:v>178654</c:v>
                </c:pt>
                <c:pt idx="238">
                  <c:v>151537</c:v>
                </c:pt>
                <c:pt idx="239">
                  <c:v>111916</c:v>
                </c:pt>
                <c:pt idx="240">
                  <c:v>120422</c:v>
                </c:pt>
                <c:pt idx="241">
                  <c:v>214854</c:v>
                </c:pt>
                <c:pt idx="242">
                  <c:v>165202</c:v>
                </c:pt>
                <c:pt idx="243">
                  <c:v>328610</c:v>
                </c:pt>
                <c:pt idx="244">
                  <c:v>147160</c:v>
                </c:pt>
                <c:pt idx="245">
                  <c:v>134205</c:v>
                </c:pt>
                <c:pt idx="246">
                  <c:v>87632</c:v>
                </c:pt>
                <c:pt idx="247">
                  <c:v>55728</c:v>
                </c:pt>
                <c:pt idx="248">
                  <c:v>106312</c:v>
                </c:pt>
                <c:pt idx="249">
                  <c:v>240530</c:v>
                </c:pt>
                <c:pt idx="250">
                  <c:v>261265</c:v>
                </c:pt>
                <c:pt idx="251">
                  <c:v>137067</c:v>
                </c:pt>
                <c:pt idx="252">
                  <c:v>81193</c:v>
                </c:pt>
                <c:pt idx="253">
                  <c:v>50215</c:v>
                </c:pt>
                <c:pt idx="254">
                  <c:v>160019</c:v>
                </c:pt>
                <c:pt idx="255">
                  <c:v>85286</c:v>
                </c:pt>
                <c:pt idx="256">
                  <c:v>126970</c:v>
                </c:pt>
                <c:pt idx="257">
                  <c:v>136185</c:v>
                </c:pt>
                <c:pt idx="258">
                  <c:v>230543</c:v>
                </c:pt>
                <c:pt idx="259">
                  <c:v>167430</c:v>
                </c:pt>
                <c:pt idx="260">
                  <c:v>92255</c:v>
                </c:pt>
                <c:pt idx="261">
                  <c:v>133394</c:v>
                </c:pt>
                <c:pt idx="262">
                  <c:v>117130</c:v>
                </c:pt>
                <c:pt idx="263">
                  <c:v>116752</c:v>
                </c:pt>
                <c:pt idx="264">
                  <c:v>209702</c:v>
                </c:pt>
                <c:pt idx="265">
                  <c:v>236606</c:v>
                </c:pt>
                <c:pt idx="266">
                  <c:v>154542</c:v>
                </c:pt>
                <c:pt idx="267">
                  <c:v>77006</c:v>
                </c:pt>
                <c:pt idx="268">
                  <c:v>70397</c:v>
                </c:pt>
                <c:pt idx="269">
                  <c:v>61471</c:v>
                </c:pt>
                <c:pt idx="270">
                  <c:v>90196</c:v>
                </c:pt>
                <c:pt idx="271">
                  <c:v>106437</c:v>
                </c:pt>
                <c:pt idx="272">
                  <c:v>111445</c:v>
                </c:pt>
                <c:pt idx="273">
                  <c:v>309987</c:v>
                </c:pt>
                <c:pt idx="274">
                  <c:v>55348</c:v>
                </c:pt>
                <c:pt idx="275">
                  <c:v>22805</c:v>
                </c:pt>
                <c:pt idx="276">
                  <c:v>26143</c:v>
                </c:pt>
                <c:pt idx="277">
                  <c:v>54549</c:v>
                </c:pt>
                <c:pt idx="278">
                  <c:v>316476</c:v>
                </c:pt>
                <c:pt idx="279">
                  <c:v>169841</c:v>
                </c:pt>
                <c:pt idx="280">
                  <c:v>127971</c:v>
                </c:pt>
                <c:pt idx="281">
                  <c:v>77837</c:v>
                </c:pt>
                <c:pt idx="282">
                  <c:v>42167</c:v>
                </c:pt>
                <c:pt idx="283">
                  <c:v>1349251</c:v>
                </c:pt>
                <c:pt idx="284">
                  <c:v>687794</c:v>
                </c:pt>
                <c:pt idx="285">
                  <c:v>383390</c:v>
                </c:pt>
                <c:pt idx="286">
                  <c:v>189564</c:v>
                </c:pt>
                <c:pt idx="287">
                  <c:v>181590</c:v>
                </c:pt>
                <c:pt idx="288">
                  <c:v>108510</c:v>
                </c:pt>
                <c:pt idx="289">
                  <c:v>58502</c:v>
                </c:pt>
                <c:pt idx="290">
                  <c:v>77652</c:v>
                </c:pt>
                <c:pt idx="291">
                  <c:v>97261</c:v>
                </c:pt>
                <c:pt idx="292">
                  <c:v>99029</c:v>
                </c:pt>
                <c:pt idx="293">
                  <c:v>130340</c:v>
                </c:pt>
                <c:pt idx="294">
                  <c:v>95321</c:v>
                </c:pt>
                <c:pt idx="295">
                  <c:v>53961</c:v>
                </c:pt>
                <c:pt idx="296">
                  <c:v>35552</c:v>
                </c:pt>
                <c:pt idx="297">
                  <c:v>56588</c:v>
                </c:pt>
                <c:pt idx="298">
                  <c:v>142113</c:v>
                </c:pt>
                <c:pt idx="299">
                  <c:v>173200</c:v>
                </c:pt>
                <c:pt idx="300">
                  <c:v>179501</c:v>
                </c:pt>
                <c:pt idx="301">
                  <c:v>281965</c:v>
                </c:pt>
                <c:pt idx="302">
                  <c:v>464610</c:v>
                </c:pt>
                <c:pt idx="303">
                  <c:v>658329</c:v>
                </c:pt>
                <c:pt idx="304">
                  <c:v>220690</c:v>
                </c:pt>
                <c:pt idx="305">
                  <c:v>360860</c:v>
                </c:pt>
                <c:pt idx="306">
                  <c:v>223775</c:v>
                </c:pt>
                <c:pt idx="307">
                  <c:v>196137</c:v>
                </c:pt>
                <c:pt idx="308">
                  <c:v>134656</c:v>
                </c:pt>
                <c:pt idx="309">
                  <c:v>106563</c:v>
                </c:pt>
                <c:pt idx="310">
                  <c:v>185118</c:v>
                </c:pt>
                <c:pt idx="311">
                  <c:v>137277</c:v>
                </c:pt>
                <c:pt idx="312">
                  <c:v>318426</c:v>
                </c:pt>
                <c:pt idx="313">
                  <c:v>210507</c:v>
                </c:pt>
                <c:pt idx="314">
                  <c:v>120175</c:v>
                </c:pt>
                <c:pt idx="315">
                  <c:v>130452</c:v>
                </c:pt>
                <c:pt idx="316">
                  <c:v>88230</c:v>
                </c:pt>
                <c:pt idx="317">
                  <c:v>119960</c:v>
                </c:pt>
                <c:pt idx="318">
                  <c:v>52632</c:v>
                </c:pt>
                <c:pt idx="319">
                  <c:v>125515</c:v>
                </c:pt>
                <c:pt idx="320">
                  <c:v>104779</c:v>
                </c:pt>
                <c:pt idx="321">
                  <c:v>127546</c:v>
                </c:pt>
                <c:pt idx="322">
                  <c:v>77965</c:v>
                </c:pt>
                <c:pt idx="323">
                  <c:v>101244</c:v>
                </c:pt>
                <c:pt idx="324">
                  <c:v>116972</c:v>
                </c:pt>
                <c:pt idx="325">
                  <c:v>119598</c:v>
                </c:pt>
                <c:pt idx="326">
                  <c:v>123171</c:v>
                </c:pt>
                <c:pt idx="327">
                  <c:v>82911</c:v>
                </c:pt>
                <c:pt idx="328">
                  <c:v>55196</c:v>
                </c:pt>
                <c:pt idx="329">
                  <c:v>115444</c:v>
                </c:pt>
                <c:pt idx="330">
                  <c:v>71707</c:v>
                </c:pt>
                <c:pt idx="331">
                  <c:v>98575</c:v>
                </c:pt>
                <c:pt idx="332">
                  <c:v>119732</c:v>
                </c:pt>
                <c:pt idx="333">
                  <c:v>230973</c:v>
                </c:pt>
                <c:pt idx="334">
                  <c:v>367928</c:v>
                </c:pt>
                <c:pt idx="335">
                  <c:v>297895</c:v>
                </c:pt>
                <c:pt idx="336">
                  <c:v>266034</c:v>
                </c:pt>
                <c:pt idx="337">
                  <c:v>207092</c:v>
                </c:pt>
                <c:pt idx="338">
                  <c:v>211698</c:v>
                </c:pt>
                <c:pt idx="339">
                  <c:v>94657</c:v>
                </c:pt>
                <c:pt idx="340">
                  <c:v>195635</c:v>
                </c:pt>
                <c:pt idx="341">
                  <c:v>156619</c:v>
                </c:pt>
                <c:pt idx="342">
                  <c:v>93504</c:v>
                </c:pt>
                <c:pt idx="343">
                  <c:v>66569</c:v>
                </c:pt>
                <c:pt idx="344">
                  <c:v>45728</c:v>
                </c:pt>
                <c:pt idx="345">
                  <c:v>65127</c:v>
                </c:pt>
                <c:pt idx="346">
                  <c:v>61326</c:v>
                </c:pt>
                <c:pt idx="347">
                  <c:v>139514</c:v>
                </c:pt>
                <c:pt idx="348">
                  <c:v>163185</c:v>
                </c:pt>
                <c:pt idx="349">
                  <c:v>98490</c:v>
                </c:pt>
                <c:pt idx="350">
                  <c:v>232576</c:v>
                </c:pt>
                <c:pt idx="351">
                  <c:v>206533</c:v>
                </c:pt>
                <c:pt idx="352">
                  <c:v>126088</c:v>
                </c:pt>
                <c:pt idx="353">
                  <c:v>152555</c:v>
                </c:pt>
                <c:pt idx="354">
                  <c:v>104354</c:v>
                </c:pt>
                <c:pt idx="355">
                  <c:v>180602</c:v>
                </c:pt>
                <c:pt idx="356">
                  <c:v>145780</c:v>
                </c:pt>
                <c:pt idx="357">
                  <c:v>48960</c:v>
                </c:pt>
                <c:pt idx="358">
                  <c:v>29009</c:v>
                </c:pt>
                <c:pt idx="359">
                  <c:v>82793</c:v>
                </c:pt>
                <c:pt idx="360">
                  <c:v>52611</c:v>
                </c:pt>
                <c:pt idx="361">
                  <c:v>67476</c:v>
                </c:pt>
                <c:pt idx="362">
                  <c:v>53510</c:v>
                </c:pt>
                <c:pt idx="363">
                  <c:v>109688</c:v>
                </c:pt>
                <c:pt idx="364">
                  <c:v>65156</c:v>
                </c:pt>
                <c:pt idx="365">
                  <c:v>74133</c:v>
                </c:pt>
              </c:numCache>
            </c:numRef>
          </c:val>
          <c:smooth val="0"/>
          <c:extLst>
            <c:ext xmlns:c16="http://schemas.microsoft.com/office/drawing/2014/chart" uri="{C3380CC4-5D6E-409C-BE32-E72D297353CC}">
              <c16:uniqueId val="{00000000-CF18-4D1C-BE0F-CA8896767817}"/>
            </c:ext>
          </c:extLst>
        </c:ser>
        <c:dLbls>
          <c:showLegendKey val="0"/>
          <c:showVal val="0"/>
          <c:showCatName val="0"/>
          <c:showSerName val="0"/>
          <c:showPercent val="0"/>
          <c:showBubbleSize val="0"/>
        </c:dLbls>
        <c:smooth val="0"/>
        <c:axId val="275717896"/>
        <c:axId val="275723472"/>
      </c:lineChart>
      <c:catAx>
        <c:axId val="275717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723472"/>
        <c:crosses val="autoZero"/>
        <c:auto val="1"/>
        <c:lblAlgn val="ctr"/>
        <c:lblOffset val="100"/>
        <c:noMultiLvlLbl val="0"/>
      </c:catAx>
      <c:valAx>
        <c:axId val="275723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717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Niedersachsen</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374</c:v>
                </c:pt>
                <c:pt idx="1">
                  <c:v>693</c:v>
                </c:pt>
                <c:pt idx="2">
                  <c:v>3636</c:v>
                </c:pt>
                <c:pt idx="3">
                  <c:v>1207</c:v>
                </c:pt>
                <c:pt idx="4">
                  <c:v>3666</c:v>
                </c:pt>
                <c:pt idx="5">
                  <c:v>4616</c:v>
                </c:pt>
                <c:pt idx="6">
                  <c:v>3360</c:v>
                </c:pt>
                <c:pt idx="7">
                  <c:v>1236</c:v>
                </c:pt>
                <c:pt idx="8">
                  <c:v>1531</c:v>
                </c:pt>
                <c:pt idx="9">
                  <c:v>2258</c:v>
                </c:pt>
                <c:pt idx="10">
                  <c:v>1357</c:v>
                </c:pt>
                <c:pt idx="11">
                  <c:v>1382</c:v>
                </c:pt>
                <c:pt idx="12">
                  <c:v>4068</c:v>
                </c:pt>
                <c:pt idx="13">
                  <c:v>29091</c:v>
                </c:pt>
                <c:pt idx="14">
                  <c:v>14911</c:v>
                </c:pt>
                <c:pt idx="15">
                  <c:v>3893</c:v>
                </c:pt>
                <c:pt idx="16">
                  <c:v>1847</c:v>
                </c:pt>
                <c:pt idx="17">
                  <c:v>6651</c:v>
                </c:pt>
                <c:pt idx="18">
                  <c:v>2892</c:v>
                </c:pt>
                <c:pt idx="19">
                  <c:v>1825</c:v>
                </c:pt>
                <c:pt idx="20">
                  <c:v>1735</c:v>
                </c:pt>
                <c:pt idx="21">
                  <c:v>28636</c:v>
                </c:pt>
                <c:pt idx="22">
                  <c:v>3154</c:v>
                </c:pt>
                <c:pt idx="23">
                  <c:v>1292</c:v>
                </c:pt>
                <c:pt idx="24">
                  <c:v>9498</c:v>
                </c:pt>
                <c:pt idx="25">
                  <c:v>6715</c:v>
                </c:pt>
                <c:pt idx="26">
                  <c:v>3036</c:v>
                </c:pt>
                <c:pt idx="27">
                  <c:v>5369</c:v>
                </c:pt>
                <c:pt idx="28">
                  <c:v>3696</c:v>
                </c:pt>
                <c:pt idx="29">
                  <c:v>5882</c:v>
                </c:pt>
                <c:pt idx="30">
                  <c:v>4180</c:v>
                </c:pt>
                <c:pt idx="31">
                  <c:v>4523</c:v>
                </c:pt>
                <c:pt idx="32">
                  <c:v>10160</c:v>
                </c:pt>
                <c:pt idx="33">
                  <c:v>5339</c:v>
                </c:pt>
                <c:pt idx="34">
                  <c:v>3493</c:v>
                </c:pt>
                <c:pt idx="35">
                  <c:v>6036</c:v>
                </c:pt>
                <c:pt idx="36">
                  <c:v>1794</c:v>
                </c:pt>
                <c:pt idx="37">
                  <c:v>1628</c:v>
                </c:pt>
                <c:pt idx="38">
                  <c:v>8061</c:v>
                </c:pt>
                <c:pt idx="39">
                  <c:v>4744</c:v>
                </c:pt>
                <c:pt idx="40">
                  <c:v>3264</c:v>
                </c:pt>
                <c:pt idx="41">
                  <c:v>1892</c:v>
                </c:pt>
                <c:pt idx="42">
                  <c:v>6231</c:v>
                </c:pt>
                <c:pt idx="43">
                  <c:v>3941</c:v>
                </c:pt>
                <c:pt idx="44">
                  <c:v>1202</c:v>
                </c:pt>
                <c:pt idx="45">
                  <c:v>4913</c:v>
                </c:pt>
                <c:pt idx="46">
                  <c:v>16504</c:v>
                </c:pt>
                <c:pt idx="47">
                  <c:v>9526</c:v>
                </c:pt>
                <c:pt idx="48">
                  <c:v>14802</c:v>
                </c:pt>
                <c:pt idx="49">
                  <c:v>4443</c:v>
                </c:pt>
                <c:pt idx="50">
                  <c:v>2559</c:v>
                </c:pt>
                <c:pt idx="51">
                  <c:v>3975</c:v>
                </c:pt>
                <c:pt idx="52">
                  <c:v>4340</c:v>
                </c:pt>
                <c:pt idx="53">
                  <c:v>4032</c:v>
                </c:pt>
                <c:pt idx="54">
                  <c:v>1487</c:v>
                </c:pt>
                <c:pt idx="55">
                  <c:v>2925</c:v>
                </c:pt>
                <c:pt idx="56">
                  <c:v>9086</c:v>
                </c:pt>
                <c:pt idx="57">
                  <c:v>2659</c:v>
                </c:pt>
                <c:pt idx="58">
                  <c:v>1815</c:v>
                </c:pt>
                <c:pt idx="59">
                  <c:v>4560</c:v>
                </c:pt>
                <c:pt idx="60">
                  <c:v>11002</c:v>
                </c:pt>
                <c:pt idx="61">
                  <c:v>9754</c:v>
                </c:pt>
                <c:pt idx="62">
                  <c:v>5192</c:v>
                </c:pt>
                <c:pt idx="63">
                  <c:v>13204</c:v>
                </c:pt>
                <c:pt idx="64">
                  <c:v>5780</c:v>
                </c:pt>
                <c:pt idx="65">
                  <c:v>3154</c:v>
                </c:pt>
                <c:pt idx="66">
                  <c:v>2243</c:v>
                </c:pt>
                <c:pt idx="67">
                  <c:v>2950</c:v>
                </c:pt>
                <c:pt idx="68">
                  <c:v>3578</c:v>
                </c:pt>
                <c:pt idx="69">
                  <c:v>1870</c:v>
                </c:pt>
                <c:pt idx="70">
                  <c:v>2730</c:v>
                </c:pt>
                <c:pt idx="71">
                  <c:v>2063</c:v>
                </c:pt>
                <c:pt idx="72">
                  <c:v>1211</c:v>
                </c:pt>
                <c:pt idx="73">
                  <c:v>2591</c:v>
                </c:pt>
                <c:pt idx="74">
                  <c:v>16511</c:v>
                </c:pt>
                <c:pt idx="75">
                  <c:v>12980</c:v>
                </c:pt>
                <c:pt idx="76">
                  <c:v>14730</c:v>
                </c:pt>
                <c:pt idx="77">
                  <c:v>6861</c:v>
                </c:pt>
                <c:pt idx="78">
                  <c:v>10011</c:v>
                </c:pt>
                <c:pt idx="79">
                  <c:v>3601</c:v>
                </c:pt>
                <c:pt idx="80">
                  <c:v>5786</c:v>
                </c:pt>
                <c:pt idx="81">
                  <c:v>3340</c:v>
                </c:pt>
                <c:pt idx="82">
                  <c:v>7905</c:v>
                </c:pt>
                <c:pt idx="83">
                  <c:v>3094</c:v>
                </c:pt>
                <c:pt idx="84">
                  <c:v>2908</c:v>
                </c:pt>
                <c:pt idx="85">
                  <c:v>5162</c:v>
                </c:pt>
                <c:pt idx="86">
                  <c:v>2155</c:v>
                </c:pt>
                <c:pt idx="87">
                  <c:v>3907</c:v>
                </c:pt>
                <c:pt idx="88">
                  <c:v>2776</c:v>
                </c:pt>
                <c:pt idx="89">
                  <c:v>5164</c:v>
                </c:pt>
                <c:pt idx="90">
                  <c:v>3893</c:v>
                </c:pt>
                <c:pt idx="91">
                  <c:v>4082</c:v>
                </c:pt>
                <c:pt idx="92">
                  <c:v>1400</c:v>
                </c:pt>
                <c:pt idx="93">
                  <c:v>750</c:v>
                </c:pt>
                <c:pt idx="94">
                  <c:v>7105</c:v>
                </c:pt>
                <c:pt idx="95">
                  <c:v>13431</c:v>
                </c:pt>
                <c:pt idx="96">
                  <c:v>6258</c:v>
                </c:pt>
                <c:pt idx="97">
                  <c:v>11948</c:v>
                </c:pt>
                <c:pt idx="98">
                  <c:v>13323</c:v>
                </c:pt>
                <c:pt idx="99">
                  <c:v>7625</c:v>
                </c:pt>
                <c:pt idx="100">
                  <c:v>3294</c:v>
                </c:pt>
                <c:pt idx="101">
                  <c:v>4425</c:v>
                </c:pt>
                <c:pt idx="102">
                  <c:v>19033</c:v>
                </c:pt>
                <c:pt idx="103">
                  <c:v>14553</c:v>
                </c:pt>
                <c:pt idx="104">
                  <c:v>11766</c:v>
                </c:pt>
                <c:pt idx="105">
                  <c:v>10448</c:v>
                </c:pt>
                <c:pt idx="106">
                  <c:v>2656</c:v>
                </c:pt>
                <c:pt idx="107">
                  <c:v>4434</c:v>
                </c:pt>
                <c:pt idx="108">
                  <c:v>5701</c:v>
                </c:pt>
                <c:pt idx="109">
                  <c:v>7196</c:v>
                </c:pt>
                <c:pt idx="110">
                  <c:v>7281</c:v>
                </c:pt>
                <c:pt idx="111">
                  <c:v>7837</c:v>
                </c:pt>
                <c:pt idx="112">
                  <c:v>4219</c:v>
                </c:pt>
                <c:pt idx="113">
                  <c:v>17091</c:v>
                </c:pt>
                <c:pt idx="114">
                  <c:v>81983</c:v>
                </c:pt>
                <c:pt idx="115">
                  <c:v>42902</c:v>
                </c:pt>
                <c:pt idx="116">
                  <c:v>12762</c:v>
                </c:pt>
                <c:pt idx="117">
                  <c:v>28570</c:v>
                </c:pt>
                <c:pt idx="118">
                  <c:v>20180</c:v>
                </c:pt>
                <c:pt idx="119">
                  <c:v>5764</c:v>
                </c:pt>
                <c:pt idx="120">
                  <c:v>2959</c:v>
                </c:pt>
                <c:pt idx="121">
                  <c:v>3477</c:v>
                </c:pt>
                <c:pt idx="122">
                  <c:v>1862</c:v>
                </c:pt>
                <c:pt idx="123">
                  <c:v>19833</c:v>
                </c:pt>
                <c:pt idx="124">
                  <c:v>7134</c:v>
                </c:pt>
                <c:pt idx="125">
                  <c:v>2184</c:v>
                </c:pt>
                <c:pt idx="126">
                  <c:v>3739</c:v>
                </c:pt>
                <c:pt idx="127">
                  <c:v>1707</c:v>
                </c:pt>
                <c:pt idx="128">
                  <c:v>1777</c:v>
                </c:pt>
                <c:pt idx="129">
                  <c:v>2267</c:v>
                </c:pt>
                <c:pt idx="130">
                  <c:v>11861</c:v>
                </c:pt>
                <c:pt idx="131">
                  <c:v>20332</c:v>
                </c:pt>
                <c:pt idx="132">
                  <c:v>22258</c:v>
                </c:pt>
                <c:pt idx="133">
                  <c:v>23388</c:v>
                </c:pt>
                <c:pt idx="134">
                  <c:v>6139</c:v>
                </c:pt>
                <c:pt idx="135">
                  <c:v>2079</c:v>
                </c:pt>
                <c:pt idx="136">
                  <c:v>5229</c:v>
                </c:pt>
                <c:pt idx="137">
                  <c:v>6986</c:v>
                </c:pt>
                <c:pt idx="138">
                  <c:v>10352</c:v>
                </c:pt>
                <c:pt idx="139">
                  <c:v>6401</c:v>
                </c:pt>
                <c:pt idx="140">
                  <c:v>7527</c:v>
                </c:pt>
                <c:pt idx="141">
                  <c:v>2261</c:v>
                </c:pt>
                <c:pt idx="142">
                  <c:v>2474</c:v>
                </c:pt>
                <c:pt idx="143">
                  <c:v>6184</c:v>
                </c:pt>
                <c:pt idx="144">
                  <c:v>10714</c:v>
                </c:pt>
                <c:pt idx="145">
                  <c:v>10446</c:v>
                </c:pt>
                <c:pt idx="146">
                  <c:v>9032</c:v>
                </c:pt>
                <c:pt idx="147">
                  <c:v>24508</c:v>
                </c:pt>
                <c:pt idx="148">
                  <c:v>8433</c:v>
                </c:pt>
                <c:pt idx="149">
                  <c:v>2835</c:v>
                </c:pt>
                <c:pt idx="150">
                  <c:v>8974</c:v>
                </c:pt>
                <c:pt idx="151">
                  <c:v>10186</c:v>
                </c:pt>
                <c:pt idx="152">
                  <c:v>9802</c:v>
                </c:pt>
                <c:pt idx="153">
                  <c:v>4806</c:v>
                </c:pt>
                <c:pt idx="154">
                  <c:v>12637</c:v>
                </c:pt>
                <c:pt idx="155">
                  <c:v>10425</c:v>
                </c:pt>
                <c:pt idx="156">
                  <c:v>6804</c:v>
                </c:pt>
                <c:pt idx="157">
                  <c:v>2971</c:v>
                </c:pt>
                <c:pt idx="158">
                  <c:v>3355</c:v>
                </c:pt>
                <c:pt idx="159">
                  <c:v>2819</c:v>
                </c:pt>
                <c:pt idx="160">
                  <c:v>2648</c:v>
                </c:pt>
                <c:pt idx="161">
                  <c:v>1028</c:v>
                </c:pt>
                <c:pt idx="162">
                  <c:v>657</c:v>
                </c:pt>
                <c:pt idx="163">
                  <c:v>2474</c:v>
                </c:pt>
                <c:pt idx="164">
                  <c:v>6477</c:v>
                </c:pt>
                <c:pt idx="165">
                  <c:v>2392</c:v>
                </c:pt>
                <c:pt idx="166">
                  <c:v>7932</c:v>
                </c:pt>
                <c:pt idx="167">
                  <c:v>4902</c:v>
                </c:pt>
                <c:pt idx="168">
                  <c:v>4785</c:v>
                </c:pt>
                <c:pt idx="169">
                  <c:v>1514</c:v>
                </c:pt>
                <c:pt idx="170">
                  <c:v>2313</c:v>
                </c:pt>
                <c:pt idx="171">
                  <c:v>23150</c:v>
                </c:pt>
                <c:pt idx="172">
                  <c:v>10044</c:v>
                </c:pt>
                <c:pt idx="173">
                  <c:v>2888</c:v>
                </c:pt>
                <c:pt idx="174">
                  <c:v>5797</c:v>
                </c:pt>
                <c:pt idx="175">
                  <c:v>19277</c:v>
                </c:pt>
                <c:pt idx="176">
                  <c:v>7450</c:v>
                </c:pt>
                <c:pt idx="177">
                  <c:v>9430</c:v>
                </c:pt>
                <c:pt idx="178">
                  <c:v>47779</c:v>
                </c:pt>
                <c:pt idx="179">
                  <c:v>20480</c:v>
                </c:pt>
                <c:pt idx="180">
                  <c:v>15412</c:v>
                </c:pt>
                <c:pt idx="181">
                  <c:v>15938</c:v>
                </c:pt>
                <c:pt idx="182">
                  <c:v>10682</c:v>
                </c:pt>
                <c:pt idx="183">
                  <c:v>3543</c:v>
                </c:pt>
                <c:pt idx="184">
                  <c:v>3334</c:v>
                </c:pt>
                <c:pt idx="185">
                  <c:v>6850</c:v>
                </c:pt>
                <c:pt idx="186">
                  <c:v>7537</c:v>
                </c:pt>
                <c:pt idx="187">
                  <c:v>7427</c:v>
                </c:pt>
                <c:pt idx="188">
                  <c:v>6195</c:v>
                </c:pt>
                <c:pt idx="189">
                  <c:v>7822</c:v>
                </c:pt>
                <c:pt idx="190">
                  <c:v>3099</c:v>
                </c:pt>
                <c:pt idx="191">
                  <c:v>3601</c:v>
                </c:pt>
                <c:pt idx="192">
                  <c:v>2819</c:v>
                </c:pt>
                <c:pt idx="193">
                  <c:v>2316</c:v>
                </c:pt>
                <c:pt idx="194">
                  <c:v>6344</c:v>
                </c:pt>
                <c:pt idx="195">
                  <c:v>4365</c:v>
                </c:pt>
                <c:pt idx="196">
                  <c:v>6796</c:v>
                </c:pt>
                <c:pt idx="197">
                  <c:v>4332</c:v>
                </c:pt>
                <c:pt idx="198">
                  <c:v>9481</c:v>
                </c:pt>
                <c:pt idx="199">
                  <c:v>3927</c:v>
                </c:pt>
                <c:pt idx="200">
                  <c:v>4816</c:v>
                </c:pt>
                <c:pt idx="201">
                  <c:v>6325</c:v>
                </c:pt>
                <c:pt idx="202">
                  <c:v>14226</c:v>
                </c:pt>
                <c:pt idx="203">
                  <c:v>13673</c:v>
                </c:pt>
                <c:pt idx="204">
                  <c:v>2971</c:v>
                </c:pt>
                <c:pt idx="205">
                  <c:v>3309</c:v>
                </c:pt>
                <c:pt idx="206">
                  <c:v>6932</c:v>
                </c:pt>
                <c:pt idx="207">
                  <c:v>7036</c:v>
                </c:pt>
                <c:pt idx="208">
                  <c:v>3192</c:v>
                </c:pt>
                <c:pt idx="209">
                  <c:v>2946</c:v>
                </c:pt>
                <c:pt idx="210">
                  <c:v>2730</c:v>
                </c:pt>
                <c:pt idx="211">
                  <c:v>2950</c:v>
                </c:pt>
                <c:pt idx="212">
                  <c:v>6905</c:v>
                </c:pt>
                <c:pt idx="213">
                  <c:v>2738</c:v>
                </c:pt>
                <c:pt idx="214">
                  <c:v>2060</c:v>
                </c:pt>
                <c:pt idx="215">
                  <c:v>3450</c:v>
                </c:pt>
                <c:pt idx="216">
                  <c:v>6054</c:v>
                </c:pt>
                <c:pt idx="217">
                  <c:v>9290</c:v>
                </c:pt>
                <c:pt idx="218">
                  <c:v>4425</c:v>
                </c:pt>
                <c:pt idx="219">
                  <c:v>1905</c:v>
                </c:pt>
                <c:pt idx="220">
                  <c:v>3739</c:v>
                </c:pt>
                <c:pt idx="221">
                  <c:v>4150</c:v>
                </c:pt>
                <c:pt idx="222">
                  <c:v>4505</c:v>
                </c:pt>
                <c:pt idx="223">
                  <c:v>5351</c:v>
                </c:pt>
                <c:pt idx="224">
                  <c:v>16184</c:v>
                </c:pt>
                <c:pt idx="225">
                  <c:v>5320</c:v>
                </c:pt>
                <c:pt idx="226">
                  <c:v>2835</c:v>
                </c:pt>
                <c:pt idx="227">
                  <c:v>41710</c:v>
                </c:pt>
                <c:pt idx="228">
                  <c:v>13453</c:v>
                </c:pt>
                <c:pt idx="229">
                  <c:v>5973</c:v>
                </c:pt>
                <c:pt idx="230">
                  <c:v>11120</c:v>
                </c:pt>
                <c:pt idx="231">
                  <c:v>13260</c:v>
                </c:pt>
                <c:pt idx="232">
                  <c:v>4382</c:v>
                </c:pt>
                <c:pt idx="233">
                  <c:v>6938</c:v>
                </c:pt>
                <c:pt idx="234">
                  <c:v>6223</c:v>
                </c:pt>
                <c:pt idx="235">
                  <c:v>4684</c:v>
                </c:pt>
                <c:pt idx="236">
                  <c:v>13937</c:v>
                </c:pt>
                <c:pt idx="237">
                  <c:v>9515</c:v>
                </c:pt>
                <c:pt idx="238">
                  <c:v>11306</c:v>
                </c:pt>
                <c:pt idx="239">
                  <c:v>8376</c:v>
                </c:pt>
                <c:pt idx="240">
                  <c:v>9336</c:v>
                </c:pt>
                <c:pt idx="241">
                  <c:v>17477</c:v>
                </c:pt>
                <c:pt idx="242">
                  <c:v>10266</c:v>
                </c:pt>
                <c:pt idx="243">
                  <c:v>17445</c:v>
                </c:pt>
                <c:pt idx="244">
                  <c:v>7341</c:v>
                </c:pt>
                <c:pt idx="245">
                  <c:v>11108</c:v>
                </c:pt>
                <c:pt idx="246">
                  <c:v>4283</c:v>
                </c:pt>
                <c:pt idx="247">
                  <c:v>3094</c:v>
                </c:pt>
                <c:pt idx="248">
                  <c:v>5585</c:v>
                </c:pt>
                <c:pt idx="249">
                  <c:v>18649</c:v>
                </c:pt>
                <c:pt idx="250">
                  <c:v>17326</c:v>
                </c:pt>
                <c:pt idx="251">
                  <c:v>6401</c:v>
                </c:pt>
                <c:pt idx="252">
                  <c:v>4635</c:v>
                </c:pt>
                <c:pt idx="253">
                  <c:v>2307</c:v>
                </c:pt>
                <c:pt idx="254">
                  <c:v>24243</c:v>
                </c:pt>
                <c:pt idx="255">
                  <c:v>5257</c:v>
                </c:pt>
                <c:pt idx="256">
                  <c:v>10898</c:v>
                </c:pt>
                <c:pt idx="257">
                  <c:v>10046</c:v>
                </c:pt>
                <c:pt idx="258">
                  <c:v>14639</c:v>
                </c:pt>
                <c:pt idx="259">
                  <c:v>10395</c:v>
                </c:pt>
                <c:pt idx="260">
                  <c:v>4357</c:v>
                </c:pt>
                <c:pt idx="261">
                  <c:v>10406</c:v>
                </c:pt>
                <c:pt idx="262">
                  <c:v>6561</c:v>
                </c:pt>
                <c:pt idx="263">
                  <c:v>5752</c:v>
                </c:pt>
                <c:pt idx="264">
                  <c:v>14377</c:v>
                </c:pt>
                <c:pt idx="265">
                  <c:v>13710</c:v>
                </c:pt>
                <c:pt idx="266">
                  <c:v>8356</c:v>
                </c:pt>
                <c:pt idx="267">
                  <c:v>3397</c:v>
                </c:pt>
                <c:pt idx="268">
                  <c:v>3187</c:v>
                </c:pt>
                <c:pt idx="269">
                  <c:v>3515</c:v>
                </c:pt>
                <c:pt idx="270">
                  <c:v>5711</c:v>
                </c:pt>
                <c:pt idx="271">
                  <c:v>6198</c:v>
                </c:pt>
                <c:pt idx="272">
                  <c:v>6017</c:v>
                </c:pt>
                <c:pt idx="273">
                  <c:v>15794</c:v>
                </c:pt>
                <c:pt idx="274">
                  <c:v>3381</c:v>
                </c:pt>
                <c:pt idx="275">
                  <c:v>1119</c:v>
                </c:pt>
                <c:pt idx="276">
                  <c:v>1967</c:v>
                </c:pt>
                <c:pt idx="277">
                  <c:v>2888</c:v>
                </c:pt>
                <c:pt idx="278">
                  <c:v>10777</c:v>
                </c:pt>
                <c:pt idx="279">
                  <c:v>6192</c:v>
                </c:pt>
                <c:pt idx="280">
                  <c:v>6565</c:v>
                </c:pt>
                <c:pt idx="281">
                  <c:v>3630</c:v>
                </c:pt>
                <c:pt idx="282">
                  <c:v>2587</c:v>
                </c:pt>
                <c:pt idx="283">
                  <c:v>148324</c:v>
                </c:pt>
                <c:pt idx="284">
                  <c:v>38537</c:v>
                </c:pt>
                <c:pt idx="285">
                  <c:v>17150</c:v>
                </c:pt>
                <c:pt idx="286">
                  <c:v>8152</c:v>
                </c:pt>
                <c:pt idx="287">
                  <c:v>12125</c:v>
                </c:pt>
                <c:pt idx="288">
                  <c:v>6491</c:v>
                </c:pt>
                <c:pt idx="289">
                  <c:v>2068</c:v>
                </c:pt>
                <c:pt idx="290">
                  <c:v>5317</c:v>
                </c:pt>
                <c:pt idx="291">
                  <c:v>4469</c:v>
                </c:pt>
                <c:pt idx="292">
                  <c:v>6586</c:v>
                </c:pt>
                <c:pt idx="293">
                  <c:v>7713</c:v>
                </c:pt>
                <c:pt idx="294">
                  <c:v>5231</c:v>
                </c:pt>
                <c:pt idx="295">
                  <c:v>2190</c:v>
                </c:pt>
                <c:pt idx="296">
                  <c:v>1718</c:v>
                </c:pt>
                <c:pt idx="297">
                  <c:v>3789</c:v>
                </c:pt>
                <c:pt idx="298">
                  <c:v>8768</c:v>
                </c:pt>
                <c:pt idx="299">
                  <c:v>12110</c:v>
                </c:pt>
                <c:pt idx="300">
                  <c:v>11711</c:v>
                </c:pt>
                <c:pt idx="301">
                  <c:v>22984</c:v>
                </c:pt>
                <c:pt idx="302">
                  <c:v>43018</c:v>
                </c:pt>
                <c:pt idx="303">
                  <c:v>79982</c:v>
                </c:pt>
                <c:pt idx="304">
                  <c:v>17236</c:v>
                </c:pt>
                <c:pt idx="305">
                  <c:v>15503</c:v>
                </c:pt>
                <c:pt idx="306">
                  <c:v>11641</c:v>
                </c:pt>
                <c:pt idx="307">
                  <c:v>12774</c:v>
                </c:pt>
                <c:pt idx="308">
                  <c:v>9043</c:v>
                </c:pt>
                <c:pt idx="309">
                  <c:v>6787</c:v>
                </c:pt>
                <c:pt idx="310">
                  <c:v>13672</c:v>
                </c:pt>
                <c:pt idx="311">
                  <c:v>11834</c:v>
                </c:pt>
                <c:pt idx="312">
                  <c:v>11291</c:v>
                </c:pt>
                <c:pt idx="313">
                  <c:v>13616</c:v>
                </c:pt>
                <c:pt idx="314">
                  <c:v>9297</c:v>
                </c:pt>
                <c:pt idx="315">
                  <c:v>7329</c:v>
                </c:pt>
                <c:pt idx="316">
                  <c:v>4505</c:v>
                </c:pt>
                <c:pt idx="317">
                  <c:v>8731</c:v>
                </c:pt>
                <c:pt idx="318">
                  <c:v>3595</c:v>
                </c:pt>
                <c:pt idx="319">
                  <c:v>8810</c:v>
                </c:pt>
                <c:pt idx="320">
                  <c:v>6580</c:v>
                </c:pt>
                <c:pt idx="321">
                  <c:v>7342</c:v>
                </c:pt>
                <c:pt idx="322">
                  <c:v>4365</c:v>
                </c:pt>
                <c:pt idx="323">
                  <c:v>3968</c:v>
                </c:pt>
                <c:pt idx="324">
                  <c:v>6176</c:v>
                </c:pt>
                <c:pt idx="325">
                  <c:v>9549</c:v>
                </c:pt>
                <c:pt idx="326">
                  <c:v>10884</c:v>
                </c:pt>
                <c:pt idx="327">
                  <c:v>4105</c:v>
                </c:pt>
                <c:pt idx="328">
                  <c:v>2237</c:v>
                </c:pt>
                <c:pt idx="329">
                  <c:v>8167</c:v>
                </c:pt>
                <c:pt idx="330">
                  <c:v>3739</c:v>
                </c:pt>
                <c:pt idx="331">
                  <c:v>5958</c:v>
                </c:pt>
                <c:pt idx="332">
                  <c:v>5871</c:v>
                </c:pt>
                <c:pt idx="333">
                  <c:v>10997</c:v>
                </c:pt>
                <c:pt idx="334">
                  <c:v>21424</c:v>
                </c:pt>
                <c:pt idx="335">
                  <c:v>16253</c:v>
                </c:pt>
                <c:pt idx="336">
                  <c:v>12775</c:v>
                </c:pt>
                <c:pt idx="337">
                  <c:v>6761</c:v>
                </c:pt>
                <c:pt idx="338">
                  <c:v>7165</c:v>
                </c:pt>
                <c:pt idx="339">
                  <c:v>4734</c:v>
                </c:pt>
                <c:pt idx="340">
                  <c:v>11768</c:v>
                </c:pt>
                <c:pt idx="341">
                  <c:v>9380</c:v>
                </c:pt>
                <c:pt idx="342">
                  <c:v>6217</c:v>
                </c:pt>
                <c:pt idx="343">
                  <c:v>4365</c:v>
                </c:pt>
                <c:pt idx="344">
                  <c:v>2946</c:v>
                </c:pt>
                <c:pt idx="345">
                  <c:v>3941</c:v>
                </c:pt>
                <c:pt idx="346">
                  <c:v>3259</c:v>
                </c:pt>
                <c:pt idx="347">
                  <c:v>11368</c:v>
                </c:pt>
                <c:pt idx="348">
                  <c:v>12932</c:v>
                </c:pt>
                <c:pt idx="349">
                  <c:v>5703</c:v>
                </c:pt>
                <c:pt idx="350">
                  <c:v>17650</c:v>
                </c:pt>
                <c:pt idx="351">
                  <c:v>9925</c:v>
                </c:pt>
                <c:pt idx="352">
                  <c:v>5190</c:v>
                </c:pt>
                <c:pt idx="353">
                  <c:v>7844</c:v>
                </c:pt>
                <c:pt idx="354">
                  <c:v>6783</c:v>
                </c:pt>
                <c:pt idx="355">
                  <c:v>12616</c:v>
                </c:pt>
                <c:pt idx="356">
                  <c:v>8338</c:v>
                </c:pt>
                <c:pt idx="357">
                  <c:v>1935</c:v>
                </c:pt>
                <c:pt idx="358">
                  <c:v>1657</c:v>
                </c:pt>
                <c:pt idx="359">
                  <c:v>4357</c:v>
                </c:pt>
                <c:pt idx="360">
                  <c:v>2249</c:v>
                </c:pt>
                <c:pt idx="361">
                  <c:v>3776</c:v>
                </c:pt>
                <c:pt idx="362">
                  <c:v>3439</c:v>
                </c:pt>
                <c:pt idx="363">
                  <c:v>9084</c:v>
                </c:pt>
                <c:pt idx="364">
                  <c:v>5677</c:v>
                </c:pt>
                <c:pt idx="365">
                  <c:v>11124</c:v>
                </c:pt>
              </c:numCache>
            </c:numRef>
          </c:val>
          <c:smooth val="0"/>
          <c:extLst>
            <c:ext xmlns:c16="http://schemas.microsoft.com/office/drawing/2014/chart" uri="{C3380CC4-5D6E-409C-BE32-E72D297353CC}">
              <c16:uniqueId val="{00000000-D7A8-40B8-8CD8-D243E625F7A5}"/>
            </c:ext>
          </c:extLst>
        </c:ser>
        <c:dLbls>
          <c:showLegendKey val="0"/>
          <c:showVal val="0"/>
          <c:showCatName val="0"/>
          <c:showSerName val="0"/>
          <c:showPercent val="0"/>
          <c:showBubbleSize val="0"/>
        </c:dLbls>
        <c:smooth val="0"/>
        <c:axId val="272892200"/>
        <c:axId val="272897120"/>
      </c:lineChart>
      <c:catAx>
        <c:axId val="272892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897120"/>
        <c:crosses val="autoZero"/>
        <c:auto val="1"/>
        <c:lblAlgn val="ctr"/>
        <c:lblOffset val="100"/>
        <c:noMultiLvlLbl val="0"/>
      </c:catAx>
      <c:valAx>
        <c:axId val="272897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892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Niedersachsen</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139</c:v>
                </c:pt>
                <c:pt idx="1">
                  <c:v>78</c:v>
                </c:pt>
                <c:pt idx="2">
                  <c:v>92</c:v>
                </c:pt>
                <c:pt idx="3">
                  <c:v>54</c:v>
                </c:pt>
                <c:pt idx="4">
                  <c:v>54</c:v>
                </c:pt>
                <c:pt idx="5">
                  <c:v>164</c:v>
                </c:pt>
                <c:pt idx="6">
                  <c:v>1988</c:v>
                </c:pt>
                <c:pt idx="7">
                  <c:v>1632</c:v>
                </c:pt>
                <c:pt idx="8">
                  <c:v>1354</c:v>
                </c:pt>
                <c:pt idx="9">
                  <c:v>402</c:v>
                </c:pt>
                <c:pt idx="10">
                  <c:v>562</c:v>
                </c:pt>
                <c:pt idx="11">
                  <c:v>285</c:v>
                </c:pt>
                <c:pt idx="12">
                  <c:v>3224</c:v>
                </c:pt>
                <c:pt idx="13">
                  <c:v>36451</c:v>
                </c:pt>
                <c:pt idx="14">
                  <c:v>22918</c:v>
                </c:pt>
                <c:pt idx="15">
                  <c:v>5709</c:v>
                </c:pt>
                <c:pt idx="16">
                  <c:v>3578</c:v>
                </c:pt>
                <c:pt idx="17">
                  <c:v>13659</c:v>
                </c:pt>
                <c:pt idx="18">
                  <c:v>6440</c:v>
                </c:pt>
                <c:pt idx="19">
                  <c:v>1209</c:v>
                </c:pt>
                <c:pt idx="20">
                  <c:v>963</c:v>
                </c:pt>
                <c:pt idx="21">
                  <c:v>47157</c:v>
                </c:pt>
                <c:pt idx="22">
                  <c:v>6379</c:v>
                </c:pt>
                <c:pt idx="23">
                  <c:v>808</c:v>
                </c:pt>
                <c:pt idx="24">
                  <c:v>932</c:v>
                </c:pt>
                <c:pt idx="25">
                  <c:v>759</c:v>
                </c:pt>
                <c:pt idx="26">
                  <c:v>1118</c:v>
                </c:pt>
                <c:pt idx="27">
                  <c:v>1296</c:v>
                </c:pt>
                <c:pt idx="28">
                  <c:v>804</c:v>
                </c:pt>
                <c:pt idx="29">
                  <c:v>1045</c:v>
                </c:pt>
                <c:pt idx="30">
                  <c:v>9356</c:v>
                </c:pt>
                <c:pt idx="31">
                  <c:v>11460</c:v>
                </c:pt>
                <c:pt idx="32">
                  <c:v>15139</c:v>
                </c:pt>
                <c:pt idx="33">
                  <c:v>9117</c:v>
                </c:pt>
                <c:pt idx="34">
                  <c:v>2630</c:v>
                </c:pt>
                <c:pt idx="35">
                  <c:v>2071</c:v>
                </c:pt>
                <c:pt idx="36">
                  <c:v>913</c:v>
                </c:pt>
                <c:pt idx="37">
                  <c:v>1950</c:v>
                </c:pt>
                <c:pt idx="38">
                  <c:v>16055</c:v>
                </c:pt>
                <c:pt idx="39">
                  <c:v>5864</c:v>
                </c:pt>
                <c:pt idx="40">
                  <c:v>1041</c:v>
                </c:pt>
                <c:pt idx="41">
                  <c:v>224</c:v>
                </c:pt>
                <c:pt idx="42">
                  <c:v>1731</c:v>
                </c:pt>
                <c:pt idx="43">
                  <c:v>1123</c:v>
                </c:pt>
                <c:pt idx="44">
                  <c:v>200</c:v>
                </c:pt>
                <c:pt idx="45">
                  <c:v>6514</c:v>
                </c:pt>
                <c:pt idx="46">
                  <c:v>37718</c:v>
                </c:pt>
                <c:pt idx="47">
                  <c:v>20512</c:v>
                </c:pt>
                <c:pt idx="48">
                  <c:v>14755</c:v>
                </c:pt>
                <c:pt idx="49">
                  <c:v>6289</c:v>
                </c:pt>
                <c:pt idx="50">
                  <c:v>2445</c:v>
                </c:pt>
                <c:pt idx="51">
                  <c:v>1518</c:v>
                </c:pt>
                <c:pt idx="52">
                  <c:v>607</c:v>
                </c:pt>
                <c:pt idx="53">
                  <c:v>263</c:v>
                </c:pt>
                <c:pt idx="54">
                  <c:v>343</c:v>
                </c:pt>
                <c:pt idx="55">
                  <c:v>419</c:v>
                </c:pt>
                <c:pt idx="56">
                  <c:v>7526</c:v>
                </c:pt>
                <c:pt idx="57">
                  <c:v>2250</c:v>
                </c:pt>
                <c:pt idx="58">
                  <c:v>605</c:v>
                </c:pt>
                <c:pt idx="59">
                  <c:v>6373</c:v>
                </c:pt>
                <c:pt idx="60">
                  <c:v>29916</c:v>
                </c:pt>
                <c:pt idx="61">
                  <c:v>13177</c:v>
                </c:pt>
                <c:pt idx="62">
                  <c:v>3630</c:v>
                </c:pt>
                <c:pt idx="63">
                  <c:v>28092</c:v>
                </c:pt>
                <c:pt idx="64">
                  <c:v>7439</c:v>
                </c:pt>
                <c:pt idx="65">
                  <c:v>2272</c:v>
                </c:pt>
                <c:pt idx="66">
                  <c:v>3879</c:v>
                </c:pt>
                <c:pt idx="67">
                  <c:v>628</c:v>
                </c:pt>
                <c:pt idx="68">
                  <c:v>477</c:v>
                </c:pt>
                <c:pt idx="69">
                  <c:v>853</c:v>
                </c:pt>
                <c:pt idx="70">
                  <c:v>559</c:v>
                </c:pt>
                <c:pt idx="71">
                  <c:v>524</c:v>
                </c:pt>
                <c:pt idx="72">
                  <c:v>199</c:v>
                </c:pt>
                <c:pt idx="73">
                  <c:v>2923</c:v>
                </c:pt>
                <c:pt idx="74">
                  <c:v>49184</c:v>
                </c:pt>
                <c:pt idx="75">
                  <c:v>25954</c:v>
                </c:pt>
                <c:pt idx="76">
                  <c:v>20531</c:v>
                </c:pt>
                <c:pt idx="77">
                  <c:v>10587</c:v>
                </c:pt>
                <c:pt idx="78">
                  <c:v>3263</c:v>
                </c:pt>
                <c:pt idx="79">
                  <c:v>1794</c:v>
                </c:pt>
                <c:pt idx="80">
                  <c:v>1795</c:v>
                </c:pt>
                <c:pt idx="81">
                  <c:v>984</c:v>
                </c:pt>
                <c:pt idx="82">
                  <c:v>904</c:v>
                </c:pt>
                <c:pt idx="83">
                  <c:v>1077</c:v>
                </c:pt>
                <c:pt idx="84">
                  <c:v>2622</c:v>
                </c:pt>
                <c:pt idx="85">
                  <c:v>2576</c:v>
                </c:pt>
                <c:pt idx="86">
                  <c:v>739</c:v>
                </c:pt>
                <c:pt idx="87">
                  <c:v>370</c:v>
                </c:pt>
                <c:pt idx="88">
                  <c:v>157</c:v>
                </c:pt>
                <c:pt idx="89">
                  <c:v>1849</c:v>
                </c:pt>
                <c:pt idx="90">
                  <c:v>6205</c:v>
                </c:pt>
                <c:pt idx="91">
                  <c:v>4838</c:v>
                </c:pt>
                <c:pt idx="92">
                  <c:v>1195</c:v>
                </c:pt>
                <c:pt idx="93">
                  <c:v>849</c:v>
                </c:pt>
                <c:pt idx="94">
                  <c:v>5148</c:v>
                </c:pt>
                <c:pt idx="95">
                  <c:v>24070</c:v>
                </c:pt>
                <c:pt idx="96">
                  <c:v>5392</c:v>
                </c:pt>
                <c:pt idx="97">
                  <c:v>6472</c:v>
                </c:pt>
                <c:pt idx="98">
                  <c:v>31244</c:v>
                </c:pt>
                <c:pt idx="99">
                  <c:v>17387</c:v>
                </c:pt>
                <c:pt idx="100">
                  <c:v>6105</c:v>
                </c:pt>
                <c:pt idx="101">
                  <c:v>9661</c:v>
                </c:pt>
                <c:pt idx="102">
                  <c:v>6183</c:v>
                </c:pt>
                <c:pt idx="103">
                  <c:v>6060</c:v>
                </c:pt>
                <c:pt idx="104">
                  <c:v>15836</c:v>
                </c:pt>
                <c:pt idx="105">
                  <c:v>12466</c:v>
                </c:pt>
                <c:pt idx="106">
                  <c:v>3298</c:v>
                </c:pt>
                <c:pt idx="107">
                  <c:v>1182</c:v>
                </c:pt>
                <c:pt idx="108">
                  <c:v>13082</c:v>
                </c:pt>
                <c:pt idx="109">
                  <c:v>4754</c:v>
                </c:pt>
                <c:pt idx="110">
                  <c:v>4777</c:v>
                </c:pt>
                <c:pt idx="111">
                  <c:v>8742</c:v>
                </c:pt>
                <c:pt idx="112">
                  <c:v>7320</c:v>
                </c:pt>
                <c:pt idx="113">
                  <c:v>7387</c:v>
                </c:pt>
                <c:pt idx="114">
                  <c:v>108639</c:v>
                </c:pt>
                <c:pt idx="115">
                  <c:v>71098</c:v>
                </c:pt>
                <c:pt idx="116">
                  <c:v>16223</c:v>
                </c:pt>
                <c:pt idx="117">
                  <c:v>72375</c:v>
                </c:pt>
                <c:pt idx="118">
                  <c:v>19501</c:v>
                </c:pt>
                <c:pt idx="119">
                  <c:v>8070</c:v>
                </c:pt>
                <c:pt idx="120">
                  <c:v>2916</c:v>
                </c:pt>
                <c:pt idx="121">
                  <c:v>1236</c:v>
                </c:pt>
                <c:pt idx="122">
                  <c:v>2374</c:v>
                </c:pt>
                <c:pt idx="123">
                  <c:v>5122</c:v>
                </c:pt>
                <c:pt idx="124">
                  <c:v>5590</c:v>
                </c:pt>
                <c:pt idx="125">
                  <c:v>1908</c:v>
                </c:pt>
                <c:pt idx="126">
                  <c:v>4644</c:v>
                </c:pt>
                <c:pt idx="127">
                  <c:v>1949</c:v>
                </c:pt>
                <c:pt idx="128">
                  <c:v>3030</c:v>
                </c:pt>
                <c:pt idx="129">
                  <c:v>4056</c:v>
                </c:pt>
                <c:pt idx="130">
                  <c:v>21314</c:v>
                </c:pt>
                <c:pt idx="131">
                  <c:v>30552</c:v>
                </c:pt>
                <c:pt idx="132">
                  <c:v>27957</c:v>
                </c:pt>
                <c:pt idx="133">
                  <c:v>13460</c:v>
                </c:pt>
                <c:pt idx="134">
                  <c:v>4694</c:v>
                </c:pt>
                <c:pt idx="135">
                  <c:v>3643</c:v>
                </c:pt>
                <c:pt idx="136">
                  <c:v>3738</c:v>
                </c:pt>
                <c:pt idx="137">
                  <c:v>5688</c:v>
                </c:pt>
                <c:pt idx="138">
                  <c:v>18963</c:v>
                </c:pt>
                <c:pt idx="139">
                  <c:v>12141</c:v>
                </c:pt>
                <c:pt idx="140">
                  <c:v>11978</c:v>
                </c:pt>
                <c:pt idx="141">
                  <c:v>3945</c:v>
                </c:pt>
                <c:pt idx="142">
                  <c:v>2564</c:v>
                </c:pt>
                <c:pt idx="143">
                  <c:v>8836</c:v>
                </c:pt>
                <c:pt idx="144">
                  <c:v>11365</c:v>
                </c:pt>
                <c:pt idx="145">
                  <c:v>13461</c:v>
                </c:pt>
                <c:pt idx="146">
                  <c:v>8324</c:v>
                </c:pt>
                <c:pt idx="147">
                  <c:v>20495</c:v>
                </c:pt>
                <c:pt idx="148">
                  <c:v>7754</c:v>
                </c:pt>
                <c:pt idx="149">
                  <c:v>3336</c:v>
                </c:pt>
                <c:pt idx="150">
                  <c:v>6282</c:v>
                </c:pt>
                <c:pt idx="151">
                  <c:v>12092</c:v>
                </c:pt>
                <c:pt idx="152">
                  <c:v>8144</c:v>
                </c:pt>
                <c:pt idx="153">
                  <c:v>4154</c:v>
                </c:pt>
                <c:pt idx="154">
                  <c:v>7019</c:v>
                </c:pt>
                <c:pt idx="155">
                  <c:v>14392</c:v>
                </c:pt>
                <c:pt idx="156">
                  <c:v>10750</c:v>
                </c:pt>
                <c:pt idx="157">
                  <c:v>2658</c:v>
                </c:pt>
                <c:pt idx="158">
                  <c:v>1876</c:v>
                </c:pt>
                <c:pt idx="159">
                  <c:v>1267</c:v>
                </c:pt>
                <c:pt idx="160">
                  <c:v>521</c:v>
                </c:pt>
                <c:pt idx="161">
                  <c:v>319</c:v>
                </c:pt>
                <c:pt idx="162">
                  <c:v>329</c:v>
                </c:pt>
                <c:pt idx="163">
                  <c:v>404</c:v>
                </c:pt>
                <c:pt idx="164">
                  <c:v>3872</c:v>
                </c:pt>
                <c:pt idx="165">
                  <c:v>1274</c:v>
                </c:pt>
                <c:pt idx="166">
                  <c:v>757</c:v>
                </c:pt>
                <c:pt idx="167">
                  <c:v>3256</c:v>
                </c:pt>
                <c:pt idx="168">
                  <c:v>11167</c:v>
                </c:pt>
                <c:pt idx="169">
                  <c:v>3648</c:v>
                </c:pt>
                <c:pt idx="170">
                  <c:v>5494</c:v>
                </c:pt>
                <c:pt idx="171">
                  <c:v>62640</c:v>
                </c:pt>
                <c:pt idx="172">
                  <c:v>11654</c:v>
                </c:pt>
                <c:pt idx="173">
                  <c:v>3464</c:v>
                </c:pt>
                <c:pt idx="174">
                  <c:v>5124</c:v>
                </c:pt>
                <c:pt idx="175">
                  <c:v>11245</c:v>
                </c:pt>
                <c:pt idx="176">
                  <c:v>5915</c:v>
                </c:pt>
                <c:pt idx="177">
                  <c:v>16744</c:v>
                </c:pt>
                <c:pt idx="178">
                  <c:v>88809</c:v>
                </c:pt>
                <c:pt idx="179">
                  <c:v>29319</c:v>
                </c:pt>
                <c:pt idx="180">
                  <c:v>18414</c:v>
                </c:pt>
                <c:pt idx="181">
                  <c:v>32086</c:v>
                </c:pt>
                <c:pt idx="182">
                  <c:v>8546</c:v>
                </c:pt>
                <c:pt idx="183">
                  <c:v>5521</c:v>
                </c:pt>
                <c:pt idx="184">
                  <c:v>6241</c:v>
                </c:pt>
                <c:pt idx="185">
                  <c:v>6081</c:v>
                </c:pt>
                <c:pt idx="186">
                  <c:v>10237</c:v>
                </c:pt>
                <c:pt idx="187">
                  <c:v>20450</c:v>
                </c:pt>
                <c:pt idx="188">
                  <c:v>11479</c:v>
                </c:pt>
                <c:pt idx="189">
                  <c:v>8289</c:v>
                </c:pt>
                <c:pt idx="190">
                  <c:v>5348</c:v>
                </c:pt>
                <c:pt idx="191">
                  <c:v>9600</c:v>
                </c:pt>
                <c:pt idx="192">
                  <c:v>7955</c:v>
                </c:pt>
                <c:pt idx="193">
                  <c:v>2383</c:v>
                </c:pt>
                <c:pt idx="194">
                  <c:v>3652</c:v>
                </c:pt>
                <c:pt idx="195">
                  <c:v>7694</c:v>
                </c:pt>
                <c:pt idx="196">
                  <c:v>10012</c:v>
                </c:pt>
                <c:pt idx="197">
                  <c:v>2786</c:v>
                </c:pt>
                <c:pt idx="198">
                  <c:v>6896</c:v>
                </c:pt>
                <c:pt idx="199">
                  <c:v>5555</c:v>
                </c:pt>
                <c:pt idx="200">
                  <c:v>8323</c:v>
                </c:pt>
                <c:pt idx="201">
                  <c:v>5589</c:v>
                </c:pt>
                <c:pt idx="202">
                  <c:v>2400</c:v>
                </c:pt>
                <c:pt idx="203">
                  <c:v>2071</c:v>
                </c:pt>
                <c:pt idx="204">
                  <c:v>993</c:v>
                </c:pt>
                <c:pt idx="205">
                  <c:v>1264</c:v>
                </c:pt>
                <c:pt idx="206">
                  <c:v>2516</c:v>
                </c:pt>
                <c:pt idx="207">
                  <c:v>3162</c:v>
                </c:pt>
                <c:pt idx="208">
                  <c:v>9607</c:v>
                </c:pt>
                <c:pt idx="209">
                  <c:v>4877</c:v>
                </c:pt>
                <c:pt idx="210">
                  <c:v>4139</c:v>
                </c:pt>
                <c:pt idx="211">
                  <c:v>4843</c:v>
                </c:pt>
                <c:pt idx="212">
                  <c:v>6349</c:v>
                </c:pt>
                <c:pt idx="213">
                  <c:v>2688</c:v>
                </c:pt>
                <c:pt idx="214">
                  <c:v>2519</c:v>
                </c:pt>
                <c:pt idx="215">
                  <c:v>6842</c:v>
                </c:pt>
                <c:pt idx="216">
                  <c:v>3944</c:v>
                </c:pt>
                <c:pt idx="217">
                  <c:v>14776</c:v>
                </c:pt>
                <c:pt idx="218">
                  <c:v>7765</c:v>
                </c:pt>
                <c:pt idx="219">
                  <c:v>2570</c:v>
                </c:pt>
                <c:pt idx="220">
                  <c:v>5213</c:v>
                </c:pt>
                <c:pt idx="221">
                  <c:v>9093</c:v>
                </c:pt>
                <c:pt idx="222">
                  <c:v>10530</c:v>
                </c:pt>
                <c:pt idx="223">
                  <c:v>12278</c:v>
                </c:pt>
                <c:pt idx="224">
                  <c:v>33007</c:v>
                </c:pt>
                <c:pt idx="225">
                  <c:v>11724</c:v>
                </c:pt>
                <c:pt idx="226">
                  <c:v>4473</c:v>
                </c:pt>
                <c:pt idx="227">
                  <c:v>31001</c:v>
                </c:pt>
                <c:pt idx="228">
                  <c:v>25135</c:v>
                </c:pt>
                <c:pt idx="229">
                  <c:v>13774</c:v>
                </c:pt>
                <c:pt idx="230">
                  <c:v>23373</c:v>
                </c:pt>
                <c:pt idx="231">
                  <c:v>32216</c:v>
                </c:pt>
                <c:pt idx="232">
                  <c:v>9987</c:v>
                </c:pt>
                <c:pt idx="233">
                  <c:v>6076</c:v>
                </c:pt>
                <c:pt idx="234">
                  <c:v>15631</c:v>
                </c:pt>
                <c:pt idx="235">
                  <c:v>9887</c:v>
                </c:pt>
                <c:pt idx="236">
                  <c:v>54943</c:v>
                </c:pt>
                <c:pt idx="237">
                  <c:v>29086</c:v>
                </c:pt>
                <c:pt idx="238">
                  <c:v>25282</c:v>
                </c:pt>
                <c:pt idx="239">
                  <c:v>10408</c:v>
                </c:pt>
                <c:pt idx="240">
                  <c:v>8548</c:v>
                </c:pt>
                <c:pt idx="241">
                  <c:v>35853</c:v>
                </c:pt>
                <c:pt idx="242">
                  <c:v>14227</c:v>
                </c:pt>
                <c:pt idx="243">
                  <c:v>43681</c:v>
                </c:pt>
                <c:pt idx="244">
                  <c:v>18655</c:v>
                </c:pt>
                <c:pt idx="245">
                  <c:v>20645</c:v>
                </c:pt>
                <c:pt idx="246">
                  <c:v>7003</c:v>
                </c:pt>
                <c:pt idx="247">
                  <c:v>3229</c:v>
                </c:pt>
                <c:pt idx="248">
                  <c:v>11222</c:v>
                </c:pt>
                <c:pt idx="249">
                  <c:v>39710</c:v>
                </c:pt>
                <c:pt idx="250">
                  <c:v>38478</c:v>
                </c:pt>
                <c:pt idx="251">
                  <c:v>9499</c:v>
                </c:pt>
                <c:pt idx="252">
                  <c:v>11313</c:v>
                </c:pt>
                <c:pt idx="253">
                  <c:v>3652</c:v>
                </c:pt>
                <c:pt idx="254">
                  <c:v>7258</c:v>
                </c:pt>
                <c:pt idx="255">
                  <c:v>3410</c:v>
                </c:pt>
                <c:pt idx="256">
                  <c:v>21636</c:v>
                </c:pt>
                <c:pt idx="257">
                  <c:v>17780</c:v>
                </c:pt>
                <c:pt idx="258">
                  <c:v>18684</c:v>
                </c:pt>
                <c:pt idx="259">
                  <c:v>17780</c:v>
                </c:pt>
                <c:pt idx="260">
                  <c:v>4995</c:v>
                </c:pt>
                <c:pt idx="261">
                  <c:v>16125</c:v>
                </c:pt>
                <c:pt idx="262">
                  <c:v>15313</c:v>
                </c:pt>
                <c:pt idx="263">
                  <c:v>12221</c:v>
                </c:pt>
                <c:pt idx="264">
                  <c:v>27624</c:v>
                </c:pt>
                <c:pt idx="265">
                  <c:v>21618</c:v>
                </c:pt>
                <c:pt idx="266">
                  <c:v>5651</c:v>
                </c:pt>
                <c:pt idx="267">
                  <c:v>6540</c:v>
                </c:pt>
                <c:pt idx="268">
                  <c:v>9668</c:v>
                </c:pt>
                <c:pt idx="269">
                  <c:v>5720</c:v>
                </c:pt>
                <c:pt idx="270">
                  <c:v>17681</c:v>
                </c:pt>
                <c:pt idx="271">
                  <c:v>11801</c:v>
                </c:pt>
                <c:pt idx="272">
                  <c:v>4882</c:v>
                </c:pt>
                <c:pt idx="273">
                  <c:v>27591</c:v>
                </c:pt>
                <c:pt idx="274">
                  <c:v>4716</c:v>
                </c:pt>
                <c:pt idx="275">
                  <c:v>1592</c:v>
                </c:pt>
                <c:pt idx="276">
                  <c:v>3527</c:v>
                </c:pt>
                <c:pt idx="277">
                  <c:v>1928</c:v>
                </c:pt>
                <c:pt idx="278">
                  <c:v>8671</c:v>
                </c:pt>
                <c:pt idx="279">
                  <c:v>9433</c:v>
                </c:pt>
                <c:pt idx="280">
                  <c:v>20365</c:v>
                </c:pt>
                <c:pt idx="281">
                  <c:v>9451</c:v>
                </c:pt>
                <c:pt idx="282">
                  <c:v>6041</c:v>
                </c:pt>
                <c:pt idx="283">
                  <c:v>80169</c:v>
                </c:pt>
                <c:pt idx="284">
                  <c:v>63183</c:v>
                </c:pt>
                <c:pt idx="285">
                  <c:v>20424</c:v>
                </c:pt>
                <c:pt idx="286">
                  <c:v>10124</c:v>
                </c:pt>
                <c:pt idx="287">
                  <c:v>10421</c:v>
                </c:pt>
                <c:pt idx="288">
                  <c:v>5170</c:v>
                </c:pt>
                <c:pt idx="289">
                  <c:v>3177</c:v>
                </c:pt>
                <c:pt idx="290">
                  <c:v>6889</c:v>
                </c:pt>
                <c:pt idx="291">
                  <c:v>13843</c:v>
                </c:pt>
                <c:pt idx="292">
                  <c:v>7399</c:v>
                </c:pt>
                <c:pt idx="293">
                  <c:v>4178</c:v>
                </c:pt>
                <c:pt idx="294">
                  <c:v>5742</c:v>
                </c:pt>
                <c:pt idx="295">
                  <c:v>3045</c:v>
                </c:pt>
                <c:pt idx="296">
                  <c:v>4264</c:v>
                </c:pt>
                <c:pt idx="297">
                  <c:v>5820</c:v>
                </c:pt>
                <c:pt idx="298">
                  <c:v>13055</c:v>
                </c:pt>
                <c:pt idx="299">
                  <c:v>25086</c:v>
                </c:pt>
                <c:pt idx="300">
                  <c:v>13559</c:v>
                </c:pt>
                <c:pt idx="301">
                  <c:v>27848</c:v>
                </c:pt>
                <c:pt idx="302">
                  <c:v>78434</c:v>
                </c:pt>
                <c:pt idx="303">
                  <c:v>213389</c:v>
                </c:pt>
                <c:pt idx="304">
                  <c:v>42372</c:v>
                </c:pt>
                <c:pt idx="305">
                  <c:v>27300</c:v>
                </c:pt>
                <c:pt idx="306">
                  <c:v>19301</c:v>
                </c:pt>
                <c:pt idx="307">
                  <c:v>16403</c:v>
                </c:pt>
                <c:pt idx="308">
                  <c:v>16156</c:v>
                </c:pt>
                <c:pt idx="309">
                  <c:v>8126</c:v>
                </c:pt>
                <c:pt idx="310">
                  <c:v>6023</c:v>
                </c:pt>
                <c:pt idx="311">
                  <c:v>5263</c:v>
                </c:pt>
                <c:pt idx="312">
                  <c:v>25954</c:v>
                </c:pt>
                <c:pt idx="313">
                  <c:v>26198</c:v>
                </c:pt>
                <c:pt idx="314">
                  <c:v>19700</c:v>
                </c:pt>
                <c:pt idx="315">
                  <c:v>11527</c:v>
                </c:pt>
                <c:pt idx="316">
                  <c:v>7524</c:v>
                </c:pt>
                <c:pt idx="317">
                  <c:v>15501</c:v>
                </c:pt>
                <c:pt idx="318">
                  <c:v>6548</c:v>
                </c:pt>
                <c:pt idx="319">
                  <c:v>17141</c:v>
                </c:pt>
                <c:pt idx="320">
                  <c:v>12248</c:v>
                </c:pt>
                <c:pt idx="321">
                  <c:v>11391</c:v>
                </c:pt>
                <c:pt idx="322">
                  <c:v>6841</c:v>
                </c:pt>
                <c:pt idx="323">
                  <c:v>7185</c:v>
                </c:pt>
                <c:pt idx="324">
                  <c:v>6269</c:v>
                </c:pt>
                <c:pt idx="325">
                  <c:v>11380</c:v>
                </c:pt>
                <c:pt idx="326">
                  <c:v>7972</c:v>
                </c:pt>
                <c:pt idx="327">
                  <c:v>6073</c:v>
                </c:pt>
                <c:pt idx="328">
                  <c:v>4681</c:v>
                </c:pt>
                <c:pt idx="329">
                  <c:v>8910</c:v>
                </c:pt>
                <c:pt idx="330">
                  <c:v>4505</c:v>
                </c:pt>
                <c:pt idx="331">
                  <c:v>2845</c:v>
                </c:pt>
                <c:pt idx="332">
                  <c:v>10361</c:v>
                </c:pt>
                <c:pt idx="333">
                  <c:v>22832</c:v>
                </c:pt>
                <c:pt idx="334">
                  <c:v>22680</c:v>
                </c:pt>
                <c:pt idx="335">
                  <c:v>19407</c:v>
                </c:pt>
                <c:pt idx="336">
                  <c:v>21516</c:v>
                </c:pt>
                <c:pt idx="337">
                  <c:v>12538</c:v>
                </c:pt>
                <c:pt idx="338">
                  <c:v>13759</c:v>
                </c:pt>
                <c:pt idx="339">
                  <c:v>3956</c:v>
                </c:pt>
                <c:pt idx="340">
                  <c:v>27764</c:v>
                </c:pt>
                <c:pt idx="341">
                  <c:v>15944</c:v>
                </c:pt>
                <c:pt idx="342">
                  <c:v>5055</c:v>
                </c:pt>
                <c:pt idx="343">
                  <c:v>7792</c:v>
                </c:pt>
                <c:pt idx="344">
                  <c:v>4212</c:v>
                </c:pt>
                <c:pt idx="345">
                  <c:v>5444</c:v>
                </c:pt>
                <c:pt idx="346">
                  <c:v>4956</c:v>
                </c:pt>
                <c:pt idx="347">
                  <c:v>23127</c:v>
                </c:pt>
                <c:pt idx="348">
                  <c:v>16884</c:v>
                </c:pt>
                <c:pt idx="349">
                  <c:v>8756</c:v>
                </c:pt>
                <c:pt idx="350">
                  <c:v>50410</c:v>
                </c:pt>
                <c:pt idx="351">
                  <c:v>30896</c:v>
                </c:pt>
                <c:pt idx="352">
                  <c:v>19896</c:v>
                </c:pt>
                <c:pt idx="353">
                  <c:v>24521</c:v>
                </c:pt>
                <c:pt idx="354">
                  <c:v>13758</c:v>
                </c:pt>
                <c:pt idx="355">
                  <c:v>19459</c:v>
                </c:pt>
                <c:pt idx="356">
                  <c:v>11388</c:v>
                </c:pt>
                <c:pt idx="357">
                  <c:v>3850</c:v>
                </c:pt>
                <c:pt idx="358">
                  <c:v>4791</c:v>
                </c:pt>
                <c:pt idx="359">
                  <c:v>12163</c:v>
                </c:pt>
                <c:pt idx="360">
                  <c:v>6748</c:v>
                </c:pt>
                <c:pt idx="361">
                  <c:v>4224</c:v>
                </c:pt>
                <c:pt idx="362">
                  <c:v>2989</c:v>
                </c:pt>
                <c:pt idx="363">
                  <c:v>2941</c:v>
                </c:pt>
                <c:pt idx="364">
                  <c:v>2507</c:v>
                </c:pt>
                <c:pt idx="365">
                  <c:v>2684</c:v>
                </c:pt>
              </c:numCache>
            </c:numRef>
          </c:val>
          <c:smooth val="0"/>
          <c:extLst>
            <c:ext xmlns:c16="http://schemas.microsoft.com/office/drawing/2014/chart" uri="{C3380CC4-5D6E-409C-BE32-E72D297353CC}">
              <c16:uniqueId val="{00000000-1AE4-4519-B652-B67FDB3979F9}"/>
            </c:ext>
          </c:extLst>
        </c:ser>
        <c:dLbls>
          <c:showLegendKey val="0"/>
          <c:showVal val="0"/>
          <c:showCatName val="0"/>
          <c:showSerName val="0"/>
          <c:showPercent val="0"/>
          <c:showBubbleSize val="0"/>
        </c:dLbls>
        <c:smooth val="0"/>
        <c:axId val="276605408"/>
        <c:axId val="276605736"/>
      </c:lineChart>
      <c:catAx>
        <c:axId val="276605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605736"/>
        <c:crosses val="autoZero"/>
        <c:auto val="1"/>
        <c:lblAlgn val="ctr"/>
        <c:lblOffset val="100"/>
        <c:noMultiLvlLbl val="0"/>
      </c:catAx>
      <c:valAx>
        <c:axId val="27660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605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Niedersachsen</c:v>
                </c:pt>
              </c:strCache>
            </c:strRef>
          </c:cat>
          <c:val>
            <c:numRef>
              <c:f>Sheet1!$B$2</c:f>
              <c:numCache>
                <c:formatCode>General</c:formatCode>
                <c:ptCount val="1"/>
                <c:pt idx="0">
                  <c:v>2709</c:v>
                </c:pt>
              </c:numCache>
            </c:numRef>
          </c:val>
          <c:extLst>
            <c:ext xmlns:c16="http://schemas.microsoft.com/office/drawing/2014/chart" uri="{C3380CC4-5D6E-409C-BE32-E72D297353CC}">
              <c16:uniqueId val="{00000000-BC0A-4B2A-BDEC-89B2B8BEEE5E}"/>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 Niedersachsen</c:v>
                </c:pt>
              </c:strCache>
            </c:strRef>
          </c:cat>
          <c:val>
            <c:numRef>
              <c:f>Sheet1!$C$2</c:f>
              <c:numCache>
                <c:formatCode>General</c:formatCode>
                <c:ptCount val="1"/>
                <c:pt idx="0">
                  <c:v>11</c:v>
                </c:pt>
              </c:numCache>
            </c:numRef>
          </c:val>
          <c:extLst>
            <c:ext xmlns:c16="http://schemas.microsoft.com/office/drawing/2014/chart" uri="{C3380CC4-5D6E-409C-BE32-E72D297353CC}">
              <c16:uniqueId val="{00000001-BC0A-4B2A-BDEC-89B2B8BEEE5E}"/>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NDR Niedersachsen</c:v>
                </c:pt>
              </c:strCache>
            </c:strRef>
          </c:cat>
          <c:val>
            <c:numRef>
              <c:f>Sheet1!$D$2</c:f>
              <c:numCache>
                <c:formatCode>General</c:formatCode>
                <c:ptCount val="1"/>
                <c:pt idx="0">
                  <c:v>405</c:v>
                </c:pt>
              </c:numCache>
            </c:numRef>
          </c:val>
          <c:extLst>
            <c:ext xmlns:c16="http://schemas.microsoft.com/office/drawing/2014/chart" uri="{C3380CC4-5D6E-409C-BE32-E72D297353CC}">
              <c16:uniqueId val="{00000002-BC0A-4B2A-BDEC-89B2B8BEEE5E}"/>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NDR Niedersachsen</c:v>
                </c:pt>
              </c:strCache>
            </c:strRef>
          </c:cat>
          <c:val>
            <c:numRef>
              <c:f>Sheet1!$E$2</c:f>
              <c:numCache>
                <c:formatCode>General</c:formatCode>
                <c:ptCount val="1"/>
                <c:pt idx="0">
                  <c:v>27</c:v>
                </c:pt>
              </c:numCache>
            </c:numRef>
          </c:val>
          <c:extLst>
            <c:ext xmlns:c16="http://schemas.microsoft.com/office/drawing/2014/chart" uri="{C3380CC4-5D6E-409C-BE32-E72D297353CC}">
              <c16:uniqueId val="{00000003-BC0A-4B2A-BDEC-89B2B8BEEE5E}"/>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NDR Niedersachsen</c:v>
                </c:pt>
              </c:strCache>
            </c:strRef>
          </c:cat>
          <c:val>
            <c:numRef>
              <c:f>Sheet1!$F$2</c:f>
              <c:numCache>
                <c:formatCode>General</c:formatCode>
                <c:ptCount val="1"/>
                <c:pt idx="0">
                  <c:v>896</c:v>
                </c:pt>
              </c:numCache>
            </c:numRef>
          </c:val>
          <c:extLst>
            <c:ext xmlns:c16="http://schemas.microsoft.com/office/drawing/2014/chart" uri="{C3380CC4-5D6E-409C-BE32-E72D297353CC}">
              <c16:uniqueId val="{00000004-BC0A-4B2A-BDEC-89B2B8BEEE5E}"/>
            </c:ext>
          </c:extLst>
        </c:ser>
        <c:dLbls>
          <c:showLegendKey val="0"/>
          <c:showVal val="0"/>
          <c:showCatName val="0"/>
          <c:showSerName val="0"/>
          <c:showPercent val="0"/>
          <c:showBubbleSize val="0"/>
        </c:dLbls>
        <c:gapWidth val="150"/>
        <c:overlap val="100"/>
        <c:axId val="272893840"/>
        <c:axId val="249137080"/>
      </c:barChart>
      <c:catAx>
        <c:axId val="272893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137080"/>
        <c:crosses val="autoZero"/>
        <c:auto val="1"/>
        <c:lblAlgn val="ctr"/>
        <c:lblOffset val="100"/>
        <c:noMultiLvlLbl val="0"/>
      </c:catAx>
      <c:valAx>
        <c:axId val="249137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893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a:t>
            </a:r>
            <a:endParaRPr lang="en-US"/>
          </a:p>
        </p:txBody>
      </p:sp>
      <p:sp>
        <p:nvSpPr>
          <p:cNvPr id="3" name="Subtitle 2"/>
          <p:cNvSpPr>
            <a:spLocks noGrp="1"/>
          </p:cNvSpPr>
          <p:nvPr>
            <p:ph type="subTitle" idx="1"/>
          </p:nvPr>
        </p:nvSpPr>
        <p:spPr/>
        <p:txBody>
          <a:bodyPr/>
          <a:lstStyle/>
          <a:p>
            <a:r>
              <a:rPr lang="en-US"/>
              <a:t>NDR</a:t>
            </a:r>
            <a:endParaRPr lang="en-US"/>
          </a:p>
        </p:txBody>
      </p:sp>
    </p:spTree>
    <p:extLst>
      <p:ext uri="{BB962C8B-B14F-4D97-AF65-F5344CB8AC3E}">
        <p14:creationId xmlns:p14="http://schemas.microsoft.com/office/powerpoint/2010/main" val="2854193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829364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25252061"/>
                    </a:ext>
                  </a:extLst>
                </a:gridCol>
                <a:gridCol w="2468880">
                  <a:extLst>
                    <a:ext uri="{9D8B030D-6E8A-4147-A177-3AD203B41FA5}">
                      <a16:colId xmlns:a16="http://schemas.microsoft.com/office/drawing/2014/main" val="2719389089"/>
                    </a:ext>
                  </a:extLst>
                </a:gridCol>
                <a:gridCol w="1645920">
                  <a:extLst>
                    <a:ext uri="{9D8B030D-6E8A-4147-A177-3AD203B41FA5}">
                      <a16:colId xmlns:a16="http://schemas.microsoft.com/office/drawing/2014/main" val="3694605506"/>
                    </a:ext>
                  </a:extLst>
                </a:gridCol>
                <a:gridCol w="1645920">
                  <a:extLst>
                    <a:ext uri="{9D8B030D-6E8A-4147-A177-3AD203B41FA5}">
                      <a16:colId xmlns:a16="http://schemas.microsoft.com/office/drawing/2014/main" val="1014525300"/>
                    </a:ext>
                  </a:extLst>
                </a:gridCol>
                <a:gridCol w="822960">
                  <a:extLst>
                    <a:ext uri="{9D8B030D-6E8A-4147-A177-3AD203B41FA5}">
                      <a16:colId xmlns:a16="http://schemas.microsoft.com/office/drawing/2014/main" val="1921369413"/>
                    </a:ext>
                  </a:extLst>
                </a:gridCol>
              </a:tblGrid>
              <a:tr h="370840">
                <a:tc>
                  <a:txBody>
                    <a:bodyPr/>
                    <a:lstStyle/>
                    <a:p>
                      <a:r>
                        <a:rPr lang="en-US" sz="1000"/>
                        <a:t>Name</a:t>
                      </a:r>
                      <a:endParaRPr lang="en-US" sz="1000"/>
                    </a:p>
                  </a:txBody>
                  <a:tcPr/>
                </a:tc>
                <a:tc>
                  <a:txBody>
                    <a:bodyPr/>
                    <a:lstStyle/>
                    <a:p>
                      <a:r>
                        <a:rPr lang="de-DE" sz="1000"/>
                        <a:t>Ø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endParaRPr lang="en-US" sz="1000"/>
                    </a:p>
                  </a:txBody>
                  <a:tcPr/>
                </a:tc>
                <a:extLst>
                  <a:ext uri="{0D108BD9-81ED-4DB2-BD59-A6C34878D82A}">
                    <a16:rowId xmlns:a16="http://schemas.microsoft.com/office/drawing/2014/main" val="1889778157"/>
                  </a:ext>
                </a:extLst>
              </a:tr>
              <a:tr h="370840">
                <a:tc>
                  <a:txBody>
                    <a:bodyPr/>
                    <a:lstStyle/>
                    <a:p>
                      <a:r>
                        <a:rPr lang="en-US" sz="1000"/>
                        <a:t>NDR Niedersachsen</a:t>
                      </a:r>
                      <a:endParaRPr lang="en-US" sz="1000"/>
                    </a:p>
                  </a:txBody>
                  <a:tcPr/>
                </a:tc>
                <a:tc>
                  <a:txBody>
                    <a:bodyPr/>
                    <a:lstStyle/>
                    <a:p>
                      <a:r>
                        <a:rPr lang="en-US" sz="1000"/>
                        <a:t>130607</a:t>
                      </a:r>
                      <a:endParaRPr lang="en-US" sz="1000"/>
                    </a:p>
                  </a:txBody>
                  <a:tcPr/>
                </a:tc>
                <a:tc>
                  <a:txBody>
                    <a:bodyPr/>
                    <a:lstStyle/>
                    <a:p>
                      <a:r>
                        <a:rPr lang="en-US" sz="1000"/>
                        <a:t>8522</a:t>
                      </a:r>
                      <a:endParaRPr lang="en-US" sz="1000"/>
                    </a:p>
                  </a:txBody>
                  <a:tcPr/>
                </a:tc>
                <a:tc>
                  <a:txBody>
                    <a:bodyPr/>
                    <a:lstStyle/>
                    <a:p>
                      <a:r>
                        <a:rPr lang="en-US" sz="1000"/>
                        <a:t>6.0%</a:t>
                      </a:r>
                      <a:endParaRPr lang="en-US" sz="1000"/>
                    </a:p>
                  </a:txBody>
                  <a:tcPr/>
                </a:tc>
                <a:tc>
                  <a:txBody>
                    <a:bodyPr/>
                    <a:lstStyle/>
                    <a:p>
                      <a:r>
                        <a:rPr lang="en-US" sz="1000"/>
                        <a:t>34732</a:t>
                      </a:r>
                      <a:endParaRPr lang="en-US" sz="1000"/>
                    </a:p>
                  </a:txBody>
                  <a:tcPr/>
                </a:tc>
                <a:extLst>
                  <a:ext uri="{0D108BD9-81ED-4DB2-BD59-A6C34878D82A}">
                    <a16:rowId xmlns:a16="http://schemas.microsoft.com/office/drawing/2014/main" val="2668821896"/>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4956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31529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8568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522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947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96581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4782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79837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3927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582294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00266911"/>
                    </a:ext>
                  </a:extLst>
                </a:gridCol>
                <a:gridCol w="1645920">
                  <a:extLst>
                    <a:ext uri="{9D8B030D-6E8A-4147-A177-3AD203B41FA5}">
                      <a16:colId xmlns:a16="http://schemas.microsoft.com/office/drawing/2014/main" val="2820598895"/>
                    </a:ext>
                  </a:extLst>
                </a:gridCol>
                <a:gridCol w="1234440">
                  <a:extLst>
                    <a:ext uri="{9D8B030D-6E8A-4147-A177-3AD203B41FA5}">
                      <a16:colId xmlns:a16="http://schemas.microsoft.com/office/drawing/2014/main" val="640204025"/>
                    </a:ext>
                  </a:extLst>
                </a:gridCol>
                <a:gridCol w="1234440">
                  <a:extLst>
                    <a:ext uri="{9D8B030D-6E8A-4147-A177-3AD203B41FA5}">
                      <a16:colId xmlns:a16="http://schemas.microsoft.com/office/drawing/2014/main" val="895377588"/>
                    </a:ext>
                  </a:extLst>
                </a:gridCol>
                <a:gridCol w="1234440">
                  <a:extLst>
                    <a:ext uri="{9D8B030D-6E8A-4147-A177-3AD203B41FA5}">
                      <a16:colId xmlns:a16="http://schemas.microsoft.com/office/drawing/2014/main" val="1728486856"/>
                    </a:ext>
                  </a:extLst>
                </a:gridCol>
                <a:gridCol w="1234440">
                  <a:extLst>
                    <a:ext uri="{9D8B030D-6E8A-4147-A177-3AD203B41FA5}">
                      <a16:colId xmlns:a16="http://schemas.microsoft.com/office/drawing/2014/main" val="1372617562"/>
                    </a:ext>
                  </a:extLst>
                </a:gridCol>
              </a:tblGrid>
              <a:tr h="370840">
                <a:tc>
                  <a:txBody>
                    <a:bodyPr/>
                    <a:lstStyle/>
                    <a:p>
                      <a:r>
                        <a:rPr lang="en-US" sz="1000"/>
                        <a:t>Name</a:t>
                      </a:r>
                      <a:endParaRPr lang="en-US" sz="1000"/>
                    </a:p>
                  </a:txBody>
                  <a:tcPr/>
                </a:tc>
                <a:tc>
                  <a:txBody>
                    <a:bodyPr/>
                    <a:lstStyle/>
                    <a:p>
                      <a:r>
                        <a:rPr lang="en-US" sz="1000"/>
                        <a:t>gesamt</a:t>
                      </a:r>
                      <a:endParaRPr lang="en-US" sz="1000"/>
                    </a:p>
                  </a:txBody>
                  <a:tcPr/>
                </a:tc>
                <a:tc>
                  <a:txBody>
                    <a:bodyPr/>
                    <a:lstStyle/>
                    <a:p>
                      <a:r>
                        <a:rPr lang="en-US" sz="1000"/>
                        <a:t>viral</a:t>
                      </a:r>
                      <a:endParaRPr lang="en-US" sz="1000"/>
                    </a:p>
                  </a:txBody>
                  <a:tcPr/>
                </a:tc>
                <a:tc>
                  <a:txBody>
                    <a:bodyPr/>
                    <a:lstStyle/>
                    <a:p>
                      <a:r>
                        <a:rPr lang="en-US" sz="1000"/>
                        <a:t>bezahlt</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extLst>
                  <a:ext uri="{0D108BD9-81ED-4DB2-BD59-A6C34878D82A}">
                    <a16:rowId xmlns:a16="http://schemas.microsoft.com/office/drawing/2014/main" val="3958082567"/>
                  </a:ext>
                </a:extLst>
              </a:tr>
              <a:tr h="370840">
                <a:tc>
                  <a:txBody>
                    <a:bodyPr/>
                    <a:lstStyle/>
                    <a:p>
                      <a:r>
                        <a:rPr lang="en-US" sz="1000"/>
                        <a:t>NDR Niedersachsen</a:t>
                      </a:r>
                      <a:endParaRPr lang="en-US" sz="1000"/>
                    </a:p>
                  </a:txBody>
                  <a:tcPr/>
                </a:tc>
                <a:tc>
                  <a:txBody>
                    <a:bodyPr/>
                    <a:lstStyle/>
                    <a:p>
                      <a:r>
                        <a:rPr lang="en-US" sz="1000"/>
                        <a:t>130607</a:t>
                      </a:r>
                      <a:endParaRPr lang="en-US" sz="1000"/>
                    </a:p>
                  </a:txBody>
                  <a:tcPr/>
                </a:tc>
                <a:tc>
                  <a:txBody>
                    <a:bodyPr/>
                    <a:lstStyle/>
                    <a:p>
                      <a:r>
                        <a:rPr lang="en-US" sz="1000"/>
                        <a:t>106644</a:t>
                      </a:r>
                      <a:endParaRPr lang="en-US" sz="1000"/>
                    </a:p>
                  </a:txBody>
                  <a:tcPr/>
                </a:tc>
                <a:tc>
                  <a:txBody>
                    <a:bodyPr/>
                    <a:lstStyle/>
                    <a:p>
                      <a:r>
                        <a:rPr lang="en-US" sz="1000"/>
                        <a:t>2030</a:t>
                      </a:r>
                      <a:endParaRPr lang="en-US" sz="1000"/>
                    </a:p>
                  </a:txBody>
                  <a:tcPr/>
                </a:tc>
                <a:tc>
                  <a:txBody>
                    <a:bodyPr/>
                    <a:lstStyle/>
                    <a:p>
                      <a:r>
                        <a:rPr lang="en-US" sz="1000"/>
                        <a:t>26808</a:t>
                      </a:r>
                      <a:endParaRPr lang="en-US" sz="1000"/>
                    </a:p>
                  </a:txBody>
                  <a:tcPr/>
                </a:tc>
                <a:tc>
                  <a:txBody>
                    <a:bodyPr/>
                    <a:lstStyle/>
                    <a:p>
                      <a:r>
                        <a:rPr lang="en-US" sz="1000"/>
                        <a:t>128577</a:t>
                      </a:r>
                      <a:endParaRPr lang="en-US" sz="1000"/>
                    </a:p>
                  </a:txBody>
                  <a:tcPr/>
                </a:tc>
                <a:extLst>
                  <a:ext uri="{0D108BD9-81ED-4DB2-BD59-A6C34878D82A}">
                    <a16:rowId xmlns:a16="http://schemas.microsoft.com/office/drawing/2014/main" val="4255304137"/>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8951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042953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3703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624588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45655613"/>
                    </a:ext>
                  </a:extLst>
                </a:gridCol>
                <a:gridCol w="1234440">
                  <a:extLst>
                    <a:ext uri="{9D8B030D-6E8A-4147-A177-3AD203B41FA5}">
                      <a16:colId xmlns:a16="http://schemas.microsoft.com/office/drawing/2014/main" val="719964722"/>
                    </a:ext>
                  </a:extLst>
                </a:gridCol>
                <a:gridCol w="822960">
                  <a:extLst>
                    <a:ext uri="{9D8B030D-6E8A-4147-A177-3AD203B41FA5}">
                      <a16:colId xmlns:a16="http://schemas.microsoft.com/office/drawing/2014/main" val="4205680909"/>
                    </a:ext>
                  </a:extLst>
                </a:gridCol>
                <a:gridCol w="822960">
                  <a:extLst>
                    <a:ext uri="{9D8B030D-6E8A-4147-A177-3AD203B41FA5}">
                      <a16:colId xmlns:a16="http://schemas.microsoft.com/office/drawing/2014/main" val="174241071"/>
                    </a:ext>
                  </a:extLst>
                </a:gridCol>
                <a:gridCol w="822960">
                  <a:extLst>
                    <a:ext uri="{9D8B030D-6E8A-4147-A177-3AD203B41FA5}">
                      <a16:colId xmlns:a16="http://schemas.microsoft.com/office/drawing/2014/main" val="3860021779"/>
                    </a:ext>
                  </a:extLst>
                </a:gridCol>
                <a:gridCol w="822960">
                  <a:extLst>
                    <a:ext uri="{9D8B030D-6E8A-4147-A177-3AD203B41FA5}">
                      <a16:colId xmlns:a16="http://schemas.microsoft.com/office/drawing/2014/main" val="1544648872"/>
                    </a:ext>
                  </a:extLst>
                </a:gridCol>
                <a:gridCol w="822960">
                  <a:extLst>
                    <a:ext uri="{9D8B030D-6E8A-4147-A177-3AD203B41FA5}">
                      <a16:colId xmlns:a16="http://schemas.microsoft.com/office/drawing/2014/main" val="3563664595"/>
                    </a:ext>
                  </a:extLst>
                </a:gridCol>
                <a:gridCol w="822960">
                  <a:extLst>
                    <a:ext uri="{9D8B030D-6E8A-4147-A177-3AD203B41FA5}">
                      <a16:colId xmlns:a16="http://schemas.microsoft.com/office/drawing/2014/main" val="488697815"/>
                    </a:ext>
                  </a:extLst>
                </a:gridCol>
              </a:tblGrid>
              <a:tr h="370840">
                <a:tc>
                  <a:txBody>
                    <a:bodyPr/>
                    <a:lstStyle/>
                    <a:p>
                      <a:r>
                        <a:rPr lang="en-US" sz="1000"/>
                        <a:t>Name</a:t>
                      </a:r>
                      <a:endParaRPr lang="en-US" sz="1000"/>
                    </a:p>
                  </a:txBody>
                  <a:tcPr/>
                </a:tc>
                <a:tc>
                  <a:txBody>
                    <a:bodyPr/>
                    <a:lstStyle/>
                    <a:p>
                      <a:r>
                        <a:rPr lang="en-US" sz="1000"/>
                        <a:t>Total Posts</a:t>
                      </a:r>
                      <a:endParaRPr lang="en-US" sz="1000"/>
                    </a:p>
                  </a:txBody>
                  <a:tcPr/>
                </a:tc>
                <a:tc>
                  <a:txBody>
                    <a:bodyPr/>
                    <a:lstStyle/>
                    <a:p>
                      <a:r>
                        <a:rPr lang="en-US" sz="1000"/>
                        <a:t>Photos</a:t>
                      </a:r>
                      <a:endParaRPr lang="en-US" sz="1000"/>
                    </a:p>
                  </a:txBody>
                  <a:tcPr/>
                </a:tc>
                <a:tc>
                  <a:txBody>
                    <a:bodyPr/>
                    <a:lstStyle/>
                    <a:p>
                      <a:r>
                        <a:rPr lang="en-US" sz="1000"/>
                        <a:t>Videos</a:t>
                      </a:r>
                      <a:endParaRPr lang="en-US" sz="1000"/>
                    </a:p>
                  </a:txBody>
                  <a:tcPr/>
                </a:tc>
                <a:tc>
                  <a:txBody>
                    <a:bodyPr/>
                    <a:lstStyle/>
                    <a:p>
                      <a:r>
                        <a:rPr lang="en-US" sz="1000"/>
                        <a:t>Status</a:t>
                      </a:r>
                      <a:endParaRPr lang="en-US" sz="1000"/>
                    </a:p>
                  </a:txBody>
                  <a:tcPr/>
                </a:tc>
                <a:tc>
                  <a:txBody>
                    <a:bodyPr/>
                    <a:lstStyle/>
                    <a:p>
                      <a:r>
                        <a:rPr lang="en-US" sz="1000"/>
                        <a:t>Links</a:t>
                      </a:r>
                      <a:endParaRPr lang="en-US" sz="1000"/>
                    </a:p>
                  </a:txBody>
                  <a:tcPr/>
                </a:tc>
                <a:tc>
                  <a:txBody>
                    <a:bodyPr/>
                    <a:lstStyle/>
                    <a:p>
                      <a:r>
                        <a:rPr lang="en-US" sz="1000"/>
                        <a:t>Notes</a:t>
                      </a:r>
                      <a:endParaRPr lang="en-US" sz="1000"/>
                    </a:p>
                  </a:txBody>
                  <a:tcPr/>
                </a:tc>
                <a:tc>
                  <a:txBody>
                    <a:bodyPr/>
                    <a:lstStyle/>
                    <a:p>
                      <a:r>
                        <a:rPr lang="en-US" sz="1000"/>
                        <a:t>Misc.</a:t>
                      </a:r>
                      <a:endParaRPr lang="en-US" sz="1000"/>
                    </a:p>
                  </a:txBody>
                  <a:tcPr/>
                </a:tc>
                <a:extLst>
                  <a:ext uri="{0D108BD9-81ED-4DB2-BD59-A6C34878D82A}">
                    <a16:rowId xmlns:a16="http://schemas.microsoft.com/office/drawing/2014/main" val="3915755134"/>
                  </a:ext>
                </a:extLst>
              </a:tr>
              <a:tr h="370840">
                <a:tc>
                  <a:txBody>
                    <a:bodyPr/>
                    <a:lstStyle/>
                    <a:p>
                      <a:r>
                        <a:rPr lang="en-US" sz="1000"/>
                        <a:t>NDR Niedersachsen</a:t>
                      </a:r>
                      <a:endParaRPr lang="en-US" sz="1000"/>
                    </a:p>
                  </a:txBody>
                  <a:tcPr/>
                </a:tc>
                <a:tc>
                  <a:txBody>
                    <a:bodyPr/>
                    <a:lstStyle/>
                    <a:p>
                      <a:r>
                        <a:rPr lang="en-US" sz="1000"/>
                        <a:t>4048</a:t>
                      </a:r>
                      <a:endParaRPr lang="en-US" sz="1000"/>
                    </a:p>
                  </a:txBody>
                  <a:tcPr/>
                </a:tc>
                <a:tc>
                  <a:txBody>
                    <a:bodyPr/>
                    <a:lstStyle/>
                    <a:p>
                      <a:r>
                        <a:rPr lang="en-US" sz="1000"/>
                        <a:t>405</a:t>
                      </a:r>
                      <a:endParaRPr lang="en-US" sz="1000"/>
                    </a:p>
                  </a:txBody>
                  <a:tcPr/>
                </a:tc>
                <a:tc>
                  <a:txBody>
                    <a:bodyPr/>
                    <a:lstStyle/>
                    <a:p>
                      <a:r>
                        <a:rPr lang="en-US" sz="1000"/>
                        <a:t>896</a:t>
                      </a:r>
                      <a:endParaRPr lang="en-US" sz="1000"/>
                    </a:p>
                  </a:txBody>
                  <a:tcPr/>
                </a:tc>
                <a:tc>
                  <a:txBody>
                    <a:bodyPr/>
                    <a:lstStyle/>
                    <a:p>
                      <a:r>
                        <a:rPr lang="en-US" sz="1000"/>
                        <a:t>27</a:t>
                      </a:r>
                      <a:endParaRPr lang="en-US" sz="1000"/>
                    </a:p>
                  </a:txBody>
                  <a:tcPr/>
                </a:tc>
                <a:tc>
                  <a:txBody>
                    <a:bodyPr/>
                    <a:lstStyle/>
                    <a:p>
                      <a:r>
                        <a:rPr lang="en-US" sz="1000"/>
                        <a:t>2709</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3293719091"/>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5330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Likes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630329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42690740"/>
                    </a:ext>
                  </a:extLst>
                </a:gridCol>
                <a:gridCol w="1152144">
                  <a:extLst>
                    <a:ext uri="{9D8B030D-6E8A-4147-A177-3AD203B41FA5}">
                      <a16:colId xmlns:a16="http://schemas.microsoft.com/office/drawing/2014/main" val="2655587379"/>
                    </a:ext>
                  </a:extLst>
                </a:gridCol>
                <a:gridCol w="1152144">
                  <a:extLst>
                    <a:ext uri="{9D8B030D-6E8A-4147-A177-3AD203B41FA5}">
                      <a16:colId xmlns:a16="http://schemas.microsoft.com/office/drawing/2014/main" val="3745419607"/>
                    </a:ext>
                  </a:extLst>
                </a:gridCol>
                <a:gridCol w="1234440">
                  <a:extLst>
                    <a:ext uri="{9D8B030D-6E8A-4147-A177-3AD203B41FA5}">
                      <a16:colId xmlns:a16="http://schemas.microsoft.com/office/drawing/2014/main" val="1745826361"/>
                    </a:ext>
                  </a:extLst>
                </a:gridCol>
                <a:gridCol w="1645920">
                  <a:extLst>
                    <a:ext uri="{9D8B030D-6E8A-4147-A177-3AD203B41FA5}">
                      <a16:colId xmlns:a16="http://schemas.microsoft.com/office/drawing/2014/main" val="34264210"/>
                    </a:ext>
                  </a:extLst>
                </a:gridCol>
                <a:gridCol w="987552">
                  <a:extLst>
                    <a:ext uri="{9D8B030D-6E8A-4147-A177-3AD203B41FA5}">
                      <a16:colId xmlns:a16="http://schemas.microsoft.com/office/drawing/2014/main" val="1086932273"/>
                    </a:ext>
                  </a:extLst>
                </a:gridCol>
              </a:tblGrid>
              <a:tr h="370840">
                <a:tc>
                  <a:txBody>
                    <a:bodyPr/>
                    <a:lstStyle/>
                    <a:p>
                      <a:r>
                        <a:rPr lang="en-US" sz="1000"/>
                        <a:t>Post</a:t>
                      </a:r>
                      <a:endParaRPr lang="en-US" sz="1000"/>
                    </a:p>
                  </a:txBody>
                  <a:tcPr/>
                </a:tc>
                <a:tc>
                  <a:txBody>
                    <a:bodyPr/>
                    <a:lstStyle/>
                    <a:p>
                      <a:r>
                        <a:rPr lang="en-US" sz="1000"/>
                        <a:t>Likes Eigener Post</a:t>
                      </a:r>
                      <a:endParaRPr lang="en-US" sz="1000"/>
                    </a:p>
                  </a:txBody>
                  <a:tcPr/>
                </a:tc>
                <a:tc>
                  <a:txBody>
                    <a:bodyPr/>
                    <a:lstStyle/>
                    <a:p>
                      <a:r>
                        <a:rPr lang="en-US" sz="1000"/>
                        <a:t>Kommentare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451222815"/>
                  </a:ext>
                </a:extLst>
              </a:tr>
              <a:tr h="370840">
                <a:tc>
                  <a:txBody>
                    <a:bodyPr/>
                    <a:lstStyle/>
                    <a:p>
                      <a:r>
                        <a:rPr lang="de-DE" sz="1000" b="1"/>
                        <a:t>NDR Niedersachsen - 2016-11-06 11:19:52</a:t>
                      </a:r>
                      <a:r>
                        <a:rPr lang="de-DE" sz="1000"/>
                        <a:t>
Eingesperrt ohne Fernseher und Handy: 108 Fußball-Chaoten verpassen heute das Derby Braunschweig gegen Hannover. Sie sitzen bis 20 Uhr in Langzeitgewahrsam. 
http://www.ndr.de/sport/fussball/zweitebundesliga/108-Fussball-Chaoten-waehrend-des-Derbys-in-Gewahrsam,derby1576.html</a:t>
                      </a:r>
                      <a:endParaRPr lang="en-US" sz="1000"/>
                    </a:p>
                  </a:txBody>
                  <a:tcPr/>
                </a:tc>
                <a:tc>
                  <a:txBody>
                    <a:bodyPr/>
                    <a:lstStyle/>
                    <a:p>
                      <a:r>
                        <a:rPr lang="en-US" sz="1000"/>
                        <a:t>1419</a:t>
                      </a:r>
                      <a:endParaRPr lang="en-US" sz="1000"/>
                    </a:p>
                  </a:txBody>
                  <a:tcPr/>
                </a:tc>
                <a:tc>
                  <a:txBody>
                    <a:bodyPr/>
                    <a:lstStyle/>
                    <a:p>
                      <a:r>
                        <a:rPr lang="en-US" sz="1000"/>
                        <a:t>167</a:t>
                      </a:r>
                      <a:endParaRPr lang="en-US" sz="1000"/>
                    </a:p>
                  </a:txBody>
                  <a:tcPr/>
                </a:tc>
                <a:tc>
                  <a:txBody>
                    <a:bodyPr/>
                    <a:lstStyle/>
                    <a:p>
                      <a:r>
                        <a:rPr lang="en-US" sz="1000"/>
                        <a:t>59</a:t>
                      </a:r>
                      <a:endParaRPr lang="en-US" sz="1000"/>
                    </a:p>
                  </a:txBody>
                  <a:tcPr/>
                </a:tc>
                <a:tc>
                  <a:txBody>
                    <a:bodyPr/>
                    <a:lstStyle/>
                    <a:p>
                      <a:r>
                        <a:rPr lang="en-US" sz="1000"/>
                        <a:t>1645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4133674997"/>
                  </a:ext>
                </a:extLst>
              </a:tr>
              <a:tr h="370840">
                <a:tc>
                  <a:txBody>
                    <a:bodyPr/>
                    <a:lstStyle/>
                    <a:p>
                      <a:r>
                        <a:rPr lang="de-DE" sz="1000" b="1"/>
                        <a:t>NDR Niedersachsen - 2016-10-29 11:00:00</a:t>
                      </a:r>
                      <a:r>
                        <a:rPr lang="de-DE" sz="1000"/>
                        <a:t>
Und das passiert, wenn eine Kuh vor der Rückreise aufs Festland am Fährhafen abschmiert. So geschehen 2010.</a:t>
                      </a:r>
                      <a:endParaRPr lang="en-US" sz="1000"/>
                    </a:p>
                  </a:txBody>
                  <a:tcPr/>
                </a:tc>
                <a:tc>
                  <a:txBody>
                    <a:bodyPr/>
                    <a:lstStyle/>
                    <a:p>
                      <a:r>
                        <a:rPr lang="en-US" sz="1000"/>
                        <a:t>1364</a:t>
                      </a:r>
                      <a:endParaRPr lang="en-US" sz="1000"/>
                    </a:p>
                  </a:txBody>
                  <a:tcPr/>
                </a:tc>
                <a:tc>
                  <a:txBody>
                    <a:bodyPr/>
                    <a:lstStyle/>
                    <a:p>
                      <a:r>
                        <a:rPr lang="en-US" sz="1000"/>
                        <a:t>3912</a:t>
                      </a:r>
                      <a:endParaRPr lang="en-US" sz="1000"/>
                    </a:p>
                  </a:txBody>
                  <a:tcPr/>
                </a:tc>
                <a:tc>
                  <a:txBody>
                    <a:bodyPr/>
                    <a:lstStyle/>
                    <a:p>
                      <a:r>
                        <a:rPr lang="en-US" sz="1000"/>
                        <a:t>699</a:t>
                      </a:r>
                      <a:endParaRPr lang="en-US" sz="1000"/>
                    </a:p>
                  </a:txBody>
                  <a:tcPr/>
                </a:tc>
                <a:tc>
                  <a:txBody>
                    <a:bodyPr/>
                    <a:lstStyle/>
                    <a:p>
                      <a:r>
                        <a:rPr lang="en-US" sz="1000"/>
                        <a:t>5975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415317884"/>
                  </a:ext>
                </a:extLst>
              </a:tr>
              <a:tr h="370840">
                <a:tc>
                  <a:txBody>
                    <a:bodyPr/>
                    <a:lstStyle/>
                    <a:p>
                      <a:r>
                        <a:rPr lang="de-DE" sz="1000" b="1"/>
                        <a:t>NDR Niedersachsen - 2016-10-14 21:16:25</a:t>
                      </a:r>
                      <a:r>
                        <a:rPr lang="de-DE" sz="1000"/>
                        <a:t>
Nach dem Tod des Pferde-Chiropraktikers Tamme Hanken will seine Frau Carmen den Hof und die Pferde-Klinik in Filsum weiterführen.</a:t>
                      </a:r>
                      <a:endParaRPr lang="en-US" sz="1000"/>
                    </a:p>
                  </a:txBody>
                  <a:tcPr/>
                </a:tc>
                <a:tc>
                  <a:txBody>
                    <a:bodyPr/>
                    <a:lstStyle/>
                    <a:p>
                      <a:r>
                        <a:rPr lang="en-US" sz="1000"/>
                        <a:t>1361</a:t>
                      </a:r>
                      <a:endParaRPr lang="en-US" sz="1000"/>
                    </a:p>
                  </a:txBody>
                  <a:tcPr/>
                </a:tc>
                <a:tc>
                  <a:txBody>
                    <a:bodyPr/>
                    <a:lstStyle/>
                    <a:p>
                      <a:r>
                        <a:rPr lang="en-US" sz="1000"/>
                        <a:t>81</a:t>
                      </a:r>
                      <a:endParaRPr lang="en-US" sz="1000"/>
                    </a:p>
                  </a:txBody>
                  <a:tcPr/>
                </a:tc>
                <a:tc>
                  <a:txBody>
                    <a:bodyPr/>
                    <a:lstStyle/>
                    <a:p>
                      <a:r>
                        <a:rPr lang="en-US" sz="1000"/>
                        <a:t>109</a:t>
                      </a:r>
                      <a:endParaRPr lang="en-US" sz="1000"/>
                    </a:p>
                  </a:txBody>
                  <a:tcPr/>
                </a:tc>
                <a:tc>
                  <a:txBody>
                    <a:bodyPr/>
                    <a:lstStyle/>
                    <a:p>
                      <a:r>
                        <a:rPr lang="en-US" sz="1000"/>
                        <a:t>1551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942006095"/>
                  </a:ext>
                </a:extLst>
              </a:tr>
              <a:tr h="370840">
                <a:tc>
                  <a:txBody>
                    <a:bodyPr/>
                    <a:lstStyle/>
                    <a:p>
                      <a:r>
                        <a:rPr lang="de-DE" sz="1000" b="1"/>
                        <a:t>NDR Niedersachsen - 2016-10-10 19:48:31</a:t>
                      </a:r>
                      <a:r>
                        <a:rPr lang="de-DE" sz="1000"/>
                        <a:t>
Der "XXL-Ostfriese" Tamme Hanken ist am Montag gestorben. 2006 hat das NDR Fernsehen erstmals über den "Knochenbrecher" und seine Pferde berichtet - hier der Beitrag aus Hallo Niedersachsen von damals.</a:t>
                      </a:r>
                      <a:endParaRPr lang="en-US" sz="1000"/>
                    </a:p>
                  </a:txBody>
                  <a:tcPr/>
                </a:tc>
                <a:tc>
                  <a:txBody>
                    <a:bodyPr/>
                    <a:lstStyle/>
                    <a:p>
                      <a:r>
                        <a:rPr lang="en-US" sz="1000"/>
                        <a:t>861</a:t>
                      </a:r>
                      <a:endParaRPr lang="en-US" sz="1000"/>
                    </a:p>
                  </a:txBody>
                  <a:tcPr/>
                </a:tc>
                <a:tc>
                  <a:txBody>
                    <a:bodyPr/>
                    <a:lstStyle/>
                    <a:p>
                      <a:r>
                        <a:rPr lang="en-US" sz="1000"/>
                        <a:t>157</a:t>
                      </a:r>
                      <a:endParaRPr lang="en-US" sz="1000"/>
                    </a:p>
                  </a:txBody>
                  <a:tcPr/>
                </a:tc>
                <a:tc>
                  <a:txBody>
                    <a:bodyPr/>
                    <a:lstStyle/>
                    <a:p>
                      <a:r>
                        <a:rPr lang="en-US" sz="1000"/>
                        <a:t>1565</a:t>
                      </a:r>
                      <a:endParaRPr lang="en-US" sz="1000"/>
                    </a:p>
                  </a:txBody>
                  <a:tcPr/>
                </a:tc>
                <a:tc>
                  <a:txBody>
                    <a:bodyPr/>
                    <a:lstStyle/>
                    <a:p>
                      <a:r>
                        <a:rPr lang="en-US" sz="1000"/>
                        <a:t>2583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458587613"/>
                  </a:ext>
                </a:extLst>
              </a:tr>
              <a:tr h="370840">
                <a:tc>
                  <a:txBody>
                    <a:bodyPr/>
                    <a:lstStyle/>
                    <a:p>
                      <a:r>
                        <a:rPr lang="de-DE" sz="1000" b="1"/>
                        <a:t>NDR Niedersachsen - 2016-11-28 20:00:00</a:t>
                      </a:r>
                      <a:r>
                        <a:rPr lang="de-DE" sz="1000"/>
                        <a:t>
Die 80er bei NDR 1 Niedersachsen: Treffen Sie NENA! Was fanden Sie am schrägsten in den 80ern? 😱 Jetzt Kommentieren und Meet &amp; Greet gewinnen. Teilnahmebedingungen: ndr.de/teilnahmebedingungen610.html</a:t>
                      </a:r>
                      <a:endParaRPr lang="en-US" sz="1000"/>
                    </a:p>
                  </a:txBody>
                  <a:tcPr/>
                </a:tc>
                <a:tc>
                  <a:txBody>
                    <a:bodyPr/>
                    <a:lstStyle/>
                    <a:p>
                      <a:r>
                        <a:rPr lang="en-US" sz="1000"/>
                        <a:t>854</a:t>
                      </a:r>
                      <a:endParaRPr lang="en-US" sz="1000"/>
                    </a:p>
                  </a:txBody>
                  <a:tcPr/>
                </a:tc>
                <a:tc>
                  <a:txBody>
                    <a:bodyPr/>
                    <a:lstStyle/>
                    <a:p>
                      <a:r>
                        <a:rPr lang="en-US" sz="1000"/>
                        <a:t>362</a:t>
                      </a:r>
                      <a:endParaRPr lang="en-US" sz="1000"/>
                    </a:p>
                  </a:txBody>
                  <a:tcPr/>
                </a:tc>
                <a:tc>
                  <a:txBody>
                    <a:bodyPr/>
                    <a:lstStyle/>
                    <a:p>
                      <a:r>
                        <a:rPr lang="en-US" sz="1000"/>
                        <a:t>76</a:t>
                      </a:r>
                      <a:endParaRPr lang="en-US" sz="1000"/>
                    </a:p>
                  </a:txBody>
                  <a:tcPr/>
                </a:tc>
                <a:tc>
                  <a:txBody>
                    <a:bodyPr/>
                    <a:lstStyle/>
                    <a:p>
                      <a:r>
                        <a:rPr lang="en-US" sz="1000"/>
                        <a:t>1292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829126335"/>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2410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634024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83982985"/>
                    </a:ext>
                  </a:extLst>
                </a:gridCol>
                <a:gridCol w="1234440">
                  <a:extLst>
                    <a:ext uri="{9D8B030D-6E8A-4147-A177-3AD203B41FA5}">
                      <a16:colId xmlns:a16="http://schemas.microsoft.com/office/drawing/2014/main" val="2413113237"/>
                    </a:ext>
                  </a:extLst>
                </a:gridCol>
                <a:gridCol w="1234440">
                  <a:extLst>
                    <a:ext uri="{9D8B030D-6E8A-4147-A177-3AD203B41FA5}">
                      <a16:colId xmlns:a16="http://schemas.microsoft.com/office/drawing/2014/main" val="2716663527"/>
                    </a:ext>
                  </a:extLst>
                </a:gridCol>
                <a:gridCol w="1234440">
                  <a:extLst>
                    <a:ext uri="{9D8B030D-6E8A-4147-A177-3AD203B41FA5}">
                      <a16:colId xmlns:a16="http://schemas.microsoft.com/office/drawing/2014/main" val="1212820425"/>
                    </a:ext>
                  </a:extLst>
                </a:gridCol>
                <a:gridCol w="1645920">
                  <a:extLst>
                    <a:ext uri="{9D8B030D-6E8A-4147-A177-3AD203B41FA5}">
                      <a16:colId xmlns:a16="http://schemas.microsoft.com/office/drawing/2014/main" val="924638109"/>
                    </a:ext>
                  </a:extLst>
                </a:gridCol>
                <a:gridCol w="822960">
                  <a:extLst>
                    <a:ext uri="{9D8B030D-6E8A-4147-A177-3AD203B41FA5}">
                      <a16:colId xmlns:a16="http://schemas.microsoft.com/office/drawing/2014/main" val="213853097"/>
                    </a:ext>
                  </a:extLst>
                </a:gridCol>
              </a:tblGrid>
              <a:tr h="370840">
                <a:tc>
                  <a:txBody>
                    <a:bodyPr/>
                    <a:lstStyle/>
                    <a:p>
                      <a:r>
                        <a:rPr lang="en-US" sz="1000"/>
                        <a:t>Post</a:t>
                      </a:r>
                      <a:endParaRPr lang="en-US" sz="1000"/>
                    </a:p>
                  </a:txBody>
                  <a:tcPr/>
                </a:tc>
                <a:tc>
                  <a:txBody>
                    <a:bodyPr/>
                    <a:lstStyle/>
                    <a:p>
                      <a:r>
                        <a:rPr lang="en-US" sz="1000"/>
                        <a:t>Shares Eigener Post</a:t>
                      </a:r>
                      <a:endParaRPr lang="en-US" sz="1000"/>
                    </a:p>
                  </a:txBody>
                  <a:tcPr/>
                </a:tc>
                <a:tc>
                  <a:txBody>
                    <a:bodyPr/>
                    <a:lstStyle/>
                    <a:p>
                      <a:r>
                        <a:rPr lang="en-US" sz="1000"/>
                        <a:t>Likes Eigener Post</a:t>
                      </a:r>
                      <a:endParaRPr lang="en-US" sz="1000"/>
                    </a:p>
                  </a:txBody>
                  <a:tcPr/>
                </a:tc>
                <a:tc>
                  <a:txBody>
                    <a:bodyPr/>
                    <a:lstStyle/>
                    <a:p>
                      <a:r>
                        <a:rPr lang="en-US" sz="1000"/>
                        <a:t>Kommentare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362669409"/>
                  </a:ext>
                </a:extLst>
              </a:tr>
              <a:tr h="370840">
                <a:tc>
                  <a:txBody>
                    <a:bodyPr/>
                    <a:lstStyle/>
                    <a:p>
                      <a:r>
                        <a:rPr lang="de-DE" sz="1000" b="1"/>
                        <a:t>NDR Niedersachsen - 2016-10-10 18:18:09</a:t>
                      </a:r>
                      <a:r>
                        <a:rPr lang="de-DE" sz="1000"/>
                        <a:t>
Sehr traurige Nachrichten: Unser "XXL-Ostfriese" Tamme Hanken ist mit 56 Jahren überraschend gestorben.</a:t>
                      </a:r>
                      <a:endParaRPr lang="en-US" sz="1000"/>
                    </a:p>
                  </a:txBody>
                  <a:tcPr/>
                </a:tc>
                <a:tc>
                  <a:txBody>
                    <a:bodyPr/>
                    <a:lstStyle/>
                    <a:p>
                      <a:r>
                        <a:rPr lang="en-US" sz="1000"/>
                        <a:t>8868</a:t>
                      </a:r>
                      <a:endParaRPr lang="en-US" sz="1000"/>
                    </a:p>
                  </a:txBody>
                  <a:tcPr/>
                </a:tc>
                <a:tc>
                  <a:txBody>
                    <a:bodyPr/>
                    <a:lstStyle/>
                    <a:p>
                      <a:r>
                        <a:rPr lang="en-US" sz="1000"/>
                        <a:t>221</a:t>
                      </a:r>
                      <a:endParaRPr lang="en-US" sz="1000"/>
                    </a:p>
                  </a:txBody>
                  <a:tcPr/>
                </a:tc>
                <a:tc>
                  <a:txBody>
                    <a:bodyPr/>
                    <a:lstStyle/>
                    <a:p>
                      <a:r>
                        <a:rPr lang="en-US" sz="1000"/>
                        <a:t>812</a:t>
                      </a:r>
                      <a:endParaRPr lang="en-US" sz="1000"/>
                    </a:p>
                  </a:txBody>
                  <a:tcPr/>
                </a:tc>
                <a:tc>
                  <a:txBody>
                    <a:bodyPr/>
                    <a:lstStyle/>
                    <a:p>
                      <a:r>
                        <a:rPr lang="en-US" sz="1000"/>
                        <a:t>9901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596430873"/>
                  </a:ext>
                </a:extLst>
              </a:tr>
              <a:tr h="370840">
                <a:tc>
                  <a:txBody>
                    <a:bodyPr/>
                    <a:lstStyle/>
                    <a:p>
                      <a:r>
                        <a:rPr lang="de-DE" sz="1000" b="1"/>
                        <a:t>NDR Niedersachsen - 2016-10-11 10:27:19</a:t>
                      </a:r>
                      <a:r>
                        <a:rPr lang="de-DE" sz="1000"/>
                        <a:t>
Kleine Holztafeln sollen Forschern der Universität Oldenburg helfen, die Wege des Mülls im Meer erforschen. Das klappt aber nur, wenn sich die Finder solcher Täfelchen bei der Uni melden.</a:t>
                      </a:r>
                      <a:endParaRPr lang="en-US" sz="1000"/>
                    </a:p>
                  </a:txBody>
                  <a:tcPr/>
                </a:tc>
                <a:tc>
                  <a:txBody>
                    <a:bodyPr/>
                    <a:lstStyle/>
                    <a:p>
                      <a:r>
                        <a:rPr lang="en-US" sz="1000"/>
                        <a:t>1634</a:t>
                      </a:r>
                      <a:endParaRPr lang="en-US" sz="1000"/>
                    </a:p>
                  </a:txBody>
                  <a:tcPr/>
                </a:tc>
                <a:tc>
                  <a:txBody>
                    <a:bodyPr/>
                    <a:lstStyle/>
                    <a:p>
                      <a:r>
                        <a:rPr lang="en-US" sz="1000"/>
                        <a:t>114</a:t>
                      </a:r>
                      <a:endParaRPr lang="en-US" sz="1000"/>
                    </a:p>
                  </a:txBody>
                  <a:tcPr/>
                </a:tc>
                <a:tc>
                  <a:txBody>
                    <a:bodyPr/>
                    <a:lstStyle/>
                    <a:p>
                      <a:r>
                        <a:rPr lang="en-US" sz="1000"/>
                        <a:t>0</a:t>
                      </a:r>
                      <a:endParaRPr lang="en-US" sz="1000"/>
                    </a:p>
                  </a:txBody>
                  <a:tcPr/>
                </a:tc>
                <a:tc>
                  <a:txBody>
                    <a:bodyPr/>
                    <a:lstStyle/>
                    <a:p>
                      <a:r>
                        <a:rPr lang="en-US" sz="1000"/>
                        <a:t>1748</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4006330114"/>
                  </a:ext>
                </a:extLst>
              </a:tr>
              <a:tr h="370840">
                <a:tc>
                  <a:txBody>
                    <a:bodyPr/>
                    <a:lstStyle/>
                    <a:p>
                      <a:r>
                        <a:rPr lang="de-DE" sz="1000" b="1"/>
                        <a:t>NDR Niedersachsen - 2016-10-10 19:48:31</a:t>
                      </a:r>
                      <a:r>
                        <a:rPr lang="de-DE" sz="1000"/>
                        <a:t>
Der "XXL-Ostfriese" Tamme Hanken ist am Montag gestorben. 2006 hat das NDR Fernsehen erstmals über den "Knochenbrecher" und seine Pferde berichtet - hier der Beitrag aus Hallo Niedersachsen von damals.</a:t>
                      </a:r>
                      <a:endParaRPr lang="en-US" sz="1000"/>
                    </a:p>
                  </a:txBody>
                  <a:tcPr/>
                </a:tc>
                <a:tc>
                  <a:txBody>
                    <a:bodyPr/>
                    <a:lstStyle/>
                    <a:p>
                      <a:r>
                        <a:rPr lang="en-US" sz="1000"/>
                        <a:t>1565</a:t>
                      </a:r>
                      <a:endParaRPr lang="en-US" sz="1000"/>
                    </a:p>
                  </a:txBody>
                  <a:tcPr/>
                </a:tc>
                <a:tc>
                  <a:txBody>
                    <a:bodyPr/>
                    <a:lstStyle/>
                    <a:p>
                      <a:r>
                        <a:rPr lang="en-US" sz="1000"/>
                        <a:t>861</a:t>
                      </a:r>
                      <a:endParaRPr lang="en-US" sz="1000"/>
                    </a:p>
                  </a:txBody>
                  <a:tcPr/>
                </a:tc>
                <a:tc>
                  <a:txBody>
                    <a:bodyPr/>
                    <a:lstStyle/>
                    <a:p>
                      <a:r>
                        <a:rPr lang="en-US" sz="1000"/>
                        <a:t>157</a:t>
                      </a:r>
                      <a:endParaRPr lang="en-US" sz="1000"/>
                    </a:p>
                  </a:txBody>
                  <a:tcPr/>
                </a:tc>
                <a:tc>
                  <a:txBody>
                    <a:bodyPr/>
                    <a:lstStyle/>
                    <a:p>
                      <a:r>
                        <a:rPr lang="en-US" sz="1000"/>
                        <a:t>2583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303705879"/>
                  </a:ext>
                </a:extLst>
              </a:tr>
              <a:tr h="370840">
                <a:tc>
                  <a:txBody>
                    <a:bodyPr/>
                    <a:lstStyle/>
                    <a:p>
                      <a:r>
                        <a:rPr lang="de-DE" sz="1000" b="1"/>
                        <a:t>NDR Niedersachsen - 2016-07-21 12:15:37</a:t>
                      </a:r>
                      <a:r>
                        <a:rPr lang="de-DE" sz="1000"/>
                        <a:t>
Wer sind die Helden von Lohne? Die Polizei sucht drei Jugendliche, die im Waldbad ein fünfjähriges Mädchen vor dem Ertrinken gerettet haben. Sie erwartet ein großes Dankeschön. Teilen erwünscht;)</a:t>
                      </a:r>
                      <a:endParaRPr lang="en-US" sz="1000"/>
                    </a:p>
                  </a:txBody>
                  <a:tcPr/>
                </a:tc>
                <a:tc>
                  <a:txBody>
                    <a:bodyPr/>
                    <a:lstStyle/>
                    <a:p>
                      <a:r>
                        <a:rPr lang="en-US" sz="1000"/>
                        <a:t>1319</a:t>
                      </a:r>
                      <a:endParaRPr lang="en-US" sz="1000"/>
                    </a:p>
                  </a:txBody>
                  <a:tcPr/>
                </a:tc>
                <a:tc>
                  <a:txBody>
                    <a:bodyPr/>
                    <a:lstStyle/>
                    <a:p>
                      <a:r>
                        <a:rPr lang="en-US" sz="1000"/>
                        <a:t>316</a:t>
                      </a:r>
                      <a:endParaRPr lang="en-US" sz="1000"/>
                    </a:p>
                  </a:txBody>
                  <a:tcPr/>
                </a:tc>
                <a:tc>
                  <a:txBody>
                    <a:bodyPr/>
                    <a:lstStyle/>
                    <a:p>
                      <a:r>
                        <a:rPr lang="en-US" sz="1000"/>
                        <a:t>10</a:t>
                      </a:r>
                      <a:endParaRPr lang="en-US" sz="1000"/>
                    </a:p>
                  </a:txBody>
                  <a:tcPr/>
                </a:tc>
                <a:tc>
                  <a:txBody>
                    <a:bodyPr/>
                    <a:lstStyle/>
                    <a:p>
                      <a:r>
                        <a:rPr lang="en-US" sz="1000"/>
                        <a:t>1645</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4189237400"/>
                  </a:ext>
                </a:extLst>
              </a:tr>
              <a:tr h="370840">
                <a:tc>
                  <a:txBody>
                    <a:bodyPr/>
                    <a:lstStyle/>
                    <a:p>
                      <a:r>
                        <a:rPr lang="de-DE" sz="1000" b="1"/>
                        <a:t>NDR Niedersachsen - 2016-11-01 08:07:25</a:t>
                      </a:r>
                      <a:r>
                        <a:rPr lang="de-DE" sz="1000"/>
                        <a:t>
Happy Birthday, Niedersachsen!</a:t>
                      </a:r>
                      <a:endParaRPr lang="en-US" sz="1000"/>
                    </a:p>
                  </a:txBody>
                  <a:tcPr/>
                </a:tc>
                <a:tc>
                  <a:txBody>
                    <a:bodyPr/>
                    <a:lstStyle/>
                    <a:p>
                      <a:r>
                        <a:rPr lang="en-US" sz="1000"/>
                        <a:t>1214</a:t>
                      </a:r>
                      <a:endParaRPr lang="en-US" sz="1000"/>
                    </a:p>
                  </a:txBody>
                  <a:tcPr/>
                </a:tc>
                <a:tc>
                  <a:txBody>
                    <a:bodyPr/>
                    <a:lstStyle/>
                    <a:p>
                      <a:r>
                        <a:rPr lang="en-US" sz="1000"/>
                        <a:t>513</a:t>
                      </a:r>
                      <a:endParaRPr lang="en-US" sz="1000"/>
                    </a:p>
                  </a:txBody>
                  <a:tcPr/>
                </a:tc>
                <a:tc>
                  <a:txBody>
                    <a:bodyPr/>
                    <a:lstStyle/>
                    <a:p>
                      <a:r>
                        <a:rPr lang="en-US" sz="1000"/>
                        <a:t>52</a:t>
                      </a:r>
                      <a:endParaRPr lang="en-US" sz="1000"/>
                    </a:p>
                  </a:txBody>
                  <a:tcPr/>
                </a:tc>
                <a:tc>
                  <a:txBody>
                    <a:bodyPr/>
                    <a:lstStyle/>
                    <a:p>
                      <a:r>
                        <a:rPr lang="en-US" sz="1000"/>
                        <a:t>1779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73876283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1424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870418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88378075"/>
                    </a:ext>
                  </a:extLst>
                </a:gridCol>
                <a:gridCol w="1234440">
                  <a:extLst>
                    <a:ext uri="{9D8B030D-6E8A-4147-A177-3AD203B41FA5}">
                      <a16:colId xmlns:a16="http://schemas.microsoft.com/office/drawing/2014/main" val="1621147043"/>
                    </a:ext>
                  </a:extLst>
                </a:gridCol>
                <a:gridCol w="1234440">
                  <a:extLst>
                    <a:ext uri="{9D8B030D-6E8A-4147-A177-3AD203B41FA5}">
                      <a16:colId xmlns:a16="http://schemas.microsoft.com/office/drawing/2014/main" val="2086304683"/>
                    </a:ext>
                  </a:extLst>
                </a:gridCol>
                <a:gridCol w="1234440">
                  <a:extLst>
                    <a:ext uri="{9D8B030D-6E8A-4147-A177-3AD203B41FA5}">
                      <a16:colId xmlns:a16="http://schemas.microsoft.com/office/drawing/2014/main" val="3326276116"/>
                    </a:ext>
                  </a:extLst>
                </a:gridCol>
                <a:gridCol w="1645920">
                  <a:extLst>
                    <a:ext uri="{9D8B030D-6E8A-4147-A177-3AD203B41FA5}">
                      <a16:colId xmlns:a16="http://schemas.microsoft.com/office/drawing/2014/main" val="2024589777"/>
                    </a:ext>
                  </a:extLst>
                </a:gridCol>
                <a:gridCol w="822960">
                  <a:extLst>
                    <a:ext uri="{9D8B030D-6E8A-4147-A177-3AD203B41FA5}">
                      <a16:colId xmlns:a16="http://schemas.microsoft.com/office/drawing/2014/main" val="215717533"/>
                    </a:ext>
                  </a:extLst>
                </a:gridCol>
              </a:tblGrid>
              <a:tr h="370840">
                <a:tc>
                  <a:txBody>
                    <a:bodyPr/>
                    <a:lstStyle/>
                    <a:p>
                      <a:r>
                        <a:rPr lang="en-US" sz="1000"/>
                        <a:t>Post</a:t>
                      </a:r>
                      <a:endParaRPr lang="en-US" sz="1000"/>
                    </a:p>
                  </a:txBody>
                  <a:tcPr/>
                </a:tc>
                <a:tc>
                  <a:txBody>
                    <a:bodyPr/>
                    <a:lstStyle/>
                    <a:p>
                      <a:r>
                        <a:rPr lang="en-US" sz="1000"/>
                        <a:t>Kommentare Eigener Post</a:t>
                      </a:r>
                      <a:endParaRPr lang="en-US" sz="1000"/>
                    </a:p>
                  </a:txBody>
                  <a:tcPr/>
                </a:tc>
                <a:tc>
                  <a:txBody>
                    <a:bodyPr/>
                    <a:lstStyle/>
                    <a:p>
                      <a:r>
                        <a:rPr lang="en-US" sz="1000"/>
                        <a:t>Likes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288275401"/>
                  </a:ext>
                </a:extLst>
              </a:tr>
              <a:tr h="370840">
                <a:tc>
                  <a:txBody>
                    <a:bodyPr/>
                    <a:lstStyle/>
                    <a:p>
                      <a:r>
                        <a:rPr lang="de-DE" sz="1000" b="1"/>
                        <a:t>NDR Niedersachsen - 2016-10-29 11:00:00</a:t>
                      </a:r>
                      <a:r>
                        <a:rPr lang="de-DE" sz="1000"/>
                        <a:t>
Und das passiert, wenn eine Kuh vor der Rückreise aufs Festland am Fährhafen abschmiert. So geschehen 2010.</a:t>
                      </a:r>
                      <a:endParaRPr lang="en-US" sz="1000"/>
                    </a:p>
                  </a:txBody>
                  <a:tcPr/>
                </a:tc>
                <a:tc>
                  <a:txBody>
                    <a:bodyPr/>
                    <a:lstStyle/>
                    <a:p>
                      <a:r>
                        <a:rPr lang="en-US" sz="1000"/>
                        <a:t>3912</a:t>
                      </a:r>
                      <a:endParaRPr lang="en-US" sz="1000"/>
                    </a:p>
                  </a:txBody>
                  <a:tcPr/>
                </a:tc>
                <a:tc>
                  <a:txBody>
                    <a:bodyPr/>
                    <a:lstStyle/>
                    <a:p>
                      <a:r>
                        <a:rPr lang="en-US" sz="1000"/>
                        <a:t>1364</a:t>
                      </a:r>
                      <a:endParaRPr lang="en-US" sz="1000"/>
                    </a:p>
                  </a:txBody>
                  <a:tcPr/>
                </a:tc>
                <a:tc>
                  <a:txBody>
                    <a:bodyPr/>
                    <a:lstStyle/>
                    <a:p>
                      <a:r>
                        <a:rPr lang="en-US" sz="1000"/>
                        <a:t>699</a:t>
                      </a:r>
                      <a:endParaRPr lang="en-US" sz="1000"/>
                    </a:p>
                  </a:txBody>
                  <a:tcPr/>
                </a:tc>
                <a:tc>
                  <a:txBody>
                    <a:bodyPr/>
                    <a:lstStyle/>
                    <a:p>
                      <a:r>
                        <a:rPr lang="en-US" sz="1000"/>
                        <a:t>5975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617886980"/>
                  </a:ext>
                </a:extLst>
              </a:tr>
              <a:tr h="370840">
                <a:tc>
                  <a:txBody>
                    <a:bodyPr/>
                    <a:lstStyle/>
                    <a:p>
                      <a:r>
                        <a:rPr lang="de-DE" sz="1000" b="1"/>
                        <a:t>NDR Niedersachsen - 2016-12-16 08:59:36</a:t>
                      </a:r>
                      <a:r>
                        <a:rPr lang="de-DE" sz="1000"/>
                        <a:t>
Bevor die neue Trichter-Rutsche im Osnabrücker Nettebad offiziell öffnet, können Sie hier schon mal probestrudeln. 💦</a:t>
                      </a:r>
                      <a:endParaRPr lang="en-US" sz="1000"/>
                    </a:p>
                  </a:txBody>
                  <a:tcPr/>
                </a:tc>
                <a:tc>
                  <a:txBody>
                    <a:bodyPr/>
                    <a:lstStyle/>
                    <a:p>
                      <a:r>
                        <a:rPr lang="en-US" sz="1000"/>
                        <a:t>1603</a:t>
                      </a:r>
                      <a:endParaRPr lang="en-US" sz="1000"/>
                    </a:p>
                  </a:txBody>
                  <a:tcPr/>
                </a:tc>
                <a:tc>
                  <a:txBody>
                    <a:bodyPr/>
                    <a:lstStyle/>
                    <a:p>
                      <a:r>
                        <a:rPr lang="en-US" sz="1000"/>
                        <a:t>542</a:t>
                      </a:r>
                      <a:endParaRPr lang="en-US" sz="1000"/>
                    </a:p>
                  </a:txBody>
                  <a:tcPr/>
                </a:tc>
                <a:tc>
                  <a:txBody>
                    <a:bodyPr/>
                    <a:lstStyle/>
                    <a:p>
                      <a:r>
                        <a:rPr lang="en-US" sz="1000"/>
                        <a:t>112</a:t>
                      </a:r>
                      <a:endParaRPr lang="en-US" sz="1000"/>
                    </a:p>
                  </a:txBody>
                  <a:tcPr/>
                </a:tc>
                <a:tc>
                  <a:txBody>
                    <a:bodyPr/>
                    <a:lstStyle/>
                    <a:p>
                      <a:r>
                        <a:rPr lang="en-US" sz="1000"/>
                        <a:t>2257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595396280"/>
                  </a:ext>
                </a:extLst>
              </a:tr>
              <a:tr h="370840">
                <a:tc>
                  <a:txBody>
                    <a:bodyPr/>
                    <a:lstStyle/>
                    <a:p>
                      <a:r>
                        <a:rPr lang="de-DE" sz="1000" b="1"/>
                        <a:t>NDR Niedersachsen - 2016-10-10 18:18:09</a:t>
                      </a:r>
                      <a:r>
                        <a:rPr lang="de-DE" sz="1000"/>
                        <a:t>
Sehr traurige Nachrichten: Unser "XXL-Ostfriese" Tamme Hanken ist mit 56 Jahren überraschend gestorben.</a:t>
                      </a:r>
                      <a:endParaRPr lang="en-US" sz="1000"/>
                    </a:p>
                  </a:txBody>
                  <a:tcPr/>
                </a:tc>
                <a:tc>
                  <a:txBody>
                    <a:bodyPr/>
                    <a:lstStyle/>
                    <a:p>
                      <a:r>
                        <a:rPr lang="en-US" sz="1000"/>
                        <a:t>812</a:t>
                      </a:r>
                      <a:endParaRPr lang="en-US" sz="1000"/>
                    </a:p>
                  </a:txBody>
                  <a:tcPr/>
                </a:tc>
                <a:tc>
                  <a:txBody>
                    <a:bodyPr/>
                    <a:lstStyle/>
                    <a:p>
                      <a:r>
                        <a:rPr lang="en-US" sz="1000"/>
                        <a:t>221</a:t>
                      </a:r>
                      <a:endParaRPr lang="en-US" sz="1000"/>
                    </a:p>
                  </a:txBody>
                  <a:tcPr/>
                </a:tc>
                <a:tc>
                  <a:txBody>
                    <a:bodyPr/>
                    <a:lstStyle/>
                    <a:p>
                      <a:r>
                        <a:rPr lang="en-US" sz="1000"/>
                        <a:t>8868</a:t>
                      </a:r>
                      <a:endParaRPr lang="en-US" sz="1000"/>
                    </a:p>
                  </a:txBody>
                  <a:tcPr/>
                </a:tc>
                <a:tc>
                  <a:txBody>
                    <a:bodyPr/>
                    <a:lstStyle/>
                    <a:p>
                      <a:r>
                        <a:rPr lang="en-US" sz="1000"/>
                        <a:t>9901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867414903"/>
                  </a:ext>
                </a:extLst>
              </a:tr>
              <a:tr h="370840">
                <a:tc>
                  <a:txBody>
                    <a:bodyPr/>
                    <a:lstStyle/>
                    <a:p>
                      <a:r>
                        <a:rPr lang="de-DE" sz="1000" b="1"/>
                        <a:t>NDR Niedersachsen - 2016-11-28 20:00:00</a:t>
                      </a:r>
                      <a:r>
                        <a:rPr lang="de-DE" sz="1000"/>
                        <a:t>
Die 80er bei NDR 1 Niedersachsen: Treffen Sie NENA! Was fanden Sie am schrägsten in den 80ern? 😱 Jetzt Kommentieren und Meet &amp; Greet gewinnen. Teilnahmebedingungen: ndr.de/teilnahmebedingungen610.html</a:t>
                      </a:r>
                      <a:endParaRPr lang="en-US" sz="1000"/>
                    </a:p>
                  </a:txBody>
                  <a:tcPr/>
                </a:tc>
                <a:tc>
                  <a:txBody>
                    <a:bodyPr/>
                    <a:lstStyle/>
                    <a:p>
                      <a:r>
                        <a:rPr lang="en-US" sz="1000"/>
                        <a:t>362</a:t>
                      </a:r>
                      <a:endParaRPr lang="en-US" sz="1000"/>
                    </a:p>
                  </a:txBody>
                  <a:tcPr/>
                </a:tc>
                <a:tc>
                  <a:txBody>
                    <a:bodyPr/>
                    <a:lstStyle/>
                    <a:p>
                      <a:r>
                        <a:rPr lang="en-US" sz="1000"/>
                        <a:t>854</a:t>
                      </a:r>
                      <a:endParaRPr lang="en-US" sz="1000"/>
                    </a:p>
                  </a:txBody>
                  <a:tcPr/>
                </a:tc>
                <a:tc>
                  <a:txBody>
                    <a:bodyPr/>
                    <a:lstStyle/>
                    <a:p>
                      <a:r>
                        <a:rPr lang="en-US" sz="1000"/>
                        <a:t>76</a:t>
                      </a:r>
                      <a:endParaRPr lang="en-US" sz="1000"/>
                    </a:p>
                  </a:txBody>
                  <a:tcPr/>
                </a:tc>
                <a:tc>
                  <a:txBody>
                    <a:bodyPr/>
                    <a:lstStyle/>
                    <a:p>
                      <a:r>
                        <a:rPr lang="en-US" sz="1000"/>
                        <a:t>1292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107569706"/>
                  </a:ext>
                </a:extLst>
              </a:tr>
              <a:tr h="370840">
                <a:tc>
                  <a:txBody>
                    <a:bodyPr/>
                    <a:lstStyle/>
                    <a:p>
                      <a:r>
                        <a:rPr lang="de-DE" sz="1000" b="1"/>
                        <a:t>NDR Niedersachsen - 2016-09-30 12:24:04</a:t>
                      </a:r>
                      <a:r>
                        <a:rPr lang="de-DE" sz="1000"/>
                        <a:t>
Tschüss, Rosetta! Die letzte Kometen-Landung der europäischen Weltraumsonde. Das Finale einer 12-jährigen Reise durchs All.</a:t>
                      </a:r>
                      <a:endParaRPr lang="en-US" sz="1000"/>
                    </a:p>
                  </a:txBody>
                  <a:tcPr/>
                </a:tc>
                <a:tc>
                  <a:txBody>
                    <a:bodyPr/>
                    <a:lstStyle/>
                    <a:p>
                      <a:r>
                        <a:rPr lang="en-US" sz="1000"/>
                        <a:t>351</a:t>
                      </a:r>
                      <a:endParaRPr lang="en-US" sz="1000"/>
                    </a:p>
                  </a:txBody>
                  <a:tcPr/>
                </a:tc>
                <a:tc>
                  <a:txBody>
                    <a:bodyPr/>
                    <a:lstStyle/>
                    <a:p>
                      <a:r>
                        <a:rPr lang="en-US" sz="1000"/>
                        <a:t>482</a:t>
                      </a:r>
                      <a:endParaRPr lang="en-US" sz="1000"/>
                    </a:p>
                  </a:txBody>
                  <a:tcPr/>
                </a:tc>
                <a:tc>
                  <a:txBody>
                    <a:bodyPr/>
                    <a:lstStyle/>
                    <a:p>
                      <a:r>
                        <a:rPr lang="en-US" sz="1000"/>
                        <a:t>93</a:t>
                      </a:r>
                      <a:endParaRPr lang="en-US" sz="1000"/>
                    </a:p>
                  </a:txBody>
                  <a:tcPr/>
                </a:tc>
                <a:tc>
                  <a:txBody>
                    <a:bodyPr/>
                    <a:lstStyle/>
                    <a:p>
                      <a:r>
                        <a:rPr lang="en-US" sz="1000"/>
                        <a:t>926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077258695"/>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32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055375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17115443"/>
                    </a:ext>
                  </a:extLst>
                </a:gridCol>
                <a:gridCol w="987552">
                  <a:extLst>
                    <a:ext uri="{9D8B030D-6E8A-4147-A177-3AD203B41FA5}">
                      <a16:colId xmlns:a16="http://schemas.microsoft.com/office/drawing/2014/main" val="3727954535"/>
                    </a:ext>
                  </a:extLst>
                </a:gridCol>
                <a:gridCol w="822960">
                  <a:extLst>
                    <a:ext uri="{9D8B030D-6E8A-4147-A177-3AD203B41FA5}">
                      <a16:colId xmlns:a16="http://schemas.microsoft.com/office/drawing/2014/main" val="2190739761"/>
                    </a:ext>
                  </a:extLst>
                </a:gridCol>
                <a:gridCol w="987552">
                  <a:extLst>
                    <a:ext uri="{9D8B030D-6E8A-4147-A177-3AD203B41FA5}">
                      <a16:colId xmlns:a16="http://schemas.microsoft.com/office/drawing/2014/main" val="3205660510"/>
                    </a:ext>
                  </a:extLst>
                </a:gridCol>
                <a:gridCol w="822960">
                  <a:extLst>
                    <a:ext uri="{9D8B030D-6E8A-4147-A177-3AD203B41FA5}">
                      <a16:colId xmlns:a16="http://schemas.microsoft.com/office/drawing/2014/main" val="3795930263"/>
                    </a:ext>
                  </a:extLst>
                </a:gridCol>
                <a:gridCol w="905256">
                  <a:extLst>
                    <a:ext uri="{9D8B030D-6E8A-4147-A177-3AD203B41FA5}">
                      <a16:colId xmlns:a16="http://schemas.microsoft.com/office/drawing/2014/main" val="3822139894"/>
                    </a:ext>
                  </a:extLst>
                </a:gridCol>
                <a:gridCol w="822960">
                  <a:extLst>
                    <a:ext uri="{9D8B030D-6E8A-4147-A177-3AD203B41FA5}">
                      <a16:colId xmlns:a16="http://schemas.microsoft.com/office/drawing/2014/main" val="3194695098"/>
                    </a:ext>
                  </a:extLst>
                </a:gridCol>
              </a:tblGrid>
              <a:tr h="370840">
                <a:tc>
                  <a:txBody>
                    <a:bodyPr/>
                    <a:lstStyle/>
                    <a:p>
                      <a:r>
                        <a:rPr lang="en-US" sz="1000"/>
                        <a:t>Post</a:t>
                      </a:r>
                      <a:endParaRPr lang="en-US" sz="1000"/>
                    </a:p>
                  </a:txBody>
                  <a:tcPr/>
                </a:tc>
                <a:tc>
                  <a:txBody>
                    <a:bodyPr/>
                    <a:lstStyle/>
                    <a:p>
                      <a:r>
                        <a:rPr lang="en-US" sz="1000"/>
                        <a:t>Linkklickrate (netto)</a:t>
                      </a:r>
                      <a:endParaRPr lang="en-US" sz="1000"/>
                    </a:p>
                  </a:txBody>
                  <a:tcPr/>
                </a:tc>
                <a:tc>
                  <a:txBody>
                    <a:bodyPr/>
                    <a:lstStyle/>
                    <a:p>
                      <a:r>
                        <a:rPr lang="en-US" sz="1000"/>
                        <a:t>Linkklicks (netto)</a:t>
                      </a:r>
                      <a:endParaRPr lang="en-US" sz="1000"/>
                    </a:p>
                  </a:txBody>
                  <a:tcPr/>
                </a:tc>
                <a:tc>
                  <a:txBody>
                    <a:bodyPr/>
                    <a:lstStyle/>
                    <a:p>
                      <a:r>
                        <a:rPr lang="en-US" sz="1000"/>
                        <a:t>Potenzielle Reichweite</a:t>
                      </a:r>
                      <a:endParaRPr lang="en-US" sz="1000"/>
                    </a:p>
                  </a:txBody>
                  <a:tcPr/>
                </a:tc>
                <a:tc>
                  <a:txBody>
                    <a:bodyPr/>
                    <a:lstStyle/>
                    <a:p>
                      <a:r>
                        <a:rPr lang="en-US" sz="1000"/>
                        <a:t>Aktive Nutzer</a:t>
                      </a:r>
                      <a:endParaRPr lang="en-US" sz="1000"/>
                    </a:p>
                  </a:txBody>
                  <a:tcPr/>
                </a:tc>
                <a:tc>
                  <a:txBody>
                    <a:bodyPr/>
                    <a:lstStyle/>
                    <a:p>
                      <a:r>
                        <a:rPr lang="en-US" sz="1000"/>
                        <a:t>I-Rate Aktive Nutzer</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609285639"/>
                  </a:ext>
                </a:extLst>
              </a:tr>
              <a:tr h="370840">
                <a:tc>
                  <a:txBody>
                    <a:bodyPr/>
                    <a:lstStyle/>
                    <a:p>
                      <a:r>
                        <a:rPr lang="de-DE" sz="1000" b="1"/>
                        <a:t>NDR Niedersachsen - 2016-09-11 18:00:02</a:t>
                      </a:r>
                      <a:r>
                        <a:rPr lang="de-DE" sz="1000"/>
                        <a:t>
Die Wahllokale sind geschlossen. Hier finden Sie heute Abend die Ergebnisse der Landkreise und größeren Städte: ➡ ndr.de/wahltool102.html</a:t>
                      </a:r>
                      <a:endParaRPr lang="en-US" sz="1000"/>
                    </a:p>
                  </a:txBody>
                  <a:tcPr/>
                </a:tc>
                <a:tc>
                  <a:txBody>
                    <a:bodyPr/>
                    <a:lstStyle/>
                    <a:p>
                      <a:r>
                        <a:rPr lang="en-US" sz="1000"/>
                        <a:t>13.4%</a:t>
                      </a:r>
                      <a:endParaRPr lang="en-US" sz="1000"/>
                    </a:p>
                  </a:txBody>
                  <a:tcPr/>
                </a:tc>
                <a:tc>
                  <a:txBody>
                    <a:bodyPr/>
                    <a:lstStyle/>
                    <a:p>
                      <a:r>
                        <a:rPr lang="en-US" sz="1000"/>
                        <a:t>15051</a:t>
                      </a:r>
                      <a:endParaRPr lang="en-US" sz="1000"/>
                    </a:p>
                  </a:txBody>
                  <a:tcPr/>
                </a:tc>
                <a:tc>
                  <a:txBody>
                    <a:bodyPr/>
                    <a:lstStyle/>
                    <a:p>
                      <a:r>
                        <a:rPr lang="en-US" sz="1000"/>
                        <a:t>112162</a:t>
                      </a:r>
                      <a:endParaRPr lang="en-US" sz="1000"/>
                    </a:p>
                  </a:txBody>
                  <a:tcPr/>
                </a:tc>
                <a:tc>
                  <a:txBody>
                    <a:bodyPr/>
                    <a:lstStyle/>
                    <a:p>
                      <a:r>
                        <a:rPr lang="en-US" sz="1000"/>
                        <a:t>17065</a:t>
                      </a:r>
                      <a:endParaRPr lang="en-US" sz="1000"/>
                    </a:p>
                  </a:txBody>
                  <a:tcPr/>
                </a:tc>
                <a:tc>
                  <a:txBody>
                    <a:bodyPr/>
                    <a:lstStyle/>
                    <a:p>
                      <a:r>
                        <a:rPr lang="en-US" sz="1000"/>
                        <a:t>15.2%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22077014"/>
                  </a:ext>
                </a:extLst>
              </a:tr>
              <a:tr h="370840">
                <a:tc>
                  <a:txBody>
                    <a:bodyPr/>
                    <a:lstStyle/>
                    <a:p>
                      <a:r>
                        <a:rPr lang="de-DE" sz="1000" b="1"/>
                        <a:t>NDR Niedersachsen - 2016-05-01 09:02:58</a:t>
                      </a:r>
                      <a:r>
                        <a:rPr lang="de-DE" sz="1000"/>
                        <a:t>
Vor den Toren Hannovers hat sich heute Morgen ein tragischer Unfall ereignet. Drei junge Menschen kamen ums Leben.</a:t>
                      </a:r>
                      <a:endParaRPr lang="en-US" sz="1000"/>
                    </a:p>
                  </a:txBody>
                  <a:tcPr/>
                </a:tc>
                <a:tc>
                  <a:txBody>
                    <a:bodyPr/>
                    <a:lstStyle/>
                    <a:p>
                      <a:r>
                        <a:rPr lang="en-US" sz="1000"/>
                        <a:t>12.0%</a:t>
                      </a:r>
                      <a:endParaRPr lang="en-US" sz="1000"/>
                    </a:p>
                  </a:txBody>
                  <a:tcPr/>
                </a:tc>
                <a:tc>
                  <a:txBody>
                    <a:bodyPr/>
                    <a:lstStyle/>
                    <a:p>
                      <a:r>
                        <a:rPr lang="en-US" sz="1000"/>
                        <a:t>1510</a:t>
                      </a:r>
                      <a:endParaRPr lang="en-US" sz="1000"/>
                    </a:p>
                  </a:txBody>
                  <a:tcPr/>
                </a:tc>
                <a:tc>
                  <a:txBody>
                    <a:bodyPr/>
                    <a:lstStyle/>
                    <a:p>
                      <a:r>
                        <a:rPr lang="en-US" sz="1000"/>
                        <a:t>12561</a:t>
                      </a:r>
                      <a:endParaRPr lang="en-US" sz="1000"/>
                    </a:p>
                  </a:txBody>
                  <a:tcPr/>
                </a:tc>
                <a:tc>
                  <a:txBody>
                    <a:bodyPr/>
                    <a:lstStyle/>
                    <a:p>
                      <a:r>
                        <a:rPr lang="en-US" sz="1000"/>
                        <a:t>2019</a:t>
                      </a:r>
                      <a:endParaRPr lang="en-US" sz="1000"/>
                    </a:p>
                  </a:txBody>
                  <a:tcPr/>
                </a:tc>
                <a:tc>
                  <a:txBody>
                    <a:bodyPr/>
                    <a:lstStyle/>
                    <a:p>
                      <a:r>
                        <a:rPr lang="en-US" sz="1000"/>
                        <a:t>16.1%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51518127"/>
                  </a:ext>
                </a:extLst>
              </a:tr>
              <a:tr h="370840">
                <a:tc>
                  <a:txBody>
                    <a:bodyPr/>
                    <a:lstStyle/>
                    <a:p>
                      <a:r>
                        <a:rPr lang="de-DE" sz="1000" b="1"/>
                        <a:t>NDR Niedersachsen - 2016-12-31 11:51:11</a:t>
                      </a:r>
                      <a:r>
                        <a:rPr lang="de-DE" sz="1000"/>
                        <a:t>
Die Pferdetrainerin Carmen Hanken ist mit einem Transporter gegen einen Baum geprallt. Die Feuerwehr musste die Witwe des "XXL-Ostfriesen" Tamme Hanken aus dem Fahrzeug befreien.</a:t>
                      </a:r>
                      <a:endParaRPr lang="en-US" sz="1000"/>
                    </a:p>
                  </a:txBody>
                  <a:tcPr/>
                </a:tc>
                <a:tc>
                  <a:txBody>
                    <a:bodyPr/>
                    <a:lstStyle/>
                    <a:p>
                      <a:r>
                        <a:rPr lang="en-US" sz="1000"/>
                        <a:t>11.5%</a:t>
                      </a:r>
                      <a:endParaRPr lang="en-US" sz="1000"/>
                    </a:p>
                  </a:txBody>
                  <a:tcPr/>
                </a:tc>
                <a:tc>
                  <a:txBody>
                    <a:bodyPr/>
                    <a:lstStyle/>
                    <a:p>
                      <a:r>
                        <a:rPr lang="en-US" sz="1000"/>
                        <a:t>7015</a:t>
                      </a:r>
                      <a:endParaRPr lang="en-US" sz="1000"/>
                    </a:p>
                  </a:txBody>
                  <a:tcPr/>
                </a:tc>
                <a:tc>
                  <a:txBody>
                    <a:bodyPr/>
                    <a:lstStyle/>
                    <a:p>
                      <a:r>
                        <a:rPr lang="en-US" sz="1000"/>
                        <a:t>61153</a:t>
                      </a:r>
                      <a:endParaRPr lang="en-US" sz="1000"/>
                    </a:p>
                  </a:txBody>
                  <a:tcPr/>
                </a:tc>
                <a:tc>
                  <a:txBody>
                    <a:bodyPr/>
                    <a:lstStyle/>
                    <a:p>
                      <a:r>
                        <a:rPr lang="en-US" sz="1000"/>
                        <a:t>10328</a:t>
                      </a:r>
                      <a:endParaRPr lang="en-US" sz="1000"/>
                    </a:p>
                  </a:txBody>
                  <a:tcPr/>
                </a:tc>
                <a:tc>
                  <a:txBody>
                    <a:bodyPr/>
                    <a:lstStyle/>
                    <a:p>
                      <a:r>
                        <a:rPr lang="en-US" sz="1000"/>
                        <a:t>16.9%</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905470012"/>
                  </a:ext>
                </a:extLst>
              </a:tr>
              <a:tr h="370840">
                <a:tc>
                  <a:txBody>
                    <a:bodyPr/>
                    <a:lstStyle/>
                    <a:p>
                      <a:r>
                        <a:rPr lang="de-DE" sz="1000" b="1"/>
                        <a:t>NDR Niedersachsen - 2016-06-12 11:17:21</a:t>
                      </a:r>
                      <a:r>
                        <a:rPr lang="de-DE" sz="1000"/>
                        <a:t>
Bei drei schweren Unfällen sind am Sonnabend in Niedersachsen ein Mensch getötet und mehrere Menschen zum Teil lebensgefährlich verletzt worden.</a:t>
                      </a:r>
                      <a:endParaRPr lang="en-US" sz="1000"/>
                    </a:p>
                  </a:txBody>
                  <a:tcPr/>
                </a:tc>
                <a:tc>
                  <a:txBody>
                    <a:bodyPr/>
                    <a:lstStyle/>
                    <a:p>
                      <a:r>
                        <a:rPr lang="en-US" sz="1000"/>
                        <a:t>10.6%</a:t>
                      </a:r>
                      <a:endParaRPr lang="en-US" sz="1000"/>
                    </a:p>
                  </a:txBody>
                  <a:tcPr/>
                </a:tc>
                <a:tc>
                  <a:txBody>
                    <a:bodyPr/>
                    <a:lstStyle/>
                    <a:p>
                      <a:r>
                        <a:rPr lang="en-US" sz="1000"/>
                        <a:t>1709</a:t>
                      </a:r>
                      <a:endParaRPr lang="en-US" sz="1000"/>
                    </a:p>
                  </a:txBody>
                  <a:tcPr/>
                </a:tc>
                <a:tc>
                  <a:txBody>
                    <a:bodyPr/>
                    <a:lstStyle/>
                    <a:p>
                      <a:r>
                        <a:rPr lang="en-US" sz="1000"/>
                        <a:t>16125</a:t>
                      </a:r>
                      <a:endParaRPr lang="en-US" sz="1000"/>
                    </a:p>
                  </a:txBody>
                  <a:tcPr/>
                </a:tc>
                <a:tc>
                  <a:txBody>
                    <a:bodyPr/>
                    <a:lstStyle/>
                    <a:p>
                      <a:r>
                        <a:rPr lang="en-US" sz="1000"/>
                        <a:t>2068</a:t>
                      </a:r>
                      <a:endParaRPr lang="en-US" sz="1000"/>
                    </a:p>
                  </a:txBody>
                  <a:tcPr/>
                </a:tc>
                <a:tc>
                  <a:txBody>
                    <a:bodyPr/>
                    <a:lstStyle/>
                    <a:p>
                      <a:r>
                        <a:rPr lang="en-US" sz="1000"/>
                        <a:t>12.8%</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4048802674"/>
                  </a:ext>
                </a:extLst>
              </a:tr>
              <a:tr h="370840">
                <a:tc>
                  <a:txBody>
                    <a:bodyPr/>
                    <a:lstStyle/>
                    <a:p>
                      <a:r>
                        <a:rPr lang="de-DE" sz="1000" b="1"/>
                        <a:t>NDR Niedersachsen - 2016-04-05 10:51:01</a:t>
                      </a:r>
                      <a:r>
                        <a:rPr lang="de-DE" sz="1000"/>
                        <a:t>
Bei der Pflege der Grabstätte ihrer Mutter macht eine Ahlhornerin eine grausige Entdeckung.</a:t>
                      </a:r>
                      <a:endParaRPr lang="en-US" sz="1000"/>
                    </a:p>
                  </a:txBody>
                  <a:tcPr/>
                </a:tc>
                <a:tc>
                  <a:txBody>
                    <a:bodyPr/>
                    <a:lstStyle/>
                    <a:p>
                      <a:r>
                        <a:rPr lang="en-US" sz="1000"/>
                        <a:t>10.3%</a:t>
                      </a:r>
                      <a:endParaRPr lang="en-US" sz="1000"/>
                    </a:p>
                  </a:txBody>
                  <a:tcPr/>
                </a:tc>
                <a:tc>
                  <a:txBody>
                    <a:bodyPr/>
                    <a:lstStyle/>
                    <a:p>
                      <a:r>
                        <a:rPr lang="en-US" sz="1000"/>
                        <a:t>1019</a:t>
                      </a:r>
                      <a:endParaRPr lang="en-US" sz="1000"/>
                    </a:p>
                  </a:txBody>
                  <a:tcPr/>
                </a:tc>
                <a:tc>
                  <a:txBody>
                    <a:bodyPr/>
                    <a:lstStyle/>
                    <a:p>
                      <a:r>
                        <a:rPr lang="en-US" sz="1000"/>
                        <a:t>9853</a:t>
                      </a:r>
                      <a:endParaRPr lang="en-US" sz="1000"/>
                    </a:p>
                  </a:txBody>
                  <a:tcPr/>
                </a:tc>
                <a:tc>
                  <a:txBody>
                    <a:bodyPr/>
                    <a:lstStyle/>
                    <a:p>
                      <a:r>
                        <a:rPr lang="en-US" sz="1000"/>
                        <a:t>1203</a:t>
                      </a:r>
                      <a:endParaRPr lang="en-US" sz="1000"/>
                    </a:p>
                  </a:txBody>
                  <a:tcPr/>
                </a:tc>
                <a:tc>
                  <a:txBody>
                    <a:bodyPr/>
                    <a:lstStyle/>
                    <a:p>
                      <a:r>
                        <a:rPr lang="en-US" sz="1000"/>
                        <a:t>12.2%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153791572"/>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9122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Reaktionen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015827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19927922"/>
                    </a:ext>
                  </a:extLst>
                </a:gridCol>
                <a:gridCol w="740664">
                  <a:extLst>
                    <a:ext uri="{9D8B030D-6E8A-4147-A177-3AD203B41FA5}">
                      <a16:colId xmlns:a16="http://schemas.microsoft.com/office/drawing/2014/main" val="1220448396"/>
                    </a:ext>
                  </a:extLst>
                </a:gridCol>
                <a:gridCol w="740664">
                  <a:extLst>
                    <a:ext uri="{9D8B030D-6E8A-4147-A177-3AD203B41FA5}">
                      <a16:colId xmlns:a16="http://schemas.microsoft.com/office/drawing/2014/main" val="3488458190"/>
                    </a:ext>
                  </a:extLst>
                </a:gridCol>
                <a:gridCol w="740664">
                  <a:extLst>
                    <a:ext uri="{9D8B030D-6E8A-4147-A177-3AD203B41FA5}">
                      <a16:colId xmlns:a16="http://schemas.microsoft.com/office/drawing/2014/main" val="608318273"/>
                    </a:ext>
                  </a:extLst>
                </a:gridCol>
                <a:gridCol w="740664">
                  <a:extLst>
                    <a:ext uri="{9D8B030D-6E8A-4147-A177-3AD203B41FA5}">
                      <a16:colId xmlns:a16="http://schemas.microsoft.com/office/drawing/2014/main" val="3004131305"/>
                    </a:ext>
                  </a:extLst>
                </a:gridCol>
                <a:gridCol w="740664">
                  <a:extLst>
                    <a:ext uri="{9D8B030D-6E8A-4147-A177-3AD203B41FA5}">
                      <a16:colId xmlns:a16="http://schemas.microsoft.com/office/drawing/2014/main" val="707703700"/>
                    </a:ext>
                  </a:extLst>
                </a:gridCol>
                <a:gridCol w="740664">
                  <a:extLst>
                    <a:ext uri="{9D8B030D-6E8A-4147-A177-3AD203B41FA5}">
                      <a16:colId xmlns:a16="http://schemas.microsoft.com/office/drawing/2014/main" val="3197712543"/>
                    </a:ext>
                  </a:extLst>
                </a:gridCol>
                <a:gridCol w="740664">
                  <a:extLst>
                    <a:ext uri="{9D8B030D-6E8A-4147-A177-3AD203B41FA5}">
                      <a16:colId xmlns:a16="http://schemas.microsoft.com/office/drawing/2014/main" val="204302886"/>
                    </a:ext>
                  </a:extLst>
                </a:gridCol>
                <a:gridCol w="658368">
                  <a:extLst>
                    <a:ext uri="{9D8B030D-6E8A-4147-A177-3AD203B41FA5}">
                      <a16:colId xmlns:a16="http://schemas.microsoft.com/office/drawing/2014/main" val="2647573223"/>
                    </a:ext>
                  </a:extLst>
                </a:gridCol>
              </a:tblGrid>
              <a:tr h="370840">
                <a:tc>
                  <a:txBody>
                    <a:bodyPr/>
                    <a:lstStyle/>
                    <a:p>
                      <a:r>
                        <a:rPr lang="en-US" sz="1000"/>
                        <a:t>Post</a:t>
                      </a:r>
                      <a:endParaRPr lang="en-US" sz="1000"/>
                    </a:p>
                  </a:txBody>
                  <a:tcPr/>
                </a:tc>
                <a:tc>
                  <a:txBody>
                    <a:bodyPr/>
                    <a:lstStyle/>
                    <a:p>
                      <a:r>
                        <a:rPr lang="en-US" sz="1000"/>
                        <a:t>Reaktionen</a:t>
                      </a:r>
                      <a:endParaRPr lang="en-US" sz="1000"/>
                    </a:p>
                  </a:txBody>
                  <a:tcPr/>
                </a:tc>
                <a:tc>
                  <a:txBody>
                    <a:bodyPr/>
                    <a:lstStyle/>
                    <a:p>
                      <a:r>
                        <a:rPr lang="en-US" sz="1000"/>
                        <a:t>anger</a:t>
                      </a:r>
                      <a:endParaRPr lang="en-US" sz="1000"/>
                    </a:p>
                  </a:txBody>
                  <a:tcPr/>
                </a:tc>
                <a:tc>
                  <a:txBody>
                    <a:bodyPr/>
                    <a:lstStyle/>
                    <a:p>
                      <a:r>
                        <a:rPr lang="en-US" sz="1000"/>
                        <a:t>haha</a:t>
                      </a:r>
                      <a:endParaRPr lang="en-US" sz="1000"/>
                    </a:p>
                  </a:txBody>
                  <a:tcPr/>
                </a:tc>
                <a:tc>
                  <a:txBody>
                    <a:bodyPr/>
                    <a:lstStyle/>
                    <a:p>
                      <a:r>
                        <a:rPr lang="en-US" sz="1000"/>
                        <a:t>like</a:t>
                      </a:r>
                      <a:endParaRPr lang="en-US" sz="1000"/>
                    </a:p>
                  </a:txBody>
                  <a:tcPr/>
                </a:tc>
                <a:tc>
                  <a:txBody>
                    <a:bodyPr/>
                    <a:lstStyle/>
                    <a:p>
                      <a:r>
                        <a:rPr lang="en-US" sz="1000"/>
                        <a:t>love</a:t>
                      </a:r>
                      <a:endParaRPr lang="en-US" sz="1000"/>
                    </a:p>
                  </a:txBody>
                  <a:tcPr/>
                </a:tc>
                <a:tc>
                  <a:txBody>
                    <a:bodyPr/>
                    <a:lstStyle/>
                    <a:p>
                      <a:r>
                        <a:rPr lang="en-US" sz="1000"/>
                        <a:t>sorry</a:t>
                      </a:r>
                      <a:endParaRPr lang="en-US" sz="1000"/>
                    </a:p>
                  </a:txBody>
                  <a:tcPr/>
                </a:tc>
                <a:tc>
                  <a:txBody>
                    <a:bodyPr/>
                    <a:lstStyle/>
                    <a:p>
                      <a:r>
                        <a:rPr lang="en-US" sz="1000"/>
                        <a:t>wow</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37653077"/>
                  </a:ext>
                </a:extLst>
              </a:tr>
              <a:tr h="370840">
                <a:tc>
                  <a:txBody>
                    <a:bodyPr/>
                    <a:lstStyle/>
                    <a:p>
                      <a:r>
                        <a:rPr lang="de-DE" sz="1000" b="1"/>
                        <a:t>NDR Niedersachsen - 2016-11-01 08:07:25</a:t>
                      </a:r>
                      <a:r>
                        <a:rPr lang="de-DE" sz="1000"/>
                        <a:t>
Happy Birthday, Niedersachsen!</a:t>
                      </a:r>
                      <a:endParaRPr lang="en-US" sz="1000"/>
                    </a:p>
                  </a:txBody>
                  <a:tcPr/>
                </a:tc>
                <a:tc>
                  <a:txBody>
                    <a:bodyPr/>
                    <a:lstStyle/>
                    <a:p>
                      <a:r>
                        <a:rPr lang="en-US" sz="1000"/>
                        <a:t>5402</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4819</a:t>
                      </a:r>
                      <a:endParaRPr lang="en-US" sz="1000"/>
                    </a:p>
                  </a:txBody>
                  <a:tcPr/>
                </a:tc>
                <a:tc>
                  <a:txBody>
                    <a:bodyPr/>
                    <a:lstStyle/>
                    <a:p>
                      <a:r>
                        <a:rPr lang="en-US" sz="1000"/>
                        <a:t>542</a:t>
                      </a:r>
                      <a:endParaRPr lang="en-US" sz="1000"/>
                    </a:p>
                  </a:txBody>
                  <a:tcPr/>
                </a:tc>
                <a:tc>
                  <a:txBody>
                    <a:bodyPr/>
                    <a:lstStyle/>
                    <a:p>
                      <a:r>
                        <a:rPr lang="en-US" sz="1000"/>
                        <a:t>2</a:t>
                      </a:r>
                      <a:endParaRPr lang="en-US" sz="1000"/>
                    </a:p>
                  </a:txBody>
                  <a:tcPr/>
                </a:tc>
                <a:tc>
                  <a:txBody>
                    <a:bodyPr/>
                    <a:lstStyle/>
                    <a:p>
                      <a:r>
                        <a:rPr lang="en-US" sz="1000"/>
                        <a:t>35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856053093"/>
                  </a:ext>
                </a:extLst>
              </a:tr>
              <a:tr h="370840">
                <a:tc>
                  <a:txBody>
                    <a:bodyPr/>
                    <a:lstStyle/>
                    <a:p>
                      <a:r>
                        <a:rPr lang="de-DE" sz="1000" b="1"/>
                        <a:t>NDR Niedersachsen - 2016-10-28 19:16:51</a:t>
                      </a:r>
                      <a:r>
                        <a:rPr lang="de-DE" sz="1000"/>
                        <a:t>
Ida und Hans Sikora aus Suurhusen in Ostfriesland haben keine Lust mehr auf die Zeitumstellung zwei Mal im Jahr. Für die Abschaffung haben sie 2.600 Unterschriften gesammelt.</a:t>
                      </a:r>
                      <a:endParaRPr lang="en-US" sz="1000"/>
                    </a:p>
                  </a:txBody>
                  <a:tcPr/>
                </a:tc>
                <a:tc>
                  <a:txBody>
                    <a:bodyPr/>
                    <a:lstStyle/>
                    <a:p>
                      <a:r>
                        <a:rPr lang="en-US" sz="1000"/>
                        <a:t>5114</a:t>
                      </a:r>
                      <a:endParaRPr lang="en-US" sz="1000"/>
                    </a:p>
                  </a:txBody>
                  <a:tcPr/>
                </a:tc>
                <a:tc>
                  <a:txBody>
                    <a:bodyPr/>
                    <a:lstStyle/>
                    <a:p>
                      <a:r>
                        <a:rPr lang="en-US" sz="1000"/>
                        <a:t>22</a:t>
                      </a:r>
                      <a:endParaRPr lang="en-US" sz="1000"/>
                    </a:p>
                  </a:txBody>
                  <a:tcPr/>
                </a:tc>
                <a:tc>
                  <a:txBody>
                    <a:bodyPr/>
                    <a:lstStyle/>
                    <a:p>
                      <a:r>
                        <a:rPr lang="en-US" sz="1000"/>
                        <a:t>76</a:t>
                      </a:r>
                      <a:endParaRPr lang="en-US" sz="1000"/>
                    </a:p>
                  </a:txBody>
                  <a:tcPr/>
                </a:tc>
                <a:tc>
                  <a:txBody>
                    <a:bodyPr/>
                    <a:lstStyle/>
                    <a:p>
                      <a:r>
                        <a:rPr lang="en-US" sz="1000"/>
                        <a:t>4877</a:t>
                      </a:r>
                      <a:endParaRPr lang="en-US" sz="1000"/>
                    </a:p>
                  </a:txBody>
                  <a:tcPr/>
                </a:tc>
                <a:tc>
                  <a:txBody>
                    <a:bodyPr/>
                    <a:lstStyle/>
                    <a:p>
                      <a:r>
                        <a:rPr lang="en-US" sz="1000"/>
                        <a:t>88</a:t>
                      </a:r>
                      <a:endParaRPr lang="en-US" sz="1000"/>
                    </a:p>
                  </a:txBody>
                  <a:tcPr/>
                </a:tc>
                <a:tc>
                  <a:txBody>
                    <a:bodyPr/>
                    <a:lstStyle/>
                    <a:p>
                      <a:r>
                        <a:rPr lang="en-US" sz="1000"/>
                        <a:t>7</a:t>
                      </a:r>
                      <a:endParaRPr lang="en-US" sz="1000"/>
                    </a:p>
                  </a:txBody>
                  <a:tcPr/>
                </a:tc>
                <a:tc>
                  <a:txBody>
                    <a:bodyPr/>
                    <a:lstStyle/>
                    <a:p>
                      <a:r>
                        <a:rPr lang="en-US" sz="1000"/>
                        <a:t>44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633074186"/>
                  </a:ext>
                </a:extLst>
              </a:tr>
              <a:tr h="370840">
                <a:tc>
                  <a:txBody>
                    <a:bodyPr/>
                    <a:lstStyle/>
                    <a:p>
                      <a:r>
                        <a:rPr lang="de-DE" sz="1000" b="1"/>
                        <a:t>NDR Niedersachsen - 2016-08-24 16:45:07</a:t>
                      </a:r>
                      <a:r>
                        <a:rPr lang="de-DE" sz="1000"/>
                        <a:t>
Tschüss, Greta, Bite, Louis und Lemmy! Nachdem die Heuler aufgepäppelt wurden, durften sie jetzt raus in die Nordsee!</a:t>
                      </a:r>
                      <a:endParaRPr lang="en-US" sz="1000"/>
                    </a:p>
                  </a:txBody>
                  <a:tcPr/>
                </a:tc>
                <a:tc>
                  <a:txBody>
                    <a:bodyPr/>
                    <a:lstStyle/>
                    <a:p>
                      <a:r>
                        <a:rPr lang="en-US" sz="1000"/>
                        <a:t>4172</a:t>
                      </a:r>
                      <a:endParaRPr lang="en-US" sz="1000"/>
                    </a:p>
                  </a:txBody>
                  <a:tcPr/>
                </a:tc>
                <a:tc>
                  <a:txBody>
                    <a:bodyPr/>
                    <a:lstStyle/>
                    <a:p>
                      <a:r>
                        <a:rPr lang="en-US" sz="1000"/>
                        <a:t>1</a:t>
                      </a:r>
                      <a:endParaRPr lang="en-US" sz="1000"/>
                    </a:p>
                  </a:txBody>
                  <a:tcPr/>
                </a:tc>
                <a:tc>
                  <a:txBody>
                    <a:bodyPr/>
                    <a:lstStyle/>
                    <a:p>
                      <a:r>
                        <a:rPr lang="en-US" sz="1000"/>
                        <a:t>9</a:t>
                      </a:r>
                      <a:endParaRPr lang="en-US" sz="1000"/>
                    </a:p>
                  </a:txBody>
                  <a:tcPr/>
                </a:tc>
                <a:tc>
                  <a:txBody>
                    <a:bodyPr/>
                    <a:lstStyle/>
                    <a:p>
                      <a:r>
                        <a:rPr lang="en-US" sz="1000"/>
                        <a:t>3548</a:t>
                      </a:r>
                      <a:endParaRPr lang="en-US" sz="1000"/>
                    </a:p>
                  </a:txBody>
                  <a:tcPr/>
                </a:tc>
                <a:tc>
                  <a:txBody>
                    <a:bodyPr/>
                    <a:lstStyle/>
                    <a:p>
                      <a:r>
                        <a:rPr lang="en-US" sz="1000"/>
                        <a:t>575</a:t>
                      </a:r>
                      <a:endParaRPr lang="en-US" sz="1000"/>
                    </a:p>
                  </a:txBody>
                  <a:tcPr/>
                </a:tc>
                <a:tc>
                  <a:txBody>
                    <a:bodyPr/>
                    <a:lstStyle/>
                    <a:p>
                      <a:r>
                        <a:rPr lang="en-US" sz="1000"/>
                        <a:t>2</a:t>
                      </a:r>
                      <a:endParaRPr lang="en-US" sz="1000"/>
                    </a:p>
                  </a:txBody>
                  <a:tcPr/>
                </a:tc>
                <a:tc>
                  <a:txBody>
                    <a:bodyPr/>
                    <a:lstStyle/>
                    <a:p>
                      <a:r>
                        <a:rPr lang="en-US" sz="1000"/>
                        <a:t>37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858680843"/>
                  </a:ext>
                </a:extLst>
              </a:tr>
              <a:tr h="370840">
                <a:tc>
                  <a:txBody>
                    <a:bodyPr/>
                    <a:lstStyle/>
                    <a:p>
                      <a:r>
                        <a:rPr lang="de-DE" sz="1000" b="1"/>
                        <a:t>NDR Niedersachsen - 2016-10-29 11:00:00</a:t>
                      </a:r>
                      <a:r>
                        <a:rPr lang="de-DE" sz="1000"/>
                        <a:t>
Und das passiert, wenn eine Kuh vor der Rückreise aufs Festland am Fährhafen abschmiert. So geschehen 2010.</a:t>
                      </a:r>
                      <a:endParaRPr lang="en-US" sz="1000"/>
                    </a:p>
                  </a:txBody>
                  <a:tcPr/>
                </a:tc>
                <a:tc>
                  <a:txBody>
                    <a:bodyPr/>
                    <a:lstStyle/>
                    <a:p>
                      <a:r>
                        <a:rPr lang="en-US" sz="1000"/>
                        <a:t>3790</a:t>
                      </a:r>
                      <a:endParaRPr lang="en-US" sz="1000"/>
                    </a:p>
                  </a:txBody>
                  <a:tcPr/>
                </a:tc>
                <a:tc>
                  <a:txBody>
                    <a:bodyPr/>
                    <a:lstStyle/>
                    <a:p>
                      <a:r>
                        <a:rPr lang="en-US" sz="1000"/>
                        <a:t>12</a:t>
                      </a:r>
                      <a:endParaRPr lang="en-US" sz="1000"/>
                    </a:p>
                  </a:txBody>
                  <a:tcPr/>
                </a:tc>
                <a:tc>
                  <a:txBody>
                    <a:bodyPr/>
                    <a:lstStyle/>
                    <a:p>
                      <a:r>
                        <a:rPr lang="en-US" sz="1000"/>
                        <a:t>301</a:t>
                      </a:r>
                      <a:endParaRPr lang="en-US" sz="1000"/>
                    </a:p>
                  </a:txBody>
                  <a:tcPr/>
                </a:tc>
                <a:tc>
                  <a:txBody>
                    <a:bodyPr/>
                    <a:lstStyle/>
                    <a:p>
                      <a:r>
                        <a:rPr lang="en-US" sz="1000"/>
                        <a:t>3123</a:t>
                      </a:r>
                      <a:endParaRPr lang="en-US" sz="1000"/>
                    </a:p>
                  </a:txBody>
                  <a:tcPr/>
                </a:tc>
                <a:tc>
                  <a:txBody>
                    <a:bodyPr/>
                    <a:lstStyle/>
                    <a:p>
                      <a:r>
                        <a:rPr lang="en-US" sz="1000"/>
                        <a:t>29</a:t>
                      </a:r>
                      <a:endParaRPr lang="en-US" sz="1000"/>
                    </a:p>
                  </a:txBody>
                  <a:tcPr/>
                </a:tc>
                <a:tc>
                  <a:txBody>
                    <a:bodyPr/>
                    <a:lstStyle/>
                    <a:p>
                      <a:r>
                        <a:rPr lang="en-US" sz="1000"/>
                        <a:t>52</a:t>
                      </a:r>
                      <a:endParaRPr lang="en-US" sz="1000"/>
                    </a:p>
                  </a:txBody>
                  <a:tcPr/>
                </a:tc>
                <a:tc>
                  <a:txBody>
                    <a:bodyPr/>
                    <a:lstStyle/>
                    <a:p>
                      <a:r>
                        <a:rPr lang="en-US" sz="1000"/>
                        <a:t>273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899165157"/>
                  </a:ext>
                </a:extLst>
              </a:tr>
              <a:tr h="370840">
                <a:tc>
                  <a:txBody>
                    <a:bodyPr/>
                    <a:lstStyle/>
                    <a:p>
                      <a:r>
                        <a:rPr lang="de-DE" sz="1000" b="1"/>
                        <a:t>NDR Niedersachsen - 2016-10-28 20:07:48</a:t>
                      </a:r>
                      <a:r>
                        <a:rPr lang="de-DE" sz="1000"/>
                        <a:t>
Mach's gut, groode Jung!</a:t>
                      </a:r>
                      <a:endParaRPr lang="en-US" sz="1000"/>
                    </a:p>
                  </a:txBody>
                  <a:tcPr/>
                </a:tc>
                <a:tc>
                  <a:txBody>
                    <a:bodyPr/>
                    <a:lstStyle/>
                    <a:p>
                      <a:r>
                        <a:rPr lang="en-US" sz="1000"/>
                        <a:t>3520</a:t>
                      </a:r>
                      <a:endParaRPr lang="en-US" sz="1000"/>
                    </a:p>
                  </a:txBody>
                  <a:tcPr/>
                </a:tc>
                <a:tc>
                  <a:txBody>
                    <a:bodyPr/>
                    <a:lstStyle/>
                    <a:p>
                      <a:r>
                        <a:rPr lang="en-US" sz="1000"/>
                        <a:t>15</a:t>
                      </a:r>
                      <a:endParaRPr lang="en-US" sz="1000"/>
                    </a:p>
                  </a:txBody>
                  <a:tcPr/>
                </a:tc>
                <a:tc>
                  <a:txBody>
                    <a:bodyPr/>
                    <a:lstStyle/>
                    <a:p>
                      <a:r>
                        <a:rPr lang="en-US" sz="1000"/>
                        <a:t>10</a:t>
                      </a:r>
                      <a:endParaRPr lang="en-US" sz="1000"/>
                    </a:p>
                  </a:txBody>
                  <a:tcPr/>
                </a:tc>
                <a:tc>
                  <a:txBody>
                    <a:bodyPr/>
                    <a:lstStyle/>
                    <a:p>
                      <a:r>
                        <a:rPr lang="en-US" sz="1000"/>
                        <a:t>1974</a:t>
                      </a:r>
                      <a:endParaRPr lang="en-US" sz="1000"/>
                    </a:p>
                  </a:txBody>
                  <a:tcPr/>
                </a:tc>
                <a:tc>
                  <a:txBody>
                    <a:bodyPr/>
                    <a:lstStyle/>
                    <a:p>
                      <a:r>
                        <a:rPr lang="en-US" sz="1000"/>
                        <a:t>191</a:t>
                      </a:r>
                      <a:endParaRPr lang="en-US" sz="1000"/>
                    </a:p>
                  </a:txBody>
                  <a:tcPr/>
                </a:tc>
                <a:tc>
                  <a:txBody>
                    <a:bodyPr/>
                    <a:lstStyle/>
                    <a:p>
                      <a:r>
                        <a:rPr lang="en-US" sz="1000"/>
                        <a:t>1316</a:t>
                      </a:r>
                      <a:endParaRPr lang="en-US" sz="1000"/>
                    </a:p>
                  </a:txBody>
                  <a:tcPr/>
                </a:tc>
                <a:tc>
                  <a:txBody>
                    <a:bodyPr/>
                    <a:lstStyle/>
                    <a:p>
                      <a:r>
                        <a:rPr lang="en-US" sz="1000"/>
                        <a:t>14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512473289"/>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8880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60982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3376896030"/>
                    </a:ext>
                  </a:extLst>
                </a:gridCol>
                <a:gridCol w="1152144">
                  <a:extLst>
                    <a:ext uri="{9D8B030D-6E8A-4147-A177-3AD203B41FA5}">
                      <a16:colId xmlns:a16="http://schemas.microsoft.com/office/drawing/2014/main" val="3662321853"/>
                    </a:ext>
                  </a:extLst>
                </a:gridCol>
                <a:gridCol w="1152144">
                  <a:extLst>
                    <a:ext uri="{9D8B030D-6E8A-4147-A177-3AD203B41FA5}">
                      <a16:colId xmlns:a16="http://schemas.microsoft.com/office/drawing/2014/main" val="2373119353"/>
                    </a:ext>
                  </a:extLst>
                </a:gridCol>
                <a:gridCol w="1152144">
                  <a:extLst>
                    <a:ext uri="{9D8B030D-6E8A-4147-A177-3AD203B41FA5}">
                      <a16:colId xmlns:a16="http://schemas.microsoft.com/office/drawing/2014/main" val="986199922"/>
                    </a:ext>
                  </a:extLst>
                </a:gridCol>
                <a:gridCol w="822960">
                  <a:extLst>
                    <a:ext uri="{9D8B030D-6E8A-4147-A177-3AD203B41FA5}">
                      <a16:colId xmlns:a16="http://schemas.microsoft.com/office/drawing/2014/main" val="247207709"/>
                    </a:ext>
                  </a:extLst>
                </a:gridCol>
              </a:tblGrid>
              <a:tr h="370840">
                <a:tc>
                  <a:txBody>
                    <a:bodyPr/>
                    <a:lstStyle/>
                    <a:p>
                      <a:r>
                        <a:rPr lang="en-US" sz="1000"/>
                        <a:t>Post</a:t>
                      </a:r>
                      <a:endParaRPr lang="en-US" sz="1000"/>
                    </a:p>
                  </a:txBody>
                  <a:tcPr/>
                </a:tc>
                <a:tc>
                  <a:txBody>
                    <a:bodyPr/>
                    <a:lstStyle/>
                    <a:p>
                      <a:r>
                        <a:rPr lang="en-US" sz="1000"/>
                        <a:t>Videostarts ab 10s</a:t>
                      </a:r>
                      <a:endParaRPr lang="en-US" sz="1000"/>
                    </a:p>
                  </a:txBody>
                  <a:tcPr/>
                </a:tc>
                <a:tc>
                  <a:txBody>
                    <a:bodyPr/>
                    <a:lstStyle/>
                    <a:p>
                      <a:r>
                        <a:rPr lang="en-US" sz="1000"/>
                        <a:t>Videostarts ab 3s</a:t>
                      </a:r>
                      <a:endParaRPr lang="en-US" sz="1000"/>
                    </a:p>
                  </a:txBody>
                  <a:tcPr/>
                </a:tc>
                <a:tc>
                  <a:txBody>
                    <a:bodyPr/>
                    <a:lstStyle/>
                    <a:p>
                      <a:r>
                        <a:rPr lang="en-US" sz="1000"/>
                        <a:t>% Wiedergabe</a:t>
                      </a:r>
                      <a:endParaRPr lang="en-US" sz="1000"/>
                    </a:p>
                  </a:txBody>
                  <a:tcPr/>
                </a:tc>
                <a:tc>
                  <a:txBody>
                    <a:bodyPr/>
                    <a:lstStyle/>
                    <a:p>
                      <a:r>
                        <a:rPr lang="en-US" sz="1000"/>
                        <a:t>Videolänge</a:t>
                      </a:r>
                      <a:endParaRPr lang="en-US" sz="1000"/>
                    </a:p>
                  </a:txBody>
                  <a:tcPr/>
                </a:tc>
                <a:extLst>
                  <a:ext uri="{0D108BD9-81ED-4DB2-BD59-A6C34878D82A}">
                    <a16:rowId xmlns:a16="http://schemas.microsoft.com/office/drawing/2014/main" val="2253859819"/>
                  </a:ext>
                </a:extLst>
              </a:tr>
              <a:tr h="370840">
                <a:tc>
                  <a:txBody>
                    <a:bodyPr/>
                    <a:lstStyle/>
                    <a:p>
                      <a:r>
                        <a:rPr lang="de-DE" sz="1000" b="1"/>
                        <a:t>NDR Niedersachsen - 2016-10-29 11:00:00</a:t>
                      </a:r>
                      <a:r>
                        <a:rPr lang="de-DE" sz="1000"/>
                        <a:t>
Und das passiert, wenn eine Kuh vor der Rückreise aufs Festland am Fährhafen abschmiert. So geschehen 2010.</a:t>
                      </a:r>
                      <a:endParaRPr lang="en-US" sz="1000"/>
                    </a:p>
                  </a:txBody>
                  <a:tcPr/>
                </a:tc>
                <a:tc>
                  <a:txBody>
                    <a:bodyPr/>
                    <a:lstStyle/>
                    <a:p>
                      <a:r>
                        <a:rPr lang="en-US" sz="1000"/>
                        <a:t>426617</a:t>
                      </a:r>
                      <a:endParaRPr lang="en-US" sz="1000"/>
                    </a:p>
                  </a:txBody>
                  <a:tcPr/>
                </a:tc>
                <a:tc>
                  <a:txBody>
                    <a:bodyPr/>
                    <a:lstStyle/>
                    <a:p>
                      <a:r>
                        <a:rPr lang="en-US" sz="1000"/>
                        <a:t>528913</a:t>
                      </a:r>
                      <a:endParaRPr lang="en-US" sz="1000"/>
                    </a:p>
                  </a:txBody>
                  <a:tcPr/>
                </a:tc>
                <a:tc>
                  <a:txBody>
                    <a:bodyPr/>
                    <a:lstStyle/>
                    <a:p>
                      <a:r>
                        <a:rPr lang="en-US" sz="1000"/>
                        <a:t>51%</a:t>
                      </a:r>
                      <a:endParaRPr lang="en-US" sz="1000"/>
                    </a:p>
                  </a:txBody>
                  <a:tcPr/>
                </a:tc>
                <a:tc>
                  <a:txBody>
                    <a:bodyPr/>
                    <a:lstStyle/>
                    <a:p>
                      <a:r>
                        <a:rPr lang="en-US" sz="1000"/>
                        <a:t>0:31</a:t>
                      </a:r>
                      <a:endParaRPr lang="en-US" sz="1000"/>
                    </a:p>
                  </a:txBody>
                  <a:tcPr/>
                </a:tc>
                <a:extLst>
                  <a:ext uri="{0D108BD9-81ED-4DB2-BD59-A6C34878D82A}">
                    <a16:rowId xmlns:a16="http://schemas.microsoft.com/office/drawing/2014/main" val="1647342684"/>
                  </a:ext>
                </a:extLst>
              </a:tr>
              <a:tr h="370840">
                <a:tc>
                  <a:txBody>
                    <a:bodyPr/>
                    <a:lstStyle/>
                    <a:p>
                      <a:r>
                        <a:rPr lang="de-DE" sz="1000" b="1"/>
                        <a:t>NDR Niedersachsen - 2016-10-10 19:48:31</a:t>
                      </a:r>
                      <a:r>
                        <a:rPr lang="de-DE" sz="1000"/>
                        <a:t>
Der "XXL-Ostfriese" Tamme Hanken ist am Montag gestorben. 2006 hat das NDR Fernsehen erstmals über den "Knochenbrecher" und seine Pferde berichtet - hier der Beitrag aus Hallo Niedersachsen von damals.</a:t>
                      </a:r>
                      <a:endParaRPr lang="en-US" sz="1000"/>
                    </a:p>
                  </a:txBody>
                  <a:tcPr/>
                </a:tc>
                <a:tc>
                  <a:txBody>
                    <a:bodyPr/>
                    <a:lstStyle/>
                    <a:p>
                      <a:r>
                        <a:rPr lang="en-US" sz="1000"/>
                        <a:t>159341</a:t>
                      </a:r>
                      <a:endParaRPr lang="en-US" sz="1000"/>
                    </a:p>
                  </a:txBody>
                  <a:tcPr/>
                </a:tc>
                <a:tc>
                  <a:txBody>
                    <a:bodyPr/>
                    <a:lstStyle/>
                    <a:p>
                      <a:r>
                        <a:rPr lang="en-US" sz="1000"/>
                        <a:t>221425</a:t>
                      </a:r>
                      <a:endParaRPr lang="en-US" sz="1000"/>
                    </a:p>
                  </a:txBody>
                  <a:tcPr/>
                </a:tc>
                <a:tc>
                  <a:txBody>
                    <a:bodyPr/>
                    <a:lstStyle/>
                    <a:p>
                      <a:r>
                        <a:rPr lang="en-US" sz="1000"/>
                        <a:t>25%</a:t>
                      </a:r>
                      <a:endParaRPr lang="en-US" sz="1000"/>
                    </a:p>
                  </a:txBody>
                  <a:tcPr/>
                </a:tc>
                <a:tc>
                  <a:txBody>
                    <a:bodyPr/>
                    <a:lstStyle/>
                    <a:p>
                      <a:r>
                        <a:rPr lang="en-US" sz="1000"/>
                        <a:t>1:40</a:t>
                      </a:r>
                      <a:endParaRPr lang="en-US" sz="1000"/>
                    </a:p>
                  </a:txBody>
                  <a:tcPr/>
                </a:tc>
                <a:extLst>
                  <a:ext uri="{0D108BD9-81ED-4DB2-BD59-A6C34878D82A}">
                    <a16:rowId xmlns:a16="http://schemas.microsoft.com/office/drawing/2014/main" val="3503583514"/>
                  </a:ext>
                </a:extLst>
              </a:tr>
              <a:tr h="370840">
                <a:tc>
                  <a:txBody>
                    <a:bodyPr/>
                    <a:lstStyle/>
                    <a:p>
                      <a:r>
                        <a:rPr lang="de-DE" sz="1000" b="1"/>
                        <a:t>NDR Niedersachsen - 2016-12-16 08:59:36</a:t>
                      </a:r>
                      <a:r>
                        <a:rPr lang="de-DE" sz="1000"/>
                        <a:t>
Bevor die neue Trichter-Rutsche im Osnabrücker Nettebad offiziell öffnet, können Sie hier schon mal probestrudeln. 💦</a:t>
                      </a:r>
                      <a:endParaRPr lang="en-US" sz="1000"/>
                    </a:p>
                  </a:txBody>
                  <a:tcPr/>
                </a:tc>
                <a:tc>
                  <a:txBody>
                    <a:bodyPr/>
                    <a:lstStyle/>
                    <a:p>
                      <a:r>
                        <a:rPr lang="en-US" sz="1000"/>
                        <a:t>103588</a:t>
                      </a:r>
                      <a:endParaRPr lang="en-US" sz="1000"/>
                    </a:p>
                  </a:txBody>
                  <a:tcPr/>
                </a:tc>
                <a:tc>
                  <a:txBody>
                    <a:bodyPr/>
                    <a:lstStyle/>
                    <a:p>
                      <a:r>
                        <a:rPr lang="en-US" sz="1000"/>
                        <a:t>140250</a:t>
                      </a:r>
                      <a:endParaRPr lang="en-US" sz="1000"/>
                    </a:p>
                  </a:txBody>
                  <a:tcPr/>
                </a:tc>
                <a:tc>
                  <a:txBody>
                    <a:bodyPr/>
                    <a:lstStyle/>
                    <a:p>
                      <a:r>
                        <a:rPr lang="en-US" sz="1000"/>
                        <a:t>43%</a:t>
                      </a:r>
                      <a:endParaRPr lang="en-US" sz="1000"/>
                    </a:p>
                  </a:txBody>
                  <a:tcPr/>
                </a:tc>
                <a:tc>
                  <a:txBody>
                    <a:bodyPr/>
                    <a:lstStyle/>
                    <a:p>
                      <a:r>
                        <a:rPr lang="en-US" sz="1000"/>
                        <a:t>0:31</a:t>
                      </a:r>
                      <a:endParaRPr lang="en-US" sz="1000"/>
                    </a:p>
                  </a:txBody>
                  <a:tcPr/>
                </a:tc>
                <a:extLst>
                  <a:ext uri="{0D108BD9-81ED-4DB2-BD59-A6C34878D82A}">
                    <a16:rowId xmlns:a16="http://schemas.microsoft.com/office/drawing/2014/main" val="2231751239"/>
                  </a:ext>
                </a:extLst>
              </a:tr>
              <a:tr h="370840">
                <a:tc>
                  <a:txBody>
                    <a:bodyPr/>
                    <a:lstStyle/>
                    <a:p>
                      <a:r>
                        <a:rPr lang="de-DE" sz="1000" b="1"/>
                        <a:t>NDR Niedersachsen - 2016-09-06 20:00:00</a:t>
                      </a:r>
                      <a:r>
                        <a:rPr lang="de-DE" sz="1000"/>
                        <a:t>
Am Mittwoch werfen wir einen Blick hinter schwedische Gardinen. 18.15 Uhr im NDR Fernsehen // Mehr zur Sendung: ➡ ndr.de/sendung554492.html</a:t>
                      </a:r>
                      <a:endParaRPr lang="en-US" sz="1000"/>
                    </a:p>
                  </a:txBody>
                  <a:tcPr/>
                </a:tc>
                <a:tc>
                  <a:txBody>
                    <a:bodyPr/>
                    <a:lstStyle/>
                    <a:p>
                      <a:r>
                        <a:rPr lang="en-US" sz="1000"/>
                        <a:t>44807</a:t>
                      </a:r>
                      <a:endParaRPr lang="en-US" sz="1000"/>
                    </a:p>
                  </a:txBody>
                  <a:tcPr/>
                </a:tc>
                <a:tc>
                  <a:txBody>
                    <a:bodyPr/>
                    <a:lstStyle/>
                    <a:p>
                      <a:r>
                        <a:rPr lang="en-US" sz="1000"/>
                        <a:t>71802</a:t>
                      </a:r>
                      <a:endParaRPr lang="en-US" sz="1000"/>
                    </a:p>
                  </a:txBody>
                  <a:tcPr/>
                </a:tc>
                <a:tc>
                  <a:txBody>
                    <a:bodyPr/>
                    <a:lstStyle/>
                    <a:p>
                      <a:r>
                        <a:rPr lang="en-US" sz="1000"/>
                        <a:t>32%</a:t>
                      </a:r>
                      <a:endParaRPr lang="en-US" sz="1000"/>
                    </a:p>
                  </a:txBody>
                  <a:tcPr/>
                </a:tc>
                <a:tc>
                  <a:txBody>
                    <a:bodyPr/>
                    <a:lstStyle/>
                    <a:p>
                      <a:r>
                        <a:rPr lang="en-US" sz="1000"/>
                        <a:t>0:40</a:t>
                      </a:r>
                      <a:endParaRPr lang="en-US" sz="1000"/>
                    </a:p>
                  </a:txBody>
                  <a:tcPr/>
                </a:tc>
                <a:extLst>
                  <a:ext uri="{0D108BD9-81ED-4DB2-BD59-A6C34878D82A}">
                    <a16:rowId xmlns:a16="http://schemas.microsoft.com/office/drawing/2014/main" val="219330484"/>
                  </a:ext>
                </a:extLst>
              </a:tr>
              <a:tr h="370840">
                <a:tc>
                  <a:txBody>
                    <a:bodyPr/>
                    <a:lstStyle/>
                    <a:p>
                      <a:r>
                        <a:rPr lang="de-DE" sz="1000" b="1"/>
                        <a:t>NDR Niedersachsen - 2016-08-31 14:10:43</a:t>
                      </a:r>
                      <a:r>
                        <a:rPr lang="de-DE" sz="1000"/>
                        <a:t>
Altkanzler Schröder (SPD) wirft Brüssel mangelnde Intelligenz im Zusammenhang mit dem Ukraine-Konflikt vor. Mehr zu seiner Rede bei einem deutsch-russischen Wirtschaftstreffen: ndr.de/russland972.html</a:t>
                      </a:r>
                      <a:endParaRPr lang="en-US" sz="1000"/>
                    </a:p>
                  </a:txBody>
                  <a:tcPr/>
                </a:tc>
                <a:tc>
                  <a:txBody>
                    <a:bodyPr/>
                    <a:lstStyle/>
                    <a:p>
                      <a:r>
                        <a:rPr lang="en-US" sz="1000"/>
                        <a:t>44340</a:t>
                      </a:r>
                      <a:endParaRPr lang="en-US" sz="1000"/>
                    </a:p>
                  </a:txBody>
                  <a:tcPr/>
                </a:tc>
                <a:tc>
                  <a:txBody>
                    <a:bodyPr/>
                    <a:lstStyle/>
                    <a:p>
                      <a:r>
                        <a:rPr lang="en-US" sz="1000"/>
                        <a:t>97785</a:t>
                      </a:r>
                      <a:endParaRPr lang="en-US" sz="1000"/>
                    </a:p>
                  </a:txBody>
                  <a:tcPr/>
                </a:tc>
                <a:tc>
                  <a:txBody>
                    <a:bodyPr/>
                    <a:lstStyle/>
                    <a:p>
                      <a:r>
                        <a:rPr lang="en-US" sz="1000"/>
                        <a:t>17%</a:t>
                      </a:r>
                      <a:endParaRPr lang="en-US" sz="1000"/>
                    </a:p>
                  </a:txBody>
                  <a:tcPr/>
                </a:tc>
                <a:tc>
                  <a:txBody>
                    <a:bodyPr/>
                    <a:lstStyle/>
                    <a:p>
                      <a:r>
                        <a:rPr lang="en-US" sz="1000"/>
                        <a:t>0:34</a:t>
                      </a:r>
                      <a:endParaRPr lang="en-US" sz="1000"/>
                    </a:p>
                  </a:txBody>
                  <a:tcPr/>
                </a:tc>
                <a:extLst>
                  <a:ext uri="{0D108BD9-81ED-4DB2-BD59-A6C34878D82A}">
                    <a16:rowId xmlns:a16="http://schemas.microsoft.com/office/drawing/2014/main" val="2665441907"/>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4832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782006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22973015"/>
                    </a:ext>
                  </a:extLst>
                </a:gridCol>
                <a:gridCol w="1316736">
                  <a:extLst>
                    <a:ext uri="{9D8B030D-6E8A-4147-A177-3AD203B41FA5}">
                      <a16:colId xmlns:a16="http://schemas.microsoft.com/office/drawing/2014/main" val="3762289134"/>
                    </a:ext>
                  </a:extLst>
                </a:gridCol>
                <a:gridCol w="1481328">
                  <a:extLst>
                    <a:ext uri="{9D8B030D-6E8A-4147-A177-3AD203B41FA5}">
                      <a16:colId xmlns:a16="http://schemas.microsoft.com/office/drawing/2014/main" val="1612674483"/>
                    </a:ext>
                  </a:extLst>
                </a:gridCol>
                <a:gridCol w="1481328">
                  <a:extLst>
                    <a:ext uri="{9D8B030D-6E8A-4147-A177-3AD203B41FA5}">
                      <a16:colId xmlns:a16="http://schemas.microsoft.com/office/drawing/2014/main" val="1744613043"/>
                    </a:ext>
                  </a:extLst>
                </a:gridCol>
                <a:gridCol w="1481328">
                  <a:extLst>
                    <a:ext uri="{9D8B030D-6E8A-4147-A177-3AD203B41FA5}">
                      <a16:colId xmlns:a16="http://schemas.microsoft.com/office/drawing/2014/main" val="3504665476"/>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70542676"/>
                  </a:ext>
                </a:extLst>
              </a:tr>
              <a:tr h="370840">
                <a:tc>
                  <a:txBody>
                    <a:bodyPr/>
                    <a:lstStyle/>
                    <a:p>
                      <a:r>
                        <a:rPr lang="de-DE" sz="1000" b="1"/>
                        <a:t>NDR Niedersachsen - 2016-10-29 11:00:00</a:t>
                      </a:r>
                      <a:r>
                        <a:rPr lang="de-DE" sz="1000"/>
                        <a:t>
Und das passiert, wenn eine Kuh vor der Rückreise aufs Festland am Fährhafen abschmiert. So geschehen 2010.</a:t>
                      </a:r>
                      <a:endParaRPr lang="en-US" sz="1000"/>
                    </a:p>
                  </a:txBody>
                  <a:tcPr/>
                </a:tc>
                <a:tc>
                  <a:txBody>
                    <a:bodyPr/>
                    <a:lstStyle/>
                    <a:p>
                      <a:r>
                        <a:rPr lang="en-US" sz="1000"/>
                        <a:t>39.1%</a:t>
                      </a:r>
                      <a:endParaRPr lang="en-US" sz="1000"/>
                    </a:p>
                  </a:txBody>
                  <a:tcPr/>
                </a:tc>
                <a:tc>
                  <a:txBody>
                    <a:bodyPr/>
                    <a:lstStyle/>
                    <a:p>
                      <a:r>
                        <a:rPr lang="en-US" sz="1000"/>
                        <a:t>48.4%</a:t>
                      </a:r>
                      <a:endParaRPr lang="en-US" sz="1000"/>
                    </a:p>
                  </a:txBody>
                  <a:tcPr/>
                </a:tc>
                <a:tc>
                  <a:txBody>
                    <a:bodyPr/>
                    <a:lstStyle/>
                    <a:p>
                      <a:r>
                        <a:rPr lang="en-US" sz="1000"/>
                        <a:t>426617</a:t>
                      </a:r>
                      <a:endParaRPr lang="en-US" sz="1000"/>
                    </a:p>
                  </a:txBody>
                  <a:tcPr/>
                </a:tc>
                <a:tc>
                  <a:txBody>
                    <a:bodyPr/>
                    <a:lstStyle/>
                    <a:p>
                      <a:r>
                        <a:rPr lang="en-US" sz="1000"/>
                        <a:t>1091878</a:t>
                      </a:r>
                      <a:endParaRPr lang="en-US" sz="1000"/>
                    </a:p>
                  </a:txBody>
                  <a:tcPr/>
                </a:tc>
                <a:extLst>
                  <a:ext uri="{0D108BD9-81ED-4DB2-BD59-A6C34878D82A}">
                    <a16:rowId xmlns:a16="http://schemas.microsoft.com/office/drawing/2014/main" val="1143090839"/>
                  </a:ext>
                </a:extLst>
              </a:tr>
              <a:tr h="370840">
                <a:tc>
                  <a:txBody>
                    <a:bodyPr/>
                    <a:lstStyle/>
                    <a:p>
                      <a:r>
                        <a:rPr lang="de-DE" sz="1000" b="1"/>
                        <a:t>NDR Niedersachsen - 2016-09-11 09:58:55</a:t>
                      </a:r>
                      <a:r>
                        <a:rPr lang="de-DE" sz="1000"/>
                        <a:t>
Guten Morgen aus dem Studio A!
Der Martin geht, die Kerstin kommt!
Wir wünschen Ihnen einen tollen Sonntag!</a:t>
                      </a:r>
                      <a:endParaRPr lang="en-US" sz="1000"/>
                    </a:p>
                  </a:txBody>
                  <a:tcPr/>
                </a:tc>
                <a:tc>
                  <a:txBody>
                    <a:bodyPr/>
                    <a:lstStyle/>
                    <a:p>
                      <a:r>
                        <a:rPr lang="en-US" sz="1000"/>
                        <a:t>34.3%</a:t>
                      </a:r>
                      <a:endParaRPr lang="en-US" sz="1000"/>
                    </a:p>
                  </a:txBody>
                  <a:tcPr/>
                </a:tc>
                <a:tc>
                  <a:txBody>
                    <a:bodyPr/>
                    <a:lstStyle/>
                    <a:p>
                      <a:r>
                        <a:rPr lang="en-US" sz="1000"/>
                        <a:t>38.1%</a:t>
                      </a:r>
                      <a:endParaRPr lang="en-US" sz="1000"/>
                    </a:p>
                  </a:txBody>
                  <a:tcPr/>
                </a:tc>
                <a:tc>
                  <a:txBody>
                    <a:bodyPr/>
                    <a:lstStyle/>
                    <a:p>
                      <a:r>
                        <a:rPr lang="en-US" sz="1000"/>
                        <a:t>2449</a:t>
                      </a:r>
                      <a:endParaRPr lang="en-US" sz="1000"/>
                    </a:p>
                  </a:txBody>
                  <a:tcPr/>
                </a:tc>
                <a:tc>
                  <a:txBody>
                    <a:bodyPr/>
                    <a:lstStyle/>
                    <a:p>
                      <a:r>
                        <a:rPr lang="en-US" sz="1000"/>
                        <a:t>7135</a:t>
                      </a:r>
                      <a:endParaRPr lang="en-US" sz="1000"/>
                    </a:p>
                  </a:txBody>
                  <a:tcPr/>
                </a:tc>
                <a:extLst>
                  <a:ext uri="{0D108BD9-81ED-4DB2-BD59-A6C34878D82A}">
                    <a16:rowId xmlns:a16="http://schemas.microsoft.com/office/drawing/2014/main" val="246095657"/>
                  </a:ext>
                </a:extLst>
              </a:tr>
              <a:tr h="370840">
                <a:tc>
                  <a:txBody>
                    <a:bodyPr/>
                    <a:lstStyle/>
                    <a:p>
                      <a:r>
                        <a:rPr lang="de-DE" sz="1000" b="1"/>
                        <a:t>NDR Niedersachsen - 2016-12-16 08:59:36</a:t>
                      </a:r>
                      <a:r>
                        <a:rPr lang="de-DE" sz="1000"/>
                        <a:t>
Bevor die neue Trichter-Rutsche im Osnabrücker Nettebad offiziell öffnet, können Sie hier schon mal probestrudeln. 💦</a:t>
                      </a:r>
                      <a:endParaRPr lang="en-US" sz="1000"/>
                    </a:p>
                  </a:txBody>
                  <a:tcPr/>
                </a:tc>
                <a:tc>
                  <a:txBody>
                    <a:bodyPr/>
                    <a:lstStyle/>
                    <a:p>
                      <a:r>
                        <a:rPr lang="en-US" sz="1000"/>
                        <a:t>32.1%</a:t>
                      </a:r>
                      <a:endParaRPr lang="en-US" sz="1000"/>
                    </a:p>
                  </a:txBody>
                  <a:tcPr/>
                </a:tc>
                <a:tc>
                  <a:txBody>
                    <a:bodyPr/>
                    <a:lstStyle/>
                    <a:p>
                      <a:r>
                        <a:rPr lang="en-US" sz="1000"/>
                        <a:t>43.5%</a:t>
                      </a:r>
                      <a:endParaRPr lang="en-US" sz="1000"/>
                    </a:p>
                  </a:txBody>
                  <a:tcPr/>
                </a:tc>
                <a:tc>
                  <a:txBody>
                    <a:bodyPr/>
                    <a:lstStyle/>
                    <a:p>
                      <a:r>
                        <a:rPr lang="en-US" sz="1000"/>
                        <a:t>103588</a:t>
                      </a:r>
                      <a:endParaRPr lang="en-US" sz="1000"/>
                    </a:p>
                  </a:txBody>
                  <a:tcPr/>
                </a:tc>
                <a:tc>
                  <a:txBody>
                    <a:bodyPr/>
                    <a:lstStyle/>
                    <a:p>
                      <a:r>
                        <a:rPr lang="en-US" sz="1000"/>
                        <a:t>322363</a:t>
                      </a:r>
                      <a:endParaRPr lang="en-US" sz="1000"/>
                    </a:p>
                  </a:txBody>
                  <a:tcPr/>
                </a:tc>
                <a:extLst>
                  <a:ext uri="{0D108BD9-81ED-4DB2-BD59-A6C34878D82A}">
                    <a16:rowId xmlns:a16="http://schemas.microsoft.com/office/drawing/2014/main" val="2588003156"/>
                  </a:ext>
                </a:extLst>
              </a:tr>
              <a:tr h="370840">
                <a:tc>
                  <a:txBody>
                    <a:bodyPr/>
                    <a:lstStyle/>
                    <a:p>
                      <a:r>
                        <a:rPr lang="de-DE" sz="1000" b="1"/>
                        <a:t>NDR Niedersachsen - 2016-10-21 12:42:22</a:t>
                      </a:r>
                      <a:r>
                        <a:rPr lang="de-DE" sz="1000"/>
                        <a:t>
Keine Zeit für einen Kollegen-Plausch: Jenny ist Set-Runnerin bei den "Rosen". Mehr zu ihrem 15.000 Schritte-Tag: ➡ ndr.de/roterosenblog154.html</a:t>
                      </a:r>
                      <a:endParaRPr lang="en-US" sz="1000"/>
                    </a:p>
                  </a:txBody>
                  <a:tcPr/>
                </a:tc>
                <a:tc>
                  <a:txBody>
                    <a:bodyPr/>
                    <a:lstStyle/>
                    <a:p>
                      <a:r>
                        <a:rPr lang="en-US" sz="1000"/>
                        <a:t>30.4%</a:t>
                      </a:r>
                      <a:endParaRPr lang="en-US" sz="1000"/>
                    </a:p>
                  </a:txBody>
                  <a:tcPr/>
                </a:tc>
                <a:tc>
                  <a:txBody>
                    <a:bodyPr/>
                    <a:lstStyle/>
                    <a:p>
                      <a:r>
                        <a:rPr lang="en-US" sz="1000"/>
                        <a:t>60.4%</a:t>
                      </a:r>
                      <a:endParaRPr lang="en-US" sz="1000"/>
                    </a:p>
                  </a:txBody>
                  <a:tcPr/>
                </a:tc>
                <a:tc>
                  <a:txBody>
                    <a:bodyPr/>
                    <a:lstStyle/>
                    <a:p>
                      <a:r>
                        <a:rPr lang="en-US" sz="1000"/>
                        <a:t>4780</a:t>
                      </a:r>
                      <a:endParaRPr lang="en-US" sz="1000"/>
                    </a:p>
                  </a:txBody>
                  <a:tcPr/>
                </a:tc>
                <a:tc>
                  <a:txBody>
                    <a:bodyPr/>
                    <a:lstStyle/>
                    <a:p>
                      <a:r>
                        <a:rPr lang="en-US" sz="1000"/>
                        <a:t>15718</a:t>
                      </a:r>
                      <a:endParaRPr lang="en-US" sz="1000"/>
                    </a:p>
                  </a:txBody>
                  <a:tcPr/>
                </a:tc>
                <a:extLst>
                  <a:ext uri="{0D108BD9-81ED-4DB2-BD59-A6C34878D82A}">
                    <a16:rowId xmlns:a16="http://schemas.microsoft.com/office/drawing/2014/main" val="1772606640"/>
                  </a:ext>
                </a:extLst>
              </a:tr>
              <a:tr h="370840">
                <a:tc>
                  <a:txBody>
                    <a:bodyPr/>
                    <a:lstStyle/>
                    <a:p>
                      <a:r>
                        <a:rPr lang="de-DE" sz="1000" b="1"/>
                        <a:t>NDR Niedersachsen - 2016-08-19 12:01:33</a:t>
                      </a:r>
                      <a:r>
                        <a:rPr lang="de-DE" sz="1000"/>
                        <a:t>
Viel Sand, ein Kran und unzählige fleißige Helfer: Stadt Lohne verwandelt sich in Rio! Mehr Bilder von den Vorbereitungen ➡ ndr.de/sommertour8242.html</a:t>
                      </a:r>
                      <a:endParaRPr lang="en-US" sz="1000"/>
                    </a:p>
                  </a:txBody>
                  <a:tcPr/>
                </a:tc>
                <a:tc>
                  <a:txBody>
                    <a:bodyPr/>
                    <a:lstStyle/>
                    <a:p>
                      <a:r>
                        <a:rPr lang="en-US" sz="1000"/>
                        <a:t>28.4%</a:t>
                      </a:r>
                      <a:endParaRPr lang="en-US" sz="1000"/>
                    </a:p>
                  </a:txBody>
                  <a:tcPr/>
                </a:tc>
                <a:tc>
                  <a:txBody>
                    <a:bodyPr/>
                    <a:lstStyle/>
                    <a:p>
                      <a:r>
                        <a:rPr lang="en-US" sz="1000"/>
                        <a:t>40.3%</a:t>
                      </a:r>
                      <a:endParaRPr lang="en-US" sz="1000"/>
                    </a:p>
                  </a:txBody>
                  <a:tcPr/>
                </a:tc>
                <a:tc>
                  <a:txBody>
                    <a:bodyPr/>
                    <a:lstStyle/>
                    <a:p>
                      <a:r>
                        <a:rPr lang="en-US" sz="1000"/>
                        <a:t>2290</a:t>
                      </a:r>
                      <a:endParaRPr lang="en-US" sz="1000"/>
                    </a:p>
                  </a:txBody>
                  <a:tcPr/>
                </a:tc>
                <a:tc>
                  <a:txBody>
                    <a:bodyPr/>
                    <a:lstStyle/>
                    <a:p>
                      <a:r>
                        <a:rPr lang="en-US" sz="1000"/>
                        <a:t>8066</a:t>
                      </a:r>
                      <a:endParaRPr lang="en-US" sz="1000"/>
                    </a:p>
                  </a:txBody>
                  <a:tcPr/>
                </a:tc>
                <a:extLst>
                  <a:ext uri="{0D108BD9-81ED-4DB2-BD59-A6C34878D82A}">
                    <a16:rowId xmlns:a16="http://schemas.microsoft.com/office/drawing/2014/main" val="154143169"/>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1570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246916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66378768"/>
                    </a:ext>
                  </a:extLst>
                </a:gridCol>
                <a:gridCol w="1316736">
                  <a:extLst>
                    <a:ext uri="{9D8B030D-6E8A-4147-A177-3AD203B41FA5}">
                      <a16:colId xmlns:a16="http://schemas.microsoft.com/office/drawing/2014/main" val="3573279031"/>
                    </a:ext>
                  </a:extLst>
                </a:gridCol>
                <a:gridCol w="1481328">
                  <a:extLst>
                    <a:ext uri="{9D8B030D-6E8A-4147-A177-3AD203B41FA5}">
                      <a16:colId xmlns:a16="http://schemas.microsoft.com/office/drawing/2014/main" val="1732630962"/>
                    </a:ext>
                  </a:extLst>
                </a:gridCol>
                <a:gridCol w="1481328">
                  <a:extLst>
                    <a:ext uri="{9D8B030D-6E8A-4147-A177-3AD203B41FA5}">
                      <a16:colId xmlns:a16="http://schemas.microsoft.com/office/drawing/2014/main" val="835307078"/>
                    </a:ext>
                  </a:extLst>
                </a:gridCol>
                <a:gridCol w="1481328">
                  <a:extLst>
                    <a:ext uri="{9D8B030D-6E8A-4147-A177-3AD203B41FA5}">
                      <a16:colId xmlns:a16="http://schemas.microsoft.com/office/drawing/2014/main" val="1628339818"/>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2123600515"/>
                  </a:ext>
                </a:extLst>
              </a:tr>
              <a:tr h="370840">
                <a:tc>
                  <a:txBody>
                    <a:bodyPr/>
                    <a:lstStyle/>
                    <a:p>
                      <a:r>
                        <a:rPr lang="de-DE" sz="1000" b="1"/>
                        <a:t>NDR Niedersachsen - 2016-04-11 13:41:04</a:t>
                      </a:r>
                      <a:r>
                        <a:rPr lang="de-DE" sz="1000"/>
                        <a:t>
Ein Blick aufs Smartphone bei Tempo 50 sind 30 Meter im Blindflug! Handy am Steuer - die unterschätzte Gefahr. #kopfhoch</a:t>
                      </a:r>
                      <a:endParaRPr lang="en-US" sz="1000"/>
                    </a:p>
                  </a:txBody>
                  <a:tcPr/>
                </a:tc>
                <a:tc>
                  <a:txBody>
                    <a:bodyPr/>
                    <a:lstStyle/>
                    <a:p>
                      <a:r>
                        <a:rPr lang="en-US" sz="1000"/>
                        <a:t>0.7%</a:t>
                      </a:r>
                      <a:endParaRPr lang="en-US" sz="1000"/>
                    </a:p>
                  </a:txBody>
                  <a:tcPr/>
                </a:tc>
                <a:tc>
                  <a:txBody>
                    <a:bodyPr/>
                    <a:lstStyle/>
                    <a:p>
                      <a:r>
                        <a:rPr lang="en-US" sz="1000"/>
                        <a:t>1.8%</a:t>
                      </a:r>
                      <a:endParaRPr lang="en-US" sz="1000"/>
                    </a:p>
                  </a:txBody>
                  <a:tcPr/>
                </a:tc>
                <a:tc>
                  <a:txBody>
                    <a:bodyPr/>
                    <a:lstStyle/>
                    <a:p>
                      <a:r>
                        <a:rPr lang="en-US" sz="1000"/>
                        <a:t>358</a:t>
                      </a:r>
                      <a:endParaRPr lang="en-US" sz="1000"/>
                    </a:p>
                  </a:txBody>
                  <a:tcPr/>
                </a:tc>
                <a:tc>
                  <a:txBody>
                    <a:bodyPr/>
                    <a:lstStyle/>
                    <a:p>
                      <a:r>
                        <a:rPr lang="en-US" sz="1000"/>
                        <a:t>50910</a:t>
                      </a:r>
                      <a:endParaRPr lang="en-US" sz="1000"/>
                    </a:p>
                  </a:txBody>
                  <a:tcPr/>
                </a:tc>
                <a:extLst>
                  <a:ext uri="{0D108BD9-81ED-4DB2-BD59-A6C34878D82A}">
                    <a16:rowId xmlns:a16="http://schemas.microsoft.com/office/drawing/2014/main" val="1985319360"/>
                  </a:ext>
                </a:extLst>
              </a:tr>
              <a:tr h="370840">
                <a:tc>
                  <a:txBody>
                    <a:bodyPr/>
                    <a:lstStyle/>
                    <a:p>
                      <a:r>
                        <a:rPr lang="de-DE" sz="1000" b="1"/>
                        <a:t>NDR Niedersachsen - 2016-07-31 16:16:13</a:t>
                      </a:r>
                      <a:r>
                        <a:rPr lang="de-DE" sz="1000"/>
                        <a:t>
Ende der Sommerpause: Comedy-Klempner Schüssel-Schorse ist zurück aus dem Urlaub. Morgen 10 nach 7 NDR 1 Niedersachsen einschalten!</a:t>
                      </a:r>
                      <a:endParaRPr lang="en-US" sz="1000"/>
                    </a:p>
                  </a:txBody>
                  <a:tcPr/>
                </a:tc>
                <a:tc>
                  <a:txBody>
                    <a:bodyPr/>
                    <a:lstStyle/>
                    <a:p>
                      <a:r>
                        <a:rPr lang="en-US" sz="1000"/>
                        <a:t>1.6%</a:t>
                      </a:r>
                      <a:endParaRPr lang="en-US" sz="1000"/>
                    </a:p>
                  </a:txBody>
                  <a:tcPr/>
                </a:tc>
                <a:tc>
                  <a:txBody>
                    <a:bodyPr/>
                    <a:lstStyle/>
                    <a:p>
                      <a:r>
                        <a:rPr lang="en-US" sz="1000"/>
                        <a:t>5.2%</a:t>
                      </a:r>
                      <a:endParaRPr lang="en-US" sz="1000"/>
                    </a:p>
                  </a:txBody>
                  <a:tcPr/>
                </a:tc>
                <a:tc>
                  <a:txBody>
                    <a:bodyPr/>
                    <a:lstStyle/>
                    <a:p>
                      <a:r>
                        <a:rPr lang="en-US" sz="1000"/>
                        <a:t>817</a:t>
                      </a:r>
                      <a:endParaRPr lang="en-US" sz="1000"/>
                    </a:p>
                  </a:txBody>
                  <a:tcPr/>
                </a:tc>
                <a:tc>
                  <a:txBody>
                    <a:bodyPr/>
                    <a:lstStyle/>
                    <a:p>
                      <a:r>
                        <a:rPr lang="en-US" sz="1000"/>
                        <a:t>52029</a:t>
                      </a:r>
                      <a:endParaRPr lang="en-US" sz="1000"/>
                    </a:p>
                  </a:txBody>
                  <a:tcPr/>
                </a:tc>
                <a:extLst>
                  <a:ext uri="{0D108BD9-81ED-4DB2-BD59-A6C34878D82A}">
                    <a16:rowId xmlns:a16="http://schemas.microsoft.com/office/drawing/2014/main" val="541129983"/>
                  </a:ext>
                </a:extLst>
              </a:tr>
              <a:tr h="370840">
                <a:tc>
                  <a:txBody>
                    <a:bodyPr/>
                    <a:lstStyle/>
                    <a:p>
                      <a:r>
                        <a:rPr lang="de-DE" sz="1000" b="1"/>
                        <a:t>NDR Niedersachsen - 2016-04-20 16:30:10</a:t>
                      </a:r>
                      <a:r>
                        <a:rPr lang="de-DE" sz="1000"/>
                        <a:t>
Die NDR Radiophilharmonie freut sich auf Mezzosopranistin Janina Baechle, die am Donnerstag und Freitag Mahlers Rückert-Lieder singen wird. Wir haben die Probenpause genutzt, um mit ihr über ihren Beruf, ihre Liebe zu Gustav Mahler und ihre Erinnerungen an Hannover zu sprechen.</a:t>
                      </a:r>
                      <a:endParaRPr lang="en-US" sz="1000"/>
                    </a:p>
                  </a:txBody>
                  <a:tcPr/>
                </a:tc>
                <a:tc>
                  <a:txBody>
                    <a:bodyPr/>
                    <a:lstStyle/>
                    <a:p>
                      <a:r>
                        <a:rPr lang="en-US" sz="1000"/>
                        <a:t>2.6%</a:t>
                      </a:r>
                      <a:endParaRPr lang="en-US" sz="1000"/>
                    </a:p>
                  </a:txBody>
                  <a:tcPr/>
                </a:tc>
                <a:tc>
                  <a:txBody>
                    <a:bodyPr/>
                    <a:lstStyle/>
                    <a:p>
                      <a:r>
                        <a:rPr lang="en-US" sz="1000"/>
                        <a:t>16.3%</a:t>
                      </a:r>
                      <a:endParaRPr lang="en-US" sz="1000"/>
                    </a:p>
                  </a:txBody>
                  <a:tcPr/>
                </a:tc>
                <a:tc>
                  <a:txBody>
                    <a:bodyPr/>
                    <a:lstStyle/>
                    <a:p>
                      <a:r>
                        <a:rPr lang="en-US" sz="1000"/>
                        <a:t>39</a:t>
                      </a:r>
                      <a:endParaRPr lang="en-US" sz="1000"/>
                    </a:p>
                  </a:txBody>
                  <a:tcPr/>
                </a:tc>
                <a:tc>
                  <a:txBody>
                    <a:bodyPr/>
                    <a:lstStyle/>
                    <a:p>
                      <a:r>
                        <a:rPr lang="en-US" sz="1000"/>
                        <a:t>1499</a:t>
                      </a:r>
                      <a:endParaRPr lang="en-US" sz="1000"/>
                    </a:p>
                  </a:txBody>
                  <a:tcPr/>
                </a:tc>
                <a:extLst>
                  <a:ext uri="{0D108BD9-81ED-4DB2-BD59-A6C34878D82A}">
                    <a16:rowId xmlns:a16="http://schemas.microsoft.com/office/drawing/2014/main" val="3245531008"/>
                  </a:ext>
                </a:extLst>
              </a:tr>
              <a:tr h="370840">
                <a:tc>
                  <a:txBody>
                    <a:bodyPr/>
                    <a:lstStyle/>
                    <a:p>
                      <a:r>
                        <a:rPr lang="de-DE" sz="1000" b="1"/>
                        <a:t>NDR Niedersachsen - 2016-05-13 10:40:39</a:t>
                      </a:r>
                      <a:r>
                        <a:rPr lang="de-DE" sz="1000"/>
                        <a:t>
Der Countdown zum ESC läuft! Zum was...? Die Kollegen von NDR Info erklären den Eurovision Song Contest.</a:t>
                      </a:r>
                      <a:endParaRPr lang="en-US" sz="1000"/>
                    </a:p>
                  </a:txBody>
                  <a:tcPr/>
                </a:tc>
                <a:tc>
                  <a:txBody>
                    <a:bodyPr/>
                    <a:lstStyle/>
                    <a:p>
                      <a:r>
                        <a:rPr lang="en-US" sz="1000"/>
                        <a:t>2.8%</a:t>
                      </a:r>
                      <a:endParaRPr lang="en-US" sz="1000"/>
                    </a:p>
                  </a:txBody>
                  <a:tcPr/>
                </a:tc>
                <a:tc>
                  <a:txBody>
                    <a:bodyPr/>
                    <a:lstStyle/>
                    <a:p>
                      <a:r>
                        <a:rPr lang="en-US" sz="1000"/>
                        <a:t>14.9%</a:t>
                      </a:r>
                      <a:endParaRPr lang="en-US" sz="1000"/>
                    </a:p>
                  </a:txBody>
                  <a:tcPr/>
                </a:tc>
                <a:tc>
                  <a:txBody>
                    <a:bodyPr/>
                    <a:lstStyle/>
                    <a:p>
                      <a:r>
                        <a:rPr lang="en-US" sz="1000"/>
                        <a:t>56</a:t>
                      </a:r>
                      <a:endParaRPr lang="en-US" sz="1000"/>
                    </a:p>
                  </a:txBody>
                  <a:tcPr/>
                </a:tc>
                <a:tc>
                  <a:txBody>
                    <a:bodyPr/>
                    <a:lstStyle/>
                    <a:p>
                      <a:r>
                        <a:rPr lang="en-US" sz="1000"/>
                        <a:t>2019</a:t>
                      </a:r>
                      <a:endParaRPr lang="en-US" sz="1000"/>
                    </a:p>
                  </a:txBody>
                  <a:tcPr/>
                </a:tc>
                <a:extLst>
                  <a:ext uri="{0D108BD9-81ED-4DB2-BD59-A6C34878D82A}">
                    <a16:rowId xmlns:a16="http://schemas.microsoft.com/office/drawing/2014/main" val="996604196"/>
                  </a:ext>
                </a:extLst>
              </a:tr>
              <a:tr h="370840">
                <a:tc>
                  <a:txBody>
                    <a:bodyPr/>
                    <a:lstStyle/>
                    <a:p>
                      <a:r>
                        <a:rPr lang="de-DE" sz="1000" b="1"/>
                        <a:t>NDR Niedersachsen - 2016-03-12 18:00:00</a:t>
                      </a:r>
                      <a:r>
                        <a:rPr lang="de-DE" sz="1000"/>
                        <a:t>
"Er ließ seine Kreativität in die großen Sinfonien und die kleinen Lieder fließen", sagt der Chefdirigent der NDR Radiophilharmonie, Andrew Mannze, über den Komponisten Gustav Mahler. Besonders beeindruckt ist er von dessen Rückert-Liedern.</a:t>
                      </a:r>
                      <a:endParaRPr lang="en-US" sz="1000"/>
                    </a:p>
                  </a:txBody>
                  <a:tcPr/>
                </a:tc>
                <a:tc>
                  <a:txBody>
                    <a:bodyPr/>
                    <a:lstStyle/>
                    <a:p>
                      <a:r>
                        <a:rPr lang="en-US" sz="1000"/>
                        <a:t>2.9%</a:t>
                      </a:r>
                      <a:endParaRPr lang="en-US" sz="1000"/>
                    </a:p>
                  </a:txBody>
                  <a:tcPr/>
                </a:tc>
                <a:tc>
                  <a:txBody>
                    <a:bodyPr/>
                    <a:lstStyle/>
                    <a:p>
                      <a:r>
                        <a:rPr lang="en-US" sz="1000"/>
                        <a:t>11.6%</a:t>
                      </a:r>
                      <a:endParaRPr lang="en-US" sz="1000"/>
                    </a:p>
                  </a:txBody>
                  <a:tcPr/>
                </a:tc>
                <a:tc>
                  <a:txBody>
                    <a:bodyPr/>
                    <a:lstStyle/>
                    <a:p>
                      <a:r>
                        <a:rPr lang="en-US" sz="1000"/>
                        <a:t>53</a:t>
                      </a:r>
                      <a:endParaRPr lang="en-US" sz="1000"/>
                    </a:p>
                  </a:txBody>
                  <a:tcPr/>
                </a:tc>
                <a:tc>
                  <a:txBody>
                    <a:bodyPr/>
                    <a:lstStyle/>
                    <a:p>
                      <a:r>
                        <a:rPr lang="en-US" sz="1000"/>
                        <a:t>1801</a:t>
                      </a:r>
                      <a:endParaRPr lang="en-US" sz="1000"/>
                    </a:p>
                  </a:txBody>
                  <a:tcPr/>
                </a:tc>
                <a:extLst>
                  <a:ext uri="{0D108BD9-81ED-4DB2-BD59-A6C34878D82A}">
                    <a16:rowId xmlns:a16="http://schemas.microsoft.com/office/drawing/2014/main" val="2878513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59679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27966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78442140"/>
                    </a:ext>
                  </a:extLst>
                </a:gridCol>
                <a:gridCol w="1234440">
                  <a:extLst>
                    <a:ext uri="{9D8B030D-6E8A-4147-A177-3AD203B41FA5}">
                      <a16:colId xmlns:a16="http://schemas.microsoft.com/office/drawing/2014/main" val="925418852"/>
                    </a:ext>
                  </a:extLst>
                </a:gridCol>
                <a:gridCol w="822960">
                  <a:extLst>
                    <a:ext uri="{9D8B030D-6E8A-4147-A177-3AD203B41FA5}">
                      <a16:colId xmlns:a16="http://schemas.microsoft.com/office/drawing/2014/main" val="2622378263"/>
                    </a:ext>
                  </a:extLst>
                </a:gridCol>
                <a:gridCol w="822960">
                  <a:extLst>
                    <a:ext uri="{9D8B030D-6E8A-4147-A177-3AD203B41FA5}">
                      <a16:colId xmlns:a16="http://schemas.microsoft.com/office/drawing/2014/main" val="827535965"/>
                    </a:ext>
                  </a:extLst>
                </a:gridCol>
                <a:gridCol w="822960">
                  <a:extLst>
                    <a:ext uri="{9D8B030D-6E8A-4147-A177-3AD203B41FA5}">
                      <a16:colId xmlns:a16="http://schemas.microsoft.com/office/drawing/2014/main" val="2248898194"/>
                    </a:ext>
                  </a:extLst>
                </a:gridCol>
                <a:gridCol w="822960">
                  <a:extLst>
                    <a:ext uri="{9D8B030D-6E8A-4147-A177-3AD203B41FA5}">
                      <a16:colId xmlns:a16="http://schemas.microsoft.com/office/drawing/2014/main" val="3402064007"/>
                    </a:ext>
                  </a:extLst>
                </a:gridCol>
                <a:gridCol w="411480">
                  <a:extLst>
                    <a:ext uri="{9D8B030D-6E8A-4147-A177-3AD203B41FA5}">
                      <a16:colId xmlns:a16="http://schemas.microsoft.com/office/drawing/2014/main" val="3980903131"/>
                    </a:ext>
                  </a:extLst>
                </a:gridCol>
              </a:tblGrid>
              <a:tr h="370840">
                <a:tc>
                  <a:txBody>
                    <a:bodyPr/>
                    <a:lstStyle/>
                    <a:p>
                      <a:r>
                        <a:rPr lang="en-US" sz="1000"/>
                        <a:t>Post</a:t>
                      </a:r>
                      <a:endParaRPr lang="en-US" sz="1000"/>
                    </a:p>
                  </a:txBody>
                  <a:tcPr/>
                </a:tc>
                <a:tc>
                  <a:txBody>
                    <a:bodyPr/>
                    <a:lstStyle/>
                    <a:p>
                      <a:r>
                        <a:rPr lang="en-US" sz="1000"/>
                        <a:t>gesamt Potenzielle Reichweite</a:t>
                      </a:r>
                      <a:endParaRPr lang="en-US" sz="1000"/>
                    </a:p>
                  </a:txBody>
                  <a:tcPr/>
                </a:tc>
                <a:tc>
                  <a:txBody>
                    <a:bodyPr/>
                    <a:lstStyle/>
                    <a:p>
                      <a:r>
                        <a:rPr lang="en-US" sz="1000"/>
                        <a:t>bezahlt</a:t>
                      </a:r>
                      <a:endParaRPr lang="en-US" sz="1000"/>
                    </a:p>
                  </a:txBody>
                  <a:tcPr/>
                </a:tc>
                <a:tc>
                  <a:txBody>
                    <a:bodyPr/>
                    <a:lstStyle/>
                    <a:p>
                      <a:r>
                        <a:rPr lang="en-US" sz="1000"/>
                        <a:t>viral</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263918944"/>
                  </a:ext>
                </a:extLst>
              </a:tr>
              <a:tr h="370840">
                <a:tc>
                  <a:txBody>
                    <a:bodyPr/>
                    <a:lstStyle/>
                    <a:p>
                      <a:r>
                        <a:rPr lang="de-DE" sz="1000" b="1"/>
                        <a:t>NDR Niedersachsen - 2016-10-10 18:18:09</a:t>
                      </a:r>
                      <a:r>
                        <a:rPr lang="de-DE" sz="1000"/>
                        <a:t>
Sehr traurige Nachrichten: Unser "XXL-Ostfriese" Tamme Hanken ist mit 56 Jahren überraschend gestorben.</a:t>
                      </a:r>
                      <a:endParaRPr lang="en-US" sz="1000"/>
                    </a:p>
                  </a:txBody>
                  <a:tcPr/>
                </a:tc>
                <a:tc>
                  <a:txBody>
                    <a:bodyPr/>
                    <a:lstStyle/>
                    <a:p>
                      <a:r>
                        <a:rPr lang="en-US" sz="1000"/>
                        <a:t>1180879</a:t>
                      </a:r>
                      <a:endParaRPr lang="en-US" sz="1000"/>
                    </a:p>
                  </a:txBody>
                  <a:tcPr/>
                </a:tc>
                <a:tc>
                  <a:txBody>
                    <a:bodyPr/>
                    <a:lstStyle/>
                    <a:p>
                      <a:r>
                        <a:rPr lang="en-US" sz="1000"/>
                        <a:t>0</a:t>
                      </a:r>
                      <a:endParaRPr lang="en-US" sz="1000"/>
                    </a:p>
                  </a:txBody>
                  <a:tcPr/>
                </a:tc>
                <a:tc>
                  <a:txBody>
                    <a:bodyPr/>
                    <a:lstStyle/>
                    <a:p>
                      <a:r>
                        <a:rPr lang="en-US" sz="1000"/>
                        <a:t>1172800</a:t>
                      </a:r>
                      <a:endParaRPr lang="en-US" sz="1000"/>
                    </a:p>
                  </a:txBody>
                  <a:tcPr/>
                </a:tc>
                <a:tc>
                  <a:txBody>
                    <a:bodyPr/>
                    <a:lstStyle/>
                    <a:p>
                      <a:r>
                        <a:rPr lang="en-US" sz="1000"/>
                        <a:t>9549</a:t>
                      </a:r>
                      <a:endParaRPr lang="en-US" sz="1000"/>
                    </a:p>
                  </a:txBody>
                  <a:tcPr/>
                </a:tc>
                <a:tc>
                  <a:txBody>
                    <a:bodyPr/>
                    <a:lstStyle/>
                    <a:p>
                      <a:r>
                        <a:rPr lang="en-US" sz="1000"/>
                        <a:t>1180879</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897924234"/>
                  </a:ext>
                </a:extLst>
              </a:tr>
              <a:tr h="370840">
                <a:tc>
                  <a:txBody>
                    <a:bodyPr/>
                    <a:lstStyle/>
                    <a:p>
                      <a:r>
                        <a:rPr lang="de-DE" sz="1000" b="1"/>
                        <a:t>NDR Niedersachsen - 2016-10-29 11:00:00</a:t>
                      </a:r>
                      <a:r>
                        <a:rPr lang="de-DE" sz="1000"/>
                        <a:t>
Und das passiert, wenn eine Kuh vor der Rückreise aufs Festland am Fährhafen abschmiert. So geschehen 2010.</a:t>
                      </a:r>
                      <a:endParaRPr lang="en-US" sz="1000"/>
                    </a:p>
                  </a:txBody>
                  <a:tcPr/>
                </a:tc>
                <a:tc>
                  <a:txBody>
                    <a:bodyPr/>
                    <a:lstStyle/>
                    <a:p>
                      <a:r>
                        <a:rPr lang="en-US" sz="1000"/>
                        <a:t>1091878</a:t>
                      </a:r>
                      <a:endParaRPr lang="en-US" sz="1000"/>
                    </a:p>
                  </a:txBody>
                  <a:tcPr/>
                </a:tc>
                <a:tc>
                  <a:txBody>
                    <a:bodyPr/>
                    <a:lstStyle/>
                    <a:p>
                      <a:r>
                        <a:rPr lang="en-US" sz="1000"/>
                        <a:t>0</a:t>
                      </a:r>
                      <a:endParaRPr lang="en-US" sz="1000"/>
                    </a:p>
                  </a:txBody>
                  <a:tcPr/>
                </a:tc>
                <a:tc>
                  <a:txBody>
                    <a:bodyPr/>
                    <a:lstStyle/>
                    <a:p>
                      <a:r>
                        <a:rPr lang="en-US" sz="1000"/>
                        <a:t>857622</a:t>
                      </a:r>
                      <a:endParaRPr lang="en-US" sz="1000"/>
                    </a:p>
                  </a:txBody>
                  <a:tcPr/>
                </a:tc>
                <a:tc>
                  <a:txBody>
                    <a:bodyPr/>
                    <a:lstStyle/>
                    <a:p>
                      <a:r>
                        <a:rPr lang="en-US" sz="1000"/>
                        <a:t>294310</a:t>
                      </a:r>
                      <a:endParaRPr lang="en-US" sz="1000"/>
                    </a:p>
                  </a:txBody>
                  <a:tcPr/>
                </a:tc>
                <a:tc>
                  <a:txBody>
                    <a:bodyPr/>
                    <a:lstStyle/>
                    <a:p>
                      <a:r>
                        <a:rPr lang="en-US" sz="1000"/>
                        <a:t>1091878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126308050"/>
                  </a:ext>
                </a:extLst>
              </a:tr>
              <a:tr h="370840">
                <a:tc>
                  <a:txBody>
                    <a:bodyPr/>
                    <a:lstStyle/>
                    <a:p>
                      <a:r>
                        <a:rPr lang="de-DE" sz="1000" b="1"/>
                        <a:t>NDR Niedersachsen - 2016-10-10 19:48:31</a:t>
                      </a:r>
                      <a:r>
                        <a:rPr lang="de-DE" sz="1000"/>
                        <a:t>
Der "XXL-Ostfriese" Tamme Hanken ist am Montag gestorben. 2006 hat das NDR Fernsehen erstmals über den "Knochenbrecher" und seine Pferde berichtet - hier der Beitrag aus Hallo Niedersachsen von damals.</a:t>
                      </a:r>
                      <a:endParaRPr lang="en-US" sz="1000"/>
                    </a:p>
                  </a:txBody>
                  <a:tcPr/>
                </a:tc>
                <a:tc>
                  <a:txBody>
                    <a:bodyPr/>
                    <a:lstStyle/>
                    <a:p>
                      <a:r>
                        <a:rPr lang="en-US" sz="1000"/>
                        <a:t>775880</a:t>
                      </a:r>
                      <a:endParaRPr lang="en-US" sz="1000"/>
                    </a:p>
                  </a:txBody>
                  <a:tcPr/>
                </a:tc>
                <a:tc>
                  <a:txBody>
                    <a:bodyPr/>
                    <a:lstStyle/>
                    <a:p>
                      <a:r>
                        <a:rPr lang="en-US" sz="1000"/>
                        <a:t>0</a:t>
                      </a:r>
                      <a:endParaRPr lang="en-US" sz="1000"/>
                    </a:p>
                  </a:txBody>
                  <a:tcPr/>
                </a:tc>
                <a:tc>
                  <a:txBody>
                    <a:bodyPr/>
                    <a:lstStyle/>
                    <a:p>
                      <a:r>
                        <a:rPr lang="en-US" sz="1000"/>
                        <a:t>357966</a:t>
                      </a:r>
                      <a:endParaRPr lang="en-US" sz="1000"/>
                    </a:p>
                  </a:txBody>
                  <a:tcPr/>
                </a:tc>
                <a:tc>
                  <a:txBody>
                    <a:bodyPr/>
                    <a:lstStyle/>
                    <a:p>
                      <a:r>
                        <a:rPr lang="en-US" sz="1000"/>
                        <a:t>456798</a:t>
                      </a:r>
                      <a:endParaRPr lang="en-US" sz="1000"/>
                    </a:p>
                  </a:txBody>
                  <a:tcPr/>
                </a:tc>
                <a:tc>
                  <a:txBody>
                    <a:bodyPr/>
                    <a:lstStyle/>
                    <a:p>
                      <a:r>
                        <a:rPr lang="en-US" sz="1000"/>
                        <a:t>775880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791066380"/>
                  </a:ext>
                </a:extLst>
              </a:tr>
              <a:tr h="370840">
                <a:tc>
                  <a:txBody>
                    <a:bodyPr/>
                    <a:lstStyle/>
                    <a:p>
                      <a:r>
                        <a:rPr lang="de-DE" sz="1000" b="1"/>
                        <a:t>NDR Niedersachsen - 2016-08-15 10:44:40</a:t>
                      </a:r>
                      <a:r>
                        <a:rPr lang="de-DE" sz="1000"/>
                        <a:t>
"Ich fühlte mich meiner Freiheit beraubt." Die Geschichte einer Fernbus-Odyssee.</a:t>
                      </a:r>
                      <a:endParaRPr lang="en-US" sz="1000"/>
                    </a:p>
                  </a:txBody>
                  <a:tcPr/>
                </a:tc>
                <a:tc>
                  <a:txBody>
                    <a:bodyPr/>
                    <a:lstStyle/>
                    <a:p>
                      <a:r>
                        <a:rPr lang="en-US" sz="1000"/>
                        <a:t>436981</a:t>
                      </a:r>
                      <a:endParaRPr lang="en-US" sz="1000"/>
                    </a:p>
                  </a:txBody>
                  <a:tcPr/>
                </a:tc>
                <a:tc>
                  <a:txBody>
                    <a:bodyPr/>
                    <a:lstStyle/>
                    <a:p>
                      <a:r>
                        <a:rPr lang="en-US" sz="1000"/>
                        <a:t>0</a:t>
                      </a:r>
                      <a:endParaRPr lang="en-US" sz="1000"/>
                    </a:p>
                  </a:txBody>
                  <a:tcPr/>
                </a:tc>
                <a:tc>
                  <a:txBody>
                    <a:bodyPr/>
                    <a:lstStyle/>
                    <a:p>
                      <a:r>
                        <a:rPr lang="en-US" sz="1000"/>
                        <a:t>432155</a:t>
                      </a:r>
                      <a:endParaRPr lang="en-US" sz="1000"/>
                    </a:p>
                  </a:txBody>
                  <a:tcPr/>
                </a:tc>
                <a:tc>
                  <a:txBody>
                    <a:bodyPr/>
                    <a:lstStyle/>
                    <a:p>
                      <a:r>
                        <a:rPr lang="en-US" sz="1000"/>
                        <a:t>5613</a:t>
                      </a:r>
                      <a:endParaRPr lang="en-US" sz="1000"/>
                    </a:p>
                  </a:txBody>
                  <a:tcPr/>
                </a:tc>
                <a:tc>
                  <a:txBody>
                    <a:bodyPr/>
                    <a:lstStyle/>
                    <a:p>
                      <a:r>
                        <a:rPr lang="en-US" sz="1000"/>
                        <a:t>436981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350331382"/>
                  </a:ext>
                </a:extLst>
              </a:tr>
              <a:tr h="370840">
                <a:tc>
                  <a:txBody>
                    <a:bodyPr/>
                    <a:lstStyle/>
                    <a:p>
                      <a:r>
                        <a:rPr lang="de-DE" sz="1000" b="1"/>
                        <a:t>NDR Niedersachsen - 2016-05-27 18:32:41</a:t>
                      </a:r>
                      <a:r>
                        <a:rPr lang="de-DE" sz="1000"/>
                        <a:t>
Unglaublich: Eine Seniorin ist bei Langwedel von einem Intercity überrollt worden. Sie wurde nur leicht verletzt, weil sie sich flach zwischen die Schienen warf.</a:t>
                      </a:r>
                      <a:endParaRPr lang="en-US" sz="1000"/>
                    </a:p>
                  </a:txBody>
                  <a:tcPr/>
                </a:tc>
                <a:tc>
                  <a:txBody>
                    <a:bodyPr/>
                    <a:lstStyle/>
                    <a:p>
                      <a:r>
                        <a:rPr lang="en-US" sz="1000"/>
                        <a:t>381723</a:t>
                      </a:r>
                      <a:endParaRPr lang="en-US" sz="1000"/>
                    </a:p>
                  </a:txBody>
                  <a:tcPr/>
                </a:tc>
                <a:tc>
                  <a:txBody>
                    <a:bodyPr/>
                    <a:lstStyle/>
                    <a:p>
                      <a:r>
                        <a:rPr lang="en-US" sz="1000"/>
                        <a:t>0</a:t>
                      </a:r>
                      <a:endParaRPr lang="en-US" sz="1000"/>
                    </a:p>
                  </a:txBody>
                  <a:tcPr/>
                </a:tc>
                <a:tc>
                  <a:txBody>
                    <a:bodyPr/>
                    <a:lstStyle/>
                    <a:p>
                      <a:r>
                        <a:rPr lang="en-US" sz="1000"/>
                        <a:t>376928</a:t>
                      </a:r>
                      <a:endParaRPr lang="en-US" sz="1000"/>
                    </a:p>
                  </a:txBody>
                  <a:tcPr/>
                </a:tc>
                <a:tc>
                  <a:txBody>
                    <a:bodyPr/>
                    <a:lstStyle/>
                    <a:p>
                      <a:r>
                        <a:rPr lang="en-US" sz="1000"/>
                        <a:t>5801</a:t>
                      </a:r>
                      <a:endParaRPr lang="en-US" sz="1000"/>
                    </a:p>
                  </a:txBody>
                  <a:tcPr/>
                </a:tc>
                <a:tc>
                  <a:txBody>
                    <a:bodyPr/>
                    <a:lstStyle/>
                    <a:p>
                      <a:r>
                        <a:rPr lang="en-US" sz="1000"/>
                        <a:t>381723</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385106715"/>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0066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153829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41781212"/>
                    </a:ext>
                  </a:extLst>
                </a:gridCol>
                <a:gridCol w="1234440">
                  <a:extLst>
                    <a:ext uri="{9D8B030D-6E8A-4147-A177-3AD203B41FA5}">
                      <a16:colId xmlns:a16="http://schemas.microsoft.com/office/drawing/2014/main" val="614504549"/>
                    </a:ext>
                  </a:extLst>
                </a:gridCol>
                <a:gridCol w="1234440">
                  <a:extLst>
                    <a:ext uri="{9D8B030D-6E8A-4147-A177-3AD203B41FA5}">
                      <a16:colId xmlns:a16="http://schemas.microsoft.com/office/drawing/2014/main" val="3511595946"/>
                    </a:ext>
                  </a:extLst>
                </a:gridCol>
                <a:gridCol w="1234440">
                  <a:extLst>
                    <a:ext uri="{9D8B030D-6E8A-4147-A177-3AD203B41FA5}">
                      <a16:colId xmlns:a16="http://schemas.microsoft.com/office/drawing/2014/main" val="1584493386"/>
                    </a:ext>
                  </a:extLst>
                </a:gridCol>
                <a:gridCol w="822960">
                  <a:extLst>
                    <a:ext uri="{9D8B030D-6E8A-4147-A177-3AD203B41FA5}">
                      <a16:colId xmlns:a16="http://schemas.microsoft.com/office/drawing/2014/main" val="2899424896"/>
                    </a:ext>
                  </a:extLst>
                </a:gridCol>
                <a:gridCol w="411480">
                  <a:extLst>
                    <a:ext uri="{9D8B030D-6E8A-4147-A177-3AD203B41FA5}">
                      <a16:colId xmlns:a16="http://schemas.microsoft.com/office/drawing/2014/main" val="3569930658"/>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4086227915"/>
                  </a:ext>
                </a:extLst>
              </a:tr>
              <a:tr h="370840">
                <a:tc>
                  <a:txBody>
                    <a:bodyPr/>
                    <a:lstStyle/>
                    <a:p>
                      <a:r>
                        <a:rPr lang="de-DE" sz="1000" b="1"/>
                        <a:t>NDR Niedersachsen - 2016-10-07 16:51:11</a:t>
                      </a:r>
                      <a:r>
                        <a:rPr lang="de-DE" sz="1000"/>
                        <a:t>
</a:t>
                      </a:r>
                      <a:endParaRPr lang="en-US" sz="1000"/>
                    </a:p>
                  </a:txBody>
                  <a:tcPr/>
                </a:tc>
                <a:tc>
                  <a:txBody>
                    <a:bodyPr/>
                    <a:lstStyle/>
                    <a:p>
                      <a:r>
                        <a:rPr lang="en-US" sz="1000"/>
                        <a:t>108.6%</a:t>
                      </a:r>
                      <a:endParaRPr lang="en-US" sz="1000"/>
                    </a:p>
                  </a:txBody>
                  <a:tcPr/>
                </a:tc>
                <a:tc>
                  <a:txBody>
                    <a:bodyPr/>
                    <a:lstStyle/>
                    <a:p>
                      <a:r>
                        <a:rPr lang="en-US" sz="1000"/>
                        <a:t>139</a:t>
                      </a:r>
                      <a:endParaRPr lang="en-US" sz="1000"/>
                    </a:p>
                  </a:txBody>
                  <a:tcPr/>
                </a:tc>
                <a:tc>
                  <a:txBody>
                    <a:bodyPr/>
                    <a:lstStyle/>
                    <a:p>
                      <a:r>
                        <a:rPr lang="en-US" sz="1000"/>
                        <a:t>128</a:t>
                      </a:r>
                      <a:endParaRPr lang="en-US" sz="1000"/>
                    </a:p>
                  </a:txBody>
                  <a:tcPr/>
                </a:tc>
                <a:tc>
                  <a:txBody>
                    <a:bodyPr/>
                    <a:lstStyle/>
                    <a:p>
                      <a:r>
                        <a:rPr lang="en-US" sz="1000"/>
                        <a:t>6</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285614552"/>
                  </a:ext>
                </a:extLst>
              </a:tr>
              <a:tr h="370840">
                <a:tc>
                  <a:txBody>
                    <a:bodyPr/>
                    <a:lstStyle/>
                    <a:p>
                      <a:r>
                        <a:rPr lang="de-DE" sz="1000" b="1"/>
                        <a:t>NDR Niedersachsen - 2016-12-31 11:51:11</a:t>
                      </a:r>
                      <a:r>
                        <a:rPr lang="de-DE" sz="1000"/>
                        <a:t>
Die Pferdetrainerin Carmen Hanken ist mit einem Transporter gegen einen Baum geprallt. Die Feuerwehr musste die Witwe des "XXL-Ostfriesen" Tamme Hanken aus dem Fahrzeug befreien.</a:t>
                      </a:r>
                      <a:endParaRPr lang="en-US" sz="1000"/>
                    </a:p>
                  </a:txBody>
                  <a:tcPr/>
                </a:tc>
                <a:tc>
                  <a:txBody>
                    <a:bodyPr/>
                    <a:lstStyle/>
                    <a:p>
                      <a:r>
                        <a:rPr lang="en-US" sz="1000"/>
                        <a:t>16.9%</a:t>
                      </a:r>
                      <a:endParaRPr lang="en-US" sz="1000"/>
                    </a:p>
                  </a:txBody>
                  <a:tcPr/>
                </a:tc>
                <a:tc>
                  <a:txBody>
                    <a:bodyPr/>
                    <a:lstStyle/>
                    <a:p>
                      <a:r>
                        <a:rPr lang="en-US" sz="1000"/>
                        <a:t>10328</a:t>
                      </a:r>
                      <a:endParaRPr lang="en-US" sz="1000"/>
                    </a:p>
                  </a:txBody>
                  <a:tcPr/>
                </a:tc>
                <a:tc>
                  <a:txBody>
                    <a:bodyPr/>
                    <a:lstStyle/>
                    <a:p>
                      <a:r>
                        <a:rPr lang="en-US" sz="1000"/>
                        <a:t>61153</a:t>
                      </a:r>
                      <a:endParaRPr lang="en-US" sz="1000"/>
                    </a:p>
                  </a:txBody>
                  <a:tcPr/>
                </a:tc>
                <a:tc>
                  <a:txBody>
                    <a:bodyPr/>
                    <a:lstStyle/>
                    <a:p>
                      <a:r>
                        <a:rPr lang="en-US" sz="1000"/>
                        <a:t>664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794531856"/>
                  </a:ext>
                </a:extLst>
              </a:tr>
              <a:tr h="370840">
                <a:tc>
                  <a:txBody>
                    <a:bodyPr/>
                    <a:lstStyle/>
                    <a:p>
                      <a:r>
                        <a:rPr lang="de-DE" sz="1000" b="1"/>
                        <a:t>NDR Niedersachsen - 2016-11-09 15:35:41</a:t>
                      </a:r>
                      <a:r>
                        <a:rPr lang="de-DE" sz="1000"/>
                        <a:t>
Rote Rosen-Hauptdarstellerin Cheryl Shepard kann immer noch nicht fassen, was in ihrem Heimatland USA passiert ist. ➡ Das ganze Video: ndr.de/wahl1774.html</a:t>
                      </a:r>
                      <a:endParaRPr lang="en-US" sz="1000"/>
                    </a:p>
                  </a:txBody>
                  <a:tcPr/>
                </a:tc>
                <a:tc>
                  <a:txBody>
                    <a:bodyPr/>
                    <a:lstStyle/>
                    <a:p>
                      <a:r>
                        <a:rPr lang="en-US" sz="1000"/>
                        <a:t>16.4%</a:t>
                      </a:r>
                      <a:endParaRPr lang="en-US" sz="1000"/>
                    </a:p>
                  </a:txBody>
                  <a:tcPr/>
                </a:tc>
                <a:tc>
                  <a:txBody>
                    <a:bodyPr/>
                    <a:lstStyle/>
                    <a:p>
                      <a:r>
                        <a:rPr lang="en-US" sz="1000"/>
                        <a:t>5496</a:t>
                      </a:r>
                      <a:endParaRPr lang="en-US" sz="1000"/>
                    </a:p>
                  </a:txBody>
                  <a:tcPr/>
                </a:tc>
                <a:tc>
                  <a:txBody>
                    <a:bodyPr/>
                    <a:lstStyle/>
                    <a:p>
                      <a:r>
                        <a:rPr lang="en-US" sz="1000"/>
                        <a:t>33477</a:t>
                      </a:r>
                      <a:endParaRPr lang="en-US" sz="1000"/>
                    </a:p>
                  </a:txBody>
                  <a:tcPr/>
                </a:tc>
                <a:tc>
                  <a:txBody>
                    <a:bodyPr/>
                    <a:lstStyle/>
                    <a:p>
                      <a:r>
                        <a:rPr lang="en-US" sz="1000"/>
                        <a:t>432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086657142"/>
                  </a:ext>
                </a:extLst>
              </a:tr>
              <a:tr h="370840">
                <a:tc>
                  <a:txBody>
                    <a:bodyPr/>
                    <a:lstStyle/>
                    <a:p>
                      <a:r>
                        <a:rPr lang="de-DE" sz="1000" b="1"/>
                        <a:t>NDR Niedersachsen - 2016-09-21 13:40:22</a:t>
                      </a:r>
                      <a:r>
                        <a:rPr lang="de-DE" sz="1000"/>
                        <a:t>
Der Moment, in dem Maite Kelly ihren Song bei uns im Radio hört.</a:t>
                      </a:r>
                      <a:endParaRPr lang="en-US" sz="1000"/>
                    </a:p>
                  </a:txBody>
                  <a:tcPr/>
                </a:tc>
                <a:tc>
                  <a:txBody>
                    <a:bodyPr/>
                    <a:lstStyle/>
                    <a:p>
                      <a:r>
                        <a:rPr lang="en-US" sz="1000"/>
                        <a:t>16.4%</a:t>
                      </a:r>
                      <a:endParaRPr lang="en-US" sz="1000"/>
                    </a:p>
                  </a:txBody>
                  <a:tcPr/>
                </a:tc>
                <a:tc>
                  <a:txBody>
                    <a:bodyPr/>
                    <a:lstStyle/>
                    <a:p>
                      <a:r>
                        <a:rPr lang="en-US" sz="1000"/>
                        <a:t>2202</a:t>
                      </a:r>
                      <a:endParaRPr lang="en-US" sz="1000"/>
                    </a:p>
                  </a:txBody>
                  <a:tcPr/>
                </a:tc>
                <a:tc>
                  <a:txBody>
                    <a:bodyPr/>
                    <a:lstStyle/>
                    <a:p>
                      <a:r>
                        <a:rPr lang="en-US" sz="1000"/>
                        <a:t>13452</a:t>
                      </a:r>
                      <a:endParaRPr lang="en-US" sz="1000"/>
                    </a:p>
                  </a:txBody>
                  <a:tcPr/>
                </a:tc>
                <a:tc>
                  <a:txBody>
                    <a:bodyPr/>
                    <a:lstStyle/>
                    <a:p>
                      <a:r>
                        <a:rPr lang="en-US" sz="1000"/>
                        <a:t>165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871965003"/>
                  </a:ext>
                </a:extLst>
              </a:tr>
              <a:tr h="370840">
                <a:tc>
                  <a:txBody>
                    <a:bodyPr/>
                    <a:lstStyle/>
                    <a:p>
                      <a:r>
                        <a:rPr lang="de-DE" sz="1000" b="1"/>
                        <a:t>NDR Niedersachsen - 2016-05-01 09:02:58</a:t>
                      </a:r>
                      <a:r>
                        <a:rPr lang="de-DE" sz="1000"/>
                        <a:t>
Vor den Toren Hannovers hat sich heute Morgen ein tragischer Unfall ereignet. Drei junge Menschen kamen ums Leben.</a:t>
                      </a:r>
                      <a:endParaRPr lang="en-US" sz="1000"/>
                    </a:p>
                  </a:txBody>
                  <a:tcPr/>
                </a:tc>
                <a:tc>
                  <a:txBody>
                    <a:bodyPr/>
                    <a:lstStyle/>
                    <a:p>
                      <a:r>
                        <a:rPr lang="en-US" sz="1000"/>
                        <a:t>16.1%</a:t>
                      </a:r>
                      <a:endParaRPr lang="en-US" sz="1000"/>
                    </a:p>
                  </a:txBody>
                  <a:tcPr/>
                </a:tc>
                <a:tc>
                  <a:txBody>
                    <a:bodyPr/>
                    <a:lstStyle/>
                    <a:p>
                      <a:r>
                        <a:rPr lang="en-US" sz="1000"/>
                        <a:t>2019</a:t>
                      </a:r>
                      <a:endParaRPr lang="en-US" sz="1000"/>
                    </a:p>
                  </a:txBody>
                  <a:tcPr/>
                </a:tc>
                <a:tc>
                  <a:txBody>
                    <a:bodyPr/>
                    <a:lstStyle/>
                    <a:p>
                      <a:r>
                        <a:rPr lang="en-US" sz="1000"/>
                        <a:t>12561</a:t>
                      </a:r>
                      <a:endParaRPr lang="en-US" sz="1000"/>
                    </a:p>
                  </a:txBody>
                  <a:tcPr/>
                </a:tc>
                <a:tc>
                  <a:txBody>
                    <a:bodyPr/>
                    <a:lstStyle/>
                    <a:p>
                      <a:r>
                        <a:rPr lang="en-US" sz="1000"/>
                        <a:t>73</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43087343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00915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314617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13384761"/>
                    </a:ext>
                  </a:extLst>
                </a:gridCol>
                <a:gridCol w="1234440">
                  <a:extLst>
                    <a:ext uri="{9D8B030D-6E8A-4147-A177-3AD203B41FA5}">
                      <a16:colId xmlns:a16="http://schemas.microsoft.com/office/drawing/2014/main" val="3665327118"/>
                    </a:ext>
                  </a:extLst>
                </a:gridCol>
                <a:gridCol w="1234440">
                  <a:extLst>
                    <a:ext uri="{9D8B030D-6E8A-4147-A177-3AD203B41FA5}">
                      <a16:colId xmlns:a16="http://schemas.microsoft.com/office/drawing/2014/main" val="2724165998"/>
                    </a:ext>
                  </a:extLst>
                </a:gridCol>
                <a:gridCol w="1234440">
                  <a:extLst>
                    <a:ext uri="{9D8B030D-6E8A-4147-A177-3AD203B41FA5}">
                      <a16:colId xmlns:a16="http://schemas.microsoft.com/office/drawing/2014/main" val="1641330896"/>
                    </a:ext>
                  </a:extLst>
                </a:gridCol>
                <a:gridCol w="822960">
                  <a:extLst>
                    <a:ext uri="{9D8B030D-6E8A-4147-A177-3AD203B41FA5}">
                      <a16:colId xmlns:a16="http://schemas.microsoft.com/office/drawing/2014/main" val="2486587678"/>
                    </a:ext>
                  </a:extLst>
                </a:gridCol>
                <a:gridCol w="411480">
                  <a:extLst>
                    <a:ext uri="{9D8B030D-6E8A-4147-A177-3AD203B41FA5}">
                      <a16:colId xmlns:a16="http://schemas.microsoft.com/office/drawing/2014/main" val="1466462007"/>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4099643532"/>
                  </a:ext>
                </a:extLst>
              </a:tr>
              <a:tr h="370840">
                <a:tc>
                  <a:txBody>
                    <a:bodyPr/>
                    <a:lstStyle/>
                    <a:p>
                      <a:r>
                        <a:rPr lang="de-DE" sz="1000" b="1"/>
                        <a:t>NDR Niedersachsen - 2016-07-11 17:45:38</a:t>
                      </a:r>
                      <a:r>
                        <a:rPr lang="de-DE" sz="1000"/>
                        <a:t>
Ab 20:05 lädt Musikchef HENRY GROSS zu einer neuen Ausgabe der Top 15 bei NDR1 Niedersachsen- der einzigen Schlagerhitparade im Norden.
Die spannende Frage heute Abend: Wer wird die neue Nummer 1, nachdem der Spitzenreiter der vergangenen Woche- Jonathan Zelter- nach 7 Runden nicht wiedergewählt werden darf?
Bis nachher- wir hören uns!</a:t>
                      </a:r>
                      <a:endParaRPr lang="en-US" sz="1000"/>
                    </a:p>
                  </a:txBody>
                  <a:tcPr/>
                </a:tc>
                <a:tc>
                  <a:txBody>
                    <a:bodyPr/>
                    <a:lstStyle/>
                    <a:p>
                      <a:r>
                        <a:rPr lang="en-US" sz="1000"/>
                        <a:t>0.3%</a:t>
                      </a:r>
                      <a:endParaRPr lang="en-US" sz="1000"/>
                    </a:p>
                  </a:txBody>
                  <a:tcPr/>
                </a:tc>
                <a:tc>
                  <a:txBody>
                    <a:bodyPr/>
                    <a:lstStyle/>
                    <a:p>
                      <a:r>
                        <a:rPr lang="en-US" sz="1000"/>
                        <a:t>4</a:t>
                      </a:r>
                      <a:endParaRPr lang="en-US" sz="1000"/>
                    </a:p>
                  </a:txBody>
                  <a:tcPr/>
                </a:tc>
                <a:tc>
                  <a:txBody>
                    <a:bodyPr/>
                    <a:lstStyle/>
                    <a:p>
                      <a:r>
                        <a:rPr lang="en-US" sz="1000"/>
                        <a:t>1404</a:t>
                      </a:r>
                      <a:endParaRPr lang="en-US" sz="1000"/>
                    </a:p>
                  </a:txBody>
                  <a:tcPr/>
                </a:tc>
                <a:tc>
                  <a:txBody>
                    <a:bodyPr/>
                    <a:lstStyle/>
                    <a:p>
                      <a:r>
                        <a:rPr lang="en-US" sz="1000"/>
                        <a:t>1</a:t>
                      </a:r>
                      <a:endParaRPr lang="en-US" sz="1000"/>
                    </a:p>
                  </a:txBody>
                  <a:tcPr/>
                </a:tc>
                <a:tc>
                  <a:txBody>
                    <a:bodyPr/>
                    <a:lstStyle/>
                    <a:p>
                      <a:r>
                        <a:rPr lang="en-US" sz="1000"/>
                        <a:t>Status</a:t>
                      </a:r>
                      <a:endParaRPr lang="en-US" sz="1000"/>
                    </a:p>
                  </a:txBody>
                  <a:tcPr/>
                </a:tc>
                <a:extLst>
                  <a:ext uri="{0D108BD9-81ED-4DB2-BD59-A6C34878D82A}">
                    <a16:rowId xmlns:a16="http://schemas.microsoft.com/office/drawing/2014/main" val="1213972700"/>
                  </a:ext>
                </a:extLst>
              </a:tr>
              <a:tr h="370840">
                <a:tc>
                  <a:txBody>
                    <a:bodyPr/>
                    <a:lstStyle/>
                    <a:p>
                      <a:r>
                        <a:rPr lang="de-DE" sz="1000" b="1"/>
                        <a:t>NDR Niedersachsen - 2016-04-11 13:41:04</a:t>
                      </a:r>
                      <a:r>
                        <a:rPr lang="de-DE" sz="1000"/>
                        <a:t>
Ein Blick aufs Smartphone bei Tempo 50 sind 30 Meter im Blindflug! Handy am Steuer - die unterschätzte Gefahr. #kopfhoch</a:t>
                      </a:r>
                      <a:endParaRPr lang="en-US" sz="1000"/>
                    </a:p>
                  </a:txBody>
                  <a:tcPr/>
                </a:tc>
                <a:tc>
                  <a:txBody>
                    <a:bodyPr/>
                    <a:lstStyle/>
                    <a:p>
                      <a:r>
                        <a:rPr lang="en-US" sz="1000"/>
                        <a:t>0.3%</a:t>
                      </a:r>
                      <a:endParaRPr lang="en-US" sz="1000"/>
                    </a:p>
                  </a:txBody>
                  <a:tcPr/>
                </a:tc>
                <a:tc>
                  <a:txBody>
                    <a:bodyPr/>
                    <a:lstStyle/>
                    <a:p>
                      <a:r>
                        <a:rPr lang="en-US" sz="1000"/>
                        <a:t>150</a:t>
                      </a:r>
                      <a:endParaRPr lang="en-US" sz="1000"/>
                    </a:p>
                  </a:txBody>
                  <a:tcPr/>
                </a:tc>
                <a:tc>
                  <a:txBody>
                    <a:bodyPr/>
                    <a:lstStyle/>
                    <a:p>
                      <a:r>
                        <a:rPr lang="en-US" sz="1000"/>
                        <a:t>50910</a:t>
                      </a:r>
                      <a:endParaRPr lang="en-US" sz="1000"/>
                    </a:p>
                  </a:txBody>
                  <a:tcPr/>
                </a:tc>
                <a:tc>
                  <a:txBody>
                    <a:bodyPr/>
                    <a:lstStyle/>
                    <a:p>
                      <a:r>
                        <a:rPr lang="en-US" sz="1000"/>
                        <a:t>18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588030706"/>
                  </a:ext>
                </a:extLst>
              </a:tr>
              <a:tr h="370840">
                <a:tc>
                  <a:txBody>
                    <a:bodyPr/>
                    <a:lstStyle/>
                    <a:p>
                      <a:r>
                        <a:rPr lang="de-DE" sz="1000" b="1"/>
                        <a:t>NDR Niedersachsen - 2016-04-08 22:05:58</a:t>
                      </a:r>
                      <a:r>
                        <a:rPr lang="de-DE" sz="1000"/>
                        <a:t>
Die NDR1 Disco mit Musikchef Henry Gross am 09.04. im "Alando" in Osnabrück- von Pop bis Kult!</a:t>
                      </a:r>
                      <a:endParaRPr lang="en-US" sz="1000"/>
                    </a:p>
                  </a:txBody>
                  <a:tcPr/>
                </a:tc>
                <a:tc>
                  <a:txBody>
                    <a:bodyPr/>
                    <a:lstStyle/>
                    <a:p>
                      <a:r>
                        <a:rPr lang="en-US" sz="1000"/>
                        <a:t>0.4%</a:t>
                      </a:r>
                      <a:endParaRPr lang="en-US" sz="1000"/>
                    </a:p>
                  </a:txBody>
                  <a:tcPr/>
                </a:tc>
                <a:tc>
                  <a:txBody>
                    <a:bodyPr/>
                    <a:lstStyle/>
                    <a:p>
                      <a:r>
                        <a:rPr lang="en-US" sz="1000"/>
                        <a:t>5</a:t>
                      </a:r>
                      <a:endParaRPr lang="en-US" sz="1000"/>
                    </a:p>
                  </a:txBody>
                  <a:tcPr/>
                </a:tc>
                <a:tc>
                  <a:txBody>
                    <a:bodyPr/>
                    <a:lstStyle/>
                    <a:p>
                      <a:r>
                        <a:rPr lang="en-US" sz="1000"/>
                        <a:t>1378</a:t>
                      </a:r>
                      <a:endParaRPr lang="en-US" sz="1000"/>
                    </a:p>
                  </a:txBody>
                  <a:tcPr/>
                </a:tc>
                <a:tc>
                  <a:txBody>
                    <a:bodyPr/>
                    <a:lstStyle/>
                    <a:p>
                      <a:r>
                        <a:rPr lang="en-US" sz="1000"/>
                        <a:t>2</a:t>
                      </a:r>
                      <a:endParaRPr lang="en-US" sz="1000"/>
                    </a:p>
                  </a:txBody>
                  <a:tcPr/>
                </a:tc>
                <a:tc>
                  <a:txBody>
                    <a:bodyPr/>
                    <a:lstStyle/>
                    <a:p>
                      <a:r>
                        <a:rPr lang="en-US" sz="1000"/>
                        <a:t>Status</a:t>
                      </a:r>
                      <a:endParaRPr lang="en-US" sz="1000"/>
                    </a:p>
                  </a:txBody>
                  <a:tcPr/>
                </a:tc>
                <a:extLst>
                  <a:ext uri="{0D108BD9-81ED-4DB2-BD59-A6C34878D82A}">
                    <a16:rowId xmlns:a16="http://schemas.microsoft.com/office/drawing/2014/main" val="3610351887"/>
                  </a:ext>
                </a:extLst>
              </a:tr>
              <a:tr h="370840">
                <a:tc>
                  <a:txBody>
                    <a:bodyPr/>
                    <a:lstStyle/>
                    <a:p>
                      <a:r>
                        <a:rPr lang="de-DE" sz="1000" b="1"/>
                        <a:t>NDR Niedersachsen - 2016-06-19 11:10:49</a:t>
                      </a:r>
                      <a:r>
                        <a:rPr lang="de-DE" sz="1000"/>
                        <a:t>
Musikchef Henry Gross auf dem Weg nach Stade zum Altstadtfest. Ab 13:30 sehen wir uns auf der NDR1 KULTBÜHNE mit den Hits aus 50 Jahren Pop, der legendären Entenjagd, tollen Preisen und noch viel mehr.
Bis nachher am Pferdemarkt!</a:t>
                      </a:r>
                      <a:endParaRPr lang="en-US" sz="1000"/>
                    </a:p>
                  </a:txBody>
                  <a:tcPr/>
                </a:tc>
                <a:tc>
                  <a:txBody>
                    <a:bodyPr/>
                    <a:lstStyle/>
                    <a:p>
                      <a:r>
                        <a:rPr lang="en-US" sz="1000"/>
                        <a:t>0.4%</a:t>
                      </a:r>
                      <a:endParaRPr lang="en-US" sz="1000"/>
                    </a:p>
                  </a:txBody>
                  <a:tcPr/>
                </a:tc>
                <a:tc>
                  <a:txBody>
                    <a:bodyPr/>
                    <a:lstStyle/>
                    <a:p>
                      <a:r>
                        <a:rPr lang="en-US" sz="1000"/>
                        <a:t>7</a:t>
                      </a:r>
                      <a:endParaRPr lang="en-US" sz="1000"/>
                    </a:p>
                  </a:txBody>
                  <a:tcPr/>
                </a:tc>
                <a:tc>
                  <a:txBody>
                    <a:bodyPr/>
                    <a:lstStyle/>
                    <a:p>
                      <a:r>
                        <a:rPr lang="en-US" sz="1000"/>
                        <a:t>1562</a:t>
                      </a:r>
                      <a:endParaRPr lang="en-US" sz="1000"/>
                    </a:p>
                  </a:txBody>
                  <a:tcPr/>
                </a:tc>
                <a:tc>
                  <a:txBody>
                    <a:bodyPr/>
                    <a:lstStyle/>
                    <a:p>
                      <a:r>
                        <a:rPr lang="en-US" sz="1000"/>
                        <a:t>3</a:t>
                      </a:r>
                      <a:endParaRPr lang="en-US" sz="1000"/>
                    </a:p>
                  </a:txBody>
                  <a:tcPr/>
                </a:tc>
                <a:tc>
                  <a:txBody>
                    <a:bodyPr/>
                    <a:lstStyle/>
                    <a:p>
                      <a:r>
                        <a:rPr lang="en-US" sz="1000"/>
                        <a:t>Status</a:t>
                      </a:r>
                      <a:endParaRPr lang="en-US" sz="1000"/>
                    </a:p>
                  </a:txBody>
                  <a:tcPr/>
                </a:tc>
                <a:extLst>
                  <a:ext uri="{0D108BD9-81ED-4DB2-BD59-A6C34878D82A}">
                    <a16:rowId xmlns:a16="http://schemas.microsoft.com/office/drawing/2014/main" val="677784256"/>
                  </a:ext>
                </a:extLst>
              </a:tr>
              <a:tr h="370840">
                <a:tc>
                  <a:txBody>
                    <a:bodyPr/>
                    <a:lstStyle/>
                    <a:p>
                      <a:r>
                        <a:rPr lang="de-DE" sz="1000" b="1"/>
                        <a:t>NDR Niedersachsen - 2016-01-07 15:15:01</a:t>
                      </a:r>
                      <a:r>
                        <a:rPr lang="de-DE" sz="1000"/>
                        <a:t>
Neustart statt Midlife-Crisis - zum 50. Geburtstag will sich das Historische Museum in Hannover grundlegend verändern. Tipps werden gerne angenommen.</a:t>
                      </a:r>
                      <a:endParaRPr lang="en-US" sz="1000"/>
                    </a:p>
                  </a:txBody>
                  <a:tcPr/>
                </a:tc>
                <a:tc>
                  <a:txBody>
                    <a:bodyPr/>
                    <a:lstStyle/>
                    <a:p>
                      <a:r>
                        <a:rPr lang="en-US" sz="1000"/>
                        <a:t>0.4%</a:t>
                      </a:r>
                      <a:endParaRPr lang="en-US" sz="1000"/>
                    </a:p>
                  </a:txBody>
                  <a:tcPr/>
                </a:tc>
                <a:tc>
                  <a:txBody>
                    <a:bodyPr/>
                    <a:lstStyle/>
                    <a:p>
                      <a:r>
                        <a:rPr lang="en-US" sz="1000"/>
                        <a:t>44</a:t>
                      </a:r>
                      <a:endParaRPr lang="en-US" sz="1000"/>
                    </a:p>
                  </a:txBody>
                  <a:tcPr/>
                </a:tc>
                <a:tc>
                  <a:txBody>
                    <a:bodyPr/>
                    <a:lstStyle/>
                    <a:p>
                      <a:r>
                        <a:rPr lang="en-US" sz="1000"/>
                        <a:t>11051</a:t>
                      </a:r>
                      <a:endParaRPr lang="en-US" sz="1000"/>
                    </a:p>
                  </a:txBody>
                  <a:tcPr/>
                </a:tc>
                <a:tc>
                  <a:txBody>
                    <a:bodyPr/>
                    <a:lstStyle/>
                    <a:p>
                      <a:r>
                        <a:rPr lang="en-US" sz="1000"/>
                        <a:t>17</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552651276"/>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66945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758880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35407686"/>
                    </a:ext>
                  </a:extLst>
                </a:gridCol>
                <a:gridCol w="1234440">
                  <a:extLst>
                    <a:ext uri="{9D8B030D-6E8A-4147-A177-3AD203B41FA5}">
                      <a16:colId xmlns:a16="http://schemas.microsoft.com/office/drawing/2014/main" val="1077936359"/>
                    </a:ext>
                  </a:extLst>
                </a:gridCol>
                <a:gridCol w="1234440">
                  <a:extLst>
                    <a:ext uri="{9D8B030D-6E8A-4147-A177-3AD203B41FA5}">
                      <a16:colId xmlns:a16="http://schemas.microsoft.com/office/drawing/2014/main" val="3799139258"/>
                    </a:ext>
                  </a:extLst>
                </a:gridCol>
                <a:gridCol w="1234440">
                  <a:extLst>
                    <a:ext uri="{9D8B030D-6E8A-4147-A177-3AD203B41FA5}">
                      <a16:colId xmlns:a16="http://schemas.microsoft.com/office/drawing/2014/main" val="152917390"/>
                    </a:ext>
                  </a:extLst>
                </a:gridCol>
                <a:gridCol w="822960">
                  <a:extLst>
                    <a:ext uri="{9D8B030D-6E8A-4147-A177-3AD203B41FA5}">
                      <a16:colId xmlns:a16="http://schemas.microsoft.com/office/drawing/2014/main" val="2630242480"/>
                    </a:ext>
                  </a:extLst>
                </a:gridCol>
                <a:gridCol w="411480">
                  <a:extLst>
                    <a:ext uri="{9D8B030D-6E8A-4147-A177-3AD203B41FA5}">
                      <a16:colId xmlns:a16="http://schemas.microsoft.com/office/drawing/2014/main" val="3347525122"/>
                    </a:ext>
                  </a:extLst>
                </a:gridCol>
              </a:tblGrid>
              <a:tr h="370840">
                <a:tc>
                  <a:txBody>
                    <a:bodyPr/>
                    <a:lstStyle/>
                    <a:p>
                      <a:r>
                        <a:rPr lang="en-US" sz="1000"/>
                        <a:t>Post</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I-Rate Aktive Nutzer</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975291291"/>
                  </a:ext>
                </a:extLst>
              </a:tr>
              <a:tr h="370840">
                <a:tc>
                  <a:txBody>
                    <a:bodyPr/>
                    <a:lstStyle/>
                    <a:p>
                      <a:r>
                        <a:rPr lang="de-DE" sz="1000" b="1"/>
                        <a:t>NDR Niedersachsen - 2016-10-29 11:00:00</a:t>
                      </a:r>
                      <a:r>
                        <a:rPr lang="de-DE" sz="1000"/>
                        <a:t>
Und das passiert, wenn eine Kuh vor der Rückreise aufs Festland am Fährhafen abschmiert. So geschehen 2010.</a:t>
                      </a:r>
                      <a:endParaRPr lang="en-US" sz="1000"/>
                    </a:p>
                  </a:txBody>
                  <a:tcPr/>
                </a:tc>
                <a:tc>
                  <a:txBody>
                    <a:bodyPr/>
                    <a:lstStyle/>
                    <a:p>
                      <a:r>
                        <a:rPr lang="en-US" sz="1000"/>
                        <a:t>142664</a:t>
                      </a:r>
                      <a:endParaRPr lang="en-US" sz="1000"/>
                    </a:p>
                  </a:txBody>
                  <a:tcPr/>
                </a:tc>
                <a:tc>
                  <a:txBody>
                    <a:bodyPr/>
                    <a:lstStyle/>
                    <a:p>
                      <a:r>
                        <a:rPr lang="en-US" sz="1000"/>
                        <a:t>1091878</a:t>
                      </a:r>
                      <a:endParaRPr lang="en-US" sz="1000"/>
                    </a:p>
                  </a:txBody>
                  <a:tcPr/>
                </a:tc>
                <a:tc>
                  <a:txBody>
                    <a:bodyPr/>
                    <a:lstStyle/>
                    <a:p>
                      <a:r>
                        <a:rPr lang="en-US" sz="1000"/>
                        <a:t>13.1%</a:t>
                      </a:r>
                      <a:endParaRPr lang="en-US" sz="1000"/>
                    </a:p>
                  </a:txBody>
                  <a:tcPr/>
                </a:tc>
                <a:tc>
                  <a:txBody>
                    <a:bodyPr/>
                    <a:lstStyle/>
                    <a:p>
                      <a:r>
                        <a:rPr lang="en-US" sz="1000"/>
                        <a:t>3790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687702973"/>
                  </a:ext>
                </a:extLst>
              </a:tr>
              <a:tr h="370840">
                <a:tc>
                  <a:txBody>
                    <a:bodyPr/>
                    <a:lstStyle/>
                    <a:p>
                      <a:r>
                        <a:rPr lang="de-DE" sz="1000" b="1"/>
                        <a:t>NDR Niedersachsen - 2016-10-10 18:18:09</a:t>
                      </a:r>
                      <a:r>
                        <a:rPr lang="de-DE" sz="1000"/>
                        <a:t>
Sehr traurige Nachrichten: Unser "XXL-Ostfriese" Tamme Hanken ist mit 56 Jahren überraschend gestorben.</a:t>
                      </a:r>
                      <a:endParaRPr lang="en-US" sz="1000"/>
                    </a:p>
                  </a:txBody>
                  <a:tcPr/>
                </a:tc>
                <a:tc>
                  <a:txBody>
                    <a:bodyPr/>
                    <a:lstStyle/>
                    <a:p>
                      <a:r>
                        <a:rPr lang="en-US" sz="1000"/>
                        <a:t>124621</a:t>
                      </a:r>
                      <a:endParaRPr lang="en-US" sz="1000"/>
                    </a:p>
                  </a:txBody>
                  <a:tcPr/>
                </a:tc>
                <a:tc>
                  <a:txBody>
                    <a:bodyPr/>
                    <a:lstStyle/>
                    <a:p>
                      <a:r>
                        <a:rPr lang="en-US" sz="1000"/>
                        <a:t>1180879</a:t>
                      </a:r>
                      <a:endParaRPr lang="en-US" sz="1000"/>
                    </a:p>
                  </a:txBody>
                  <a:tcPr/>
                </a:tc>
                <a:tc>
                  <a:txBody>
                    <a:bodyPr/>
                    <a:lstStyle/>
                    <a:p>
                      <a:r>
                        <a:rPr lang="en-US" sz="1000"/>
                        <a:t>10.6%</a:t>
                      </a:r>
                      <a:endParaRPr lang="en-US" sz="1000"/>
                    </a:p>
                  </a:txBody>
                  <a:tcPr/>
                </a:tc>
                <a:tc>
                  <a:txBody>
                    <a:bodyPr/>
                    <a:lstStyle/>
                    <a:p>
                      <a:r>
                        <a:rPr lang="en-US" sz="1000"/>
                        <a:t>1508</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665483532"/>
                  </a:ext>
                </a:extLst>
              </a:tr>
              <a:tr h="370840">
                <a:tc>
                  <a:txBody>
                    <a:bodyPr/>
                    <a:lstStyle/>
                    <a:p>
                      <a:r>
                        <a:rPr lang="de-DE" sz="1000" b="1"/>
                        <a:t>NDR Niedersachsen - 2016-10-10 19:48:31</a:t>
                      </a:r>
                      <a:r>
                        <a:rPr lang="de-DE" sz="1000"/>
                        <a:t>
Der "XXL-Ostfriese" Tamme Hanken ist am Montag gestorben. 2006 hat das NDR Fernsehen erstmals über den "Knochenbrecher" und seine Pferde berichtet - hier der Beitrag aus Hallo Niedersachsen von damals.</a:t>
                      </a:r>
                      <a:endParaRPr lang="en-US" sz="1000"/>
                    </a:p>
                  </a:txBody>
                  <a:tcPr/>
                </a:tc>
                <a:tc>
                  <a:txBody>
                    <a:bodyPr/>
                    <a:lstStyle/>
                    <a:p>
                      <a:r>
                        <a:rPr lang="en-US" sz="1000"/>
                        <a:t>50425</a:t>
                      </a:r>
                      <a:endParaRPr lang="en-US" sz="1000"/>
                    </a:p>
                  </a:txBody>
                  <a:tcPr/>
                </a:tc>
                <a:tc>
                  <a:txBody>
                    <a:bodyPr/>
                    <a:lstStyle/>
                    <a:p>
                      <a:r>
                        <a:rPr lang="en-US" sz="1000"/>
                        <a:t>775880</a:t>
                      </a:r>
                      <a:endParaRPr lang="en-US" sz="1000"/>
                    </a:p>
                  </a:txBody>
                  <a:tcPr/>
                </a:tc>
                <a:tc>
                  <a:txBody>
                    <a:bodyPr/>
                    <a:lstStyle/>
                    <a:p>
                      <a:r>
                        <a:rPr lang="en-US" sz="1000"/>
                        <a:t>6.5%</a:t>
                      </a:r>
                      <a:endParaRPr lang="en-US" sz="1000"/>
                    </a:p>
                  </a:txBody>
                  <a:tcPr/>
                </a:tc>
                <a:tc>
                  <a:txBody>
                    <a:bodyPr/>
                    <a:lstStyle/>
                    <a:p>
                      <a:r>
                        <a:rPr lang="en-US" sz="1000"/>
                        <a:t>712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973617471"/>
                  </a:ext>
                </a:extLst>
              </a:tr>
              <a:tr h="370840">
                <a:tc>
                  <a:txBody>
                    <a:bodyPr/>
                    <a:lstStyle/>
                    <a:p>
                      <a:r>
                        <a:rPr lang="de-DE" sz="1000" b="1"/>
                        <a:t>NDR Niedersachsen - 2016-08-15 10:44:40</a:t>
                      </a:r>
                      <a:r>
                        <a:rPr lang="de-DE" sz="1000"/>
                        <a:t>
"Ich fühlte mich meiner Freiheit beraubt." Die Geschichte einer Fernbus-Odyssee.</a:t>
                      </a:r>
                      <a:endParaRPr lang="en-US" sz="1000"/>
                    </a:p>
                  </a:txBody>
                  <a:tcPr/>
                </a:tc>
                <a:tc>
                  <a:txBody>
                    <a:bodyPr/>
                    <a:lstStyle/>
                    <a:p>
                      <a:r>
                        <a:rPr lang="en-US" sz="1000"/>
                        <a:t>31741</a:t>
                      </a:r>
                      <a:endParaRPr lang="en-US" sz="1000"/>
                    </a:p>
                  </a:txBody>
                  <a:tcPr/>
                </a:tc>
                <a:tc>
                  <a:txBody>
                    <a:bodyPr/>
                    <a:lstStyle/>
                    <a:p>
                      <a:r>
                        <a:rPr lang="en-US" sz="1000"/>
                        <a:t>436981</a:t>
                      </a:r>
                      <a:endParaRPr lang="en-US" sz="1000"/>
                    </a:p>
                  </a:txBody>
                  <a:tcPr/>
                </a:tc>
                <a:tc>
                  <a:txBody>
                    <a:bodyPr/>
                    <a:lstStyle/>
                    <a:p>
                      <a:r>
                        <a:rPr lang="en-US" sz="1000"/>
                        <a:t>7.3%</a:t>
                      </a:r>
                      <a:endParaRPr lang="en-US" sz="1000"/>
                    </a:p>
                  </a:txBody>
                  <a:tcPr/>
                </a:tc>
                <a:tc>
                  <a:txBody>
                    <a:bodyPr/>
                    <a:lstStyle/>
                    <a:p>
                      <a:r>
                        <a:rPr lang="en-US" sz="1000"/>
                        <a:t>960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178029720"/>
                  </a:ext>
                </a:extLst>
              </a:tr>
              <a:tr h="370840">
                <a:tc>
                  <a:txBody>
                    <a:bodyPr/>
                    <a:lstStyle/>
                    <a:p>
                      <a:r>
                        <a:rPr lang="de-DE" sz="1000" b="1"/>
                        <a:t>NDR Niedersachsen - 2016-12-16 08:59:36</a:t>
                      </a:r>
                      <a:r>
                        <a:rPr lang="de-DE" sz="1000"/>
                        <a:t>
Bevor die neue Trichter-Rutsche im Osnabrücker Nettebad offiziell öffnet, können Sie hier schon mal probestrudeln. 💦</a:t>
                      </a:r>
                      <a:endParaRPr lang="en-US" sz="1000"/>
                    </a:p>
                  </a:txBody>
                  <a:tcPr/>
                </a:tc>
                <a:tc>
                  <a:txBody>
                    <a:bodyPr/>
                    <a:lstStyle/>
                    <a:p>
                      <a:r>
                        <a:rPr lang="en-US" sz="1000"/>
                        <a:t>28789</a:t>
                      </a:r>
                      <a:endParaRPr lang="en-US" sz="1000"/>
                    </a:p>
                  </a:txBody>
                  <a:tcPr/>
                </a:tc>
                <a:tc>
                  <a:txBody>
                    <a:bodyPr/>
                    <a:lstStyle/>
                    <a:p>
                      <a:r>
                        <a:rPr lang="en-US" sz="1000"/>
                        <a:t>322363</a:t>
                      </a:r>
                      <a:endParaRPr lang="en-US" sz="1000"/>
                    </a:p>
                  </a:txBody>
                  <a:tcPr/>
                </a:tc>
                <a:tc>
                  <a:txBody>
                    <a:bodyPr/>
                    <a:lstStyle/>
                    <a:p>
                      <a:r>
                        <a:rPr lang="en-US" sz="1000"/>
                        <a:t>8.9%</a:t>
                      </a:r>
                      <a:endParaRPr lang="en-US" sz="1000"/>
                    </a:p>
                  </a:txBody>
                  <a:tcPr/>
                </a:tc>
                <a:tc>
                  <a:txBody>
                    <a:bodyPr/>
                    <a:lstStyle/>
                    <a:p>
                      <a:r>
                        <a:rPr lang="en-US" sz="1000"/>
                        <a:t>1185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742784619"/>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95800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1110</Words>
  <Application>Microsoft Office PowerPoint</Application>
  <PresentationFormat>On-screen Show (4:3)</PresentationFormat>
  <Paragraphs>544</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Social Media - Evaluation</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Likes - Export</vt:lpstr>
      <vt:lpstr>Eigene Posts - Shares - Export</vt:lpstr>
      <vt:lpstr>Eigene Posts - Kommentare - Export</vt:lpstr>
      <vt:lpstr>Eigene Posts - Links - Export</vt:lpstr>
      <vt:lpstr>Eigene Posts - Reaktionen - Export</vt:lpstr>
      <vt:lpstr>Facebook - Videostarts - Export</vt:lpstr>
      <vt:lpstr>Eigene Posts - Videostartrate - Export</vt:lpstr>
      <vt:lpstr>Eigene Posts - Videostartrate - Flop - Export</vt:lpstr>
      <vt:lpstr>Eigene Posts - Potenzielle Reichweite - Export</vt:lpstr>
      <vt:lpstr>Eigene Posts - I-Rate Aktive Nutzer - Export</vt:lpstr>
      <vt:lpstr>Eigene Posts - I-Rate Aktive Nutzer-Flop - Export</vt:lpstr>
      <vt:lpstr>Eigene Posts - Aktive Nutzer - Export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dc:title>
  <dc:creator>Administrator</dc:creator>
  <cp:lastModifiedBy>Administrator</cp:lastModifiedBy>
  <cp:revision>1</cp:revision>
  <dcterms:created xsi:type="dcterms:W3CDTF">2017-01-11T13:11:44Z</dcterms:created>
  <dcterms:modified xsi:type="dcterms:W3CDTF">2017-01-11T13:12:34Z</dcterms:modified>
</cp:coreProperties>
</file>