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Aktive Nutzer - Export - 1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509291960"/>
              </p:ext>
            </p:extLst>
          </p:nvPr>
        </p:nvGraphicFramePr>
        <p:xfrm>
          <a:off x="457200" y="1731963"/>
          <a:ext cx="8229600" cy="4419600"/>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42684708"/>
                    </a:ext>
                  </a:extLst>
                </a:gridCol>
                <a:gridCol w="1234440">
                  <a:extLst>
                    <a:ext uri="{9D8B030D-6E8A-4147-A177-3AD203B41FA5}">
                      <a16:colId xmlns:a16="http://schemas.microsoft.com/office/drawing/2014/main" val="2641136372"/>
                    </a:ext>
                  </a:extLst>
                </a:gridCol>
                <a:gridCol w="1234440">
                  <a:extLst>
                    <a:ext uri="{9D8B030D-6E8A-4147-A177-3AD203B41FA5}">
                      <a16:colId xmlns:a16="http://schemas.microsoft.com/office/drawing/2014/main" val="1672622600"/>
                    </a:ext>
                  </a:extLst>
                </a:gridCol>
                <a:gridCol w="1234440">
                  <a:extLst>
                    <a:ext uri="{9D8B030D-6E8A-4147-A177-3AD203B41FA5}">
                      <a16:colId xmlns:a16="http://schemas.microsoft.com/office/drawing/2014/main" val="89156583"/>
                    </a:ext>
                  </a:extLst>
                </a:gridCol>
                <a:gridCol w="822960">
                  <a:extLst>
                    <a:ext uri="{9D8B030D-6E8A-4147-A177-3AD203B41FA5}">
                      <a16:colId xmlns:a16="http://schemas.microsoft.com/office/drawing/2014/main" val="3411454264"/>
                    </a:ext>
                  </a:extLst>
                </a:gridCol>
                <a:gridCol w="411480">
                  <a:extLst>
                    <a:ext uri="{9D8B030D-6E8A-4147-A177-3AD203B41FA5}">
                      <a16:colId xmlns:a16="http://schemas.microsoft.com/office/drawing/2014/main" val="4094317544"/>
                    </a:ext>
                  </a:extLst>
                </a:gridCol>
              </a:tblGrid>
              <a:tr h="370840">
                <a:tc>
                  <a:txBody>
                    <a:bodyPr/>
                    <a:lstStyle/>
                    <a:p>
                      <a:r>
                        <a:rPr lang="en-US" sz="1000"/>
                        <a:t>Post</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I-Rate Aktive Nutzer</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3002329343"/>
                  </a:ext>
                </a:extLst>
              </a:tr>
              <a:tr h="370840">
                <a:tc>
                  <a:txBody>
                    <a:bodyPr/>
                    <a:lstStyle/>
                    <a:p>
                      <a:r>
                        <a:rPr lang="de-DE" sz="1000" b="1"/>
                        <a:t>NDR Schleswig-Holstein - 2016-02-01 17:49:09</a:t>
                      </a:r>
                      <a:r>
                        <a:rPr lang="de-DE" sz="1000"/>
                        <a:t>
Die Karl-May-Spiele Bad Segeberg suchen Reiter-Statisten für die Spielzeit 2016. Voraussetzungen: mind. 16 Jahre und bei Explosionen und Schießereien sicher im Sattel. Lust? Dann meldet euch unter (04551) 95 21 34. Übrigens: Bevor ein Pferd mitmachen darf, muss es ein jahrelanges Training durchlaufen: http://www.ndr.de/karlmay458.html</a:t>
                      </a:r>
                      <a:endParaRPr lang="en-US" sz="1000"/>
                    </a:p>
                  </a:txBody>
                  <a:tcPr/>
                </a:tc>
                <a:tc>
                  <a:txBody>
                    <a:bodyPr/>
                    <a:lstStyle/>
                    <a:p>
                      <a:r>
                        <a:rPr lang="en-US" sz="1000"/>
                        <a:t>33540</a:t>
                      </a:r>
                      <a:endParaRPr lang="en-US" sz="1000"/>
                    </a:p>
                  </a:txBody>
                  <a:tcPr/>
                </a:tc>
                <a:tc>
                  <a:txBody>
                    <a:bodyPr/>
                    <a:lstStyle/>
                    <a:p>
                      <a:r>
                        <a:rPr lang="en-US" sz="1000"/>
                        <a:t>411463</a:t>
                      </a:r>
                      <a:endParaRPr lang="en-US" sz="1000"/>
                    </a:p>
                  </a:txBody>
                  <a:tcPr/>
                </a:tc>
                <a:tc>
                  <a:txBody>
                    <a:bodyPr/>
                    <a:lstStyle/>
                    <a:p>
                      <a:r>
                        <a:rPr lang="en-US" sz="1000"/>
                        <a:t>8.2%</a:t>
                      </a:r>
                      <a:endParaRPr lang="en-US" sz="1000"/>
                    </a:p>
                  </a:txBody>
                  <a:tcPr/>
                </a:tc>
                <a:tc>
                  <a:txBody>
                    <a:bodyPr/>
                    <a:lstStyle/>
                    <a:p>
                      <a:r>
                        <a:rPr lang="en-US" sz="1000"/>
                        <a:t>4005</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579433746"/>
                  </a:ext>
                </a:extLst>
              </a:tr>
              <a:tr h="370840">
                <a:tc>
                  <a:txBody>
                    <a:bodyPr/>
                    <a:lstStyle/>
                    <a:p>
                      <a:r>
                        <a:rPr lang="de-DE" sz="1000" b="1"/>
                        <a:t>NDR Schleswig-Holstein - 2016-09-12 12:44:59</a:t>
                      </a:r>
                      <a:r>
                        <a:rPr lang="de-DE" sz="1000"/>
                        <a:t>
Trotz des absoluten Badeverbots gehen Schaulustige in Kiel mit einem Delfin schwimmen - und das direkt vor der Schleuse zum Nord-Ostsee-Kanal. Die Wasserschutzpolizei muss eingreifen.</a:t>
                      </a:r>
                      <a:endParaRPr lang="en-US" sz="1000"/>
                    </a:p>
                  </a:txBody>
                  <a:tcPr/>
                </a:tc>
                <a:tc>
                  <a:txBody>
                    <a:bodyPr/>
                    <a:lstStyle/>
                    <a:p>
                      <a:r>
                        <a:rPr lang="en-US" sz="1000"/>
                        <a:t>27877</a:t>
                      </a:r>
                      <a:endParaRPr lang="en-US" sz="1000"/>
                    </a:p>
                  </a:txBody>
                  <a:tcPr/>
                </a:tc>
                <a:tc>
                  <a:txBody>
                    <a:bodyPr/>
                    <a:lstStyle/>
                    <a:p>
                      <a:r>
                        <a:rPr lang="en-US" sz="1000"/>
                        <a:t>468041</a:t>
                      </a:r>
                      <a:endParaRPr lang="en-US" sz="1000"/>
                    </a:p>
                  </a:txBody>
                  <a:tcPr/>
                </a:tc>
                <a:tc>
                  <a:txBody>
                    <a:bodyPr/>
                    <a:lstStyle/>
                    <a:p>
                      <a:r>
                        <a:rPr lang="en-US" sz="1000"/>
                        <a:t>6.0%</a:t>
                      </a:r>
                      <a:endParaRPr lang="en-US" sz="1000"/>
                    </a:p>
                  </a:txBody>
                  <a:tcPr/>
                </a:tc>
                <a:tc>
                  <a:txBody>
                    <a:bodyPr/>
                    <a:lstStyle/>
                    <a:p>
                      <a:r>
                        <a:rPr lang="en-US" sz="1000"/>
                        <a:t>1340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727661075"/>
                  </a:ext>
                </a:extLst>
              </a:tr>
              <a:tr h="370840">
                <a:tc>
                  <a:txBody>
                    <a:bodyPr/>
                    <a:lstStyle/>
                    <a:p>
                      <a:r>
                        <a:rPr lang="de-DE" sz="1000" b="1"/>
                        <a:t>NDR Schleswig-Holstein - 2016-10-27 21:04:38</a:t>
                      </a:r>
                      <a:r>
                        <a:rPr lang="de-DE" sz="1000"/>
                        <a:t>
Nach dem Großbrand im "Nautic Club" klagen Feuerwehrleute über Schaulustige. Gaffer hätten sich unter anderem am Proviant der freiwilligen Helfer bedient.</a:t>
                      </a:r>
                      <a:endParaRPr lang="en-US" sz="1000"/>
                    </a:p>
                  </a:txBody>
                  <a:tcPr/>
                </a:tc>
                <a:tc>
                  <a:txBody>
                    <a:bodyPr/>
                    <a:lstStyle/>
                    <a:p>
                      <a:r>
                        <a:rPr lang="en-US" sz="1000"/>
                        <a:t>20273</a:t>
                      </a:r>
                      <a:endParaRPr lang="en-US" sz="1000"/>
                    </a:p>
                  </a:txBody>
                  <a:tcPr/>
                </a:tc>
                <a:tc>
                  <a:txBody>
                    <a:bodyPr/>
                    <a:lstStyle/>
                    <a:p>
                      <a:r>
                        <a:rPr lang="en-US" sz="1000"/>
                        <a:t>287594</a:t>
                      </a:r>
                      <a:endParaRPr lang="en-US" sz="1000"/>
                    </a:p>
                  </a:txBody>
                  <a:tcPr/>
                </a:tc>
                <a:tc>
                  <a:txBody>
                    <a:bodyPr/>
                    <a:lstStyle/>
                    <a:p>
                      <a:r>
                        <a:rPr lang="en-US" sz="1000"/>
                        <a:t>7.0%</a:t>
                      </a:r>
                      <a:endParaRPr lang="en-US" sz="1000"/>
                    </a:p>
                  </a:txBody>
                  <a:tcPr/>
                </a:tc>
                <a:tc>
                  <a:txBody>
                    <a:bodyPr/>
                    <a:lstStyle/>
                    <a:p>
                      <a:r>
                        <a:rPr lang="en-US" sz="1000"/>
                        <a:t>4483</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336031780"/>
                  </a:ext>
                </a:extLst>
              </a:tr>
              <a:tr h="370840">
                <a:tc>
                  <a:txBody>
                    <a:bodyPr/>
                    <a:lstStyle/>
                    <a:p>
                      <a:r>
                        <a:rPr lang="de-DE" sz="1000" b="1"/>
                        <a:t>NDR Schleswig-Holstein - 2016-03-13 14:15:21</a:t>
                      </a:r>
                      <a:r>
                        <a:rPr lang="de-DE" sz="1000"/>
                        <a:t>
Tierischer Besuch in der Kieler Förde. Es wurden zwei Delfine vor der Holtenauer Schleuse gesichtet. Ob Selfie und Delfie aus Flensburg in die Landeshauptstadt gekommen sind? 
http://www.ndr.de/nachrichten/schleswig-holstein/Delfine-vor-Holtenauer-Schleuse-entdeckt,delfine142.html</a:t>
                      </a:r>
                      <a:endParaRPr lang="en-US" sz="1000"/>
                    </a:p>
                  </a:txBody>
                  <a:tcPr/>
                </a:tc>
                <a:tc>
                  <a:txBody>
                    <a:bodyPr/>
                    <a:lstStyle/>
                    <a:p>
                      <a:r>
                        <a:rPr lang="en-US" sz="1000"/>
                        <a:t>20055</a:t>
                      </a:r>
                      <a:endParaRPr lang="en-US" sz="1000"/>
                    </a:p>
                  </a:txBody>
                  <a:tcPr/>
                </a:tc>
                <a:tc>
                  <a:txBody>
                    <a:bodyPr/>
                    <a:lstStyle/>
                    <a:p>
                      <a:r>
                        <a:rPr lang="en-US" sz="1000"/>
                        <a:t>372533</a:t>
                      </a:r>
                      <a:endParaRPr lang="en-US" sz="1000"/>
                    </a:p>
                  </a:txBody>
                  <a:tcPr/>
                </a:tc>
                <a:tc>
                  <a:txBody>
                    <a:bodyPr/>
                    <a:lstStyle/>
                    <a:p>
                      <a:r>
                        <a:rPr lang="en-US" sz="1000"/>
                        <a:t>5.4%</a:t>
                      </a:r>
                      <a:endParaRPr lang="en-US" sz="1000"/>
                    </a:p>
                  </a:txBody>
                  <a:tcPr/>
                </a:tc>
                <a:tc>
                  <a:txBody>
                    <a:bodyPr/>
                    <a:lstStyle/>
                    <a:p>
                      <a:r>
                        <a:rPr lang="en-US" sz="1000"/>
                        <a:t>2333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158625769"/>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5394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Aktive Nutzer - Export - 2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135262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8879623"/>
                    </a:ext>
                  </a:extLst>
                </a:gridCol>
                <a:gridCol w="1234440">
                  <a:extLst>
                    <a:ext uri="{9D8B030D-6E8A-4147-A177-3AD203B41FA5}">
                      <a16:colId xmlns:a16="http://schemas.microsoft.com/office/drawing/2014/main" val="3773323262"/>
                    </a:ext>
                  </a:extLst>
                </a:gridCol>
                <a:gridCol w="1234440">
                  <a:extLst>
                    <a:ext uri="{9D8B030D-6E8A-4147-A177-3AD203B41FA5}">
                      <a16:colId xmlns:a16="http://schemas.microsoft.com/office/drawing/2014/main" val="170930185"/>
                    </a:ext>
                  </a:extLst>
                </a:gridCol>
                <a:gridCol w="1234440">
                  <a:extLst>
                    <a:ext uri="{9D8B030D-6E8A-4147-A177-3AD203B41FA5}">
                      <a16:colId xmlns:a16="http://schemas.microsoft.com/office/drawing/2014/main" val="3258518800"/>
                    </a:ext>
                  </a:extLst>
                </a:gridCol>
                <a:gridCol w="822960">
                  <a:extLst>
                    <a:ext uri="{9D8B030D-6E8A-4147-A177-3AD203B41FA5}">
                      <a16:colId xmlns:a16="http://schemas.microsoft.com/office/drawing/2014/main" val="73696425"/>
                    </a:ext>
                  </a:extLst>
                </a:gridCol>
                <a:gridCol w="411480">
                  <a:extLst>
                    <a:ext uri="{9D8B030D-6E8A-4147-A177-3AD203B41FA5}">
                      <a16:colId xmlns:a16="http://schemas.microsoft.com/office/drawing/2014/main" val="2641877161"/>
                    </a:ext>
                  </a:extLst>
                </a:gridCol>
              </a:tblGrid>
              <a:tr h="370840">
                <a:tc>
                  <a:txBody>
                    <a:bodyPr/>
                    <a:lstStyle/>
                    <a:p>
                      <a:r>
                        <a:rPr lang="en-US" sz="1000"/>
                        <a:t>Post</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I-Rate Aktive Nutzer</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3497134517"/>
                  </a:ext>
                </a:extLst>
              </a:tr>
              <a:tr h="370840">
                <a:tc>
                  <a:txBody>
                    <a:bodyPr/>
                    <a:lstStyle/>
                    <a:p>
                      <a:r>
                        <a:rPr lang="de-DE" sz="1000" b="1"/>
                        <a:t>NDR Schleswig-Holstein - 2016-12-28 20:28:58</a:t>
                      </a:r>
                      <a:r>
                        <a:rPr lang="de-DE" sz="1000"/>
                        <a:t>
Er war ein musikalisches Multitalent: Sänger, Komponist, Texter und Produzent. Heute ist Knut Kiesewetter mit 75 Jahren gestorben.</a:t>
                      </a:r>
                      <a:endParaRPr lang="en-US" sz="1000"/>
                    </a:p>
                  </a:txBody>
                  <a:tcPr/>
                </a:tc>
                <a:tc>
                  <a:txBody>
                    <a:bodyPr/>
                    <a:lstStyle/>
                    <a:p>
                      <a:r>
                        <a:rPr lang="en-US" sz="1000"/>
                        <a:t>18636</a:t>
                      </a:r>
                      <a:endParaRPr lang="en-US" sz="1000"/>
                    </a:p>
                  </a:txBody>
                  <a:tcPr/>
                </a:tc>
                <a:tc>
                  <a:txBody>
                    <a:bodyPr/>
                    <a:lstStyle/>
                    <a:p>
                      <a:r>
                        <a:rPr lang="en-US" sz="1000"/>
                        <a:t>281481</a:t>
                      </a:r>
                      <a:endParaRPr lang="en-US" sz="1000"/>
                    </a:p>
                  </a:txBody>
                  <a:tcPr/>
                </a:tc>
                <a:tc>
                  <a:txBody>
                    <a:bodyPr/>
                    <a:lstStyle/>
                    <a:p>
                      <a:r>
                        <a:rPr lang="en-US" sz="1000"/>
                        <a:t>6.6%</a:t>
                      </a:r>
                      <a:endParaRPr lang="en-US" sz="1000"/>
                    </a:p>
                  </a:txBody>
                  <a:tcPr/>
                </a:tc>
                <a:tc>
                  <a:txBody>
                    <a:bodyPr/>
                    <a:lstStyle/>
                    <a:p>
                      <a:r>
                        <a:rPr lang="en-US" sz="1000"/>
                        <a:t>5561</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736767426"/>
                  </a:ext>
                </a:extLst>
              </a:tr>
              <a:tr h="370840">
                <a:tc>
                  <a:txBody>
                    <a:bodyPr/>
                    <a:lstStyle/>
                    <a:p>
                      <a:r>
                        <a:rPr lang="de-DE" sz="1000" b="1"/>
                        <a:t>NDR Schleswig-Holstein - 2016-11-21 18:02:47</a:t>
                      </a:r>
                      <a:r>
                        <a:rPr lang="de-DE" sz="1000"/>
                        <a:t>
Die Hallig Hooge will Neubürger locken - und es scheint zu funktionieren.</a:t>
                      </a:r>
                      <a:endParaRPr lang="en-US" sz="1000"/>
                    </a:p>
                  </a:txBody>
                  <a:tcPr/>
                </a:tc>
                <a:tc>
                  <a:txBody>
                    <a:bodyPr/>
                    <a:lstStyle/>
                    <a:p>
                      <a:r>
                        <a:rPr lang="en-US" sz="1000"/>
                        <a:t>18263</a:t>
                      </a:r>
                      <a:endParaRPr lang="en-US" sz="1000"/>
                    </a:p>
                  </a:txBody>
                  <a:tcPr/>
                </a:tc>
                <a:tc>
                  <a:txBody>
                    <a:bodyPr/>
                    <a:lstStyle/>
                    <a:p>
                      <a:r>
                        <a:rPr lang="en-US" sz="1000"/>
                        <a:t>248144</a:t>
                      </a:r>
                      <a:endParaRPr lang="en-US" sz="1000"/>
                    </a:p>
                  </a:txBody>
                  <a:tcPr/>
                </a:tc>
                <a:tc>
                  <a:txBody>
                    <a:bodyPr/>
                    <a:lstStyle/>
                    <a:p>
                      <a:r>
                        <a:rPr lang="en-US" sz="1000"/>
                        <a:t>7.4%</a:t>
                      </a:r>
                      <a:endParaRPr lang="en-US" sz="1000"/>
                    </a:p>
                  </a:txBody>
                  <a:tcPr/>
                </a:tc>
                <a:tc>
                  <a:txBody>
                    <a:bodyPr/>
                    <a:lstStyle/>
                    <a:p>
                      <a:r>
                        <a:rPr lang="en-US" sz="1000"/>
                        <a:t>3378</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314257566"/>
                  </a:ext>
                </a:extLst>
              </a:tr>
              <a:tr h="370840">
                <a:tc>
                  <a:txBody>
                    <a:bodyPr/>
                    <a:lstStyle/>
                    <a:p>
                      <a:r>
                        <a:rPr lang="de-DE" sz="1000" b="1"/>
                        <a:t>NDR Schleswig-Holstein - 2016-05-04 15:35:12</a:t>
                      </a:r>
                      <a:r>
                        <a:rPr lang="de-DE" sz="1000"/>
                        <a:t>
Ein Landwirt sieht rot: Als das Veterinäramt mit der Polizei bei ihm auftaucht, rammt er mit seinem Traktor die Autos der Beamten.</a:t>
                      </a:r>
                      <a:endParaRPr lang="en-US" sz="1000"/>
                    </a:p>
                  </a:txBody>
                  <a:tcPr/>
                </a:tc>
                <a:tc>
                  <a:txBody>
                    <a:bodyPr/>
                    <a:lstStyle/>
                    <a:p>
                      <a:r>
                        <a:rPr lang="en-US" sz="1000"/>
                        <a:t>16112</a:t>
                      </a:r>
                      <a:endParaRPr lang="en-US" sz="1000"/>
                    </a:p>
                  </a:txBody>
                  <a:tcPr/>
                </a:tc>
                <a:tc>
                  <a:txBody>
                    <a:bodyPr/>
                    <a:lstStyle/>
                    <a:p>
                      <a:r>
                        <a:rPr lang="en-US" sz="1000"/>
                        <a:t>260104</a:t>
                      </a:r>
                      <a:endParaRPr lang="en-US" sz="1000"/>
                    </a:p>
                  </a:txBody>
                  <a:tcPr/>
                </a:tc>
                <a:tc>
                  <a:txBody>
                    <a:bodyPr/>
                    <a:lstStyle/>
                    <a:p>
                      <a:r>
                        <a:rPr lang="en-US" sz="1000"/>
                        <a:t>6.2%</a:t>
                      </a:r>
                      <a:endParaRPr lang="en-US" sz="1000"/>
                    </a:p>
                  </a:txBody>
                  <a:tcPr/>
                </a:tc>
                <a:tc>
                  <a:txBody>
                    <a:bodyPr/>
                    <a:lstStyle/>
                    <a:p>
                      <a:r>
                        <a:rPr lang="en-US" sz="1000"/>
                        <a:t>2273</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918176039"/>
                  </a:ext>
                </a:extLst>
              </a:tr>
              <a:tr h="370840">
                <a:tc>
                  <a:txBody>
                    <a:bodyPr/>
                    <a:lstStyle/>
                    <a:p>
                      <a:r>
                        <a:rPr lang="de-DE" sz="1000" b="1"/>
                        <a:t>NDR Schleswig-Holstein - 2016-07-17 13:47:25</a:t>
                      </a:r>
                      <a:r>
                        <a:rPr lang="de-DE" sz="1000"/>
                        <a:t>
Premiere: Der THW Kiel und seine Fans dienen als Kulisse für Dreharbeiten zum Kieler Tatort. Dabei landet Kommissarin Brandt bei einer Verfolgungsjagd mitten im Handballspiel der "Zebras".</a:t>
                      </a:r>
                      <a:endParaRPr lang="en-US" sz="1000"/>
                    </a:p>
                  </a:txBody>
                  <a:tcPr/>
                </a:tc>
                <a:tc>
                  <a:txBody>
                    <a:bodyPr/>
                    <a:lstStyle/>
                    <a:p>
                      <a:r>
                        <a:rPr lang="en-US" sz="1000"/>
                        <a:t>15334</a:t>
                      </a:r>
                      <a:endParaRPr lang="en-US" sz="1000"/>
                    </a:p>
                  </a:txBody>
                  <a:tcPr/>
                </a:tc>
                <a:tc>
                  <a:txBody>
                    <a:bodyPr/>
                    <a:lstStyle/>
                    <a:p>
                      <a:r>
                        <a:rPr lang="en-US" sz="1000"/>
                        <a:t>568342</a:t>
                      </a:r>
                      <a:endParaRPr lang="en-US" sz="1000"/>
                    </a:p>
                  </a:txBody>
                  <a:tcPr/>
                </a:tc>
                <a:tc>
                  <a:txBody>
                    <a:bodyPr/>
                    <a:lstStyle/>
                    <a:p>
                      <a:r>
                        <a:rPr lang="en-US" sz="1000"/>
                        <a:t>2.7%</a:t>
                      </a:r>
                      <a:endParaRPr lang="en-US" sz="1000"/>
                    </a:p>
                  </a:txBody>
                  <a:tcPr/>
                </a:tc>
                <a:tc>
                  <a:txBody>
                    <a:bodyPr/>
                    <a:lstStyle/>
                    <a:p>
                      <a:r>
                        <a:rPr lang="en-US" sz="1000"/>
                        <a:t>1861</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332089260"/>
                  </a:ext>
                </a:extLst>
              </a:tr>
              <a:tr h="370840">
                <a:tc>
                  <a:txBody>
                    <a:bodyPr/>
                    <a:lstStyle/>
                    <a:p>
                      <a:r>
                        <a:rPr lang="de-DE" sz="1000" b="1"/>
                        <a:t>NDR Schleswig-Holstein - 2016-07-27 18:20:37</a:t>
                      </a:r>
                      <a:r>
                        <a:rPr lang="de-DE" sz="1000"/>
                        <a:t>
Notärzte und Rettungssanitäter kämpfen oft mit unachtsamen Verkehrsteilnehmern, die ihnen auf den Straßen keinen Platz machen oder ihnen die Vorfahrt nehmen. Wir haben Stefan Sielemann, Hauptbrandmeister bei der Berufsfeuerwehr Kiel, bei seinen Einsätzen begleitet. Mehr dazu im Schleswig-Holstein Magazin: http://www.ndr.de/fernsehen/sendungen/schleswig-holstein_magazin/sendung536318.html</a:t>
                      </a:r>
                      <a:endParaRPr lang="en-US" sz="1000"/>
                    </a:p>
                  </a:txBody>
                  <a:tcPr/>
                </a:tc>
                <a:tc>
                  <a:txBody>
                    <a:bodyPr/>
                    <a:lstStyle/>
                    <a:p>
                      <a:r>
                        <a:rPr lang="en-US" sz="1000"/>
                        <a:t>13317</a:t>
                      </a:r>
                      <a:endParaRPr lang="en-US" sz="1000"/>
                    </a:p>
                  </a:txBody>
                  <a:tcPr/>
                </a:tc>
                <a:tc>
                  <a:txBody>
                    <a:bodyPr/>
                    <a:lstStyle/>
                    <a:p>
                      <a:r>
                        <a:rPr lang="en-US" sz="1000"/>
                        <a:t>437308</a:t>
                      </a:r>
                      <a:endParaRPr lang="en-US" sz="1000"/>
                    </a:p>
                  </a:txBody>
                  <a:tcPr/>
                </a:tc>
                <a:tc>
                  <a:txBody>
                    <a:bodyPr/>
                    <a:lstStyle/>
                    <a:p>
                      <a:r>
                        <a:rPr lang="en-US" sz="1000"/>
                        <a:t>3.0%</a:t>
                      </a:r>
                      <a:endParaRPr lang="en-US" sz="1000"/>
                    </a:p>
                  </a:txBody>
                  <a:tcPr/>
                </a:tc>
                <a:tc>
                  <a:txBody>
                    <a:bodyPr/>
                    <a:lstStyle/>
                    <a:p>
                      <a:r>
                        <a:rPr lang="en-US" sz="1000"/>
                        <a:t>649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864571745"/>
                  </a:ext>
                </a:extLst>
              </a:tr>
              <a:tr h="370840">
                <a:tc>
                  <a:txBody>
                    <a:bodyPr/>
                    <a:lstStyle/>
                    <a:p>
                      <a:r>
                        <a:rPr lang="de-DE" sz="1000" b="1"/>
                        <a:t>NDR Schleswig-Holstein - 2016-04-01 06:06:51</a:t>
                      </a:r>
                      <a:r>
                        <a:rPr lang="de-DE" sz="1000"/>
                        <a:t>
Sylt bekommt eine Straßenanbindung! Verkehrsminister Meyer hat entsprechende Recherchen von NDR 1 Welle Nord bestätigt. Hintergrund ist das Chaos auf der Schiene - entstanden durch den Konkurrenzkampf zweier Anbieter. Mehr dazu hier: http://www.ndr.de/nachrichten/schleswig-holstein/Hindenburgdamm-Bundesstrasse-statt-Bahnstrecke,hindenburgdamm130.html</a:t>
                      </a:r>
                      <a:endParaRPr lang="en-US" sz="1000"/>
                    </a:p>
                  </a:txBody>
                  <a:tcPr/>
                </a:tc>
                <a:tc>
                  <a:txBody>
                    <a:bodyPr/>
                    <a:lstStyle/>
                    <a:p>
                      <a:r>
                        <a:rPr lang="en-US" sz="1000"/>
                        <a:t>13315</a:t>
                      </a:r>
                      <a:endParaRPr lang="en-US" sz="1000"/>
                    </a:p>
                  </a:txBody>
                  <a:tcPr/>
                </a:tc>
                <a:tc>
                  <a:txBody>
                    <a:bodyPr/>
                    <a:lstStyle/>
                    <a:p>
                      <a:r>
                        <a:rPr lang="en-US" sz="1000"/>
                        <a:t>148438</a:t>
                      </a:r>
                      <a:endParaRPr lang="en-US" sz="1000"/>
                    </a:p>
                  </a:txBody>
                  <a:tcPr/>
                </a:tc>
                <a:tc>
                  <a:txBody>
                    <a:bodyPr/>
                    <a:lstStyle/>
                    <a:p>
                      <a:r>
                        <a:rPr lang="en-US" sz="1000"/>
                        <a:t>9.0%</a:t>
                      </a:r>
                      <a:endParaRPr lang="en-US" sz="1000"/>
                    </a:p>
                  </a:txBody>
                  <a:tcPr/>
                </a:tc>
                <a:tc>
                  <a:txBody>
                    <a:bodyPr/>
                    <a:lstStyle/>
                    <a:p>
                      <a:r>
                        <a:rPr lang="en-US" sz="1000"/>
                        <a:t>998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55448122"/>
                  </a:ext>
                </a:extLst>
              </a:tr>
              <a:tr h="370840">
                <a:tc>
                  <a:txBody>
                    <a:bodyPr/>
                    <a:lstStyle/>
                    <a:p>
                      <a:r>
                        <a:rPr lang="en-US" sz="1000" b="1"/>
                        <a:t>NDR Schleswig-Holstein - 2016-02-25 09:11:10</a:t>
                      </a:r>
                      <a:r>
                        <a:rPr lang="en-US" sz="1000"/>
                        <a:t>
Tja, was soll man sagen? Profi bleibt halt Profi. Dominik Klein hat in #BasticksBallBattle gewonnen. Jan, Kopf hoch - morgen kannst Du dich gegen die Profis von Holstein Kiel beweisen :) THW Kiel</a:t>
                      </a:r>
                      <a:endParaRPr lang="en-US" sz="1000"/>
                    </a:p>
                  </a:txBody>
                  <a:tcPr/>
                </a:tc>
                <a:tc>
                  <a:txBody>
                    <a:bodyPr/>
                    <a:lstStyle/>
                    <a:p>
                      <a:r>
                        <a:rPr lang="en-US" sz="1000"/>
                        <a:t>13242</a:t>
                      </a:r>
                      <a:endParaRPr lang="en-US" sz="1000"/>
                    </a:p>
                  </a:txBody>
                  <a:tcPr/>
                </a:tc>
                <a:tc>
                  <a:txBody>
                    <a:bodyPr/>
                    <a:lstStyle/>
                    <a:p>
                      <a:r>
                        <a:rPr lang="en-US" sz="1000"/>
                        <a:t>210801</a:t>
                      </a:r>
                      <a:endParaRPr lang="en-US" sz="1000"/>
                    </a:p>
                  </a:txBody>
                  <a:tcPr/>
                </a:tc>
                <a:tc>
                  <a:txBody>
                    <a:bodyPr/>
                    <a:lstStyle/>
                    <a:p>
                      <a:r>
                        <a:rPr lang="en-US" sz="1000"/>
                        <a:t>6.3%</a:t>
                      </a:r>
                      <a:endParaRPr lang="en-US" sz="1000"/>
                    </a:p>
                  </a:txBody>
                  <a:tcPr/>
                </a:tc>
                <a:tc>
                  <a:txBody>
                    <a:bodyPr/>
                    <a:lstStyle/>
                    <a:p>
                      <a:r>
                        <a:rPr lang="en-US" sz="1000"/>
                        <a:t>1027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01146794"/>
                  </a:ext>
                </a:extLst>
              </a:tr>
              <a:tr h="370840">
                <a:tc>
                  <a:txBody>
                    <a:bodyPr/>
                    <a:lstStyle/>
                    <a:p>
                      <a:r>
                        <a:rPr lang="de-DE" sz="1000" b="1"/>
                        <a:t>NDR Schleswig-Holstein - 2016-01-25 14:03:28</a:t>
                      </a:r>
                      <a:r>
                        <a:rPr lang="de-DE" sz="1000"/>
                        <a:t>
Bei einem schweren Verkehrsunfall in Kiel hat sich ein Notarztwagen überschlagen. Nach ersten Informationen wurden dabei drei Menschen verletzt.</a:t>
                      </a:r>
                      <a:endParaRPr lang="en-US" sz="1000"/>
                    </a:p>
                  </a:txBody>
                  <a:tcPr/>
                </a:tc>
                <a:tc>
                  <a:txBody>
                    <a:bodyPr/>
                    <a:lstStyle/>
                    <a:p>
                      <a:r>
                        <a:rPr lang="en-US" sz="1000"/>
                        <a:t>12452</a:t>
                      </a:r>
                      <a:endParaRPr lang="en-US" sz="1000"/>
                    </a:p>
                  </a:txBody>
                  <a:tcPr/>
                </a:tc>
                <a:tc>
                  <a:txBody>
                    <a:bodyPr/>
                    <a:lstStyle/>
                    <a:p>
                      <a:r>
                        <a:rPr lang="en-US" sz="1000"/>
                        <a:t>53315</a:t>
                      </a:r>
                      <a:endParaRPr lang="en-US" sz="1000"/>
                    </a:p>
                  </a:txBody>
                  <a:tcPr/>
                </a:tc>
                <a:tc>
                  <a:txBody>
                    <a:bodyPr/>
                    <a:lstStyle/>
                    <a:p>
                      <a:r>
                        <a:rPr lang="en-US" sz="1000"/>
                        <a:t>23.4%</a:t>
                      </a:r>
                      <a:endParaRPr lang="en-US" sz="1000"/>
                    </a:p>
                  </a:txBody>
                  <a:tcPr/>
                </a:tc>
                <a:tc>
                  <a:txBody>
                    <a:bodyPr/>
                    <a:lstStyle/>
                    <a:p>
                      <a:r>
                        <a:rPr lang="en-US" sz="1000"/>
                        <a:t>279</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4162544005"/>
                  </a:ext>
                </a:extLst>
              </a:tr>
              <a:tr h="370840">
                <a:tc>
                  <a:txBody>
                    <a:bodyPr/>
                    <a:lstStyle/>
                    <a:p>
                      <a:r>
                        <a:rPr lang="de-DE" sz="1000" b="1"/>
                        <a:t>NDR Schleswig-Holstein - 2016-02-16 09:48:10</a:t>
                      </a:r>
                      <a:r>
                        <a:rPr lang="de-DE" sz="1000"/>
                        <a:t>
Bombastisch, wie sich Jan Bastick gegen die Spieler der SG Flensburg-Handewitt angestellt hat. Doch trotz 1A-Verstärkung von SG-Trainer Ljubomir Vranjes hat es für den Sieg nicht ganz gereicht. Am Mittwoch tritt Jan gegen den Golf-Club Kitzeberg e.V. an. Schafft er es diesmal? #BasticksBallBattle</a:t>
                      </a:r>
                      <a:endParaRPr lang="en-US" sz="1000"/>
                    </a:p>
                  </a:txBody>
                  <a:tcPr/>
                </a:tc>
                <a:tc>
                  <a:txBody>
                    <a:bodyPr/>
                    <a:lstStyle/>
                    <a:p>
                      <a:r>
                        <a:rPr lang="en-US" sz="1000"/>
                        <a:t>10144</a:t>
                      </a:r>
                      <a:endParaRPr lang="en-US" sz="1000"/>
                    </a:p>
                  </a:txBody>
                  <a:tcPr/>
                </a:tc>
                <a:tc>
                  <a:txBody>
                    <a:bodyPr/>
                    <a:lstStyle/>
                    <a:p>
                      <a:r>
                        <a:rPr lang="en-US" sz="1000"/>
                        <a:t>171700</a:t>
                      </a:r>
                      <a:endParaRPr lang="en-US" sz="1000"/>
                    </a:p>
                  </a:txBody>
                  <a:tcPr/>
                </a:tc>
                <a:tc>
                  <a:txBody>
                    <a:bodyPr/>
                    <a:lstStyle/>
                    <a:p>
                      <a:r>
                        <a:rPr lang="en-US" sz="1000"/>
                        <a:t>5.9%</a:t>
                      </a:r>
                      <a:endParaRPr lang="en-US" sz="1000"/>
                    </a:p>
                  </a:txBody>
                  <a:tcPr/>
                </a:tc>
                <a:tc>
                  <a:txBody>
                    <a:bodyPr/>
                    <a:lstStyle/>
                    <a:p>
                      <a:r>
                        <a:rPr lang="en-US" sz="1000"/>
                        <a:t>662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46184611"/>
                  </a:ext>
                </a:extLst>
              </a:tr>
              <a:tr h="370840">
                <a:tc>
                  <a:txBody>
                    <a:bodyPr/>
                    <a:lstStyle/>
                    <a:p>
                      <a:r>
                        <a:rPr lang="de-DE" sz="1000" b="1"/>
                        <a:t>NDR Schleswig-Holstein - 2016-03-14 19:04:12</a:t>
                      </a:r>
                      <a:r>
                        <a:rPr lang="de-DE" sz="1000"/>
                        <a:t>
Unsere Kollegen hatten heute Glück. Die beiden Delfine in der Kieler Förde sind ihnen quasi vor die Kamera geschwommen. Ein Experte hat uns bestätigt: Es sind "Selfie" und "Delfie". http://www.ndr.de/nachrichten/schleswig-holstein/Experte-bestaetigt-Es-sind-Selfie-und-Delfie,delfine158.html</a:t>
                      </a:r>
                      <a:endParaRPr lang="en-US" sz="1000"/>
                    </a:p>
                  </a:txBody>
                  <a:tcPr/>
                </a:tc>
                <a:tc>
                  <a:txBody>
                    <a:bodyPr/>
                    <a:lstStyle/>
                    <a:p>
                      <a:r>
                        <a:rPr lang="en-US" sz="1000"/>
                        <a:t>8352</a:t>
                      </a:r>
                      <a:endParaRPr lang="en-US" sz="1000"/>
                    </a:p>
                  </a:txBody>
                  <a:tcPr/>
                </a:tc>
                <a:tc>
                  <a:txBody>
                    <a:bodyPr/>
                    <a:lstStyle/>
                    <a:p>
                      <a:r>
                        <a:rPr lang="en-US" sz="1000"/>
                        <a:t>270301</a:t>
                      </a:r>
                      <a:endParaRPr lang="en-US" sz="1000"/>
                    </a:p>
                  </a:txBody>
                  <a:tcPr/>
                </a:tc>
                <a:tc>
                  <a:txBody>
                    <a:bodyPr/>
                    <a:lstStyle/>
                    <a:p>
                      <a:r>
                        <a:rPr lang="en-US" sz="1000"/>
                        <a:t>3.1%</a:t>
                      </a:r>
                      <a:endParaRPr lang="en-US" sz="1000"/>
                    </a:p>
                  </a:txBody>
                  <a:tcPr/>
                </a:tc>
                <a:tc>
                  <a:txBody>
                    <a:bodyPr/>
                    <a:lstStyle/>
                    <a:p>
                      <a:r>
                        <a:rPr lang="en-US" sz="1000"/>
                        <a:t>2097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897114783"/>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96293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Aktive Nutzer - Export - 3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743500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75270270"/>
                    </a:ext>
                  </a:extLst>
                </a:gridCol>
                <a:gridCol w="1234440">
                  <a:extLst>
                    <a:ext uri="{9D8B030D-6E8A-4147-A177-3AD203B41FA5}">
                      <a16:colId xmlns:a16="http://schemas.microsoft.com/office/drawing/2014/main" val="1169622934"/>
                    </a:ext>
                  </a:extLst>
                </a:gridCol>
                <a:gridCol w="1234440">
                  <a:extLst>
                    <a:ext uri="{9D8B030D-6E8A-4147-A177-3AD203B41FA5}">
                      <a16:colId xmlns:a16="http://schemas.microsoft.com/office/drawing/2014/main" val="1885028420"/>
                    </a:ext>
                  </a:extLst>
                </a:gridCol>
                <a:gridCol w="1234440">
                  <a:extLst>
                    <a:ext uri="{9D8B030D-6E8A-4147-A177-3AD203B41FA5}">
                      <a16:colId xmlns:a16="http://schemas.microsoft.com/office/drawing/2014/main" val="4026144712"/>
                    </a:ext>
                  </a:extLst>
                </a:gridCol>
                <a:gridCol w="822960">
                  <a:extLst>
                    <a:ext uri="{9D8B030D-6E8A-4147-A177-3AD203B41FA5}">
                      <a16:colId xmlns:a16="http://schemas.microsoft.com/office/drawing/2014/main" val="2294170258"/>
                    </a:ext>
                  </a:extLst>
                </a:gridCol>
                <a:gridCol w="411480">
                  <a:extLst>
                    <a:ext uri="{9D8B030D-6E8A-4147-A177-3AD203B41FA5}">
                      <a16:colId xmlns:a16="http://schemas.microsoft.com/office/drawing/2014/main" val="1187168587"/>
                    </a:ext>
                  </a:extLst>
                </a:gridCol>
              </a:tblGrid>
              <a:tr h="370840">
                <a:tc>
                  <a:txBody>
                    <a:bodyPr/>
                    <a:lstStyle/>
                    <a:p>
                      <a:r>
                        <a:rPr lang="en-US" sz="1000"/>
                        <a:t>Post</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I-Rate Aktive Nutzer</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445433751"/>
                  </a:ext>
                </a:extLst>
              </a:tr>
              <a:tr h="370840">
                <a:tc>
                  <a:txBody>
                    <a:bodyPr/>
                    <a:lstStyle/>
                    <a:p>
                      <a:r>
                        <a:rPr lang="de-DE" sz="1000" b="1"/>
                        <a:t>NDR Schleswig-Holstein - 2016-08-07 19:34:53</a:t>
                      </a:r>
                      <a:r>
                        <a:rPr lang="de-DE" sz="1000"/>
                        <a:t>
Das Wacken Open Air geht und was bleibt sind 1.000 Tonnen Müll. Die Entsorgung ist eine logistische Leistung - die Geld bringt.</a:t>
                      </a:r>
                      <a:endParaRPr lang="en-US" sz="1000"/>
                    </a:p>
                  </a:txBody>
                  <a:tcPr/>
                </a:tc>
                <a:tc>
                  <a:txBody>
                    <a:bodyPr/>
                    <a:lstStyle/>
                    <a:p>
                      <a:r>
                        <a:rPr lang="en-US" sz="1000"/>
                        <a:t>8023</a:t>
                      </a:r>
                      <a:endParaRPr lang="en-US" sz="1000"/>
                    </a:p>
                  </a:txBody>
                  <a:tcPr/>
                </a:tc>
                <a:tc>
                  <a:txBody>
                    <a:bodyPr/>
                    <a:lstStyle/>
                    <a:p>
                      <a:r>
                        <a:rPr lang="en-US" sz="1000"/>
                        <a:t>98637</a:t>
                      </a:r>
                      <a:endParaRPr lang="en-US" sz="1000"/>
                    </a:p>
                  </a:txBody>
                  <a:tcPr/>
                </a:tc>
                <a:tc>
                  <a:txBody>
                    <a:bodyPr/>
                    <a:lstStyle/>
                    <a:p>
                      <a:r>
                        <a:rPr lang="en-US" sz="1000"/>
                        <a:t>8.1%</a:t>
                      </a:r>
                      <a:endParaRPr lang="en-US" sz="1000"/>
                    </a:p>
                  </a:txBody>
                  <a:tcPr/>
                </a:tc>
                <a:tc>
                  <a:txBody>
                    <a:bodyPr/>
                    <a:lstStyle/>
                    <a:p>
                      <a:r>
                        <a:rPr lang="en-US" sz="1000"/>
                        <a:t>491</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192113732"/>
                  </a:ext>
                </a:extLst>
              </a:tr>
              <a:tr h="370840">
                <a:tc>
                  <a:txBody>
                    <a:bodyPr/>
                    <a:lstStyle/>
                    <a:p>
                      <a:r>
                        <a:rPr lang="de-DE" sz="1000" b="1"/>
                        <a:t>NDR Schleswig-Holstein - 2016-06-22 11:33:50</a:t>
                      </a:r>
                      <a:r>
                        <a:rPr lang="de-DE" sz="1000"/>
                        <a:t>
Pferdebesitzer, die ihr Tier in Tangstedt stehen haben, sollen dafür künftig eine Steuer zahlen. Die Gemeinde ist die erste im Land, die eine solche Steuer erhebt.</a:t>
                      </a:r>
                      <a:endParaRPr lang="en-US" sz="1000"/>
                    </a:p>
                  </a:txBody>
                  <a:tcPr/>
                </a:tc>
                <a:tc>
                  <a:txBody>
                    <a:bodyPr/>
                    <a:lstStyle/>
                    <a:p>
                      <a:r>
                        <a:rPr lang="en-US" sz="1000"/>
                        <a:t>7797</a:t>
                      </a:r>
                      <a:endParaRPr lang="en-US" sz="1000"/>
                    </a:p>
                  </a:txBody>
                  <a:tcPr/>
                </a:tc>
                <a:tc>
                  <a:txBody>
                    <a:bodyPr/>
                    <a:lstStyle/>
                    <a:p>
                      <a:r>
                        <a:rPr lang="en-US" sz="1000"/>
                        <a:t>118230</a:t>
                      </a:r>
                      <a:endParaRPr lang="en-US" sz="1000"/>
                    </a:p>
                  </a:txBody>
                  <a:tcPr/>
                </a:tc>
                <a:tc>
                  <a:txBody>
                    <a:bodyPr/>
                    <a:lstStyle/>
                    <a:p>
                      <a:r>
                        <a:rPr lang="en-US" sz="1000"/>
                        <a:t>6.6%</a:t>
                      </a:r>
                      <a:endParaRPr lang="en-US" sz="1000"/>
                    </a:p>
                  </a:txBody>
                  <a:tcPr/>
                </a:tc>
                <a:tc>
                  <a:txBody>
                    <a:bodyPr/>
                    <a:lstStyle/>
                    <a:p>
                      <a:r>
                        <a:rPr lang="en-US" sz="1000"/>
                        <a:t>1371</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836526870"/>
                  </a:ext>
                </a:extLst>
              </a:tr>
              <a:tr h="370840">
                <a:tc>
                  <a:txBody>
                    <a:bodyPr/>
                    <a:lstStyle/>
                    <a:p>
                      <a:r>
                        <a:rPr lang="de-DE" sz="1000" b="1"/>
                        <a:t>NDR Schleswig-Holstein - 2016-05-27 07:32:43</a:t>
                      </a:r>
                      <a:r>
                        <a:rPr lang="de-DE" sz="1000"/>
                        <a:t>
In Wohn-, Schlaf- und Badezimmer von Rolf Schümann in Armstedt stand mal meterhoch die Gülle von 40 Kühen. Jetzt entspannt er sich in dem runden Haus auf seiner gemütlichen Couch und genießt den Blick auf eine Pferdekoppel. An die stinkende Vergangenheit erinnert fast nichts mehr.</a:t>
                      </a:r>
                      <a:endParaRPr lang="en-US" sz="1000"/>
                    </a:p>
                  </a:txBody>
                  <a:tcPr/>
                </a:tc>
                <a:tc>
                  <a:txBody>
                    <a:bodyPr/>
                    <a:lstStyle/>
                    <a:p>
                      <a:r>
                        <a:rPr lang="en-US" sz="1000"/>
                        <a:t>7738</a:t>
                      </a:r>
                      <a:endParaRPr lang="en-US" sz="1000"/>
                    </a:p>
                  </a:txBody>
                  <a:tcPr/>
                </a:tc>
                <a:tc>
                  <a:txBody>
                    <a:bodyPr/>
                    <a:lstStyle/>
                    <a:p>
                      <a:r>
                        <a:rPr lang="en-US" sz="1000"/>
                        <a:t>125343</a:t>
                      </a:r>
                      <a:endParaRPr lang="en-US" sz="1000"/>
                    </a:p>
                  </a:txBody>
                  <a:tcPr/>
                </a:tc>
                <a:tc>
                  <a:txBody>
                    <a:bodyPr/>
                    <a:lstStyle/>
                    <a:p>
                      <a:r>
                        <a:rPr lang="en-US" sz="1000"/>
                        <a:t>6.2%</a:t>
                      </a:r>
                      <a:endParaRPr lang="en-US" sz="1000"/>
                    </a:p>
                  </a:txBody>
                  <a:tcPr/>
                </a:tc>
                <a:tc>
                  <a:txBody>
                    <a:bodyPr/>
                    <a:lstStyle/>
                    <a:p>
                      <a:r>
                        <a:rPr lang="en-US" sz="1000"/>
                        <a:t>1583</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607146521"/>
                  </a:ext>
                </a:extLst>
              </a:tr>
              <a:tr h="370840">
                <a:tc>
                  <a:txBody>
                    <a:bodyPr/>
                    <a:lstStyle/>
                    <a:p>
                      <a:r>
                        <a:rPr lang="de-DE" sz="1000" b="1"/>
                        <a:t>NDR Schleswig-Holstein - 2016-04-18 11:15:13</a:t>
                      </a:r>
                      <a:r>
                        <a:rPr lang="de-DE" sz="1000"/>
                        <a:t>
Spannendes Landesderby in der Regionalliga Nord: Mehr als 800 Zuschauer, 5 Tore und eine Rote Karte. Zwischen dem ETSV Weiche Flensburg und dem VfB Lübeck v. 1919 e. V. ging es am Ende hitzig zu.</a:t>
                      </a:r>
                      <a:endParaRPr lang="en-US" sz="1000"/>
                    </a:p>
                  </a:txBody>
                  <a:tcPr/>
                </a:tc>
                <a:tc>
                  <a:txBody>
                    <a:bodyPr/>
                    <a:lstStyle/>
                    <a:p>
                      <a:r>
                        <a:rPr lang="en-US" sz="1000"/>
                        <a:t>7594</a:t>
                      </a:r>
                      <a:endParaRPr lang="en-US" sz="1000"/>
                    </a:p>
                  </a:txBody>
                  <a:tcPr/>
                </a:tc>
                <a:tc>
                  <a:txBody>
                    <a:bodyPr/>
                    <a:lstStyle/>
                    <a:p>
                      <a:r>
                        <a:rPr lang="en-US" sz="1000"/>
                        <a:t>208999</a:t>
                      </a:r>
                      <a:endParaRPr lang="en-US" sz="1000"/>
                    </a:p>
                  </a:txBody>
                  <a:tcPr/>
                </a:tc>
                <a:tc>
                  <a:txBody>
                    <a:bodyPr/>
                    <a:lstStyle/>
                    <a:p>
                      <a:r>
                        <a:rPr lang="en-US" sz="1000"/>
                        <a:t>3.6%</a:t>
                      </a:r>
                      <a:endParaRPr lang="en-US" sz="1000"/>
                    </a:p>
                  </a:txBody>
                  <a:tcPr/>
                </a:tc>
                <a:tc>
                  <a:txBody>
                    <a:bodyPr/>
                    <a:lstStyle/>
                    <a:p>
                      <a:r>
                        <a:rPr lang="en-US" sz="1000"/>
                        <a:t>248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958982341"/>
                  </a:ext>
                </a:extLst>
              </a:tr>
              <a:tr h="370840">
                <a:tc>
                  <a:txBody>
                    <a:bodyPr/>
                    <a:lstStyle/>
                    <a:p>
                      <a:r>
                        <a:rPr lang="de-DE" sz="1000" b="1"/>
                        <a:t>NDR Schleswig-Holstein - 2016-05-11 19:15:22</a:t>
                      </a:r>
                      <a:r>
                        <a:rPr lang="de-DE" sz="1000"/>
                        <a:t>
Gelb - überall Gelb! Wir können uns am Raps nicht satt sehen und sind noch mal losgezogen. Dieses Mal mit dabei: Segelboote, ein Windrad und sogar Rehe - im Raps natürlich.</a:t>
                      </a:r>
                      <a:endParaRPr lang="en-US" sz="1000"/>
                    </a:p>
                  </a:txBody>
                  <a:tcPr/>
                </a:tc>
                <a:tc>
                  <a:txBody>
                    <a:bodyPr/>
                    <a:lstStyle/>
                    <a:p>
                      <a:r>
                        <a:rPr lang="en-US" sz="1000"/>
                        <a:t>7438</a:t>
                      </a:r>
                      <a:endParaRPr lang="en-US" sz="1000"/>
                    </a:p>
                  </a:txBody>
                  <a:tcPr/>
                </a:tc>
                <a:tc>
                  <a:txBody>
                    <a:bodyPr/>
                    <a:lstStyle/>
                    <a:p>
                      <a:r>
                        <a:rPr lang="en-US" sz="1000"/>
                        <a:t>196914</a:t>
                      </a:r>
                      <a:endParaRPr lang="en-US" sz="1000"/>
                    </a:p>
                  </a:txBody>
                  <a:tcPr/>
                </a:tc>
                <a:tc>
                  <a:txBody>
                    <a:bodyPr/>
                    <a:lstStyle/>
                    <a:p>
                      <a:r>
                        <a:rPr lang="en-US" sz="1000"/>
                        <a:t>3.8%</a:t>
                      </a:r>
                      <a:endParaRPr lang="en-US" sz="1000"/>
                    </a:p>
                  </a:txBody>
                  <a:tcPr/>
                </a:tc>
                <a:tc>
                  <a:txBody>
                    <a:bodyPr/>
                    <a:lstStyle/>
                    <a:p>
                      <a:r>
                        <a:rPr lang="en-US" sz="1000"/>
                        <a:t>1420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20399512"/>
                  </a:ext>
                </a:extLst>
              </a:tr>
              <a:tr h="370840">
                <a:tc>
                  <a:txBody>
                    <a:bodyPr/>
                    <a:lstStyle/>
                    <a:p>
                      <a:r>
                        <a:rPr lang="de-DE" sz="1000" b="1"/>
                        <a:t>NDR Schleswig-Holstein - 2016-09-16 21:06:30</a:t>
                      </a:r>
                      <a:r>
                        <a:rPr lang="de-DE" sz="1000"/>
                        <a:t>
Die größte Segeljacht der Welt hat heute das Trockendock verlassen. In der Förde grüßte der Delfin. Alle Bilder: www.ndr.de/nachrichten/schleswig-holstein/Kleiner-Ausflug-fuer-groesste-Segeljacht-der-Welt,sailingyachta102.html</a:t>
                      </a:r>
                      <a:endParaRPr lang="en-US" sz="1000"/>
                    </a:p>
                  </a:txBody>
                  <a:tcPr/>
                </a:tc>
                <a:tc>
                  <a:txBody>
                    <a:bodyPr/>
                    <a:lstStyle/>
                    <a:p>
                      <a:r>
                        <a:rPr lang="en-US" sz="1000"/>
                        <a:t>7244</a:t>
                      </a:r>
                      <a:endParaRPr lang="en-US" sz="1000"/>
                    </a:p>
                  </a:txBody>
                  <a:tcPr/>
                </a:tc>
                <a:tc>
                  <a:txBody>
                    <a:bodyPr/>
                    <a:lstStyle/>
                    <a:p>
                      <a:r>
                        <a:rPr lang="en-US" sz="1000"/>
                        <a:t>147198</a:t>
                      </a:r>
                      <a:endParaRPr lang="en-US" sz="1000"/>
                    </a:p>
                  </a:txBody>
                  <a:tcPr/>
                </a:tc>
                <a:tc>
                  <a:txBody>
                    <a:bodyPr/>
                    <a:lstStyle/>
                    <a:p>
                      <a:r>
                        <a:rPr lang="en-US" sz="1000"/>
                        <a:t>4.9%</a:t>
                      </a:r>
                      <a:endParaRPr lang="en-US" sz="1000"/>
                    </a:p>
                  </a:txBody>
                  <a:tcPr/>
                </a:tc>
                <a:tc>
                  <a:txBody>
                    <a:bodyPr/>
                    <a:lstStyle/>
                    <a:p>
                      <a:r>
                        <a:rPr lang="en-US" sz="1000"/>
                        <a:t>548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587135807"/>
                  </a:ext>
                </a:extLst>
              </a:tr>
              <a:tr h="370840">
                <a:tc>
                  <a:txBody>
                    <a:bodyPr/>
                    <a:lstStyle/>
                    <a:p>
                      <a:r>
                        <a:rPr lang="de-DE" sz="1000" b="1"/>
                        <a:t>NDR Schleswig-Holstein - 2016-06-07 14:52:33</a:t>
                      </a:r>
                      <a:r>
                        <a:rPr lang="de-DE" sz="1000"/>
                        <a:t>
"Mensch, Leude ...", sagt Daniel aus Silberstedt norddeutsch trocken. Der Doppeltornado von Schuby hat sein Leben und das seiner Freundin Nele ordentlich durcheinandergewirbelt. ZDF, NDR.de, Bild, Focus, SPIEGEL ONLINE, Hallo deutschland, Markus Lanz - alle teilen ihr Video und wollen mit ihnen reden.</a:t>
                      </a:r>
                      <a:endParaRPr lang="en-US" sz="1000"/>
                    </a:p>
                  </a:txBody>
                  <a:tcPr/>
                </a:tc>
                <a:tc>
                  <a:txBody>
                    <a:bodyPr/>
                    <a:lstStyle/>
                    <a:p>
                      <a:r>
                        <a:rPr lang="en-US" sz="1000"/>
                        <a:t>6530</a:t>
                      </a:r>
                      <a:endParaRPr lang="en-US" sz="1000"/>
                    </a:p>
                  </a:txBody>
                  <a:tcPr/>
                </a:tc>
                <a:tc>
                  <a:txBody>
                    <a:bodyPr/>
                    <a:lstStyle/>
                    <a:p>
                      <a:r>
                        <a:rPr lang="en-US" sz="1000"/>
                        <a:t>90439</a:t>
                      </a:r>
                      <a:endParaRPr lang="en-US" sz="1000"/>
                    </a:p>
                  </a:txBody>
                  <a:tcPr/>
                </a:tc>
                <a:tc>
                  <a:txBody>
                    <a:bodyPr/>
                    <a:lstStyle/>
                    <a:p>
                      <a:r>
                        <a:rPr lang="en-US" sz="1000"/>
                        <a:t>7.2%</a:t>
                      </a:r>
                      <a:endParaRPr lang="en-US" sz="1000"/>
                    </a:p>
                  </a:txBody>
                  <a:tcPr/>
                </a:tc>
                <a:tc>
                  <a:txBody>
                    <a:bodyPr/>
                    <a:lstStyle/>
                    <a:p>
                      <a:r>
                        <a:rPr lang="en-US" sz="1000"/>
                        <a:t>504</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386005590"/>
                  </a:ext>
                </a:extLst>
              </a:tr>
              <a:tr h="370840">
                <a:tc>
                  <a:txBody>
                    <a:bodyPr/>
                    <a:lstStyle/>
                    <a:p>
                      <a:r>
                        <a:rPr lang="de-DE" sz="1000" b="1"/>
                        <a:t>NDR Schleswig-Holstein - 2016-04-18 15:56:01</a:t>
                      </a:r>
                      <a:r>
                        <a:rPr lang="de-DE" sz="1000"/>
                        <a:t>
300.000 Euro - Schrott.</a:t>
                      </a:r>
                      <a:endParaRPr lang="en-US" sz="1000"/>
                    </a:p>
                  </a:txBody>
                  <a:tcPr/>
                </a:tc>
                <a:tc>
                  <a:txBody>
                    <a:bodyPr/>
                    <a:lstStyle/>
                    <a:p>
                      <a:r>
                        <a:rPr lang="en-US" sz="1000"/>
                        <a:t>6369</a:t>
                      </a:r>
                      <a:endParaRPr lang="en-US" sz="1000"/>
                    </a:p>
                  </a:txBody>
                  <a:tcPr/>
                </a:tc>
                <a:tc>
                  <a:txBody>
                    <a:bodyPr/>
                    <a:lstStyle/>
                    <a:p>
                      <a:r>
                        <a:rPr lang="en-US" sz="1000"/>
                        <a:t>78827</a:t>
                      </a:r>
                      <a:endParaRPr lang="en-US" sz="1000"/>
                    </a:p>
                  </a:txBody>
                  <a:tcPr/>
                </a:tc>
                <a:tc>
                  <a:txBody>
                    <a:bodyPr/>
                    <a:lstStyle/>
                    <a:p>
                      <a:r>
                        <a:rPr lang="en-US" sz="1000"/>
                        <a:t>8.1%</a:t>
                      </a:r>
                      <a:endParaRPr lang="en-US" sz="1000"/>
                    </a:p>
                  </a:txBody>
                  <a:tcPr/>
                </a:tc>
                <a:tc>
                  <a:txBody>
                    <a:bodyPr/>
                    <a:lstStyle/>
                    <a:p>
                      <a:r>
                        <a:rPr lang="en-US" sz="1000"/>
                        <a:t>562</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205488243"/>
                  </a:ext>
                </a:extLst>
              </a:tr>
              <a:tr h="370840">
                <a:tc>
                  <a:txBody>
                    <a:bodyPr/>
                    <a:lstStyle/>
                    <a:p>
                      <a:r>
                        <a:rPr lang="de-DE" sz="1000" b="1"/>
                        <a:t>NDR Schleswig-Holstein - 2016-10-28 20:08:05</a:t>
                      </a:r>
                      <a:r>
                        <a:rPr lang="de-DE" sz="1000"/>
                        <a:t>
Ein möglicherweise bewaffneter Gewalttäter ist aus der geschlossenen Psychiatrie in Schleswig ausgebrochen. Die Polizei warnt davor, an den Mann heranzutreten.</a:t>
                      </a:r>
                      <a:endParaRPr lang="en-US" sz="1000"/>
                    </a:p>
                  </a:txBody>
                  <a:tcPr/>
                </a:tc>
                <a:tc>
                  <a:txBody>
                    <a:bodyPr/>
                    <a:lstStyle/>
                    <a:p>
                      <a:r>
                        <a:rPr lang="en-US" sz="1000"/>
                        <a:t>6050</a:t>
                      </a:r>
                      <a:endParaRPr lang="en-US" sz="1000"/>
                    </a:p>
                  </a:txBody>
                  <a:tcPr/>
                </a:tc>
                <a:tc>
                  <a:txBody>
                    <a:bodyPr/>
                    <a:lstStyle/>
                    <a:p>
                      <a:r>
                        <a:rPr lang="en-US" sz="1000"/>
                        <a:t>70012</a:t>
                      </a:r>
                      <a:endParaRPr lang="en-US" sz="1000"/>
                    </a:p>
                  </a:txBody>
                  <a:tcPr/>
                </a:tc>
                <a:tc>
                  <a:txBody>
                    <a:bodyPr/>
                    <a:lstStyle/>
                    <a:p>
                      <a:r>
                        <a:rPr lang="en-US" sz="1000"/>
                        <a:t>8.6%</a:t>
                      </a:r>
                      <a:endParaRPr lang="en-US" sz="1000"/>
                    </a:p>
                  </a:txBody>
                  <a:tcPr/>
                </a:tc>
                <a:tc>
                  <a:txBody>
                    <a:bodyPr/>
                    <a:lstStyle/>
                    <a:p>
                      <a:r>
                        <a:rPr lang="en-US" sz="1000"/>
                        <a:t>270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668556468"/>
                  </a:ext>
                </a:extLst>
              </a:tr>
              <a:tr h="370840">
                <a:tc>
                  <a:txBody>
                    <a:bodyPr/>
                    <a:lstStyle/>
                    <a:p>
                      <a:r>
                        <a:rPr lang="en-US" sz="1000" b="1"/>
                        <a:t>NDR Schleswig-Holstein - 2016-03-17 07:45:02</a:t>
                      </a:r>
                      <a:r>
                        <a:rPr lang="en-US" sz="1000"/>
                        <a:t>
Happy Birthday, Brösel! Alles Gute, Werner!</a:t>
                      </a:r>
                      <a:endParaRPr lang="en-US" sz="1000"/>
                    </a:p>
                  </a:txBody>
                  <a:tcPr/>
                </a:tc>
                <a:tc>
                  <a:txBody>
                    <a:bodyPr/>
                    <a:lstStyle/>
                    <a:p>
                      <a:r>
                        <a:rPr lang="en-US" sz="1000"/>
                        <a:t>6047</a:t>
                      </a:r>
                      <a:endParaRPr lang="en-US" sz="1000"/>
                    </a:p>
                  </a:txBody>
                  <a:tcPr/>
                </a:tc>
                <a:tc>
                  <a:txBody>
                    <a:bodyPr/>
                    <a:lstStyle/>
                    <a:p>
                      <a:r>
                        <a:rPr lang="en-US" sz="1000"/>
                        <a:t>158355</a:t>
                      </a:r>
                      <a:endParaRPr lang="en-US" sz="1000"/>
                    </a:p>
                  </a:txBody>
                  <a:tcPr/>
                </a:tc>
                <a:tc>
                  <a:txBody>
                    <a:bodyPr/>
                    <a:lstStyle/>
                    <a:p>
                      <a:r>
                        <a:rPr lang="en-US" sz="1000"/>
                        <a:t>3.8%</a:t>
                      </a:r>
                      <a:endParaRPr lang="en-US" sz="1000"/>
                    </a:p>
                  </a:txBody>
                  <a:tcPr/>
                </a:tc>
                <a:tc>
                  <a:txBody>
                    <a:bodyPr/>
                    <a:lstStyle/>
                    <a:p>
                      <a:r>
                        <a:rPr lang="en-US" sz="1000"/>
                        <a:t>4018</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529785460"/>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3900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Aktive Nutzer - Export - 4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418989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72555993"/>
                    </a:ext>
                  </a:extLst>
                </a:gridCol>
                <a:gridCol w="1234440">
                  <a:extLst>
                    <a:ext uri="{9D8B030D-6E8A-4147-A177-3AD203B41FA5}">
                      <a16:colId xmlns:a16="http://schemas.microsoft.com/office/drawing/2014/main" val="1936153745"/>
                    </a:ext>
                  </a:extLst>
                </a:gridCol>
                <a:gridCol w="1234440">
                  <a:extLst>
                    <a:ext uri="{9D8B030D-6E8A-4147-A177-3AD203B41FA5}">
                      <a16:colId xmlns:a16="http://schemas.microsoft.com/office/drawing/2014/main" val="1234497533"/>
                    </a:ext>
                  </a:extLst>
                </a:gridCol>
                <a:gridCol w="1234440">
                  <a:extLst>
                    <a:ext uri="{9D8B030D-6E8A-4147-A177-3AD203B41FA5}">
                      <a16:colId xmlns:a16="http://schemas.microsoft.com/office/drawing/2014/main" val="3748044521"/>
                    </a:ext>
                  </a:extLst>
                </a:gridCol>
                <a:gridCol w="822960">
                  <a:extLst>
                    <a:ext uri="{9D8B030D-6E8A-4147-A177-3AD203B41FA5}">
                      <a16:colId xmlns:a16="http://schemas.microsoft.com/office/drawing/2014/main" val="79347289"/>
                    </a:ext>
                  </a:extLst>
                </a:gridCol>
                <a:gridCol w="411480">
                  <a:extLst>
                    <a:ext uri="{9D8B030D-6E8A-4147-A177-3AD203B41FA5}">
                      <a16:colId xmlns:a16="http://schemas.microsoft.com/office/drawing/2014/main" val="461723810"/>
                    </a:ext>
                  </a:extLst>
                </a:gridCol>
              </a:tblGrid>
              <a:tr h="370840">
                <a:tc>
                  <a:txBody>
                    <a:bodyPr/>
                    <a:lstStyle/>
                    <a:p>
                      <a:r>
                        <a:rPr lang="en-US" sz="1000"/>
                        <a:t>Post</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I-Rate Aktive Nutzer</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3473564980"/>
                  </a:ext>
                </a:extLst>
              </a:tr>
              <a:tr h="370840">
                <a:tc>
                  <a:txBody>
                    <a:bodyPr/>
                    <a:lstStyle/>
                    <a:p>
                      <a:r>
                        <a:rPr lang="de-DE" sz="1000" b="1"/>
                        <a:t>NDR Schleswig-Holstein - 2016-05-04 12:38:29</a:t>
                      </a:r>
                      <a:r>
                        <a:rPr lang="de-DE" sz="1000"/>
                        <a:t>
"Schlaf schön!" In der Flensburger Kita Kapernaum können Kinder auch übernachten. Für Alleinerziehende mit Nachtdienst ist das eine große Entlastung.</a:t>
                      </a:r>
                      <a:endParaRPr lang="en-US" sz="1000"/>
                    </a:p>
                  </a:txBody>
                  <a:tcPr/>
                </a:tc>
                <a:tc>
                  <a:txBody>
                    <a:bodyPr/>
                    <a:lstStyle/>
                    <a:p>
                      <a:r>
                        <a:rPr lang="en-US" sz="1000"/>
                        <a:t>5990</a:t>
                      </a:r>
                      <a:endParaRPr lang="en-US" sz="1000"/>
                    </a:p>
                  </a:txBody>
                  <a:tcPr/>
                </a:tc>
                <a:tc>
                  <a:txBody>
                    <a:bodyPr/>
                    <a:lstStyle/>
                    <a:p>
                      <a:r>
                        <a:rPr lang="en-US" sz="1000"/>
                        <a:t>111145</a:t>
                      </a:r>
                      <a:endParaRPr lang="en-US" sz="1000"/>
                    </a:p>
                  </a:txBody>
                  <a:tcPr/>
                </a:tc>
                <a:tc>
                  <a:txBody>
                    <a:bodyPr/>
                    <a:lstStyle/>
                    <a:p>
                      <a:r>
                        <a:rPr lang="en-US" sz="1000"/>
                        <a:t>5.4%</a:t>
                      </a:r>
                      <a:endParaRPr lang="en-US" sz="1000"/>
                    </a:p>
                  </a:txBody>
                  <a:tcPr/>
                </a:tc>
                <a:tc>
                  <a:txBody>
                    <a:bodyPr/>
                    <a:lstStyle/>
                    <a:p>
                      <a:r>
                        <a:rPr lang="en-US" sz="1000"/>
                        <a:t>1758</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4296411"/>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504699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383</Words>
  <Application>Microsoft Office PowerPoint</Application>
  <PresentationFormat>On-screen Show (4:3)</PresentationFormat>
  <Paragraphs>186</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quintly_template</vt:lpstr>
      <vt:lpstr>Eigene Posts - Aktive Nutzer - Export - 1 of 4</vt:lpstr>
      <vt:lpstr>Eigene Posts - Aktive Nutzer - Export - 2 of 4</vt:lpstr>
      <vt:lpstr>Eigene Posts - Aktive Nutzer - Export - 3 of 4</vt:lpstr>
      <vt:lpstr>Eigene Posts - Aktive Nutzer - Export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Eigene Posts - Aktive Nutzer - Export - 1 of 4</dc:title>
  <dc:creator>Administrator</dc:creator>
  <cp:lastModifiedBy>Administrator</cp:lastModifiedBy>
  <cp:revision>1</cp:revision>
  <dcterms:created xsi:type="dcterms:W3CDTF">2017-01-05T11:17:37Z</dcterms:created>
  <dcterms:modified xsi:type="dcterms:W3CDTF">2017-01-05T11:18:13Z</dcterms:modified>
</cp:coreProperties>
</file>