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5107-1AAF-4B52-BC28-4E0DCDA04816}"/>
              </a:ext>
            </a:extLst>
          </p:cNvPr>
          <p:cNvSpPr>
            <a:spLocks noGrp="1"/>
          </p:cNvSpPr>
          <p:nvPr>
            <p:ph type="title"/>
          </p:nvPr>
        </p:nvSpPr>
        <p:spPr/>
        <p:txBody>
          <a:bodyPr/>
          <a:lstStyle/>
          <a:p>
            <a:r>
              <a:rPr lang="pt-BR"/>
              <a:t>Instagram Posts Table | Bancos AR Instagram - 1 of 9</a:t>
            </a:r>
            <a:endParaRPr lang="en-US"/>
          </a:p>
        </p:txBody>
      </p:sp>
      <p:graphicFrame>
        <p:nvGraphicFramePr>
          <p:cNvPr id="5" name="Table Placeholder 4">
            <a:extLst>
              <a:ext uri="{FF2B5EF4-FFF2-40B4-BE49-F238E27FC236}">
                <a16:creationId xmlns:a16="http://schemas.microsoft.com/office/drawing/2014/main" id="{5CA89182-92AC-45B2-BDF4-25EE5344D568}"/>
              </a:ext>
            </a:extLst>
          </p:cNvPr>
          <p:cNvGraphicFramePr>
            <a:graphicFrameLocks noGrp="1"/>
          </p:cNvGraphicFramePr>
          <p:nvPr>
            <p:ph type="tbl" sz="quarter" idx="13"/>
            <p:extLst>
              <p:ext uri="{D42A27DB-BD31-4B8C-83A1-F6EECF244321}">
                <p14:modId xmlns:p14="http://schemas.microsoft.com/office/powerpoint/2010/main" val="1013608478"/>
              </p:ext>
            </p:extLst>
          </p:nvPr>
        </p:nvGraphicFramePr>
        <p:xfrm>
          <a:off x="457200" y="1731963"/>
          <a:ext cx="8229600" cy="37846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57070610"/>
                    </a:ext>
                  </a:extLst>
                </a:gridCol>
                <a:gridCol w="987552">
                  <a:extLst>
                    <a:ext uri="{9D8B030D-6E8A-4147-A177-3AD203B41FA5}">
                      <a16:colId xmlns:a16="http://schemas.microsoft.com/office/drawing/2014/main" val="2770133247"/>
                    </a:ext>
                  </a:extLst>
                </a:gridCol>
                <a:gridCol w="987552">
                  <a:extLst>
                    <a:ext uri="{9D8B030D-6E8A-4147-A177-3AD203B41FA5}">
                      <a16:colId xmlns:a16="http://schemas.microsoft.com/office/drawing/2014/main" val="1348106914"/>
                    </a:ext>
                  </a:extLst>
                </a:gridCol>
                <a:gridCol w="987552">
                  <a:extLst>
                    <a:ext uri="{9D8B030D-6E8A-4147-A177-3AD203B41FA5}">
                      <a16:colId xmlns:a16="http://schemas.microsoft.com/office/drawing/2014/main" val="574497971"/>
                    </a:ext>
                  </a:extLst>
                </a:gridCol>
                <a:gridCol w="987552">
                  <a:extLst>
                    <a:ext uri="{9D8B030D-6E8A-4147-A177-3AD203B41FA5}">
                      <a16:colId xmlns:a16="http://schemas.microsoft.com/office/drawing/2014/main" val="311179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26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comafichicas - 2018-09-30 10:38:15 </a:t>
                      </a:r>
                      <a:r>
                        <a:rPr kumimoji="0" lang="es-ES" sz="1000" b="0" i="0" u="none" strike="noStrike" kern="1200" cap="none" spc="0" normalizeH="0" baseline="0" noProof="0">
                          <a:ln>
                            <a:noFill/>
                          </a:ln>
                          <a:solidFill>
                            <a:prstClr val="black"/>
                          </a:solidFill>
                          <a:effectLst/>
                          <a:uLnTx/>
                          <a:uFillTx/>
                          <a:latin typeface="+mn-lt"/>
                          <a:ea typeface="+mn-ea"/>
                          <a:cs typeface="+mn-cs"/>
                        </a:rPr>
                        <a:t>
 El #JuegodeChicas de este mes es para probar tu memoria. Vamos a poner fotos de algunos destinos que usamos en #DestinosdeChicas y tenés que adivinar cuál es. ¿Te animás? ¿Estuviste estudiando? En unos días te mostramos las respuestas en las stories, ¡estate atenta!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831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santanderrio - 2018-09-30 09:06:32 </a:t>
                      </a:r>
                      <a:r>
                        <a:rPr kumimoji="0" lang="es-ES" sz="1000" b="0" i="0" u="none" strike="noStrike" kern="1200" cap="none" spc="0" normalizeH="0" baseline="0" noProof="0">
                          <a:ln>
                            <a:noFill/>
                          </a:ln>
                          <a:solidFill>
                            <a:prstClr val="black"/>
                          </a:solidFill>
                          <a:effectLst/>
                          <a:uLnTx/>
                          <a:uFillTx/>
                          <a:latin typeface="+mn-lt"/>
                          <a:ea typeface="+mn-ea"/>
                          <a:cs typeface="+mn-cs"/>
                        </a:rPr>
                        <a:t>
 😋 Domingo para pasar por el súper 🍫 y comprarles a los más chiquitos 👧🏻🧒🏻 galletitas para llevar al cole 🎒 Con tus puntos #Superclub ❣️ conseguís los mejores ahorros en supermercados siempre que lo necesites 😎🎉 Conocé más en superclub.com.ar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0766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santanderrio - 2018-09-29 18:00:54 </a:t>
                      </a:r>
                      <a:r>
                        <a:rPr kumimoji="0" lang="es-ES" sz="1000" b="0" i="0" u="none" strike="noStrike" kern="1200" cap="none" spc="0" normalizeH="0" baseline="0" noProof="0">
                          <a:ln>
                            <a:noFill/>
                          </a:ln>
                          <a:solidFill>
                            <a:prstClr val="black"/>
                          </a:solidFill>
                          <a:effectLst/>
                          <a:uLnTx/>
                          <a:uFillTx/>
                          <a:latin typeface="+mn-lt"/>
                          <a:ea typeface="+mn-ea"/>
                          <a:cs typeface="+mn-cs"/>
                        </a:rPr>
                        <a:t>
 👩🏻‍🍳 En esta nueva edición de Masters of Food and Wine 🍽 los más destacados chefs de la región compilaron los productos que nos brindan los Ríos y Mares Argentinos 🍤 como siempre, acompañados por las mejores bodegas 🍷 y la icónica pastelería del palacioduhau para finalizar una noche única 🍫 Un evento pensado junto a American Express para clientes Santander Río #Select 💳 Seguí sumando experiencias en 👉🏻 santanderrio.com.ar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234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uala_arg - 2018-09-28 19:32:34 </a:t>
                      </a:r>
                      <a:r>
                        <a:rPr kumimoji="0" lang="es-ES" sz="1000" b="0" i="0" u="none" strike="noStrike" kern="1200" cap="none" spc="0" normalizeH="0" baseline="0" noProof="0">
                          <a:ln>
                            <a:noFill/>
                          </a:ln>
                          <a:solidFill>
                            <a:prstClr val="black"/>
                          </a:solidFill>
                          <a:effectLst/>
                          <a:uLnTx/>
                          <a:uFillTx/>
                          <a:latin typeface="+mn-lt"/>
                          <a:ea typeface="+mn-ea"/>
                          <a:cs typeface="+mn-cs"/>
                        </a:rPr>
                        <a:t>
 El 4/10 cumplimos nuestro primer año 🎈🎉 Y para festejarlo estamos armando una torta increíble 🎂 con LO QUE SEA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693934"/>
                  </a:ext>
                </a:extLst>
              </a:tr>
            </a:tbl>
          </a:graphicData>
        </a:graphic>
      </p:graphicFrame>
      <p:sp>
        <p:nvSpPr>
          <p:cNvPr id="4" name="Text Placeholder 3">
            <a:extLst>
              <a:ext uri="{FF2B5EF4-FFF2-40B4-BE49-F238E27FC236}">
                <a16:creationId xmlns:a16="http://schemas.microsoft.com/office/drawing/2014/main" id="{8FF6B295-875C-4EC2-B47E-9ECABBB4A81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3388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A1F60-500E-4A23-968F-16388C7E2ED6}"/>
              </a:ext>
            </a:extLst>
          </p:cNvPr>
          <p:cNvSpPr>
            <a:spLocks noGrp="1"/>
          </p:cNvSpPr>
          <p:nvPr>
            <p:ph type="title"/>
          </p:nvPr>
        </p:nvSpPr>
        <p:spPr/>
        <p:txBody>
          <a:bodyPr/>
          <a:lstStyle/>
          <a:p>
            <a:r>
              <a:rPr lang="pt-BR"/>
              <a:t>Instagram Posts Table | Bancos AR Instagram - 2 of 9</a:t>
            </a:r>
            <a:endParaRPr lang="en-US"/>
          </a:p>
        </p:txBody>
      </p:sp>
      <p:graphicFrame>
        <p:nvGraphicFramePr>
          <p:cNvPr id="5" name="Table Placeholder 4">
            <a:extLst>
              <a:ext uri="{FF2B5EF4-FFF2-40B4-BE49-F238E27FC236}">
                <a16:creationId xmlns:a16="http://schemas.microsoft.com/office/drawing/2014/main" id="{9E7CE851-A4F6-4EC6-8C5B-94B5E0513926}"/>
              </a:ext>
            </a:extLst>
          </p:cNvPr>
          <p:cNvGraphicFramePr>
            <a:graphicFrameLocks noGrp="1"/>
          </p:cNvGraphicFramePr>
          <p:nvPr>
            <p:ph type="tbl" sz="quarter" idx="13"/>
            <p:extLst>
              <p:ext uri="{D42A27DB-BD31-4B8C-83A1-F6EECF244321}">
                <p14:modId xmlns:p14="http://schemas.microsoft.com/office/powerpoint/2010/main" val="126533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3726500"/>
                    </a:ext>
                  </a:extLst>
                </a:gridCol>
                <a:gridCol w="987552">
                  <a:extLst>
                    <a:ext uri="{9D8B030D-6E8A-4147-A177-3AD203B41FA5}">
                      <a16:colId xmlns:a16="http://schemas.microsoft.com/office/drawing/2014/main" val="1087768583"/>
                    </a:ext>
                  </a:extLst>
                </a:gridCol>
                <a:gridCol w="987552">
                  <a:extLst>
                    <a:ext uri="{9D8B030D-6E8A-4147-A177-3AD203B41FA5}">
                      <a16:colId xmlns:a16="http://schemas.microsoft.com/office/drawing/2014/main" val="9844811"/>
                    </a:ext>
                  </a:extLst>
                </a:gridCol>
                <a:gridCol w="987552">
                  <a:extLst>
                    <a:ext uri="{9D8B030D-6E8A-4147-A177-3AD203B41FA5}">
                      <a16:colId xmlns:a16="http://schemas.microsoft.com/office/drawing/2014/main" val="712502742"/>
                    </a:ext>
                  </a:extLst>
                </a:gridCol>
                <a:gridCol w="987552">
                  <a:extLst>
                    <a:ext uri="{9D8B030D-6E8A-4147-A177-3AD203B41FA5}">
                      <a16:colId xmlns:a16="http://schemas.microsoft.com/office/drawing/2014/main" val="64106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541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bbvafrancesarg - 2018-09-28 18:00:13 </a:t>
                      </a:r>
                      <a:r>
                        <a:rPr kumimoji="0" lang="es-ES" sz="1000" b="0" i="0" u="none" strike="noStrike" kern="1200" cap="none" spc="0" normalizeH="0" baseline="0" noProof="0">
                          <a:ln>
                            <a:noFill/>
                          </a:ln>
                          <a:solidFill>
                            <a:prstClr val="black"/>
                          </a:solidFill>
                          <a:effectLst/>
                          <a:uLnTx/>
                          <a:uFillTx/>
                          <a:latin typeface="+mn-lt"/>
                          <a:ea typeface="+mn-ea"/>
                          <a:cs typeface="+mn-cs"/>
                        </a:rPr>
                        <a:t>
 Ricardo Arjona cierra su tour Circo Soledad y te damos la oportunidad de conocerlo en persona 🙌. ¡Tenemos 2 pases 🎟 para un MEET &amp; GREET con él! Para participar tenés que responder este post arrobando a quién querés que te acompañe y explicar por qué se merecen el premio. ¡Elegiremos las 2 respuestas más creativas!
Estate atento porque el 4/10 vamos a anunciar a los ganadores. #Arjona #LaDespedida #BBVA Bases y condiciones en nuestra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1173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galiciaeminent - 2018-09-28 17:35:05 </a:t>
                      </a:r>
                      <a:r>
                        <a:rPr kumimoji="0" lang="es-ES" sz="1000" b="0" i="0" u="none" strike="noStrike" kern="1200" cap="none" spc="0" normalizeH="0" baseline="0" noProof="0">
                          <a:ln>
                            <a:noFill/>
                          </a:ln>
                          <a:solidFill>
                            <a:prstClr val="black"/>
                          </a:solidFill>
                          <a:effectLst/>
                          <a:uLnTx/>
                          <a:uFillTx/>
                          <a:latin typeface="+mn-lt"/>
                          <a:ea typeface="+mn-ea"/>
                          <a:cs typeface="+mn-cs"/>
                        </a:rPr>
                        <a:t>
 Un recorrido por las propuestas gastronómicas que honran los ingredientes y productos que nos brindan los ríos y mares argentinos. El maridaje a cargo de las mejores bodegas de la región. americanexpress  #ExperienciaÉminent.
~
~
~
#PalacioDuhau #BancoGalicia #foddies #parkhyattbuenosaires #galiciaeminent #wine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2295014"/>
                  </a:ext>
                </a:extLst>
              </a:tr>
            </a:tbl>
          </a:graphicData>
        </a:graphic>
      </p:graphicFrame>
      <p:sp>
        <p:nvSpPr>
          <p:cNvPr id="4" name="Text Placeholder 3">
            <a:extLst>
              <a:ext uri="{FF2B5EF4-FFF2-40B4-BE49-F238E27FC236}">
                <a16:creationId xmlns:a16="http://schemas.microsoft.com/office/drawing/2014/main" id="{F0AEEFFC-93B6-4757-A140-5502D2954E0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9674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F938D-1669-469B-B103-3168F6FE573F}"/>
              </a:ext>
            </a:extLst>
          </p:cNvPr>
          <p:cNvSpPr>
            <a:spLocks noGrp="1"/>
          </p:cNvSpPr>
          <p:nvPr>
            <p:ph type="title"/>
          </p:nvPr>
        </p:nvSpPr>
        <p:spPr/>
        <p:txBody>
          <a:bodyPr/>
          <a:lstStyle/>
          <a:p>
            <a:r>
              <a:rPr lang="pt-BR"/>
              <a:t>Instagram Posts Table | Bancos AR Instagram - 3 of 9</a:t>
            </a:r>
            <a:endParaRPr lang="en-US"/>
          </a:p>
        </p:txBody>
      </p:sp>
      <p:graphicFrame>
        <p:nvGraphicFramePr>
          <p:cNvPr id="5" name="Table Placeholder 4">
            <a:extLst>
              <a:ext uri="{FF2B5EF4-FFF2-40B4-BE49-F238E27FC236}">
                <a16:creationId xmlns:a16="http://schemas.microsoft.com/office/drawing/2014/main" id="{C25BFF53-E5CC-40B6-BACC-3FCCCB2A655B}"/>
              </a:ext>
            </a:extLst>
          </p:cNvPr>
          <p:cNvGraphicFramePr>
            <a:graphicFrameLocks noGrp="1"/>
          </p:cNvGraphicFramePr>
          <p:nvPr>
            <p:ph type="tbl" sz="quarter" idx="13"/>
            <p:extLst>
              <p:ext uri="{D42A27DB-BD31-4B8C-83A1-F6EECF244321}">
                <p14:modId xmlns:p14="http://schemas.microsoft.com/office/powerpoint/2010/main" val="2547157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1481454"/>
                    </a:ext>
                  </a:extLst>
                </a:gridCol>
                <a:gridCol w="987552">
                  <a:extLst>
                    <a:ext uri="{9D8B030D-6E8A-4147-A177-3AD203B41FA5}">
                      <a16:colId xmlns:a16="http://schemas.microsoft.com/office/drawing/2014/main" val="940181862"/>
                    </a:ext>
                  </a:extLst>
                </a:gridCol>
                <a:gridCol w="987552">
                  <a:extLst>
                    <a:ext uri="{9D8B030D-6E8A-4147-A177-3AD203B41FA5}">
                      <a16:colId xmlns:a16="http://schemas.microsoft.com/office/drawing/2014/main" val="327807801"/>
                    </a:ext>
                  </a:extLst>
                </a:gridCol>
                <a:gridCol w="987552">
                  <a:extLst>
                    <a:ext uri="{9D8B030D-6E8A-4147-A177-3AD203B41FA5}">
                      <a16:colId xmlns:a16="http://schemas.microsoft.com/office/drawing/2014/main" val="1758522503"/>
                    </a:ext>
                  </a:extLst>
                </a:gridCol>
                <a:gridCol w="987552">
                  <a:extLst>
                    <a:ext uri="{9D8B030D-6E8A-4147-A177-3AD203B41FA5}">
                      <a16:colId xmlns:a16="http://schemas.microsoft.com/office/drawing/2014/main" val="160839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032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nubiok - 2018-09-28 17:31:01 </a:t>
                      </a:r>
                      <a:r>
                        <a:rPr kumimoji="0" lang="es-ES" sz="1000" b="0" i="0" u="none" strike="noStrike" kern="1200" cap="none" spc="0" normalizeH="0" baseline="0" noProof="0">
                          <a:ln>
                            <a:noFill/>
                          </a:ln>
                          <a:solidFill>
                            <a:prstClr val="black"/>
                          </a:solidFill>
                          <a:effectLst/>
                          <a:uLnTx/>
                          <a:uFillTx/>
                          <a:latin typeface="+mn-lt"/>
                          <a:ea typeface="+mn-ea"/>
                          <a:cs typeface="+mn-cs"/>
                        </a:rPr>
                        <a:t>
 Parte de la esencia que tiene el equipo de #Nubi son las ganas de aprender cosas nuevas constantemente 🤓
¡Gracias #Google por invitarnos a formar parte de sus capacitaciones!
.
.
.
#Nubiers #PayPal #NosGustaAprender #capacitar #aprendizaje #marketingdigital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1462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bancocomafi - 2018-09-28 08:39:55 </a:t>
                      </a:r>
                      <a:r>
                        <a:rPr kumimoji="0" lang="es-ES" sz="1000" b="0" i="0" u="none" strike="noStrike" kern="1200" cap="none" spc="0" normalizeH="0" baseline="0" noProof="0">
                          <a:ln>
                            <a:noFill/>
                          </a:ln>
                          <a:solidFill>
                            <a:prstClr val="black"/>
                          </a:solidFill>
                          <a:effectLst/>
                          <a:uLnTx/>
                          <a:uFillTx/>
                          <a:latin typeface="+mn-lt"/>
                          <a:ea typeface="+mn-ea"/>
                          <a:cs typeface="+mn-cs"/>
                        </a:rPr>
                        <a:t>
 ¡Levantá el ánimo! 🙌 Tenemos dos buenas noticias:
- HOY tenés 30% de descuento en cafeterías 🥐☕.
- ¡FALTA POCO PARA EL FINDE!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210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santanderrio - 2018-09-28 08:24:55 </a:t>
                      </a:r>
                      <a:r>
                        <a:rPr kumimoji="0" lang="en-US" sz="1000" b="0" i="0" u="none" strike="noStrike" kern="1200" cap="none" spc="0" normalizeH="0" baseline="0" noProof="0">
                          <a:ln>
                            <a:noFill/>
                          </a:ln>
                          <a:solidFill>
                            <a:prstClr val="black"/>
                          </a:solidFill>
                          <a:effectLst/>
                          <a:uLnTx/>
                          <a:uFillTx/>
                          <a:latin typeface="+mn-lt"/>
                          <a:ea typeface="+mn-ea"/>
                          <a:cs typeface="+mn-cs"/>
                        </a:rPr>
                        <a:t>
 🎉 Viernes 👉🏻 ¿Cambio de look? 💇🏻‍♀ Con Tarjeta Santander Río #Women 🚨 disfrutá de 50% de ahorro 😱😎 en peluquerías todos los Martes y Viernes 💯💪🏻 Sos Women, disfrutalo ❣ Conocé más en tarjetasantanderrio.com.ar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847761"/>
                  </a:ext>
                </a:extLst>
              </a:tr>
            </a:tbl>
          </a:graphicData>
        </a:graphic>
      </p:graphicFrame>
      <p:sp>
        <p:nvSpPr>
          <p:cNvPr id="4" name="Text Placeholder 3">
            <a:extLst>
              <a:ext uri="{FF2B5EF4-FFF2-40B4-BE49-F238E27FC236}">
                <a16:creationId xmlns:a16="http://schemas.microsoft.com/office/drawing/2014/main" id="{96B4AA1A-45D0-4FB4-BCE2-279807ADABC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7714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FD190-98A1-4CA3-AE58-1E9B8E253F2E}"/>
              </a:ext>
            </a:extLst>
          </p:cNvPr>
          <p:cNvSpPr>
            <a:spLocks noGrp="1"/>
          </p:cNvSpPr>
          <p:nvPr>
            <p:ph type="title"/>
          </p:nvPr>
        </p:nvSpPr>
        <p:spPr/>
        <p:txBody>
          <a:bodyPr/>
          <a:lstStyle/>
          <a:p>
            <a:r>
              <a:rPr lang="pt-BR"/>
              <a:t>Instagram Posts Table | Bancos AR Instagram - 4 of 9</a:t>
            </a:r>
            <a:endParaRPr lang="en-US"/>
          </a:p>
        </p:txBody>
      </p:sp>
      <p:graphicFrame>
        <p:nvGraphicFramePr>
          <p:cNvPr id="5" name="Table Placeholder 4">
            <a:extLst>
              <a:ext uri="{FF2B5EF4-FFF2-40B4-BE49-F238E27FC236}">
                <a16:creationId xmlns:a16="http://schemas.microsoft.com/office/drawing/2014/main" id="{15A9454B-3C9F-4E8C-92FD-58100CE76F9B}"/>
              </a:ext>
            </a:extLst>
          </p:cNvPr>
          <p:cNvGraphicFramePr>
            <a:graphicFrameLocks noGrp="1"/>
          </p:cNvGraphicFramePr>
          <p:nvPr>
            <p:ph type="tbl" sz="quarter" idx="13"/>
            <p:extLst>
              <p:ext uri="{D42A27DB-BD31-4B8C-83A1-F6EECF244321}">
                <p14:modId xmlns:p14="http://schemas.microsoft.com/office/powerpoint/2010/main" val="347081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64025028"/>
                    </a:ext>
                  </a:extLst>
                </a:gridCol>
                <a:gridCol w="987552">
                  <a:extLst>
                    <a:ext uri="{9D8B030D-6E8A-4147-A177-3AD203B41FA5}">
                      <a16:colId xmlns:a16="http://schemas.microsoft.com/office/drawing/2014/main" val="2160792707"/>
                    </a:ext>
                  </a:extLst>
                </a:gridCol>
                <a:gridCol w="987552">
                  <a:extLst>
                    <a:ext uri="{9D8B030D-6E8A-4147-A177-3AD203B41FA5}">
                      <a16:colId xmlns:a16="http://schemas.microsoft.com/office/drawing/2014/main" val="4294138033"/>
                    </a:ext>
                  </a:extLst>
                </a:gridCol>
                <a:gridCol w="987552">
                  <a:extLst>
                    <a:ext uri="{9D8B030D-6E8A-4147-A177-3AD203B41FA5}">
                      <a16:colId xmlns:a16="http://schemas.microsoft.com/office/drawing/2014/main" val="791232282"/>
                    </a:ext>
                  </a:extLst>
                </a:gridCol>
                <a:gridCol w="987552">
                  <a:extLst>
                    <a:ext uri="{9D8B030D-6E8A-4147-A177-3AD203B41FA5}">
                      <a16:colId xmlns:a16="http://schemas.microsoft.com/office/drawing/2014/main" val="69740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28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galiciaeminent - 2018-09-27 20:20:09 </a:t>
                      </a:r>
                      <a:r>
                        <a:rPr kumimoji="0" lang="es-ES" sz="1000" b="0" i="0" u="none" strike="noStrike" kern="1200" cap="none" spc="0" normalizeH="0" baseline="0" noProof="0">
                          <a:ln>
                            <a:noFill/>
                          </a:ln>
                          <a:solidFill>
                            <a:prstClr val="black"/>
                          </a:solidFill>
                          <a:effectLst/>
                          <a:uLnTx/>
                          <a:uFillTx/>
                          <a:latin typeface="+mn-lt"/>
                          <a:ea typeface="+mn-ea"/>
                          <a:cs typeface="+mn-cs"/>
                        </a:rPr>
                        <a:t>
 Una noche mágica llena de sabores, con un delicado menú patagónico de pablobuzzo y una excelente compañía. Gracias treintasillas por recibirnos en su casa y mastercard.
#ExperienciaÉminent
~
~
~
#foodies #BancoGalicia #patagónico #comerbien #puertascerradas #galiciaeminent #exclusive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3750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bancocomafi - 2018-09-27 17:14:20 </a:t>
                      </a:r>
                      <a:r>
                        <a:rPr kumimoji="0" lang="es-ES" sz="1000" b="0" i="0" u="none" strike="noStrike" kern="1200" cap="none" spc="0" normalizeH="0" baseline="0" noProof="0">
                          <a:ln>
                            <a:noFill/>
                          </a:ln>
                          <a:solidFill>
                            <a:prstClr val="black"/>
                          </a:solidFill>
                          <a:effectLst/>
                          <a:uLnTx/>
                          <a:uFillTx/>
                          <a:latin typeface="+mn-lt"/>
                          <a:ea typeface="+mn-ea"/>
                          <a:cs typeface="+mn-cs"/>
                        </a:rPr>
                        <a:t>
 ¡Inaugurado! Entre actores, directores, familiares y amigos, este lunes se realizó la ceremonia de apertura del Multitabarís Comafi (multiteatro). En Banco Comafi estamos felices de apoyar iniciativas como esta que forman parte de nuestra estrategia entorno al entretenimiento y buscan acompañar a nuestros clientes en los momentos de disfrute y placer, ofreciéndoles beneficios de mayor valor y experiencias innovadoras. #SalíADisfrutar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418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uala_arg - 2018-09-27 11:38:24 </a:t>
                      </a:r>
                      <a:r>
                        <a:rPr kumimoji="0" lang="es-ES" sz="1000" b="0" i="0" u="none" strike="noStrike" kern="1200" cap="none" spc="0" normalizeH="0" baseline="0" noProof="0">
                          <a:ln>
                            <a:noFill/>
                          </a:ln>
                          <a:solidFill>
                            <a:prstClr val="black"/>
                          </a:solidFill>
                          <a:effectLst/>
                          <a:uLnTx/>
                          <a:uFillTx/>
                          <a:latin typeface="+mn-lt"/>
                          <a:ea typeface="+mn-ea"/>
                          <a:cs typeface="+mn-cs"/>
                        </a:rPr>
                        <a:t>
 El 4 de octubre llega nuestro primer cumpleaños y queremos que formes parte del armado de la torta 🎂 🎁 Estate atent a nuestras redes porque en breve largamos la votación 🙌 ¡Nos bancamos lo que sea!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0418829"/>
                  </a:ext>
                </a:extLst>
              </a:tr>
            </a:tbl>
          </a:graphicData>
        </a:graphic>
      </p:graphicFrame>
      <p:sp>
        <p:nvSpPr>
          <p:cNvPr id="4" name="Text Placeholder 3">
            <a:extLst>
              <a:ext uri="{FF2B5EF4-FFF2-40B4-BE49-F238E27FC236}">
                <a16:creationId xmlns:a16="http://schemas.microsoft.com/office/drawing/2014/main" id="{6EC51C55-FA13-4B75-95C0-8C0F27E1EF7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09231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3AFE0-A83C-47C2-9699-8979E2AAB63D}"/>
              </a:ext>
            </a:extLst>
          </p:cNvPr>
          <p:cNvSpPr>
            <a:spLocks noGrp="1"/>
          </p:cNvSpPr>
          <p:nvPr>
            <p:ph type="title"/>
          </p:nvPr>
        </p:nvSpPr>
        <p:spPr/>
        <p:txBody>
          <a:bodyPr/>
          <a:lstStyle/>
          <a:p>
            <a:r>
              <a:rPr lang="pt-BR"/>
              <a:t>Instagram Posts Table | Bancos AR Instagram - 5 of 9</a:t>
            </a:r>
            <a:endParaRPr lang="en-US"/>
          </a:p>
        </p:txBody>
      </p:sp>
      <p:graphicFrame>
        <p:nvGraphicFramePr>
          <p:cNvPr id="5" name="Table Placeholder 4">
            <a:extLst>
              <a:ext uri="{FF2B5EF4-FFF2-40B4-BE49-F238E27FC236}">
                <a16:creationId xmlns:a16="http://schemas.microsoft.com/office/drawing/2014/main" id="{FC754E5B-27B2-47F5-A285-D3D969E27564}"/>
              </a:ext>
            </a:extLst>
          </p:cNvPr>
          <p:cNvGraphicFramePr>
            <a:graphicFrameLocks noGrp="1"/>
          </p:cNvGraphicFramePr>
          <p:nvPr>
            <p:ph type="tbl" sz="quarter" idx="13"/>
            <p:extLst>
              <p:ext uri="{D42A27DB-BD31-4B8C-83A1-F6EECF244321}">
                <p14:modId xmlns:p14="http://schemas.microsoft.com/office/powerpoint/2010/main" val="258571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66201356"/>
                    </a:ext>
                  </a:extLst>
                </a:gridCol>
                <a:gridCol w="987552">
                  <a:extLst>
                    <a:ext uri="{9D8B030D-6E8A-4147-A177-3AD203B41FA5}">
                      <a16:colId xmlns:a16="http://schemas.microsoft.com/office/drawing/2014/main" val="3896229426"/>
                    </a:ext>
                  </a:extLst>
                </a:gridCol>
                <a:gridCol w="987552">
                  <a:extLst>
                    <a:ext uri="{9D8B030D-6E8A-4147-A177-3AD203B41FA5}">
                      <a16:colId xmlns:a16="http://schemas.microsoft.com/office/drawing/2014/main" val="1805017109"/>
                    </a:ext>
                  </a:extLst>
                </a:gridCol>
                <a:gridCol w="987552">
                  <a:extLst>
                    <a:ext uri="{9D8B030D-6E8A-4147-A177-3AD203B41FA5}">
                      <a16:colId xmlns:a16="http://schemas.microsoft.com/office/drawing/2014/main" val="1544876125"/>
                    </a:ext>
                  </a:extLst>
                </a:gridCol>
                <a:gridCol w="987552">
                  <a:extLst>
                    <a:ext uri="{9D8B030D-6E8A-4147-A177-3AD203B41FA5}">
                      <a16:colId xmlns:a16="http://schemas.microsoft.com/office/drawing/2014/main" val="341170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446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bbvafrancesarg - 2018-09-27 10:52:11 </a:t>
                      </a:r>
                      <a:r>
                        <a:rPr kumimoji="0" lang="es-ES" sz="1000" b="0" i="0" u="none" strike="noStrike" kern="1200" cap="none" spc="0" normalizeH="0" baseline="0" noProof="0">
                          <a:ln>
                            <a:noFill/>
                          </a:ln>
                          <a:solidFill>
                            <a:prstClr val="black"/>
                          </a:solidFill>
                          <a:effectLst/>
                          <a:uLnTx/>
                          <a:uFillTx/>
                          <a:latin typeface="+mn-lt"/>
                          <a:ea typeface="+mn-ea"/>
                          <a:cs typeface="+mn-cs"/>
                        </a:rPr>
                        <a:t>
 Viajar puede ser toda una aventura. ¡Feliz día del turismo a los que usan cada oportunidad para aventurarse hacia nuevos caminos! #DiaDelTurismo #LATAMPass #Viajar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1425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todopagoar - 2018-09-27 09:58:34 </a:t>
                      </a:r>
                      <a:r>
                        <a:rPr kumimoji="0" lang="es-ES" sz="1000" b="0" i="0" u="none" strike="noStrike" kern="1200" cap="none" spc="0" normalizeH="0" baseline="0" noProof="0">
                          <a:ln>
                            <a:noFill/>
                          </a:ln>
                          <a:solidFill>
                            <a:prstClr val="black"/>
                          </a:solidFill>
                          <a:effectLst/>
                          <a:uLnTx/>
                          <a:uFillTx/>
                          <a:latin typeface="+mn-lt"/>
                          <a:ea typeface="+mn-ea"/>
                          <a:cs typeface="+mn-cs"/>
                        </a:rPr>
                        <a:t>
 👉 Antes del modo avión 🛫
Activá el modo “dejé todos los servicios pagos” 💡🔥💧🖥 📱Con la app de  #TodoPago pagás tus impuestos y servicios desde tu celu, cuando te acordás y estés donde estés.📱 👉 Descargate la App desde tu Store. 👈 
#Rápido #Seguro #Viaje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9719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santanderrio - 2018-09-27 08:22:16 </a:t>
                      </a:r>
                      <a:r>
                        <a:rPr kumimoji="0" lang="en-US" sz="1000" b="0" i="0" u="none" strike="noStrike" kern="1200" cap="none" spc="0" normalizeH="0" baseline="0" noProof="0">
                          <a:ln>
                            <a:noFill/>
                          </a:ln>
                          <a:solidFill>
                            <a:prstClr val="black"/>
                          </a:solidFill>
                          <a:effectLst/>
                          <a:uLnTx/>
                          <a:uFillTx/>
                          <a:latin typeface="+mn-lt"/>
                          <a:ea typeface="+mn-ea"/>
                          <a:cs typeface="+mn-cs"/>
                        </a:rPr>
                        <a:t>
 🚨 Solo por hoy 👉🏻 con Tarjeta Santander Río #Women 💳 aprovechá un 30% de ahorro en paulacahendanversoficial 🎈💯 Para disfrutar de esta nueva temporada de la mejor manera 🌷👗 Conocé más en tarjetasantanderrio.com.ar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0526515"/>
                  </a:ext>
                </a:extLst>
              </a:tr>
            </a:tbl>
          </a:graphicData>
        </a:graphic>
      </p:graphicFrame>
      <p:sp>
        <p:nvSpPr>
          <p:cNvPr id="4" name="Text Placeholder 3">
            <a:extLst>
              <a:ext uri="{FF2B5EF4-FFF2-40B4-BE49-F238E27FC236}">
                <a16:creationId xmlns:a16="http://schemas.microsoft.com/office/drawing/2014/main" id="{0C84D858-6D71-415C-B683-DEB83808739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2775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7379E-87F7-4262-8018-D6588B9BF33C}"/>
              </a:ext>
            </a:extLst>
          </p:cNvPr>
          <p:cNvSpPr>
            <a:spLocks noGrp="1"/>
          </p:cNvSpPr>
          <p:nvPr>
            <p:ph type="title"/>
          </p:nvPr>
        </p:nvSpPr>
        <p:spPr/>
        <p:txBody>
          <a:bodyPr/>
          <a:lstStyle/>
          <a:p>
            <a:r>
              <a:rPr lang="pt-BR"/>
              <a:t>Instagram Posts Table | Bancos AR Instagram - 6 of 9</a:t>
            </a:r>
            <a:endParaRPr lang="en-US"/>
          </a:p>
        </p:txBody>
      </p:sp>
      <p:graphicFrame>
        <p:nvGraphicFramePr>
          <p:cNvPr id="5" name="Table Placeholder 4">
            <a:extLst>
              <a:ext uri="{FF2B5EF4-FFF2-40B4-BE49-F238E27FC236}">
                <a16:creationId xmlns:a16="http://schemas.microsoft.com/office/drawing/2014/main" id="{81CDED51-4CFF-45B7-BFC8-367729456CD7}"/>
              </a:ext>
            </a:extLst>
          </p:cNvPr>
          <p:cNvGraphicFramePr>
            <a:graphicFrameLocks noGrp="1"/>
          </p:cNvGraphicFramePr>
          <p:nvPr>
            <p:ph type="tbl" sz="quarter" idx="13"/>
            <p:extLst>
              <p:ext uri="{D42A27DB-BD31-4B8C-83A1-F6EECF244321}">
                <p14:modId xmlns:p14="http://schemas.microsoft.com/office/powerpoint/2010/main" val="87469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2188906"/>
                    </a:ext>
                  </a:extLst>
                </a:gridCol>
                <a:gridCol w="987552">
                  <a:extLst>
                    <a:ext uri="{9D8B030D-6E8A-4147-A177-3AD203B41FA5}">
                      <a16:colId xmlns:a16="http://schemas.microsoft.com/office/drawing/2014/main" val="2464728035"/>
                    </a:ext>
                  </a:extLst>
                </a:gridCol>
                <a:gridCol w="987552">
                  <a:extLst>
                    <a:ext uri="{9D8B030D-6E8A-4147-A177-3AD203B41FA5}">
                      <a16:colId xmlns:a16="http://schemas.microsoft.com/office/drawing/2014/main" val="3268843394"/>
                    </a:ext>
                  </a:extLst>
                </a:gridCol>
                <a:gridCol w="987552">
                  <a:extLst>
                    <a:ext uri="{9D8B030D-6E8A-4147-A177-3AD203B41FA5}">
                      <a16:colId xmlns:a16="http://schemas.microsoft.com/office/drawing/2014/main" val="3477960609"/>
                    </a:ext>
                  </a:extLst>
                </a:gridCol>
                <a:gridCol w="987552">
                  <a:extLst>
                    <a:ext uri="{9D8B030D-6E8A-4147-A177-3AD203B41FA5}">
                      <a16:colId xmlns:a16="http://schemas.microsoft.com/office/drawing/2014/main" val="3417274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16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nubiok - 2018-09-26 16:34:42 </a:t>
                      </a:r>
                      <a:r>
                        <a:rPr kumimoji="0" lang="es-ES" sz="1000" b="0" i="0" u="none" strike="noStrike" kern="1200" cap="none" spc="0" normalizeH="0" baseline="0" noProof="0">
                          <a:ln>
                            <a:noFill/>
                          </a:ln>
                          <a:solidFill>
                            <a:prstClr val="black"/>
                          </a:solidFill>
                          <a:effectLst/>
                          <a:uLnTx/>
                          <a:uFillTx/>
                          <a:latin typeface="+mn-lt"/>
                          <a:ea typeface="+mn-ea"/>
                          <a:cs typeface="+mn-cs"/>
                        </a:rPr>
                        <a:t>
 Hoy 26/09 felipekusserow, líder de producto y nuevos negocios de Nubi, participó de la 4ta edición de Negocios del Futuro de La Nación.
Felipe fue uno de los oradores dentro del panel "Casos que rompen los moldes y la mirada de los argentinos" contando el caso de Nubi &amp; PayPal en la Argentina.
¡Gracias a lanacioncom por esta invitación! Esperamos encontrarnos de nuevo en el 2019.
.
.
.
#Nubi #PayPal #LaNacion #negociosdelfuturo #Fintech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786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bancocomafi - 2018-09-26 09:44:02 </a:t>
                      </a:r>
                      <a:r>
                        <a:rPr kumimoji="0" lang="es-ES" sz="1000" b="0" i="0" u="none" strike="noStrike" kern="1200" cap="none" spc="0" normalizeH="0" baseline="0" noProof="0">
                          <a:ln>
                            <a:noFill/>
                          </a:ln>
                          <a:solidFill>
                            <a:prstClr val="black"/>
                          </a:solidFill>
                          <a:effectLst/>
                          <a:uLnTx/>
                          <a:uFillTx/>
                          <a:latin typeface="+mn-lt"/>
                          <a:ea typeface="+mn-ea"/>
                          <a:cs typeface="+mn-cs"/>
                        </a:rPr>
                        <a:t>
 Hacé un espacio en tu agenda y date un gusto. Con tus Tarjetas de Banco Comafi 💳 tenés un 30% OFF y 3 cuotas sin interés todos los días en bioesthetics.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796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santanderrio - 2018-09-26 09:25:40 </a:t>
                      </a:r>
                      <a:r>
                        <a:rPr kumimoji="0" lang="es-ES" sz="1000" b="0" i="0" u="none" strike="noStrike" kern="1200" cap="none" spc="0" normalizeH="0" baseline="0" noProof="0">
                          <a:ln>
                            <a:noFill/>
                          </a:ln>
                          <a:solidFill>
                            <a:prstClr val="black"/>
                          </a:solidFill>
                          <a:effectLst/>
                          <a:uLnTx/>
                          <a:uFillTx/>
                          <a:latin typeface="+mn-lt"/>
                          <a:ea typeface="+mn-ea"/>
                          <a:cs typeface="+mn-cs"/>
                        </a:rPr>
                        <a:t>
 🍽️Con el Programa #Dining para clientes Santander Río #Select 🍷 podés disfrutar todos los días 🤩  hasta un 25% de ahorro en kansasgrill con Tarjetas Santander Río para comer lo que quieras, cuando quieras 👩‍🍳 ¿Qué esperas? Conocé más en santanderrio.com.ar 
Tope de reintegro mensual compartido: 00 tarjetas Black y 00 tarjetas Platinum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017123"/>
                  </a:ext>
                </a:extLst>
              </a:tr>
            </a:tbl>
          </a:graphicData>
        </a:graphic>
      </p:graphicFrame>
      <p:sp>
        <p:nvSpPr>
          <p:cNvPr id="4" name="Text Placeholder 3">
            <a:extLst>
              <a:ext uri="{FF2B5EF4-FFF2-40B4-BE49-F238E27FC236}">
                <a16:creationId xmlns:a16="http://schemas.microsoft.com/office/drawing/2014/main" id="{72696017-6B55-464D-B7B5-E2A14D66AB6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08153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58B3-6634-4EB1-BE1C-AA449DDD0D12}"/>
              </a:ext>
            </a:extLst>
          </p:cNvPr>
          <p:cNvSpPr>
            <a:spLocks noGrp="1"/>
          </p:cNvSpPr>
          <p:nvPr>
            <p:ph type="title"/>
          </p:nvPr>
        </p:nvSpPr>
        <p:spPr/>
        <p:txBody>
          <a:bodyPr/>
          <a:lstStyle/>
          <a:p>
            <a:r>
              <a:rPr lang="pt-BR"/>
              <a:t>Instagram Posts Table | Bancos AR Instagram - 7 of 9</a:t>
            </a:r>
            <a:endParaRPr lang="en-US"/>
          </a:p>
        </p:txBody>
      </p:sp>
      <p:graphicFrame>
        <p:nvGraphicFramePr>
          <p:cNvPr id="5" name="Table Placeholder 4">
            <a:extLst>
              <a:ext uri="{FF2B5EF4-FFF2-40B4-BE49-F238E27FC236}">
                <a16:creationId xmlns:a16="http://schemas.microsoft.com/office/drawing/2014/main" id="{40A2B6C2-B868-4417-823B-F3E91B6F0571}"/>
              </a:ext>
            </a:extLst>
          </p:cNvPr>
          <p:cNvGraphicFramePr>
            <a:graphicFrameLocks noGrp="1"/>
          </p:cNvGraphicFramePr>
          <p:nvPr>
            <p:ph type="tbl" sz="quarter" idx="13"/>
            <p:extLst>
              <p:ext uri="{D42A27DB-BD31-4B8C-83A1-F6EECF244321}">
                <p14:modId xmlns:p14="http://schemas.microsoft.com/office/powerpoint/2010/main" val="517527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05768440"/>
                    </a:ext>
                  </a:extLst>
                </a:gridCol>
                <a:gridCol w="987552">
                  <a:extLst>
                    <a:ext uri="{9D8B030D-6E8A-4147-A177-3AD203B41FA5}">
                      <a16:colId xmlns:a16="http://schemas.microsoft.com/office/drawing/2014/main" val="2550984511"/>
                    </a:ext>
                  </a:extLst>
                </a:gridCol>
                <a:gridCol w="987552">
                  <a:extLst>
                    <a:ext uri="{9D8B030D-6E8A-4147-A177-3AD203B41FA5}">
                      <a16:colId xmlns:a16="http://schemas.microsoft.com/office/drawing/2014/main" val="1838072871"/>
                    </a:ext>
                  </a:extLst>
                </a:gridCol>
                <a:gridCol w="987552">
                  <a:extLst>
                    <a:ext uri="{9D8B030D-6E8A-4147-A177-3AD203B41FA5}">
                      <a16:colId xmlns:a16="http://schemas.microsoft.com/office/drawing/2014/main" val="3884392355"/>
                    </a:ext>
                  </a:extLst>
                </a:gridCol>
                <a:gridCol w="987552">
                  <a:extLst>
                    <a:ext uri="{9D8B030D-6E8A-4147-A177-3AD203B41FA5}">
                      <a16:colId xmlns:a16="http://schemas.microsoft.com/office/drawing/2014/main" val="47922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685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naranja - 2018-09-25 12:12:47 </a:t>
                      </a:r>
                      <a:r>
                        <a:rPr kumimoji="0" lang="es-ES" sz="1000" b="0" i="0" u="none" strike="noStrike" kern="1200" cap="none" spc="0" normalizeH="0" baseline="0" noProof="0">
                          <a:ln>
                            <a:noFill/>
                          </a:ln>
                          <a:solidFill>
                            <a:prstClr val="black"/>
                          </a:solidFill>
                          <a:effectLst/>
                          <a:uLnTx/>
                          <a:uFillTx/>
                          <a:latin typeface="+mn-lt"/>
                          <a:ea typeface="+mn-ea"/>
                          <a:cs typeface="+mn-cs"/>
                        </a:rPr>
                        <a:t>
 🎉mirandaenvivo en Casa Naranja! Queremos que vengas a nuestro próximo acústico junto a gambaonline ➡ HAY SORTEO! Para participar, contanos: ¿Cuál es el mejor tema de Miranda para corear a gritos? 🎤 Bases en nuestra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349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uala_arg - 2018-09-24 16:54:04 </a:t>
                      </a:r>
                      <a:r>
                        <a:rPr kumimoji="0" lang="es-ES" sz="1000" b="0" i="0" u="none" strike="noStrike" kern="1200" cap="none" spc="0" normalizeH="0" baseline="0" noProof="0">
                          <a:ln>
                            <a:noFill/>
                          </a:ln>
                          <a:solidFill>
                            <a:prstClr val="black"/>
                          </a:solidFill>
                          <a:effectLst/>
                          <a:uLnTx/>
                          <a:uFillTx/>
                          <a:latin typeface="+mn-lt"/>
                          <a:ea typeface="+mn-ea"/>
                          <a:cs typeface="+mn-cs"/>
                        </a:rPr>
                        <a:t>
 En Octubre llega el Buenos Aires Food Week, el evento gastronómico donde participan más de 40 restaurantes exclusivos de Buenos Aires ¡con menús a precios que no te podés perder! 🍝🍸 Y con tu Ualá podés disfrutar de la semana exclusiva para clientes Mastercard®️ del 24 al 30 de Septiembre 😎 ¡Hacé tu reserva desde el link que compartimos en la story de hoy!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193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wilobank.ar - 2018-09-24 13:18:54 </a:t>
                      </a:r>
                      <a:r>
                        <a:rPr kumimoji="0" lang="es-ES" sz="1000" b="0" i="0" u="none" strike="noStrike" kern="1200" cap="none" spc="0" normalizeH="0" baseline="0" noProof="0">
                          <a:ln>
                            <a:noFill/>
                          </a:ln>
                          <a:solidFill>
                            <a:prstClr val="black"/>
                          </a:solidFill>
                          <a:effectLst/>
                          <a:uLnTx/>
                          <a:uFillTx/>
                          <a:latin typeface="+mn-lt"/>
                          <a:ea typeface="+mn-ea"/>
                          <a:cs typeface="+mn-cs"/>
                        </a:rPr>
                        <a:t>
 Sentí la exclusividad de ser exclusivo.
Llega Buenos Aires Food Week, la semana gastronómica más exclusiva de la ciudad. Del 24 al 30 de septiembre, aprovechá la semana de exclusividad con tu tarjeta Mastercard Contactless de Wilobank.
Un evento que convoca a más de 40 restaurantes premium que ofrecen menús especiales de 3 pasos a precios súper accesibles: 0 la cena y 0 el almuerzo. 
Accedé reservando en: www.bafoodweek.com •
•
•
Bases y condiciones: bitly.com/BasesBAFoodWeek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1715013"/>
                  </a:ext>
                </a:extLst>
              </a:tr>
            </a:tbl>
          </a:graphicData>
        </a:graphic>
      </p:graphicFrame>
      <p:sp>
        <p:nvSpPr>
          <p:cNvPr id="4" name="Text Placeholder 3">
            <a:extLst>
              <a:ext uri="{FF2B5EF4-FFF2-40B4-BE49-F238E27FC236}">
                <a16:creationId xmlns:a16="http://schemas.microsoft.com/office/drawing/2014/main" id="{E73CE73E-BE8A-4F26-A504-031594B567E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50600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0B32-391A-47DC-9D95-0C0916EA5759}"/>
              </a:ext>
            </a:extLst>
          </p:cNvPr>
          <p:cNvSpPr>
            <a:spLocks noGrp="1"/>
          </p:cNvSpPr>
          <p:nvPr>
            <p:ph type="title"/>
          </p:nvPr>
        </p:nvSpPr>
        <p:spPr/>
        <p:txBody>
          <a:bodyPr/>
          <a:lstStyle/>
          <a:p>
            <a:r>
              <a:rPr lang="pt-BR"/>
              <a:t>Instagram Posts Table | Bancos AR Instagram - 8 of 9</a:t>
            </a:r>
            <a:endParaRPr lang="en-US"/>
          </a:p>
        </p:txBody>
      </p:sp>
      <p:graphicFrame>
        <p:nvGraphicFramePr>
          <p:cNvPr id="5" name="Table Placeholder 4">
            <a:extLst>
              <a:ext uri="{FF2B5EF4-FFF2-40B4-BE49-F238E27FC236}">
                <a16:creationId xmlns:a16="http://schemas.microsoft.com/office/drawing/2014/main" id="{549A5B9B-7144-46AC-A85F-49C2DC065837}"/>
              </a:ext>
            </a:extLst>
          </p:cNvPr>
          <p:cNvGraphicFramePr>
            <a:graphicFrameLocks noGrp="1"/>
          </p:cNvGraphicFramePr>
          <p:nvPr>
            <p:ph type="tbl" sz="quarter" idx="13"/>
            <p:extLst>
              <p:ext uri="{D42A27DB-BD31-4B8C-83A1-F6EECF244321}">
                <p14:modId xmlns:p14="http://schemas.microsoft.com/office/powerpoint/2010/main" val="2328239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0257010"/>
                    </a:ext>
                  </a:extLst>
                </a:gridCol>
                <a:gridCol w="987552">
                  <a:extLst>
                    <a:ext uri="{9D8B030D-6E8A-4147-A177-3AD203B41FA5}">
                      <a16:colId xmlns:a16="http://schemas.microsoft.com/office/drawing/2014/main" val="1180456783"/>
                    </a:ext>
                  </a:extLst>
                </a:gridCol>
                <a:gridCol w="987552">
                  <a:extLst>
                    <a:ext uri="{9D8B030D-6E8A-4147-A177-3AD203B41FA5}">
                      <a16:colId xmlns:a16="http://schemas.microsoft.com/office/drawing/2014/main" val="2492700065"/>
                    </a:ext>
                  </a:extLst>
                </a:gridCol>
                <a:gridCol w="987552">
                  <a:extLst>
                    <a:ext uri="{9D8B030D-6E8A-4147-A177-3AD203B41FA5}">
                      <a16:colId xmlns:a16="http://schemas.microsoft.com/office/drawing/2014/main" val="2150656786"/>
                    </a:ext>
                  </a:extLst>
                </a:gridCol>
                <a:gridCol w="987552">
                  <a:extLst>
                    <a:ext uri="{9D8B030D-6E8A-4147-A177-3AD203B41FA5}">
                      <a16:colId xmlns:a16="http://schemas.microsoft.com/office/drawing/2014/main" val="36482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6821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santanderrio - 2018-09-24 08:00:31 </a:t>
                      </a:r>
                      <a:r>
                        <a:rPr kumimoji="0" lang="es-ES" sz="1000" b="0" i="0" u="none" strike="noStrike" kern="1200" cap="none" spc="0" normalizeH="0" baseline="0" noProof="0">
                          <a:ln>
                            <a:noFill/>
                          </a:ln>
                          <a:solidFill>
                            <a:prstClr val="black"/>
                          </a:solidFill>
                          <a:effectLst/>
                          <a:uLnTx/>
                          <a:uFillTx/>
                          <a:latin typeface="+mn-lt"/>
                          <a:ea typeface="+mn-ea"/>
                          <a:cs typeface="+mn-cs"/>
                        </a:rPr>
                        <a:t>
 😎 Subile el volumen al lunes 🎉 con tus puntos #SuperClub ❣️ Conseguís los mejores comodines de #ahorro en restaurantes 😱 para desayunar dónde más te guste ☕ Conocé más en 👉🏻 superclub.com.ar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653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comafichicas - 2018-09-24 07:41:20 </a:t>
                      </a:r>
                      <a:r>
                        <a:rPr kumimoji="0" lang="es-ES" sz="1000" b="0" i="0" u="none" strike="noStrike" kern="1200" cap="none" spc="0" normalizeH="0" baseline="0" noProof="0">
                          <a:ln>
                            <a:noFill/>
                          </a:ln>
                          <a:solidFill>
                            <a:prstClr val="black"/>
                          </a:solidFill>
                          <a:effectLst/>
                          <a:uLnTx/>
                          <a:uFillTx/>
                          <a:latin typeface="+mn-lt"/>
                          <a:ea typeface="+mn-ea"/>
                          <a:cs typeface="+mn-cs"/>
                        </a:rPr>
                        <a:t>
 En el #TipDeViaje de este mes, te vamos a contar todas las apps que te conviene bajar para facilitarte tu viaje:
Google Flight: encuentra vuelos baratos en segundos y, si te registrás, te manda alertas de aquellos destinos que estás buscando.
Hotel Nights: te ayuda a buscar hoteles en todo el mundo.
Hotwire: te permite reservar vuelos, hoteles, autos o paquetes a precios reducidos.
Trip Case: organiza todos tus datos y plan de viaje en un solo itinerario.
Google Translator: si vas a un destino con otro idioma, te va a ayudar a comunicarte.
Google Maps: para ubicarte bien en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295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santanderrio - 2018-09-23 09:31:44 </a:t>
                      </a:r>
                      <a:r>
                        <a:rPr kumimoji="0" lang="es-ES" sz="1000" b="0" i="0" u="none" strike="noStrike" kern="1200" cap="none" spc="0" normalizeH="0" baseline="0" noProof="0">
                          <a:ln>
                            <a:noFill/>
                          </a:ln>
                          <a:solidFill>
                            <a:prstClr val="black"/>
                          </a:solidFill>
                          <a:effectLst/>
                          <a:uLnTx/>
                          <a:uFillTx/>
                          <a:latin typeface="+mn-lt"/>
                          <a:ea typeface="+mn-ea"/>
                          <a:cs typeface="+mn-cs"/>
                        </a:rPr>
                        <a:t>
 😎 Todavía estás a tiempo para conseguir tus entradas 🎫  para ver a shakira 💃 el 25 de Octubre en Estadio Velez 🏟️ Reservá tu lugar canjeando tus puntos #SuperClub ❣️ o comprando tu entrada con Tarjeta Santander Río en cuotas sin interés 🤩 Conocé más en tarjetasantanderrio.com.ar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273962"/>
                  </a:ext>
                </a:extLst>
              </a:tr>
            </a:tbl>
          </a:graphicData>
        </a:graphic>
      </p:graphicFrame>
      <p:sp>
        <p:nvSpPr>
          <p:cNvPr id="4" name="Text Placeholder 3">
            <a:extLst>
              <a:ext uri="{FF2B5EF4-FFF2-40B4-BE49-F238E27FC236}">
                <a16:creationId xmlns:a16="http://schemas.microsoft.com/office/drawing/2014/main" id="{63F83BAB-65E0-4695-9394-58BAD701F19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11734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DC781-4FB6-42FC-A658-57E836A7AE2E}"/>
              </a:ext>
            </a:extLst>
          </p:cNvPr>
          <p:cNvSpPr>
            <a:spLocks noGrp="1"/>
          </p:cNvSpPr>
          <p:nvPr>
            <p:ph type="title"/>
          </p:nvPr>
        </p:nvSpPr>
        <p:spPr/>
        <p:txBody>
          <a:bodyPr/>
          <a:lstStyle/>
          <a:p>
            <a:r>
              <a:rPr lang="pt-BR"/>
              <a:t>Instagram Posts Table | Bancos AR Instagram - 9 of 9</a:t>
            </a:r>
            <a:endParaRPr lang="en-US"/>
          </a:p>
        </p:txBody>
      </p:sp>
      <p:graphicFrame>
        <p:nvGraphicFramePr>
          <p:cNvPr id="5" name="Table Placeholder 4">
            <a:extLst>
              <a:ext uri="{FF2B5EF4-FFF2-40B4-BE49-F238E27FC236}">
                <a16:creationId xmlns:a16="http://schemas.microsoft.com/office/drawing/2014/main" id="{EB62B569-8E57-499A-8612-F7A4F17402E2}"/>
              </a:ext>
            </a:extLst>
          </p:cNvPr>
          <p:cNvGraphicFramePr>
            <a:graphicFrameLocks noGrp="1"/>
          </p:cNvGraphicFramePr>
          <p:nvPr>
            <p:ph type="tbl" sz="quarter" idx="13"/>
            <p:extLst>
              <p:ext uri="{D42A27DB-BD31-4B8C-83A1-F6EECF244321}">
                <p14:modId xmlns:p14="http://schemas.microsoft.com/office/powerpoint/2010/main" val="76275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6296276"/>
                    </a:ext>
                  </a:extLst>
                </a:gridCol>
                <a:gridCol w="987552">
                  <a:extLst>
                    <a:ext uri="{9D8B030D-6E8A-4147-A177-3AD203B41FA5}">
                      <a16:colId xmlns:a16="http://schemas.microsoft.com/office/drawing/2014/main" val="3839823046"/>
                    </a:ext>
                  </a:extLst>
                </a:gridCol>
                <a:gridCol w="987552">
                  <a:extLst>
                    <a:ext uri="{9D8B030D-6E8A-4147-A177-3AD203B41FA5}">
                      <a16:colId xmlns:a16="http://schemas.microsoft.com/office/drawing/2014/main" val="2378553795"/>
                    </a:ext>
                  </a:extLst>
                </a:gridCol>
                <a:gridCol w="987552">
                  <a:extLst>
                    <a:ext uri="{9D8B030D-6E8A-4147-A177-3AD203B41FA5}">
                      <a16:colId xmlns:a16="http://schemas.microsoft.com/office/drawing/2014/main" val="2534017374"/>
                    </a:ext>
                  </a:extLst>
                </a:gridCol>
                <a:gridCol w="987552">
                  <a:extLst>
                    <a:ext uri="{9D8B030D-6E8A-4147-A177-3AD203B41FA5}">
                      <a16:colId xmlns:a16="http://schemas.microsoft.com/office/drawing/2014/main" val="2284839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201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comafichicas - 2018-09-23 08:20:35 </a:t>
                      </a:r>
                      <a:r>
                        <a:rPr kumimoji="0" lang="es-ES" sz="1000" b="0" i="0" u="none" strike="noStrike" kern="1200" cap="none" spc="0" normalizeH="0" baseline="0" noProof="0">
                          <a:ln>
                            <a:noFill/>
                          </a:ln>
                          <a:solidFill>
                            <a:prstClr val="black"/>
                          </a:solidFill>
                          <a:effectLst/>
                          <a:uLnTx/>
                          <a:uFillTx/>
                          <a:latin typeface="+mn-lt"/>
                          <a:ea typeface="+mn-ea"/>
                          <a:cs typeface="+mn-cs"/>
                        </a:rPr>
                        <a:t>
 Si sos fan de la comida rápida vas a estar feliz con esta noticia 🍔 . Todos los jueves y viernes tenés 30% off en todos los locales de comida rápida con tu #TarjetaComafiChicas. Andá entre las 12 del mediodía y las 23.59hs y aprovechá el descuento. #BeneficioComafiChicas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32832879"/>
                  </a:ext>
                </a:extLst>
              </a:tr>
            </a:tbl>
          </a:graphicData>
        </a:graphic>
      </p:graphicFrame>
      <p:sp>
        <p:nvSpPr>
          <p:cNvPr id="4" name="Text Placeholder 3">
            <a:extLst>
              <a:ext uri="{FF2B5EF4-FFF2-40B4-BE49-F238E27FC236}">
                <a16:creationId xmlns:a16="http://schemas.microsoft.com/office/drawing/2014/main" id="{7C4A4761-AC4C-487E-BF5C-DD99A31310E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914963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404</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Instagram Posts Table | Bancos AR Instagram - 1 of 9</vt:lpstr>
      <vt:lpstr>Instagram Posts Table | Bancos AR Instagram - 2 of 9</vt:lpstr>
      <vt:lpstr>Instagram Posts Table | Bancos AR Instagram - 3 of 9</vt:lpstr>
      <vt:lpstr>Instagram Posts Table | Bancos AR Instagram - 4 of 9</vt:lpstr>
      <vt:lpstr>Instagram Posts Table | Bancos AR Instagram - 5 of 9</vt:lpstr>
      <vt:lpstr>Instagram Posts Table | Bancos AR Instagram - 6 of 9</vt:lpstr>
      <vt:lpstr>Instagram Posts Table | Bancos AR Instagram - 7 of 9</vt:lpstr>
      <vt:lpstr>Instagram Posts Table | Bancos AR Instagram - 8 of 9</vt:lpstr>
      <vt:lpstr>Instagram Posts Table | Bancos AR Instagram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Bancos AR Instagram - 1 of 9</dc:title>
  <dc:creator>Administrator</dc:creator>
  <cp:lastModifiedBy>Administrator</cp:lastModifiedBy>
  <cp:revision>1</cp:revision>
  <dcterms:created xsi:type="dcterms:W3CDTF">2018-10-09T20:55:29Z</dcterms:created>
  <dcterms:modified xsi:type="dcterms:W3CDTF">2018-10-09T20:56:58Z</dcterms:modified>
</cp:coreProperties>
</file>