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12/18/2023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12/18/2023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12/18/2023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12/18/2023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12/18/2023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12/18/2023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12/18/2023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12/18/2023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12/18/2023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12/18/2023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A5601-96EB-4E62-9C19-31BC631C1368}"/>
              </a:ext>
            </a:extLst>
          </p:cNvPr>
          <p:cNvSpPr>
            <a:spLocks noGrp="1"/>
          </p:cNvSpPr>
          <p:nvPr>
            <p:ph type="title"/>
          </p:nvPr>
        </p:nvSpPr>
        <p:spPr/>
        <p:txBody>
          <a:bodyPr/>
          <a:lstStyle/>
          <a:p>
            <a:r>
              <a:rPr lang="en-US"/>
              <a:t>Instagram ARD-Instagram-Basic: Posts | swrsport - 1 of 15</a:t>
            </a:r>
          </a:p>
        </p:txBody>
      </p:sp>
      <p:graphicFrame>
        <p:nvGraphicFramePr>
          <p:cNvPr id="5" name="Table Placeholder 4">
            <a:extLst>
              <a:ext uri="{FF2B5EF4-FFF2-40B4-BE49-F238E27FC236}">
                <a16:creationId xmlns:a16="http://schemas.microsoft.com/office/drawing/2014/main" id="{D479B89D-DC54-4A7E-8B03-6C01F95212E1}"/>
              </a:ext>
            </a:extLst>
          </p:cNvPr>
          <p:cNvGraphicFramePr>
            <a:graphicFrameLocks noGrp="1"/>
          </p:cNvGraphicFramePr>
          <p:nvPr>
            <p:ph type="tbl" sz="quarter" idx="13"/>
            <p:extLst>
              <p:ext uri="{D42A27DB-BD31-4B8C-83A1-F6EECF244321}">
                <p14:modId xmlns:p14="http://schemas.microsoft.com/office/powerpoint/2010/main" val="733896907"/>
              </p:ext>
            </p:extLst>
          </p:nvPr>
        </p:nvGraphicFramePr>
        <p:xfrm>
          <a:off x="457200" y="1731963"/>
          <a:ext cx="8065008" cy="1071880"/>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752821272"/>
                    </a:ext>
                  </a:extLst>
                </a:gridCol>
                <a:gridCol w="576072">
                  <a:extLst>
                    <a:ext uri="{9D8B030D-6E8A-4147-A177-3AD203B41FA5}">
                      <a16:colId xmlns:a16="http://schemas.microsoft.com/office/drawing/2014/main" val="3149800132"/>
                    </a:ext>
                  </a:extLst>
                </a:gridCol>
                <a:gridCol w="576072">
                  <a:extLst>
                    <a:ext uri="{9D8B030D-6E8A-4147-A177-3AD203B41FA5}">
                      <a16:colId xmlns:a16="http://schemas.microsoft.com/office/drawing/2014/main" val="73559739"/>
                    </a:ext>
                  </a:extLst>
                </a:gridCol>
                <a:gridCol w="576072">
                  <a:extLst>
                    <a:ext uri="{9D8B030D-6E8A-4147-A177-3AD203B41FA5}">
                      <a16:colId xmlns:a16="http://schemas.microsoft.com/office/drawing/2014/main" val="2244079552"/>
                    </a:ext>
                  </a:extLst>
                </a:gridCol>
                <a:gridCol w="576072">
                  <a:extLst>
                    <a:ext uri="{9D8B030D-6E8A-4147-A177-3AD203B41FA5}">
                      <a16:colId xmlns:a16="http://schemas.microsoft.com/office/drawing/2014/main" val="643478832"/>
                    </a:ext>
                  </a:extLst>
                </a:gridCol>
                <a:gridCol w="576072">
                  <a:extLst>
                    <a:ext uri="{9D8B030D-6E8A-4147-A177-3AD203B41FA5}">
                      <a16:colId xmlns:a16="http://schemas.microsoft.com/office/drawing/2014/main" val="3317828048"/>
                    </a:ext>
                  </a:extLst>
                </a:gridCol>
                <a:gridCol w="576072">
                  <a:extLst>
                    <a:ext uri="{9D8B030D-6E8A-4147-A177-3AD203B41FA5}">
                      <a16:colId xmlns:a16="http://schemas.microsoft.com/office/drawing/2014/main" val="4102127896"/>
                    </a:ext>
                  </a:extLst>
                </a:gridCol>
                <a:gridCol w="576072">
                  <a:extLst>
                    <a:ext uri="{9D8B030D-6E8A-4147-A177-3AD203B41FA5}">
                      <a16:colId xmlns:a16="http://schemas.microsoft.com/office/drawing/2014/main" val="708354328"/>
                    </a:ext>
                  </a:extLst>
                </a:gridCol>
                <a:gridCol w="576072">
                  <a:extLst>
                    <a:ext uri="{9D8B030D-6E8A-4147-A177-3AD203B41FA5}">
                      <a16:colId xmlns:a16="http://schemas.microsoft.com/office/drawing/2014/main" val="487101697"/>
                    </a:ext>
                  </a:extLst>
                </a:gridCol>
                <a:gridCol w="576072">
                  <a:extLst>
                    <a:ext uri="{9D8B030D-6E8A-4147-A177-3AD203B41FA5}">
                      <a16:colId xmlns:a16="http://schemas.microsoft.com/office/drawing/2014/main" val="3892206390"/>
                    </a:ext>
                  </a:extLst>
                </a:gridCol>
                <a:gridCol w="576072">
                  <a:extLst>
                    <a:ext uri="{9D8B030D-6E8A-4147-A177-3AD203B41FA5}">
                      <a16:colId xmlns:a16="http://schemas.microsoft.com/office/drawing/2014/main" val="2033948478"/>
                    </a:ext>
                  </a:extLst>
                </a:gridCol>
                <a:gridCol w="576072">
                  <a:extLst>
                    <a:ext uri="{9D8B030D-6E8A-4147-A177-3AD203B41FA5}">
                      <a16:colId xmlns:a16="http://schemas.microsoft.com/office/drawing/2014/main" val="3753484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 (öffentlich)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 (Insights)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extLst>
                  <a:ext uri="{0D108BD9-81ED-4DB2-BD59-A6C34878D82A}">
                    <a16:rowId xmlns:a16="http://schemas.microsoft.com/office/drawing/2014/main" val="1699384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swrsport - 2023-11-22 17:08:26</a:t>
                      </a:r>
                      <a:r>
                        <a:rPr kumimoji="0" lang="de-DE" sz="1000" b="0" i="0" u="none" strike="noStrike" kern="1200" cap="none" spc="0" normalizeH="0" baseline="0" noProof="0">
                          <a:ln>
                            <a:noFill/>
                          </a:ln>
                          <a:solidFill>
                            <a:prstClr val="black"/>
                          </a:solidFill>
                          <a:effectLst/>
                          <a:uLnTx/>
                          <a:uFillTx/>
                          <a:latin typeface="Calibri"/>
                          <a:ea typeface="+mn-ea"/>
                          <a:cs typeface="+mn-cs"/>
                        </a:rPr>
                        <a:t>
 Eine Szene, die diskutiert wird😮‍💨 Bei Deutschland gegen Österreich scheint Coach Nagelsmann nach dem Platzverweis gegen Leroy Sané ein taktisches Anliegen zu haben. 
Es sieht so aus, als sage er Keeper Kevin Trapp, sich auf den Boden zu setzen. Jedenfalls hat er während der Behandlung von Trapp Zeit, Infos an z.B. Kai Havertz per Notizzettel weiterzugeben. 
Was denkt ihr über die Aktion?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#Fußball #DFBTeam #Nagelsmann #swrsport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18.12.2023 14:21:12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1179705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1192994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861094152"/>
                  </a:ext>
                </a:extLst>
              </a:tr>
            </a:tbl>
          </a:graphicData>
        </a:graphic>
      </p:graphicFrame>
      <p:sp>
        <p:nvSpPr>
          <p:cNvPr id="4" name="Text Placeholder 3">
            <a:extLst>
              <a:ext uri="{FF2B5EF4-FFF2-40B4-BE49-F238E27FC236}">
                <a16:creationId xmlns:a16="http://schemas.microsoft.com/office/drawing/2014/main" id="{CFED3F9E-AEA1-4404-8C23-B2BD0A7F3B0F}"/>
              </a:ext>
            </a:extLst>
          </p:cNvPr>
          <p:cNvSpPr>
            <a:spLocks noGrp="1"/>
          </p:cNvSpPr>
          <p:nvPr>
            <p:ph type="body" sz="quarter" idx="14"/>
          </p:nvPr>
        </p:nvSpPr>
        <p:spPr/>
        <p:txBody>
          <a:bodyPr/>
          <a:lstStyle/>
          <a:p>
            <a:r>
              <a:rPr lang="en-US"/>
              <a:t>01.11.2023 - 30.11.2023</a:t>
            </a:r>
          </a:p>
        </p:txBody>
      </p:sp>
    </p:spTree>
    <p:extLst>
      <p:ext uri="{BB962C8B-B14F-4D97-AF65-F5344CB8AC3E}">
        <p14:creationId xmlns:p14="http://schemas.microsoft.com/office/powerpoint/2010/main" val="24666027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837EE-663D-48DB-A606-0000598EB9FE}"/>
              </a:ext>
            </a:extLst>
          </p:cNvPr>
          <p:cNvSpPr>
            <a:spLocks noGrp="1"/>
          </p:cNvSpPr>
          <p:nvPr>
            <p:ph type="title"/>
          </p:nvPr>
        </p:nvSpPr>
        <p:spPr/>
        <p:txBody>
          <a:bodyPr/>
          <a:lstStyle/>
          <a:p>
            <a:r>
              <a:rPr lang="en-US"/>
              <a:t>Instagram ARD-Instagram-Basic: Posts | swrsport - 2 of 15</a:t>
            </a:r>
          </a:p>
        </p:txBody>
      </p:sp>
      <p:graphicFrame>
        <p:nvGraphicFramePr>
          <p:cNvPr id="5" name="Table Placeholder 4">
            <a:extLst>
              <a:ext uri="{FF2B5EF4-FFF2-40B4-BE49-F238E27FC236}">
                <a16:creationId xmlns:a16="http://schemas.microsoft.com/office/drawing/2014/main" id="{7836B54C-71AD-4431-BAB5-98488CB84651}"/>
              </a:ext>
            </a:extLst>
          </p:cNvPr>
          <p:cNvGraphicFramePr>
            <a:graphicFrameLocks noGrp="1"/>
          </p:cNvGraphicFramePr>
          <p:nvPr>
            <p:ph type="tbl" sz="quarter" idx="13"/>
            <p:extLst>
              <p:ext uri="{D42A27DB-BD31-4B8C-83A1-F6EECF244321}">
                <p14:modId xmlns:p14="http://schemas.microsoft.com/office/powerpoint/2010/main" val="2755020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119234473"/>
                    </a:ext>
                  </a:extLst>
                </a:gridCol>
                <a:gridCol w="576072">
                  <a:extLst>
                    <a:ext uri="{9D8B030D-6E8A-4147-A177-3AD203B41FA5}">
                      <a16:colId xmlns:a16="http://schemas.microsoft.com/office/drawing/2014/main" val="173763751"/>
                    </a:ext>
                  </a:extLst>
                </a:gridCol>
                <a:gridCol w="576072">
                  <a:extLst>
                    <a:ext uri="{9D8B030D-6E8A-4147-A177-3AD203B41FA5}">
                      <a16:colId xmlns:a16="http://schemas.microsoft.com/office/drawing/2014/main" val="331870281"/>
                    </a:ext>
                  </a:extLst>
                </a:gridCol>
                <a:gridCol w="576072">
                  <a:extLst>
                    <a:ext uri="{9D8B030D-6E8A-4147-A177-3AD203B41FA5}">
                      <a16:colId xmlns:a16="http://schemas.microsoft.com/office/drawing/2014/main" val="3687682262"/>
                    </a:ext>
                  </a:extLst>
                </a:gridCol>
                <a:gridCol w="576072">
                  <a:extLst>
                    <a:ext uri="{9D8B030D-6E8A-4147-A177-3AD203B41FA5}">
                      <a16:colId xmlns:a16="http://schemas.microsoft.com/office/drawing/2014/main" val="3962646912"/>
                    </a:ext>
                  </a:extLst>
                </a:gridCol>
                <a:gridCol w="576072">
                  <a:extLst>
                    <a:ext uri="{9D8B030D-6E8A-4147-A177-3AD203B41FA5}">
                      <a16:colId xmlns:a16="http://schemas.microsoft.com/office/drawing/2014/main" val="2133521576"/>
                    </a:ext>
                  </a:extLst>
                </a:gridCol>
                <a:gridCol w="576072">
                  <a:extLst>
                    <a:ext uri="{9D8B030D-6E8A-4147-A177-3AD203B41FA5}">
                      <a16:colId xmlns:a16="http://schemas.microsoft.com/office/drawing/2014/main" val="820178024"/>
                    </a:ext>
                  </a:extLst>
                </a:gridCol>
                <a:gridCol w="576072">
                  <a:extLst>
                    <a:ext uri="{9D8B030D-6E8A-4147-A177-3AD203B41FA5}">
                      <a16:colId xmlns:a16="http://schemas.microsoft.com/office/drawing/2014/main" val="2471829583"/>
                    </a:ext>
                  </a:extLst>
                </a:gridCol>
                <a:gridCol w="576072">
                  <a:extLst>
                    <a:ext uri="{9D8B030D-6E8A-4147-A177-3AD203B41FA5}">
                      <a16:colId xmlns:a16="http://schemas.microsoft.com/office/drawing/2014/main" val="1326179327"/>
                    </a:ext>
                  </a:extLst>
                </a:gridCol>
                <a:gridCol w="576072">
                  <a:extLst>
                    <a:ext uri="{9D8B030D-6E8A-4147-A177-3AD203B41FA5}">
                      <a16:colId xmlns:a16="http://schemas.microsoft.com/office/drawing/2014/main" val="443898462"/>
                    </a:ext>
                  </a:extLst>
                </a:gridCol>
                <a:gridCol w="576072">
                  <a:extLst>
                    <a:ext uri="{9D8B030D-6E8A-4147-A177-3AD203B41FA5}">
                      <a16:colId xmlns:a16="http://schemas.microsoft.com/office/drawing/2014/main" val="3197255441"/>
                    </a:ext>
                  </a:extLst>
                </a:gridCol>
                <a:gridCol w="576072">
                  <a:extLst>
                    <a:ext uri="{9D8B030D-6E8A-4147-A177-3AD203B41FA5}">
                      <a16:colId xmlns:a16="http://schemas.microsoft.com/office/drawing/2014/main" val="30863432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 (öffentlich)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 (Insights)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extLst>
                  <a:ext uri="{0D108BD9-81ED-4DB2-BD59-A6C34878D82A}">
                    <a16:rowId xmlns:a16="http://schemas.microsoft.com/office/drawing/2014/main" val="2338557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swrsport - 2023-11-01 21:30:04</a:t>
                      </a:r>
                      <a:r>
                        <a:rPr kumimoji="0" lang="en-US" sz="1000" b="0" i="0" u="none" strike="noStrike" kern="1200" cap="none" spc="0" normalizeH="0" baseline="0" noProof="0">
                          <a:ln>
                            <a:noFill/>
                          </a:ln>
                          <a:solidFill>
                            <a:prstClr val="black"/>
                          </a:solidFill>
                          <a:effectLst/>
                          <a:uLnTx/>
                          <a:uFillTx/>
                          <a:latin typeface="Calibri"/>
                          <a:ea typeface="+mn-ea"/>
                          <a:cs typeface="+mn-cs"/>
                        </a:rPr>
                        <a:t>
 Ein Mann, ein Wort 🤝
#scf #grifo #freiburg #dfb #dfbpokal #swr #sport #swrsport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18.12.2023 14:21:26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871649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869427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41593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swrsport - 2023-11-17 15:58:18</a:t>
                      </a:r>
                      <a:r>
                        <a:rPr kumimoji="0" lang="en-US" sz="1000" b="0" i="0" u="none" strike="noStrike" kern="1200" cap="none" spc="0" normalizeH="0" baseline="0" noProof="0">
                          <a:ln>
                            <a:noFill/>
                          </a:ln>
                          <a:solidFill>
                            <a:prstClr val="black"/>
                          </a:solidFill>
                          <a:effectLst/>
                          <a:uLnTx/>
                          <a:uFillTx/>
                          <a:latin typeface="Calibri"/>
                          <a:ea typeface="+mn-ea"/>
                          <a:cs typeface="+mn-cs"/>
                        </a:rPr>
                        <a:t>
 Mit Pony Derrick gegen Großpferde!
@annci2000 ❤️#Derrick 
#germanmasters #germanmastersstuttgart #schleyerhalle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18.12.2023 14:21:17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765248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802488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07201714"/>
                  </a:ext>
                </a:extLst>
              </a:tr>
            </a:tbl>
          </a:graphicData>
        </a:graphic>
      </p:graphicFrame>
      <p:sp>
        <p:nvSpPr>
          <p:cNvPr id="4" name="Text Placeholder 3">
            <a:extLst>
              <a:ext uri="{FF2B5EF4-FFF2-40B4-BE49-F238E27FC236}">
                <a16:creationId xmlns:a16="http://schemas.microsoft.com/office/drawing/2014/main" id="{0BB2D5FF-2051-4311-B62C-523992D05212}"/>
              </a:ext>
            </a:extLst>
          </p:cNvPr>
          <p:cNvSpPr>
            <a:spLocks noGrp="1"/>
          </p:cNvSpPr>
          <p:nvPr>
            <p:ph type="body" sz="quarter" idx="14"/>
          </p:nvPr>
        </p:nvSpPr>
        <p:spPr/>
        <p:txBody>
          <a:bodyPr/>
          <a:lstStyle/>
          <a:p>
            <a:r>
              <a:rPr lang="en-US"/>
              <a:t>01.11.2023 - 30.11.2023</a:t>
            </a:r>
          </a:p>
        </p:txBody>
      </p:sp>
    </p:spTree>
    <p:extLst>
      <p:ext uri="{BB962C8B-B14F-4D97-AF65-F5344CB8AC3E}">
        <p14:creationId xmlns:p14="http://schemas.microsoft.com/office/powerpoint/2010/main" val="36119549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6C89E-8438-486B-9500-ABCB735A1195}"/>
              </a:ext>
            </a:extLst>
          </p:cNvPr>
          <p:cNvSpPr>
            <a:spLocks noGrp="1"/>
          </p:cNvSpPr>
          <p:nvPr>
            <p:ph type="title"/>
          </p:nvPr>
        </p:nvSpPr>
        <p:spPr/>
        <p:txBody>
          <a:bodyPr/>
          <a:lstStyle/>
          <a:p>
            <a:r>
              <a:rPr lang="en-US"/>
              <a:t>Instagram ARD-Instagram-Basic: Posts | swrsport - 3 of 15</a:t>
            </a:r>
          </a:p>
        </p:txBody>
      </p:sp>
      <p:graphicFrame>
        <p:nvGraphicFramePr>
          <p:cNvPr id="5" name="Table Placeholder 4">
            <a:extLst>
              <a:ext uri="{FF2B5EF4-FFF2-40B4-BE49-F238E27FC236}">
                <a16:creationId xmlns:a16="http://schemas.microsoft.com/office/drawing/2014/main" id="{EC17E9AF-0ED1-40E2-81E2-39822B3D7B55}"/>
              </a:ext>
            </a:extLst>
          </p:cNvPr>
          <p:cNvGraphicFramePr>
            <a:graphicFrameLocks noGrp="1"/>
          </p:cNvGraphicFramePr>
          <p:nvPr>
            <p:ph type="tbl" sz="quarter" idx="13"/>
            <p:extLst>
              <p:ext uri="{D42A27DB-BD31-4B8C-83A1-F6EECF244321}">
                <p14:modId xmlns:p14="http://schemas.microsoft.com/office/powerpoint/2010/main" val="28568814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439871117"/>
                    </a:ext>
                  </a:extLst>
                </a:gridCol>
                <a:gridCol w="576072">
                  <a:extLst>
                    <a:ext uri="{9D8B030D-6E8A-4147-A177-3AD203B41FA5}">
                      <a16:colId xmlns:a16="http://schemas.microsoft.com/office/drawing/2014/main" val="1891434032"/>
                    </a:ext>
                  </a:extLst>
                </a:gridCol>
                <a:gridCol w="576072">
                  <a:extLst>
                    <a:ext uri="{9D8B030D-6E8A-4147-A177-3AD203B41FA5}">
                      <a16:colId xmlns:a16="http://schemas.microsoft.com/office/drawing/2014/main" val="3338764928"/>
                    </a:ext>
                  </a:extLst>
                </a:gridCol>
                <a:gridCol w="576072">
                  <a:extLst>
                    <a:ext uri="{9D8B030D-6E8A-4147-A177-3AD203B41FA5}">
                      <a16:colId xmlns:a16="http://schemas.microsoft.com/office/drawing/2014/main" val="1952915192"/>
                    </a:ext>
                  </a:extLst>
                </a:gridCol>
                <a:gridCol w="576072">
                  <a:extLst>
                    <a:ext uri="{9D8B030D-6E8A-4147-A177-3AD203B41FA5}">
                      <a16:colId xmlns:a16="http://schemas.microsoft.com/office/drawing/2014/main" val="2302006516"/>
                    </a:ext>
                  </a:extLst>
                </a:gridCol>
                <a:gridCol w="576072">
                  <a:extLst>
                    <a:ext uri="{9D8B030D-6E8A-4147-A177-3AD203B41FA5}">
                      <a16:colId xmlns:a16="http://schemas.microsoft.com/office/drawing/2014/main" val="1747750759"/>
                    </a:ext>
                  </a:extLst>
                </a:gridCol>
                <a:gridCol w="576072">
                  <a:extLst>
                    <a:ext uri="{9D8B030D-6E8A-4147-A177-3AD203B41FA5}">
                      <a16:colId xmlns:a16="http://schemas.microsoft.com/office/drawing/2014/main" val="4162945394"/>
                    </a:ext>
                  </a:extLst>
                </a:gridCol>
                <a:gridCol w="576072">
                  <a:extLst>
                    <a:ext uri="{9D8B030D-6E8A-4147-A177-3AD203B41FA5}">
                      <a16:colId xmlns:a16="http://schemas.microsoft.com/office/drawing/2014/main" val="4147378583"/>
                    </a:ext>
                  </a:extLst>
                </a:gridCol>
                <a:gridCol w="576072">
                  <a:extLst>
                    <a:ext uri="{9D8B030D-6E8A-4147-A177-3AD203B41FA5}">
                      <a16:colId xmlns:a16="http://schemas.microsoft.com/office/drawing/2014/main" val="4071117895"/>
                    </a:ext>
                  </a:extLst>
                </a:gridCol>
                <a:gridCol w="576072">
                  <a:extLst>
                    <a:ext uri="{9D8B030D-6E8A-4147-A177-3AD203B41FA5}">
                      <a16:colId xmlns:a16="http://schemas.microsoft.com/office/drawing/2014/main" val="2517736139"/>
                    </a:ext>
                  </a:extLst>
                </a:gridCol>
                <a:gridCol w="576072">
                  <a:extLst>
                    <a:ext uri="{9D8B030D-6E8A-4147-A177-3AD203B41FA5}">
                      <a16:colId xmlns:a16="http://schemas.microsoft.com/office/drawing/2014/main" val="3824401603"/>
                    </a:ext>
                  </a:extLst>
                </a:gridCol>
                <a:gridCol w="576072">
                  <a:extLst>
                    <a:ext uri="{9D8B030D-6E8A-4147-A177-3AD203B41FA5}">
                      <a16:colId xmlns:a16="http://schemas.microsoft.com/office/drawing/2014/main" val="4183606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 (öffentlich)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 (Insights)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extLst>
                  <a:ext uri="{0D108BD9-81ED-4DB2-BD59-A6C34878D82A}">
                    <a16:rowId xmlns:a16="http://schemas.microsoft.com/office/drawing/2014/main" val="1901858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swrsport - 2023-11-28 12:13:33</a:t>
                      </a:r>
                      <a:r>
                        <a:rPr kumimoji="0" lang="de-DE" sz="1000" b="0" i="0" u="none" strike="noStrike" kern="1200" cap="none" spc="0" normalizeH="0" baseline="0" noProof="0">
                          <a:ln>
                            <a:noFill/>
                          </a:ln>
                          <a:solidFill>
                            <a:prstClr val="black"/>
                          </a:solidFill>
                          <a:effectLst/>
                          <a:uLnTx/>
                          <a:uFillTx/>
                          <a:latin typeface="Calibri"/>
                          <a:ea typeface="+mn-ea"/>
                          <a:cs typeface="+mn-cs"/>
                        </a:rPr>
                        <a:t>
 So haben wir uns doch alle schon mal gefühlt - Wo liegt eure Schmerzgrenze beim Warten? 🫠
#heidenheim #bochum #fußball #swr #swrsport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18.12.2023 14:21:12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763970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767541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237499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swrsport - 2023-11-01 15:49:18</a:t>
                      </a:r>
                      <a:r>
                        <a:rPr kumimoji="0" lang="en-US" sz="1000" b="0" i="0" u="none" strike="noStrike" kern="1200" cap="none" spc="0" normalizeH="0" baseline="0" noProof="0">
                          <a:ln>
                            <a:noFill/>
                          </a:ln>
                          <a:solidFill>
                            <a:prstClr val="black"/>
                          </a:solidFill>
                          <a:effectLst/>
                          <a:uLnTx/>
                          <a:uFillTx/>
                          <a:latin typeface="Calibri"/>
                          <a:ea typeface="+mn-ea"/>
                          <a:cs typeface="+mn-cs"/>
                        </a:rPr>
                        <a:t>
 Meisterschaft, Champions League, Ballon d‘Or 🤯😅
Viel los beim VfB in den nächsten Jahren!
#vfb #vfbstuttgart #dfbpokal #bundesliga #championsleague #stuttgart #swr #swrsport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18.12.2023 14:21:26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625699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642619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23202468"/>
                  </a:ext>
                </a:extLst>
              </a:tr>
            </a:tbl>
          </a:graphicData>
        </a:graphic>
      </p:graphicFrame>
      <p:sp>
        <p:nvSpPr>
          <p:cNvPr id="4" name="Text Placeholder 3">
            <a:extLst>
              <a:ext uri="{FF2B5EF4-FFF2-40B4-BE49-F238E27FC236}">
                <a16:creationId xmlns:a16="http://schemas.microsoft.com/office/drawing/2014/main" id="{5887A3A0-A0CC-44FB-9204-6EC03DAAE552}"/>
              </a:ext>
            </a:extLst>
          </p:cNvPr>
          <p:cNvSpPr>
            <a:spLocks noGrp="1"/>
          </p:cNvSpPr>
          <p:nvPr>
            <p:ph type="body" sz="quarter" idx="14"/>
          </p:nvPr>
        </p:nvSpPr>
        <p:spPr/>
        <p:txBody>
          <a:bodyPr/>
          <a:lstStyle/>
          <a:p>
            <a:r>
              <a:rPr lang="en-US"/>
              <a:t>01.11.2023 - 30.11.2023</a:t>
            </a:r>
          </a:p>
        </p:txBody>
      </p:sp>
    </p:spTree>
    <p:extLst>
      <p:ext uri="{BB962C8B-B14F-4D97-AF65-F5344CB8AC3E}">
        <p14:creationId xmlns:p14="http://schemas.microsoft.com/office/powerpoint/2010/main" val="33074224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F9AD7-4CCD-4226-B25A-9411A8F0FA02}"/>
              </a:ext>
            </a:extLst>
          </p:cNvPr>
          <p:cNvSpPr>
            <a:spLocks noGrp="1"/>
          </p:cNvSpPr>
          <p:nvPr>
            <p:ph type="title"/>
          </p:nvPr>
        </p:nvSpPr>
        <p:spPr/>
        <p:txBody>
          <a:bodyPr/>
          <a:lstStyle/>
          <a:p>
            <a:r>
              <a:rPr lang="en-US"/>
              <a:t>Instagram ARD-Instagram-Basic: Posts | swrsport - 4 of 15</a:t>
            </a:r>
          </a:p>
        </p:txBody>
      </p:sp>
      <p:graphicFrame>
        <p:nvGraphicFramePr>
          <p:cNvPr id="5" name="Table Placeholder 4">
            <a:extLst>
              <a:ext uri="{FF2B5EF4-FFF2-40B4-BE49-F238E27FC236}">
                <a16:creationId xmlns:a16="http://schemas.microsoft.com/office/drawing/2014/main" id="{30AE4BF7-ED10-4E61-BCDC-6EE8F3F635DF}"/>
              </a:ext>
            </a:extLst>
          </p:cNvPr>
          <p:cNvGraphicFramePr>
            <a:graphicFrameLocks noGrp="1"/>
          </p:cNvGraphicFramePr>
          <p:nvPr>
            <p:ph type="tbl" sz="quarter" idx="13"/>
            <p:extLst>
              <p:ext uri="{D42A27DB-BD31-4B8C-83A1-F6EECF244321}">
                <p14:modId xmlns:p14="http://schemas.microsoft.com/office/powerpoint/2010/main" val="25715707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20013597"/>
                    </a:ext>
                  </a:extLst>
                </a:gridCol>
                <a:gridCol w="576072">
                  <a:extLst>
                    <a:ext uri="{9D8B030D-6E8A-4147-A177-3AD203B41FA5}">
                      <a16:colId xmlns:a16="http://schemas.microsoft.com/office/drawing/2014/main" val="513463234"/>
                    </a:ext>
                  </a:extLst>
                </a:gridCol>
                <a:gridCol w="576072">
                  <a:extLst>
                    <a:ext uri="{9D8B030D-6E8A-4147-A177-3AD203B41FA5}">
                      <a16:colId xmlns:a16="http://schemas.microsoft.com/office/drawing/2014/main" val="534239327"/>
                    </a:ext>
                  </a:extLst>
                </a:gridCol>
                <a:gridCol w="576072">
                  <a:extLst>
                    <a:ext uri="{9D8B030D-6E8A-4147-A177-3AD203B41FA5}">
                      <a16:colId xmlns:a16="http://schemas.microsoft.com/office/drawing/2014/main" val="862452543"/>
                    </a:ext>
                  </a:extLst>
                </a:gridCol>
                <a:gridCol w="576072">
                  <a:extLst>
                    <a:ext uri="{9D8B030D-6E8A-4147-A177-3AD203B41FA5}">
                      <a16:colId xmlns:a16="http://schemas.microsoft.com/office/drawing/2014/main" val="624053519"/>
                    </a:ext>
                  </a:extLst>
                </a:gridCol>
                <a:gridCol w="576072">
                  <a:extLst>
                    <a:ext uri="{9D8B030D-6E8A-4147-A177-3AD203B41FA5}">
                      <a16:colId xmlns:a16="http://schemas.microsoft.com/office/drawing/2014/main" val="2899227386"/>
                    </a:ext>
                  </a:extLst>
                </a:gridCol>
                <a:gridCol w="576072">
                  <a:extLst>
                    <a:ext uri="{9D8B030D-6E8A-4147-A177-3AD203B41FA5}">
                      <a16:colId xmlns:a16="http://schemas.microsoft.com/office/drawing/2014/main" val="1233252595"/>
                    </a:ext>
                  </a:extLst>
                </a:gridCol>
                <a:gridCol w="576072">
                  <a:extLst>
                    <a:ext uri="{9D8B030D-6E8A-4147-A177-3AD203B41FA5}">
                      <a16:colId xmlns:a16="http://schemas.microsoft.com/office/drawing/2014/main" val="1170971311"/>
                    </a:ext>
                  </a:extLst>
                </a:gridCol>
                <a:gridCol w="576072">
                  <a:extLst>
                    <a:ext uri="{9D8B030D-6E8A-4147-A177-3AD203B41FA5}">
                      <a16:colId xmlns:a16="http://schemas.microsoft.com/office/drawing/2014/main" val="2546783210"/>
                    </a:ext>
                  </a:extLst>
                </a:gridCol>
                <a:gridCol w="576072">
                  <a:extLst>
                    <a:ext uri="{9D8B030D-6E8A-4147-A177-3AD203B41FA5}">
                      <a16:colId xmlns:a16="http://schemas.microsoft.com/office/drawing/2014/main" val="2353181669"/>
                    </a:ext>
                  </a:extLst>
                </a:gridCol>
                <a:gridCol w="576072">
                  <a:extLst>
                    <a:ext uri="{9D8B030D-6E8A-4147-A177-3AD203B41FA5}">
                      <a16:colId xmlns:a16="http://schemas.microsoft.com/office/drawing/2014/main" val="1055481931"/>
                    </a:ext>
                  </a:extLst>
                </a:gridCol>
                <a:gridCol w="576072">
                  <a:extLst>
                    <a:ext uri="{9D8B030D-6E8A-4147-A177-3AD203B41FA5}">
                      <a16:colId xmlns:a16="http://schemas.microsoft.com/office/drawing/2014/main" val="27917411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 (öffentlich)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 (Insights)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extLst>
                  <a:ext uri="{0D108BD9-81ED-4DB2-BD59-A6C34878D82A}">
                    <a16:rowId xmlns:a16="http://schemas.microsoft.com/office/drawing/2014/main" val="3281401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swrsport - 2023-11-30 09:52:34</a:t>
                      </a:r>
                      <a:r>
                        <a:rPr kumimoji="0" lang="en-US" sz="1000" b="0" i="0" u="none" strike="noStrike" kern="1200" cap="none" spc="0" normalizeH="0" baseline="0" noProof="0">
                          <a:ln>
                            <a:noFill/>
                          </a:ln>
                          <a:solidFill>
                            <a:prstClr val="black"/>
                          </a:solidFill>
                          <a:effectLst/>
                          <a:uLnTx/>
                          <a:uFillTx/>
                          <a:latin typeface="Calibri"/>
                          <a:ea typeface="+mn-ea"/>
                          <a:cs typeface="+mn-cs"/>
                        </a:rPr>
                        <a:t>
 Bundesliga-Profis kochen auch nur mit Wasser! 👨‍🍳 
Benedikt Gimber mit dem Move, den wir wahrscheinlich alle schonmal auf dem Platz gemacht haben 🫶😅
#fch #gimber #heidenheim #bundesliga #kreisliga #kreisligafussball #fussball #swrsport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18.12.2023 14:21:12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495702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503063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453474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swrsport - 2023-11-08 18:04:45</a:t>
                      </a:r>
                      <a:r>
                        <a:rPr kumimoji="0" lang="de-DE" sz="1000" b="0" i="0" u="none" strike="noStrike" kern="1200" cap="none" spc="0" normalizeH="0" baseline="0" noProof="0">
                          <a:ln>
                            <a:noFill/>
                          </a:ln>
                          <a:solidFill>
                            <a:prstClr val="black"/>
                          </a:solidFill>
                          <a:effectLst/>
                          <a:uLnTx/>
                          <a:uFillTx/>
                          <a:latin typeface="Calibri"/>
                          <a:ea typeface="+mn-ea"/>
                          <a:cs typeface="+mn-cs"/>
                        </a:rPr>
                        <a:t>
 Das wird sich @noah_w.33 hoffentlich nochmal überlegen 🤔 
#christianstreich #noahweißhaupt #scfreiburg #swr #swrsport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18.12.2023 14:21:26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065615900"/>
                  </a:ext>
                </a:extLst>
              </a:tr>
            </a:tbl>
          </a:graphicData>
        </a:graphic>
      </p:graphicFrame>
      <p:sp>
        <p:nvSpPr>
          <p:cNvPr id="4" name="Text Placeholder 3">
            <a:extLst>
              <a:ext uri="{FF2B5EF4-FFF2-40B4-BE49-F238E27FC236}">
                <a16:creationId xmlns:a16="http://schemas.microsoft.com/office/drawing/2014/main" id="{E6BE0E35-968D-4E04-9B50-BB6881549207}"/>
              </a:ext>
            </a:extLst>
          </p:cNvPr>
          <p:cNvSpPr>
            <a:spLocks noGrp="1"/>
          </p:cNvSpPr>
          <p:nvPr>
            <p:ph type="body" sz="quarter" idx="14"/>
          </p:nvPr>
        </p:nvSpPr>
        <p:spPr/>
        <p:txBody>
          <a:bodyPr/>
          <a:lstStyle/>
          <a:p>
            <a:r>
              <a:rPr lang="en-US"/>
              <a:t>01.11.2023 - 30.11.2023</a:t>
            </a:r>
          </a:p>
        </p:txBody>
      </p:sp>
    </p:spTree>
    <p:extLst>
      <p:ext uri="{BB962C8B-B14F-4D97-AF65-F5344CB8AC3E}">
        <p14:creationId xmlns:p14="http://schemas.microsoft.com/office/powerpoint/2010/main" val="31365135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C9429-D98E-43DF-A628-462D3D5D2914}"/>
              </a:ext>
            </a:extLst>
          </p:cNvPr>
          <p:cNvSpPr>
            <a:spLocks noGrp="1"/>
          </p:cNvSpPr>
          <p:nvPr>
            <p:ph type="title"/>
          </p:nvPr>
        </p:nvSpPr>
        <p:spPr/>
        <p:txBody>
          <a:bodyPr/>
          <a:lstStyle/>
          <a:p>
            <a:r>
              <a:rPr lang="en-US"/>
              <a:t>Instagram ARD-Instagram-Basic: Posts | swrsport - 5 of 15</a:t>
            </a:r>
          </a:p>
        </p:txBody>
      </p:sp>
      <p:graphicFrame>
        <p:nvGraphicFramePr>
          <p:cNvPr id="5" name="Table Placeholder 4">
            <a:extLst>
              <a:ext uri="{FF2B5EF4-FFF2-40B4-BE49-F238E27FC236}">
                <a16:creationId xmlns:a16="http://schemas.microsoft.com/office/drawing/2014/main" id="{7BDF6D5C-A20D-4EEF-B457-0433D98FE62D}"/>
              </a:ext>
            </a:extLst>
          </p:cNvPr>
          <p:cNvGraphicFramePr>
            <a:graphicFrameLocks noGrp="1"/>
          </p:cNvGraphicFramePr>
          <p:nvPr>
            <p:ph type="tbl" sz="quarter" idx="13"/>
            <p:extLst>
              <p:ext uri="{D42A27DB-BD31-4B8C-83A1-F6EECF244321}">
                <p14:modId xmlns:p14="http://schemas.microsoft.com/office/powerpoint/2010/main" val="1465714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563431374"/>
                    </a:ext>
                  </a:extLst>
                </a:gridCol>
                <a:gridCol w="576072">
                  <a:extLst>
                    <a:ext uri="{9D8B030D-6E8A-4147-A177-3AD203B41FA5}">
                      <a16:colId xmlns:a16="http://schemas.microsoft.com/office/drawing/2014/main" val="1053345083"/>
                    </a:ext>
                  </a:extLst>
                </a:gridCol>
                <a:gridCol w="576072">
                  <a:extLst>
                    <a:ext uri="{9D8B030D-6E8A-4147-A177-3AD203B41FA5}">
                      <a16:colId xmlns:a16="http://schemas.microsoft.com/office/drawing/2014/main" val="3889224687"/>
                    </a:ext>
                  </a:extLst>
                </a:gridCol>
                <a:gridCol w="576072">
                  <a:extLst>
                    <a:ext uri="{9D8B030D-6E8A-4147-A177-3AD203B41FA5}">
                      <a16:colId xmlns:a16="http://schemas.microsoft.com/office/drawing/2014/main" val="4264977734"/>
                    </a:ext>
                  </a:extLst>
                </a:gridCol>
                <a:gridCol w="576072">
                  <a:extLst>
                    <a:ext uri="{9D8B030D-6E8A-4147-A177-3AD203B41FA5}">
                      <a16:colId xmlns:a16="http://schemas.microsoft.com/office/drawing/2014/main" val="2376416321"/>
                    </a:ext>
                  </a:extLst>
                </a:gridCol>
                <a:gridCol w="576072">
                  <a:extLst>
                    <a:ext uri="{9D8B030D-6E8A-4147-A177-3AD203B41FA5}">
                      <a16:colId xmlns:a16="http://schemas.microsoft.com/office/drawing/2014/main" val="3085970705"/>
                    </a:ext>
                  </a:extLst>
                </a:gridCol>
                <a:gridCol w="576072">
                  <a:extLst>
                    <a:ext uri="{9D8B030D-6E8A-4147-A177-3AD203B41FA5}">
                      <a16:colId xmlns:a16="http://schemas.microsoft.com/office/drawing/2014/main" val="3903215170"/>
                    </a:ext>
                  </a:extLst>
                </a:gridCol>
                <a:gridCol w="576072">
                  <a:extLst>
                    <a:ext uri="{9D8B030D-6E8A-4147-A177-3AD203B41FA5}">
                      <a16:colId xmlns:a16="http://schemas.microsoft.com/office/drawing/2014/main" val="4101729310"/>
                    </a:ext>
                  </a:extLst>
                </a:gridCol>
                <a:gridCol w="576072">
                  <a:extLst>
                    <a:ext uri="{9D8B030D-6E8A-4147-A177-3AD203B41FA5}">
                      <a16:colId xmlns:a16="http://schemas.microsoft.com/office/drawing/2014/main" val="3263503671"/>
                    </a:ext>
                  </a:extLst>
                </a:gridCol>
                <a:gridCol w="576072">
                  <a:extLst>
                    <a:ext uri="{9D8B030D-6E8A-4147-A177-3AD203B41FA5}">
                      <a16:colId xmlns:a16="http://schemas.microsoft.com/office/drawing/2014/main" val="2690313945"/>
                    </a:ext>
                  </a:extLst>
                </a:gridCol>
                <a:gridCol w="576072">
                  <a:extLst>
                    <a:ext uri="{9D8B030D-6E8A-4147-A177-3AD203B41FA5}">
                      <a16:colId xmlns:a16="http://schemas.microsoft.com/office/drawing/2014/main" val="1428075109"/>
                    </a:ext>
                  </a:extLst>
                </a:gridCol>
                <a:gridCol w="576072">
                  <a:extLst>
                    <a:ext uri="{9D8B030D-6E8A-4147-A177-3AD203B41FA5}">
                      <a16:colId xmlns:a16="http://schemas.microsoft.com/office/drawing/2014/main" val="16788914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 (öffentlich)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 (Insights)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extLst>
                  <a:ext uri="{0D108BD9-81ED-4DB2-BD59-A6C34878D82A}">
                    <a16:rowId xmlns:a16="http://schemas.microsoft.com/office/drawing/2014/main" val="3688130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swrsport - 2023-11-13 10:43:57</a:t>
                      </a:r>
                      <a:r>
                        <a:rPr kumimoji="0" lang="en-US" sz="1000" b="0" i="0" u="none" strike="noStrike" kern="1200" cap="none" spc="0" normalizeH="0" baseline="0" noProof="0">
                          <a:ln>
                            <a:noFill/>
                          </a:ln>
                          <a:solidFill>
                            <a:prstClr val="black"/>
                          </a:solidFill>
                          <a:effectLst/>
                          <a:uLnTx/>
                          <a:uFillTx/>
                          <a:latin typeface="Calibri"/>
                          <a:ea typeface="+mn-ea"/>
                          <a:cs typeface="+mn-cs"/>
                        </a:rPr>
                        <a:t>
 Was für ein Tor von Lionel Röhl, oder war’s doch Merlin Messi?🤔
#scf #freiburg #rb #leipzig #bundesliga #swr #sport #swrsport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18.12.2023 14:21:26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407448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50649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swrsport - 2023-11-14 16:53:44</a:t>
                      </a:r>
                      <a:r>
                        <a:rPr kumimoji="0" lang="en-US" sz="1000" b="0" i="0" u="none" strike="noStrike" kern="1200" cap="none" spc="0" normalizeH="0" baseline="0" noProof="0">
                          <a:ln>
                            <a:noFill/>
                          </a:ln>
                          <a:solidFill>
                            <a:prstClr val="black"/>
                          </a:solidFill>
                          <a:effectLst/>
                          <a:uLnTx/>
                          <a:uFillTx/>
                          <a:latin typeface="Calibri"/>
                          <a:ea typeface="+mn-ea"/>
                          <a:cs typeface="+mn-cs"/>
                        </a:rPr>
                        <a:t>
 Die werden wohl keine best friends mehr🤷🏼‍♂️😂 
#vfbbvb #denizundav #karimadeyemi #vfbstuttgart #bundesliga #swrsport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18.12.2023 14:21:17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403174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02450505"/>
                  </a:ext>
                </a:extLst>
              </a:tr>
            </a:tbl>
          </a:graphicData>
        </a:graphic>
      </p:graphicFrame>
      <p:sp>
        <p:nvSpPr>
          <p:cNvPr id="4" name="Text Placeholder 3">
            <a:extLst>
              <a:ext uri="{FF2B5EF4-FFF2-40B4-BE49-F238E27FC236}">
                <a16:creationId xmlns:a16="http://schemas.microsoft.com/office/drawing/2014/main" id="{71578CA4-645F-4674-991E-CC3B154B1001}"/>
              </a:ext>
            </a:extLst>
          </p:cNvPr>
          <p:cNvSpPr>
            <a:spLocks noGrp="1"/>
          </p:cNvSpPr>
          <p:nvPr>
            <p:ph type="body" sz="quarter" idx="14"/>
          </p:nvPr>
        </p:nvSpPr>
        <p:spPr/>
        <p:txBody>
          <a:bodyPr/>
          <a:lstStyle/>
          <a:p>
            <a:r>
              <a:rPr lang="en-US"/>
              <a:t>01.11.2023 - 30.11.2023</a:t>
            </a:r>
          </a:p>
        </p:txBody>
      </p:sp>
    </p:spTree>
    <p:extLst>
      <p:ext uri="{BB962C8B-B14F-4D97-AF65-F5344CB8AC3E}">
        <p14:creationId xmlns:p14="http://schemas.microsoft.com/office/powerpoint/2010/main" val="36260648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BD91E-30D5-4E60-BE93-48272112C4DA}"/>
              </a:ext>
            </a:extLst>
          </p:cNvPr>
          <p:cNvSpPr>
            <a:spLocks noGrp="1"/>
          </p:cNvSpPr>
          <p:nvPr>
            <p:ph type="title"/>
          </p:nvPr>
        </p:nvSpPr>
        <p:spPr/>
        <p:txBody>
          <a:bodyPr/>
          <a:lstStyle/>
          <a:p>
            <a:r>
              <a:rPr lang="en-US"/>
              <a:t>Instagram ARD-Instagram-Basic: Posts | swrsport - 6 of 15</a:t>
            </a:r>
          </a:p>
        </p:txBody>
      </p:sp>
      <p:graphicFrame>
        <p:nvGraphicFramePr>
          <p:cNvPr id="5" name="Table Placeholder 4">
            <a:extLst>
              <a:ext uri="{FF2B5EF4-FFF2-40B4-BE49-F238E27FC236}">
                <a16:creationId xmlns:a16="http://schemas.microsoft.com/office/drawing/2014/main" id="{E176F1BD-5F33-477D-A3C6-FF6EA1AC1ECF}"/>
              </a:ext>
            </a:extLst>
          </p:cNvPr>
          <p:cNvGraphicFramePr>
            <a:graphicFrameLocks noGrp="1"/>
          </p:cNvGraphicFramePr>
          <p:nvPr>
            <p:ph type="tbl" sz="quarter" idx="13"/>
            <p:extLst>
              <p:ext uri="{D42A27DB-BD31-4B8C-83A1-F6EECF244321}">
                <p14:modId xmlns:p14="http://schemas.microsoft.com/office/powerpoint/2010/main" val="133220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554062157"/>
                    </a:ext>
                  </a:extLst>
                </a:gridCol>
                <a:gridCol w="576072">
                  <a:extLst>
                    <a:ext uri="{9D8B030D-6E8A-4147-A177-3AD203B41FA5}">
                      <a16:colId xmlns:a16="http://schemas.microsoft.com/office/drawing/2014/main" val="2260665269"/>
                    </a:ext>
                  </a:extLst>
                </a:gridCol>
                <a:gridCol w="576072">
                  <a:extLst>
                    <a:ext uri="{9D8B030D-6E8A-4147-A177-3AD203B41FA5}">
                      <a16:colId xmlns:a16="http://schemas.microsoft.com/office/drawing/2014/main" val="2518873914"/>
                    </a:ext>
                  </a:extLst>
                </a:gridCol>
                <a:gridCol w="576072">
                  <a:extLst>
                    <a:ext uri="{9D8B030D-6E8A-4147-A177-3AD203B41FA5}">
                      <a16:colId xmlns:a16="http://schemas.microsoft.com/office/drawing/2014/main" val="1629100189"/>
                    </a:ext>
                  </a:extLst>
                </a:gridCol>
                <a:gridCol w="576072">
                  <a:extLst>
                    <a:ext uri="{9D8B030D-6E8A-4147-A177-3AD203B41FA5}">
                      <a16:colId xmlns:a16="http://schemas.microsoft.com/office/drawing/2014/main" val="3550271579"/>
                    </a:ext>
                  </a:extLst>
                </a:gridCol>
                <a:gridCol w="576072">
                  <a:extLst>
                    <a:ext uri="{9D8B030D-6E8A-4147-A177-3AD203B41FA5}">
                      <a16:colId xmlns:a16="http://schemas.microsoft.com/office/drawing/2014/main" val="1034976994"/>
                    </a:ext>
                  </a:extLst>
                </a:gridCol>
                <a:gridCol w="576072">
                  <a:extLst>
                    <a:ext uri="{9D8B030D-6E8A-4147-A177-3AD203B41FA5}">
                      <a16:colId xmlns:a16="http://schemas.microsoft.com/office/drawing/2014/main" val="3833376429"/>
                    </a:ext>
                  </a:extLst>
                </a:gridCol>
                <a:gridCol w="576072">
                  <a:extLst>
                    <a:ext uri="{9D8B030D-6E8A-4147-A177-3AD203B41FA5}">
                      <a16:colId xmlns:a16="http://schemas.microsoft.com/office/drawing/2014/main" val="859417706"/>
                    </a:ext>
                  </a:extLst>
                </a:gridCol>
                <a:gridCol w="576072">
                  <a:extLst>
                    <a:ext uri="{9D8B030D-6E8A-4147-A177-3AD203B41FA5}">
                      <a16:colId xmlns:a16="http://schemas.microsoft.com/office/drawing/2014/main" val="1468416289"/>
                    </a:ext>
                  </a:extLst>
                </a:gridCol>
                <a:gridCol w="576072">
                  <a:extLst>
                    <a:ext uri="{9D8B030D-6E8A-4147-A177-3AD203B41FA5}">
                      <a16:colId xmlns:a16="http://schemas.microsoft.com/office/drawing/2014/main" val="3164781966"/>
                    </a:ext>
                  </a:extLst>
                </a:gridCol>
                <a:gridCol w="576072">
                  <a:extLst>
                    <a:ext uri="{9D8B030D-6E8A-4147-A177-3AD203B41FA5}">
                      <a16:colId xmlns:a16="http://schemas.microsoft.com/office/drawing/2014/main" val="4026504173"/>
                    </a:ext>
                  </a:extLst>
                </a:gridCol>
                <a:gridCol w="576072">
                  <a:extLst>
                    <a:ext uri="{9D8B030D-6E8A-4147-A177-3AD203B41FA5}">
                      <a16:colId xmlns:a16="http://schemas.microsoft.com/office/drawing/2014/main" val="33505918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 (öffentlich)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 (Insights)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extLst>
                  <a:ext uri="{0D108BD9-81ED-4DB2-BD59-A6C34878D82A}">
                    <a16:rowId xmlns:a16="http://schemas.microsoft.com/office/drawing/2014/main" val="3183769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swrsport - 2023-11-11 15:00:17</a:t>
                      </a:r>
                      <a:r>
                        <a:rPr kumimoji="0" lang="en-US" sz="1000" b="0" i="0" u="none" strike="noStrike" kern="1200" cap="none" spc="0" normalizeH="0" baseline="0" noProof="0">
                          <a:ln>
                            <a:noFill/>
                          </a:ln>
                          <a:solidFill>
                            <a:prstClr val="black"/>
                          </a:solidFill>
                          <a:effectLst/>
                          <a:uLnTx/>
                          <a:uFillTx/>
                          <a:latin typeface="Calibri"/>
                          <a:ea typeface="+mn-ea"/>
                          <a:cs typeface="+mn-cs"/>
                        </a:rPr>
                        <a:t>
 Jetzt hat es auch der VfB-Fan verstanden😁
#bvb #vfb #fussball #bundesliga #sport #swr #swrsport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18.12.2023 14:21:26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51072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swrsport - 2023-11-01 19:57:42</a:t>
                      </a:r>
                      <a:r>
                        <a:rPr kumimoji="0" lang="en-US" sz="1000" b="0" i="0" u="none" strike="noStrike" kern="1200" cap="none" spc="0" normalizeH="0" baseline="0" noProof="0">
                          <a:ln>
                            <a:noFill/>
                          </a:ln>
                          <a:solidFill>
                            <a:prstClr val="black"/>
                          </a:solidFill>
                          <a:effectLst/>
                          <a:uLnTx/>
                          <a:uFillTx/>
                          <a:latin typeface="Calibri"/>
                          <a:ea typeface="+mn-ea"/>
                          <a:cs typeface="+mn-cs"/>
                        </a:rPr>
                        <a:t>
 Jede Chance nutzen um deine Spieler anzufeuern!🔥
#scf #dfbpokal #dfb #grifo #freiburg #fussball #swr #sport #swrsport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18.12.2023 14:21:26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21832824"/>
                  </a:ext>
                </a:extLst>
              </a:tr>
            </a:tbl>
          </a:graphicData>
        </a:graphic>
      </p:graphicFrame>
      <p:sp>
        <p:nvSpPr>
          <p:cNvPr id="4" name="Text Placeholder 3">
            <a:extLst>
              <a:ext uri="{FF2B5EF4-FFF2-40B4-BE49-F238E27FC236}">
                <a16:creationId xmlns:a16="http://schemas.microsoft.com/office/drawing/2014/main" id="{EC0E0585-D6FE-4909-87E9-0CA23CE746FD}"/>
              </a:ext>
            </a:extLst>
          </p:cNvPr>
          <p:cNvSpPr>
            <a:spLocks noGrp="1"/>
          </p:cNvSpPr>
          <p:nvPr>
            <p:ph type="body" sz="quarter" idx="14"/>
          </p:nvPr>
        </p:nvSpPr>
        <p:spPr/>
        <p:txBody>
          <a:bodyPr/>
          <a:lstStyle/>
          <a:p>
            <a:r>
              <a:rPr lang="en-US"/>
              <a:t>01.11.2023 - 30.11.2023</a:t>
            </a:r>
          </a:p>
        </p:txBody>
      </p:sp>
    </p:spTree>
    <p:extLst>
      <p:ext uri="{BB962C8B-B14F-4D97-AF65-F5344CB8AC3E}">
        <p14:creationId xmlns:p14="http://schemas.microsoft.com/office/powerpoint/2010/main" val="29516810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1D8A4-157D-4320-B947-B01C39CB2D3F}"/>
              </a:ext>
            </a:extLst>
          </p:cNvPr>
          <p:cNvSpPr>
            <a:spLocks noGrp="1"/>
          </p:cNvSpPr>
          <p:nvPr>
            <p:ph type="title"/>
          </p:nvPr>
        </p:nvSpPr>
        <p:spPr/>
        <p:txBody>
          <a:bodyPr/>
          <a:lstStyle/>
          <a:p>
            <a:r>
              <a:rPr lang="en-US"/>
              <a:t>Instagram ARD-Instagram-Basic: Posts | swrsport - 7 of 15</a:t>
            </a:r>
          </a:p>
        </p:txBody>
      </p:sp>
      <p:graphicFrame>
        <p:nvGraphicFramePr>
          <p:cNvPr id="5" name="Table Placeholder 4">
            <a:extLst>
              <a:ext uri="{FF2B5EF4-FFF2-40B4-BE49-F238E27FC236}">
                <a16:creationId xmlns:a16="http://schemas.microsoft.com/office/drawing/2014/main" id="{C08DA47C-1FE6-4469-8859-74A1034B43C8}"/>
              </a:ext>
            </a:extLst>
          </p:cNvPr>
          <p:cNvGraphicFramePr>
            <a:graphicFrameLocks noGrp="1"/>
          </p:cNvGraphicFramePr>
          <p:nvPr>
            <p:ph type="tbl" sz="quarter" idx="13"/>
            <p:extLst>
              <p:ext uri="{D42A27DB-BD31-4B8C-83A1-F6EECF244321}">
                <p14:modId xmlns:p14="http://schemas.microsoft.com/office/powerpoint/2010/main" val="15103445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544740350"/>
                    </a:ext>
                  </a:extLst>
                </a:gridCol>
                <a:gridCol w="576072">
                  <a:extLst>
                    <a:ext uri="{9D8B030D-6E8A-4147-A177-3AD203B41FA5}">
                      <a16:colId xmlns:a16="http://schemas.microsoft.com/office/drawing/2014/main" val="3579746555"/>
                    </a:ext>
                  </a:extLst>
                </a:gridCol>
                <a:gridCol w="576072">
                  <a:extLst>
                    <a:ext uri="{9D8B030D-6E8A-4147-A177-3AD203B41FA5}">
                      <a16:colId xmlns:a16="http://schemas.microsoft.com/office/drawing/2014/main" val="871910507"/>
                    </a:ext>
                  </a:extLst>
                </a:gridCol>
                <a:gridCol w="576072">
                  <a:extLst>
                    <a:ext uri="{9D8B030D-6E8A-4147-A177-3AD203B41FA5}">
                      <a16:colId xmlns:a16="http://schemas.microsoft.com/office/drawing/2014/main" val="3419037575"/>
                    </a:ext>
                  </a:extLst>
                </a:gridCol>
                <a:gridCol w="576072">
                  <a:extLst>
                    <a:ext uri="{9D8B030D-6E8A-4147-A177-3AD203B41FA5}">
                      <a16:colId xmlns:a16="http://schemas.microsoft.com/office/drawing/2014/main" val="866648256"/>
                    </a:ext>
                  </a:extLst>
                </a:gridCol>
                <a:gridCol w="576072">
                  <a:extLst>
                    <a:ext uri="{9D8B030D-6E8A-4147-A177-3AD203B41FA5}">
                      <a16:colId xmlns:a16="http://schemas.microsoft.com/office/drawing/2014/main" val="3784894319"/>
                    </a:ext>
                  </a:extLst>
                </a:gridCol>
                <a:gridCol w="576072">
                  <a:extLst>
                    <a:ext uri="{9D8B030D-6E8A-4147-A177-3AD203B41FA5}">
                      <a16:colId xmlns:a16="http://schemas.microsoft.com/office/drawing/2014/main" val="38992397"/>
                    </a:ext>
                  </a:extLst>
                </a:gridCol>
                <a:gridCol w="576072">
                  <a:extLst>
                    <a:ext uri="{9D8B030D-6E8A-4147-A177-3AD203B41FA5}">
                      <a16:colId xmlns:a16="http://schemas.microsoft.com/office/drawing/2014/main" val="1960530884"/>
                    </a:ext>
                  </a:extLst>
                </a:gridCol>
                <a:gridCol w="576072">
                  <a:extLst>
                    <a:ext uri="{9D8B030D-6E8A-4147-A177-3AD203B41FA5}">
                      <a16:colId xmlns:a16="http://schemas.microsoft.com/office/drawing/2014/main" val="1710072543"/>
                    </a:ext>
                  </a:extLst>
                </a:gridCol>
                <a:gridCol w="576072">
                  <a:extLst>
                    <a:ext uri="{9D8B030D-6E8A-4147-A177-3AD203B41FA5}">
                      <a16:colId xmlns:a16="http://schemas.microsoft.com/office/drawing/2014/main" val="2061863509"/>
                    </a:ext>
                  </a:extLst>
                </a:gridCol>
                <a:gridCol w="576072">
                  <a:extLst>
                    <a:ext uri="{9D8B030D-6E8A-4147-A177-3AD203B41FA5}">
                      <a16:colId xmlns:a16="http://schemas.microsoft.com/office/drawing/2014/main" val="377856095"/>
                    </a:ext>
                  </a:extLst>
                </a:gridCol>
                <a:gridCol w="576072">
                  <a:extLst>
                    <a:ext uri="{9D8B030D-6E8A-4147-A177-3AD203B41FA5}">
                      <a16:colId xmlns:a16="http://schemas.microsoft.com/office/drawing/2014/main" val="1675885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 (öffentlich)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 (Insights)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extLst>
                  <a:ext uri="{0D108BD9-81ED-4DB2-BD59-A6C34878D82A}">
                    <a16:rowId xmlns:a16="http://schemas.microsoft.com/office/drawing/2014/main" val="911934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swrsport - 2023-11-24 21:04:07</a:t>
                      </a:r>
                      <a:r>
                        <a:rPr kumimoji="0" lang="en-US" sz="1000" b="0" i="0" u="none" strike="noStrike" kern="1200" cap="none" spc="0" normalizeH="0" baseline="0" noProof="0">
                          <a:ln>
                            <a:noFill/>
                          </a:ln>
                          <a:solidFill>
                            <a:prstClr val="black"/>
                          </a:solidFill>
                          <a:effectLst/>
                          <a:uLnTx/>
                          <a:uFillTx/>
                          <a:latin typeface="Calibri"/>
                          <a:ea typeface="+mn-ea"/>
                          <a:cs typeface="+mn-cs"/>
                        </a:rPr>
                        <a:t>
 Wenn’s nicht klappt, sieht es halt blöd aus!😅🤷🏻‍♂️
#waldhof #fussball #swr #sport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18.12.2023 14:21:12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410855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swrsport - 2023-11-27 11:20:23</a:t>
                      </a:r>
                      <a:r>
                        <a:rPr kumimoji="0" lang="en-US" sz="1000" b="0" i="0" u="none" strike="noStrike" kern="1200" cap="none" spc="0" normalizeH="0" baseline="0" noProof="0">
                          <a:ln>
                            <a:noFill/>
                          </a:ln>
                          <a:solidFill>
                            <a:prstClr val="black"/>
                          </a:solidFill>
                          <a:effectLst/>
                          <a:uLnTx/>
                          <a:uFillTx/>
                          <a:latin typeface="Calibri"/>
                          <a:ea typeface="+mn-ea"/>
                          <a:cs typeface="+mn-cs"/>
                        </a:rPr>
                        <a:t>
 Deniz Undav &amp; Serhou Guirassy 🤝
Auf und neben dem Feld scheint es bei den beiden VfB-Stürmern zu passen. 
Sie freuen sich gemeinsam über jeden Treffer.
#vfbstuttgart #serhouguirassy #denizundav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18.12.2023 14:21:12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735918606"/>
                  </a:ext>
                </a:extLst>
              </a:tr>
            </a:tbl>
          </a:graphicData>
        </a:graphic>
      </p:graphicFrame>
      <p:sp>
        <p:nvSpPr>
          <p:cNvPr id="4" name="Text Placeholder 3">
            <a:extLst>
              <a:ext uri="{FF2B5EF4-FFF2-40B4-BE49-F238E27FC236}">
                <a16:creationId xmlns:a16="http://schemas.microsoft.com/office/drawing/2014/main" id="{7F1DA98C-560A-49FA-895B-F5217A953810}"/>
              </a:ext>
            </a:extLst>
          </p:cNvPr>
          <p:cNvSpPr>
            <a:spLocks noGrp="1"/>
          </p:cNvSpPr>
          <p:nvPr>
            <p:ph type="body" sz="quarter" idx="14"/>
          </p:nvPr>
        </p:nvSpPr>
        <p:spPr/>
        <p:txBody>
          <a:bodyPr/>
          <a:lstStyle/>
          <a:p>
            <a:r>
              <a:rPr lang="en-US"/>
              <a:t>01.11.2023 - 30.11.2023</a:t>
            </a:r>
          </a:p>
        </p:txBody>
      </p:sp>
    </p:spTree>
    <p:extLst>
      <p:ext uri="{BB962C8B-B14F-4D97-AF65-F5344CB8AC3E}">
        <p14:creationId xmlns:p14="http://schemas.microsoft.com/office/powerpoint/2010/main" val="30636692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0FA31-A5E4-46D2-AAA9-A31B4B02F7E7}"/>
              </a:ext>
            </a:extLst>
          </p:cNvPr>
          <p:cNvSpPr>
            <a:spLocks noGrp="1"/>
          </p:cNvSpPr>
          <p:nvPr>
            <p:ph type="title"/>
          </p:nvPr>
        </p:nvSpPr>
        <p:spPr/>
        <p:txBody>
          <a:bodyPr/>
          <a:lstStyle/>
          <a:p>
            <a:r>
              <a:rPr lang="en-US"/>
              <a:t>Instagram ARD-Instagram-Basic: Posts | swrsport - 8 of 15</a:t>
            </a:r>
          </a:p>
        </p:txBody>
      </p:sp>
      <p:graphicFrame>
        <p:nvGraphicFramePr>
          <p:cNvPr id="5" name="Table Placeholder 4">
            <a:extLst>
              <a:ext uri="{FF2B5EF4-FFF2-40B4-BE49-F238E27FC236}">
                <a16:creationId xmlns:a16="http://schemas.microsoft.com/office/drawing/2014/main" id="{26F08855-96DC-46F7-8DC5-F2FE90AF8C7D}"/>
              </a:ext>
            </a:extLst>
          </p:cNvPr>
          <p:cNvGraphicFramePr>
            <a:graphicFrameLocks noGrp="1"/>
          </p:cNvGraphicFramePr>
          <p:nvPr>
            <p:ph type="tbl" sz="quarter" idx="13"/>
            <p:extLst>
              <p:ext uri="{D42A27DB-BD31-4B8C-83A1-F6EECF244321}">
                <p14:modId xmlns:p14="http://schemas.microsoft.com/office/powerpoint/2010/main" val="2980213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182118377"/>
                    </a:ext>
                  </a:extLst>
                </a:gridCol>
                <a:gridCol w="576072">
                  <a:extLst>
                    <a:ext uri="{9D8B030D-6E8A-4147-A177-3AD203B41FA5}">
                      <a16:colId xmlns:a16="http://schemas.microsoft.com/office/drawing/2014/main" val="3838505496"/>
                    </a:ext>
                  </a:extLst>
                </a:gridCol>
                <a:gridCol w="576072">
                  <a:extLst>
                    <a:ext uri="{9D8B030D-6E8A-4147-A177-3AD203B41FA5}">
                      <a16:colId xmlns:a16="http://schemas.microsoft.com/office/drawing/2014/main" val="2610915538"/>
                    </a:ext>
                  </a:extLst>
                </a:gridCol>
                <a:gridCol w="576072">
                  <a:extLst>
                    <a:ext uri="{9D8B030D-6E8A-4147-A177-3AD203B41FA5}">
                      <a16:colId xmlns:a16="http://schemas.microsoft.com/office/drawing/2014/main" val="85928264"/>
                    </a:ext>
                  </a:extLst>
                </a:gridCol>
                <a:gridCol w="576072">
                  <a:extLst>
                    <a:ext uri="{9D8B030D-6E8A-4147-A177-3AD203B41FA5}">
                      <a16:colId xmlns:a16="http://schemas.microsoft.com/office/drawing/2014/main" val="3403074608"/>
                    </a:ext>
                  </a:extLst>
                </a:gridCol>
                <a:gridCol w="576072">
                  <a:extLst>
                    <a:ext uri="{9D8B030D-6E8A-4147-A177-3AD203B41FA5}">
                      <a16:colId xmlns:a16="http://schemas.microsoft.com/office/drawing/2014/main" val="1243124262"/>
                    </a:ext>
                  </a:extLst>
                </a:gridCol>
                <a:gridCol w="576072">
                  <a:extLst>
                    <a:ext uri="{9D8B030D-6E8A-4147-A177-3AD203B41FA5}">
                      <a16:colId xmlns:a16="http://schemas.microsoft.com/office/drawing/2014/main" val="2105413272"/>
                    </a:ext>
                  </a:extLst>
                </a:gridCol>
                <a:gridCol w="576072">
                  <a:extLst>
                    <a:ext uri="{9D8B030D-6E8A-4147-A177-3AD203B41FA5}">
                      <a16:colId xmlns:a16="http://schemas.microsoft.com/office/drawing/2014/main" val="1178232163"/>
                    </a:ext>
                  </a:extLst>
                </a:gridCol>
                <a:gridCol w="576072">
                  <a:extLst>
                    <a:ext uri="{9D8B030D-6E8A-4147-A177-3AD203B41FA5}">
                      <a16:colId xmlns:a16="http://schemas.microsoft.com/office/drawing/2014/main" val="1147157435"/>
                    </a:ext>
                  </a:extLst>
                </a:gridCol>
                <a:gridCol w="576072">
                  <a:extLst>
                    <a:ext uri="{9D8B030D-6E8A-4147-A177-3AD203B41FA5}">
                      <a16:colId xmlns:a16="http://schemas.microsoft.com/office/drawing/2014/main" val="3880507287"/>
                    </a:ext>
                  </a:extLst>
                </a:gridCol>
                <a:gridCol w="576072">
                  <a:extLst>
                    <a:ext uri="{9D8B030D-6E8A-4147-A177-3AD203B41FA5}">
                      <a16:colId xmlns:a16="http://schemas.microsoft.com/office/drawing/2014/main" val="448454620"/>
                    </a:ext>
                  </a:extLst>
                </a:gridCol>
                <a:gridCol w="576072">
                  <a:extLst>
                    <a:ext uri="{9D8B030D-6E8A-4147-A177-3AD203B41FA5}">
                      <a16:colId xmlns:a16="http://schemas.microsoft.com/office/drawing/2014/main" val="919614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 (öffentlich)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 (Insights)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extLst>
                  <a:ext uri="{0D108BD9-81ED-4DB2-BD59-A6C34878D82A}">
                    <a16:rowId xmlns:a16="http://schemas.microsoft.com/office/drawing/2014/main" val="2450244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swrsport - 2023-11-21 10:23:08</a:t>
                      </a:r>
                      <a:r>
                        <a:rPr kumimoji="0" lang="en-US" sz="1000" b="0" i="0" u="none" strike="noStrike" kern="1200" cap="none" spc="0" normalizeH="0" baseline="0" noProof="0">
                          <a:ln>
                            <a:noFill/>
                          </a:ln>
                          <a:solidFill>
                            <a:prstClr val="black"/>
                          </a:solidFill>
                          <a:effectLst/>
                          <a:uLnTx/>
                          <a:uFillTx/>
                          <a:latin typeface="Calibri"/>
                          <a:ea typeface="+mn-ea"/>
                          <a:cs typeface="+mn-cs"/>
                        </a:rPr>
                        <a:t>
 Hand aufs Herz: Hallenturniere &gt; normale Fußballspiele 😅
#goretzka #fussball #swr #sport #swrsport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18.12.2023 14:21:17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349747</a:t>
                      </a:r>
                    </a:p>
                  </a:txBody>
                  <a:tcPr/>
                </a:tc>
                <a:extLst>
                  <a:ext uri="{0D108BD9-81ED-4DB2-BD59-A6C34878D82A}">
                    <a16:rowId xmlns:a16="http://schemas.microsoft.com/office/drawing/2014/main" val="3592311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swrsport - 2023-11-22 10:57:11</a:t>
                      </a:r>
                      <a:r>
                        <a:rPr kumimoji="0" lang="de-DE" sz="1000" b="0" i="0" u="none" strike="noStrike" kern="1200" cap="none" spc="0" normalizeH="0" baseline="0" noProof="0">
                          <a:ln>
                            <a:noFill/>
                          </a:ln>
                          <a:solidFill>
                            <a:prstClr val="black"/>
                          </a:solidFill>
                          <a:effectLst/>
                          <a:uLnTx/>
                          <a:uFillTx/>
                          <a:latin typeface="Calibri"/>
                          <a:ea typeface="+mn-ea"/>
                          <a:cs typeface="+mn-cs"/>
                        </a:rPr>
                        <a:t>
 Damit hat SC-Torhüterin Lambert nicht gerechnet🥴 So mancher Live Ticker schrieb, der Ball wäre abgefälscht: Erkennt ihr das?
#scfreiburg #scf #scfreiburgfrauen #1fcköln #1fckölnfrauen #swrsport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18.12.2023 14:21:17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214852097"/>
                  </a:ext>
                </a:extLst>
              </a:tr>
            </a:tbl>
          </a:graphicData>
        </a:graphic>
      </p:graphicFrame>
      <p:sp>
        <p:nvSpPr>
          <p:cNvPr id="4" name="Text Placeholder 3">
            <a:extLst>
              <a:ext uri="{FF2B5EF4-FFF2-40B4-BE49-F238E27FC236}">
                <a16:creationId xmlns:a16="http://schemas.microsoft.com/office/drawing/2014/main" id="{F367E41A-E5F5-400A-A59C-E6F938295E98}"/>
              </a:ext>
            </a:extLst>
          </p:cNvPr>
          <p:cNvSpPr>
            <a:spLocks noGrp="1"/>
          </p:cNvSpPr>
          <p:nvPr>
            <p:ph type="body" sz="quarter" idx="14"/>
          </p:nvPr>
        </p:nvSpPr>
        <p:spPr/>
        <p:txBody>
          <a:bodyPr/>
          <a:lstStyle/>
          <a:p>
            <a:r>
              <a:rPr lang="en-US"/>
              <a:t>01.11.2023 - 30.11.2023</a:t>
            </a:r>
          </a:p>
        </p:txBody>
      </p:sp>
    </p:spTree>
    <p:extLst>
      <p:ext uri="{BB962C8B-B14F-4D97-AF65-F5344CB8AC3E}">
        <p14:creationId xmlns:p14="http://schemas.microsoft.com/office/powerpoint/2010/main" val="11333058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A51BE-8380-4DD7-849C-203F11F002D4}"/>
              </a:ext>
            </a:extLst>
          </p:cNvPr>
          <p:cNvSpPr>
            <a:spLocks noGrp="1"/>
          </p:cNvSpPr>
          <p:nvPr>
            <p:ph type="title"/>
          </p:nvPr>
        </p:nvSpPr>
        <p:spPr/>
        <p:txBody>
          <a:bodyPr/>
          <a:lstStyle/>
          <a:p>
            <a:r>
              <a:rPr lang="en-US"/>
              <a:t>Instagram ARD-Instagram-Basic: Posts | swrsport - 9 of 15</a:t>
            </a:r>
          </a:p>
        </p:txBody>
      </p:sp>
      <p:graphicFrame>
        <p:nvGraphicFramePr>
          <p:cNvPr id="5" name="Table Placeholder 4">
            <a:extLst>
              <a:ext uri="{FF2B5EF4-FFF2-40B4-BE49-F238E27FC236}">
                <a16:creationId xmlns:a16="http://schemas.microsoft.com/office/drawing/2014/main" id="{FBBE833F-1582-4359-AF9B-8A8B6915BC8B}"/>
              </a:ext>
            </a:extLst>
          </p:cNvPr>
          <p:cNvGraphicFramePr>
            <a:graphicFrameLocks noGrp="1"/>
          </p:cNvGraphicFramePr>
          <p:nvPr>
            <p:ph type="tbl" sz="quarter" idx="13"/>
            <p:extLst>
              <p:ext uri="{D42A27DB-BD31-4B8C-83A1-F6EECF244321}">
                <p14:modId xmlns:p14="http://schemas.microsoft.com/office/powerpoint/2010/main" val="3141697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088605869"/>
                    </a:ext>
                  </a:extLst>
                </a:gridCol>
                <a:gridCol w="576072">
                  <a:extLst>
                    <a:ext uri="{9D8B030D-6E8A-4147-A177-3AD203B41FA5}">
                      <a16:colId xmlns:a16="http://schemas.microsoft.com/office/drawing/2014/main" val="1535053953"/>
                    </a:ext>
                  </a:extLst>
                </a:gridCol>
                <a:gridCol w="576072">
                  <a:extLst>
                    <a:ext uri="{9D8B030D-6E8A-4147-A177-3AD203B41FA5}">
                      <a16:colId xmlns:a16="http://schemas.microsoft.com/office/drawing/2014/main" val="868619371"/>
                    </a:ext>
                  </a:extLst>
                </a:gridCol>
                <a:gridCol w="576072">
                  <a:extLst>
                    <a:ext uri="{9D8B030D-6E8A-4147-A177-3AD203B41FA5}">
                      <a16:colId xmlns:a16="http://schemas.microsoft.com/office/drawing/2014/main" val="1260611650"/>
                    </a:ext>
                  </a:extLst>
                </a:gridCol>
                <a:gridCol w="576072">
                  <a:extLst>
                    <a:ext uri="{9D8B030D-6E8A-4147-A177-3AD203B41FA5}">
                      <a16:colId xmlns:a16="http://schemas.microsoft.com/office/drawing/2014/main" val="4055158142"/>
                    </a:ext>
                  </a:extLst>
                </a:gridCol>
                <a:gridCol w="576072">
                  <a:extLst>
                    <a:ext uri="{9D8B030D-6E8A-4147-A177-3AD203B41FA5}">
                      <a16:colId xmlns:a16="http://schemas.microsoft.com/office/drawing/2014/main" val="312845202"/>
                    </a:ext>
                  </a:extLst>
                </a:gridCol>
                <a:gridCol w="576072">
                  <a:extLst>
                    <a:ext uri="{9D8B030D-6E8A-4147-A177-3AD203B41FA5}">
                      <a16:colId xmlns:a16="http://schemas.microsoft.com/office/drawing/2014/main" val="3743245283"/>
                    </a:ext>
                  </a:extLst>
                </a:gridCol>
                <a:gridCol w="576072">
                  <a:extLst>
                    <a:ext uri="{9D8B030D-6E8A-4147-A177-3AD203B41FA5}">
                      <a16:colId xmlns:a16="http://schemas.microsoft.com/office/drawing/2014/main" val="1783558051"/>
                    </a:ext>
                  </a:extLst>
                </a:gridCol>
                <a:gridCol w="576072">
                  <a:extLst>
                    <a:ext uri="{9D8B030D-6E8A-4147-A177-3AD203B41FA5}">
                      <a16:colId xmlns:a16="http://schemas.microsoft.com/office/drawing/2014/main" val="3743667657"/>
                    </a:ext>
                  </a:extLst>
                </a:gridCol>
                <a:gridCol w="576072">
                  <a:extLst>
                    <a:ext uri="{9D8B030D-6E8A-4147-A177-3AD203B41FA5}">
                      <a16:colId xmlns:a16="http://schemas.microsoft.com/office/drawing/2014/main" val="1997967691"/>
                    </a:ext>
                  </a:extLst>
                </a:gridCol>
                <a:gridCol w="576072">
                  <a:extLst>
                    <a:ext uri="{9D8B030D-6E8A-4147-A177-3AD203B41FA5}">
                      <a16:colId xmlns:a16="http://schemas.microsoft.com/office/drawing/2014/main" val="969642428"/>
                    </a:ext>
                  </a:extLst>
                </a:gridCol>
                <a:gridCol w="576072">
                  <a:extLst>
                    <a:ext uri="{9D8B030D-6E8A-4147-A177-3AD203B41FA5}">
                      <a16:colId xmlns:a16="http://schemas.microsoft.com/office/drawing/2014/main" val="31201690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 (öffentlich)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 (Insights)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extLst>
                  <a:ext uri="{0D108BD9-81ED-4DB2-BD59-A6C34878D82A}">
                    <a16:rowId xmlns:a16="http://schemas.microsoft.com/office/drawing/2014/main" val="2127403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swrsport - 2023-11-26 18:19:01</a:t>
                      </a:r>
                      <a:r>
                        <a:rPr kumimoji="0" lang="de-DE" sz="1000" b="0" i="0" u="none" strike="noStrike" kern="1200" cap="none" spc="0" normalizeH="0" baseline="0" noProof="0">
                          <a:ln>
                            <a:noFill/>
                          </a:ln>
                          <a:solidFill>
                            <a:prstClr val="black"/>
                          </a:solidFill>
                          <a:effectLst/>
                          <a:uLnTx/>
                          <a:uFillTx/>
                          <a:latin typeface="Calibri"/>
                          <a:ea typeface="+mn-ea"/>
                          <a:cs typeface="+mn-cs"/>
                        </a:rPr>
                        <a:t>
 Die Fans des VfB Stuttgart mussten in den letzten Jahren viel mitmachen. Der aktuelle Höhenflug in der laufenden Bundesliga-Saison lässt die Fans träumen und musikalisch kreativ werden:
„Europapokal - oh oh oh oh
Europapokal - oh oh oh oh
Nach all der Schei***
Gehts auf die Reise
Stuttgart international“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18.12.2023 14:21:12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88721215"/>
                  </a:ext>
                </a:extLst>
              </a:tr>
            </a:tbl>
          </a:graphicData>
        </a:graphic>
      </p:graphicFrame>
      <p:sp>
        <p:nvSpPr>
          <p:cNvPr id="4" name="Text Placeholder 3">
            <a:extLst>
              <a:ext uri="{FF2B5EF4-FFF2-40B4-BE49-F238E27FC236}">
                <a16:creationId xmlns:a16="http://schemas.microsoft.com/office/drawing/2014/main" id="{E3EEB0F1-B4CD-4C84-91BC-ACEF3FDA65E3}"/>
              </a:ext>
            </a:extLst>
          </p:cNvPr>
          <p:cNvSpPr>
            <a:spLocks noGrp="1"/>
          </p:cNvSpPr>
          <p:nvPr>
            <p:ph type="body" sz="quarter" idx="14"/>
          </p:nvPr>
        </p:nvSpPr>
        <p:spPr/>
        <p:txBody>
          <a:bodyPr/>
          <a:lstStyle/>
          <a:p>
            <a:r>
              <a:rPr lang="en-US"/>
              <a:t>01.11.2023 - 30.11.2023</a:t>
            </a:r>
          </a:p>
        </p:txBody>
      </p:sp>
    </p:spTree>
    <p:extLst>
      <p:ext uri="{BB962C8B-B14F-4D97-AF65-F5344CB8AC3E}">
        <p14:creationId xmlns:p14="http://schemas.microsoft.com/office/powerpoint/2010/main" val="35057311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65F78-1EEF-4997-A5D6-10578F9BF965}"/>
              </a:ext>
            </a:extLst>
          </p:cNvPr>
          <p:cNvSpPr>
            <a:spLocks noGrp="1"/>
          </p:cNvSpPr>
          <p:nvPr>
            <p:ph type="title"/>
          </p:nvPr>
        </p:nvSpPr>
        <p:spPr/>
        <p:txBody>
          <a:bodyPr/>
          <a:lstStyle/>
          <a:p>
            <a:r>
              <a:rPr lang="en-US"/>
              <a:t>Instagram ARD-Instagram-Basic: Posts | swrsport - 10 of 15</a:t>
            </a:r>
          </a:p>
        </p:txBody>
      </p:sp>
      <p:graphicFrame>
        <p:nvGraphicFramePr>
          <p:cNvPr id="5" name="Table Placeholder 4">
            <a:extLst>
              <a:ext uri="{FF2B5EF4-FFF2-40B4-BE49-F238E27FC236}">
                <a16:creationId xmlns:a16="http://schemas.microsoft.com/office/drawing/2014/main" id="{B2A3515A-5FCE-470C-A282-D47EA5C719AD}"/>
              </a:ext>
            </a:extLst>
          </p:cNvPr>
          <p:cNvGraphicFramePr>
            <a:graphicFrameLocks noGrp="1"/>
          </p:cNvGraphicFramePr>
          <p:nvPr>
            <p:ph type="tbl" sz="quarter" idx="13"/>
            <p:extLst>
              <p:ext uri="{D42A27DB-BD31-4B8C-83A1-F6EECF244321}">
                <p14:modId xmlns:p14="http://schemas.microsoft.com/office/powerpoint/2010/main" val="1510159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182474326"/>
                    </a:ext>
                  </a:extLst>
                </a:gridCol>
                <a:gridCol w="576072">
                  <a:extLst>
                    <a:ext uri="{9D8B030D-6E8A-4147-A177-3AD203B41FA5}">
                      <a16:colId xmlns:a16="http://schemas.microsoft.com/office/drawing/2014/main" val="3075921789"/>
                    </a:ext>
                  </a:extLst>
                </a:gridCol>
                <a:gridCol w="576072">
                  <a:extLst>
                    <a:ext uri="{9D8B030D-6E8A-4147-A177-3AD203B41FA5}">
                      <a16:colId xmlns:a16="http://schemas.microsoft.com/office/drawing/2014/main" val="2182527939"/>
                    </a:ext>
                  </a:extLst>
                </a:gridCol>
                <a:gridCol w="576072">
                  <a:extLst>
                    <a:ext uri="{9D8B030D-6E8A-4147-A177-3AD203B41FA5}">
                      <a16:colId xmlns:a16="http://schemas.microsoft.com/office/drawing/2014/main" val="717400027"/>
                    </a:ext>
                  </a:extLst>
                </a:gridCol>
                <a:gridCol w="576072">
                  <a:extLst>
                    <a:ext uri="{9D8B030D-6E8A-4147-A177-3AD203B41FA5}">
                      <a16:colId xmlns:a16="http://schemas.microsoft.com/office/drawing/2014/main" val="3630268013"/>
                    </a:ext>
                  </a:extLst>
                </a:gridCol>
                <a:gridCol w="576072">
                  <a:extLst>
                    <a:ext uri="{9D8B030D-6E8A-4147-A177-3AD203B41FA5}">
                      <a16:colId xmlns:a16="http://schemas.microsoft.com/office/drawing/2014/main" val="2759090660"/>
                    </a:ext>
                  </a:extLst>
                </a:gridCol>
                <a:gridCol w="576072">
                  <a:extLst>
                    <a:ext uri="{9D8B030D-6E8A-4147-A177-3AD203B41FA5}">
                      <a16:colId xmlns:a16="http://schemas.microsoft.com/office/drawing/2014/main" val="3811251158"/>
                    </a:ext>
                  </a:extLst>
                </a:gridCol>
                <a:gridCol w="576072">
                  <a:extLst>
                    <a:ext uri="{9D8B030D-6E8A-4147-A177-3AD203B41FA5}">
                      <a16:colId xmlns:a16="http://schemas.microsoft.com/office/drawing/2014/main" val="3718910540"/>
                    </a:ext>
                  </a:extLst>
                </a:gridCol>
                <a:gridCol w="576072">
                  <a:extLst>
                    <a:ext uri="{9D8B030D-6E8A-4147-A177-3AD203B41FA5}">
                      <a16:colId xmlns:a16="http://schemas.microsoft.com/office/drawing/2014/main" val="3657313713"/>
                    </a:ext>
                  </a:extLst>
                </a:gridCol>
                <a:gridCol w="576072">
                  <a:extLst>
                    <a:ext uri="{9D8B030D-6E8A-4147-A177-3AD203B41FA5}">
                      <a16:colId xmlns:a16="http://schemas.microsoft.com/office/drawing/2014/main" val="2573025399"/>
                    </a:ext>
                  </a:extLst>
                </a:gridCol>
                <a:gridCol w="576072">
                  <a:extLst>
                    <a:ext uri="{9D8B030D-6E8A-4147-A177-3AD203B41FA5}">
                      <a16:colId xmlns:a16="http://schemas.microsoft.com/office/drawing/2014/main" val="3229629333"/>
                    </a:ext>
                  </a:extLst>
                </a:gridCol>
                <a:gridCol w="576072">
                  <a:extLst>
                    <a:ext uri="{9D8B030D-6E8A-4147-A177-3AD203B41FA5}">
                      <a16:colId xmlns:a16="http://schemas.microsoft.com/office/drawing/2014/main" val="11451344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 (öffentlich)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 (Insights)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extLst>
                  <a:ext uri="{0D108BD9-81ED-4DB2-BD59-A6C34878D82A}">
                    <a16:rowId xmlns:a16="http://schemas.microsoft.com/office/drawing/2014/main" val="3013833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swrsport - 2023-11-29 16:46:58</a:t>
                      </a:r>
                      <a:r>
                        <a:rPr kumimoji="0" lang="en-US" sz="1000" b="0" i="0" u="none" strike="noStrike" kern="1200" cap="none" spc="0" normalizeH="0" baseline="0" noProof="0">
                          <a:ln>
                            <a:noFill/>
                          </a:ln>
                          <a:solidFill>
                            <a:prstClr val="black"/>
                          </a:solidFill>
                          <a:effectLst/>
                          <a:uLnTx/>
                          <a:uFillTx/>
                          <a:latin typeface="Calibri"/>
                          <a:ea typeface="+mn-ea"/>
                          <a:cs typeface="+mn-cs"/>
                        </a:rPr>
                        <a:t>
 Ob sich @mario daran wohl noch erinnert? ☺️
Der 17-jährige Max Moerstedt steht bei der TSG Hoffenheim unter Vertrag und spielt mit der U17-Nationalmannschaft am Samstag im WM-Finale gegen Frankreich. 
#mario #gomez #max #moerstedt #fußball #u17 #nationalmannschaft #swr #swrsport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18.12.2023 14:21:12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311843</a:t>
                      </a:r>
                    </a:p>
                  </a:txBody>
                  <a:tcPr/>
                </a:tc>
                <a:extLst>
                  <a:ext uri="{0D108BD9-81ED-4DB2-BD59-A6C34878D82A}">
                    <a16:rowId xmlns:a16="http://schemas.microsoft.com/office/drawing/2014/main" val="3400019878"/>
                  </a:ext>
                </a:extLst>
              </a:tr>
            </a:tbl>
          </a:graphicData>
        </a:graphic>
      </p:graphicFrame>
      <p:sp>
        <p:nvSpPr>
          <p:cNvPr id="4" name="Text Placeholder 3">
            <a:extLst>
              <a:ext uri="{FF2B5EF4-FFF2-40B4-BE49-F238E27FC236}">
                <a16:creationId xmlns:a16="http://schemas.microsoft.com/office/drawing/2014/main" id="{0DBF9E5E-F23D-4063-9AF5-635ACFAE9597}"/>
              </a:ext>
            </a:extLst>
          </p:cNvPr>
          <p:cNvSpPr>
            <a:spLocks noGrp="1"/>
          </p:cNvSpPr>
          <p:nvPr>
            <p:ph type="body" sz="quarter" idx="14"/>
          </p:nvPr>
        </p:nvSpPr>
        <p:spPr/>
        <p:txBody>
          <a:bodyPr/>
          <a:lstStyle/>
          <a:p>
            <a:r>
              <a:rPr lang="en-US"/>
              <a:t>01.11.2023 - 30.11.2023</a:t>
            </a:r>
          </a:p>
        </p:txBody>
      </p:sp>
    </p:spTree>
    <p:extLst>
      <p:ext uri="{BB962C8B-B14F-4D97-AF65-F5344CB8AC3E}">
        <p14:creationId xmlns:p14="http://schemas.microsoft.com/office/powerpoint/2010/main" val="39322414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A0DB8-73F4-4D11-99F7-5E648A477F84}"/>
              </a:ext>
            </a:extLst>
          </p:cNvPr>
          <p:cNvSpPr>
            <a:spLocks noGrp="1"/>
          </p:cNvSpPr>
          <p:nvPr>
            <p:ph type="title"/>
          </p:nvPr>
        </p:nvSpPr>
        <p:spPr/>
        <p:txBody>
          <a:bodyPr/>
          <a:lstStyle/>
          <a:p>
            <a:r>
              <a:rPr lang="en-US"/>
              <a:t>Instagram ARD-Instagram-Basic: Posts | swrsport - 11 of 15</a:t>
            </a:r>
          </a:p>
        </p:txBody>
      </p:sp>
      <p:graphicFrame>
        <p:nvGraphicFramePr>
          <p:cNvPr id="5" name="Table Placeholder 4">
            <a:extLst>
              <a:ext uri="{FF2B5EF4-FFF2-40B4-BE49-F238E27FC236}">
                <a16:creationId xmlns:a16="http://schemas.microsoft.com/office/drawing/2014/main" id="{6F3E3382-1138-4C89-B3EF-0C22A010C8E3}"/>
              </a:ext>
            </a:extLst>
          </p:cNvPr>
          <p:cNvGraphicFramePr>
            <a:graphicFrameLocks noGrp="1"/>
          </p:cNvGraphicFramePr>
          <p:nvPr>
            <p:ph type="tbl" sz="quarter" idx="13"/>
            <p:extLst>
              <p:ext uri="{D42A27DB-BD31-4B8C-83A1-F6EECF244321}">
                <p14:modId xmlns:p14="http://schemas.microsoft.com/office/powerpoint/2010/main" val="2700440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883817725"/>
                    </a:ext>
                  </a:extLst>
                </a:gridCol>
                <a:gridCol w="576072">
                  <a:extLst>
                    <a:ext uri="{9D8B030D-6E8A-4147-A177-3AD203B41FA5}">
                      <a16:colId xmlns:a16="http://schemas.microsoft.com/office/drawing/2014/main" val="1934108579"/>
                    </a:ext>
                  </a:extLst>
                </a:gridCol>
                <a:gridCol w="576072">
                  <a:extLst>
                    <a:ext uri="{9D8B030D-6E8A-4147-A177-3AD203B41FA5}">
                      <a16:colId xmlns:a16="http://schemas.microsoft.com/office/drawing/2014/main" val="3908391237"/>
                    </a:ext>
                  </a:extLst>
                </a:gridCol>
                <a:gridCol w="576072">
                  <a:extLst>
                    <a:ext uri="{9D8B030D-6E8A-4147-A177-3AD203B41FA5}">
                      <a16:colId xmlns:a16="http://schemas.microsoft.com/office/drawing/2014/main" val="2829556344"/>
                    </a:ext>
                  </a:extLst>
                </a:gridCol>
                <a:gridCol w="576072">
                  <a:extLst>
                    <a:ext uri="{9D8B030D-6E8A-4147-A177-3AD203B41FA5}">
                      <a16:colId xmlns:a16="http://schemas.microsoft.com/office/drawing/2014/main" val="2089321443"/>
                    </a:ext>
                  </a:extLst>
                </a:gridCol>
                <a:gridCol w="576072">
                  <a:extLst>
                    <a:ext uri="{9D8B030D-6E8A-4147-A177-3AD203B41FA5}">
                      <a16:colId xmlns:a16="http://schemas.microsoft.com/office/drawing/2014/main" val="505102884"/>
                    </a:ext>
                  </a:extLst>
                </a:gridCol>
                <a:gridCol w="576072">
                  <a:extLst>
                    <a:ext uri="{9D8B030D-6E8A-4147-A177-3AD203B41FA5}">
                      <a16:colId xmlns:a16="http://schemas.microsoft.com/office/drawing/2014/main" val="3319216296"/>
                    </a:ext>
                  </a:extLst>
                </a:gridCol>
                <a:gridCol w="576072">
                  <a:extLst>
                    <a:ext uri="{9D8B030D-6E8A-4147-A177-3AD203B41FA5}">
                      <a16:colId xmlns:a16="http://schemas.microsoft.com/office/drawing/2014/main" val="1575129979"/>
                    </a:ext>
                  </a:extLst>
                </a:gridCol>
                <a:gridCol w="576072">
                  <a:extLst>
                    <a:ext uri="{9D8B030D-6E8A-4147-A177-3AD203B41FA5}">
                      <a16:colId xmlns:a16="http://schemas.microsoft.com/office/drawing/2014/main" val="394689936"/>
                    </a:ext>
                  </a:extLst>
                </a:gridCol>
                <a:gridCol w="576072">
                  <a:extLst>
                    <a:ext uri="{9D8B030D-6E8A-4147-A177-3AD203B41FA5}">
                      <a16:colId xmlns:a16="http://schemas.microsoft.com/office/drawing/2014/main" val="1722661897"/>
                    </a:ext>
                  </a:extLst>
                </a:gridCol>
                <a:gridCol w="576072">
                  <a:extLst>
                    <a:ext uri="{9D8B030D-6E8A-4147-A177-3AD203B41FA5}">
                      <a16:colId xmlns:a16="http://schemas.microsoft.com/office/drawing/2014/main" val="2924838307"/>
                    </a:ext>
                  </a:extLst>
                </a:gridCol>
                <a:gridCol w="576072">
                  <a:extLst>
                    <a:ext uri="{9D8B030D-6E8A-4147-A177-3AD203B41FA5}">
                      <a16:colId xmlns:a16="http://schemas.microsoft.com/office/drawing/2014/main" val="2167385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 (öffentlich)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 (Insights)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extLst>
                  <a:ext uri="{0D108BD9-81ED-4DB2-BD59-A6C34878D82A}">
                    <a16:rowId xmlns:a16="http://schemas.microsoft.com/office/drawing/2014/main" val="1859497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swrsport - 2023-11-07 09:36:05</a:t>
                      </a:r>
                      <a:r>
                        <a:rPr kumimoji="0" lang="de-DE" sz="1000" b="0" i="0" u="none" strike="noStrike" kern="1200" cap="none" spc="0" normalizeH="0" baseline="0" noProof="0">
                          <a:ln>
                            <a:noFill/>
                          </a:ln>
                          <a:solidFill>
                            <a:prstClr val="black"/>
                          </a:solidFill>
                          <a:effectLst/>
                          <a:uLnTx/>
                          <a:uFillTx/>
                          <a:latin typeface="Calibri"/>
                          <a:ea typeface="+mn-ea"/>
                          <a:cs typeface="+mn-cs"/>
                        </a:rPr>
                        <a:t>
 Mit dem ersten Buli-Tor von Noah Weißhaupt kommen direkt die ersten Verpflichtungen🙃 
#scf #noahweißhaupt #vincenzogrifo #scfreiburg #swrsport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18.12.2023 14:21:26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42219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swrsport - 2023-11-14 15:56:03</a:t>
                      </a:r>
                      <a:r>
                        <a:rPr kumimoji="0" lang="en-US" sz="1000" b="0" i="0" u="none" strike="noStrike" kern="1200" cap="none" spc="0" normalizeH="0" baseline="0" noProof="0">
                          <a:ln>
                            <a:noFill/>
                          </a:ln>
                          <a:solidFill>
                            <a:prstClr val="black"/>
                          </a:solidFill>
                          <a:effectLst/>
                          <a:uLnTx/>
                          <a:uFillTx/>
                          <a:latin typeface="Calibri"/>
                          <a:ea typeface="+mn-ea"/>
                          <a:cs typeface="+mn-cs"/>
                        </a:rPr>
                        <a:t>
 Die Reihe „Mannheims Taz tanzt“ würden wir gerne öfter sehen!🕺🏻 
#berkantaz #waldhof #waldhofmannheim #svw07 #3liga #swrsport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18.12.2023 14:21:17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38711483"/>
                  </a:ext>
                </a:extLst>
              </a:tr>
            </a:tbl>
          </a:graphicData>
        </a:graphic>
      </p:graphicFrame>
      <p:sp>
        <p:nvSpPr>
          <p:cNvPr id="4" name="Text Placeholder 3">
            <a:extLst>
              <a:ext uri="{FF2B5EF4-FFF2-40B4-BE49-F238E27FC236}">
                <a16:creationId xmlns:a16="http://schemas.microsoft.com/office/drawing/2014/main" id="{C242EAD4-8B10-46CF-AEF5-C998C4390FB1}"/>
              </a:ext>
            </a:extLst>
          </p:cNvPr>
          <p:cNvSpPr>
            <a:spLocks noGrp="1"/>
          </p:cNvSpPr>
          <p:nvPr>
            <p:ph type="body" sz="quarter" idx="14"/>
          </p:nvPr>
        </p:nvSpPr>
        <p:spPr/>
        <p:txBody>
          <a:bodyPr/>
          <a:lstStyle/>
          <a:p>
            <a:r>
              <a:rPr lang="en-US"/>
              <a:t>01.11.2023 - 30.11.2023</a:t>
            </a:r>
          </a:p>
        </p:txBody>
      </p:sp>
    </p:spTree>
    <p:extLst>
      <p:ext uri="{BB962C8B-B14F-4D97-AF65-F5344CB8AC3E}">
        <p14:creationId xmlns:p14="http://schemas.microsoft.com/office/powerpoint/2010/main" val="37242994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07840-2D7C-4650-9C94-A9C62E68A196}"/>
              </a:ext>
            </a:extLst>
          </p:cNvPr>
          <p:cNvSpPr>
            <a:spLocks noGrp="1"/>
          </p:cNvSpPr>
          <p:nvPr>
            <p:ph type="title"/>
          </p:nvPr>
        </p:nvSpPr>
        <p:spPr/>
        <p:txBody>
          <a:bodyPr/>
          <a:lstStyle/>
          <a:p>
            <a:r>
              <a:rPr lang="en-US"/>
              <a:t>Instagram ARD-Instagram-Basic: Posts | swrsport - 12 of 15</a:t>
            </a:r>
          </a:p>
        </p:txBody>
      </p:sp>
      <p:graphicFrame>
        <p:nvGraphicFramePr>
          <p:cNvPr id="5" name="Table Placeholder 4">
            <a:extLst>
              <a:ext uri="{FF2B5EF4-FFF2-40B4-BE49-F238E27FC236}">
                <a16:creationId xmlns:a16="http://schemas.microsoft.com/office/drawing/2014/main" id="{0B5D2110-A079-418B-B6EE-A6A983FB2ABC}"/>
              </a:ext>
            </a:extLst>
          </p:cNvPr>
          <p:cNvGraphicFramePr>
            <a:graphicFrameLocks noGrp="1"/>
          </p:cNvGraphicFramePr>
          <p:nvPr>
            <p:ph type="tbl" sz="quarter" idx="13"/>
            <p:extLst>
              <p:ext uri="{D42A27DB-BD31-4B8C-83A1-F6EECF244321}">
                <p14:modId xmlns:p14="http://schemas.microsoft.com/office/powerpoint/2010/main" val="32136173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104800782"/>
                    </a:ext>
                  </a:extLst>
                </a:gridCol>
                <a:gridCol w="576072">
                  <a:extLst>
                    <a:ext uri="{9D8B030D-6E8A-4147-A177-3AD203B41FA5}">
                      <a16:colId xmlns:a16="http://schemas.microsoft.com/office/drawing/2014/main" val="3601701276"/>
                    </a:ext>
                  </a:extLst>
                </a:gridCol>
                <a:gridCol w="576072">
                  <a:extLst>
                    <a:ext uri="{9D8B030D-6E8A-4147-A177-3AD203B41FA5}">
                      <a16:colId xmlns:a16="http://schemas.microsoft.com/office/drawing/2014/main" val="1789815048"/>
                    </a:ext>
                  </a:extLst>
                </a:gridCol>
                <a:gridCol w="576072">
                  <a:extLst>
                    <a:ext uri="{9D8B030D-6E8A-4147-A177-3AD203B41FA5}">
                      <a16:colId xmlns:a16="http://schemas.microsoft.com/office/drawing/2014/main" val="1427717083"/>
                    </a:ext>
                  </a:extLst>
                </a:gridCol>
                <a:gridCol w="576072">
                  <a:extLst>
                    <a:ext uri="{9D8B030D-6E8A-4147-A177-3AD203B41FA5}">
                      <a16:colId xmlns:a16="http://schemas.microsoft.com/office/drawing/2014/main" val="1421069004"/>
                    </a:ext>
                  </a:extLst>
                </a:gridCol>
                <a:gridCol w="576072">
                  <a:extLst>
                    <a:ext uri="{9D8B030D-6E8A-4147-A177-3AD203B41FA5}">
                      <a16:colId xmlns:a16="http://schemas.microsoft.com/office/drawing/2014/main" val="2935546008"/>
                    </a:ext>
                  </a:extLst>
                </a:gridCol>
                <a:gridCol w="576072">
                  <a:extLst>
                    <a:ext uri="{9D8B030D-6E8A-4147-A177-3AD203B41FA5}">
                      <a16:colId xmlns:a16="http://schemas.microsoft.com/office/drawing/2014/main" val="658816823"/>
                    </a:ext>
                  </a:extLst>
                </a:gridCol>
                <a:gridCol w="576072">
                  <a:extLst>
                    <a:ext uri="{9D8B030D-6E8A-4147-A177-3AD203B41FA5}">
                      <a16:colId xmlns:a16="http://schemas.microsoft.com/office/drawing/2014/main" val="889798975"/>
                    </a:ext>
                  </a:extLst>
                </a:gridCol>
                <a:gridCol w="576072">
                  <a:extLst>
                    <a:ext uri="{9D8B030D-6E8A-4147-A177-3AD203B41FA5}">
                      <a16:colId xmlns:a16="http://schemas.microsoft.com/office/drawing/2014/main" val="2222407368"/>
                    </a:ext>
                  </a:extLst>
                </a:gridCol>
                <a:gridCol w="576072">
                  <a:extLst>
                    <a:ext uri="{9D8B030D-6E8A-4147-A177-3AD203B41FA5}">
                      <a16:colId xmlns:a16="http://schemas.microsoft.com/office/drawing/2014/main" val="154571465"/>
                    </a:ext>
                  </a:extLst>
                </a:gridCol>
                <a:gridCol w="576072">
                  <a:extLst>
                    <a:ext uri="{9D8B030D-6E8A-4147-A177-3AD203B41FA5}">
                      <a16:colId xmlns:a16="http://schemas.microsoft.com/office/drawing/2014/main" val="2325522188"/>
                    </a:ext>
                  </a:extLst>
                </a:gridCol>
                <a:gridCol w="576072">
                  <a:extLst>
                    <a:ext uri="{9D8B030D-6E8A-4147-A177-3AD203B41FA5}">
                      <a16:colId xmlns:a16="http://schemas.microsoft.com/office/drawing/2014/main" val="23351582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 (öffentlich)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 (Insights)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extLst>
                  <a:ext uri="{0D108BD9-81ED-4DB2-BD59-A6C34878D82A}">
                    <a16:rowId xmlns:a16="http://schemas.microsoft.com/office/drawing/2014/main" val="91843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swrsport - 2023-11-27 09:01:20</a:t>
                      </a:r>
                      <a:r>
                        <a:rPr kumimoji="0" lang="de-DE" sz="1000" b="0" i="0" u="none" strike="noStrike" kern="1200" cap="none" spc="0" normalizeH="0" baseline="0" noProof="0">
                          <a:ln>
                            <a:noFill/>
                          </a:ln>
                          <a:solidFill>
                            <a:prstClr val="black"/>
                          </a:solidFill>
                          <a:effectLst/>
                          <a:uLnTx/>
                          <a:uFillTx/>
                          <a:latin typeface="Calibri"/>
                          <a:ea typeface="+mn-ea"/>
                          <a:cs typeface="+mn-cs"/>
                        </a:rPr>
                        <a:t>
 Eigentlich sollte es ein Tag zum Feiern werden für Schiedsrichter Felix Brych: Die Partie des VfB Stuttgart in Frankfurt ist sein 344. Bundesligaspiel. Damit stellt Brych den bisherigen Rekord von Wolfgang Stark ein. Stattdessen zieht sich der 48-Jährige einen Kreuzbandriss zu. Am Ende wird aus dem bitteren Jubiläum immerhin noch ein Debüt 🥲
#bundesliga #felixbrych #brych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18.12.2023 14:21:12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41593184"/>
                  </a:ext>
                </a:extLst>
              </a:tr>
            </a:tbl>
          </a:graphicData>
        </a:graphic>
      </p:graphicFrame>
      <p:sp>
        <p:nvSpPr>
          <p:cNvPr id="4" name="Text Placeholder 3">
            <a:extLst>
              <a:ext uri="{FF2B5EF4-FFF2-40B4-BE49-F238E27FC236}">
                <a16:creationId xmlns:a16="http://schemas.microsoft.com/office/drawing/2014/main" id="{3E9FF320-3CAE-4286-83B0-1F06BFB8466B}"/>
              </a:ext>
            </a:extLst>
          </p:cNvPr>
          <p:cNvSpPr>
            <a:spLocks noGrp="1"/>
          </p:cNvSpPr>
          <p:nvPr>
            <p:ph type="body" sz="quarter" idx="14"/>
          </p:nvPr>
        </p:nvSpPr>
        <p:spPr/>
        <p:txBody>
          <a:bodyPr/>
          <a:lstStyle/>
          <a:p>
            <a:r>
              <a:rPr lang="en-US"/>
              <a:t>01.11.2023 - 30.11.2023</a:t>
            </a:r>
          </a:p>
        </p:txBody>
      </p:sp>
    </p:spTree>
    <p:extLst>
      <p:ext uri="{BB962C8B-B14F-4D97-AF65-F5344CB8AC3E}">
        <p14:creationId xmlns:p14="http://schemas.microsoft.com/office/powerpoint/2010/main" val="41683937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48F90-6CB3-4AEF-B216-6DE214FB5414}"/>
              </a:ext>
            </a:extLst>
          </p:cNvPr>
          <p:cNvSpPr>
            <a:spLocks noGrp="1"/>
          </p:cNvSpPr>
          <p:nvPr>
            <p:ph type="title"/>
          </p:nvPr>
        </p:nvSpPr>
        <p:spPr/>
        <p:txBody>
          <a:bodyPr/>
          <a:lstStyle/>
          <a:p>
            <a:r>
              <a:rPr lang="en-US"/>
              <a:t>Instagram ARD-Instagram-Basic: Posts | swrsport - 13 of 15</a:t>
            </a:r>
          </a:p>
        </p:txBody>
      </p:sp>
      <p:graphicFrame>
        <p:nvGraphicFramePr>
          <p:cNvPr id="5" name="Table Placeholder 4">
            <a:extLst>
              <a:ext uri="{FF2B5EF4-FFF2-40B4-BE49-F238E27FC236}">
                <a16:creationId xmlns:a16="http://schemas.microsoft.com/office/drawing/2014/main" id="{AEF2B362-ED4E-419B-A342-5C63E93F86D6}"/>
              </a:ext>
            </a:extLst>
          </p:cNvPr>
          <p:cNvGraphicFramePr>
            <a:graphicFrameLocks noGrp="1"/>
          </p:cNvGraphicFramePr>
          <p:nvPr>
            <p:ph type="tbl" sz="quarter" idx="13"/>
            <p:extLst>
              <p:ext uri="{D42A27DB-BD31-4B8C-83A1-F6EECF244321}">
                <p14:modId xmlns:p14="http://schemas.microsoft.com/office/powerpoint/2010/main" val="3711491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562702973"/>
                    </a:ext>
                  </a:extLst>
                </a:gridCol>
                <a:gridCol w="576072">
                  <a:extLst>
                    <a:ext uri="{9D8B030D-6E8A-4147-A177-3AD203B41FA5}">
                      <a16:colId xmlns:a16="http://schemas.microsoft.com/office/drawing/2014/main" val="4270504254"/>
                    </a:ext>
                  </a:extLst>
                </a:gridCol>
                <a:gridCol w="576072">
                  <a:extLst>
                    <a:ext uri="{9D8B030D-6E8A-4147-A177-3AD203B41FA5}">
                      <a16:colId xmlns:a16="http://schemas.microsoft.com/office/drawing/2014/main" val="1534181610"/>
                    </a:ext>
                  </a:extLst>
                </a:gridCol>
                <a:gridCol w="576072">
                  <a:extLst>
                    <a:ext uri="{9D8B030D-6E8A-4147-A177-3AD203B41FA5}">
                      <a16:colId xmlns:a16="http://schemas.microsoft.com/office/drawing/2014/main" val="2535739806"/>
                    </a:ext>
                  </a:extLst>
                </a:gridCol>
                <a:gridCol w="576072">
                  <a:extLst>
                    <a:ext uri="{9D8B030D-6E8A-4147-A177-3AD203B41FA5}">
                      <a16:colId xmlns:a16="http://schemas.microsoft.com/office/drawing/2014/main" val="439517518"/>
                    </a:ext>
                  </a:extLst>
                </a:gridCol>
                <a:gridCol w="576072">
                  <a:extLst>
                    <a:ext uri="{9D8B030D-6E8A-4147-A177-3AD203B41FA5}">
                      <a16:colId xmlns:a16="http://schemas.microsoft.com/office/drawing/2014/main" val="151002245"/>
                    </a:ext>
                  </a:extLst>
                </a:gridCol>
                <a:gridCol w="576072">
                  <a:extLst>
                    <a:ext uri="{9D8B030D-6E8A-4147-A177-3AD203B41FA5}">
                      <a16:colId xmlns:a16="http://schemas.microsoft.com/office/drawing/2014/main" val="3363982274"/>
                    </a:ext>
                  </a:extLst>
                </a:gridCol>
                <a:gridCol w="576072">
                  <a:extLst>
                    <a:ext uri="{9D8B030D-6E8A-4147-A177-3AD203B41FA5}">
                      <a16:colId xmlns:a16="http://schemas.microsoft.com/office/drawing/2014/main" val="578861129"/>
                    </a:ext>
                  </a:extLst>
                </a:gridCol>
                <a:gridCol w="576072">
                  <a:extLst>
                    <a:ext uri="{9D8B030D-6E8A-4147-A177-3AD203B41FA5}">
                      <a16:colId xmlns:a16="http://schemas.microsoft.com/office/drawing/2014/main" val="251875857"/>
                    </a:ext>
                  </a:extLst>
                </a:gridCol>
                <a:gridCol w="576072">
                  <a:extLst>
                    <a:ext uri="{9D8B030D-6E8A-4147-A177-3AD203B41FA5}">
                      <a16:colId xmlns:a16="http://schemas.microsoft.com/office/drawing/2014/main" val="2118547266"/>
                    </a:ext>
                  </a:extLst>
                </a:gridCol>
                <a:gridCol w="576072">
                  <a:extLst>
                    <a:ext uri="{9D8B030D-6E8A-4147-A177-3AD203B41FA5}">
                      <a16:colId xmlns:a16="http://schemas.microsoft.com/office/drawing/2014/main" val="1227788173"/>
                    </a:ext>
                  </a:extLst>
                </a:gridCol>
                <a:gridCol w="576072">
                  <a:extLst>
                    <a:ext uri="{9D8B030D-6E8A-4147-A177-3AD203B41FA5}">
                      <a16:colId xmlns:a16="http://schemas.microsoft.com/office/drawing/2014/main" val="1045833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 (öffentlich)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 (Insights)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extLst>
                  <a:ext uri="{0D108BD9-81ED-4DB2-BD59-A6C34878D82A}">
                    <a16:rowId xmlns:a16="http://schemas.microsoft.com/office/drawing/2014/main" val="2014737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swrsport - 2023-11-14 14:56:28</a:t>
                      </a:r>
                      <a:r>
                        <a:rPr kumimoji="0" lang="de-DE" sz="1000" b="0" i="0" u="none" strike="noStrike" kern="1200" cap="none" spc="0" normalizeH="0" baseline="0" noProof="0">
                          <a:ln>
                            <a:noFill/>
                          </a:ln>
                          <a:solidFill>
                            <a:prstClr val="black"/>
                          </a:solidFill>
                          <a:effectLst/>
                          <a:uLnTx/>
                          <a:uFillTx/>
                          <a:latin typeface="Calibri"/>
                          <a:ea typeface="+mn-ea"/>
                          <a:cs typeface="+mn-cs"/>
                        </a:rPr>
                        <a:t>
 Wir würden alles geben, sie nochmal an der Seitenlinie zu sehen🥺💔 
#henynckes #finke #delbosque #meyer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18.12.2023 14:21:17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240779</a:t>
                      </a:r>
                    </a:p>
                  </a:txBody>
                  <a:tcPr/>
                </a:tc>
                <a:extLst>
                  <a:ext uri="{0D108BD9-81ED-4DB2-BD59-A6C34878D82A}">
                    <a16:rowId xmlns:a16="http://schemas.microsoft.com/office/drawing/2014/main" val="497356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swrsport - 2023-11-28 10:14:15</a:t>
                      </a:r>
                      <a:r>
                        <a:rPr kumimoji="0" lang="de-DE" sz="1000" b="0" i="0" u="none" strike="noStrike" kern="1200" cap="none" spc="0" normalizeH="0" baseline="0" noProof="0">
                          <a:ln>
                            <a:noFill/>
                          </a:ln>
                          <a:solidFill>
                            <a:prstClr val="black"/>
                          </a:solidFill>
                          <a:effectLst/>
                          <a:uLnTx/>
                          <a:uFillTx/>
                          <a:latin typeface="Calibri"/>
                          <a:ea typeface="+mn-ea"/>
                          <a:cs typeface="+mn-cs"/>
                        </a:rPr>
                        <a:t>
 Die TSG Hoffenheim spielte am Wochenende „das Tor ist Lava“ gegen den 1. FSV Mainz. Am Ende ging das Spiel aber noch 1:1 aus. 
#hoffenheim #mainz #bundesliga #fußball #swr #swrsport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18.12.2023 14:21:12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7314997"/>
                  </a:ext>
                </a:extLst>
              </a:tr>
            </a:tbl>
          </a:graphicData>
        </a:graphic>
      </p:graphicFrame>
      <p:sp>
        <p:nvSpPr>
          <p:cNvPr id="4" name="Text Placeholder 3">
            <a:extLst>
              <a:ext uri="{FF2B5EF4-FFF2-40B4-BE49-F238E27FC236}">
                <a16:creationId xmlns:a16="http://schemas.microsoft.com/office/drawing/2014/main" id="{67B583F8-929B-45E4-814B-EE5DDB3CEE66}"/>
              </a:ext>
            </a:extLst>
          </p:cNvPr>
          <p:cNvSpPr>
            <a:spLocks noGrp="1"/>
          </p:cNvSpPr>
          <p:nvPr>
            <p:ph type="body" sz="quarter" idx="14"/>
          </p:nvPr>
        </p:nvSpPr>
        <p:spPr/>
        <p:txBody>
          <a:bodyPr/>
          <a:lstStyle/>
          <a:p>
            <a:r>
              <a:rPr lang="en-US"/>
              <a:t>01.11.2023 - 30.11.2023</a:t>
            </a:r>
          </a:p>
        </p:txBody>
      </p:sp>
    </p:spTree>
    <p:extLst>
      <p:ext uri="{BB962C8B-B14F-4D97-AF65-F5344CB8AC3E}">
        <p14:creationId xmlns:p14="http://schemas.microsoft.com/office/powerpoint/2010/main" val="8009774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4C253-B003-475A-9B2C-8AE501696E78}"/>
              </a:ext>
            </a:extLst>
          </p:cNvPr>
          <p:cNvSpPr>
            <a:spLocks noGrp="1"/>
          </p:cNvSpPr>
          <p:nvPr>
            <p:ph type="title"/>
          </p:nvPr>
        </p:nvSpPr>
        <p:spPr/>
        <p:txBody>
          <a:bodyPr/>
          <a:lstStyle/>
          <a:p>
            <a:r>
              <a:rPr lang="en-US"/>
              <a:t>Instagram ARD-Instagram-Basic: Posts | swrsport - 14 of 15</a:t>
            </a:r>
          </a:p>
        </p:txBody>
      </p:sp>
      <p:graphicFrame>
        <p:nvGraphicFramePr>
          <p:cNvPr id="5" name="Table Placeholder 4">
            <a:extLst>
              <a:ext uri="{FF2B5EF4-FFF2-40B4-BE49-F238E27FC236}">
                <a16:creationId xmlns:a16="http://schemas.microsoft.com/office/drawing/2014/main" id="{9964F029-F391-4FEB-8900-8A012B6DA61F}"/>
              </a:ext>
            </a:extLst>
          </p:cNvPr>
          <p:cNvGraphicFramePr>
            <a:graphicFrameLocks noGrp="1"/>
          </p:cNvGraphicFramePr>
          <p:nvPr>
            <p:ph type="tbl" sz="quarter" idx="13"/>
            <p:extLst>
              <p:ext uri="{D42A27DB-BD31-4B8C-83A1-F6EECF244321}">
                <p14:modId xmlns:p14="http://schemas.microsoft.com/office/powerpoint/2010/main" val="15351004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403161406"/>
                    </a:ext>
                  </a:extLst>
                </a:gridCol>
                <a:gridCol w="576072">
                  <a:extLst>
                    <a:ext uri="{9D8B030D-6E8A-4147-A177-3AD203B41FA5}">
                      <a16:colId xmlns:a16="http://schemas.microsoft.com/office/drawing/2014/main" val="2298405848"/>
                    </a:ext>
                  </a:extLst>
                </a:gridCol>
                <a:gridCol w="576072">
                  <a:extLst>
                    <a:ext uri="{9D8B030D-6E8A-4147-A177-3AD203B41FA5}">
                      <a16:colId xmlns:a16="http://schemas.microsoft.com/office/drawing/2014/main" val="4290030583"/>
                    </a:ext>
                  </a:extLst>
                </a:gridCol>
                <a:gridCol w="576072">
                  <a:extLst>
                    <a:ext uri="{9D8B030D-6E8A-4147-A177-3AD203B41FA5}">
                      <a16:colId xmlns:a16="http://schemas.microsoft.com/office/drawing/2014/main" val="3991147036"/>
                    </a:ext>
                  </a:extLst>
                </a:gridCol>
                <a:gridCol w="576072">
                  <a:extLst>
                    <a:ext uri="{9D8B030D-6E8A-4147-A177-3AD203B41FA5}">
                      <a16:colId xmlns:a16="http://schemas.microsoft.com/office/drawing/2014/main" val="2707267888"/>
                    </a:ext>
                  </a:extLst>
                </a:gridCol>
                <a:gridCol w="576072">
                  <a:extLst>
                    <a:ext uri="{9D8B030D-6E8A-4147-A177-3AD203B41FA5}">
                      <a16:colId xmlns:a16="http://schemas.microsoft.com/office/drawing/2014/main" val="1258088883"/>
                    </a:ext>
                  </a:extLst>
                </a:gridCol>
                <a:gridCol w="576072">
                  <a:extLst>
                    <a:ext uri="{9D8B030D-6E8A-4147-A177-3AD203B41FA5}">
                      <a16:colId xmlns:a16="http://schemas.microsoft.com/office/drawing/2014/main" val="322700417"/>
                    </a:ext>
                  </a:extLst>
                </a:gridCol>
                <a:gridCol w="576072">
                  <a:extLst>
                    <a:ext uri="{9D8B030D-6E8A-4147-A177-3AD203B41FA5}">
                      <a16:colId xmlns:a16="http://schemas.microsoft.com/office/drawing/2014/main" val="2080732385"/>
                    </a:ext>
                  </a:extLst>
                </a:gridCol>
                <a:gridCol w="576072">
                  <a:extLst>
                    <a:ext uri="{9D8B030D-6E8A-4147-A177-3AD203B41FA5}">
                      <a16:colId xmlns:a16="http://schemas.microsoft.com/office/drawing/2014/main" val="1603423837"/>
                    </a:ext>
                  </a:extLst>
                </a:gridCol>
                <a:gridCol w="576072">
                  <a:extLst>
                    <a:ext uri="{9D8B030D-6E8A-4147-A177-3AD203B41FA5}">
                      <a16:colId xmlns:a16="http://schemas.microsoft.com/office/drawing/2014/main" val="3302287639"/>
                    </a:ext>
                  </a:extLst>
                </a:gridCol>
                <a:gridCol w="576072">
                  <a:extLst>
                    <a:ext uri="{9D8B030D-6E8A-4147-A177-3AD203B41FA5}">
                      <a16:colId xmlns:a16="http://schemas.microsoft.com/office/drawing/2014/main" val="4152995726"/>
                    </a:ext>
                  </a:extLst>
                </a:gridCol>
                <a:gridCol w="576072">
                  <a:extLst>
                    <a:ext uri="{9D8B030D-6E8A-4147-A177-3AD203B41FA5}">
                      <a16:colId xmlns:a16="http://schemas.microsoft.com/office/drawing/2014/main" val="2464725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 (öffentlich)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 (Insights)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extLst>
                  <a:ext uri="{0D108BD9-81ED-4DB2-BD59-A6C34878D82A}">
                    <a16:rowId xmlns:a16="http://schemas.microsoft.com/office/drawing/2014/main" val="3186690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swrsport - 2023-11-25 19:07:08</a:t>
                      </a:r>
                      <a:r>
                        <a:rPr kumimoji="0" lang="de-DE" sz="1000" b="0" i="0" u="none" strike="noStrike" kern="1200" cap="none" spc="0" normalizeH="0" baseline="0" noProof="0">
                          <a:ln>
                            <a:noFill/>
                          </a:ln>
                          <a:solidFill>
                            <a:prstClr val="black"/>
                          </a:solidFill>
                          <a:effectLst/>
                          <a:uLnTx/>
                          <a:uFillTx/>
                          <a:latin typeface="Calibri"/>
                          <a:ea typeface="+mn-ea"/>
                          <a:cs typeface="+mn-cs"/>
                        </a:rPr>
                        <a:t>
 Wir hätten da ein paar Hot Takes. Würde sagen wir treffen uns dann einfach zum Saisonende hier und reden nochmal.😅
#fussball #bundesliga #sport #swr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18.12.2023 14:21:12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224908</a:t>
                      </a:r>
                    </a:p>
                  </a:txBody>
                  <a:tcPr/>
                </a:tc>
                <a:extLst>
                  <a:ext uri="{0D108BD9-81ED-4DB2-BD59-A6C34878D82A}">
                    <a16:rowId xmlns:a16="http://schemas.microsoft.com/office/drawing/2014/main" val="1315904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swrsport - 2023-11-04 14:14:20</a:t>
                      </a:r>
                      <a:r>
                        <a:rPr kumimoji="0" lang="de-DE" sz="1000" b="0" i="0" u="none" strike="noStrike" kern="1200" cap="none" spc="0" normalizeH="0" baseline="0" noProof="0">
                          <a:ln>
                            <a:noFill/>
                          </a:ln>
                          <a:solidFill>
                            <a:prstClr val="black"/>
                          </a:solidFill>
                          <a:effectLst/>
                          <a:uLnTx/>
                          <a:uFillTx/>
                          <a:latin typeface="Calibri"/>
                          <a:ea typeface="+mn-ea"/>
                          <a:cs typeface="+mn-cs"/>
                        </a:rPr>
                        <a:t>
 Haste Scheiße am Schuh, haste Scheiße am Schuh 💩 
#bundesliga #frauen #hoffenheim #freiburg #scf #tsg #fussball #swr #swrsport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18.12.2023 14:21:26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78876145"/>
                  </a:ext>
                </a:extLst>
              </a:tr>
            </a:tbl>
          </a:graphicData>
        </a:graphic>
      </p:graphicFrame>
      <p:sp>
        <p:nvSpPr>
          <p:cNvPr id="4" name="Text Placeholder 3">
            <a:extLst>
              <a:ext uri="{FF2B5EF4-FFF2-40B4-BE49-F238E27FC236}">
                <a16:creationId xmlns:a16="http://schemas.microsoft.com/office/drawing/2014/main" id="{425DFECD-77F3-4153-89C3-BBDACE507CB8}"/>
              </a:ext>
            </a:extLst>
          </p:cNvPr>
          <p:cNvSpPr>
            <a:spLocks noGrp="1"/>
          </p:cNvSpPr>
          <p:nvPr>
            <p:ph type="body" sz="quarter" idx="14"/>
          </p:nvPr>
        </p:nvSpPr>
        <p:spPr/>
        <p:txBody>
          <a:bodyPr/>
          <a:lstStyle/>
          <a:p>
            <a:r>
              <a:rPr lang="en-US"/>
              <a:t>01.11.2023 - 30.11.2023</a:t>
            </a:r>
          </a:p>
        </p:txBody>
      </p:sp>
    </p:spTree>
    <p:extLst>
      <p:ext uri="{BB962C8B-B14F-4D97-AF65-F5344CB8AC3E}">
        <p14:creationId xmlns:p14="http://schemas.microsoft.com/office/powerpoint/2010/main" val="4352812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23D5C-CC23-455F-98BB-9E8E10AA89D5}"/>
              </a:ext>
            </a:extLst>
          </p:cNvPr>
          <p:cNvSpPr>
            <a:spLocks noGrp="1"/>
          </p:cNvSpPr>
          <p:nvPr>
            <p:ph type="title"/>
          </p:nvPr>
        </p:nvSpPr>
        <p:spPr/>
        <p:txBody>
          <a:bodyPr/>
          <a:lstStyle/>
          <a:p>
            <a:r>
              <a:rPr lang="en-US"/>
              <a:t>Instagram ARD-Instagram-Basic: Posts | swrsport - 15 of 15</a:t>
            </a:r>
          </a:p>
        </p:txBody>
      </p:sp>
      <p:graphicFrame>
        <p:nvGraphicFramePr>
          <p:cNvPr id="5" name="Table Placeholder 4">
            <a:extLst>
              <a:ext uri="{FF2B5EF4-FFF2-40B4-BE49-F238E27FC236}">
                <a16:creationId xmlns:a16="http://schemas.microsoft.com/office/drawing/2014/main" id="{AC89007D-2BD4-4BE3-BD3C-03D7359EFC95}"/>
              </a:ext>
            </a:extLst>
          </p:cNvPr>
          <p:cNvGraphicFramePr>
            <a:graphicFrameLocks noGrp="1"/>
          </p:cNvGraphicFramePr>
          <p:nvPr>
            <p:ph type="tbl" sz="quarter" idx="13"/>
            <p:extLst>
              <p:ext uri="{D42A27DB-BD31-4B8C-83A1-F6EECF244321}">
                <p14:modId xmlns:p14="http://schemas.microsoft.com/office/powerpoint/2010/main" val="3904320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315856107"/>
                    </a:ext>
                  </a:extLst>
                </a:gridCol>
                <a:gridCol w="576072">
                  <a:extLst>
                    <a:ext uri="{9D8B030D-6E8A-4147-A177-3AD203B41FA5}">
                      <a16:colId xmlns:a16="http://schemas.microsoft.com/office/drawing/2014/main" val="3251610971"/>
                    </a:ext>
                  </a:extLst>
                </a:gridCol>
                <a:gridCol w="576072">
                  <a:extLst>
                    <a:ext uri="{9D8B030D-6E8A-4147-A177-3AD203B41FA5}">
                      <a16:colId xmlns:a16="http://schemas.microsoft.com/office/drawing/2014/main" val="709958671"/>
                    </a:ext>
                  </a:extLst>
                </a:gridCol>
                <a:gridCol w="576072">
                  <a:extLst>
                    <a:ext uri="{9D8B030D-6E8A-4147-A177-3AD203B41FA5}">
                      <a16:colId xmlns:a16="http://schemas.microsoft.com/office/drawing/2014/main" val="518278059"/>
                    </a:ext>
                  </a:extLst>
                </a:gridCol>
                <a:gridCol w="576072">
                  <a:extLst>
                    <a:ext uri="{9D8B030D-6E8A-4147-A177-3AD203B41FA5}">
                      <a16:colId xmlns:a16="http://schemas.microsoft.com/office/drawing/2014/main" val="3593318137"/>
                    </a:ext>
                  </a:extLst>
                </a:gridCol>
                <a:gridCol w="576072">
                  <a:extLst>
                    <a:ext uri="{9D8B030D-6E8A-4147-A177-3AD203B41FA5}">
                      <a16:colId xmlns:a16="http://schemas.microsoft.com/office/drawing/2014/main" val="76708784"/>
                    </a:ext>
                  </a:extLst>
                </a:gridCol>
                <a:gridCol w="576072">
                  <a:extLst>
                    <a:ext uri="{9D8B030D-6E8A-4147-A177-3AD203B41FA5}">
                      <a16:colId xmlns:a16="http://schemas.microsoft.com/office/drawing/2014/main" val="532023262"/>
                    </a:ext>
                  </a:extLst>
                </a:gridCol>
                <a:gridCol w="576072">
                  <a:extLst>
                    <a:ext uri="{9D8B030D-6E8A-4147-A177-3AD203B41FA5}">
                      <a16:colId xmlns:a16="http://schemas.microsoft.com/office/drawing/2014/main" val="2413900683"/>
                    </a:ext>
                  </a:extLst>
                </a:gridCol>
                <a:gridCol w="576072">
                  <a:extLst>
                    <a:ext uri="{9D8B030D-6E8A-4147-A177-3AD203B41FA5}">
                      <a16:colId xmlns:a16="http://schemas.microsoft.com/office/drawing/2014/main" val="968912251"/>
                    </a:ext>
                  </a:extLst>
                </a:gridCol>
                <a:gridCol w="576072">
                  <a:extLst>
                    <a:ext uri="{9D8B030D-6E8A-4147-A177-3AD203B41FA5}">
                      <a16:colId xmlns:a16="http://schemas.microsoft.com/office/drawing/2014/main" val="2498643331"/>
                    </a:ext>
                  </a:extLst>
                </a:gridCol>
                <a:gridCol w="576072">
                  <a:extLst>
                    <a:ext uri="{9D8B030D-6E8A-4147-A177-3AD203B41FA5}">
                      <a16:colId xmlns:a16="http://schemas.microsoft.com/office/drawing/2014/main" val="3821143027"/>
                    </a:ext>
                  </a:extLst>
                </a:gridCol>
                <a:gridCol w="576072">
                  <a:extLst>
                    <a:ext uri="{9D8B030D-6E8A-4147-A177-3AD203B41FA5}">
                      <a16:colId xmlns:a16="http://schemas.microsoft.com/office/drawing/2014/main" val="20664070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 (öffentlich)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 (Insights)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extLst>
                  <a:ext uri="{0D108BD9-81ED-4DB2-BD59-A6C34878D82A}">
                    <a16:rowId xmlns:a16="http://schemas.microsoft.com/office/drawing/2014/main" val="3810767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swrsport - 2023-11-22 16:24:46</a:t>
                      </a:r>
                      <a:r>
                        <a:rPr kumimoji="0" lang="en-US" sz="1000" b="0" i="0" u="none" strike="noStrike" kern="1200" cap="none" spc="0" normalizeH="0" baseline="0" noProof="0">
                          <a:ln>
                            <a:noFill/>
                          </a:ln>
                          <a:solidFill>
                            <a:prstClr val="black"/>
                          </a:solidFill>
                          <a:effectLst/>
                          <a:uLnTx/>
                          <a:uFillTx/>
                          <a:latin typeface="Calibri"/>
                          <a:ea typeface="+mn-ea"/>
                          <a:cs typeface="+mn-cs"/>
                        </a:rPr>
                        <a:t>
 Thomas Tuchels Veränderung ist besonders wild!😂
#petersen #schweisnteiger #rudy #klose #swrsport #swrtransformation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18.12.2023 14:21:17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217972</a:t>
                      </a:r>
                    </a:p>
                  </a:txBody>
                  <a:tcPr/>
                </a:tc>
                <a:extLst>
                  <a:ext uri="{0D108BD9-81ED-4DB2-BD59-A6C34878D82A}">
                    <a16:rowId xmlns:a16="http://schemas.microsoft.com/office/drawing/2014/main" val="1738912336"/>
                  </a:ext>
                </a:extLst>
              </a:tr>
            </a:tbl>
          </a:graphicData>
        </a:graphic>
      </p:graphicFrame>
      <p:sp>
        <p:nvSpPr>
          <p:cNvPr id="4" name="Text Placeholder 3">
            <a:extLst>
              <a:ext uri="{FF2B5EF4-FFF2-40B4-BE49-F238E27FC236}">
                <a16:creationId xmlns:a16="http://schemas.microsoft.com/office/drawing/2014/main" id="{F9933E46-B11E-466D-81BB-460DC087C3A7}"/>
              </a:ext>
            </a:extLst>
          </p:cNvPr>
          <p:cNvSpPr>
            <a:spLocks noGrp="1"/>
          </p:cNvSpPr>
          <p:nvPr>
            <p:ph type="body" sz="quarter" idx="14"/>
          </p:nvPr>
        </p:nvSpPr>
        <p:spPr/>
        <p:txBody>
          <a:bodyPr/>
          <a:lstStyle/>
          <a:p>
            <a:r>
              <a:rPr lang="en-US"/>
              <a:t>01.11.2023 - 30.11.2023</a:t>
            </a:r>
          </a:p>
        </p:txBody>
      </p:sp>
    </p:spTree>
    <p:extLst>
      <p:ext uri="{BB962C8B-B14F-4D97-AF65-F5344CB8AC3E}">
        <p14:creationId xmlns:p14="http://schemas.microsoft.com/office/powerpoint/2010/main" val="18775467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1925</Words>
  <Application>Microsoft Office PowerPoint</Application>
  <PresentationFormat>On-screen Show (4:3)</PresentationFormat>
  <Paragraphs>511</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Calibri</vt:lpstr>
      <vt:lpstr>Arial</vt:lpstr>
      <vt:lpstr>quintly_template</vt:lpstr>
      <vt:lpstr>Instagram ARD-Instagram-Basic: Posts | swrsport - 1 of 15</vt:lpstr>
      <vt:lpstr>Instagram ARD-Instagram-Basic: Posts | swrsport - 2 of 15</vt:lpstr>
      <vt:lpstr>Instagram ARD-Instagram-Basic: Posts | swrsport - 3 of 15</vt:lpstr>
      <vt:lpstr>Instagram ARD-Instagram-Basic: Posts | swrsport - 4 of 15</vt:lpstr>
      <vt:lpstr>Instagram ARD-Instagram-Basic: Posts | swrsport - 5 of 15</vt:lpstr>
      <vt:lpstr>Instagram ARD-Instagram-Basic: Posts | swrsport - 6 of 15</vt:lpstr>
      <vt:lpstr>Instagram ARD-Instagram-Basic: Posts | swrsport - 7 of 15</vt:lpstr>
      <vt:lpstr>Instagram ARD-Instagram-Basic: Posts | swrsport - 8 of 15</vt:lpstr>
      <vt:lpstr>Instagram ARD-Instagram-Basic: Posts | swrsport - 9 of 15</vt:lpstr>
      <vt:lpstr>Instagram ARD-Instagram-Basic: Posts | swrsport - 10 of 15</vt:lpstr>
      <vt:lpstr>Instagram ARD-Instagram-Basic: Posts | swrsport - 11 of 15</vt:lpstr>
      <vt:lpstr>Instagram ARD-Instagram-Basic: Posts | swrsport - 12 of 15</vt:lpstr>
      <vt:lpstr>Instagram ARD-Instagram-Basic: Posts | swrsport - 13 of 15</vt:lpstr>
      <vt:lpstr>Instagram ARD-Instagram-Basic: Posts | swrsport - 14 of 15</vt:lpstr>
      <vt:lpstr>Instagram ARD-Instagram-Basic: Posts | swrsport - 15 of 15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ARD-Instagram-Basic: Posts | swrsport - 1 of 15</dc:title>
  <dc:creator>Frederik Born</dc:creator>
  <cp:lastModifiedBy>Frederik Born</cp:lastModifiedBy>
  <cp:revision>1</cp:revision>
  <dcterms:created xsi:type="dcterms:W3CDTF">2023-12-18T13:36:11Z</dcterms:created>
  <dcterms:modified xsi:type="dcterms:W3CDTF">2023-12-18T13:39:52Z</dcterms:modified>
</cp:coreProperties>
</file>