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DF85D-07AC-408B-865D-B2FBA9C5192E}"/>
              </a:ext>
            </a:extLst>
          </p:cNvPr>
          <p:cNvSpPr>
            <a:spLocks noGrp="1"/>
          </p:cNvSpPr>
          <p:nvPr>
            <p:ph type="title"/>
          </p:nvPr>
        </p:nvSpPr>
        <p:spPr/>
        <p:txBody>
          <a:bodyPr/>
          <a:lstStyle/>
          <a:p>
            <a:r>
              <a:rPr lang="en-US"/>
              <a:t>Instagram Posts Table | swraktuell - 1 of 26</a:t>
            </a:r>
          </a:p>
        </p:txBody>
      </p:sp>
      <p:graphicFrame>
        <p:nvGraphicFramePr>
          <p:cNvPr id="5" name="Table Placeholder 4">
            <a:extLst>
              <a:ext uri="{FF2B5EF4-FFF2-40B4-BE49-F238E27FC236}">
                <a16:creationId xmlns:a16="http://schemas.microsoft.com/office/drawing/2014/main" id="{40A7382E-B141-43E4-A76A-FF5991477947}"/>
              </a:ext>
            </a:extLst>
          </p:cNvPr>
          <p:cNvGraphicFramePr>
            <a:graphicFrameLocks noGrp="1"/>
          </p:cNvGraphicFramePr>
          <p:nvPr>
            <p:ph type="tbl" sz="quarter" idx="13"/>
            <p:extLst>
              <p:ext uri="{D42A27DB-BD31-4B8C-83A1-F6EECF244321}">
                <p14:modId xmlns:p14="http://schemas.microsoft.com/office/powerpoint/2010/main" val="2479388525"/>
              </p:ext>
            </p:extLst>
          </p:nvPr>
        </p:nvGraphicFramePr>
        <p:xfrm>
          <a:off x="457200" y="1731963"/>
          <a:ext cx="7653528" cy="1920240"/>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416853502"/>
                    </a:ext>
                  </a:extLst>
                </a:gridCol>
                <a:gridCol w="987552">
                  <a:extLst>
                    <a:ext uri="{9D8B030D-6E8A-4147-A177-3AD203B41FA5}">
                      <a16:colId xmlns:a16="http://schemas.microsoft.com/office/drawing/2014/main" val="2758381216"/>
                    </a:ext>
                  </a:extLst>
                </a:gridCol>
                <a:gridCol w="329184">
                  <a:extLst>
                    <a:ext uri="{9D8B030D-6E8A-4147-A177-3AD203B41FA5}">
                      <a16:colId xmlns:a16="http://schemas.microsoft.com/office/drawing/2014/main" val="4027580553"/>
                    </a:ext>
                  </a:extLst>
                </a:gridCol>
                <a:gridCol w="329184">
                  <a:extLst>
                    <a:ext uri="{9D8B030D-6E8A-4147-A177-3AD203B41FA5}">
                      <a16:colId xmlns:a16="http://schemas.microsoft.com/office/drawing/2014/main" val="3764211125"/>
                    </a:ext>
                  </a:extLst>
                </a:gridCol>
                <a:gridCol w="329184">
                  <a:extLst>
                    <a:ext uri="{9D8B030D-6E8A-4147-A177-3AD203B41FA5}">
                      <a16:colId xmlns:a16="http://schemas.microsoft.com/office/drawing/2014/main" val="2181485725"/>
                    </a:ext>
                  </a:extLst>
                </a:gridCol>
                <a:gridCol w="329184">
                  <a:extLst>
                    <a:ext uri="{9D8B030D-6E8A-4147-A177-3AD203B41FA5}">
                      <a16:colId xmlns:a16="http://schemas.microsoft.com/office/drawing/2014/main" val="2067012636"/>
                    </a:ext>
                  </a:extLst>
                </a:gridCol>
                <a:gridCol w="329184">
                  <a:extLst>
                    <a:ext uri="{9D8B030D-6E8A-4147-A177-3AD203B41FA5}">
                      <a16:colId xmlns:a16="http://schemas.microsoft.com/office/drawing/2014/main" val="387796896"/>
                    </a:ext>
                  </a:extLst>
                </a:gridCol>
                <a:gridCol w="329184">
                  <a:extLst>
                    <a:ext uri="{9D8B030D-6E8A-4147-A177-3AD203B41FA5}">
                      <a16:colId xmlns:a16="http://schemas.microsoft.com/office/drawing/2014/main" val="2307301531"/>
                    </a:ext>
                  </a:extLst>
                </a:gridCol>
                <a:gridCol w="329184">
                  <a:extLst>
                    <a:ext uri="{9D8B030D-6E8A-4147-A177-3AD203B41FA5}">
                      <a16:colId xmlns:a16="http://schemas.microsoft.com/office/drawing/2014/main" val="1555730789"/>
                    </a:ext>
                  </a:extLst>
                </a:gridCol>
                <a:gridCol w="329184">
                  <a:extLst>
                    <a:ext uri="{9D8B030D-6E8A-4147-A177-3AD203B41FA5}">
                      <a16:colId xmlns:a16="http://schemas.microsoft.com/office/drawing/2014/main" val="2764843956"/>
                    </a:ext>
                  </a:extLst>
                </a:gridCol>
                <a:gridCol w="329184">
                  <a:extLst>
                    <a:ext uri="{9D8B030D-6E8A-4147-A177-3AD203B41FA5}">
                      <a16:colId xmlns:a16="http://schemas.microsoft.com/office/drawing/2014/main" val="3708254493"/>
                    </a:ext>
                  </a:extLst>
                </a:gridCol>
                <a:gridCol w="329184">
                  <a:extLst>
                    <a:ext uri="{9D8B030D-6E8A-4147-A177-3AD203B41FA5}">
                      <a16:colId xmlns:a16="http://schemas.microsoft.com/office/drawing/2014/main" val="3620440165"/>
                    </a:ext>
                  </a:extLst>
                </a:gridCol>
                <a:gridCol w="329184">
                  <a:extLst>
                    <a:ext uri="{9D8B030D-6E8A-4147-A177-3AD203B41FA5}">
                      <a16:colId xmlns:a16="http://schemas.microsoft.com/office/drawing/2014/main" val="3842793395"/>
                    </a:ext>
                  </a:extLst>
                </a:gridCol>
                <a:gridCol w="329184">
                  <a:extLst>
                    <a:ext uri="{9D8B030D-6E8A-4147-A177-3AD203B41FA5}">
                      <a16:colId xmlns:a16="http://schemas.microsoft.com/office/drawing/2014/main" val="2644484177"/>
                    </a:ext>
                  </a:extLst>
                </a:gridCol>
                <a:gridCol w="329184">
                  <a:extLst>
                    <a:ext uri="{9D8B030D-6E8A-4147-A177-3AD203B41FA5}">
                      <a16:colId xmlns:a16="http://schemas.microsoft.com/office/drawing/2014/main" val="4040419852"/>
                    </a:ext>
                  </a:extLst>
                </a:gridCol>
                <a:gridCol w="329184">
                  <a:extLst>
                    <a:ext uri="{9D8B030D-6E8A-4147-A177-3AD203B41FA5}">
                      <a16:colId xmlns:a16="http://schemas.microsoft.com/office/drawing/2014/main" val="1911245690"/>
                    </a:ext>
                  </a:extLst>
                </a:gridCol>
                <a:gridCol w="329184">
                  <a:extLst>
                    <a:ext uri="{9D8B030D-6E8A-4147-A177-3AD203B41FA5}">
                      <a16:colId xmlns:a16="http://schemas.microsoft.com/office/drawing/2014/main" val="2218663824"/>
                    </a:ext>
                  </a:extLst>
                </a:gridCol>
                <a:gridCol w="329184">
                  <a:extLst>
                    <a:ext uri="{9D8B030D-6E8A-4147-A177-3AD203B41FA5}">
                      <a16:colId xmlns:a16="http://schemas.microsoft.com/office/drawing/2014/main" val="173829915"/>
                    </a:ext>
                  </a:extLst>
                </a:gridCol>
                <a:gridCol w="329184">
                  <a:extLst>
                    <a:ext uri="{9D8B030D-6E8A-4147-A177-3AD203B41FA5}">
                      <a16:colId xmlns:a16="http://schemas.microsoft.com/office/drawing/2014/main" val="1489368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724190227"/>
                  </a:ext>
                </a:extLst>
              </a:tr>
            </a:tbl>
          </a:graphicData>
        </a:graphic>
      </p:graphicFrame>
      <p:sp>
        <p:nvSpPr>
          <p:cNvPr id="4" name="Text Placeholder 3">
            <a:extLst>
              <a:ext uri="{FF2B5EF4-FFF2-40B4-BE49-F238E27FC236}">
                <a16:creationId xmlns:a16="http://schemas.microsoft.com/office/drawing/2014/main" id="{FB727738-EFAE-43A2-84D0-E4A75612ED64}"/>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1375732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5E57D-1C6C-41A8-87AA-6F9CC8946C58}"/>
              </a:ext>
            </a:extLst>
          </p:cNvPr>
          <p:cNvSpPr>
            <a:spLocks noGrp="1"/>
          </p:cNvSpPr>
          <p:nvPr>
            <p:ph type="title"/>
          </p:nvPr>
        </p:nvSpPr>
        <p:spPr/>
        <p:txBody>
          <a:bodyPr/>
          <a:lstStyle/>
          <a:p>
            <a:r>
              <a:rPr lang="en-US"/>
              <a:t>Instagram Posts Table | swraktuell - 2 of 26</a:t>
            </a:r>
          </a:p>
        </p:txBody>
      </p:sp>
      <p:graphicFrame>
        <p:nvGraphicFramePr>
          <p:cNvPr id="5" name="Table Placeholder 4">
            <a:extLst>
              <a:ext uri="{FF2B5EF4-FFF2-40B4-BE49-F238E27FC236}">
                <a16:creationId xmlns:a16="http://schemas.microsoft.com/office/drawing/2014/main" id="{3AC8F1BB-BB18-4FC1-B0A0-2D6A3C0D3349}"/>
              </a:ext>
            </a:extLst>
          </p:cNvPr>
          <p:cNvGraphicFramePr>
            <a:graphicFrameLocks noGrp="1"/>
          </p:cNvGraphicFramePr>
          <p:nvPr>
            <p:ph type="tbl" sz="quarter" idx="13"/>
            <p:extLst>
              <p:ext uri="{D42A27DB-BD31-4B8C-83A1-F6EECF244321}">
                <p14:modId xmlns:p14="http://schemas.microsoft.com/office/powerpoint/2010/main" val="652237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63607256"/>
                    </a:ext>
                  </a:extLst>
                </a:gridCol>
                <a:gridCol w="987552">
                  <a:extLst>
                    <a:ext uri="{9D8B030D-6E8A-4147-A177-3AD203B41FA5}">
                      <a16:colId xmlns:a16="http://schemas.microsoft.com/office/drawing/2014/main" val="189390772"/>
                    </a:ext>
                  </a:extLst>
                </a:gridCol>
                <a:gridCol w="329184">
                  <a:extLst>
                    <a:ext uri="{9D8B030D-6E8A-4147-A177-3AD203B41FA5}">
                      <a16:colId xmlns:a16="http://schemas.microsoft.com/office/drawing/2014/main" val="2389570218"/>
                    </a:ext>
                  </a:extLst>
                </a:gridCol>
                <a:gridCol w="329184">
                  <a:extLst>
                    <a:ext uri="{9D8B030D-6E8A-4147-A177-3AD203B41FA5}">
                      <a16:colId xmlns:a16="http://schemas.microsoft.com/office/drawing/2014/main" val="1809457657"/>
                    </a:ext>
                  </a:extLst>
                </a:gridCol>
                <a:gridCol w="329184">
                  <a:extLst>
                    <a:ext uri="{9D8B030D-6E8A-4147-A177-3AD203B41FA5}">
                      <a16:colId xmlns:a16="http://schemas.microsoft.com/office/drawing/2014/main" val="2355607579"/>
                    </a:ext>
                  </a:extLst>
                </a:gridCol>
                <a:gridCol w="329184">
                  <a:extLst>
                    <a:ext uri="{9D8B030D-6E8A-4147-A177-3AD203B41FA5}">
                      <a16:colId xmlns:a16="http://schemas.microsoft.com/office/drawing/2014/main" val="3653205881"/>
                    </a:ext>
                  </a:extLst>
                </a:gridCol>
                <a:gridCol w="329184">
                  <a:extLst>
                    <a:ext uri="{9D8B030D-6E8A-4147-A177-3AD203B41FA5}">
                      <a16:colId xmlns:a16="http://schemas.microsoft.com/office/drawing/2014/main" val="866307344"/>
                    </a:ext>
                  </a:extLst>
                </a:gridCol>
                <a:gridCol w="329184">
                  <a:extLst>
                    <a:ext uri="{9D8B030D-6E8A-4147-A177-3AD203B41FA5}">
                      <a16:colId xmlns:a16="http://schemas.microsoft.com/office/drawing/2014/main" val="3739344355"/>
                    </a:ext>
                  </a:extLst>
                </a:gridCol>
                <a:gridCol w="329184">
                  <a:extLst>
                    <a:ext uri="{9D8B030D-6E8A-4147-A177-3AD203B41FA5}">
                      <a16:colId xmlns:a16="http://schemas.microsoft.com/office/drawing/2014/main" val="2194925576"/>
                    </a:ext>
                  </a:extLst>
                </a:gridCol>
                <a:gridCol w="329184">
                  <a:extLst>
                    <a:ext uri="{9D8B030D-6E8A-4147-A177-3AD203B41FA5}">
                      <a16:colId xmlns:a16="http://schemas.microsoft.com/office/drawing/2014/main" val="831790320"/>
                    </a:ext>
                  </a:extLst>
                </a:gridCol>
                <a:gridCol w="329184">
                  <a:extLst>
                    <a:ext uri="{9D8B030D-6E8A-4147-A177-3AD203B41FA5}">
                      <a16:colId xmlns:a16="http://schemas.microsoft.com/office/drawing/2014/main" val="1254525420"/>
                    </a:ext>
                  </a:extLst>
                </a:gridCol>
                <a:gridCol w="329184">
                  <a:extLst>
                    <a:ext uri="{9D8B030D-6E8A-4147-A177-3AD203B41FA5}">
                      <a16:colId xmlns:a16="http://schemas.microsoft.com/office/drawing/2014/main" val="2010987844"/>
                    </a:ext>
                  </a:extLst>
                </a:gridCol>
                <a:gridCol w="329184">
                  <a:extLst>
                    <a:ext uri="{9D8B030D-6E8A-4147-A177-3AD203B41FA5}">
                      <a16:colId xmlns:a16="http://schemas.microsoft.com/office/drawing/2014/main" val="1975332024"/>
                    </a:ext>
                  </a:extLst>
                </a:gridCol>
                <a:gridCol w="329184">
                  <a:extLst>
                    <a:ext uri="{9D8B030D-6E8A-4147-A177-3AD203B41FA5}">
                      <a16:colId xmlns:a16="http://schemas.microsoft.com/office/drawing/2014/main" val="1944319569"/>
                    </a:ext>
                  </a:extLst>
                </a:gridCol>
                <a:gridCol w="329184">
                  <a:extLst>
                    <a:ext uri="{9D8B030D-6E8A-4147-A177-3AD203B41FA5}">
                      <a16:colId xmlns:a16="http://schemas.microsoft.com/office/drawing/2014/main" val="2531630683"/>
                    </a:ext>
                  </a:extLst>
                </a:gridCol>
                <a:gridCol w="329184">
                  <a:extLst>
                    <a:ext uri="{9D8B030D-6E8A-4147-A177-3AD203B41FA5}">
                      <a16:colId xmlns:a16="http://schemas.microsoft.com/office/drawing/2014/main" val="2031126127"/>
                    </a:ext>
                  </a:extLst>
                </a:gridCol>
                <a:gridCol w="329184">
                  <a:extLst>
                    <a:ext uri="{9D8B030D-6E8A-4147-A177-3AD203B41FA5}">
                      <a16:colId xmlns:a16="http://schemas.microsoft.com/office/drawing/2014/main" val="3608600222"/>
                    </a:ext>
                  </a:extLst>
                </a:gridCol>
                <a:gridCol w="329184">
                  <a:extLst>
                    <a:ext uri="{9D8B030D-6E8A-4147-A177-3AD203B41FA5}">
                      <a16:colId xmlns:a16="http://schemas.microsoft.com/office/drawing/2014/main" val="3824907891"/>
                    </a:ext>
                  </a:extLst>
                </a:gridCol>
                <a:gridCol w="329184">
                  <a:extLst>
                    <a:ext uri="{9D8B030D-6E8A-4147-A177-3AD203B41FA5}">
                      <a16:colId xmlns:a16="http://schemas.microsoft.com/office/drawing/2014/main" val="116129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250418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- 2023-09-17 17:22:16</a:t>
                      </a:r>
                      <a:r>
                        <a:rPr kumimoji="0" lang="de-DE" sz="1000" b="0" i="0" u="none" strike="noStrike" kern="1200" cap="none" spc="0" normalizeH="0" baseline="0" noProof="0">
                          <a:ln>
                            <a:noFill/>
                          </a:ln>
                          <a:solidFill>
                            <a:prstClr val="black"/>
                          </a:solidFill>
                          <a:effectLst/>
                          <a:uLnTx/>
                          <a:uFillTx/>
                          <a:latin typeface="Calibri"/>
                          <a:ea typeface="+mn-ea"/>
                          <a:cs typeface="+mn-cs"/>
                        </a:rPr>
                        <a:t>
 Gegner einer Eritrea-Veranstaltung haben am Samstag in Stuttgart-Hallschlag Teilnehmende und Polizeikräfte angegriffen. Es gab mehr als 50 Verletzte.
Zu der Veranstaltung im Römerkastell hatten demnach Vereine eingeladen, die der Regierung in Eritrea nahestehen. Bei den Angreifern soll es sich um politische Gegner:innen der eritreischen Regierung handeln.
Mehr als 200 Demonstrierende hätten Teilnehmende der Veranstaltung und Polizeikräfte angegriffen. Steine, Flaschen, Metallstangen und Holzlatten kamen dabei zum Einsatz, sagte Polizeisprecher Timo Brenner bei einer Pressekonferenz am Sonntag. 
Über 50 Menschen wurden dabei verletzt - darunter auch 27 Polizeikräfte. Beamtinnen und Beamte hätten laut Polizei "zu Recht" Pfefferspray und Schlagstöcke eingesetzt.
227 Angreifer, davon eine Frau, konnte die Polizei kurzzeitig festnehmen. Gegen die Tatverdächtigen wird nun unter anderem wegen Landfriedensbruchs und Körperverletzung ermittelt. 
Mehrere Politiker:innen forderten angesichts der Vorfälle Konsequenzen. Manuel Hagel, CDU-Fraktionschef im BW-Landtag, forderte sofortige Ausweisungen. Notfalls müsse dafür das Aufenthaltsgesetz verschärft werden.
Der Stuttgarter Bundestagsabgeordnete und Bundeslandwirtschaftsminister Cem Özdemir (Grüne) schrieb auf X (ehemals Twitter), Gewalttäter müssten schnell zur Rechenschaft gezogen werden. Außerdem stellte er die Frage, warum sich Unterstützer der Diktatur in Eritrea in Stuttgart versammeln dürften.
#ausschreitungen #gewalt #demonstration #eritrea #eritreer #eritreafestival #polizei #stuttgart #hallschlag #römerkastell #swr #swraktuell #news #instanews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86239304"/>
                  </a:ext>
                </a:extLst>
              </a:tr>
            </a:tbl>
          </a:graphicData>
        </a:graphic>
      </p:graphicFrame>
      <p:sp>
        <p:nvSpPr>
          <p:cNvPr id="4" name="Text Placeholder 3">
            <a:extLst>
              <a:ext uri="{FF2B5EF4-FFF2-40B4-BE49-F238E27FC236}">
                <a16:creationId xmlns:a16="http://schemas.microsoft.com/office/drawing/2014/main" id="{9895A255-7F36-4B40-A91F-6A18DA9B565A}"/>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2414045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E038F-889B-4A4D-9AAA-49FE8815ABE4}"/>
              </a:ext>
            </a:extLst>
          </p:cNvPr>
          <p:cNvSpPr>
            <a:spLocks noGrp="1"/>
          </p:cNvSpPr>
          <p:nvPr>
            <p:ph type="title"/>
          </p:nvPr>
        </p:nvSpPr>
        <p:spPr/>
        <p:txBody>
          <a:bodyPr/>
          <a:lstStyle/>
          <a:p>
            <a:r>
              <a:rPr lang="en-US"/>
              <a:t>Instagram Posts Table | swraktuell - 3 of 26</a:t>
            </a:r>
          </a:p>
        </p:txBody>
      </p:sp>
      <p:graphicFrame>
        <p:nvGraphicFramePr>
          <p:cNvPr id="5" name="Table Placeholder 4">
            <a:extLst>
              <a:ext uri="{FF2B5EF4-FFF2-40B4-BE49-F238E27FC236}">
                <a16:creationId xmlns:a16="http://schemas.microsoft.com/office/drawing/2014/main" id="{DCF0FBCA-E766-4E81-9F1B-F156DA41CB90}"/>
              </a:ext>
            </a:extLst>
          </p:cNvPr>
          <p:cNvGraphicFramePr>
            <a:graphicFrameLocks noGrp="1"/>
          </p:cNvGraphicFramePr>
          <p:nvPr>
            <p:ph type="tbl" sz="quarter" idx="13"/>
            <p:extLst>
              <p:ext uri="{D42A27DB-BD31-4B8C-83A1-F6EECF244321}">
                <p14:modId xmlns:p14="http://schemas.microsoft.com/office/powerpoint/2010/main" val="1961774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346159689"/>
                    </a:ext>
                  </a:extLst>
                </a:gridCol>
                <a:gridCol w="987552">
                  <a:extLst>
                    <a:ext uri="{9D8B030D-6E8A-4147-A177-3AD203B41FA5}">
                      <a16:colId xmlns:a16="http://schemas.microsoft.com/office/drawing/2014/main" val="2092643507"/>
                    </a:ext>
                  </a:extLst>
                </a:gridCol>
                <a:gridCol w="329184">
                  <a:extLst>
                    <a:ext uri="{9D8B030D-6E8A-4147-A177-3AD203B41FA5}">
                      <a16:colId xmlns:a16="http://schemas.microsoft.com/office/drawing/2014/main" val="1867010103"/>
                    </a:ext>
                  </a:extLst>
                </a:gridCol>
                <a:gridCol w="329184">
                  <a:extLst>
                    <a:ext uri="{9D8B030D-6E8A-4147-A177-3AD203B41FA5}">
                      <a16:colId xmlns:a16="http://schemas.microsoft.com/office/drawing/2014/main" val="77248869"/>
                    </a:ext>
                  </a:extLst>
                </a:gridCol>
                <a:gridCol w="329184">
                  <a:extLst>
                    <a:ext uri="{9D8B030D-6E8A-4147-A177-3AD203B41FA5}">
                      <a16:colId xmlns:a16="http://schemas.microsoft.com/office/drawing/2014/main" val="2998135079"/>
                    </a:ext>
                  </a:extLst>
                </a:gridCol>
                <a:gridCol w="329184">
                  <a:extLst>
                    <a:ext uri="{9D8B030D-6E8A-4147-A177-3AD203B41FA5}">
                      <a16:colId xmlns:a16="http://schemas.microsoft.com/office/drawing/2014/main" val="3321320463"/>
                    </a:ext>
                  </a:extLst>
                </a:gridCol>
                <a:gridCol w="329184">
                  <a:extLst>
                    <a:ext uri="{9D8B030D-6E8A-4147-A177-3AD203B41FA5}">
                      <a16:colId xmlns:a16="http://schemas.microsoft.com/office/drawing/2014/main" val="2429408857"/>
                    </a:ext>
                  </a:extLst>
                </a:gridCol>
                <a:gridCol w="329184">
                  <a:extLst>
                    <a:ext uri="{9D8B030D-6E8A-4147-A177-3AD203B41FA5}">
                      <a16:colId xmlns:a16="http://schemas.microsoft.com/office/drawing/2014/main" val="2377223706"/>
                    </a:ext>
                  </a:extLst>
                </a:gridCol>
                <a:gridCol w="329184">
                  <a:extLst>
                    <a:ext uri="{9D8B030D-6E8A-4147-A177-3AD203B41FA5}">
                      <a16:colId xmlns:a16="http://schemas.microsoft.com/office/drawing/2014/main" val="3865687449"/>
                    </a:ext>
                  </a:extLst>
                </a:gridCol>
                <a:gridCol w="329184">
                  <a:extLst>
                    <a:ext uri="{9D8B030D-6E8A-4147-A177-3AD203B41FA5}">
                      <a16:colId xmlns:a16="http://schemas.microsoft.com/office/drawing/2014/main" val="1680387450"/>
                    </a:ext>
                  </a:extLst>
                </a:gridCol>
                <a:gridCol w="329184">
                  <a:extLst>
                    <a:ext uri="{9D8B030D-6E8A-4147-A177-3AD203B41FA5}">
                      <a16:colId xmlns:a16="http://schemas.microsoft.com/office/drawing/2014/main" val="2266485857"/>
                    </a:ext>
                  </a:extLst>
                </a:gridCol>
                <a:gridCol w="329184">
                  <a:extLst>
                    <a:ext uri="{9D8B030D-6E8A-4147-A177-3AD203B41FA5}">
                      <a16:colId xmlns:a16="http://schemas.microsoft.com/office/drawing/2014/main" val="23914715"/>
                    </a:ext>
                  </a:extLst>
                </a:gridCol>
                <a:gridCol w="329184">
                  <a:extLst>
                    <a:ext uri="{9D8B030D-6E8A-4147-A177-3AD203B41FA5}">
                      <a16:colId xmlns:a16="http://schemas.microsoft.com/office/drawing/2014/main" val="4127417621"/>
                    </a:ext>
                  </a:extLst>
                </a:gridCol>
                <a:gridCol w="329184">
                  <a:extLst>
                    <a:ext uri="{9D8B030D-6E8A-4147-A177-3AD203B41FA5}">
                      <a16:colId xmlns:a16="http://schemas.microsoft.com/office/drawing/2014/main" val="76439804"/>
                    </a:ext>
                  </a:extLst>
                </a:gridCol>
                <a:gridCol w="329184">
                  <a:extLst>
                    <a:ext uri="{9D8B030D-6E8A-4147-A177-3AD203B41FA5}">
                      <a16:colId xmlns:a16="http://schemas.microsoft.com/office/drawing/2014/main" val="2970921511"/>
                    </a:ext>
                  </a:extLst>
                </a:gridCol>
                <a:gridCol w="329184">
                  <a:extLst>
                    <a:ext uri="{9D8B030D-6E8A-4147-A177-3AD203B41FA5}">
                      <a16:colId xmlns:a16="http://schemas.microsoft.com/office/drawing/2014/main" val="898574327"/>
                    </a:ext>
                  </a:extLst>
                </a:gridCol>
                <a:gridCol w="329184">
                  <a:extLst>
                    <a:ext uri="{9D8B030D-6E8A-4147-A177-3AD203B41FA5}">
                      <a16:colId xmlns:a16="http://schemas.microsoft.com/office/drawing/2014/main" val="1525840047"/>
                    </a:ext>
                  </a:extLst>
                </a:gridCol>
                <a:gridCol w="329184">
                  <a:extLst>
                    <a:ext uri="{9D8B030D-6E8A-4147-A177-3AD203B41FA5}">
                      <a16:colId xmlns:a16="http://schemas.microsoft.com/office/drawing/2014/main" val="3880434242"/>
                    </a:ext>
                  </a:extLst>
                </a:gridCol>
                <a:gridCol w="329184">
                  <a:extLst>
                    <a:ext uri="{9D8B030D-6E8A-4147-A177-3AD203B41FA5}">
                      <a16:colId xmlns:a16="http://schemas.microsoft.com/office/drawing/2014/main" val="440340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251243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- 2023-09-17 11:30:30</a:t>
                      </a:r>
                      <a:r>
                        <a:rPr kumimoji="0" lang="de-DE" sz="1000" b="0" i="0" u="none" strike="noStrike" kern="1200" cap="none" spc="0" normalizeH="0" baseline="0" noProof="0">
                          <a:ln>
                            <a:noFill/>
                          </a:ln>
                          <a:solidFill>
                            <a:prstClr val="black"/>
                          </a:solidFill>
                          <a:effectLst/>
                          <a:uLnTx/>
                          <a:uFillTx/>
                          <a:latin typeface="Calibri"/>
                          <a:ea typeface="+mn-ea"/>
                          <a:cs typeface="+mn-cs"/>
                        </a:rPr>
                        <a:t>
 🙉 Das geht doch nicht! Ein großer Frust bei Lehrkräften, wenn die Technik im Klassenzimmer nicht funktioniert und ein großer Frust bei Schüler:innen, weil die Erwachsenen mit IT nicht klar kommen.
⚙ Ein Modellprojekt ist in der Südwestpfalz gestartet. Fünfzig Jugendliche aus zwei Schulen werden in Technik und Medienkompetenzen geschult. 
🤝Das Ziel: die Lehrkräfte entlasten und die Klasse aktivieren. Es sollte eine Win-win-Situation im Unterricht werden. 
#swr #swraktuell #rheinlandpfalz #rlp #südwestpfalz #schule #klasse #technik #lernen #IT #computer #weiterbildung #jugendliche #lehrkräfte #unterricht #hilfe #projekt #kompetenzen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34830443"/>
                  </a:ext>
                </a:extLst>
              </a:tr>
            </a:tbl>
          </a:graphicData>
        </a:graphic>
      </p:graphicFrame>
      <p:sp>
        <p:nvSpPr>
          <p:cNvPr id="4" name="Text Placeholder 3">
            <a:extLst>
              <a:ext uri="{FF2B5EF4-FFF2-40B4-BE49-F238E27FC236}">
                <a16:creationId xmlns:a16="http://schemas.microsoft.com/office/drawing/2014/main" id="{5469F881-ACB6-45E7-8B29-E80E3DAE8748}"/>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2335265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B121C-4D83-4E29-9A71-3CB6CB46E64A}"/>
              </a:ext>
            </a:extLst>
          </p:cNvPr>
          <p:cNvSpPr>
            <a:spLocks noGrp="1"/>
          </p:cNvSpPr>
          <p:nvPr>
            <p:ph type="title"/>
          </p:nvPr>
        </p:nvSpPr>
        <p:spPr/>
        <p:txBody>
          <a:bodyPr/>
          <a:lstStyle/>
          <a:p>
            <a:r>
              <a:rPr lang="en-US"/>
              <a:t>Instagram Posts Table | swraktuell - 4 of 26</a:t>
            </a:r>
          </a:p>
        </p:txBody>
      </p:sp>
      <p:graphicFrame>
        <p:nvGraphicFramePr>
          <p:cNvPr id="5" name="Table Placeholder 4">
            <a:extLst>
              <a:ext uri="{FF2B5EF4-FFF2-40B4-BE49-F238E27FC236}">
                <a16:creationId xmlns:a16="http://schemas.microsoft.com/office/drawing/2014/main" id="{EC226A9B-24A2-4482-AA8C-81FC95BD8D0A}"/>
              </a:ext>
            </a:extLst>
          </p:cNvPr>
          <p:cNvGraphicFramePr>
            <a:graphicFrameLocks noGrp="1"/>
          </p:cNvGraphicFramePr>
          <p:nvPr>
            <p:ph type="tbl" sz="quarter" idx="13"/>
            <p:extLst>
              <p:ext uri="{D42A27DB-BD31-4B8C-83A1-F6EECF244321}">
                <p14:modId xmlns:p14="http://schemas.microsoft.com/office/powerpoint/2010/main" val="494187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50460710"/>
                    </a:ext>
                  </a:extLst>
                </a:gridCol>
                <a:gridCol w="987552">
                  <a:extLst>
                    <a:ext uri="{9D8B030D-6E8A-4147-A177-3AD203B41FA5}">
                      <a16:colId xmlns:a16="http://schemas.microsoft.com/office/drawing/2014/main" val="2940145167"/>
                    </a:ext>
                  </a:extLst>
                </a:gridCol>
                <a:gridCol w="329184">
                  <a:extLst>
                    <a:ext uri="{9D8B030D-6E8A-4147-A177-3AD203B41FA5}">
                      <a16:colId xmlns:a16="http://schemas.microsoft.com/office/drawing/2014/main" val="1671265885"/>
                    </a:ext>
                  </a:extLst>
                </a:gridCol>
                <a:gridCol w="329184">
                  <a:extLst>
                    <a:ext uri="{9D8B030D-6E8A-4147-A177-3AD203B41FA5}">
                      <a16:colId xmlns:a16="http://schemas.microsoft.com/office/drawing/2014/main" val="3035260464"/>
                    </a:ext>
                  </a:extLst>
                </a:gridCol>
                <a:gridCol w="329184">
                  <a:extLst>
                    <a:ext uri="{9D8B030D-6E8A-4147-A177-3AD203B41FA5}">
                      <a16:colId xmlns:a16="http://schemas.microsoft.com/office/drawing/2014/main" val="65473834"/>
                    </a:ext>
                  </a:extLst>
                </a:gridCol>
                <a:gridCol w="329184">
                  <a:extLst>
                    <a:ext uri="{9D8B030D-6E8A-4147-A177-3AD203B41FA5}">
                      <a16:colId xmlns:a16="http://schemas.microsoft.com/office/drawing/2014/main" val="1430482697"/>
                    </a:ext>
                  </a:extLst>
                </a:gridCol>
                <a:gridCol w="329184">
                  <a:extLst>
                    <a:ext uri="{9D8B030D-6E8A-4147-A177-3AD203B41FA5}">
                      <a16:colId xmlns:a16="http://schemas.microsoft.com/office/drawing/2014/main" val="3142827730"/>
                    </a:ext>
                  </a:extLst>
                </a:gridCol>
                <a:gridCol w="329184">
                  <a:extLst>
                    <a:ext uri="{9D8B030D-6E8A-4147-A177-3AD203B41FA5}">
                      <a16:colId xmlns:a16="http://schemas.microsoft.com/office/drawing/2014/main" val="3096718187"/>
                    </a:ext>
                  </a:extLst>
                </a:gridCol>
                <a:gridCol w="329184">
                  <a:extLst>
                    <a:ext uri="{9D8B030D-6E8A-4147-A177-3AD203B41FA5}">
                      <a16:colId xmlns:a16="http://schemas.microsoft.com/office/drawing/2014/main" val="2339021971"/>
                    </a:ext>
                  </a:extLst>
                </a:gridCol>
                <a:gridCol w="329184">
                  <a:extLst>
                    <a:ext uri="{9D8B030D-6E8A-4147-A177-3AD203B41FA5}">
                      <a16:colId xmlns:a16="http://schemas.microsoft.com/office/drawing/2014/main" val="2972134491"/>
                    </a:ext>
                  </a:extLst>
                </a:gridCol>
                <a:gridCol w="329184">
                  <a:extLst>
                    <a:ext uri="{9D8B030D-6E8A-4147-A177-3AD203B41FA5}">
                      <a16:colId xmlns:a16="http://schemas.microsoft.com/office/drawing/2014/main" val="794806844"/>
                    </a:ext>
                  </a:extLst>
                </a:gridCol>
                <a:gridCol w="329184">
                  <a:extLst>
                    <a:ext uri="{9D8B030D-6E8A-4147-A177-3AD203B41FA5}">
                      <a16:colId xmlns:a16="http://schemas.microsoft.com/office/drawing/2014/main" val="1832317368"/>
                    </a:ext>
                  </a:extLst>
                </a:gridCol>
                <a:gridCol w="329184">
                  <a:extLst>
                    <a:ext uri="{9D8B030D-6E8A-4147-A177-3AD203B41FA5}">
                      <a16:colId xmlns:a16="http://schemas.microsoft.com/office/drawing/2014/main" val="3530368961"/>
                    </a:ext>
                  </a:extLst>
                </a:gridCol>
                <a:gridCol w="329184">
                  <a:extLst>
                    <a:ext uri="{9D8B030D-6E8A-4147-A177-3AD203B41FA5}">
                      <a16:colId xmlns:a16="http://schemas.microsoft.com/office/drawing/2014/main" val="4175908916"/>
                    </a:ext>
                  </a:extLst>
                </a:gridCol>
                <a:gridCol w="329184">
                  <a:extLst>
                    <a:ext uri="{9D8B030D-6E8A-4147-A177-3AD203B41FA5}">
                      <a16:colId xmlns:a16="http://schemas.microsoft.com/office/drawing/2014/main" val="2790937190"/>
                    </a:ext>
                  </a:extLst>
                </a:gridCol>
                <a:gridCol w="329184">
                  <a:extLst>
                    <a:ext uri="{9D8B030D-6E8A-4147-A177-3AD203B41FA5}">
                      <a16:colId xmlns:a16="http://schemas.microsoft.com/office/drawing/2014/main" val="3168213231"/>
                    </a:ext>
                  </a:extLst>
                </a:gridCol>
                <a:gridCol w="329184">
                  <a:extLst>
                    <a:ext uri="{9D8B030D-6E8A-4147-A177-3AD203B41FA5}">
                      <a16:colId xmlns:a16="http://schemas.microsoft.com/office/drawing/2014/main" val="3240551074"/>
                    </a:ext>
                  </a:extLst>
                </a:gridCol>
                <a:gridCol w="329184">
                  <a:extLst>
                    <a:ext uri="{9D8B030D-6E8A-4147-A177-3AD203B41FA5}">
                      <a16:colId xmlns:a16="http://schemas.microsoft.com/office/drawing/2014/main" val="3944632769"/>
                    </a:ext>
                  </a:extLst>
                </a:gridCol>
                <a:gridCol w="329184">
                  <a:extLst>
                    <a:ext uri="{9D8B030D-6E8A-4147-A177-3AD203B41FA5}">
                      <a16:colId xmlns:a16="http://schemas.microsoft.com/office/drawing/2014/main" val="3832154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856653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- 2023-09-16 15:21:47</a:t>
                      </a:r>
                      <a:r>
                        <a:rPr kumimoji="0" lang="de-DE" sz="1000" b="0" i="0" u="none" strike="noStrike" kern="1200" cap="none" spc="0" normalizeH="0" baseline="0" noProof="0">
                          <a:ln>
                            <a:noFill/>
                          </a:ln>
                          <a:solidFill>
                            <a:prstClr val="black"/>
                          </a:solidFill>
                          <a:effectLst/>
                          <a:uLnTx/>
                          <a:uFillTx/>
                          <a:latin typeface="Calibri"/>
                          <a:ea typeface="+mn-ea"/>
                          <a:cs typeface="+mn-cs"/>
                        </a:rPr>
                        <a:t>
 🛫 Martin Köhl aus Sinsheim (Rhein-Neckar-Kreis) kann sich seit seiner Kindheit nur mit Hilfe eines Rollstuhls fortbewegen - aber mittlerweile schwebt er durch die Lüfte. Denn der 32-Jährige hat seinen Segel-Flugschein gemacht. 
👨‍🦽 Schon als Kind träumte der gebürtige Münchner vom Fliegen, dachte aber nicht, dass er jemals im Cockpit sitzen würde. Denn wegen Sauerstoffmangels bei der Geburt konnte sich sein Körper nicht normal entwickeln. Er ist auf den Rollstuhl angewiesen. Da Segelflugzeuge über Pedale gesteuert werden, schien der Traum vom Fliegen geplatzt.
🛩️ Aber dann erfuhr Köhl, dass es beim Flugsportring Kraichgau in Sinsheim ein behindertengerechtes Segelflugzeug gibt. Durch den Umbau können in diesem Flieger die Pedale mit einer Handsteuerung bedient werden.
👨‍👦‍👧 Also ließ Köhl alles hinter sich und zog nach Heidelberg und trat in den Verein ein. Gemeinschaft wird hier groß geschrieben. Deshalb ist auch für Köhl immer jemand da. Egal, ob das Rein- oder Rausheben aus dem Flugzeug oder das Schieben des Rollstuhls: Was der 32-Jährige wegen seiner Behinderung nicht selbst machen kann, das übernehmen Vereinskolleg:innen.
#segelfliegen #fliegen #flugzeug #flugschein #rollstuhl #verein #inklusion #behinderung #sinsheim #swr #badenwürttemberg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17322269"/>
                  </a:ext>
                </a:extLst>
              </a:tr>
            </a:tbl>
          </a:graphicData>
        </a:graphic>
      </p:graphicFrame>
      <p:sp>
        <p:nvSpPr>
          <p:cNvPr id="4" name="Text Placeholder 3">
            <a:extLst>
              <a:ext uri="{FF2B5EF4-FFF2-40B4-BE49-F238E27FC236}">
                <a16:creationId xmlns:a16="http://schemas.microsoft.com/office/drawing/2014/main" id="{0FF2D36E-19D6-4A26-8141-4594FF2243F7}"/>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2960186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596E4-99E7-4618-B0CD-234B61AB7F05}"/>
              </a:ext>
            </a:extLst>
          </p:cNvPr>
          <p:cNvSpPr>
            <a:spLocks noGrp="1"/>
          </p:cNvSpPr>
          <p:nvPr>
            <p:ph type="title"/>
          </p:nvPr>
        </p:nvSpPr>
        <p:spPr/>
        <p:txBody>
          <a:bodyPr/>
          <a:lstStyle/>
          <a:p>
            <a:r>
              <a:rPr lang="en-US"/>
              <a:t>Instagram Posts Table | swraktuell - 5 of 26</a:t>
            </a:r>
          </a:p>
        </p:txBody>
      </p:sp>
      <p:graphicFrame>
        <p:nvGraphicFramePr>
          <p:cNvPr id="5" name="Table Placeholder 4">
            <a:extLst>
              <a:ext uri="{FF2B5EF4-FFF2-40B4-BE49-F238E27FC236}">
                <a16:creationId xmlns:a16="http://schemas.microsoft.com/office/drawing/2014/main" id="{7B16B2A7-EFD0-4268-B479-9071E05C3B03}"/>
              </a:ext>
            </a:extLst>
          </p:cNvPr>
          <p:cNvGraphicFramePr>
            <a:graphicFrameLocks noGrp="1"/>
          </p:cNvGraphicFramePr>
          <p:nvPr>
            <p:ph type="tbl" sz="quarter" idx="13"/>
            <p:extLst>
              <p:ext uri="{D42A27DB-BD31-4B8C-83A1-F6EECF244321}">
                <p14:modId xmlns:p14="http://schemas.microsoft.com/office/powerpoint/2010/main" val="3308117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508500501"/>
                    </a:ext>
                  </a:extLst>
                </a:gridCol>
                <a:gridCol w="987552">
                  <a:extLst>
                    <a:ext uri="{9D8B030D-6E8A-4147-A177-3AD203B41FA5}">
                      <a16:colId xmlns:a16="http://schemas.microsoft.com/office/drawing/2014/main" val="688547172"/>
                    </a:ext>
                  </a:extLst>
                </a:gridCol>
                <a:gridCol w="329184">
                  <a:extLst>
                    <a:ext uri="{9D8B030D-6E8A-4147-A177-3AD203B41FA5}">
                      <a16:colId xmlns:a16="http://schemas.microsoft.com/office/drawing/2014/main" val="3706744533"/>
                    </a:ext>
                  </a:extLst>
                </a:gridCol>
                <a:gridCol w="329184">
                  <a:extLst>
                    <a:ext uri="{9D8B030D-6E8A-4147-A177-3AD203B41FA5}">
                      <a16:colId xmlns:a16="http://schemas.microsoft.com/office/drawing/2014/main" val="3641963479"/>
                    </a:ext>
                  </a:extLst>
                </a:gridCol>
                <a:gridCol w="329184">
                  <a:extLst>
                    <a:ext uri="{9D8B030D-6E8A-4147-A177-3AD203B41FA5}">
                      <a16:colId xmlns:a16="http://schemas.microsoft.com/office/drawing/2014/main" val="741479046"/>
                    </a:ext>
                  </a:extLst>
                </a:gridCol>
                <a:gridCol w="329184">
                  <a:extLst>
                    <a:ext uri="{9D8B030D-6E8A-4147-A177-3AD203B41FA5}">
                      <a16:colId xmlns:a16="http://schemas.microsoft.com/office/drawing/2014/main" val="526630888"/>
                    </a:ext>
                  </a:extLst>
                </a:gridCol>
                <a:gridCol w="329184">
                  <a:extLst>
                    <a:ext uri="{9D8B030D-6E8A-4147-A177-3AD203B41FA5}">
                      <a16:colId xmlns:a16="http://schemas.microsoft.com/office/drawing/2014/main" val="3423949124"/>
                    </a:ext>
                  </a:extLst>
                </a:gridCol>
                <a:gridCol w="329184">
                  <a:extLst>
                    <a:ext uri="{9D8B030D-6E8A-4147-A177-3AD203B41FA5}">
                      <a16:colId xmlns:a16="http://schemas.microsoft.com/office/drawing/2014/main" val="99176072"/>
                    </a:ext>
                  </a:extLst>
                </a:gridCol>
                <a:gridCol w="329184">
                  <a:extLst>
                    <a:ext uri="{9D8B030D-6E8A-4147-A177-3AD203B41FA5}">
                      <a16:colId xmlns:a16="http://schemas.microsoft.com/office/drawing/2014/main" val="3781023255"/>
                    </a:ext>
                  </a:extLst>
                </a:gridCol>
                <a:gridCol w="329184">
                  <a:extLst>
                    <a:ext uri="{9D8B030D-6E8A-4147-A177-3AD203B41FA5}">
                      <a16:colId xmlns:a16="http://schemas.microsoft.com/office/drawing/2014/main" val="494879468"/>
                    </a:ext>
                  </a:extLst>
                </a:gridCol>
                <a:gridCol w="329184">
                  <a:extLst>
                    <a:ext uri="{9D8B030D-6E8A-4147-A177-3AD203B41FA5}">
                      <a16:colId xmlns:a16="http://schemas.microsoft.com/office/drawing/2014/main" val="3968563056"/>
                    </a:ext>
                  </a:extLst>
                </a:gridCol>
                <a:gridCol w="329184">
                  <a:extLst>
                    <a:ext uri="{9D8B030D-6E8A-4147-A177-3AD203B41FA5}">
                      <a16:colId xmlns:a16="http://schemas.microsoft.com/office/drawing/2014/main" val="716665646"/>
                    </a:ext>
                  </a:extLst>
                </a:gridCol>
                <a:gridCol w="329184">
                  <a:extLst>
                    <a:ext uri="{9D8B030D-6E8A-4147-A177-3AD203B41FA5}">
                      <a16:colId xmlns:a16="http://schemas.microsoft.com/office/drawing/2014/main" val="461741643"/>
                    </a:ext>
                  </a:extLst>
                </a:gridCol>
                <a:gridCol w="329184">
                  <a:extLst>
                    <a:ext uri="{9D8B030D-6E8A-4147-A177-3AD203B41FA5}">
                      <a16:colId xmlns:a16="http://schemas.microsoft.com/office/drawing/2014/main" val="2407034740"/>
                    </a:ext>
                  </a:extLst>
                </a:gridCol>
                <a:gridCol w="329184">
                  <a:extLst>
                    <a:ext uri="{9D8B030D-6E8A-4147-A177-3AD203B41FA5}">
                      <a16:colId xmlns:a16="http://schemas.microsoft.com/office/drawing/2014/main" val="1452160371"/>
                    </a:ext>
                  </a:extLst>
                </a:gridCol>
                <a:gridCol w="329184">
                  <a:extLst>
                    <a:ext uri="{9D8B030D-6E8A-4147-A177-3AD203B41FA5}">
                      <a16:colId xmlns:a16="http://schemas.microsoft.com/office/drawing/2014/main" val="2535947691"/>
                    </a:ext>
                  </a:extLst>
                </a:gridCol>
                <a:gridCol w="329184">
                  <a:extLst>
                    <a:ext uri="{9D8B030D-6E8A-4147-A177-3AD203B41FA5}">
                      <a16:colId xmlns:a16="http://schemas.microsoft.com/office/drawing/2014/main" val="920296459"/>
                    </a:ext>
                  </a:extLst>
                </a:gridCol>
                <a:gridCol w="329184">
                  <a:extLst>
                    <a:ext uri="{9D8B030D-6E8A-4147-A177-3AD203B41FA5}">
                      <a16:colId xmlns:a16="http://schemas.microsoft.com/office/drawing/2014/main" val="852148526"/>
                    </a:ext>
                  </a:extLst>
                </a:gridCol>
                <a:gridCol w="329184">
                  <a:extLst>
                    <a:ext uri="{9D8B030D-6E8A-4147-A177-3AD203B41FA5}">
                      <a16:colId xmlns:a16="http://schemas.microsoft.com/office/drawing/2014/main" val="3330250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558481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- 2023-09-16 10:29:30</a:t>
                      </a:r>
                      <a:r>
                        <a:rPr kumimoji="0" lang="de-DE" sz="1000" b="0" i="0" u="none" strike="noStrike" kern="1200" cap="none" spc="0" normalizeH="0" baseline="0" noProof="0">
                          <a:ln>
                            <a:noFill/>
                          </a:ln>
                          <a:solidFill>
                            <a:prstClr val="black"/>
                          </a:solidFill>
                          <a:effectLst/>
                          <a:uLnTx/>
                          <a:uFillTx/>
                          <a:latin typeface="Calibri"/>
                          <a:ea typeface="+mn-ea"/>
                          <a:cs typeface="+mn-cs"/>
                        </a:rPr>
                        <a:t>
 🦄 Die Stadt Schwäbisch Gmünd (Ostalbkreis) kann ihr Wappentier - das Einhorn - in einer Fußgängerampel abbilden. Das Land hat grünes Licht für die Einhorn-Ampel gegeben, bestätigte eine Sprecherin der Stadt. 
✍ Vorausgegangen war eine Unterschriftenliste, die der Arbeitskreis Mobilität in Schwäbisch Gmünd an Oberbürgermeister Richard Arnold (CDU) übergeben hatte. Mehr als 500 Unterschriften habe man in einer Online-Petition am Donnerstag übergeben. 
🚶‍♀️ Genehmigt wird die Einhorn-Ampel allerdings nur als Zweitampel - neben einer regulären Ampel. Dennoch ist ein Sprecher des Arbeitskreises, Andrzej Sielicki, überzeugt von der positiven Wirkung: Die Einhorn-Ampel könne für die Stadt werben, sei eine Sehenswürdigkeit und womöglich rege sie die Menschen auch an, zu Fuß zu gehen. 
🙈🐴 Ähnliche Initiativen gab es auch in anderen deutschen Städten: In Mainz zum Beispiel gibt es eine Mainzelmännchen-Ampel, in Hameln eine Rattenfänger-Ampel, Bremen bildet die Stadtmusikanten in einer Ampel ab. Und Stuttgart hat eine Äffle-und-Pferdle-Ampel. 
❓ Welches Motiv würdet ihr euch für eure Ampel wünschen?
#einhorn #schwäbischgmünd #wappen #äffleundpferdle #badenwürttemberg #swr #swraktuell #instanews #nachrichten #ampel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58919201"/>
                  </a:ext>
                </a:extLst>
              </a:tr>
            </a:tbl>
          </a:graphicData>
        </a:graphic>
      </p:graphicFrame>
      <p:sp>
        <p:nvSpPr>
          <p:cNvPr id="4" name="Text Placeholder 3">
            <a:extLst>
              <a:ext uri="{FF2B5EF4-FFF2-40B4-BE49-F238E27FC236}">
                <a16:creationId xmlns:a16="http://schemas.microsoft.com/office/drawing/2014/main" id="{C7A542A1-900D-416E-9084-E3A39D32B117}"/>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3004658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036EC-744A-4713-9379-E718BB78D3FC}"/>
              </a:ext>
            </a:extLst>
          </p:cNvPr>
          <p:cNvSpPr>
            <a:spLocks noGrp="1"/>
          </p:cNvSpPr>
          <p:nvPr>
            <p:ph type="title"/>
          </p:nvPr>
        </p:nvSpPr>
        <p:spPr/>
        <p:txBody>
          <a:bodyPr/>
          <a:lstStyle/>
          <a:p>
            <a:r>
              <a:rPr lang="en-US"/>
              <a:t>Instagram Posts Table | swraktuell - 6 of 26</a:t>
            </a:r>
          </a:p>
        </p:txBody>
      </p:sp>
      <p:graphicFrame>
        <p:nvGraphicFramePr>
          <p:cNvPr id="5" name="Table Placeholder 4">
            <a:extLst>
              <a:ext uri="{FF2B5EF4-FFF2-40B4-BE49-F238E27FC236}">
                <a16:creationId xmlns:a16="http://schemas.microsoft.com/office/drawing/2014/main" id="{118492AB-2913-408E-90D1-45F5C0EB54A5}"/>
              </a:ext>
            </a:extLst>
          </p:cNvPr>
          <p:cNvGraphicFramePr>
            <a:graphicFrameLocks noGrp="1"/>
          </p:cNvGraphicFramePr>
          <p:nvPr>
            <p:ph type="tbl" sz="quarter" idx="13"/>
            <p:extLst>
              <p:ext uri="{D42A27DB-BD31-4B8C-83A1-F6EECF244321}">
                <p14:modId xmlns:p14="http://schemas.microsoft.com/office/powerpoint/2010/main" val="1757967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112749141"/>
                    </a:ext>
                  </a:extLst>
                </a:gridCol>
                <a:gridCol w="987552">
                  <a:extLst>
                    <a:ext uri="{9D8B030D-6E8A-4147-A177-3AD203B41FA5}">
                      <a16:colId xmlns:a16="http://schemas.microsoft.com/office/drawing/2014/main" val="1041757013"/>
                    </a:ext>
                  </a:extLst>
                </a:gridCol>
                <a:gridCol w="329184">
                  <a:extLst>
                    <a:ext uri="{9D8B030D-6E8A-4147-A177-3AD203B41FA5}">
                      <a16:colId xmlns:a16="http://schemas.microsoft.com/office/drawing/2014/main" val="451426352"/>
                    </a:ext>
                  </a:extLst>
                </a:gridCol>
                <a:gridCol w="329184">
                  <a:extLst>
                    <a:ext uri="{9D8B030D-6E8A-4147-A177-3AD203B41FA5}">
                      <a16:colId xmlns:a16="http://schemas.microsoft.com/office/drawing/2014/main" val="3719081057"/>
                    </a:ext>
                  </a:extLst>
                </a:gridCol>
                <a:gridCol w="329184">
                  <a:extLst>
                    <a:ext uri="{9D8B030D-6E8A-4147-A177-3AD203B41FA5}">
                      <a16:colId xmlns:a16="http://schemas.microsoft.com/office/drawing/2014/main" val="2543271297"/>
                    </a:ext>
                  </a:extLst>
                </a:gridCol>
                <a:gridCol w="329184">
                  <a:extLst>
                    <a:ext uri="{9D8B030D-6E8A-4147-A177-3AD203B41FA5}">
                      <a16:colId xmlns:a16="http://schemas.microsoft.com/office/drawing/2014/main" val="1574661131"/>
                    </a:ext>
                  </a:extLst>
                </a:gridCol>
                <a:gridCol w="329184">
                  <a:extLst>
                    <a:ext uri="{9D8B030D-6E8A-4147-A177-3AD203B41FA5}">
                      <a16:colId xmlns:a16="http://schemas.microsoft.com/office/drawing/2014/main" val="50087131"/>
                    </a:ext>
                  </a:extLst>
                </a:gridCol>
                <a:gridCol w="329184">
                  <a:extLst>
                    <a:ext uri="{9D8B030D-6E8A-4147-A177-3AD203B41FA5}">
                      <a16:colId xmlns:a16="http://schemas.microsoft.com/office/drawing/2014/main" val="261509832"/>
                    </a:ext>
                  </a:extLst>
                </a:gridCol>
                <a:gridCol w="329184">
                  <a:extLst>
                    <a:ext uri="{9D8B030D-6E8A-4147-A177-3AD203B41FA5}">
                      <a16:colId xmlns:a16="http://schemas.microsoft.com/office/drawing/2014/main" val="2270146820"/>
                    </a:ext>
                  </a:extLst>
                </a:gridCol>
                <a:gridCol w="329184">
                  <a:extLst>
                    <a:ext uri="{9D8B030D-6E8A-4147-A177-3AD203B41FA5}">
                      <a16:colId xmlns:a16="http://schemas.microsoft.com/office/drawing/2014/main" val="1507355939"/>
                    </a:ext>
                  </a:extLst>
                </a:gridCol>
                <a:gridCol w="329184">
                  <a:extLst>
                    <a:ext uri="{9D8B030D-6E8A-4147-A177-3AD203B41FA5}">
                      <a16:colId xmlns:a16="http://schemas.microsoft.com/office/drawing/2014/main" val="1633192442"/>
                    </a:ext>
                  </a:extLst>
                </a:gridCol>
                <a:gridCol w="329184">
                  <a:extLst>
                    <a:ext uri="{9D8B030D-6E8A-4147-A177-3AD203B41FA5}">
                      <a16:colId xmlns:a16="http://schemas.microsoft.com/office/drawing/2014/main" val="4204630086"/>
                    </a:ext>
                  </a:extLst>
                </a:gridCol>
                <a:gridCol w="329184">
                  <a:extLst>
                    <a:ext uri="{9D8B030D-6E8A-4147-A177-3AD203B41FA5}">
                      <a16:colId xmlns:a16="http://schemas.microsoft.com/office/drawing/2014/main" val="857989326"/>
                    </a:ext>
                  </a:extLst>
                </a:gridCol>
                <a:gridCol w="329184">
                  <a:extLst>
                    <a:ext uri="{9D8B030D-6E8A-4147-A177-3AD203B41FA5}">
                      <a16:colId xmlns:a16="http://schemas.microsoft.com/office/drawing/2014/main" val="1729517054"/>
                    </a:ext>
                  </a:extLst>
                </a:gridCol>
                <a:gridCol w="329184">
                  <a:extLst>
                    <a:ext uri="{9D8B030D-6E8A-4147-A177-3AD203B41FA5}">
                      <a16:colId xmlns:a16="http://schemas.microsoft.com/office/drawing/2014/main" val="1515756562"/>
                    </a:ext>
                  </a:extLst>
                </a:gridCol>
                <a:gridCol w="329184">
                  <a:extLst>
                    <a:ext uri="{9D8B030D-6E8A-4147-A177-3AD203B41FA5}">
                      <a16:colId xmlns:a16="http://schemas.microsoft.com/office/drawing/2014/main" val="4161160998"/>
                    </a:ext>
                  </a:extLst>
                </a:gridCol>
                <a:gridCol w="329184">
                  <a:extLst>
                    <a:ext uri="{9D8B030D-6E8A-4147-A177-3AD203B41FA5}">
                      <a16:colId xmlns:a16="http://schemas.microsoft.com/office/drawing/2014/main" val="743147950"/>
                    </a:ext>
                  </a:extLst>
                </a:gridCol>
                <a:gridCol w="329184">
                  <a:extLst>
                    <a:ext uri="{9D8B030D-6E8A-4147-A177-3AD203B41FA5}">
                      <a16:colId xmlns:a16="http://schemas.microsoft.com/office/drawing/2014/main" val="1395047223"/>
                    </a:ext>
                  </a:extLst>
                </a:gridCol>
                <a:gridCol w="329184">
                  <a:extLst>
                    <a:ext uri="{9D8B030D-6E8A-4147-A177-3AD203B41FA5}">
                      <a16:colId xmlns:a16="http://schemas.microsoft.com/office/drawing/2014/main" val="806131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369891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- 2023-09-16 06:31:17</a:t>
                      </a:r>
                      <a:r>
                        <a:rPr kumimoji="0" lang="de-DE" sz="1000" b="0" i="0" u="none" strike="noStrike" kern="1200" cap="none" spc="0" normalizeH="0" baseline="0" noProof="0">
                          <a:ln>
                            <a:noFill/>
                          </a:ln>
                          <a:solidFill>
                            <a:prstClr val="black"/>
                          </a:solidFill>
                          <a:effectLst/>
                          <a:uLnTx/>
                          <a:uFillTx/>
                          <a:latin typeface="Calibri"/>
                          <a:ea typeface="+mn-ea"/>
                          <a:cs typeface="+mn-cs"/>
                        </a:rPr>
                        <a:t>
 👀 Ein ungewöhnlicher Anblick für viele Menschen unter anderem in Baden-Württemberg: Eine Art "Perlenkette" aus rund 20 Lichtern zog am Freitagabend gegen 21 Uhr über den Himmel. Geräusche waren nicht zu vernehmen und nach mehreren Minuten waren die Lichter wieder verschwunden. 
📞 Auch bei der Stuttgarter Sternwarte lösten die Erscheinungen einige Anrufe aus. "Zehn Menschen haben schon bei uns angerufen", sagte eine Sprecherin dem SWR. Bei den Polizeidienststellen im Land gibt es dagegen keine Meldungen. 
🚀"Mit großer Sicherheit handelt es sich um den Start einer Rakete, die Satelliten des Raumfahrtunternehmen SpaceX ins All bringt", so die Sprecherin weiter. Dies passiere derzeit immer wieder, sei also kein seltenes Phänomen. 
🛰 Wenn die Rakete die richtige Höhe erreicht habe, werden die rund 20 Satelliten herausgelassen und verteilen sich dann. Für einen kurzen Moment sehe das dann tatsächlich wie eine Perlenkette aus. 
🌙 Die Sichtungen sind nicht nur in Baden-Württemberg möglich. "Theoretisch kann man die Satelliten in der ganzen nördlichen Hemisphäre entdecken", so die Sternwarten-Sprecherin weiter. Die Sichtbarkeit sei aber stets von der Wetterlage abhängig, Wolken würden die Sicht stören. 
😍 Wer die "Perlenkette" verpasst hat, bekommt am Samstag zur gleichen Zeit eine zweite Chance. Auch dann ist laut "Find Starlink" wieder ein Start mit voraussichtlich "guter Sichtbarkeit" angekündigt. 
❓ Mit wem schaut ihr euch heute Abend die "Lichterkette" am Himmel an? 
#sterne #nachthimmel #ufo #badenwürttemberg #spacex #raumfahrt #rakete #satelliten #sternenhimmel #swraktuell #swr #instanews #nachrichten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78112834"/>
                  </a:ext>
                </a:extLst>
              </a:tr>
            </a:tbl>
          </a:graphicData>
        </a:graphic>
      </p:graphicFrame>
      <p:sp>
        <p:nvSpPr>
          <p:cNvPr id="4" name="Text Placeholder 3">
            <a:extLst>
              <a:ext uri="{FF2B5EF4-FFF2-40B4-BE49-F238E27FC236}">
                <a16:creationId xmlns:a16="http://schemas.microsoft.com/office/drawing/2014/main" id="{BEA00654-9060-4E86-B145-D72934235C41}"/>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871941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F5A60-931D-4706-8996-701AB7158D8F}"/>
              </a:ext>
            </a:extLst>
          </p:cNvPr>
          <p:cNvSpPr>
            <a:spLocks noGrp="1"/>
          </p:cNvSpPr>
          <p:nvPr>
            <p:ph type="title"/>
          </p:nvPr>
        </p:nvSpPr>
        <p:spPr/>
        <p:txBody>
          <a:bodyPr/>
          <a:lstStyle/>
          <a:p>
            <a:r>
              <a:rPr lang="en-US"/>
              <a:t>Instagram Posts Table | swraktuell - 7 of 26</a:t>
            </a:r>
          </a:p>
        </p:txBody>
      </p:sp>
      <p:graphicFrame>
        <p:nvGraphicFramePr>
          <p:cNvPr id="5" name="Table Placeholder 4">
            <a:extLst>
              <a:ext uri="{FF2B5EF4-FFF2-40B4-BE49-F238E27FC236}">
                <a16:creationId xmlns:a16="http://schemas.microsoft.com/office/drawing/2014/main" id="{D6B7C97E-DB18-4D7E-B9D5-004DE174CC26}"/>
              </a:ext>
            </a:extLst>
          </p:cNvPr>
          <p:cNvGraphicFramePr>
            <a:graphicFrameLocks noGrp="1"/>
          </p:cNvGraphicFramePr>
          <p:nvPr>
            <p:ph type="tbl" sz="quarter" idx="13"/>
            <p:extLst>
              <p:ext uri="{D42A27DB-BD31-4B8C-83A1-F6EECF244321}">
                <p14:modId xmlns:p14="http://schemas.microsoft.com/office/powerpoint/2010/main" val="235116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873865021"/>
                    </a:ext>
                  </a:extLst>
                </a:gridCol>
                <a:gridCol w="987552">
                  <a:extLst>
                    <a:ext uri="{9D8B030D-6E8A-4147-A177-3AD203B41FA5}">
                      <a16:colId xmlns:a16="http://schemas.microsoft.com/office/drawing/2014/main" val="3434141307"/>
                    </a:ext>
                  </a:extLst>
                </a:gridCol>
                <a:gridCol w="329184">
                  <a:extLst>
                    <a:ext uri="{9D8B030D-6E8A-4147-A177-3AD203B41FA5}">
                      <a16:colId xmlns:a16="http://schemas.microsoft.com/office/drawing/2014/main" val="341181299"/>
                    </a:ext>
                  </a:extLst>
                </a:gridCol>
                <a:gridCol w="329184">
                  <a:extLst>
                    <a:ext uri="{9D8B030D-6E8A-4147-A177-3AD203B41FA5}">
                      <a16:colId xmlns:a16="http://schemas.microsoft.com/office/drawing/2014/main" val="2100709780"/>
                    </a:ext>
                  </a:extLst>
                </a:gridCol>
                <a:gridCol w="329184">
                  <a:extLst>
                    <a:ext uri="{9D8B030D-6E8A-4147-A177-3AD203B41FA5}">
                      <a16:colId xmlns:a16="http://schemas.microsoft.com/office/drawing/2014/main" val="173609767"/>
                    </a:ext>
                  </a:extLst>
                </a:gridCol>
                <a:gridCol w="329184">
                  <a:extLst>
                    <a:ext uri="{9D8B030D-6E8A-4147-A177-3AD203B41FA5}">
                      <a16:colId xmlns:a16="http://schemas.microsoft.com/office/drawing/2014/main" val="1227626911"/>
                    </a:ext>
                  </a:extLst>
                </a:gridCol>
                <a:gridCol w="329184">
                  <a:extLst>
                    <a:ext uri="{9D8B030D-6E8A-4147-A177-3AD203B41FA5}">
                      <a16:colId xmlns:a16="http://schemas.microsoft.com/office/drawing/2014/main" val="3717045984"/>
                    </a:ext>
                  </a:extLst>
                </a:gridCol>
                <a:gridCol w="329184">
                  <a:extLst>
                    <a:ext uri="{9D8B030D-6E8A-4147-A177-3AD203B41FA5}">
                      <a16:colId xmlns:a16="http://schemas.microsoft.com/office/drawing/2014/main" val="2847739064"/>
                    </a:ext>
                  </a:extLst>
                </a:gridCol>
                <a:gridCol w="329184">
                  <a:extLst>
                    <a:ext uri="{9D8B030D-6E8A-4147-A177-3AD203B41FA5}">
                      <a16:colId xmlns:a16="http://schemas.microsoft.com/office/drawing/2014/main" val="2140047156"/>
                    </a:ext>
                  </a:extLst>
                </a:gridCol>
                <a:gridCol w="329184">
                  <a:extLst>
                    <a:ext uri="{9D8B030D-6E8A-4147-A177-3AD203B41FA5}">
                      <a16:colId xmlns:a16="http://schemas.microsoft.com/office/drawing/2014/main" val="105874407"/>
                    </a:ext>
                  </a:extLst>
                </a:gridCol>
                <a:gridCol w="329184">
                  <a:extLst>
                    <a:ext uri="{9D8B030D-6E8A-4147-A177-3AD203B41FA5}">
                      <a16:colId xmlns:a16="http://schemas.microsoft.com/office/drawing/2014/main" val="4121578943"/>
                    </a:ext>
                  </a:extLst>
                </a:gridCol>
                <a:gridCol w="329184">
                  <a:extLst>
                    <a:ext uri="{9D8B030D-6E8A-4147-A177-3AD203B41FA5}">
                      <a16:colId xmlns:a16="http://schemas.microsoft.com/office/drawing/2014/main" val="3829811282"/>
                    </a:ext>
                  </a:extLst>
                </a:gridCol>
                <a:gridCol w="329184">
                  <a:extLst>
                    <a:ext uri="{9D8B030D-6E8A-4147-A177-3AD203B41FA5}">
                      <a16:colId xmlns:a16="http://schemas.microsoft.com/office/drawing/2014/main" val="3596146905"/>
                    </a:ext>
                  </a:extLst>
                </a:gridCol>
                <a:gridCol w="329184">
                  <a:extLst>
                    <a:ext uri="{9D8B030D-6E8A-4147-A177-3AD203B41FA5}">
                      <a16:colId xmlns:a16="http://schemas.microsoft.com/office/drawing/2014/main" val="725975268"/>
                    </a:ext>
                  </a:extLst>
                </a:gridCol>
                <a:gridCol w="329184">
                  <a:extLst>
                    <a:ext uri="{9D8B030D-6E8A-4147-A177-3AD203B41FA5}">
                      <a16:colId xmlns:a16="http://schemas.microsoft.com/office/drawing/2014/main" val="3180736015"/>
                    </a:ext>
                  </a:extLst>
                </a:gridCol>
                <a:gridCol w="329184">
                  <a:extLst>
                    <a:ext uri="{9D8B030D-6E8A-4147-A177-3AD203B41FA5}">
                      <a16:colId xmlns:a16="http://schemas.microsoft.com/office/drawing/2014/main" val="2117198606"/>
                    </a:ext>
                  </a:extLst>
                </a:gridCol>
                <a:gridCol w="329184">
                  <a:extLst>
                    <a:ext uri="{9D8B030D-6E8A-4147-A177-3AD203B41FA5}">
                      <a16:colId xmlns:a16="http://schemas.microsoft.com/office/drawing/2014/main" val="3663481500"/>
                    </a:ext>
                  </a:extLst>
                </a:gridCol>
                <a:gridCol w="329184">
                  <a:extLst>
                    <a:ext uri="{9D8B030D-6E8A-4147-A177-3AD203B41FA5}">
                      <a16:colId xmlns:a16="http://schemas.microsoft.com/office/drawing/2014/main" val="3043178599"/>
                    </a:ext>
                  </a:extLst>
                </a:gridCol>
                <a:gridCol w="329184">
                  <a:extLst>
                    <a:ext uri="{9D8B030D-6E8A-4147-A177-3AD203B41FA5}">
                      <a16:colId xmlns:a16="http://schemas.microsoft.com/office/drawing/2014/main" val="6084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269051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- 2023-09-15 18:22:24</a:t>
                      </a:r>
                      <a:r>
                        <a:rPr kumimoji="0" lang="de-DE" sz="1000" b="0" i="0" u="none" strike="noStrike" kern="1200" cap="none" spc="0" normalizeH="0" baseline="0" noProof="0">
                          <a:ln>
                            <a:noFill/>
                          </a:ln>
                          <a:solidFill>
                            <a:prstClr val="black"/>
                          </a:solidFill>
                          <a:effectLst/>
                          <a:uLnTx/>
                          <a:uFillTx/>
                          <a:latin typeface="Calibri"/>
                          <a:ea typeface="+mn-ea"/>
                          <a:cs typeface="+mn-cs"/>
                        </a:rPr>
                        <a:t>
 😮 Da staunte der Autobesitzer im südpfälzischen Gleiszellen-Gleishorbach nicht schlecht, als er am Morgen sein Auto auf dem Dach eines Seecontainers wiederfand. 
🚗 Unbekannte haben das Fahrzeug in der Nacht mithilfe eines Gabelstaplers dort hochgehoben. Wer dem Mann den Streich gespielt hat, ist für ihn ein Rätsel. 
Hinweis: Wir haben den Post neu veröffentlicht, weil auf dem Foto zuvor trotz eines schwarzen Balkens noch das Kennzeichen des Fahrzeugs zu erkennen war. Danke für die Hinweise unserer aufmerksamen Community. Wir bitten um Entschuldigung!
#swr #swraktuell #rheinlandpfalz #rlp #südpfalz #pfalz #streich #gabelstabler #überraschung #polizei #polizeimeldung #gleiszellen #gleishorbach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68444868"/>
                  </a:ext>
                </a:extLst>
              </a:tr>
            </a:tbl>
          </a:graphicData>
        </a:graphic>
      </p:graphicFrame>
      <p:sp>
        <p:nvSpPr>
          <p:cNvPr id="4" name="Text Placeholder 3">
            <a:extLst>
              <a:ext uri="{FF2B5EF4-FFF2-40B4-BE49-F238E27FC236}">
                <a16:creationId xmlns:a16="http://schemas.microsoft.com/office/drawing/2014/main" id="{89F9D266-989A-4F99-9E97-B20A0DA3270C}"/>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2466753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73686-20AE-400C-BEF7-C13D44704071}"/>
              </a:ext>
            </a:extLst>
          </p:cNvPr>
          <p:cNvSpPr>
            <a:spLocks noGrp="1"/>
          </p:cNvSpPr>
          <p:nvPr>
            <p:ph type="title"/>
          </p:nvPr>
        </p:nvSpPr>
        <p:spPr/>
        <p:txBody>
          <a:bodyPr/>
          <a:lstStyle/>
          <a:p>
            <a:r>
              <a:rPr lang="en-US"/>
              <a:t>Instagram Posts Table | swraktuell - 8 of 26</a:t>
            </a:r>
          </a:p>
        </p:txBody>
      </p:sp>
      <p:graphicFrame>
        <p:nvGraphicFramePr>
          <p:cNvPr id="5" name="Table Placeholder 4">
            <a:extLst>
              <a:ext uri="{FF2B5EF4-FFF2-40B4-BE49-F238E27FC236}">
                <a16:creationId xmlns:a16="http://schemas.microsoft.com/office/drawing/2014/main" id="{28D66D24-84AD-4F5A-9262-AAB0BDC20430}"/>
              </a:ext>
            </a:extLst>
          </p:cNvPr>
          <p:cNvGraphicFramePr>
            <a:graphicFrameLocks noGrp="1"/>
          </p:cNvGraphicFramePr>
          <p:nvPr>
            <p:ph type="tbl" sz="quarter" idx="13"/>
            <p:extLst>
              <p:ext uri="{D42A27DB-BD31-4B8C-83A1-F6EECF244321}">
                <p14:modId xmlns:p14="http://schemas.microsoft.com/office/powerpoint/2010/main" val="3704118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165124948"/>
                    </a:ext>
                  </a:extLst>
                </a:gridCol>
                <a:gridCol w="987552">
                  <a:extLst>
                    <a:ext uri="{9D8B030D-6E8A-4147-A177-3AD203B41FA5}">
                      <a16:colId xmlns:a16="http://schemas.microsoft.com/office/drawing/2014/main" val="1487991219"/>
                    </a:ext>
                  </a:extLst>
                </a:gridCol>
                <a:gridCol w="329184">
                  <a:extLst>
                    <a:ext uri="{9D8B030D-6E8A-4147-A177-3AD203B41FA5}">
                      <a16:colId xmlns:a16="http://schemas.microsoft.com/office/drawing/2014/main" val="174188220"/>
                    </a:ext>
                  </a:extLst>
                </a:gridCol>
                <a:gridCol w="329184">
                  <a:extLst>
                    <a:ext uri="{9D8B030D-6E8A-4147-A177-3AD203B41FA5}">
                      <a16:colId xmlns:a16="http://schemas.microsoft.com/office/drawing/2014/main" val="4140560116"/>
                    </a:ext>
                  </a:extLst>
                </a:gridCol>
                <a:gridCol w="329184">
                  <a:extLst>
                    <a:ext uri="{9D8B030D-6E8A-4147-A177-3AD203B41FA5}">
                      <a16:colId xmlns:a16="http://schemas.microsoft.com/office/drawing/2014/main" val="123219764"/>
                    </a:ext>
                  </a:extLst>
                </a:gridCol>
                <a:gridCol w="329184">
                  <a:extLst>
                    <a:ext uri="{9D8B030D-6E8A-4147-A177-3AD203B41FA5}">
                      <a16:colId xmlns:a16="http://schemas.microsoft.com/office/drawing/2014/main" val="3934540969"/>
                    </a:ext>
                  </a:extLst>
                </a:gridCol>
                <a:gridCol w="329184">
                  <a:extLst>
                    <a:ext uri="{9D8B030D-6E8A-4147-A177-3AD203B41FA5}">
                      <a16:colId xmlns:a16="http://schemas.microsoft.com/office/drawing/2014/main" val="1949013787"/>
                    </a:ext>
                  </a:extLst>
                </a:gridCol>
                <a:gridCol w="329184">
                  <a:extLst>
                    <a:ext uri="{9D8B030D-6E8A-4147-A177-3AD203B41FA5}">
                      <a16:colId xmlns:a16="http://schemas.microsoft.com/office/drawing/2014/main" val="1874226308"/>
                    </a:ext>
                  </a:extLst>
                </a:gridCol>
                <a:gridCol w="329184">
                  <a:extLst>
                    <a:ext uri="{9D8B030D-6E8A-4147-A177-3AD203B41FA5}">
                      <a16:colId xmlns:a16="http://schemas.microsoft.com/office/drawing/2014/main" val="2227876847"/>
                    </a:ext>
                  </a:extLst>
                </a:gridCol>
                <a:gridCol w="329184">
                  <a:extLst>
                    <a:ext uri="{9D8B030D-6E8A-4147-A177-3AD203B41FA5}">
                      <a16:colId xmlns:a16="http://schemas.microsoft.com/office/drawing/2014/main" val="767711800"/>
                    </a:ext>
                  </a:extLst>
                </a:gridCol>
                <a:gridCol w="329184">
                  <a:extLst>
                    <a:ext uri="{9D8B030D-6E8A-4147-A177-3AD203B41FA5}">
                      <a16:colId xmlns:a16="http://schemas.microsoft.com/office/drawing/2014/main" val="2455332425"/>
                    </a:ext>
                  </a:extLst>
                </a:gridCol>
                <a:gridCol w="329184">
                  <a:extLst>
                    <a:ext uri="{9D8B030D-6E8A-4147-A177-3AD203B41FA5}">
                      <a16:colId xmlns:a16="http://schemas.microsoft.com/office/drawing/2014/main" val="1303995239"/>
                    </a:ext>
                  </a:extLst>
                </a:gridCol>
                <a:gridCol w="329184">
                  <a:extLst>
                    <a:ext uri="{9D8B030D-6E8A-4147-A177-3AD203B41FA5}">
                      <a16:colId xmlns:a16="http://schemas.microsoft.com/office/drawing/2014/main" val="2601005780"/>
                    </a:ext>
                  </a:extLst>
                </a:gridCol>
                <a:gridCol w="329184">
                  <a:extLst>
                    <a:ext uri="{9D8B030D-6E8A-4147-A177-3AD203B41FA5}">
                      <a16:colId xmlns:a16="http://schemas.microsoft.com/office/drawing/2014/main" val="2130955624"/>
                    </a:ext>
                  </a:extLst>
                </a:gridCol>
                <a:gridCol w="329184">
                  <a:extLst>
                    <a:ext uri="{9D8B030D-6E8A-4147-A177-3AD203B41FA5}">
                      <a16:colId xmlns:a16="http://schemas.microsoft.com/office/drawing/2014/main" val="2742992802"/>
                    </a:ext>
                  </a:extLst>
                </a:gridCol>
                <a:gridCol w="329184">
                  <a:extLst>
                    <a:ext uri="{9D8B030D-6E8A-4147-A177-3AD203B41FA5}">
                      <a16:colId xmlns:a16="http://schemas.microsoft.com/office/drawing/2014/main" val="569507917"/>
                    </a:ext>
                  </a:extLst>
                </a:gridCol>
                <a:gridCol w="329184">
                  <a:extLst>
                    <a:ext uri="{9D8B030D-6E8A-4147-A177-3AD203B41FA5}">
                      <a16:colId xmlns:a16="http://schemas.microsoft.com/office/drawing/2014/main" val="4008370510"/>
                    </a:ext>
                  </a:extLst>
                </a:gridCol>
                <a:gridCol w="329184">
                  <a:extLst>
                    <a:ext uri="{9D8B030D-6E8A-4147-A177-3AD203B41FA5}">
                      <a16:colId xmlns:a16="http://schemas.microsoft.com/office/drawing/2014/main" val="2097239501"/>
                    </a:ext>
                  </a:extLst>
                </a:gridCol>
                <a:gridCol w="329184">
                  <a:extLst>
                    <a:ext uri="{9D8B030D-6E8A-4147-A177-3AD203B41FA5}">
                      <a16:colId xmlns:a16="http://schemas.microsoft.com/office/drawing/2014/main" val="14864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02498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- 2023-09-15 16:30:44</a:t>
                      </a:r>
                      <a:r>
                        <a:rPr kumimoji="0" lang="de-DE" sz="1000" b="0" i="0" u="none" strike="noStrike" kern="1200" cap="none" spc="0" normalizeH="0" baseline="0" noProof="0">
                          <a:ln>
                            <a:noFill/>
                          </a:ln>
                          <a:solidFill>
                            <a:prstClr val="black"/>
                          </a:solidFill>
                          <a:effectLst/>
                          <a:uLnTx/>
                          <a:uFillTx/>
                          <a:latin typeface="Calibri"/>
                          <a:ea typeface="+mn-ea"/>
                          <a:cs typeface="+mn-cs"/>
                        </a:rPr>
                        <a:t>
 🌞Wochenende! Zeit, um ein bisschen Sonne und ein bisschen Kraft zu tanken. Wir haben für euch die passenden guten Nachrichten aus dem Südwesten dazu:
🏀Der größte Basketballverein Deutschlands, Alba Berlin, will Kindern und Jugendlichen in sozialen Brennpunkten einen besseren Zugang zu Sport ermöglichen: In Zusammenarbeit mit der Uni Mainz sollen Projekte in Mainz, Worms und Ludwigshafen gestartet werden. Dabei soll es nicht nur um Basketball gehen.
🏆 Der Tübinger Wissenschaftler Thomas Gasser und zwei Forschende aus den USA bekommen den Breakthrough-Preis. Er gilt als "Oscar der Wissenschaft". Sie haben herausgefunden, dass es genetische Risikofaktoren für eine Parkinson-Erkrankung gibt. Gasser ist zuversichtlich, dass es irgendwann möglich sein wird, den Ausbruch der Krankheit zu verhindern.
🚝 Zwischen Rheinland-Pfalz und Frankreich sollen ab 2024 mehr Züge fahren. Ein neuer Triebwagen macht's möglich: Das Modell "Régiolis" funktioniert mit deutschem und französischem Bahn-Stromnetz. Geplant ist, dass die Züge zunächst zwischen Trier und Metz eingesetzt werden. 
🐕‍🦺 Glückliches Ende einer großen Suchaktion in Ilsfeld (Kreis Heilbronn): Polizei, Rettungshubschrauber und Hundestaffel haben nach drei Stunden einen 13-Jährigen gefunden, der an Autismus leidet. "Schon auf der Fahrt zur Wohnanschrift konnten wir den Jungen auf der Straße laufend antreffen", erklärte Timo Rexinger von der Rettungshundestaffel. 
🛠Sie kommen aus Mexiko, Italien, Spanien, Russland und Deutschland und haben alle ein Ziel: das UNESCO Welterbe Oberes Mittelrheintal auf Vordermann bringen! Die jungen Menschen bessern beispielsweise einen Wanderweg aus, arbeiten an einer Burgruine und sanieren Trockenmauern im Weinberg. Das Ganze machen sie freiwillig. 
🦆Am Bodensee gibt es ein 257 Hektar großes, neues Naturschutzgebiet: Im "Markelfinger Winkel und westliche Gnadensee" brüten und rasten viele Wasservögel. Außerdem wachsen am Ufer zahlreiche gefährdete Pflanzen. 
#goodnews #gutenachrichten #swr #swraktuell #rheinlandpfalz #rlp #badenwuerttemberg #basketball @albaberlin #parkinson #forschung #bahn #zugfahren #rettungshund #welterbe #mittelhreintal #bodensee #naturschutzgebiet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02002044"/>
                  </a:ext>
                </a:extLst>
              </a:tr>
            </a:tbl>
          </a:graphicData>
        </a:graphic>
      </p:graphicFrame>
      <p:sp>
        <p:nvSpPr>
          <p:cNvPr id="4" name="Text Placeholder 3">
            <a:extLst>
              <a:ext uri="{FF2B5EF4-FFF2-40B4-BE49-F238E27FC236}">
                <a16:creationId xmlns:a16="http://schemas.microsoft.com/office/drawing/2014/main" id="{468CF4D0-9A30-4C48-8530-5C326F6F5D27}"/>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4219210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4CCAA-FB66-4AE8-A468-D335F5F9680B}"/>
              </a:ext>
            </a:extLst>
          </p:cNvPr>
          <p:cNvSpPr>
            <a:spLocks noGrp="1"/>
          </p:cNvSpPr>
          <p:nvPr>
            <p:ph type="title"/>
          </p:nvPr>
        </p:nvSpPr>
        <p:spPr/>
        <p:txBody>
          <a:bodyPr/>
          <a:lstStyle/>
          <a:p>
            <a:r>
              <a:rPr lang="en-US"/>
              <a:t>Instagram Posts Table | swraktuell - 9 of 26</a:t>
            </a:r>
          </a:p>
        </p:txBody>
      </p:sp>
      <p:graphicFrame>
        <p:nvGraphicFramePr>
          <p:cNvPr id="5" name="Table Placeholder 4">
            <a:extLst>
              <a:ext uri="{FF2B5EF4-FFF2-40B4-BE49-F238E27FC236}">
                <a16:creationId xmlns:a16="http://schemas.microsoft.com/office/drawing/2014/main" id="{044CDF22-EBFF-4368-A7DE-E521612F3E21}"/>
              </a:ext>
            </a:extLst>
          </p:cNvPr>
          <p:cNvGraphicFramePr>
            <a:graphicFrameLocks noGrp="1"/>
          </p:cNvGraphicFramePr>
          <p:nvPr>
            <p:ph type="tbl" sz="quarter" idx="13"/>
            <p:extLst>
              <p:ext uri="{D42A27DB-BD31-4B8C-83A1-F6EECF244321}">
                <p14:modId xmlns:p14="http://schemas.microsoft.com/office/powerpoint/2010/main" val="45260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528792370"/>
                    </a:ext>
                  </a:extLst>
                </a:gridCol>
                <a:gridCol w="987552">
                  <a:extLst>
                    <a:ext uri="{9D8B030D-6E8A-4147-A177-3AD203B41FA5}">
                      <a16:colId xmlns:a16="http://schemas.microsoft.com/office/drawing/2014/main" val="1856830670"/>
                    </a:ext>
                  </a:extLst>
                </a:gridCol>
                <a:gridCol w="329184">
                  <a:extLst>
                    <a:ext uri="{9D8B030D-6E8A-4147-A177-3AD203B41FA5}">
                      <a16:colId xmlns:a16="http://schemas.microsoft.com/office/drawing/2014/main" val="2916369980"/>
                    </a:ext>
                  </a:extLst>
                </a:gridCol>
                <a:gridCol w="329184">
                  <a:extLst>
                    <a:ext uri="{9D8B030D-6E8A-4147-A177-3AD203B41FA5}">
                      <a16:colId xmlns:a16="http://schemas.microsoft.com/office/drawing/2014/main" val="429193943"/>
                    </a:ext>
                  </a:extLst>
                </a:gridCol>
                <a:gridCol w="329184">
                  <a:extLst>
                    <a:ext uri="{9D8B030D-6E8A-4147-A177-3AD203B41FA5}">
                      <a16:colId xmlns:a16="http://schemas.microsoft.com/office/drawing/2014/main" val="586826196"/>
                    </a:ext>
                  </a:extLst>
                </a:gridCol>
                <a:gridCol w="329184">
                  <a:extLst>
                    <a:ext uri="{9D8B030D-6E8A-4147-A177-3AD203B41FA5}">
                      <a16:colId xmlns:a16="http://schemas.microsoft.com/office/drawing/2014/main" val="944772933"/>
                    </a:ext>
                  </a:extLst>
                </a:gridCol>
                <a:gridCol w="329184">
                  <a:extLst>
                    <a:ext uri="{9D8B030D-6E8A-4147-A177-3AD203B41FA5}">
                      <a16:colId xmlns:a16="http://schemas.microsoft.com/office/drawing/2014/main" val="2511943727"/>
                    </a:ext>
                  </a:extLst>
                </a:gridCol>
                <a:gridCol w="329184">
                  <a:extLst>
                    <a:ext uri="{9D8B030D-6E8A-4147-A177-3AD203B41FA5}">
                      <a16:colId xmlns:a16="http://schemas.microsoft.com/office/drawing/2014/main" val="4274215140"/>
                    </a:ext>
                  </a:extLst>
                </a:gridCol>
                <a:gridCol w="329184">
                  <a:extLst>
                    <a:ext uri="{9D8B030D-6E8A-4147-A177-3AD203B41FA5}">
                      <a16:colId xmlns:a16="http://schemas.microsoft.com/office/drawing/2014/main" val="1988632997"/>
                    </a:ext>
                  </a:extLst>
                </a:gridCol>
                <a:gridCol w="329184">
                  <a:extLst>
                    <a:ext uri="{9D8B030D-6E8A-4147-A177-3AD203B41FA5}">
                      <a16:colId xmlns:a16="http://schemas.microsoft.com/office/drawing/2014/main" val="2283552374"/>
                    </a:ext>
                  </a:extLst>
                </a:gridCol>
                <a:gridCol w="329184">
                  <a:extLst>
                    <a:ext uri="{9D8B030D-6E8A-4147-A177-3AD203B41FA5}">
                      <a16:colId xmlns:a16="http://schemas.microsoft.com/office/drawing/2014/main" val="1678066365"/>
                    </a:ext>
                  </a:extLst>
                </a:gridCol>
                <a:gridCol w="329184">
                  <a:extLst>
                    <a:ext uri="{9D8B030D-6E8A-4147-A177-3AD203B41FA5}">
                      <a16:colId xmlns:a16="http://schemas.microsoft.com/office/drawing/2014/main" val="2614274852"/>
                    </a:ext>
                  </a:extLst>
                </a:gridCol>
                <a:gridCol w="329184">
                  <a:extLst>
                    <a:ext uri="{9D8B030D-6E8A-4147-A177-3AD203B41FA5}">
                      <a16:colId xmlns:a16="http://schemas.microsoft.com/office/drawing/2014/main" val="1493898987"/>
                    </a:ext>
                  </a:extLst>
                </a:gridCol>
                <a:gridCol w="329184">
                  <a:extLst>
                    <a:ext uri="{9D8B030D-6E8A-4147-A177-3AD203B41FA5}">
                      <a16:colId xmlns:a16="http://schemas.microsoft.com/office/drawing/2014/main" val="2230993469"/>
                    </a:ext>
                  </a:extLst>
                </a:gridCol>
                <a:gridCol w="329184">
                  <a:extLst>
                    <a:ext uri="{9D8B030D-6E8A-4147-A177-3AD203B41FA5}">
                      <a16:colId xmlns:a16="http://schemas.microsoft.com/office/drawing/2014/main" val="30052095"/>
                    </a:ext>
                  </a:extLst>
                </a:gridCol>
                <a:gridCol w="329184">
                  <a:extLst>
                    <a:ext uri="{9D8B030D-6E8A-4147-A177-3AD203B41FA5}">
                      <a16:colId xmlns:a16="http://schemas.microsoft.com/office/drawing/2014/main" val="1214978411"/>
                    </a:ext>
                  </a:extLst>
                </a:gridCol>
                <a:gridCol w="329184">
                  <a:extLst>
                    <a:ext uri="{9D8B030D-6E8A-4147-A177-3AD203B41FA5}">
                      <a16:colId xmlns:a16="http://schemas.microsoft.com/office/drawing/2014/main" val="3548755321"/>
                    </a:ext>
                  </a:extLst>
                </a:gridCol>
                <a:gridCol w="329184">
                  <a:extLst>
                    <a:ext uri="{9D8B030D-6E8A-4147-A177-3AD203B41FA5}">
                      <a16:colId xmlns:a16="http://schemas.microsoft.com/office/drawing/2014/main" val="1638308"/>
                    </a:ext>
                  </a:extLst>
                </a:gridCol>
                <a:gridCol w="329184">
                  <a:extLst>
                    <a:ext uri="{9D8B030D-6E8A-4147-A177-3AD203B41FA5}">
                      <a16:colId xmlns:a16="http://schemas.microsoft.com/office/drawing/2014/main" val="3966585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700495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- 2023-09-15 15:23:01</a:t>
                      </a:r>
                      <a:r>
                        <a:rPr kumimoji="0" lang="de-DE" sz="1000" b="0" i="0" u="none" strike="noStrike" kern="1200" cap="none" spc="0" normalizeH="0" baseline="0" noProof="0">
                          <a:ln>
                            <a:noFill/>
                          </a:ln>
                          <a:solidFill>
                            <a:prstClr val="black"/>
                          </a:solidFill>
                          <a:effectLst/>
                          <a:uLnTx/>
                          <a:uFillTx/>
                          <a:latin typeface="Calibri"/>
                          <a:ea typeface="+mn-ea"/>
                          <a:cs typeface="+mn-cs"/>
                        </a:rPr>
                        <a:t>
 🏫In Baden-Württemberg hat die Schule wieder begonnen und manche Schüler:innen und Eltern stellen sich die Frage: Lieber G8 oder G9? 
🕒Das Ziel von G8 war, das Abitur von 13 auf 12 Jahre zu verkürzen. Die Abiturient:innen sollten so ein Jahr früher in den Beruf starten und entsprechend früher Steuern und Sozialabgaben zahlen. 
📚 Eine Studie der Universität Tübingen kommt zu dem Schluss, dass G8-Schüler:innen sich stärker belastet fühlen und weniger Zeit für ihre Freunde, Nebenjobs oder Sport haben. Außerdem haben sie mehr gesundheitliche Beschwerden. 
📊Eine Studie des Deutschen Instituts für Wirtschaftsforschung (DIW) zeigt, dass Abiturient:innen, die ihren Abschluss nach 12 statt 13 Schuljahren erreichen, etwas seltener ein Studium aufnehmen. Und diejenigen, die sich für ein Studium entscheiden, legen vor dem Uni-Start häufiger eine Pause ein. 
🎒Die Studienergebnisse der Stiftung Mercator lassen den Schluss zu: Die G8-Reform hat dazu geführt, dass Abiturient:innen heute durchschnittlich 10,3 Monate jünger sind als sie es bei G9 waren. Bei den fachlichen Leistungen lassen sich keine belastbaren Unterschiede nachweisen. Es gibt laut den Expert:innen auch keine Hinweise darauf, dass G8-Schüler:innen schlechter auf das Studium vorbereitet sind als G9-Schüler:innen. Aber auch sie bestätigen, dass das Stress- und Belastungserleben bei G8 höher sei.
Quellen:
- Stiftung Mercator: „Verkürzung der Gymnasialzeit in Deutschland: Folgen der G8-Reform in den Ländern der Bundesrepublik Deutschland“
- Universität Tübingen: „Konsequenzen der G8-Reform: Eine Studie über Leistungen, Wohlbefinden und Freizeitverhalten von Schülerinnen und Schülern vor und nach der G8-Reform in Baden-Württemberg“
- DIW Berlin: „Folge der G8-Schulreform: Weniger Abiturientinnen und Abiturienten nehmen ein Studium auf“
- Journal of Health Economics: Increased instruction time and stress-related health problems among school children mit Daten des Zentralinstituts für die kassenärztliche Versorgung
#schule #lernen #lehrer #bildung #abitur #kinder #unterricht #abi #gymnasium #g8 #g9 #schüler #swr #swr #aktuell #badenwürttemberg #nachrichten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10638925"/>
                  </a:ext>
                </a:extLst>
              </a:tr>
            </a:tbl>
          </a:graphicData>
        </a:graphic>
      </p:graphicFrame>
      <p:sp>
        <p:nvSpPr>
          <p:cNvPr id="4" name="Text Placeholder 3">
            <a:extLst>
              <a:ext uri="{FF2B5EF4-FFF2-40B4-BE49-F238E27FC236}">
                <a16:creationId xmlns:a16="http://schemas.microsoft.com/office/drawing/2014/main" id="{1A5F3C06-CCEB-4C3A-A111-74943663A794}"/>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2296704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9D301-D00D-4D3D-94A2-79D1A955788F}"/>
              </a:ext>
            </a:extLst>
          </p:cNvPr>
          <p:cNvSpPr>
            <a:spLocks noGrp="1"/>
          </p:cNvSpPr>
          <p:nvPr>
            <p:ph type="title"/>
          </p:nvPr>
        </p:nvSpPr>
        <p:spPr/>
        <p:txBody>
          <a:bodyPr/>
          <a:lstStyle/>
          <a:p>
            <a:r>
              <a:rPr lang="en-US"/>
              <a:t>Instagram Posts Table | swraktuell - 10 of 26</a:t>
            </a:r>
          </a:p>
        </p:txBody>
      </p:sp>
      <p:graphicFrame>
        <p:nvGraphicFramePr>
          <p:cNvPr id="5" name="Table Placeholder 4">
            <a:extLst>
              <a:ext uri="{FF2B5EF4-FFF2-40B4-BE49-F238E27FC236}">
                <a16:creationId xmlns:a16="http://schemas.microsoft.com/office/drawing/2014/main" id="{D77D94CE-A118-420B-B5BA-B0BBA6108757}"/>
              </a:ext>
            </a:extLst>
          </p:cNvPr>
          <p:cNvGraphicFramePr>
            <a:graphicFrameLocks noGrp="1"/>
          </p:cNvGraphicFramePr>
          <p:nvPr>
            <p:ph type="tbl" sz="quarter" idx="13"/>
            <p:extLst>
              <p:ext uri="{D42A27DB-BD31-4B8C-83A1-F6EECF244321}">
                <p14:modId xmlns:p14="http://schemas.microsoft.com/office/powerpoint/2010/main" val="2576843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725716981"/>
                    </a:ext>
                  </a:extLst>
                </a:gridCol>
                <a:gridCol w="987552">
                  <a:extLst>
                    <a:ext uri="{9D8B030D-6E8A-4147-A177-3AD203B41FA5}">
                      <a16:colId xmlns:a16="http://schemas.microsoft.com/office/drawing/2014/main" val="2777040557"/>
                    </a:ext>
                  </a:extLst>
                </a:gridCol>
                <a:gridCol w="329184">
                  <a:extLst>
                    <a:ext uri="{9D8B030D-6E8A-4147-A177-3AD203B41FA5}">
                      <a16:colId xmlns:a16="http://schemas.microsoft.com/office/drawing/2014/main" val="1484258002"/>
                    </a:ext>
                  </a:extLst>
                </a:gridCol>
                <a:gridCol w="329184">
                  <a:extLst>
                    <a:ext uri="{9D8B030D-6E8A-4147-A177-3AD203B41FA5}">
                      <a16:colId xmlns:a16="http://schemas.microsoft.com/office/drawing/2014/main" val="918922673"/>
                    </a:ext>
                  </a:extLst>
                </a:gridCol>
                <a:gridCol w="329184">
                  <a:extLst>
                    <a:ext uri="{9D8B030D-6E8A-4147-A177-3AD203B41FA5}">
                      <a16:colId xmlns:a16="http://schemas.microsoft.com/office/drawing/2014/main" val="3872727753"/>
                    </a:ext>
                  </a:extLst>
                </a:gridCol>
                <a:gridCol w="329184">
                  <a:extLst>
                    <a:ext uri="{9D8B030D-6E8A-4147-A177-3AD203B41FA5}">
                      <a16:colId xmlns:a16="http://schemas.microsoft.com/office/drawing/2014/main" val="3604808082"/>
                    </a:ext>
                  </a:extLst>
                </a:gridCol>
                <a:gridCol w="329184">
                  <a:extLst>
                    <a:ext uri="{9D8B030D-6E8A-4147-A177-3AD203B41FA5}">
                      <a16:colId xmlns:a16="http://schemas.microsoft.com/office/drawing/2014/main" val="1523282534"/>
                    </a:ext>
                  </a:extLst>
                </a:gridCol>
                <a:gridCol w="329184">
                  <a:extLst>
                    <a:ext uri="{9D8B030D-6E8A-4147-A177-3AD203B41FA5}">
                      <a16:colId xmlns:a16="http://schemas.microsoft.com/office/drawing/2014/main" val="2146894485"/>
                    </a:ext>
                  </a:extLst>
                </a:gridCol>
                <a:gridCol w="329184">
                  <a:extLst>
                    <a:ext uri="{9D8B030D-6E8A-4147-A177-3AD203B41FA5}">
                      <a16:colId xmlns:a16="http://schemas.microsoft.com/office/drawing/2014/main" val="2560700339"/>
                    </a:ext>
                  </a:extLst>
                </a:gridCol>
                <a:gridCol w="329184">
                  <a:extLst>
                    <a:ext uri="{9D8B030D-6E8A-4147-A177-3AD203B41FA5}">
                      <a16:colId xmlns:a16="http://schemas.microsoft.com/office/drawing/2014/main" val="3253151630"/>
                    </a:ext>
                  </a:extLst>
                </a:gridCol>
                <a:gridCol w="329184">
                  <a:extLst>
                    <a:ext uri="{9D8B030D-6E8A-4147-A177-3AD203B41FA5}">
                      <a16:colId xmlns:a16="http://schemas.microsoft.com/office/drawing/2014/main" val="23653362"/>
                    </a:ext>
                  </a:extLst>
                </a:gridCol>
                <a:gridCol w="329184">
                  <a:extLst>
                    <a:ext uri="{9D8B030D-6E8A-4147-A177-3AD203B41FA5}">
                      <a16:colId xmlns:a16="http://schemas.microsoft.com/office/drawing/2014/main" val="1632949229"/>
                    </a:ext>
                  </a:extLst>
                </a:gridCol>
                <a:gridCol w="329184">
                  <a:extLst>
                    <a:ext uri="{9D8B030D-6E8A-4147-A177-3AD203B41FA5}">
                      <a16:colId xmlns:a16="http://schemas.microsoft.com/office/drawing/2014/main" val="287494956"/>
                    </a:ext>
                  </a:extLst>
                </a:gridCol>
                <a:gridCol w="329184">
                  <a:extLst>
                    <a:ext uri="{9D8B030D-6E8A-4147-A177-3AD203B41FA5}">
                      <a16:colId xmlns:a16="http://schemas.microsoft.com/office/drawing/2014/main" val="1122095299"/>
                    </a:ext>
                  </a:extLst>
                </a:gridCol>
                <a:gridCol w="329184">
                  <a:extLst>
                    <a:ext uri="{9D8B030D-6E8A-4147-A177-3AD203B41FA5}">
                      <a16:colId xmlns:a16="http://schemas.microsoft.com/office/drawing/2014/main" val="665141958"/>
                    </a:ext>
                  </a:extLst>
                </a:gridCol>
                <a:gridCol w="329184">
                  <a:extLst>
                    <a:ext uri="{9D8B030D-6E8A-4147-A177-3AD203B41FA5}">
                      <a16:colId xmlns:a16="http://schemas.microsoft.com/office/drawing/2014/main" val="2655182750"/>
                    </a:ext>
                  </a:extLst>
                </a:gridCol>
                <a:gridCol w="329184">
                  <a:extLst>
                    <a:ext uri="{9D8B030D-6E8A-4147-A177-3AD203B41FA5}">
                      <a16:colId xmlns:a16="http://schemas.microsoft.com/office/drawing/2014/main" val="2229038351"/>
                    </a:ext>
                  </a:extLst>
                </a:gridCol>
                <a:gridCol w="329184">
                  <a:extLst>
                    <a:ext uri="{9D8B030D-6E8A-4147-A177-3AD203B41FA5}">
                      <a16:colId xmlns:a16="http://schemas.microsoft.com/office/drawing/2014/main" val="201201985"/>
                    </a:ext>
                  </a:extLst>
                </a:gridCol>
                <a:gridCol w="329184">
                  <a:extLst>
                    <a:ext uri="{9D8B030D-6E8A-4147-A177-3AD203B41FA5}">
                      <a16:colId xmlns:a16="http://schemas.microsoft.com/office/drawing/2014/main" val="953600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715481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- 2023-09-15 12:53:14</a:t>
                      </a:r>
                      <a:r>
                        <a:rPr kumimoji="0" lang="de-DE" sz="1000" b="0" i="0" u="none" strike="noStrike" kern="1200" cap="none" spc="0" normalizeH="0" baseline="0" noProof="0">
                          <a:ln>
                            <a:noFill/>
                          </a:ln>
                          <a:solidFill>
                            <a:prstClr val="black"/>
                          </a:solidFill>
                          <a:effectLst/>
                          <a:uLnTx/>
                          <a:uFillTx/>
                          <a:latin typeface="Calibri"/>
                          <a:ea typeface="+mn-ea"/>
                          <a:cs typeface="+mn-cs"/>
                        </a:rPr>
                        <a:t>
 🏅🙌Als er gehört hat, dass er das Bundesverdienstkreuz verliehen bekommt, hat Serkan Eren ein paar Tränchen verdrückt. Er ist Gründer der Hilfsorganisation „STELP“ (Stuttgart Helps) und soll für sein humanitäres Wirken geehrt werden.  
❤️🌍Die Organisation ist in 15 verschiedenen Ländern unterwegs, vor allem aber in der Türkei, in der „Erdbeben immer noch präsent sind“, wie Eren erklärt. Außerdem ist die Organisation in der Ukraine, im Libanon oder im Jemen unterwegs, um den Menschen in Notsituationen zu helfen.  
❌Die Arbeit vor Ort sei gefährlich und emotional belastend. „Aber das ist Nichts im Gegensatz zu dem, was wir erreichen“, erklärt Eren. Er ist stolz auf das, was er und sein Team erreicht haben.  
🚀Dabei hat Eren früher ganz andere Ziele verfolgt. Vor vielen Jahren arbeitete er noch als Fitnesstrainer, ging regelmäßig auf Partys. „Ich war der Mittelpunkt meines Lebens“, erzählt er im Interview mit SWR Aktuell.  
📢Nach einer Nahtoderfahrung ändert sich vieles in Serkan Erens Leben. Einige Jahre später entscheidet er sich dann dazu, anderen Menschen zu helfen. Und er ist froh über seine Entscheidung: Immer wieder bekomme er Briefe von Menschen, denen er und sein Team helfen konnten. „Das macht uns super stolz“, sagt Eren. 
❤️Ihr findet den Beitrag gut? Dann lasst uns ein Like da! 
#Hilfe #HumanitäreHilfe #STELP #Bundesverdienstkreuz #Ehre #Engagement #sozial #türkei #ukraine #libanon #geschichte #news #instanews #swr #swraktuell #badenwürttemberg #stuttgart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80634056"/>
                  </a:ext>
                </a:extLst>
              </a:tr>
            </a:tbl>
          </a:graphicData>
        </a:graphic>
      </p:graphicFrame>
      <p:sp>
        <p:nvSpPr>
          <p:cNvPr id="4" name="Text Placeholder 3">
            <a:extLst>
              <a:ext uri="{FF2B5EF4-FFF2-40B4-BE49-F238E27FC236}">
                <a16:creationId xmlns:a16="http://schemas.microsoft.com/office/drawing/2014/main" id="{B51602AD-4FCA-4131-97D6-37042418C61B}"/>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4081886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B9311-02C7-45EC-9101-84A1074E8227}"/>
              </a:ext>
            </a:extLst>
          </p:cNvPr>
          <p:cNvSpPr>
            <a:spLocks noGrp="1"/>
          </p:cNvSpPr>
          <p:nvPr>
            <p:ph type="title"/>
          </p:nvPr>
        </p:nvSpPr>
        <p:spPr/>
        <p:txBody>
          <a:bodyPr/>
          <a:lstStyle/>
          <a:p>
            <a:r>
              <a:rPr lang="en-US"/>
              <a:t>Instagram Posts Table | swraktuell - 11 of 26</a:t>
            </a:r>
          </a:p>
        </p:txBody>
      </p:sp>
      <p:graphicFrame>
        <p:nvGraphicFramePr>
          <p:cNvPr id="5" name="Table Placeholder 4">
            <a:extLst>
              <a:ext uri="{FF2B5EF4-FFF2-40B4-BE49-F238E27FC236}">
                <a16:creationId xmlns:a16="http://schemas.microsoft.com/office/drawing/2014/main" id="{085AD4F9-D4AB-47D5-A170-DD2288709872}"/>
              </a:ext>
            </a:extLst>
          </p:cNvPr>
          <p:cNvGraphicFramePr>
            <a:graphicFrameLocks noGrp="1"/>
          </p:cNvGraphicFramePr>
          <p:nvPr>
            <p:ph type="tbl" sz="quarter" idx="13"/>
            <p:extLst>
              <p:ext uri="{D42A27DB-BD31-4B8C-83A1-F6EECF244321}">
                <p14:modId xmlns:p14="http://schemas.microsoft.com/office/powerpoint/2010/main" val="3852383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458244405"/>
                    </a:ext>
                  </a:extLst>
                </a:gridCol>
                <a:gridCol w="987552">
                  <a:extLst>
                    <a:ext uri="{9D8B030D-6E8A-4147-A177-3AD203B41FA5}">
                      <a16:colId xmlns:a16="http://schemas.microsoft.com/office/drawing/2014/main" val="968333346"/>
                    </a:ext>
                  </a:extLst>
                </a:gridCol>
                <a:gridCol w="329184">
                  <a:extLst>
                    <a:ext uri="{9D8B030D-6E8A-4147-A177-3AD203B41FA5}">
                      <a16:colId xmlns:a16="http://schemas.microsoft.com/office/drawing/2014/main" val="457158287"/>
                    </a:ext>
                  </a:extLst>
                </a:gridCol>
                <a:gridCol w="329184">
                  <a:extLst>
                    <a:ext uri="{9D8B030D-6E8A-4147-A177-3AD203B41FA5}">
                      <a16:colId xmlns:a16="http://schemas.microsoft.com/office/drawing/2014/main" val="3270949271"/>
                    </a:ext>
                  </a:extLst>
                </a:gridCol>
                <a:gridCol w="329184">
                  <a:extLst>
                    <a:ext uri="{9D8B030D-6E8A-4147-A177-3AD203B41FA5}">
                      <a16:colId xmlns:a16="http://schemas.microsoft.com/office/drawing/2014/main" val="989895831"/>
                    </a:ext>
                  </a:extLst>
                </a:gridCol>
                <a:gridCol w="329184">
                  <a:extLst>
                    <a:ext uri="{9D8B030D-6E8A-4147-A177-3AD203B41FA5}">
                      <a16:colId xmlns:a16="http://schemas.microsoft.com/office/drawing/2014/main" val="2392494380"/>
                    </a:ext>
                  </a:extLst>
                </a:gridCol>
                <a:gridCol w="329184">
                  <a:extLst>
                    <a:ext uri="{9D8B030D-6E8A-4147-A177-3AD203B41FA5}">
                      <a16:colId xmlns:a16="http://schemas.microsoft.com/office/drawing/2014/main" val="2355074039"/>
                    </a:ext>
                  </a:extLst>
                </a:gridCol>
                <a:gridCol w="329184">
                  <a:extLst>
                    <a:ext uri="{9D8B030D-6E8A-4147-A177-3AD203B41FA5}">
                      <a16:colId xmlns:a16="http://schemas.microsoft.com/office/drawing/2014/main" val="261871024"/>
                    </a:ext>
                  </a:extLst>
                </a:gridCol>
                <a:gridCol w="329184">
                  <a:extLst>
                    <a:ext uri="{9D8B030D-6E8A-4147-A177-3AD203B41FA5}">
                      <a16:colId xmlns:a16="http://schemas.microsoft.com/office/drawing/2014/main" val="3212316068"/>
                    </a:ext>
                  </a:extLst>
                </a:gridCol>
                <a:gridCol w="329184">
                  <a:extLst>
                    <a:ext uri="{9D8B030D-6E8A-4147-A177-3AD203B41FA5}">
                      <a16:colId xmlns:a16="http://schemas.microsoft.com/office/drawing/2014/main" val="1971338586"/>
                    </a:ext>
                  </a:extLst>
                </a:gridCol>
                <a:gridCol w="329184">
                  <a:extLst>
                    <a:ext uri="{9D8B030D-6E8A-4147-A177-3AD203B41FA5}">
                      <a16:colId xmlns:a16="http://schemas.microsoft.com/office/drawing/2014/main" val="4006943326"/>
                    </a:ext>
                  </a:extLst>
                </a:gridCol>
                <a:gridCol w="329184">
                  <a:extLst>
                    <a:ext uri="{9D8B030D-6E8A-4147-A177-3AD203B41FA5}">
                      <a16:colId xmlns:a16="http://schemas.microsoft.com/office/drawing/2014/main" val="3302852220"/>
                    </a:ext>
                  </a:extLst>
                </a:gridCol>
                <a:gridCol w="329184">
                  <a:extLst>
                    <a:ext uri="{9D8B030D-6E8A-4147-A177-3AD203B41FA5}">
                      <a16:colId xmlns:a16="http://schemas.microsoft.com/office/drawing/2014/main" val="2693528208"/>
                    </a:ext>
                  </a:extLst>
                </a:gridCol>
                <a:gridCol w="329184">
                  <a:extLst>
                    <a:ext uri="{9D8B030D-6E8A-4147-A177-3AD203B41FA5}">
                      <a16:colId xmlns:a16="http://schemas.microsoft.com/office/drawing/2014/main" val="2979170334"/>
                    </a:ext>
                  </a:extLst>
                </a:gridCol>
                <a:gridCol w="329184">
                  <a:extLst>
                    <a:ext uri="{9D8B030D-6E8A-4147-A177-3AD203B41FA5}">
                      <a16:colId xmlns:a16="http://schemas.microsoft.com/office/drawing/2014/main" val="1302870803"/>
                    </a:ext>
                  </a:extLst>
                </a:gridCol>
                <a:gridCol w="329184">
                  <a:extLst>
                    <a:ext uri="{9D8B030D-6E8A-4147-A177-3AD203B41FA5}">
                      <a16:colId xmlns:a16="http://schemas.microsoft.com/office/drawing/2014/main" val="865450967"/>
                    </a:ext>
                  </a:extLst>
                </a:gridCol>
                <a:gridCol w="329184">
                  <a:extLst>
                    <a:ext uri="{9D8B030D-6E8A-4147-A177-3AD203B41FA5}">
                      <a16:colId xmlns:a16="http://schemas.microsoft.com/office/drawing/2014/main" val="2307654189"/>
                    </a:ext>
                  </a:extLst>
                </a:gridCol>
                <a:gridCol w="329184">
                  <a:extLst>
                    <a:ext uri="{9D8B030D-6E8A-4147-A177-3AD203B41FA5}">
                      <a16:colId xmlns:a16="http://schemas.microsoft.com/office/drawing/2014/main" val="1585657445"/>
                    </a:ext>
                  </a:extLst>
                </a:gridCol>
                <a:gridCol w="329184">
                  <a:extLst>
                    <a:ext uri="{9D8B030D-6E8A-4147-A177-3AD203B41FA5}">
                      <a16:colId xmlns:a16="http://schemas.microsoft.com/office/drawing/2014/main" val="3762952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242519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- 2023-09-15 11:50:35</a:t>
                      </a:r>
                      <a:r>
                        <a:rPr kumimoji="0" lang="de-DE" sz="1000" b="0" i="0" u="none" strike="noStrike" kern="1200" cap="none" spc="0" normalizeH="0" baseline="0" noProof="0">
                          <a:ln>
                            <a:noFill/>
                          </a:ln>
                          <a:solidFill>
                            <a:prstClr val="black"/>
                          </a:solidFill>
                          <a:effectLst/>
                          <a:uLnTx/>
                          <a:uFillTx/>
                          <a:latin typeface="Calibri"/>
                          <a:ea typeface="+mn-ea"/>
                          <a:cs typeface="+mn-cs"/>
                        </a:rPr>
                        <a:t>
 🛠 Fachkräftemangel herrscht überall - und auch Azubi-Stellen können oft nicht besetzt werden. 
👌 Eine Firma aus Rülzheim (Landkreis Germersheim) in Rheinland-Pfalz geht einen neuen Weg: Hier suchen die Auszubildenden im zweiten Lehrjahr die neuen Azubis aus: vom Sichten der Bewerbungen, über das Assessment-Center bis zur endgültigen Auswahl.
📑 Die Personalleitung schaut dann "nochmal drüber".
Das Ergebnis: Über 90 Prozent der Azubis bleiben anschließend im Unternehmen.
#swraktuell #swr #rlp #rheinlandpfalz #rülzheim #germersheim #azubi #azubis #auszubildende #ihk #report #unternehmen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29923584"/>
                  </a:ext>
                </a:extLst>
              </a:tr>
            </a:tbl>
          </a:graphicData>
        </a:graphic>
      </p:graphicFrame>
      <p:sp>
        <p:nvSpPr>
          <p:cNvPr id="4" name="Text Placeholder 3">
            <a:extLst>
              <a:ext uri="{FF2B5EF4-FFF2-40B4-BE49-F238E27FC236}">
                <a16:creationId xmlns:a16="http://schemas.microsoft.com/office/drawing/2014/main" id="{6F3193A2-3ED1-45EE-905B-37C33A731F80}"/>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1917565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AD98B-D4BE-4A7B-A8DA-7B5225B78EEF}"/>
              </a:ext>
            </a:extLst>
          </p:cNvPr>
          <p:cNvSpPr>
            <a:spLocks noGrp="1"/>
          </p:cNvSpPr>
          <p:nvPr>
            <p:ph type="title"/>
          </p:nvPr>
        </p:nvSpPr>
        <p:spPr/>
        <p:txBody>
          <a:bodyPr/>
          <a:lstStyle/>
          <a:p>
            <a:r>
              <a:rPr lang="en-US"/>
              <a:t>Instagram Posts Table | swraktuell - 12 of 26</a:t>
            </a:r>
          </a:p>
        </p:txBody>
      </p:sp>
      <p:graphicFrame>
        <p:nvGraphicFramePr>
          <p:cNvPr id="5" name="Table Placeholder 4">
            <a:extLst>
              <a:ext uri="{FF2B5EF4-FFF2-40B4-BE49-F238E27FC236}">
                <a16:creationId xmlns:a16="http://schemas.microsoft.com/office/drawing/2014/main" id="{FFD848EA-18C5-4982-B239-125D34EC88F9}"/>
              </a:ext>
            </a:extLst>
          </p:cNvPr>
          <p:cNvGraphicFramePr>
            <a:graphicFrameLocks noGrp="1"/>
          </p:cNvGraphicFramePr>
          <p:nvPr>
            <p:ph type="tbl" sz="quarter" idx="13"/>
            <p:extLst>
              <p:ext uri="{D42A27DB-BD31-4B8C-83A1-F6EECF244321}">
                <p14:modId xmlns:p14="http://schemas.microsoft.com/office/powerpoint/2010/main" val="2902031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343075367"/>
                    </a:ext>
                  </a:extLst>
                </a:gridCol>
                <a:gridCol w="987552">
                  <a:extLst>
                    <a:ext uri="{9D8B030D-6E8A-4147-A177-3AD203B41FA5}">
                      <a16:colId xmlns:a16="http://schemas.microsoft.com/office/drawing/2014/main" val="386240861"/>
                    </a:ext>
                  </a:extLst>
                </a:gridCol>
                <a:gridCol w="329184">
                  <a:extLst>
                    <a:ext uri="{9D8B030D-6E8A-4147-A177-3AD203B41FA5}">
                      <a16:colId xmlns:a16="http://schemas.microsoft.com/office/drawing/2014/main" val="3233917652"/>
                    </a:ext>
                  </a:extLst>
                </a:gridCol>
                <a:gridCol w="329184">
                  <a:extLst>
                    <a:ext uri="{9D8B030D-6E8A-4147-A177-3AD203B41FA5}">
                      <a16:colId xmlns:a16="http://schemas.microsoft.com/office/drawing/2014/main" val="1070949419"/>
                    </a:ext>
                  </a:extLst>
                </a:gridCol>
                <a:gridCol w="329184">
                  <a:extLst>
                    <a:ext uri="{9D8B030D-6E8A-4147-A177-3AD203B41FA5}">
                      <a16:colId xmlns:a16="http://schemas.microsoft.com/office/drawing/2014/main" val="1515911336"/>
                    </a:ext>
                  </a:extLst>
                </a:gridCol>
                <a:gridCol w="329184">
                  <a:extLst>
                    <a:ext uri="{9D8B030D-6E8A-4147-A177-3AD203B41FA5}">
                      <a16:colId xmlns:a16="http://schemas.microsoft.com/office/drawing/2014/main" val="1564215504"/>
                    </a:ext>
                  </a:extLst>
                </a:gridCol>
                <a:gridCol w="329184">
                  <a:extLst>
                    <a:ext uri="{9D8B030D-6E8A-4147-A177-3AD203B41FA5}">
                      <a16:colId xmlns:a16="http://schemas.microsoft.com/office/drawing/2014/main" val="871887469"/>
                    </a:ext>
                  </a:extLst>
                </a:gridCol>
                <a:gridCol w="329184">
                  <a:extLst>
                    <a:ext uri="{9D8B030D-6E8A-4147-A177-3AD203B41FA5}">
                      <a16:colId xmlns:a16="http://schemas.microsoft.com/office/drawing/2014/main" val="2111012598"/>
                    </a:ext>
                  </a:extLst>
                </a:gridCol>
                <a:gridCol w="329184">
                  <a:extLst>
                    <a:ext uri="{9D8B030D-6E8A-4147-A177-3AD203B41FA5}">
                      <a16:colId xmlns:a16="http://schemas.microsoft.com/office/drawing/2014/main" val="15697027"/>
                    </a:ext>
                  </a:extLst>
                </a:gridCol>
                <a:gridCol w="329184">
                  <a:extLst>
                    <a:ext uri="{9D8B030D-6E8A-4147-A177-3AD203B41FA5}">
                      <a16:colId xmlns:a16="http://schemas.microsoft.com/office/drawing/2014/main" val="2578158230"/>
                    </a:ext>
                  </a:extLst>
                </a:gridCol>
                <a:gridCol w="329184">
                  <a:extLst>
                    <a:ext uri="{9D8B030D-6E8A-4147-A177-3AD203B41FA5}">
                      <a16:colId xmlns:a16="http://schemas.microsoft.com/office/drawing/2014/main" val="1591791370"/>
                    </a:ext>
                  </a:extLst>
                </a:gridCol>
                <a:gridCol w="329184">
                  <a:extLst>
                    <a:ext uri="{9D8B030D-6E8A-4147-A177-3AD203B41FA5}">
                      <a16:colId xmlns:a16="http://schemas.microsoft.com/office/drawing/2014/main" val="1428286876"/>
                    </a:ext>
                  </a:extLst>
                </a:gridCol>
                <a:gridCol w="329184">
                  <a:extLst>
                    <a:ext uri="{9D8B030D-6E8A-4147-A177-3AD203B41FA5}">
                      <a16:colId xmlns:a16="http://schemas.microsoft.com/office/drawing/2014/main" val="3608567819"/>
                    </a:ext>
                  </a:extLst>
                </a:gridCol>
                <a:gridCol w="329184">
                  <a:extLst>
                    <a:ext uri="{9D8B030D-6E8A-4147-A177-3AD203B41FA5}">
                      <a16:colId xmlns:a16="http://schemas.microsoft.com/office/drawing/2014/main" val="2816900396"/>
                    </a:ext>
                  </a:extLst>
                </a:gridCol>
                <a:gridCol w="329184">
                  <a:extLst>
                    <a:ext uri="{9D8B030D-6E8A-4147-A177-3AD203B41FA5}">
                      <a16:colId xmlns:a16="http://schemas.microsoft.com/office/drawing/2014/main" val="1712665952"/>
                    </a:ext>
                  </a:extLst>
                </a:gridCol>
                <a:gridCol w="329184">
                  <a:extLst>
                    <a:ext uri="{9D8B030D-6E8A-4147-A177-3AD203B41FA5}">
                      <a16:colId xmlns:a16="http://schemas.microsoft.com/office/drawing/2014/main" val="1861378806"/>
                    </a:ext>
                  </a:extLst>
                </a:gridCol>
                <a:gridCol w="329184">
                  <a:extLst>
                    <a:ext uri="{9D8B030D-6E8A-4147-A177-3AD203B41FA5}">
                      <a16:colId xmlns:a16="http://schemas.microsoft.com/office/drawing/2014/main" val="850860389"/>
                    </a:ext>
                  </a:extLst>
                </a:gridCol>
                <a:gridCol w="329184">
                  <a:extLst>
                    <a:ext uri="{9D8B030D-6E8A-4147-A177-3AD203B41FA5}">
                      <a16:colId xmlns:a16="http://schemas.microsoft.com/office/drawing/2014/main" val="741416812"/>
                    </a:ext>
                  </a:extLst>
                </a:gridCol>
                <a:gridCol w="329184">
                  <a:extLst>
                    <a:ext uri="{9D8B030D-6E8A-4147-A177-3AD203B41FA5}">
                      <a16:colId xmlns:a16="http://schemas.microsoft.com/office/drawing/2014/main" val="2958478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281385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- 2023-09-15 09:38:22</a:t>
                      </a:r>
                      <a:r>
                        <a:rPr kumimoji="0" lang="de-DE" sz="1000" b="0" i="0" u="none" strike="noStrike" kern="1200" cap="none" spc="0" normalizeH="0" baseline="0" noProof="0">
                          <a:ln>
                            <a:noFill/>
                          </a:ln>
                          <a:solidFill>
                            <a:prstClr val="black"/>
                          </a:solidFill>
                          <a:effectLst/>
                          <a:uLnTx/>
                          <a:uFillTx/>
                          <a:latin typeface="Calibri"/>
                          <a:ea typeface="+mn-ea"/>
                          <a:cs typeface="+mn-cs"/>
                        </a:rPr>
                        <a:t>
 🌳 Der Wald tut Körper und Seele gut. Das ist wissenschaftlich erwiesen. Klar also, dass viele Menschen sich gerne im Wald aufhalten. Wichtig wäre nur, dass wir dann auch fair mit der Natur umgehen.
🌳 Viele Regeln würden in Vergessenheit geraten, so einige Waldbesitzer und Förster aus dem Raum Trier. Deshalb hier eine kleine Erinnerung an Verhaltensregeln im Wald: 
🚮 Müll mitnehmen
🔥 kein offenes Feuer machen
🤫 ruhig sein
🦊Pflanzen und Tiere respektvoll behandeln
👉auf gekennzeichneten Wegen bleiben
🐕 Hunde an der Leine führen
📰 Wie die Förster und Waldpächter in der Region die starke Nutzung des Waldes wahrnehmen, lest ihr ausführlich in unserem Artikel im Link in der Bio.
#swr #swraktuell #rheinlandpfalz #rlp #badenwürttemberg #wald #waldbaden #tiere #natur #baum #müll #lifehack #respekt #wildcampen #freizeit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38710193"/>
                  </a:ext>
                </a:extLst>
              </a:tr>
            </a:tbl>
          </a:graphicData>
        </a:graphic>
      </p:graphicFrame>
      <p:sp>
        <p:nvSpPr>
          <p:cNvPr id="4" name="Text Placeholder 3">
            <a:extLst>
              <a:ext uri="{FF2B5EF4-FFF2-40B4-BE49-F238E27FC236}">
                <a16:creationId xmlns:a16="http://schemas.microsoft.com/office/drawing/2014/main" id="{7F10E8C3-B1A2-4AAE-A604-FABB1B6667FD}"/>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589367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EACD6-504B-4742-B110-F5B1126A935C}"/>
              </a:ext>
            </a:extLst>
          </p:cNvPr>
          <p:cNvSpPr>
            <a:spLocks noGrp="1"/>
          </p:cNvSpPr>
          <p:nvPr>
            <p:ph type="title"/>
          </p:nvPr>
        </p:nvSpPr>
        <p:spPr/>
        <p:txBody>
          <a:bodyPr/>
          <a:lstStyle/>
          <a:p>
            <a:r>
              <a:rPr lang="en-US"/>
              <a:t>Instagram Posts Table | swraktuell - 13 of 26</a:t>
            </a:r>
          </a:p>
        </p:txBody>
      </p:sp>
      <p:graphicFrame>
        <p:nvGraphicFramePr>
          <p:cNvPr id="5" name="Table Placeholder 4">
            <a:extLst>
              <a:ext uri="{FF2B5EF4-FFF2-40B4-BE49-F238E27FC236}">
                <a16:creationId xmlns:a16="http://schemas.microsoft.com/office/drawing/2014/main" id="{36F00D29-F7A2-4DC4-95B9-8E4B845B2333}"/>
              </a:ext>
            </a:extLst>
          </p:cNvPr>
          <p:cNvGraphicFramePr>
            <a:graphicFrameLocks noGrp="1"/>
          </p:cNvGraphicFramePr>
          <p:nvPr>
            <p:ph type="tbl" sz="quarter" idx="13"/>
            <p:extLst>
              <p:ext uri="{D42A27DB-BD31-4B8C-83A1-F6EECF244321}">
                <p14:modId xmlns:p14="http://schemas.microsoft.com/office/powerpoint/2010/main" val="2390400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49777896"/>
                    </a:ext>
                  </a:extLst>
                </a:gridCol>
                <a:gridCol w="987552">
                  <a:extLst>
                    <a:ext uri="{9D8B030D-6E8A-4147-A177-3AD203B41FA5}">
                      <a16:colId xmlns:a16="http://schemas.microsoft.com/office/drawing/2014/main" val="3437526951"/>
                    </a:ext>
                  </a:extLst>
                </a:gridCol>
                <a:gridCol w="329184">
                  <a:extLst>
                    <a:ext uri="{9D8B030D-6E8A-4147-A177-3AD203B41FA5}">
                      <a16:colId xmlns:a16="http://schemas.microsoft.com/office/drawing/2014/main" val="3324671359"/>
                    </a:ext>
                  </a:extLst>
                </a:gridCol>
                <a:gridCol w="329184">
                  <a:extLst>
                    <a:ext uri="{9D8B030D-6E8A-4147-A177-3AD203B41FA5}">
                      <a16:colId xmlns:a16="http://schemas.microsoft.com/office/drawing/2014/main" val="871355772"/>
                    </a:ext>
                  </a:extLst>
                </a:gridCol>
                <a:gridCol w="329184">
                  <a:extLst>
                    <a:ext uri="{9D8B030D-6E8A-4147-A177-3AD203B41FA5}">
                      <a16:colId xmlns:a16="http://schemas.microsoft.com/office/drawing/2014/main" val="3425370236"/>
                    </a:ext>
                  </a:extLst>
                </a:gridCol>
                <a:gridCol w="329184">
                  <a:extLst>
                    <a:ext uri="{9D8B030D-6E8A-4147-A177-3AD203B41FA5}">
                      <a16:colId xmlns:a16="http://schemas.microsoft.com/office/drawing/2014/main" val="2886169986"/>
                    </a:ext>
                  </a:extLst>
                </a:gridCol>
                <a:gridCol w="329184">
                  <a:extLst>
                    <a:ext uri="{9D8B030D-6E8A-4147-A177-3AD203B41FA5}">
                      <a16:colId xmlns:a16="http://schemas.microsoft.com/office/drawing/2014/main" val="3668972981"/>
                    </a:ext>
                  </a:extLst>
                </a:gridCol>
                <a:gridCol w="329184">
                  <a:extLst>
                    <a:ext uri="{9D8B030D-6E8A-4147-A177-3AD203B41FA5}">
                      <a16:colId xmlns:a16="http://schemas.microsoft.com/office/drawing/2014/main" val="1299844139"/>
                    </a:ext>
                  </a:extLst>
                </a:gridCol>
                <a:gridCol w="329184">
                  <a:extLst>
                    <a:ext uri="{9D8B030D-6E8A-4147-A177-3AD203B41FA5}">
                      <a16:colId xmlns:a16="http://schemas.microsoft.com/office/drawing/2014/main" val="2629903087"/>
                    </a:ext>
                  </a:extLst>
                </a:gridCol>
                <a:gridCol w="329184">
                  <a:extLst>
                    <a:ext uri="{9D8B030D-6E8A-4147-A177-3AD203B41FA5}">
                      <a16:colId xmlns:a16="http://schemas.microsoft.com/office/drawing/2014/main" val="3385451708"/>
                    </a:ext>
                  </a:extLst>
                </a:gridCol>
                <a:gridCol w="329184">
                  <a:extLst>
                    <a:ext uri="{9D8B030D-6E8A-4147-A177-3AD203B41FA5}">
                      <a16:colId xmlns:a16="http://schemas.microsoft.com/office/drawing/2014/main" val="2217850571"/>
                    </a:ext>
                  </a:extLst>
                </a:gridCol>
                <a:gridCol w="329184">
                  <a:extLst>
                    <a:ext uri="{9D8B030D-6E8A-4147-A177-3AD203B41FA5}">
                      <a16:colId xmlns:a16="http://schemas.microsoft.com/office/drawing/2014/main" val="3072640435"/>
                    </a:ext>
                  </a:extLst>
                </a:gridCol>
                <a:gridCol w="329184">
                  <a:extLst>
                    <a:ext uri="{9D8B030D-6E8A-4147-A177-3AD203B41FA5}">
                      <a16:colId xmlns:a16="http://schemas.microsoft.com/office/drawing/2014/main" val="336756560"/>
                    </a:ext>
                  </a:extLst>
                </a:gridCol>
                <a:gridCol w="329184">
                  <a:extLst>
                    <a:ext uri="{9D8B030D-6E8A-4147-A177-3AD203B41FA5}">
                      <a16:colId xmlns:a16="http://schemas.microsoft.com/office/drawing/2014/main" val="1012259115"/>
                    </a:ext>
                  </a:extLst>
                </a:gridCol>
                <a:gridCol w="329184">
                  <a:extLst>
                    <a:ext uri="{9D8B030D-6E8A-4147-A177-3AD203B41FA5}">
                      <a16:colId xmlns:a16="http://schemas.microsoft.com/office/drawing/2014/main" val="846851359"/>
                    </a:ext>
                  </a:extLst>
                </a:gridCol>
                <a:gridCol w="329184">
                  <a:extLst>
                    <a:ext uri="{9D8B030D-6E8A-4147-A177-3AD203B41FA5}">
                      <a16:colId xmlns:a16="http://schemas.microsoft.com/office/drawing/2014/main" val="3268361630"/>
                    </a:ext>
                  </a:extLst>
                </a:gridCol>
                <a:gridCol w="329184">
                  <a:extLst>
                    <a:ext uri="{9D8B030D-6E8A-4147-A177-3AD203B41FA5}">
                      <a16:colId xmlns:a16="http://schemas.microsoft.com/office/drawing/2014/main" val="310459099"/>
                    </a:ext>
                  </a:extLst>
                </a:gridCol>
                <a:gridCol w="329184">
                  <a:extLst>
                    <a:ext uri="{9D8B030D-6E8A-4147-A177-3AD203B41FA5}">
                      <a16:colId xmlns:a16="http://schemas.microsoft.com/office/drawing/2014/main" val="1175268523"/>
                    </a:ext>
                  </a:extLst>
                </a:gridCol>
                <a:gridCol w="329184">
                  <a:extLst>
                    <a:ext uri="{9D8B030D-6E8A-4147-A177-3AD203B41FA5}">
                      <a16:colId xmlns:a16="http://schemas.microsoft.com/office/drawing/2014/main" val="2727902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89254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- 2023-09-15 06:50:17</a:t>
                      </a:r>
                      <a:r>
                        <a:rPr kumimoji="0" lang="de-DE" sz="1000" b="0" i="0" u="none" strike="noStrike" kern="1200" cap="none" spc="0" normalizeH="0" baseline="0" noProof="0">
                          <a:ln>
                            <a:noFill/>
                          </a:ln>
                          <a:solidFill>
                            <a:prstClr val="black"/>
                          </a:solidFill>
                          <a:effectLst/>
                          <a:uLnTx/>
                          <a:uFillTx/>
                          <a:latin typeface="Calibri"/>
                          <a:ea typeface="+mn-ea"/>
                          <a:cs typeface="+mn-cs"/>
                        </a:rPr>
                        <a:t>
 ✨ Bestimmt haben wir alle schon einmal einen wunderschönen Sternenhimmel von einem Berg, in einem Weinberg oder in einem Wald gesehen. Je weiter wir von Dörfern und Städten - und somit von Kunstlicht - weg sind, desto besser kann man das Funkeln der Sterne beobachten.
🌾 Doch auch in der Natur selbst verändern sich durch das Kunstlicht Dinge: Tiere verlieren die Orientierung, Pflanzen blühen zu anderen Zeiten.
🌟 In der Nacht von Freitag auf Samstag sind wir alle, Unternehmen und Kommunen dazu aufgerufen, für eine Nacht die Lichter auszumachen. Warum? Es geht darum, die Lichtverschmutzung einzudämmen - die Aktion "Earth Night" soll dazu ein Zeichen setzen.
⛪ Bei vielen Gebäuden, Brunnen und Denkmälern haben Städte im Rahmen der Energiekrise bereits im September 2022 Licht eingespart. Seitdem bleiben viele Städte wie Stuttgart oder Koblenz dabei.
💡 Bundesweit sind alle Menschen aufgerufen, ab 22 Uhr nächtliches Kunstlicht zu reduzieren.
#swr #swraktuell #rlp #rheinlandpfalz #badenwürttemberg #earthnight #licht #kunstlicht #lichtaus #deutschland #earthnight2023 #schutz #tiere #umwelt #menschen #lichtverschmutzung #sterne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5963377"/>
                  </a:ext>
                </a:extLst>
              </a:tr>
            </a:tbl>
          </a:graphicData>
        </a:graphic>
      </p:graphicFrame>
      <p:sp>
        <p:nvSpPr>
          <p:cNvPr id="4" name="Text Placeholder 3">
            <a:extLst>
              <a:ext uri="{FF2B5EF4-FFF2-40B4-BE49-F238E27FC236}">
                <a16:creationId xmlns:a16="http://schemas.microsoft.com/office/drawing/2014/main" id="{D4EFB47D-0558-4B69-A031-6C4A1636D880}"/>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3970528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B28AF-4E4D-4E2B-8A83-211AA328066F}"/>
              </a:ext>
            </a:extLst>
          </p:cNvPr>
          <p:cNvSpPr>
            <a:spLocks noGrp="1"/>
          </p:cNvSpPr>
          <p:nvPr>
            <p:ph type="title"/>
          </p:nvPr>
        </p:nvSpPr>
        <p:spPr/>
        <p:txBody>
          <a:bodyPr/>
          <a:lstStyle/>
          <a:p>
            <a:r>
              <a:rPr lang="en-US"/>
              <a:t>Instagram Posts Table | swraktuell - 14 of 26</a:t>
            </a:r>
          </a:p>
        </p:txBody>
      </p:sp>
      <p:graphicFrame>
        <p:nvGraphicFramePr>
          <p:cNvPr id="5" name="Table Placeholder 4">
            <a:extLst>
              <a:ext uri="{FF2B5EF4-FFF2-40B4-BE49-F238E27FC236}">
                <a16:creationId xmlns:a16="http://schemas.microsoft.com/office/drawing/2014/main" id="{B72D3794-BED4-4895-9259-309BB0CBB4B2}"/>
              </a:ext>
            </a:extLst>
          </p:cNvPr>
          <p:cNvGraphicFramePr>
            <a:graphicFrameLocks noGrp="1"/>
          </p:cNvGraphicFramePr>
          <p:nvPr>
            <p:ph type="tbl" sz="quarter" idx="13"/>
            <p:extLst>
              <p:ext uri="{D42A27DB-BD31-4B8C-83A1-F6EECF244321}">
                <p14:modId xmlns:p14="http://schemas.microsoft.com/office/powerpoint/2010/main" val="2556169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33519908"/>
                    </a:ext>
                  </a:extLst>
                </a:gridCol>
                <a:gridCol w="987552">
                  <a:extLst>
                    <a:ext uri="{9D8B030D-6E8A-4147-A177-3AD203B41FA5}">
                      <a16:colId xmlns:a16="http://schemas.microsoft.com/office/drawing/2014/main" val="3366886801"/>
                    </a:ext>
                  </a:extLst>
                </a:gridCol>
                <a:gridCol w="329184">
                  <a:extLst>
                    <a:ext uri="{9D8B030D-6E8A-4147-A177-3AD203B41FA5}">
                      <a16:colId xmlns:a16="http://schemas.microsoft.com/office/drawing/2014/main" val="2879571798"/>
                    </a:ext>
                  </a:extLst>
                </a:gridCol>
                <a:gridCol w="329184">
                  <a:extLst>
                    <a:ext uri="{9D8B030D-6E8A-4147-A177-3AD203B41FA5}">
                      <a16:colId xmlns:a16="http://schemas.microsoft.com/office/drawing/2014/main" val="2668588368"/>
                    </a:ext>
                  </a:extLst>
                </a:gridCol>
                <a:gridCol w="329184">
                  <a:extLst>
                    <a:ext uri="{9D8B030D-6E8A-4147-A177-3AD203B41FA5}">
                      <a16:colId xmlns:a16="http://schemas.microsoft.com/office/drawing/2014/main" val="2566133778"/>
                    </a:ext>
                  </a:extLst>
                </a:gridCol>
                <a:gridCol w="329184">
                  <a:extLst>
                    <a:ext uri="{9D8B030D-6E8A-4147-A177-3AD203B41FA5}">
                      <a16:colId xmlns:a16="http://schemas.microsoft.com/office/drawing/2014/main" val="1880493340"/>
                    </a:ext>
                  </a:extLst>
                </a:gridCol>
                <a:gridCol w="329184">
                  <a:extLst>
                    <a:ext uri="{9D8B030D-6E8A-4147-A177-3AD203B41FA5}">
                      <a16:colId xmlns:a16="http://schemas.microsoft.com/office/drawing/2014/main" val="3334439934"/>
                    </a:ext>
                  </a:extLst>
                </a:gridCol>
                <a:gridCol w="329184">
                  <a:extLst>
                    <a:ext uri="{9D8B030D-6E8A-4147-A177-3AD203B41FA5}">
                      <a16:colId xmlns:a16="http://schemas.microsoft.com/office/drawing/2014/main" val="2837285044"/>
                    </a:ext>
                  </a:extLst>
                </a:gridCol>
                <a:gridCol w="329184">
                  <a:extLst>
                    <a:ext uri="{9D8B030D-6E8A-4147-A177-3AD203B41FA5}">
                      <a16:colId xmlns:a16="http://schemas.microsoft.com/office/drawing/2014/main" val="4194436410"/>
                    </a:ext>
                  </a:extLst>
                </a:gridCol>
                <a:gridCol w="329184">
                  <a:extLst>
                    <a:ext uri="{9D8B030D-6E8A-4147-A177-3AD203B41FA5}">
                      <a16:colId xmlns:a16="http://schemas.microsoft.com/office/drawing/2014/main" val="633942129"/>
                    </a:ext>
                  </a:extLst>
                </a:gridCol>
                <a:gridCol w="329184">
                  <a:extLst>
                    <a:ext uri="{9D8B030D-6E8A-4147-A177-3AD203B41FA5}">
                      <a16:colId xmlns:a16="http://schemas.microsoft.com/office/drawing/2014/main" val="2061426568"/>
                    </a:ext>
                  </a:extLst>
                </a:gridCol>
                <a:gridCol w="329184">
                  <a:extLst>
                    <a:ext uri="{9D8B030D-6E8A-4147-A177-3AD203B41FA5}">
                      <a16:colId xmlns:a16="http://schemas.microsoft.com/office/drawing/2014/main" val="3908985152"/>
                    </a:ext>
                  </a:extLst>
                </a:gridCol>
                <a:gridCol w="329184">
                  <a:extLst>
                    <a:ext uri="{9D8B030D-6E8A-4147-A177-3AD203B41FA5}">
                      <a16:colId xmlns:a16="http://schemas.microsoft.com/office/drawing/2014/main" val="3283436979"/>
                    </a:ext>
                  </a:extLst>
                </a:gridCol>
                <a:gridCol w="329184">
                  <a:extLst>
                    <a:ext uri="{9D8B030D-6E8A-4147-A177-3AD203B41FA5}">
                      <a16:colId xmlns:a16="http://schemas.microsoft.com/office/drawing/2014/main" val="466240509"/>
                    </a:ext>
                  </a:extLst>
                </a:gridCol>
                <a:gridCol w="329184">
                  <a:extLst>
                    <a:ext uri="{9D8B030D-6E8A-4147-A177-3AD203B41FA5}">
                      <a16:colId xmlns:a16="http://schemas.microsoft.com/office/drawing/2014/main" val="389423272"/>
                    </a:ext>
                  </a:extLst>
                </a:gridCol>
                <a:gridCol w="329184">
                  <a:extLst>
                    <a:ext uri="{9D8B030D-6E8A-4147-A177-3AD203B41FA5}">
                      <a16:colId xmlns:a16="http://schemas.microsoft.com/office/drawing/2014/main" val="3849931733"/>
                    </a:ext>
                  </a:extLst>
                </a:gridCol>
                <a:gridCol w="329184">
                  <a:extLst>
                    <a:ext uri="{9D8B030D-6E8A-4147-A177-3AD203B41FA5}">
                      <a16:colId xmlns:a16="http://schemas.microsoft.com/office/drawing/2014/main" val="2720696996"/>
                    </a:ext>
                  </a:extLst>
                </a:gridCol>
                <a:gridCol w="329184">
                  <a:extLst>
                    <a:ext uri="{9D8B030D-6E8A-4147-A177-3AD203B41FA5}">
                      <a16:colId xmlns:a16="http://schemas.microsoft.com/office/drawing/2014/main" val="211448047"/>
                    </a:ext>
                  </a:extLst>
                </a:gridCol>
                <a:gridCol w="329184">
                  <a:extLst>
                    <a:ext uri="{9D8B030D-6E8A-4147-A177-3AD203B41FA5}">
                      <a16:colId xmlns:a16="http://schemas.microsoft.com/office/drawing/2014/main" val="3998633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718714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- 2023-09-15 05:56:26</a:t>
                      </a:r>
                      <a:r>
                        <a:rPr kumimoji="0" lang="de-DE" sz="1000" b="0" i="0" u="none" strike="noStrike" kern="1200" cap="none" spc="0" normalizeH="0" baseline="0" noProof="0">
                          <a:ln>
                            <a:noFill/>
                          </a:ln>
                          <a:solidFill>
                            <a:prstClr val="black"/>
                          </a:solidFill>
                          <a:effectLst/>
                          <a:uLnTx/>
                          <a:uFillTx/>
                          <a:latin typeface="Calibri"/>
                          <a:ea typeface="+mn-ea"/>
                          <a:cs typeface="+mn-cs"/>
                        </a:rPr>
                        <a:t>
 👶 Beim Softwarekonzern SAP aus Walldorf (Rhein-Neckar-Kreis) werden die Partner oder Partnerin (bei lesbischen Paaren) künftig die ersten sechs Wochen nach der Geburt ihres Kindes bezahlt freigestellt. Wie sieht das bei anderen Dax-Konzernen aus? 
👩‍👩‍👧 Dass SAP mit dem Programm ein Vorreiter zu sein scheint, zeigen Anfragen bei mehreren Dax-Unternehmen. Die meisten heben in ihren Antworten bestehende Angebote hervor und betonen, sich an neue Gesetze halten zu wollen.
👨‍👨‍👦 Dass fast der Hälfte der Unternehmen der Nachwuchs ihrer Beschäftigten nicht einmal einen einzigen Tag Sonderurlaub wert ist, spreche Bände über deren Wahrnehmung in Sachen Vereinbarkeit von Beruf und Familie, findet Elke Hannack, stellvertretende Vorsitzende des Deutschen Gewerkschaftsbundes. Es sei gut und richtig, dass die Familienstartzeit jetzt endlich kommen soll.
👪 Im Koalitionsvertrag hatten die Regierungsparteien im Bund eigentlich angekündigt, eine zweiwöchige vergütete Freistellung für den Partner oder die Partnerin nach der Geburt eines Kindes einzuführen. Der Gesetzentwurf wird derzeit wohl innerhalb der Bundesregierung beraten. Eigentlich gibt es seit 2019 eine entsprechende EU-Richtlinie.
Was haltet ihr von der Regelung?
#väter #kinder #partner #partnerin #urlaub #geburt #wochenbett #väterzeit #familienzeit #eltern #baby #kind #vaterschaftsurlaub #nachrichten #news #instanews #badenwürttemberg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1351419"/>
                  </a:ext>
                </a:extLst>
              </a:tr>
            </a:tbl>
          </a:graphicData>
        </a:graphic>
      </p:graphicFrame>
      <p:sp>
        <p:nvSpPr>
          <p:cNvPr id="4" name="Text Placeholder 3">
            <a:extLst>
              <a:ext uri="{FF2B5EF4-FFF2-40B4-BE49-F238E27FC236}">
                <a16:creationId xmlns:a16="http://schemas.microsoft.com/office/drawing/2014/main" id="{2D2C47BE-008B-4787-9879-15ED2DECFD3E}"/>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2188392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77B96-8D8E-4F31-B7D3-88FE68202FB4}"/>
              </a:ext>
            </a:extLst>
          </p:cNvPr>
          <p:cNvSpPr>
            <a:spLocks noGrp="1"/>
          </p:cNvSpPr>
          <p:nvPr>
            <p:ph type="title"/>
          </p:nvPr>
        </p:nvSpPr>
        <p:spPr/>
        <p:txBody>
          <a:bodyPr/>
          <a:lstStyle/>
          <a:p>
            <a:r>
              <a:rPr lang="en-US"/>
              <a:t>Instagram Posts Table | swraktuell - 15 of 26</a:t>
            </a:r>
          </a:p>
        </p:txBody>
      </p:sp>
      <p:graphicFrame>
        <p:nvGraphicFramePr>
          <p:cNvPr id="5" name="Table Placeholder 4">
            <a:extLst>
              <a:ext uri="{FF2B5EF4-FFF2-40B4-BE49-F238E27FC236}">
                <a16:creationId xmlns:a16="http://schemas.microsoft.com/office/drawing/2014/main" id="{18875355-D1D5-44D8-AF3A-D80412B8149F}"/>
              </a:ext>
            </a:extLst>
          </p:cNvPr>
          <p:cNvGraphicFramePr>
            <a:graphicFrameLocks noGrp="1"/>
          </p:cNvGraphicFramePr>
          <p:nvPr>
            <p:ph type="tbl" sz="quarter" idx="13"/>
            <p:extLst>
              <p:ext uri="{D42A27DB-BD31-4B8C-83A1-F6EECF244321}">
                <p14:modId xmlns:p14="http://schemas.microsoft.com/office/powerpoint/2010/main" val="141163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68440256"/>
                    </a:ext>
                  </a:extLst>
                </a:gridCol>
                <a:gridCol w="987552">
                  <a:extLst>
                    <a:ext uri="{9D8B030D-6E8A-4147-A177-3AD203B41FA5}">
                      <a16:colId xmlns:a16="http://schemas.microsoft.com/office/drawing/2014/main" val="1977262363"/>
                    </a:ext>
                  </a:extLst>
                </a:gridCol>
                <a:gridCol w="329184">
                  <a:extLst>
                    <a:ext uri="{9D8B030D-6E8A-4147-A177-3AD203B41FA5}">
                      <a16:colId xmlns:a16="http://schemas.microsoft.com/office/drawing/2014/main" val="3629476115"/>
                    </a:ext>
                  </a:extLst>
                </a:gridCol>
                <a:gridCol w="329184">
                  <a:extLst>
                    <a:ext uri="{9D8B030D-6E8A-4147-A177-3AD203B41FA5}">
                      <a16:colId xmlns:a16="http://schemas.microsoft.com/office/drawing/2014/main" val="645453656"/>
                    </a:ext>
                  </a:extLst>
                </a:gridCol>
                <a:gridCol w="329184">
                  <a:extLst>
                    <a:ext uri="{9D8B030D-6E8A-4147-A177-3AD203B41FA5}">
                      <a16:colId xmlns:a16="http://schemas.microsoft.com/office/drawing/2014/main" val="1917124513"/>
                    </a:ext>
                  </a:extLst>
                </a:gridCol>
                <a:gridCol w="329184">
                  <a:extLst>
                    <a:ext uri="{9D8B030D-6E8A-4147-A177-3AD203B41FA5}">
                      <a16:colId xmlns:a16="http://schemas.microsoft.com/office/drawing/2014/main" val="4234354396"/>
                    </a:ext>
                  </a:extLst>
                </a:gridCol>
                <a:gridCol w="329184">
                  <a:extLst>
                    <a:ext uri="{9D8B030D-6E8A-4147-A177-3AD203B41FA5}">
                      <a16:colId xmlns:a16="http://schemas.microsoft.com/office/drawing/2014/main" val="1178404196"/>
                    </a:ext>
                  </a:extLst>
                </a:gridCol>
                <a:gridCol w="329184">
                  <a:extLst>
                    <a:ext uri="{9D8B030D-6E8A-4147-A177-3AD203B41FA5}">
                      <a16:colId xmlns:a16="http://schemas.microsoft.com/office/drawing/2014/main" val="3766821958"/>
                    </a:ext>
                  </a:extLst>
                </a:gridCol>
                <a:gridCol w="329184">
                  <a:extLst>
                    <a:ext uri="{9D8B030D-6E8A-4147-A177-3AD203B41FA5}">
                      <a16:colId xmlns:a16="http://schemas.microsoft.com/office/drawing/2014/main" val="3516897573"/>
                    </a:ext>
                  </a:extLst>
                </a:gridCol>
                <a:gridCol w="329184">
                  <a:extLst>
                    <a:ext uri="{9D8B030D-6E8A-4147-A177-3AD203B41FA5}">
                      <a16:colId xmlns:a16="http://schemas.microsoft.com/office/drawing/2014/main" val="2326297346"/>
                    </a:ext>
                  </a:extLst>
                </a:gridCol>
                <a:gridCol w="329184">
                  <a:extLst>
                    <a:ext uri="{9D8B030D-6E8A-4147-A177-3AD203B41FA5}">
                      <a16:colId xmlns:a16="http://schemas.microsoft.com/office/drawing/2014/main" val="2389190530"/>
                    </a:ext>
                  </a:extLst>
                </a:gridCol>
                <a:gridCol w="329184">
                  <a:extLst>
                    <a:ext uri="{9D8B030D-6E8A-4147-A177-3AD203B41FA5}">
                      <a16:colId xmlns:a16="http://schemas.microsoft.com/office/drawing/2014/main" val="3909438013"/>
                    </a:ext>
                  </a:extLst>
                </a:gridCol>
                <a:gridCol w="329184">
                  <a:extLst>
                    <a:ext uri="{9D8B030D-6E8A-4147-A177-3AD203B41FA5}">
                      <a16:colId xmlns:a16="http://schemas.microsoft.com/office/drawing/2014/main" val="4181040691"/>
                    </a:ext>
                  </a:extLst>
                </a:gridCol>
                <a:gridCol w="329184">
                  <a:extLst>
                    <a:ext uri="{9D8B030D-6E8A-4147-A177-3AD203B41FA5}">
                      <a16:colId xmlns:a16="http://schemas.microsoft.com/office/drawing/2014/main" val="1729897738"/>
                    </a:ext>
                  </a:extLst>
                </a:gridCol>
                <a:gridCol w="329184">
                  <a:extLst>
                    <a:ext uri="{9D8B030D-6E8A-4147-A177-3AD203B41FA5}">
                      <a16:colId xmlns:a16="http://schemas.microsoft.com/office/drawing/2014/main" val="3925290807"/>
                    </a:ext>
                  </a:extLst>
                </a:gridCol>
                <a:gridCol w="329184">
                  <a:extLst>
                    <a:ext uri="{9D8B030D-6E8A-4147-A177-3AD203B41FA5}">
                      <a16:colId xmlns:a16="http://schemas.microsoft.com/office/drawing/2014/main" val="245692213"/>
                    </a:ext>
                  </a:extLst>
                </a:gridCol>
                <a:gridCol w="329184">
                  <a:extLst>
                    <a:ext uri="{9D8B030D-6E8A-4147-A177-3AD203B41FA5}">
                      <a16:colId xmlns:a16="http://schemas.microsoft.com/office/drawing/2014/main" val="1860790319"/>
                    </a:ext>
                  </a:extLst>
                </a:gridCol>
                <a:gridCol w="329184">
                  <a:extLst>
                    <a:ext uri="{9D8B030D-6E8A-4147-A177-3AD203B41FA5}">
                      <a16:colId xmlns:a16="http://schemas.microsoft.com/office/drawing/2014/main" val="3051553662"/>
                    </a:ext>
                  </a:extLst>
                </a:gridCol>
                <a:gridCol w="329184">
                  <a:extLst>
                    <a:ext uri="{9D8B030D-6E8A-4147-A177-3AD203B41FA5}">
                      <a16:colId xmlns:a16="http://schemas.microsoft.com/office/drawing/2014/main" val="2547474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784949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- 2023-09-14 16:52:42</a:t>
                      </a:r>
                      <a:r>
                        <a:rPr kumimoji="0" lang="de-DE" sz="1000" b="0" i="0" u="none" strike="noStrike" kern="1200" cap="none" spc="0" normalizeH="0" baseline="0" noProof="0">
                          <a:ln>
                            <a:noFill/>
                          </a:ln>
                          <a:solidFill>
                            <a:prstClr val="black"/>
                          </a:solidFill>
                          <a:effectLst/>
                          <a:uLnTx/>
                          <a:uFillTx/>
                          <a:latin typeface="Calibri"/>
                          <a:ea typeface="+mn-ea"/>
                          <a:cs typeface="+mn-cs"/>
                        </a:rPr>
                        <a:t>
 Forschende aus Trier haben ein Handelsschiff aus der Römerzeit originalgetreu nachgebaut. Nun sind sie damit auf dem Weg nach Cannes, um das Schiff im Mittelmeer zu testen und mehr über die Gegebenheiten zu der damaligen Zeit zu erfahren. Die größte Sorge der Wissenschaftler:innen: Dass das Schiff im Meer von den Wellen zerschlagen wird.
#swr #swraktuell #rheinlandpfalz #rlp #trier #unitrier #forschung #römer #römerzeit #schiff #schiffsbau #mosel #meer #mittelmeer #cannes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41918082"/>
                  </a:ext>
                </a:extLst>
              </a:tr>
            </a:tbl>
          </a:graphicData>
        </a:graphic>
      </p:graphicFrame>
      <p:sp>
        <p:nvSpPr>
          <p:cNvPr id="4" name="Text Placeholder 3">
            <a:extLst>
              <a:ext uri="{FF2B5EF4-FFF2-40B4-BE49-F238E27FC236}">
                <a16:creationId xmlns:a16="http://schemas.microsoft.com/office/drawing/2014/main" id="{9CE87BD9-13BD-4B83-9BED-FD3CBDC9FB3E}"/>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1779364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C9341-6F09-490F-9605-41A5A4F1E6CA}"/>
              </a:ext>
            </a:extLst>
          </p:cNvPr>
          <p:cNvSpPr>
            <a:spLocks noGrp="1"/>
          </p:cNvSpPr>
          <p:nvPr>
            <p:ph type="title"/>
          </p:nvPr>
        </p:nvSpPr>
        <p:spPr/>
        <p:txBody>
          <a:bodyPr/>
          <a:lstStyle/>
          <a:p>
            <a:r>
              <a:rPr lang="en-US"/>
              <a:t>Instagram Posts Table | swraktuell - 16 of 26</a:t>
            </a:r>
          </a:p>
        </p:txBody>
      </p:sp>
      <p:graphicFrame>
        <p:nvGraphicFramePr>
          <p:cNvPr id="5" name="Table Placeholder 4">
            <a:extLst>
              <a:ext uri="{FF2B5EF4-FFF2-40B4-BE49-F238E27FC236}">
                <a16:creationId xmlns:a16="http://schemas.microsoft.com/office/drawing/2014/main" id="{89CE956C-0487-46A3-BD2F-CD9AA198A07F}"/>
              </a:ext>
            </a:extLst>
          </p:cNvPr>
          <p:cNvGraphicFramePr>
            <a:graphicFrameLocks noGrp="1"/>
          </p:cNvGraphicFramePr>
          <p:nvPr>
            <p:ph type="tbl" sz="quarter" idx="13"/>
            <p:extLst>
              <p:ext uri="{D42A27DB-BD31-4B8C-83A1-F6EECF244321}">
                <p14:modId xmlns:p14="http://schemas.microsoft.com/office/powerpoint/2010/main" val="4066125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901573779"/>
                    </a:ext>
                  </a:extLst>
                </a:gridCol>
                <a:gridCol w="987552">
                  <a:extLst>
                    <a:ext uri="{9D8B030D-6E8A-4147-A177-3AD203B41FA5}">
                      <a16:colId xmlns:a16="http://schemas.microsoft.com/office/drawing/2014/main" val="3927468061"/>
                    </a:ext>
                  </a:extLst>
                </a:gridCol>
                <a:gridCol w="329184">
                  <a:extLst>
                    <a:ext uri="{9D8B030D-6E8A-4147-A177-3AD203B41FA5}">
                      <a16:colId xmlns:a16="http://schemas.microsoft.com/office/drawing/2014/main" val="2960135690"/>
                    </a:ext>
                  </a:extLst>
                </a:gridCol>
                <a:gridCol w="329184">
                  <a:extLst>
                    <a:ext uri="{9D8B030D-6E8A-4147-A177-3AD203B41FA5}">
                      <a16:colId xmlns:a16="http://schemas.microsoft.com/office/drawing/2014/main" val="4059819247"/>
                    </a:ext>
                  </a:extLst>
                </a:gridCol>
                <a:gridCol w="329184">
                  <a:extLst>
                    <a:ext uri="{9D8B030D-6E8A-4147-A177-3AD203B41FA5}">
                      <a16:colId xmlns:a16="http://schemas.microsoft.com/office/drawing/2014/main" val="3937295806"/>
                    </a:ext>
                  </a:extLst>
                </a:gridCol>
                <a:gridCol w="329184">
                  <a:extLst>
                    <a:ext uri="{9D8B030D-6E8A-4147-A177-3AD203B41FA5}">
                      <a16:colId xmlns:a16="http://schemas.microsoft.com/office/drawing/2014/main" val="358320787"/>
                    </a:ext>
                  </a:extLst>
                </a:gridCol>
                <a:gridCol w="329184">
                  <a:extLst>
                    <a:ext uri="{9D8B030D-6E8A-4147-A177-3AD203B41FA5}">
                      <a16:colId xmlns:a16="http://schemas.microsoft.com/office/drawing/2014/main" val="395109311"/>
                    </a:ext>
                  </a:extLst>
                </a:gridCol>
                <a:gridCol w="329184">
                  <a:extLst>
                    <a:ext uri="{9D8B030D-6E8A-4147-A177-3AD203B41FA5}">
                      <a16:colId xmlns:a16="http://schemas.microsoft.com/office/drawing/2014/main" val="2920970956"/>
                    </a:ext>
                  </a:extLst>
                </a:gridCol>
                <a:gridCol w="329184">
                  <a:extLst>
                    <a:ext uri="{9D8B030D-6E8A-4147-A177-3AD203B41FA5}">
                      <a16:colId xmlns:a16="http://schemas.microsoft.com/office/drawing/2014/main" val="2860193709"/>
                    </a:ext>
                  </a:extLst>
                </a:gridCol>
                <a:gridCol w="329184">
                  <a:extLst>
                    <a:ext uri="{9D8B030D-6E8A-4147-A177-3AD203B41FA5}">
                      <a16:colId xmlns:a16="http://schemas.microsoft.com/office/drawing/2014/main" val="920903060"/>
                    </a:ext>
                  </a:extLst>
                </a:gridCol>
                <a:gridCol w="329184">
                  <a:extLst>
                    <a:ext uri="{9D8B030D-6E8A-4147-A177-3AD203B41FA5}">
                      <a16:colId xmlns:a16="http://schemas.microsoft.com/office/drawing/2014/main" val="2814912410"/>
                    </a:ext>
                  </a:extLst>
                </a:gridCol>
                <a:gridCol w="329184">
                  <a:extLst>
                    <a:ext uri="{9D8B030D-6E8A-4147-A177-3AD203B41FA5}">
                      <a16:colId xmlns:a16="http://schemas.microsoft.com/office/drawing/2014/main" val="2413326557"/>
                    </a:ext>
                  </a:extLst>
                </a:gridCol>
                <a:gridCol w="329184">
                  <a:extLst>
                    <a:ext uri="{9D8B030D-6E8A-4147-A177-3AD203B41FA5}">
                      <a16:colId xmlns:a16="http://schemas.microsoft.com/office/drawing/2014/main" val="2193728780"/>
                    </a:ext>
                  </a:extLst>
                </a:gridCol>
                <a:gridCol w="329184">
                  <a:extLst>
                    <a:ext uri="{9D8B030D-6E8A-4147-A177-3AD203B41FA5}">
                      <a16:colId xmlns:a16="http://schemas.microsoft.com/office/drawing/2014/main" val="1169688674"/>
                    </a:ext>
                  </a:extLst>
                </a:gridCol>
                <a:gridCol w="329184">
                  <a:extLst>
                    <a:ext uri="{9D8B030D-6E8A-4147-A177-3AD203B41FA5}">
                      <a16:colId xmlns:a16="http://schemas.microsoft.com/office/drawing/2014/main" val="2037991261"/>
                    </a:ext>
                  </a:extLst>
                </a:gridCol>
                <a:gridCol w="329184">
                  <a:extLst>
                    <a:ext uri="{9D8B030D-6E8A-4147-A177-3AD203B41FA5}">
                      <a16:colId xmlns:a16="http://schemas.microsoft.com/office/drawing/2014/main" val="2591323803"/>
                    </a:ext>
                  </a:extLst>
                </a:gridCol>
                <a:gridCol w="329184">
                  <a:extLst>
                    <a:ext uri="{9D8B030D-6E8A-4147-A177-3AD203B41FA5}">
                      <a16:colId xmlns:a16="http://schemas.microsoft.com/office/drawing/2014/main" val="1301180221"/>
                    </a:ext>
                  </a:extLst>
                </a:gridCol>
                <a:gridCol w="329184">
                  <a:extLst>
                    <a:ext uri="{9D8B030D-6E8A-4147-A177-3AD203B41FA5}">
                      <a16:colId xmlns:a16="http://schemas.microsoft.com/office/drawing/2014/main" val="3919040706"/>
                    </a:ext>
                  </a:extLst>
                </a:gridCol>
                <a:gridCol w="329184">
                  <a:extLst>
                    <a:ext uri="{9D8B030D-6E8A-4147-A177-3AD203B41FA5}">
                      <a16:colId xmlns:a16="http://schemas.microsoft.com/office/drawing/2014/main" val="1640926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026925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- 2023-09-14 16:04:24</a:t>
                      </a:r>
                      <a:r>
                        <a:rPr kumimoji="0" lang="de-DE" sz="1000" b="0" i="0" u="none" strike="noStrike" kern="1200" cap="none" spc="0" normalizeH="0" baseline="0" noProof="0">
                          <a:ln>
                            <a:noFill/>
                          </a:ln>
                          <a:solidFill>
                            <a:prstClr val="black"/>
                          </a:solidFill>
                          <a:effectLst/>
                          <a:uLnTx/>
                          <a:uFillTx/>
                          <a:latin typeface="Calibri"/>
                          <a:ea typeface="+mn-ea"/>
                          <a:cs typeface="+mn-cs"/>
                        </a:rPr>
                        <a:t>
 ⚽ Auf dem Weg zum Abschiedsspiel der Südtribüne des Mainzer Bruchwegstadions sind Tobias und Kevin zu Lebensrettern geworden.
⛑ Die beiden Freunde reanimieren einen älteren Mann, der im Bus zum Stadion plötzlich ohnmächtig wird und nicht mehr atmet. Als er bei den Wiederbelebungsmaßnahmen wieder zu sich kommt, sei das ein unbeschreibliches Gefühl gewesen, erzählen Tobias und Kevin.
👮🏻‍♂️ Geholfen haben den beiden ihre Jobs: Tobias arbeitet beim LKA in Wiesbaden, Kevin bei der Zollfahndung in Frankfurt. Dort werden solche medizinischen Notfälle regelmäßig trainiert. 
#lebensretter #firstresponder #erstehilfe #rettung #wiederbelebung #ohnmacht #bewusstlos #mainz #mainz05 #bruchweg #fußball #rheinlandpfalz #rlp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31533789"/>
                  </a:ext>
                </a:extLst>
              </a:tr>
            </a:tbl>
          </a:graphicData>
        </a:graphic>
      </p:graphicFrame>
      <p:sp>
        <p:nvSpPr>
          <p:cNvPr id="4" name="Text Placeholder 3">
            <a:extLst>
              <a:ext uri="{FF2B5EF4-FFF2-40B4-BE49-F238E27FC236}">
                <a16:creationId xmlns:a16="http://schemas.microsoft.com/office/drawing/2014/main" id="{0542547F-26AE-40B7-8C7B-63F2EAF5ED41}"/>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33616985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6D697-9EFE-4679-BD72-EF7A147DC92E}"/>
              </a:ext>
            </a:extLst>
          </p:cNvPr>
          <p:cNvSpPr>
            <a:spLocks noGrp="1"/>
          </p:cNvSpPr>
          <p:nvPr>
            <p:ph type="title"/>
          </p:nvPr>
        </p:nvSpPr>
        <p:spPr/>
        <p:txBody>
          <a:bodyPr/>
          <a:lstStyle/>
          <a:p>
            <a:r>
              <a:rPr lang="en-US"/>
              <a:t>Instagram Posts Table | swraktuell - 17 of 26</a:t>
            </a:r>
          </a:p>
        </p:txBody>
      </p:sp>
      <p:graphicFrame>
        <p:nvGraphicFramePr>
          <p:cNvPr id="5" name="Table Placeholder 4">
            <a:extLst>
              <a:ext uri="{FF2B5EF4-FFF2-40B4-BE49-F238E27FC236}">
                <a16:creationId xmlns:a16="http://schemas.microsoft.com/office/drawing/2014/main" id="{B4087398-64A4-44FB-BE89-A42EEB6EEEC3}"/>
              </a:ext>
            </a:extLst>
          </p:cNvPr>
          <p:cNvGraphicFramePr>
            <a:graphicFrameLocks noGrp="1"/>
          </p:cNvGraphicFramePr>
          <p:nvPr>
            <p:ph type="tbl" sz="quarter" idx="13"/>
            <p:extLst>
              <p:ext uri="{D42A27DB-BD31-4B8C-83A1-F6EECF244321}">
                <p14:modId xmlns:p14="http://schemas.microsoft.com/office/powerpoint/2010/main" val="3888579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287511172"/>
                    </a:ext>
                  </a:extLst>
                </a:gridCol>
                <a:gridCol w="987552">
                  <a:extLst>
                    <a:ext uri="{9D8B030D-6E8A-4147-A177-3AD203B41FA5}">
                      <a16:colId xmlns:a16="http://schemas.microsoft.com/office/drawing/2014/main" val="968878563"/>
                    </a:ext>
                  </a:extLst>
                </a:gridCol>
                <a:gridCol w="329184">
                  <a:extLst>
                    <a:ext uri="{9D8B030D-6E8A-4147-A177-3AD203B41FA5}">
                      <a16:colId xmlns:a16="http://schemas.microsoft.com/office/drawing/2014/main" val="3993557731"/>
                    </a:ext>
                  </a:extLst>
                </a:gridCol>
                <a:gridCol w="329184">
                  <a:extLst>
                    <a:ext uri="{9D8B030D-6E8A-4147-A177-3AD203B41FA5}">
                      <a16:colId xmlns:a16="http://schemas.microsoft.com/office/drawing/2014/main" val="750036486"/>
                    </a:ext>
                  </a:extLst>
                </a:gridCol>
                <a:gridCol w="329184">
                  <a:extLst>
                    <a:ext uri="{9D8B030D-6E8A-4147-A177-3AD203B41FA5}">
                      <a16:colId xmlns:a16="http://schemas.microsoft.com/office/drawing/2014/main" val="2677457588"/>
                    </a:ext>
                  </a:extLst>
                </a:gridCol>
                <a:gridCol w="329184">
                  <a:extLst>
                    <a:ext uri="{9D8B030D-6E8A-4147-A177-3AD203B41FA5}">
                      <a16:colId xmlns:a16="http://schemas.microsoft.com/office/drawing/2014/main" val="4061305067"/>
                    </a:ext>
                  </a:extLst>
                </a:gridCol>
                <a:gridCol w="329184">
                  <a:extLst>
                    <a:ext uri="{9D8B030D-6E8A-4147-A177-3AD203B41FA5}">
                      <a16:colId xmlns:a16="http://schemas.microsoft.com/office/drawing/2014/main" val="474035667"/>
                    </a:ext>
                  </a:extLst>
                </a:gridCol>
                <a:gridCol w="329184">
                  <a:extLst>
                    <a:ext uri="{9D8B030D-6E8A-4147-A177-3AD203B41FA5}">
                      <a16:colId xmlns:a16="http://schemas.microsoft.com/office/drawing/2014/main" val="61813721"/>
                    </a:ext>
                  </a:extLst>
                </a:gridCol>
                <a:gridCol w="329184">
                  <a:extLst>
                    <a:ext uri="{9D8B030D-6E8A-4147-A177-3AD203B41FA5}">
                      <a16:colId xmlns:a16="http://schemas.microsoft.com/office/drawing/2014/main" val="382041586"/>
                    </a:ext>
                  </a:extLst>
                </a:gridCol>
                <a:gridCol w="329184">
                  <a:extLst>
                    <a:ext uri="{9D8B030D-6E8A-4147-A177-3AD203B41FA5}">
                      <a16:colId xmlns:a16="http://schemas.microsoft.com/office/drawing/2014/main" val="2306500155"/>
                    </a:ext>
                  </a:extLst>
                </a:gridCol>
                <a:gridCol w="329184">
                  <a:extLst>
                    <a:ext uri="{9D8B030D-6E8A-4147-A177-3AD203B41FA5}">
                      <a16:colId xmlns:a16="http://schemas.microsoft.com/office/drawing/2014/main" val="615887372"/>
                    </a:ext>
                  </a:extLst>
                </a:gridCol>
                <a:gridCol w="329184">
                  <a:extLst>
                    <a:ext uri="{9D8B030D-6E8A-4147-A177-3AD203B41FA5}">
                      <a16:colId xmlns:a16="http://schemas.microsoft.com/office/drawing/2014/main" val="1127862038"/>
                    </a:ext>
                  </a:extLst>
                </a:gridCol>
                <a:gridCol w="329184">
                  <a:extLst>
                    <a:ext uri="{9D8B030D-6E8A-4147-A177-3AD203B41FA5}">
                      <a16:colId xmlns:a16="http://schemas.microsoft.com/office/drawing/2014/main" val="1643756749"/>
                    </a:ext>
                  </a:extLst>
                </a:gridCol>
                <a:gridCol w="329184">
                  <a:extLst>
                    <a:ext uri="{9D8B030D-6E8A-4147-A177-3AD203B41FA5}">
                      <a16:colId xmlns:a16="http://schemas.microsoft.com/office/drawing/2014/main" val="3307168528"/>
                    </a:ext>
                  </a:extLst>
                </a:gridCol>
                <a:gridCol w="329184">
                  <a:extLst>
                    <a:ext uri="{9D8B030D-6E8A-4147-A177-3AD203B41FA5}">
                      <a16:colId xmlns:a16="http://schemas.microsoft.com/office/drawing/2014/main" val="2757447589"/>
                    </a:ext>
                  </a:extLst>
                </a:gridCol>
                <a:gridCol w="329184">
                  <a:extLst>
                    <a:ext uri="{9D8B030D-6E8A-4147-A177-3AD203B41FA5}">
                      <a16:colId xmlns:a16="http://schemas.microsoft.com/office/drawing/2014/main" val="1346197986"/>
                    </a:ext>
                  </a:extLst>
                </a:gridCol>
                <a:gridCol w="329184">
                  <a:extLst>
                    <a:ext uri="{9D8B030D-6E8A-4147-A177-3AD203B41FA5}">
                      <a16:colId xmlns:a16="http://schemas.microsoft.com/office/drawing/2014/main" val="1522752650"/>
                    </a:ext>
                  </a:extLst>
                </a:gridCol>
                <a:gridCol w="329184">
                  <a:extLst>
                    <a:ext uri="{9D8B030D-6E8A-4147-A177-3AD203B41FA5}">
                      <a16:colId xmlns:a16="http://schemas.microsoft.com/office/drawing/2014/main" val="4014180385"/>
                    </a:ext>
                  </a:extLst>
                </a:gridCol>
                <a:gridCol w="329184">
                  <a:extLst>
                    <a:ext uri="{9D8B030D-6E8A-4147-A177-3AD203B41FA5}">
                      <a16:colId xmlns:a16="http://schemas.microsoft.com/office/drawing/2014/main" val="1724206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502106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- 2023-09-14 15:36:24</a:t>
                      </a:r>
                      <a:r>
                        <a:rPr kumimoji="0" lang="de-DE" sz="1000" b="0" i="0" u="none" strike="noStrike" kern="1200" cap="none" spc="0" normalizeH="0" baseline="0" noProof="0">
                          <a:ln>
                            <a:noFill/>
                          </a:ln>
                          <a:solidFill>
                            <a:prstClr val="black"/>
                          </a:solidFill>
                          <a:effectLst/>
                          <a:uLnTx/>
                          <a:uFillTx/>
                          <a:latin typeface="Calibri"/>
                          <a:ea typeface="+mn-ea"/>
                          <a:cs typeface="+mn-cs"/>
                        </a:rPr>
                        <a:t>
 🦺 Ein junger Polizeibeamter aus Baden-Württemberg war bis vor kurzem bei der "Letzten Generation" tätig. Für die Polizei-Gewerkschaft ist das unvereinbar. Doch gegen die Regeln für Polizeibeamte verstößt das nicht. 
🤝 Marco, dessen Name geändert ist, ist Polizist in Baden-Württemberg und war gleichzeitig Mitglied bei den Klimaaktivisten der "Letzten Generation". Er half bei organisatorischen Aufgaben, wie er dem SWR sagte, er stand damit nicht in der Öffentlichkeit. 
🌡 Er war fasziniert davon, wie viel Aufmerksamkeit die Gruppe für die Klimakrise erzeugt: "Darum geht es ja in erster Linie: Man läutet diese Alarmglocke, wir haben hier diese Klimakatastrophe, diese Klimakrise, die unaufhaltsam und immer näher kommt. Wir brauchen mehr Klimaschutz."
🌍 Inzwischen ist er nicht mehr aktiv. Er hat Angst, damit seine Karriere zu gefährden. Dem baden-württembergischen Innenministerium zufolge steht es allen Beamtinnen und Beamten frei, sich privat den Klimaaktivisten anzuschließen. Aber: "Wenn Polizeibeamtinnen und Polizeibeamte bei ihren Aktivitäten erkennbar als solche auftreten, müssen Sie sich an die geltenden Beamtenpflichten halten."
⚖ Zu der besonderen Dienst- und Treuepflicht der Beamtinnen und Beamten gehöre beispielsweise die Mäßigungs- und Neutralitätspflicht. Polizeibeamte müssten außerdem die "Gewähr dafür bieten, jederzeit für die freiheitliche demokratische Grundordnung im Sinne des Grundgesetzes einzutreten", teilte das Innenministerium dem SWR mit.
Wie seht ihr das? Sind Aktivismus und der Job zwei getrennte Dinge?
#aktivismus #letztegeneration #klimakrise #protest #klimaprotest #badenwürttemberg #polizei #beamter #job #beruf #arbeit #swr #swraktuell #news #instanews #nachrichten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33293427"/>
                  </a:ext>
                </a:extLst>
              </a:tr>
            </a:tbl>
          </a:graphicData>
        </a:graphic>
      </p:graphicFrame>
      <p:sp>
        <p:nvSpPr>
          <p:cNvPr id="4" name="Text Placeholder 3">
            <a:extLst>
              <a:ext uri="{FF2B5EF4-FFF2-40B4-BE49-F238E27FC236}">
                <a16:creationId xmlns:a16="http://schemas.microsoft.com/office/drawing/2014/main" id="{53CC917A-E9BA-4C52-B689-DCC5275C0206}"/>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3789651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76869-225B-4B9A-9257-8F51D51170BC}"/>
              </a:ext>
            </a:extLst>
          </p:cNvPr>
          <p:cNvSpPr>
            <a:spLocks noGrp="1"/>
          </p:cNvSpPr>
          <p:nvPr>
            <p:ph type="title"/>
          </p:nvPr>
        </p:nvSpPr>
        <p:spPr/>
        <p:txBody>
          <a:bodyPr/>
          <a:lstStyle/>
          <a:p>
            <a:r>
              <a:rPr lang="en-US"/>
              <a:t>Instagram Posts Table | swraktuell - 18 of 26</a:t>
            </a:r>
          </a:p>
        </p:txBody>
      </p:sp>
      <p:graphicFrame>
        <p:nvGraphicFramePr>
          <p:cNvPr id="5" name="Table Placeholder 4">
            <a:extLst>
              <a:ext uri="{FF2B5EF4-FFF2-40B4-BE49-F238E27FC236}">
                <a16:creationId xmlns:a16="http://schemas.microsoft.com/office/drawing/2014/main" id="{5EB3EB70-E1A3-4E4F-9AEF-7FFFD8D7CDE2}"/>
              </a:ext>
            </a:extLst>
          </p:cNvPr>
          <p:cNvGraphicFramePr>
            <a:graphicFrameLocks noGrp="1"/>
          </p:cNvGraphicFramePr>
          <p:nvPr>
            <p:ph type="tbl" sz="quarter" idx="13"/>
            <p:extLst>
              <p:ext uri="{D42A27DB-BD31-4B8C-83A1-F6EECF244321}">
                <p14:modId xmlns:p14="http://schemas.microsoft.com/office/powerpoint/2010/main" val="1316897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48903936"/>
                    </a:ext>
                  </a:extLst>
                </a:gridCol>
                <a:gridCol w="987552">
                  <a:extLst>
                    <a:ext uri="{9D8B030D-6E8A-4147-A177-3AD203B41FA5}">
                      <a16:colId xmlns:a16="http://schemas.microsoft.com/office/drawing/2014/main" val="2613078127"/>
                    </a:ext>
                  </a:extLst>
                </a:gridCol>
                <a:gridCol w="329184">
                  <a:extLst>
                    <a:ext uri="{9D8B030D-6E8A-4147-A177-3AD203B41FA5}">
                      <a16:colId xmlns:a16="http://schemas.microsoft.com/office/drawing/2014/main" val="3249359944"/>
                    </a:ext>
                  </a:extLst>
                </a:gridCol>
                <a:gridCol w="329184">
                  <a:extLst>
                    <a:ext uri="{9D8B030D-6E8A-4147-A177-3AD203B41FA5}">
                      <a16:colId xmlns:a16="http://schemas.microsoft.com/office/drawing/2014/main" val="2418229980"/>
                    </a:ext>
                  </a:extLst>
                </a:gridCol>
                <a:gridCol w="329184">
                  <a:extLst>
                    <a:ext uri="{9D8B030D-6E8A-4147-A177-3AD203B41FA5}">
                      <a16:colId xmlns:a16="http://schemas.microsoft.com/office/drawing/2014/main" val="3037582910"/>
                    </a:ext>
                  </a:extLst>
                </a:gridCol>
                <a:gridCol w="329184">
                  <a:extLst>
                    <a:ext uri="{9D8B030D-6E8A-4147-A177-3AD203B41FA5}">
                      <a16:colId xmlns:a16="http://schemas.microsoft.com/office/drawing/2014/main" val="595534109"/>
                    </a:ext>
                  </a:extLst>
                </a:gridCol>
                <a:gridCol w="329184">
                  <a:extLst>
                    <a:ext uri="{9D8B030D-6E8A-4147-A177-3AD203B41FA5}">
                      <a16:colId xmlns:a16="http://schemas.microsoft.com/office/drawing/2014/main" val="2157324543"/>
                    </a:ext>
                  </a:extLst>
                </a:gridCol>
                <a:gridCol w="329184">
                  <a:extLst>
                    <a:ext uri="{9D8B030D-6E8A-4147-A177-3AD203B41FA5}">
                      <a16:colId xmlns:a16="http://schemas.microsoft.com/office/drawing/2014/main" val="1604387182"/>
                    </a:ext>
                  </a:extLst>
                </a:gridCol>
                <a:gridCol w="329184">
                  <a:extLst>
                    <a:ext uri="{9D8B030D-6E8A-4147-A177-3AD203B41FA5}">
                      <a16:colId xmlns:a16="http://schemas.microsoft.com/office/drawing/2014/main" val="652579671"/>
                    </a:ext>
                  </a:extLst>
                </a:gridCol>
                <a:gridCol w="329184">
                  <a:extLst>
                    <a:ext uri="{9D8B030D-6E8A-4147-A177-3AD203B41FA5}">
                      <a16:colId xmlns:a16="http://schemas.microsoft.com/office/drawing/2014/main" val="164761832"/>
                    </a:ext>
                  </a:extLst>
                </a:gridCol>
                <a:gridCol w="329184">
                  <a:extLst>
                    <a:ext uri="{9D8B030D-6E8A-4147-A177-3AD203B41FA5}">
                      <a16:colId xmlns:a16="http://schemas.microsoft.com/office/drawing/2014/main" val="1336270480"/>
                    </a:ext>
                  </a:extLst>
                </a:gridCol>
                <a:gridCol w="329184">
                  <a:extLst>
                    <a:ext uri="{9D8B030D-6E8A-4147-A177-3AD203B41FA5}">
                      <a16:colId xmlns:a16="http://schemas.microsoft.com/office/drawing/2014/main" val="3604985947"/>
                    </a:ext>
                  </a:extLst>
                </a:gridCol>
                <a:gridCol w="329184">
                  <a:extLst>
                    <a:ext uri="{9D8B030D-6E8A-4147-A177-3AD203B41FA5}">
                      <a16:colId xmlns:a16="http://schemas.microsoft.com/office/drawing/2014/main" val="2873015280"/>
                    </a:ext>
                  </a:extLst>
                </a:gridCol>
                <a:gridCol w="329184">
                  <a:extLst>
                    <a:ext uri="{9D8B030D-6E8A-4147-A177-3AD203B41FA5}">
                      <a16:colId xmlns:a16="http://schemas.microsoft.com/office/drawing/2014/main" val="3944673509"/>
                    </a:ext>
                  </a:extLst>
                </a:gridCol>
                <a:gridCol w="329184">
                  <a:extLst>
                    <a:ext uri="{9D8B030D-6E8A-4147-A177-3AD203B41FA5}">
                      <a16:colId xmlns:a16="http://schemas.microsoft.com/office/drawing/2014/main" val="880823131"/>
                    </a:ext>
                  </a:extLst>
                </a:gridCol>
                <a:gridCol w="329184">
                  <a:extLst>
                    <a:ext uri="{9D8B030D-6E8A-4147-A177-3AD203B41FA5}">
                      <a16:colId xmlns:a16="http://schemas.microsoft.com/office/drawing/2014/main" val="2571555226"/>
                    </a:ext>
                  </a:extLst>
                </a:gridCol>
                <a:gridCol w="329184">
                  <a:extLst>
                    <a:ext uri="{9D8B030D-6E8A-4147-A177-3AD203B41FA5}">
                      <a16:colId xmlns:a16="http://schemas.microsoft.com/office/drawing/2014/main" val="1003450054"/>
                    </a:ext>
                  </a:extLst>
                </a:gridCol>
                <a:gridCol w="329184">
                  <a:extLst>
                    <a:ext uri="{9D8B030D-6E8A-4147-A177-3AD203B41FA5}">
                      <a16:colId xmlns:a16="http://schemas.microsoft.com/office/drawing/2014/main" val="3075581057"/>
                    </a:ext>
                  </a:extLst>
                </a:gridCol>
                <a:gridCol w="329184">
                  <a:extLst>
                    <a:ext uri="{9D8B030D-6E8A-4147-A177-3AD203B41FA5}">
                      <a16:colId xmlns:a16="http://schemas.microsoft.com/office/drawing/2014/main" val="2523119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019544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- 2023-09-14 15:00:59</a:t>
                      </a:r>
                      <a:r>
                        <a:rPr kumimoji="0" lang="de-DE" sz="1000" b="0" i="0" u="none" strike="noStrike" kern="1200" cap="none" spc="0" normalizeH="0" baseline="0" noProof="0">
                          <a:ln>
                            <a:noFill/>
                          </a:ln>
                          <a:solidFill>
                            <a:prstClr val="black"/>
                          </a:solidFill>
                          <a:effectLst/>
                          <a:uLnTx/>
                          <a:uFillTx/>
                          <a:latin typeface="Calibri"/>
                          <a:ea typeface="+mn-ea"/>
                          <a:cs typeface="+mn-cs"/>
                        </a:rPr>
                        <a:t>
 🕵️‍♀️Da hat ein Mann aus Trier vermutlich einen großen Schrecken bekommen, als er sein Bild auf Fahndungsfotos der Polizei entdeckte. Die Beamt:innen suchten ihn, da er vermeintlich ein Betrüger sei, der mit einem gefälschten Ausweis Geld vom Konto eines anderen gestohlen haben soll. 
💸🏧 Er stellte sich der Polizei – aber nicht, weil er schuldig war. Anscheinend war der Bank ein folgenschweres Missgeschick passiert. Wie die Polizei wenige Stunden nach der Veröffentlichung der Fahndungsbilder mitteilte, habe der Mann wohl ganz legal mit seinem Ausweis Geld von seinem Konto abheben wollen. Allerdings hatte die Bank einen weiteren Kunden mit dem gleichen Namen und von dessem Konto ging das Geld dann versehentlich ab. Dieser merkte den Verlust und brachte den vermeintlichen Betrug zur Anzeige. 
Am Ende ein kurzer Schreck für den „Betrüger“. 
#swr #swraktuell #rheinlandpfalz #rlp #polizei #polizeimeldung #fahndung #verwechslung #missgeschick #fehler #doppelgänger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60668663"/>
                  </a:ext>
                </a:extLst>
              </a:tr>
            </a:tbl>
          </a:graphicData>
        </a:graphic>
      </p:graphicFrame>
      <p:sp>
        <p:nvSpPr>
          <p:cNvPr id="4" name="Text Placeholder 3">
            <a:extLst>
              <a:ext uri="{FF2B5EF4-FFF2-40B4-BE49-F238E27FC236}">
                <a16:creationId xmlns:a16="http://schemas.microsoft.com/office/drawing/2014/main" id="{4C07000C-BC47-494D-B1B1-25623AFEF24C}"/>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149698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E1CC3-4023-4927-9375-3D5B1EC54F66}"/>
              </a:ext>
            </a:extLst>
          </p:cNvPr>
          <p:cNvSpPr>
            <a:spLocks noGrp="1"/>
          </p:cNvSpPr>
          <p:nvPr>
            <p:ph type="title"/>
          </p:nvPr>
        </p:nvSpPr>
        <p:spPr/>
        <p:txBody>
          <a:bodyPr/>
          <a:lstStyle/>
          <a:p>
            <a:r>
              <a:rPr lang="en-US"/>
              <a:t>Instagram Posts Table | swraktuell - 19 of 26</a:t>
            </a:r>
          </a:p>
        </p:txBody>
      </p:sp>
      <p:graphicFrame>
        <p:nvGraphicFramePr>
          <p:cNvPr id="5" name="Table Placeholder 4">
            <a:extLst>
              <a:ext uri="{FF2B5EF4-FFF2-40B4-BE49-F238E27FC236}">
                <a16:creationId xmlns:a16="http://schemas.microsoft.com/office/drawing/2014/main" id="{472FAD41-CBBA-4841-A4D4-3A3705F851D4}"/>
              </a:ext>
            </a:extLst>
          </p:cNvPr>
          <p:cNvGraphicFramePr>
            <a:graphicFrameLocks noGrp="1"/>
          </p:cNvGraphicFramePr>
          <p:nvPr>
            <p:ph type="tbl" sz="quarter" idx="13"/>
            <p:extLst>
              <p:ext uri="{D42A27DB-BD31-4B8C-83A1-F6EECF244321}">
                <p14:modId xmlns:p14="http://schemas.microsoft.com/office/powerpoint/2010/main" val="1548613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05027703"/>
                    </a:ext>
                  </a:extLst>
                </a:gridCol>
                <a:gridCol w="987552">
                  <a:extLst>
                    <a:ext uri="{9D8B030D-6E8A-4147-A177-3AD203B41FA5}">
                      <a16:colId xmlns:a16="http://schemas.microsoft.com/office/drawing/2014/main" val="79243378"/>
                    </a:ext>
                  </a:extLst>
                </a:gridCol>
                <a:gridCol w="329184">
                  <a:extLst>
                    <a:ext uri="{9D8B030D-6E8A-4147-A177-3AD203B41FA5}">
                      <a16:colId xmlns:a16="http://schemas.microsoft.com/office/drawing/2014/main" val="4009720525"/>
                    </a:ext>
                  </a:extLst>
                </a:gridCol>
                <a:gridCol w="329184">
                  <a:extLst>
                    <a:ext uri="{9D8B030D-6E8A-4147-A177-3AD203B41FA5}">
                      <a16:colId xmlns:a16="http://schemas.microsoft.com/office/drawing/2014/main" val="1788576505"/>
                    </a:ext>
                  </a:extLst>
                </a:gridCol>
                <a:gridCol w="329184">
                  <a:extLst>
                    <a:ext uri="{9D8B030D-6E8A-4147-A177-3AD203B41FA5}">
                      <a16:colId xmlns:a16="http://schemas.microsoft.com/office/drawing/2014/main" val="3513487031"/>
                    </a:ext>
                  </a:extLst>
                </a:gridCol>
                <a:gridCol w="329184">
                  <a:extLst>
                    <a:ext uri="{9D8B030D-6E8A-4147-A177-3AD203B41FA5}">
                      <a16:colId xmlns:a16="http://schemas.microsoft.com/office/drawing/2014/main" val="2745649673"/>
                    </a:ext>
                  </a:extLst>
                </a:gridCol>
                <a:gridCol w="329184">
                  <a:extLst>
                    <a:ext uri="{9D8B030D-6E8A-4147-A177-3AD203B41FA5}">
                      <a16:colId xmlns:a16="http://schemas.microsoft.com/office/drawing/2014/main" val="1842045743"/>
                    </a:ext>
                  </a:extLst>
                </a:gridCol>
                <a:gridCol w="329184">
                  <a:extLst>
                    <a:ext uri="{9D8B030D-6E8A-4147-A177-3AD203B41FA5}">
                      <a16:colId xmlns:a16="http://schemas.microsoft.com/office/drawing/2014/main" val="634896876"/>
                    </a:ext>
                  </a:extLst>
                </a:gridCol>
                <a:gridCol w="329184">
                  <a:extLst>
                    <a:ext uri="{9D8B030D-6E8A-4147-A177-3AD203B41FA5}">
                      <a16:colId xmlns:a16="http://schemas.microsoft.com/office/drawing/2014/main" val="1466739201"/>
                    </a:ext>
                  </a:extLst>
                </a:gridCol>
                <a:gridCol w="329184">
                  <a:extLst>
                    <a:ext uri="{9D8B030D-6E8A-4147-A177-3AD203B41FA5}">
                      <a16:colId xmlns:a16="http://schemas.microsoft.com/office/drawing/2014/main" val="3969810"/>
                    </a:ext>
                  </a:extLst>
                </a:gridCol>
                <a:gridCol w="329184">
                  <a:extLst>
                    <a:ext uri="{9D8B030D-6E8A-4147-A177-3AD203B41FA5}">
                      <a16:colId xmlns:a16="http://schemas.microsoft.com/office/drawing/2014/main" val="2929316922"/>
                    </a:ext>
                  </a:extLst>
                </a:gridCol>
                <a:gridCol w="329184">
                  <a:extLst>
                    <a:ext uri="{9D8B030D-6E8A-4147-A177-3AD203B41FA5}">
                      <a16:colId xmlns:a16="http://schemas.microsoft.com/office/drawing/2014/main" val="615927640"/>
                    </a:ext>
                  </a:extLst>
                </a:gridCol>
                <a:gridCol w="329184">
                  <a:extLst>
                    <a:ext uri="{9D8B030D-6E8A-4147-A177-3AD203B41FA5}">
                      <a16:colId xmlns:a16="http://schemas.microsoft.com/office/drawing/2014/main" val="4157074917"/>
                    </a:ext>
                  </a:extLst>
                </a:gridCol>
                <a:gridCol w="329184">
                  <a:extLst>
                    <a:ext uri="{9D8B030D-6E8A-4147-A177-3AD203B41FA5}">
                      <a16:colId xmlns:a16="http://schemas.microsoft.com/office/drawing/2014/main" val="569622270"/>
                    </a:ext>
                  </a:extLst>
                </a:gridCol>
                <a:gridCol w="329184">
                  <a:extLst>
                    <a:ext uri="{9D8B030D-6E8A-4147-A177-3AD203B41FA5}">
                      <a16:colId xmlns:a16="http://schemas.microsoft.com/office/drawing/2014/main" val="1492389258"/>
                    </a:ext>
                  </a:extLst>
                </a:gridCol>
                <a:gridCol w="329184">
                  <a:extLst>
                    <a:ext uri="{9D8B030D-6E8A-4147-A177-3AD203B41FA5}">
                      <a16:colId xmlns:a16="http://schemas.microsoft.com/office/drawing/2014/main" val="2525055332"/>
                    </a:ext>
                  </a:extLst>
                </a:gridCol>
                <a:gridCol w="329184">
                  <a:extLst>
                    <a:ext uri="{9D8B030D-6E8A-4147-A177-3AD203B41FA5}">
                      <a16:colId xmlns:a16="http://schemas.microsoft.com/office/drawing/2014/main" val="2825493952"/>
                    </a:ext>
                  </a:extLst>
                </a:gridCol>
                <a:gridCol w="329184">
                  <a:extLst>
                    <a:ext uri="{9D8B030D-6E8A-4147-A177-3AD203B41FA5}">
                      <a16:colId xmlns:a16="http://schemas.microsoft.com/office/drawing/2014/main" val="2422650767"/>
                    </a:ext>
                  </a:extLst>
                </a:gridCol>
                <a:gridCol w="329184">
                  <a:extLst>
                    <a:ext uri="{9D8B030D-6E8A-4147-A177-3AD203B41FA5}">
                      <a16:colId xmlns:a16="http://schemas.microsoft.com/office/drawing/2014/main" val="2911310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150384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- 2023-09-13 16:41:32</a:t>
                      </a:r>
                      <a:r>
                        <a:rPr kumimoji="0" lang="de-DE" sz="1000" b="0" i="0" u="none" strike="noStrike" kern="1200" cap="none" spc="0" normalizeH="0" baseline="0" noProof="0">
                          <a:ln>
                            <a:noFill/>
                          </a:ln>
                          <a:solidFill>
                            <a:prstClr val="black"/>
                          </a:solidFill>
                          <a:effectLst/>
                          <a:uLnTx/>
                          <a:uFillTx/>
                          <a:latin typeface="Calibri"/>
                          <a:ea typeface="+mn-ea"/>
                          <a:cs typeface="+mn-cs"/>
                        </a:rPr>
                        <a:t>
 Wie konnte das passieren? – Diese Frage stellen sich alle, die den Fall aus Edenkoben kennen.
Ein vorbestrafter Sexualstraftäter soll ein Mädchen auf dem Weg zur Schule in sein Auto gezerrt und dann mit ihr in ein leerstehendes Gebäude im Kreis Bad Dürkheim gefahren sein. Dort soll er sie missbraucht haben. Nach einer Verfolgungsfahrt, bei der der Mann drei Unfälle verursacht hat, konnte ihn die Polizei stoppen und das Mädchen aus dem Auto rausholen.
Der Mann aus Neustadt an der Weinstraße hat eine Vorgeschichte: Er wurde 1996 und 2008 zu mehrjährigen Haftstrafen wegen der Begehung von Sexualstraftaten verurteilt. In unserem Post stellen wir die Ereignisse seit seiner Haftentlassung 2012 dar.
Mehr Infos findet ihr immer in den Artikeln in unserer Bio!
#swr #swraktuell #rheinlandpfalz #rlp #edenkoben #neustadtanderweinstraße #neustadt #missbrauch #polizei #prävention #schutz #persönlichkeitsrechte #staatsanwaltschaft #recht #gerechtigkeit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18373814"/>
                  </a:ext>
                </a:extLst>
              </a:tr>
            </a:tbl>
          </a:graphicData>
        </a:graphic>
      </p:graphicFrame>
      <p:sp>
        <p:nvSpPr>
          <p:cNvPr id="4" name="Text Placeholder 3">
            <a:extLst>
              <a:ext uri="{FF2B5EF4-FFF2-40B4-BE49-F238E27FC236}">
                <a16:creationId xmlns:a16="http://schemas.microsoft.com/office/drawing/2014/main" id="{FDD6642A-545D-491F-BCB2-09FE743ED7E7}"/>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2981791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1DB00-6A0B-45BA-B658-62C39E307FA7}"/>
              </a:ext>
            </a:extLst>
          </p:cNvPr>
          <p:cNvSpPr>
            <a:spLocks noGrp="1"/>
          </p:cNvSpPr>
          <p:nvPr>
            <p:ph type="title"/>
          </p:nvPr>
        </p:nvSpPr>
        <p:spPr/>
        <p:txBody>
          <a:bodyPr/>
          <a:lstStyle/>
          <a:p>
            <a:r>
              <a:rPr lang="en-US"/>
              <a:t>Instagram Posts Table | swraktuell - 20 of 26</a:t>
            </a:r>
          </a:p>
        </p:txBody>
      </p:sp>
      <p:graphicFrame>
        <p:nvGraphicFramePr>
          <p:cNvPr id="5" name="Table Placeholder 4">
            <a:extLst>
              <a:ext uri="{FF2B5EF4-FFF2-40B4-BE49-F238E27FC236}">
                <a16:creationId xmlns:a16="http://schemas.microsoft.com/office/drawing/2014/main" id="{9E1CEA7E-65B7-4FFB-A6CB-E2EBCAAB0607}"/>
              </a:ext>
            </a:extLst>
          </p:cNvPr>
          <p:cNvGraphicFramePr>
            <a:graphicFrameLocks noGrp="1"/>
          </p:cNvGraphicFramePr>
          <p:nvPr>
            <p:ph type="tbl" sz="quarter" idx="13"/>
            <p:extLst>
              <p:ext uri="{D42A27DB-BD31-4B8C-83A1-F6EECF244321}">
                <p14:modId xmlns:p14="http://schemas.microsoft.com/office/powerpoint/2010/main" val="3344002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769368892"/>
                    </a:ext>
                  </a:extLst>
                </a:gridCol>
                <a:gridCol w="987552">
                  <a:extLst>
                    <a:ext uri="{9D8B030D-6E8A-4147-A177-3AD203B41FA5}">
                      <a16:colId xmlns:a16="http://schemas.microsoft.com/office/drawing/2014/main" val="2193456746"/>
                    </a:ext>
                  </a:extLst>
                </a:gridCol>
                <a:gridCol w="329184">
                  <a:extLst>
                    <a:ext uri="{9D8B030D-6E8A-4147-A177-3AD203B41FA5}">
                      <a16:colId xmlns:a16="http://schemas.microsoft.com/office/drawing/2014/main" val="2953341269"/>
                    </a:ext>
                  </a:extLst>
                </a:gridCol>
                <a:gridCol w="329184">
                  <a:extLst>
                    <a:ext uri="{9D8B030D-6E8A-4147-A177-3AD203B41FA5}">
                      <a16:colId xmlns:a16="http://schemas.microsoft.com/office/drawing/2014/main" val="1223395655"/>
                    </a:ext>
                  </a:extLst>
                </a:gridCol>
                <a:gridCol w="329184">
                  <a:extLst>
                    <a:ext uri="{9D8B030D-6E8A-4147-A177-3AD203B41FA5}">
                      <a16:colId xmlns:a16="http://schemas.microsoft.com/office/drawing/2014/main" val="977049239"/>
                    </a:ext>
                  </a:extLst>
                </a:gridCol>
                <a:gridCol w="329184">
                  <a:extLst>
                    <a:ext uri="{9D8B030D-6E8A-4147-A177-3AD203B41FA5}">
                      <a16:colId xmlns:a16="http://schemas.microsoft.com/office/drawing/2014/main" val="3542176386"/>
                    </a:ext>
                  </a:extLst>
                </a:gridCol>
                <a:gridCol w="329184">
                  <a:extLst>
                    <a:ext uri="{9D8B030D-6E8A-4147-A177-3AD203B41FA5}">
                      <a16:colId xmlns:a16="http://schemas.microsoft.com/office/drawing/2014/main" val="799142738"/>
                    </a:ext>
                  </a:extLst>
                </a:gridCol>
                <a:gridCol w="329184">
                  <a:extLst>
                    <a:ext uri="{9D8B030D-6E8A-4147-A177-3AD203B41FA5}">
                      <a16:colId xmlns:a16="http://schemas.microsoft.com/office/drawing/2014/main" val="735176941"/>
                    </a:ext>
                  </a:extLst>
                </a:gridCol>
                <a:gridCol w="329184">
                  <a:extLst>
                    <a:ext uri="{9D8B030D-6E8A-4147-A177-3AD203B41FA5}">
                      <a16:colId xmlns:a16="http://schemas.microsoft.com/office/drawing/2014/main" val="2830637479"/>
                    </a:ext>
                  </a:extLst>
                </a:gridCol>
                <a:gridCol w="329184">
                  <a:extLst>
                    <a:ext uri="{9D8B030D-6E8A-4147-A177-3AD203B41FA5}">
                      <a16:colId xmlns:a16="http://schemas.microsoft.com/office/drawing/2014/main" val="2512664064"/>
                    </a:ext>
                  </a:extLst>
                </a:gridCol>
                <a:gridCol w="329184">
                  <a:extLst>
                    <a:ext uri="{9D8B030D-6E8A-4147-A177-3AD203B41FA5}">
                      <a16:colId xmlns:a16="http://schemas.microsoft.com/office/drawing/2014/main" val="511046143"/>
                    </a:ext>
                  </a:extLst>
                </a:gridCol>
                <a:gridCol w="329184">
                  <a:extLst>
                    <a:ext uri="{9D8B030D-6E8A-4147-A177-3AD203B41FA5}">
                      <a16:colId xmlns:a16="http://schemas.microsoft.com/office/drawing/2014/main" val="2055778472"/>
                    </a:ext>
                  </a:extLst>
                </a:gridCol>
                <a:gridCol w="329184">
                  <a:extLst>
                    <a:ext uri="{9D8B030D-6E8A-4147-A177-3AD203B41FA5}">
                      <a16:colId xmlns:a16="http://schemas.microsoft.com/office/drawing/2014/main" val="1403026270"/>
                    </a:ext>
                  </a:extLst>
                </a:gridCol>
                <a:gridCol w="329184">
                  <a:extLst>
                    <a:ext uri="{9D8B030D-6E8A-4147-A177-3AD203B41FA5}">
                      <a16:colId xmlns:a16="http://schemas.microsoft.com/office/drawing/2014/main" val="1698263056"/>
                    </a:ext>
                  </a:extLst>
                </a:gridCol>
                <a:gridCol w="329184">
                  <a:extLst>
                    <a:ext uri="{9D8B030D-6E8A-4147-A177-3AD203B41FA5}">
                      <a16:colId xmlns:a16="http://schemas.microsoft.com/office/drawing/2014/main" val="2258044776"/>
                    </a:ext>
                  </a:extLst>
                </a:gridCol>
                <a:gridCol w="329184">
                  <a:extLst>
                    <a:ext uri="{9D8B030D-6E8A-4147-A177-3AD203B41FA5}">
                      <a16:colId xmlns:a16="http://schemas.microsoft.com/office/drawing/2014/main" val="3666517520"/>
                    </a:ext>
                  </a:extLst>
                </a:gridCol>
                <a:gridCol w="329184">
                  <a:extLst>
                    <a:ext uri="{9D8B030D-6E8A-4147-A177-3AD203B41FA5}">
                      <a16:colId xmlns:a16="http://schemas.microsoft.com/office/drawing/2014/main" val="1447276489"/>
                    </a:ext>
                  </a:extLst>
                </a:gridCol>
                <a:gridCol w="329184">
                  <a:extLst>
                    <a:ext uri="{9D8B030D-6E8A-4147-A177-3AD203B41FA5}">
                      <a16:colId xmlns:a16="http://schemas.microsoft.com/office/drawing/2014/main" val="69479883"/>
                    </a:ext>
                  </a:extLst>
                </a:gridCol>
                <a:gridCol w="329184">
                  <a:extLst>
                    <a:ext uri="{9D8B030D-6E8A-4147-A177-3AD203B41FA5}">
                      <a16:colId xmlns:a16="http://schemas.microsoft.com/office/drawing/2014/main" val="2920359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368873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- 2023-09-13 15:01:22</a:t>
                      </a:r>
                      <a:r>
                        <a:rPr kumimoji="0" lang="de-DE" sz="1000" b="0" i="0" u="none" strike="noStrike" kern="1200" cap="none" spc="0" normalizeH="0" baseline="0" noProof="0">
                          <a:ln>
                            <a:noFill/>
                          </a:ln>
                          <a:solidFill>
                            <a:prstClr val="black"/>
                          </a:solidFill>
                          <a:effectLst/>
                          <a:uLnTx/>
                          <a:uFillTx/>
                          <a:latin typeface="Calibri"/>
                          <a:ea typeface="+mn-ea"/>
                          <a:cs typeface="+mn-cs"/>
                        </a:rPr>
                        <a:t>
 💡⛑️ Am Donnerstag, den 14. September, ist Bundesweiter Warntag! 
⚠️ An diesem Tag sollen jedes Jahr die Warnsysteme in Deutschland geprobt werden. Damit soll sicher gestellt werden, dass die Systeme auch funktionieren, wenn beispielsweise ein Unwetter oder andere Gefahren drohen.
📱 Am Donnerstag gegen 11 Uhr löst das Bundesamt für Bevölkerungsschutz und Katastrophenhilfe (BBK) die Probewarnung über das sogenannte Modulare Warnsystem aus. Mit diesem System sind diverse Warnkanäle verknüpft, unter anderem die Warn-App NINA oder KATWARN für das Smartphone. 
📢 Gleichzeitig lösen die teilnehmenden Länder - also auch Baden-Württemberg und Rheinland-Pfalz - und Kommunen ihre lokalen Warnmittel wie zum Beispiel Sirenen aus. Gegen 11:45 Uhr erfolgt für die meisten Warnmittel die Entwarnung.
🔕 Über Cell Broadcast wird derzeit noch keine Entwarnung versendet. Mobilfunknetzbetreibern prüfen derzeit noch die Möglichkeit.
👉 Schickt den Post gerne an Menschen weiter, die sich sonst vielleicht erschrocken hätten. 🙃
#swr #swraktuell #warnung #warntag #bundesweiterwarntag #katastrophnschutz #sirenen #sirene #probewarnung #warnmittel #NINA #KATWARN #BIWAPP #badenwürttemberg #rheinlandpfalz #deutschland #instanews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19964182"/>
                  </a:ext>
                </a:extLst>
              </a:tr>
            </a:tbl>
          </a:graphicData>
        </a:graphic>
      </p:graphicFrame>
      <p:sp>
        <p:nvSpPr>
          <p:cNvPr id="4" name="Text Placeholder 3">
            <a:extLst>
              <a:ext uri="{FF2B5EF4-FFF2-40B4-BE49-F238E27FC236}">
                <a16:creationId xmlns:a16="http://schemas.microsoft.com/office/drawing/2014/main" id="{363E0B50-5654-4F32-A035-7F2D0340FAB8}"/>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362114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A498D-B3EB-4210-BA01-55DC6F0E6C08}"/>
              </a:ext>
            </a:extLst>
          </p:cNvPr>
          <p:cNvSpPr>
            <a:spLocks noGrp="1"/>
          </p:cNvSpPr>
          <p:nvPr>
            <p:ph type="title"/>
          </p:nvPr>
        </p:nvSpPr>
        <p:spPr/>
        <p:txBody>
          <a:bodyPr/>
          <a:lstStyle/>
          <a:p>
            <a:r>
              <a:rPr lang="en-US"/>
              <a:t>Instagram Posts Table | swraktuell - 21 of 26</a:t>
            </a:r>
          </a:p>
        </p:txBody>
      </p:sp>
      <p:graphicFrame>
        <p:nvGraphicFramePr>
          <p:cNvPr id="5" name="Table Placeholder 4">
            <a:extLst>
              <a:ext uri="{FF2B5EF4-FFF2-40B4-BE49-F238E27FC236}">
                <a16:creationId xmlns:a16="http://schemas.microsoft.com/office/drawing/2014/main" id="{37AFC39A-DE3E-41FA-8A9D-6A61C3E464B9}"/>
              </a:ext>
            </a:extLst>
          </p:cNvPr>
          <p:cNvGraphicFramePr>
            <a:graphicFrameLocks noGrp="1"/>
          </p:cNvGraphicFramePr>
          <p:nvPr>
            <p:ph type="tbl" sz="quarter" idx="13"/>
            <p:extLst>
              <p:ext uri="{D42A27DB-BD31-4B8C-83A1-F6EECF244321}">
                <p14:modId xmlns:p14="http://schemas.microsoft.com/office/powerpoint/2010/main" val="3606172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39475368"/>
                    </a:ext>
                  </a:extLst>
                </a:gridCol>
                <a:gridCol w="987552">
                  <a:extLst>
                    <a:ext uri="{9D8B030D-6E8A-4147-A177-3AD203B41FA5}">
                      <a16:colId xmlns:a16="http://schemas.microsoft.com/office/drawing/2014/main" val="1206410248"/>
                    </a:ext>
                  </a:extLst>
                </a:gridCol>
                <a:gridCol w="329184">
                  <a:extLst>
                    <a:ext uri="{9D8B030D-6E8A-4147-A177-3AD203B41FA5}">
                      <a16:colId xmlns:a16="http://schemas.microsoft.com/office/drawing/2014/main" val="2573602315"/>
                    </a:ext>
                  </a:extLst>
                </a:gridCol>
                <a:gridCol w="329184">
                  <a:extLst>
                    <a:ext uri="{9D8B030D-6E8A-4147-A177-3AD203B41FA5}">
                      <a16:colId xmlns:a16="http://schemas.microsoft.com/office/drawing/2014/main" val="511900401"/>
                    </a:ext>
                  </a:extLst>
                </a:gridCol>
                <a:gridCol w="329184">
                  <a:extLst>
                    <a:ext uri="{9D8B030D-6E8A-4147-A177-3AD203B41FA5}">
                      <a16:colId xmlns:a16="http://schemas.microsoft.com/office/drawing/2014/main" val="3022433553"/>
                    </a:ext>
                  </a:extLst>
                </a:gridCol>
                <a:gridCol w="329184">
                  <a:extLst>
                    <a:ext uri="{9D8B030D-6E8A-4147-A177-3AD203B41FA5}">
                      <a16:colId xmlns:a16="http://schemas.microsoft.com/office/drawing/2014/main" val="2805144218"/>
                    </a:ext>
                  </a:extLst>
                </a:gridCol>
                <a:gridCol w="329184">
                  <a:extLst>
                    <a:ext uri="{9D8B030D-6E8A-4147-A177-3AD203B41FA5}">
                      <a16:colId xmlns:a16="http://schemas.microsoft.com/office/drawing/2014/main" val="69986664"/>
                    </a:ext>
                  </a:extLst>
                </a:gridCol>
                <a:gridCol w="329184">
                  <a:extLst>
                    <a:ext uri="{9D8B030D-6E8A-4147-A177-3AD203B41FA5}">
                      <a16:colId xmlns:a16="http://schemas.microsoft.com/office/drawing/2014/main" val="3942028218"/>
                    </a:ext>
                  </a:extLst>
                </a:gridCol>
                <a:gridCol w="329184">
                  <a:extLst>
                    <a:ext uri="{9D8B030D-6E8A-4147-A177-3AD203B41FA5}">
                      <a16:colId xmlns:a16="http://schemas.microsoft.com/office/drawing/2014/main" val="888056639"/>
                    </a:ext>
                  </a:extLst>
                </a:gridCol>
                <a:gridCol w="329184">
                  <a:extLst>
                    <a:ext uri="{9D8B030D-6E8A-4147-A177-3AD203B41FA5}">
                      <a16:colId xmlns:a16="http://schemas.microsoft.com/office/drawing/2014/main" val="2393695244"/>
                    </a:ext>
                  </a:extLst>
                </a:gridCol>
                <a:gridCol w="329184">
                  <a:extLst>
                    <a:ext uri="{9D8B030D-6E8A-4147-A177-3AD203B41FA5}">
                      <a16:colId xmlns:a16="http://schemas.microsoft.com/office/drawing/2014/main" val="2955403640"/>
                    </a:ext>
                  </a:extLst>
                </a:gridCol>
                <a:gridCol w="329184">
                  <a:extLst>
                    <a:ext uri="{9D8B030D-6E8A-4147-A177-3AD203B41FA5}">
                      <a16:colId xmlns:a16="http://schemas.microsoft.com/office/drawing/2014/main" val="3595614057"/>
                    </a:ext>
                  </a:extLst>
                </a:gridCol>
                <a:gridCol w="329184">
                  <a:extLst>
                    <a:ext uri="{9D8B030D-6E8A-4147-A177-3AD203B41FA5}">
                      <a16:colId xmlns:a16="http://schemas.microsoft.com/office/drawing/2014/main" val="83642816"/>
                    </a:ext>
                  </a:extLst>
                </a:gridCol>
                <a:gridCol w="329184">
                  <a:extLst>
                    <a:ext uri="{9D8B030D-6E8A-4147-A177-3AD203B41FA5}">
                      <a16:colId xmlns:a16="http://schemas.microsoft.com/office/drawing/2014/main" val="2737488591"/>
                    </a:ext>
                  </a:extLst>
                </a:gridCol>
                <a:gridCol w="329184">
                  <a:extLst>
                    <a:ext uri="{9D8B030D-6E8A-4147-A177-3AD203B41FA5}">
                      <a16:colId xmlns:a16="http://schemas.microsoft.com/office/drawing/2014/main" val="3300809886"/>
                    </a:ext>
                  </a:extLst>
                </a:gridCol>
                <a:gridCol w="329184">
                  <a:extLst>
                    <a:ext uri="{9D8B030D-6E8A-4147-A177-3AD203B41FA5}">
                      <a16:colId xmlns:a16="http://schemas.microsoft.com/office/drawing/2014/main" val="2514139364"/>
                    </a:ext>
                  </a:extLst>
                </a:gridCol>
                <a:gridCol w="329184">
                  <a:extLst>
                    <a:ext uri="{9D8B030D-6E8A-4147-A177-3AD203B41FA5}">
                      <a16:colId xmlns:a16="http://schemas.microsoft.com/office/drawing/2014/main" val="2426110459"/>
                    </a:ext>
                  </a:extLst>
                </a:gridCol>
                <a:gridCol w="329184">
                  <a:extLst>
                    <a:ext uri="{9D8B030D-6E8A-4147-A177-3AD203B41FA5}">
                      <a16:colId xmlns:a16="http://schemas.microsoft.com/office/drawing/2014/main" val="2983803265"/>
                    </a:ext>
                  </a:extLst>
                </a:gridCol>
                <a:gridCol w="329184">
                  <a:extLst>
                    <a:ext uri="{9D8B030D-6E8A-4147-A177-3AD203B41FA5}">
                      <a16:colId xmlns:a16="http://schemas.microsoft.com/office/drawing/2014/main" val="2156708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754567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- 2023-09-13 12:11:07</a:t>
                      </a:r>
                      <a:r>
                        <a:rPr kumimoji="0" lang="de-DE" sz="1000" b="0" i="0" u="none" strike="noStrike" kern="1200" cap="none" spc="0" normalizeH="0" baseline="0" noProof="0">
                          <a:ln>
                            <a:noFill/>
                          </a:ln>
                          <a:solidFill>
                            <a:prstClr val="black"/>
                          </a:solidFill>
                          <a:effectLst/>
                          <a:uLnTx/>
                          <a:uFillTx/>
                          <a:latin typeface="Calibri"/>
                          <a:ea typeface="+mn-ea"/>
                          <a:cs typeface="+mn-cs"/>
                        </a:rPr>
                        <a:t>
 🍇🍇🍇 In den Rebhängen auf dem Tüllinger Berg in Weil am Rhein (Kreis Lörrach) sind zur Zeit ehrenamtliche "Rebhüter" unterwegs. 
🍷 Die "Rebhüter" der Haltinger Winzergenossenschaft sind jedes Jahr zur Traubenreife unterwegs und passen genau auf die Trauben auf. Auf 50 Hektar patrouillieren sie. Immer bereit, die Trauben zu verteidigen. Gegen tierische Trauben-Diebe, wie Vögel, aber auch gegen menschliche Räuber. 
👨‍👩‍👦‍👧 "Es gibt auch Leute, die sich den Autositz mit Trauben vollladen und einem dann erklären, wenn man sie anspricht, dass es im Laden keine so frischen Trauben gäbe", sagt Winzer und "Rebhüter" Jürgen Engler.
👮 Zweimal fünf Stunden pro Tag sind die "Rebhüter" unterwegs. Vor allem am Wochenende. Bis die Trauben geerntet sind.
❤️ Lasst gerne ein Like für die Arbeit der Traubenschützer da!
#swr #swraktuell #wein #weinreben #lörrach #haltingerwinzergenossenschaft #winzer #trauben #traubenernte #traubenlese #diebe #mundraub #rebhüter #weilamrhein #traubenreife #traubenlesen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36617671"/>
                  </a:ext>
                </a:extLst>
              </a:tr>
            </a:tbl>
          </a:graphicData>
        </a:graphic>
      </p:graphicFrame>
      <p:sp>
        <p:nvSpPr>
          <p:cNvPr id="4" name="Text Placeholder 3">
            <a:extLst>
              <a:ext uri="{FF2B5EF4-FFF2-40B4-BE49-F238E27FC236}">
                <a16:creationId xmlns:a16="http://schemas.microsoft.com/office/drawing/2014/main" id="{B6B08ACB-BB26-46E8-A94F-7075AD0F9EE4}"/>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260873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16555-731D-41AD-8116-C105AF678C39}"/>
              </a:ext>
            </a:extLst>
          </p:cNvPr>
          <p:cNvSpPr>
            <a:spLocks noGrp="1"/>
          </p:cNvSpPr>
          <p:nvPr>
            <p:ph type="title"/>
          </p:nvPr>
        </p:nvSpPr>
        <p:spPr/>
        <p:txBody>
          <a:bodyPr/>
          <a:lstStyle/>
          <a:p>
            <a:r>
              <a:rPr lang="en-US"/>
              <a:t>Instagram Posts Table | swraktuell - 22 of 26</a:t>
            </a:r>
          </a:p>
        </p:txBody>
      </p:sp>
      <p:graphicFrame>
        <p:nvGraphicFramePr>
          <p:cNvPr id="5" name="Table Placeholder 4">
            <a:extLst>
              <a:ext uri="{FF2B5EF4-FFF2-40B4-BE49-F238E27FC236}">
                <a16:creationId xmlns:a16="http://schemas.microsoft.com/office/drawing/2014/main" id="{1B5AB504-8C85-463C-AA92-583146B3D49A}"/>
              </a:ext>
            </a:extLst>
          </p:cNvPr>
          <p:cNvGraphicFramePr>
            <a:graphicFrameLocks noGrp="1"/>
          </p:cNvGraphicFramePr>
          <p:nvPr>
            <p:ph type="tbl" sz="quarter" idx="13"/>
            <p:extLst>
              <p:ext uri="{D42A27DB-BD31-4B8C-83A1-F6EECF244321}">
                <p14:modId xmlns:p14="http://schemas.microsoft.com/office/powerpoint/2010/main" val="3219865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24770829"/>
                    </a:ext>
                  </a:extLst>
                </a:gridCol>
                <a:gridCol w="987552">
                  <a:extLst>
                    <a:ext uri="{9D8B030D-6E8A-4147-A177-3AD203B41FA5}">
                      <a16:colId xmlns:a16="http://schemas.microsoft.com/office/drawing/2014/main" val="437812886"/>
                    </a:ext>
                  </a:extLst>
                </a:gridCol>
                <a:gridCol w="329184">
                  <a:extLst>
                    <a:ext uri="{9D8B030D-6E8A-4147-A177-3AD203B41FA5}">
                      <a16:colId xmlns:a16="http://schemas.microsoft.com/office/drawing/2014/main" val="3542856740"/>
                    </a:ext>
                  </a:extLst>
                </a:gridCol>
                <a:gridCol w="329184">
                  <a:extLst>
                    <a:ext uri="{9D8B030D-6E8A-4147-A177-3AD203B41FA5}">
                      <a16:colId xmlns:a16="http://schemas.microsoft.com/office/drawing/2014/main" val="4052387903"/>
                    </a:ext>
                  </a:extLst>
                </a:gridCol>
                <a:gridCol w="329184">
                  <a:extLst>
                    <a:ext uri="{9D8B030D-6E8A-4147-A177-3AD203B41FA5}">
                      <a16:colId xmlns:a16="http://schemas.microsoft.com/office/drawing/2014/main" val="2257476777"/>
                    </a:ext>
                  </a:extLst>
                </a:gridCol>
                <a:gridCol w="329184">
                  <a:extLst>
                    <a:ext uri="{9D8B030D-6E8A-4147-A177-3AD203B41FA5}">
                      <a16:colId xmlns:a16="http://schemas.microsoft.com/office/drawing/2014/main" val="2916209748"/>
                    </a:ext>
                  </a:extLst>
                </a:gridCol>
                <a:gridCol w="329184">
                  <a:extLst>
                    <a:ext uri="{9D8B030D-6E8A-4147-A177-3AD203B41FA5}">
                      <a16:colId xmlns:a16="http://schemas.microsoft.com/office/drawing/2014/main" val="895074450"/>
                    </a:ext>
                  </a:extLst>
                </a:gridCol>
                <a:gridCol w="329184">
                  <a:extLst>
                    <a:ext uri="{9D8B030D-6E8A-4147-A177-3AD203B41FA5}">
                      <a16:colId xmlns:a16="http://schemas.microsoft.com/office/drawing/2014/main" val="3663952115"/>
                    </a:ext>
                  </a:extLst>
                </a:gridCol>
                <a:gridCol w="329184">
                  <a:extLst>
                    <a:ext uri="{9D8B030D-6E8A-4147-A177-3AD203B41FA5}">
                      <a16:colId xmlns:a16="http://schemas.microsoft.com/office/drawing/2014/main" val="3754561712"/>
                    </a:ext>
                  </a:extLst>
                </a:gridCol>
                <a:gridCol w="329184">
                  <a:extLst>
                    <a:ext uri="{9D8B030D-6E8A-4147-A177-3AD203B41FA5}">
                      <a16:colId xmlns:a16="http://schemas.microsoft.com/office/drawing/2014/main" val="616610986"/>
                    </a:ext>
                  </a:extLst>
                </a:gridCol>
                <a:gridCol w="329184">
                  <a:extLst>
                    <a:ext uri="{9D8B030D-6E8A-4147-A177-3AD203B41FA5}">
                      <a16:colId xmlns:a16="http://schemas.microsoft.com/office/drawing/2014/main" val="2237323952"/>
                    </a:ext>
                  </a:extLst>
                </a:gridCol>
                <a:gridCol w="329184">
                  <a:extLst>
                    <a:ext uri="{9D8B030D-6E8A-4147-A177-3AD203B41FA5}">
                      <a16:colId xmlns:a16="http://schemas.microsoft.com/office/drawing/2014/main" val="1483208079"/>
                    </a:ext>
                  </a:extLst>
                </a:gridCol>
                <a:gridCol w="329184">
                  <a:extLst>
                    <a:ext uri="{9D8B030D-6E8A-4147-A177-3AD203B41FA5}">
                      <a16:colId xmlns:a16="http://schemas.microsoft.com/office/drawing/2014/main" val="177518196"/>
                    </a:ext>
                  </a:extLst>
                </a:gridCol>
                <a:gridCol w="329184">
                  <a:extLst>
                    <a:ext uri="{9D8B030D-6E8A-4147-A177-3AD203B41FA5}">
                      <a16:colId xmlns:a16="http://schemas.microsoft.com/office/drawing/2014/main" val="3744397863"/>
                    </a:ext>
                  </a:extLst>
                </a:gridCol>
                <a:gridCol w="329184">
                  <a:extLst>
                    <a:ext uri="{9D8B030D-6E8A-4147-A177-3AD203B41FA5}">
                      <a16:colId xmlns:a16="http://schemas.microsoft.com/office/drawing/2014/main" val="2339539535"/>
                    </a:ext>
                  </a:extLst>
                </a:gridCol>
                <a:gridCol w="329184">
                  <a:extLst>
                    <a:ext uri="{9D8B030D-6E8A-4147-A177-3AD203B41FA5}">
                      <a16:colId xmlns:a16="http://schemas.microsoft.com/office/drawing/2014/main" val="3457207256"/>
                    </a:ext>
                  </a:extLst>
                </a:gridCol>
                <a:gridCol w="329184">
                  <a:extLst>
                    <a:ext uri="{9D8B030D-6E8A-4147-A177-3AD203B41FA5}">
                      <a16:colId xmlns:a16="http://schemas.microsoft.com/office/drawing/2014/main" val="795425154"/>
                    </a:ext>
                  </a:extLst>
                </a:gridCol>
                <a:gridCol w="329184">
                  <a:extLst>
                    <a:ext uri="{9D8B030D-6E8A-4147-A177-3AD203B41FA5}">
                      <a16:colId xmlns:a16="http://schemas.microsoft.com/office/drawing/2014/main" val="581168199"/>
                    </a:ext>
                  </a:extLst>
                </a:gridCol>
                <a:gridCol w="329184">
                  <a:extLst>
                    <a:ext uri="{9D8B030D-6E8A-4147-A177-3AD203B41FA5}">
                      <a16:colId xmlns:a16="http://schemas.microsoft.com/office/drawing/2014/main" val="2036261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015473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- 2023-09-13 11:02:18</a:t>
                      </a:r>
                      <a:r>
                        <a:rPr kumimoji="0" lang="de-DE" sz="1000" b="0" i="0" u="none" strike="noStrike" kern="1200" cap="none" spc="0" normalizeH="0" baseline="0" noProof="0">
                          <a:ln>
                            <a:noFill/>
                          </a:ln>
                          <a:solidFill>
                            <a:prstClr val="black"/>
                          </a:solidFill>
                          <a:effectLst/>
                          <a:uLnTx/>
                          <a:uFillTx/>
                          <a:latin typeface="Calibri"/>
                          <a:ea typeface="+mn-ea"/>
                          <a:cs typeface="+mn-cs"/>
                        </a:rPr>
                        <a:t>
 ⛈️ Nach den Gewittern mit starkem Hagel in der Nacht zum Mittwoch haben Winzer:innen in der Region rund um Worms hohe Ernteausfälle. Der Schaden in den Weinbergen ist hoch. Für Winzer Markus Schneickert war das Unwetter ein Albtraum. 
🍇 Die Weinberge seien zerstört, die Ernte eigentlich teilweise nicht mehr vorhanden, erzählt Schneickert. "Das Schlimmste ist eingetroffen, was eintreffen kann." Fast alle Trauben seien zerstört. Hoffnung sieht der Winzer in den kommenden zwei Tagen: Wenn die Böden etwas trockener werden und somit eine Fahrt in die Weinberge möglich werde, könne noch etwas gerettet werden. 
👩🏼‍🌾 Auch über Rheinhessen zogen Hagelschauer. Laut Bauern- und Winzerverband Rheinland-Pfalz Süd kann bislang aber noch nicht abgeschätzt werden, wie hoch und wie flächendeckend Schäden aufgetreten sind. In Einzelfällen könnte es - wie in Worms - zu Ernteausfällen kommen. Dem Winzerverband zufolge haben viele der Winzerinnen und Winzer eine Hagelversicherung, die in den meisten Fällen auch zahlt.
#swr #swraktuell #rlp #rheinlandpfalz #worms #rheinhessen #wein #weinanbaugebiet #vino #wine #trauben #ernte #unwetter #hagelschäden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43958753"/>
                  </a:ext>
                </a:extLst>
              </a:tr>
            </a:tbl>
          </a:graphicData>
        </a:graphic>
      </p:graphicFrame>
      <p:sp>
        <p:nvSpPr>
          <p:cNvPr id="4" name="Text Placeholder 3">
            <a:extLst>
              <a:ext uri="{FF2B5EF4-FFF2-40B4-BE49-F238E27FC236}">
                <a16:creationId xmlns:a16="http://schemas.microsoft.com/office/drawing/2014/main" id="{D5B23A5D-B50C-4F62-AB41-531F315FDBD2}"/>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462187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223A5-A032-44F2-ACB5-8D3F3FBB4DBB}"/>
              </a:ext>
            </a:extLst>
          </p:cNvPr>
          <p:cNvSpPr>
            <a:spLocks noGrp="1"/>
          </p:cNvSpPr>
          <p:nvPr>
            <p:ph type="title"/>
          </p:nvPr>
        </p:nvSpPr>
        <p:spPr/>
        <p:txBody>
          <a:bodyPr/>
          <a:lstStyle/>
          <a:p>
            <a:r>
              <a:rPr lang="en-US"/>
              <a:t>Instagram Posts Table | swraktuell - 23 of 26</a:t>
            </a:r>
          </a:p>
        </p:txBody>
      </p:sp>
      <p:graphicFrame>
        <p:nvGraphicFramePr>
          <p:cNvPr id="5" name="Table Placeholder 4">
            <a:extLst>
              <a:ext uri="{FF2B5EF4-FFF2-40B4-BE49-F238E27FC236}">
                <a16:creationId xmlns:a16="http://schemas.microsoft.com/office/drawing/2014/main" id="{CAFB5EAD-5E5B-44D2-900E-F58F6DB308DA}"/>
              </a:ext>
            </a:extLst>
          </p:cNvPr>
          <p:cNvGraphicFramePr>
            <a:graphicFrameLocks noGrp="1"/>
          </p:cNvGraphicFramePr>
          <p:nvPr>
            <p:ph type="tbl" sz="quarter" idx="13"/>
            <p:extLst>
              <p:ext uri="{D42A27DB-BD31-4B8C-83A1-F6EECF244321}">
                <p14:modId xmlns:p14="http://schemas.microsoft.com/office/powerpoint/2010/main" val="1516499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8095062"/>
                    </a:ext>
                  </a:extLst>
                </a:gridCol>
                <a:gridCol w="987552">
                  <a:extLst>
                    <a:ext uri="{9D8B030D-6E8A-4147-A177-3AD203B41FA5}">
                      <a16:colId xmlns:a16="http://schemas.microsoft.com/office/drawing/2014/main" val="4003896708"/>
                    </a:ext>
                  </a:extLst>
                </a:gridCol>
                <a:gridCol w="329184">
                  <a:extLst>
                    <a:ext uri="{9D8B030D-6E8A-4147-A177-3AD203B41FA5}">
                      <a16:colId xmlns:a16="http://schemas.microsoft.com/office/drawing/2014/main" val="2139612264"/>
                    </a:ext>
                  </a:extLst>
                </a:gridCol>
                <a:gridCol w="329184">
                  <a:extLst>
                    <a:ext uri="{9D8B030D-6E8A-4147-A177-3AD203B41FA5}">
                      <a16:colId xmlns:a16="http://schemas.microsoft.com/office/drawing/2014/main" val="2029262124"/>
                    </a:ext>
                  </a:extLst>
                </a:gridCol>
                <a:gridCol w="329184">
                  <a:extLst>
                    <a:ext uri="{9D8B030D-6E8A-4147-A177-3AD203B41FA5}">
                      <a16:colId xmlns:a16="http://schemas.microsoft.com/office/drawing/2014/main" val="1145974710"/>
                    </a:ext>
                  </a:extLst>
                </a:gridCol>
                <a:gridCol w="329184">
                  <a:extLst>
                    <a:ext uri="{9D8B030D-6E8A-4147-A177-3AD203B41FA5}">
                      <a16:colId xmlns:a16="http://schemas.microsoft.com/office/drawing/2014/main" val="2597525463"/>
                    </a:ext>
                  </a:extLst>
                </a:gridCol>
                <a:gridCol w="329184">
                  <a:extLst>
                    <a:ext uri="{9D8B030D-6E8A-4147-A177-3AD203B41FA5}">
                      <a16:colId xmlns:a16="http://schemas.microsoft.com/office/drawing/2014/main" val="2606571140"/>
                    </a:ext>
                  </a:extLst>
                </a:gridCol>
                <a:gridCol w="329184">
                  <a:extLst>
                    <a:ext uri="{9D8B030D-6E8A-4147-A177-3AD203B41FA5}">
                      <a16:colId xmlns:a16="http://schemas.microsoft.com/office/drawing/2014/main" val="2129985098"/>
                    </a:ext>
                  </a:extLst>
                </a:gridCol>
                <a:gridCol w="329184">
                  <a:extLst>
                    <a:ext uri="{9D8B030D-6E8A-4147-A177-3AD203B41FA5}">
                      <a16:colId xmlns:a16="http://schemas.microsoft.com/office/drawing/2014/main" val="1810668674"/>
                    </a:ext>
                  </a:extLst>
                </a:gridCol>
                <a:gridCol w="329184">
                  <a:extLst>
                    <a:ext uri="{9D8B030D-6E8A-4147-A177-3AD203B41FA5}">
                      <a16:colId xmlns:a16="http://schemas.microsoft.com/office/drawing/2014/main" val="1383088265"/>
                    </a:ext>
                  </a:extLst>
                </a:gridCol>
                <a:gridCol w="329184">
                  <a:extLst>
                    <a:ext uri="{9D8B030D-6E8A-4147-A177-3AD203B41FA5}">
                      <a16:colId xmlns:a16="http://schemas.microsoft.com/office/drawing/2014/main" val="364724818"/>
                    </a:ext>
                  </a:extLst>
                </a:gridCol>
                <a:gridCol w="329184">
                  <a:extLst>
                    <a:ext uri="{9D8B030D-6E8A-4147-A177-3AD203B41FA5}">
                      <a16:colId xmlns:a16="http://schemas.microsoft.com/office/drawing/2014/main" val="3778549231"/>
                    </a:ext>
                  </a:extLst>
                </a:gridCol>
                <a:gridCol w="329184">
                  <a:extLst>
                    <a:ext uri="{9D8B030D-6E8A-4147-A177-3AD203B41FA5}">
                      <a16:colId xmlns:a16="http://schemas.microsoft.com/office/drawing/2014/main" val="2925209909"/>
                    </a:ext>
                  </a:extLst>
                </a:gridCol>
                <a:gridCol w="329184">
                  <a:extLst>
                    <a:ext uri="{9D8B030D-6E8A-4147-A177-3AD203B41FA5}">
                      <a16:colId xmlns:a16="http://schemas.microsoft.com/office/drawing/2014/main" val="3318979354"/>
                    </a:ext>
                  </a:extLst>
                </a:gridCol>
                <a:gridCol w="329184">
                  <a:extLst>
                    <a:ext uri="{9D8B030D-6E8A-4147-A177-3AD203B41FA5}">
                      <a16:colId xmlns:a16="http://schemas.microsoft.com/office/drawing/2014/main" val="61300975"/>
                    </a:ext>
                  </a:extLst>
                </a:gridCol>
                <a:gridCol w="329184">
                  <a:extLst>
                    <a:ext uri="{9D8B030D-6E8A-4147-A177-3AD203B41FA5}">
                      <a16:colId xmlns:a16="http://schemas.microsoft.com/office/drawing/2014/main" val="930201911"/>
                    </a:ext>
                  </a:extLst>
                </a:gridCol>
                <a:gridCol w="329184">
                  <a:extLst>
                    <a:ext uri="{9D8B030D-6E8A-4147-A177-3AD203B41FA5}">
                      <a16:colId xmlns:a16="http://schemas.microsoft.com/office/drawing/2014/main" val="29087031"/>
                    </a:ext>
                  </a:extLst>
                </a:gridCol>
                <a:gridCol w="329184">
                  <a:extLst>
                    <a:ext uri="{9D8B030D-6E8A-4147-A177-3AD203B41FA5}">
                      <a16:colId xmlns:a16="http://schemas.microsoft.com/office/drawing/2014/main" val="2243186850"/>
                    </a:ext>
                  </a:extLst>
                </a:gridCol>
                <a:gridCol w="329184">
                  <a:extLst>
                    <a:ext uri="{9D8B030D-6E8A-4147-A177-3AD203B41FA5}">
                      <a16:colId xmlns:a16="http://schemas.microsoft.com/office/drawing/2014/main" val="2244397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750946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- 2023-09-13 08:37:07</a:t>
                      </a:r>
                      <a:r>
                        <a:rPr kumimoji="0" lang="de-DE" sz="1000" b="0" i="0" u="none" strike="noStrike" kern="1200" cap="none" spc="0" normalizeH="0" baseline="0" noProof="0">
                          <a:ln>
                            <a:noFill/>
                          </a:ln>
                          <a:solidFill>
                            <a:prstClr val="black"/>
                          </a:solidFill>
                          <a:effectLst/>
                          <a:uLnTx/>
                          <a:uFillTx/>
                          <a:latin typeface="Calibri"/>
                          <a:ea typeface="+mn-ea"/>
                          <a:cs typeface="+mn-cs"/>
                        </a:rPr>
                        <a:t>
 🕰️ Besondere regionale Produkte, wie die Schwarzwälder Kuckucksuhr, sollen künftig ein EU-Qualitätssiegel bekommen.
🌲 Die Kuckucksuhr aus dem Schwarzwald ist weltweit bekannt. Solche besonderen regionalen Produkte sollen erhalten werden. Jetzt hat das Europaparlament in Straßburg eine entsprechende Verordnung verabschiedet.
🧀 🥓 🍾 Bisher gibt es das Herkunftslabel nur für regionale Spezialitäten wie Schwarzwälder Schinken, Parmesan, Champagner, Hessischen Apfelwein oder Spreewälder Gurken. Durch die neue Regelung können nun auch traditionelle handwerkliche oder industrielle Produkte durch geschützte geografische Angaben gekennzeichnet werden. Solche Produkte können Schmuck, Textilien, Glas oder Porzellan sein - oder eben die Kuckucksuhr.
🏷️ Das EU-Qualitätssiegel soll zudem dabei helfen, die Zahl der Fälschungen zu verringern und Fälschungen identifizierbar zu machen.
👇 Welchen Handwerkstraditionen oder Produkten würdet ihr noch EU-Qualitätssiegel verpassen? Schreibt uns gerne in die Kommentare!
#swr #swraktuell #swraktuellbw #instanews #badenwürttemberg #eu #schwarzwald #kuckucksuhr #tradition #handwerk #qualitätssiegel #euqualitätssiegel #region #regionalität #heimat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45572192"/>
                  </a:ext>
                </a:extLst>
              </a:tr>
            </a:tbl>
          </a:graphicData>
        </a:graphic>
      </p:graphicFrame>
      <p:sp>
        <p:nvSpPr>
          <p:cNvPr id="4" name="Text Placeholder 3">
            <a:extLst>
              <a:ext uri="{FF2B5EF4-FFF2-40B4-BE49-F238E27FC236}">
                <a16:creationId xmlns:a16="http://schemas.microsoft.com/office/drawing/2014/main" id="{509C623E-5E7D-4629-A132-35962D4C353C}"/>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2750260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532E8-CEF2-40EB-AB7B-BE2A470AF761}"/>
              </a:ext>
            </a:extLst>
          </p:cNvPr>
          <p:cNvSpPr>
            <a:spLocks noGrp="1"/>
          </p:cNvSpPr>
          <p:nvPr>
            <p:ph type="title"/>
          </p:nvPr>
        </p:nvSpPr>
        <p:spPr/>
        <p:txBody>
          <a:bodyPr/>
          <a:lstStyle/>
          <a:p>
            <a:r>
              <a:rPr lang="en-US"/>
              <a:t>Instagram Posts Table | swraktuell - 24 of 26</a:t>
            </a:r>
          </a:p>
        </p:txBody>
      </p:sp>
      <p:graphicFrame>
        <p:nvGraphicFramePr>
          <p:cNvPr id="5" name="Table Placeholder 4">
            <a:extLst>
              <a:ext uri="{FF2B5EF4-FFF2-40B4-BE49-F238E27FC236}">
                <a16:creationId xmlns:a16="http://schemas.microsoft.com/office/drawing/2014/main" id="{CD18E23B-9F79-4F10-B180-E5EC53BE6ED0}"/>
              </a:ext>
            </a:extLst>
          </p:cNvPr>
          <p:cNvGraphicFramePr>
            <a:graphicFrameLocks noGrp="1"/>
          </p:cNvGraphicFramePr>
          <p:nvPr>
            <p:ph type="tbl" sz="quarter" idx="13"/>
            <p:extLst>
              <p:ext uri="{D42A27DB-BD31-4B8C-83A1-F6EECF244321}">
                <p14:modId xmlns:p14="http://schemas.microsoft.com/office/powerpoint/2010/main" val="3827596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403482230"/>
                    </a:ext>
                  </a:extLst>
                </a:gridCol>
                <a:gridCol w="987552">
                  <a:extLst>
                    <a:ext uri="{9D8B030D-6E8A-4147-A177-3AD203B41FA5}">
                      <a16:colId xmlns:a16="http://schemas.microsoft.com/office/drawing/2014/main" val="1718815420"/>
                    </a:ext>
                  </a:extLst>
                </a:gridCol>
                <a:gridCol w="329184">
                  <a:extLst>
                    <a:ext uri="{9D8B030D-6E8A-4147-A177-3AD203B41FA5}">
                      <a16:colId xmlns:a16="http://schemas.microsoft.com/office/drawing/2014/main" val="1026139439"/>
                    </a:ext>
                  </a:extLst>
                </a:gridCol>
                <a:gridCol w="329184">
                  <a:extLst>
                    <a:ext uri="{9D8B030D-6E8A-4147-A177-3AD203B41FA5}">
                      <a16:colId xmlns:a16="http://schemas.microsoft.com/office/drawing/2014/main" val="2288559802"/>
                    </a:ext>
                  </a:extLst>
                </a:gridCol>
                <a:gridCol w="329184">
                  <a:extLst>
                    <a:ext uri="{9D8B030D-6E8A-4147-A177-3AD203B41FA5}">
                      <a16:colId xmlns:a16="http://schemas.microsoft.com/office/drawing/2014/main" val="114850903"/>
                    </a:ext>
                  </a:extLst>
                </a:gridCol>
                <a:gridCol w="329184">
                  <a:extLst>
                    <a:ext uri="{9D8B030D-6E8A-4147-A177-3AD203B41FA5}">
                      <a16:colId xmlns:a16="http://schemas.microsoft.com/office/drawing/2014/main" val="3474381201"/>
                    </a:ext>
                  </a:extLst>
                </a:gridCol>
                <a:gridCol w="329184">
                  <a:extLst>
                    <a:ext uri="{9D8B030D-6E8A-4147-A177-3AD203B41FA5}">
                      <a16:colId xmlns:a16="http://schemas.microsoft.com/office/drawing/2014/main" val="1878384385"/>
                    </a:ext>
                  </a:extLst>
                </a:gridCol>
                <a:gridCol w="329184">
                  <a:extLst>
                    <a:ext uri="{9D8B030D-6E8A-4147-A177-3AD203B41FA5}">
                      <a16:colId xmlns:a16="http://schemas.microsoft.com/office/drawing/2014/main" val="1346291803"/>
                    </a:ext>
                  </a:extLst>
                </a:gridCol>
                <a:gridCol w="329184">
                  <a:extLst>
                    <a:ext uri="{9D8B030D-6E8A-4147-A177-3AD203B41FA5}">
                      <a16:colId xmlns:a16="http://schemas.microsoft.com/office/drawing/2014/main" val="1747198147"/>
                    </a:ext>
                  </a:extLst>
                </a:gridCol>
                <a:gridCol w="329184">
                  <a:extLst>
                    <a:ext uri="{9D8B030D-6E8A-4147-A177-3AD203B41FA5}">
                      <a16:colId xmlns:a16="http://schemas.microsoft.com/office/drawing/2014/main" val="1010901901"/>
                    </a:ext>
                  </a:extLst>
                </a:gridCol>
                <a:gridCol w="329184">
                  <a:extLst>
                    <a:ext uri="{9D8B030D-6E8A-4147-A177-3AD203B41FA5}">
                      <a16:colId xmlns:a16="http://schemas.microsoft.com/office/drawing/2014/main" val="4215314349"/>
                    </a:ext>
                  </a:extLst>
                </a:gridCol>
                <a:gridCol w="329184">
                  <a:extLst>
                    <a:ext uri="{9D8B030D-6E8A-4147-A177-3AD203B41FA5}">
                      <a16:colId xmlns:a16="http://schemas.microsoft.com/office/drawing/2014/main" val="2120193641"/>
                    </a:ext>
                  </a:extLst>
                </a:gridCol>
                <a:gridCol w="329184">
                  <a:extLst>
                    <a:ext uri="{9D8B030D-6E8A-4147-A177-3AD203B41FA5}">
                      <a16:colId xmlns:a16="http://schemas.microsoft.com/office/drawing/2014/main" val="914718189"/>
                    </a:ext>
                  </a:extLst>
                </a:gridCol>
                <a:gridCol w="329184">
                  <a:extLst>
                    <a:ext uri="{9D8B030D-6E8A-4147-A177-3AD203B41FA5}">
                      <a16:colId xmlns:a16="http://schemas.microsoft.com/office/drawing/2014/main" val="3081211999"/>
                    </a:ext>
                  </a:extLst>
                </a:gridCol>
                <a:gridCol w="329184">
                  <a:extLst>
                    <a:ext uri="{9D8B030D-6E8A-4147-A177-3AD203B41FA5}">
                      <a16:colId xmlns:a16="http://schemas.microsoft.com/office/drawing/2014/main" val="65723157"/>
                    </a:ext>
                  </a:extLst>
                </a:gridCol>
                <a:gridCol w="329184">
                  <a:extLst>
                    <a:ext uri="{9D8B030D-6E8A-4147-A177-3AD203B41FA5}">
                      <a16:colId xmlns:a16="http://schemas.microsoft.com/office/drawing/2014/main" val="494385206"/>
                    </a:ext>
                  </a:extLst>
                </a:gridCol>
                <a:gridCol w="329184">
                  <a:extLst>
                    <a:ext uri="{9D8B030D-6E8A-4147-A177-3AD203B41FA5}">
                      <a16:colId xmlns:a16="http://schemas.microsoft.com/office/drawing/2014/main" val="3554577681"/>
                    </a:ext>
                  </a:extLst>
                </a:gridCol>
                <a:gridCol w="329184">
                  <a:extLst>
                    <a:ext uri="{9D8B030D-6E8A-4147-A177-3AD203B41FA5}">
                      <a16:colId xmlns:a16="http://schemas.microsoft.com/office/drawing/2014/main" val="197023720"/>
                    </a:ext>
                  </a:extLst>
                </a:gridCol>
                <a:gridCol w="329184">
                  <a:extLst>
                    <a:ext uri="{9D8B030D-6E8A-4147-A177-3AD203B41FA5}">
                      <a16:colId xmlns:a16="http://schemas.microsoft.com/office/drawing/2014/main" val="1943130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129770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- 2023-09-13 05:31:37</a:t>
                      </a:r>
                      <a:r>
                        <a:rPr kumimoji="0" lang="de-DE" sz="1000" b="0" i="0" u="none" strike="noStrike" kern="1200" cap="none" spc="0" normalizeH="0" baseline="0" noProof="0">
                          <a:ln>
                            <a:noFill/>
                          </a:ln>
                          <a:solidFill>
                            <a:prstClr val="black"/>
                          </a:solidFill>
                          <a:effectLst/>
                          <a:uLnTx/>
                          <a:uFillTx/>
                          <a:latin typeface="Calibri"/>
                          <a:ea typeface="+mn-ea"/>
                          <a:cs typeface="+mn-cs"/>
                        </a:rPr>
                        <a:t>
 Ist die Demokratie in der Krise oder sind wir selbst das Problem?
😡 Fakt ist: In vielen Ländern wird die Skepsis gegenüber der Demokratie immer größer. Jeden Tag erleben auch die Menschen in Deutschland, was alles nicht funktioniert: Schnelles und flächendeckendes Internet, öffentlicher Nahverkehr, Lehrkräftemangel an den Schulen - nur einige Beispiele. Viele Menschen haben längst den Eindruck, dass die Politik nicht mehr in der Lage ist, die Probleme zu lösen. Andererseits: Es engagieren sich auch sehr wenig Leute selbst politisch. In der Kommunalpolitik vor Ort sind es zum Beispiel gerade mal acht Prozent.
🗨 Wie schwer wiegt die Krise und wie kommen wir da wieder heraus? Darüber diskutieren die Parteivorsitzende von Bündnis 90/Die Grünen, Ricarda Lang, die Direktorin der Akademie für Politische Bildung in Tutzing, Prof. Ursula Münch und der Politikwissenschaftler Marcel Lewandowsky. Sie sind zu Gast beim Demokratieforum Hambacher Schloss, das von Michel Friedmann moderiert wird. 📧Wer dabei sein will, kann sich unter demokratieforum@hambacher-schloss.de anmelden. Die gesamte Diskussion ist ab dem 16. September auf dem YouTube-Channel des SWR zu sehen.
💬📣Wir haben euch fünf Fakten zum Thema rausgesucht. Noch mehr Infos findet ihr in unserem Artikel. Den Link haben wir euch in die Bio gepackt.
👉 Was müsste passieren, damit das Vertrauen in die Politik wieder wächst? Schreibt es uns gerne in die Kommentare!
#swraktuell #swr #demokratie #gesellschaft #diskussion #debatte #demokratieforum #politik #politikverdrossenheit #bildung #kommunalpolitik #engagement #instanews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86881598"/>
                  </a:ext>
                </a:extLst>
              </a:tr>
            </a:tbl>
          </a:graphicData>
        </a:graphic>
      </p:graphicFrame>
      <p:sp>
        <p:nvSpPr>
          <p:cNvPr id="4" name="Text Placeholder 3">
            <a:extLst>
              <a:ext uri="{FF2B5EF4-FFF2-40B4-BE49-F238E27FC236}">
                <a16:creationId xmlns:a16="http://schemas.microsoft.com/office/drawing/2014/main" id="{CA51E4A7-3225-434A-B39E-DC22D554BF02}"/>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3587150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C583B-6373-4F5C-84BA-AD98022982DB}"/>
              </a:ext>
            </a:extLst>
          </p:cNvPr>
          <p:cNvSpPr>
            <a:spLocks noGrp="1"/>
          </p:cNvSpPr>
          <p:nvPr>
            <p:ph type="title"/>
          </p:nvPr>
        </p:nvSpPr>
        <p:spPr/>
        <p:txBody>
          <a:bodyPr/>
          <a:lstStyle/>
          <a:p>
            <a:r>
              <a:rPr lang="en-US"/>
              <a:t>Instagram Posts Table | swraktuell - 25 of 26</a:t>
            </a:r>
          </a:p>
        </p:txBody>
      </p:sp>
      <p:graphicFrame>
        <p:nvGraphicFramePr>
          <p:cNvPr id="5" name="Table Placeholder 4">
            <a:extLst>
              <a:ext uri="{FF2B5EF4-FFF2-40B4-BE49-F238E27FC236}">
                <a16:creationId xmlns:a16="http://schemas.microsoft.com/office/drawing/2014/main" id="{C8BD2EBF-4481-4137-A8DD-976315632748}"/>
              </a:ext>
            </a:extLst>
          </p:cNvPr>
          <p:cNvGraphicFramePr>
            <a:graphicFrameLocks noGrp="1"/>
          </p:cNvGraphicFramePr>
          <p:nvPr>
            <p:ph type="tbl" sz="quarter" idx="13"/>
            <p:extLst>
              <p:ext uri="{D42A27DB-BD31-4B8C-83A1-F6EECF244321}">
                <p14:modId xmlns:p14="http://schemas.microsoft.com/office/powerpoint/2010/main" val="3186656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53580556"/>
                    </a:ext>
                  </a:extLst>
                </a:gridCol>
                <a:gridCol w="987552">
                  <a:extLst>
                    <a:ext uri="{9D8B030D-6E8A-4147-A177-3AD203B41FA5}">
                      <a16:colId xmlns:a16="http://schemas.microsoft.com/office/drawing/2014/main" val="2223041440"/>
                    </a:ext>
                  </a:extLst>
                </a:gridCol>
                <a:gridCol w="329184">
                  <a:extLst>
                    <a:ext uri="{9D8B030D-6E8A-4147-A177-3AD203B41FA5}">
                      <a16:colId xmlns:a16="http://schemas.microsoft.com/office/drawing/2014/main" val="3953826921"/>
                    </a:ext>
                  </a:extLst>
                </a:gridCol>
                <a:gridCol w="329184">
                  <a:extLst>
                    <a:ext uri="{9D8B030D-6E8A-4147-A177-3AD203B41FA5}">
                      <a16:colId xmlns:a16="http://schemas.microsoft.com/office/drawing/2014/main" val="1713033909"/>
                    </a:ext>
                  </a:extLst>
                </a:gridCol>
                <a:gridCol w="329184">
                  <a:extLst>
                    <a:ext uri="{9D8B030D-6E8A-4147-A177-3AD203B41FA5}">
                      <a16:colId xmlns:a16="http://schemas.microsoft.com/office/drawing/2014/main" val="2676098342"/>
                    </a:ext>
                  </a:extLst>
                </a:gridCol>
                <a:gridCol w="329184">
                  <a:extLst>
                    <a:ext uri="{9D8B030D-6E8A-4147-A177-3AD203B41FA5}">
                      <a16:colId xmlns:a16="http://schemas.microsoft.com/office/drawing/2014/main" val="754336302"/>
                    </a:ext>
                  </a:extLst>
                </a:gridCol>
                <a:gridCol w="329184">
                  <a:extLst>
                    <a:ext uri="{9D8B030D-6E8A-4147-A177-3AD203B41FA5}">
                      <a16:colId xmlns:a16="http://schemas.microsoft.com/office/drawing/2014/main" val="2356339842"/>
                    </a:ext>
                  </a:extLst>
                </a:gridCol>
                <a:gridCol w="329184">
                  <a:extLst>
                    <a:ext uri="{9D8B030D-6E8A-4147-A177-3AD203B41FA5}">
                      <a16:colId xmlns:a16="http://schemas.microsoft.com/office/drawing/2014/main" val="1861352615"/>
                    </a:ext>
                  </a:extLst>
                </a:gridCol>
                <a:gridCol w="329184">
                  <a:extLst>
                    <a:ext uri="{9D8B030D-6E8A-4147-A177-3AD203B41FA5}">
                      <a16:colId xmlns:a16="http://schemas.microsoft.com/office/drawing/2014/main" val="2563205844"/>
                    </a:ext>
                  </a:extLst>
                </a:gridCol>
                <a:gridCol w="329184">
                  <a:extLst>
                    <a:ext uri="{9D8B030D-6E8A-4147-A177-3AD203B41FA5}">
                      <a16:colId xmlns:a16="http://schemas.microsoft.com/office/drawing/2014/main" val="125436960"/>
                    </a:ext>
                  </a:extLst>
                </a:gridCol>
                <a:gridCol w="329184">
                  <a:extLst>
                    <a:ext uri="{9D8B030D-6E8A-4147-A177-3AD203B41FA5}">
                      <a16:colId xmlns:a16="http://schemas.microsoft.com/office/drawing/2014/main" val="4195355543"/>
                    </a:ext>
                  </a:extLst>
                </a:gridCol>
                <a:gridCol w="329184">
                  <a:extLst>
                    <a:ext uri="{9D8B030D-6E8A-4147-A177-3AD203B41FA5}">
                      <a16:colId xmlns:a16="http://schemas.microsoft.com/office/drawing/2014/main" val="4093714543"/>
                    </a:ext>
                  </a:extLst>
                </a:gridCol>
                <a:gridCol w="329184">
                  <a:extLst>
                    <a:ext uri="{9D8B030D-6E8A-4147-A177-3AD203B41FA5}">
                      <a16:colId xmlns:a16="http://schemas.microsoft.com/office/drawing/2014/main" val="2477005334"/>
                    </a:ext>
                  </a:extLst>
                </a:gridCol>
                <a:gridCol w="329184">
                  <a:extLst>
                    <a:ext uri="{9D8B030D-6E8A-4147-A177-3AD203B41FA5}">
                      <a16:colId xmlns:a16="http://schemas.microsoft.com/office/drawing/2014/main" val="4293380672"/>
                    </a:ext>
                  </a:extLst>
                </a:gridCol>
                <a:gridCol w="329184">
                  <a:extLst>
                    <a:ext uri="{9D8B030D-6E8A-4147-A177-3AD203B41FA5}">
                      <a16:colId xmlns:a16="http://schemas.microsoft.com/office/drawing/2014/main" val="431593376"/>
                    </a:ext>
                  </a:extLst>
                </a:gridCol>
                <a:gridCol w="329184">
                  <a:extLst>
                    <a:ext uri="{9D8B030D-6E8A-4147-A177-3AD203B41FA5}">
                      <a16:colId xmlns:a16="http://schemas.microsoft.com/office/drawing/2014/main" val="1494359432"/>
                    </a:ext>
                  </a:extLst>
                </a:gridCol>
                <a:gridCol w="329184">
                  <a:extLst>
                    <a:ext uri="{9D8B030D-6E8A-4147-A177-3AD203B41FA5}">
                      <a16:colId xmlns:a16="http://schemas.microsoft.com/office/drawing/2014/main" val="1073206097"/>
                    </a:ext>
                  </a:extLst>
                </a:gridCol>
                <a:gridCol w="329184">
                  <a:extLst>
                    <a:ext uri="{9D8B030D-6E8A-4147-A177-3AD203B41FA5}">
                      <a16:colId xmlns:a16="http://schemas.microsoft.com/office/drawing/2014/main" val="2099090552"/>
                    </a:ext>
                  </a:extLst>
                </a:gridCol>
                <a:gridCol w="329184">
                  <a:extLst>
                    <a:ext uri="{9D8B030D-6E8A-4147-A177-3AD203B41FA5}">
                      <a16:colId xmlns:a16="http://schemas.microsoft.com/office/drawing/2014/main" val="2008636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02586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- 2023-09-12 17:54:33</a:t>
                      </a:r>
                      <a:r>
                        <a:rPr kumimoji="0" lang="de-DE" sz="1000" b="0" i="0" u="none" strike="noStrike" kern="1200" cap="none" spc="0" normalizeH="0" baseline="0" noProof="0">
                          <a:ln>
                            <a:noFill/>
                          </a:ln>
                          <a:solidFill>
                            <a:prstClr val="black"/>
                          </a:solidFill>
                          <a:effectLst/>
                          <a:uLnTx/>
                          <a:uFillTx/>
                          <a:latin typeface="Calibri"/>
                          <a:ea typeface="+mn-ea"/>
                          <a:cs typeface="+mn-cs"/>
                        </a:rPr>
                        <a:t>
 ❓ Ist das eine Schule der Zukunft? Die Alemannenschule in Wutöschingen (Kreis Waldshut) hat 2019 den Deutschen Schulpreis gewonnen. Doch was macht die Gemeinschaftsschule anders?
👆 Ein Grund: "Normale" Klassenzimmer gibt es hier nicht, sondern nur sogenannte offene Lernateliers. Auf zwei Stockwerken sollen die Schülerinnen und Schüler selbstorganisiert lernen. 
👩‍🏫Lehrkräfte sind hier an der Schule sogenannte “Lernbegleiter”. Die Schülerinnen und Schüler sind Mittelpunkt des Unterrichts. Den meisten gefällt das: "Also, es ist schon besonders, weil man auch weiß, dass nicht jedes Kind die Chance hat, hierherzukommen", sagt Schülerin Lara.
👀 Was haltet ihr von dieser Art der Schule?
#schule #schulstart #gemeinschaftsschule #waldshut #wutöschingen #badenwürttemberg #bawü #swr #swraktuell #nachrichten #instanews #schulederzukunft #schuledigital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50520404"/>
                  </a:ext>
                </a:extLst>
              </a:tr>
            </a:tbl>
          </a:graphicData>
        </a:graphic>
      </p:graphicFrame>
      <p:sp>
        <p:nvSpPr>
          <p:cNvPr id="4" name="Text Placeholder 3">
            <a:extLst>
              <a:ext uri="{FF2B5EF4-FFF2-40B4-BE49-F238E27FC236}">
                <a16:creationId xmlns:a16="http://schemas.microsoft.com/office/drawing/2014/main" id="{7E068796-03F6-4272-B5AA-B6D8821225F8}"/>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19736241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5E711-6F36-4BBC-BA06-E7FCAE1971C8}"/>
              </a:ext>
            </a:extLst>
          </p:cNvPr>
          <p:cNvSpPr>
            <a:spLocks noGrp="1"/>
          </p:cNvSpPr>
          <p:nvPr>
            <p:ph type="title"/>
          </p:nvPr>
        </p:nvSpPr>
        <p:spPr/>
        <p:txBody>
          <a:bodyPr/>
          <a:lstStyle/>
          <a:p>
            <a:r>
              <a:rPr lang="en-US"/>
              <a:t>Instagram Posts Table | swraktuell - 26 of 26</a:t>
            </a:r>
          </a:p>
        </p:txBody>
      </p:sp>
      <p:graphicFrame>
        <p:nvGraphicFramePr>
          <p:cNvPr id="5" name="Table Placeholder 4">
            <a:extLst>
              <a:ext uri="{FF2B5EF4-FFF2-40B4-BE49-F238E27FC236}">
                <a16:creationId xmlns:a16="http://schemas.microsoft.com/office/drawing/2014/main" id="{450FC86A-FE87-40D1-9501-2FFFF7481162}"/>
              </a:ext>
            </a:extLst>
          </p:cNvPr>
          <p:cNvGraphicFramePr>
            <a:graphicFrameLocks noGrp="1"/>
          </p:cNvGraphicFramePr>
          <p:nvPr>
            <p:ph type="tbl" sz="quarter" idx="13"/>
            <p:extLst>
              <p:ext uri="{D42A27DB-BD31-4B8C-83A1-F6EECF244321}">
                <p14:modId xmlns:p14="http://schemas.microsoft.com/office/powerpoint/2010/main" val="3358300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78982112"/>
                    </a:ext>
                  </a:extLst>
                </a:gridCol>
                <a:gridCol w="987552">
                  <a:extLst>
                    <a:ext uri="{9D8B030D-6E8A-4147-A177-3AD203B41FA5}">
                      <a16:colId xmlns:a16="http://schemas.microsoft.com/office/drawing/2014/main" val="3372486267"/>
                    </a:ext>
                  </a:extLst>
                </a:gridCol>
                <a:gridCol w="329184">
                  <a:extLst>
                    <a:ext uri="{9D8B030D-6E8A-4147-A177-3AD203B41FA5}">
                      <a16:colId xmlns:a16="http://schemas.microsoft.com/office/drawing/2014/main" val="2872057533"/>
                    </a:ext>
                  </a:extLst>
                </a:gridCol>
                <a:gridCol w="329184">
                  <a:extLst>
                    <a:ext uri="{9D8B030D-6E8A-4147-A177-3AD203B41FA5}">
                      <a16:colId xmlns:a16="http://schemas.microsoft.com/office/drawing/2014/main" val="2704785870"/>
                    </a:ext>
                  </a:extLst>
                </a:gridCol>
                <a:gridCol w="329184">
                  <a:extLst>
                    <a:ext uri="{9D8B030D-6E8A-4147-A177-3AD203B41FA5}">
                      <a16:colId xmlns:a16="http://schemas.microsoft.com/office/drawing/2014/main" val="618699690"/>
                    </a:ext>
                  </a:extLst>
                </a:gridCol>
                <a:gridCol w="329184">
                  <a:extLst>
                    <a:ext uri="{9D8B030D-6E8A-4147-A177-3AD203B41FA5}">
                      <a16:colId xmlns:a16="http://schemas.microsoft.com/office/drawing/2014/main" val="329963114"/>
                    </a:ext>
                  </a:extLst>
                </a:gridCol>
                <a:gridCol w="329184">
                  <a:extLst>
                    <a:ext uri="{9D8B030D-6E8A-4147-A177-3AD203B41FA5}">
                      <a16:colId xmlns:a16="http://schemas.microsoft.com/office/drawing/2014/main" val="1618585229"/>
                    </a:ext>
                  </a:extLst>
                </a:gridCol>
                <a:gridCol w="329184">
                  <a:extLst>
                    <a:ext uri="{9D8B030D-6E8A-4147-A177-3AD203B41FA5}">
                      <a16:colId xmlns:a16="http://schemas.microsoft.com/office/drawing/2014/main" val="961273315"/>
                    </a:ext>
                  </a:extLst>
                </a:gridCol>
                <a:gridCol w="329184">
                  <a:extLst>
                    <a:ext uri="{9D8B030D-6E8A-4147-A177-3AD203B41FA5}">
                      <a16:colId xmlns:a16="http://schemas.microsoft.com/office/drawing/2014/main" val="1481961587"/>
                    </a:ext>
                  </a:extLst>
                </a:gridCol>
                <a:gridCol w="329184">
                  <a:extLst>
                    <a:ext uri="{9D8B030D-6E8A-4147-A177-3AD203B41FA5}">
                      <a16:colId xmlns:a16="http://schemas.microsoft.com/office/drawing/2014/main" val="859822408"/>
                    </a:ext>
                  </a:extLst>
                </a:gridCol>
                <a:gridCol w="329184">
                  <a:extLst>
                    <a:ext uri="{9D8B030D-6E8A-4147-A177-3AD203B41FA5}">
                      <a16:colId xmlns:a16="http://schemas.microsoft.com/office/drawing/2014/main" val="3967098367"/>
                    </a:ext>
                  </a:extLst>
                </a:gridCol>
                <a:gridCol w="329184">
                  <a:extLst>
                    <a:ext uri="{9D8B030D-6E8A-4147-A177-3AD203B41FA5}">
                      <a16:colId xmlns:a16="http://schemas.microsoft.com/office/drawing/2014/main" val="3873549717"/>
                    </a:ext>
                  </a:extLst>
                </a:gridCol>
                <a:gridCol w="329184">
                  <a:extLst>
                    <a:ext uri="{9D8B030D-6E8A-4147-A177-3AD203B41FA5}">
                      <a16:colId xmlns:a16="http://schemas.microsoft.com/office/drawing/2014/main" val="1616775259"/>
                    </a:ext>
                  </a:extLst>
                </a:gridCol>
                <a:gridCol w="329184">
                  <a:extLst>
                    <a:ext uri="{9D8B030D-6E8A-4147-A177-3AD203B41FA5}">
                      <a16:colId xmlns:a16="http://schemas.microsoft.com/office/drawing/2014/main" val="394065596"/>
                    </a:ext>
                  </a:extLst>
                </a:gridCol>
                <a:gridCol w="329184">
                  <a:extLst>
                    <a:ext uri="{9D8B030D-6E8A-4147-A177-3AD203B41FA5}">
                      <a16:colId xmlns:a16="http://schemas.microsoft.com/office/drawing/2014/main" val="2023134071"/>
                    </a:ext>
                  </a:extLst>
                </a:gridCol>
                <a:gridCol w="329184">
                  <a:extLst>
                    <a:ext uri="{9D8B030D-6E8A-4147-A177-3AD203B41FA5}">
                      <a16:colId xmlns:a16="http://schemas.microsoft.com/office/drawing/2014/main" val="2580068248"/>
                    </a:ext>
                  </a:extLst>
                </a:gridCol>
                <a:gridCol w="329184">
                  <a:extLst>
                    <a:ext uri="{9D8B030D-6E8A-4147-A177-3AD203B41FA5}">
                      <a16:colId xmlns:a16="http://schemas.microsoft.com/office/drawing/2014/main" val="388936971"/>
                    </a:ext>
                  </a:extLst>
                </a:gridCol>
                <a:gridCol w="329184">
                  <a:extLst>
                    <a:ext uri="{9D8B030D-6E8A-4147-A177-3AD203B41FA5}">
                      <a16:colId xmlns:a16="http://schemas.microsoft.com/office/drawing/2014/main" val="2825183846"/>
                    </a:ext>
                  </a:extLst>
                </a:gridCol>
                <a:gridCol w="329184">
                  <a:extLst>
                    <a:ext uri="{9D8B030D-6E8A-4147-A177-3AD203B41FA5}">
                      <a16:colId xmlns:a16="http://schemas.microsoft.com/office/drawing/2014/main" val="526465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323005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swraktuell - 2023-09-12 10:25:19</a:t>
                      </a:r>
                      <a:r>
                        <a:rPr kumimoji="0" lang="de-DE" sz="1000" b="0" i="0" u="none" strike="noStrike" kern="1200" cap="none" spc="0" normalizeH="0" baseline="0" noProof="0">
                          <a:ln>
                            <a:noFill/>
                          </a:ln>
                          <a:solidFill>
                            <a:prstClr val="black"/>
                          </a:solidFill>
                          <a:effectLst/>
                          <a:uLnTx/>
                          <a:uFillTx/>
                          <a:latin typeface="Calibri"/>
                          <a:ea typeface="+mn-ea"/>
                          <a:cs typeface="+mn-cs"/>
                        </a:rPr>
                        <a:t>
 🥼 Es klingt ein bisschen zu schön, um wahr zu sein. Doch ein grüner Einzeller könnte helfen, giftige Stoffe aus dem Abwasser zu entfernen. So der Traum von sechs Studierenden der Molekularbiologie an der RPTU Kaiserslautern.
🧪 Als Projektgruppe forschen sie ein Jahr lang daran, wie giftige Substanzen und auch Medikamenten-Reste aus dem Abwasser abgebaut werden können. Die mögliche Wunderwaffe: die Grünalge „Chlamydomonas reinhardtii“.
🔬 Mit dem Projekt sind die Forschenden auch am größten internationalen Wettbewerb für synthetische Biologie dabei. Tausende junge Forscher:innen aus aller Welt nehmen daran teil.
#swr #rlp #rheinlandpfalz #rptu #kaiserslautern #studi #studierende #uni #forschung #science #molekularbiologie #alge #gift #wasser #swr #swraktuell #news #instanews @rptu_kl_ld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42087038"/>
                  </a:ext>
                </a:extLst>
              </a:tr>
            </a:tbl>
          </a:graphicData>
        </a:graphic>
      </p:graphicFrame>
      <p:sp>
        <p:nvSpPr>
          <p:cNvPr id="4" name="Text Placeholder 3">
            <a:extLst>
              <a:ext uri="{FF2B5EF4-FFF2-40B4-BE49-F238E27FC236}">
                <a16:creationId xmlns:a16="http://schemas.microsoft.com/office/drawing/2014/main" id="{CA6E9DB8-6B47-487E-84DC-5A21F8E3D467}"/>
              </a:ext>
            </a:extLst>
          </p:cNvPr>
          <p:cNvSpPr>
            <a:spLocks noGrp="1"/>
          </p:cNvSpPr>
          <p:nvPr>
            <p:ph type="body" sz="quarter" idx="14"/>
          </p:nvPr>
        </p:nvSpPr>
        <p:spPr/>
        <p:txBody>
          <a:bodyPr/>
          <a:lstStyle/>
          <a:p>
            <a:r>
              <a:rPr lang="en-US"/>
              <a:t>09/11/2023 - 09/17/2023</a:t>
            </a:r>
          </a:p>
        </p:txBody>
      </p:sp>
    </p:spTree>
    <p:extLst>
      <p:ext uri="{BB962C8B-B14F-4D97-AF65-F5344CB8AC3E}">
        <p14:creationId xmlns:p14="http://schemas.microsoft.com/office/powerpoint/2010/main" val="8629093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15</TotalTime>
  <Words>8014</Words>
  <Application>Microsoft Office PowerPoint</Application>
  <PresentationFormat>On-screen Show (4:3)</PresentationFormat>
  <Paragraphs>996</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Instagram Posts Table | swraktuell - 1 of 26</vt:lpstr>
      <vt:lpstr>Instagram Posts Table | swraktuell - 2 of 26</vt:lpstr>
      <vt:lpstr>Instagram Posts Table | swraktuell - 3 of 26</vt:lpstr>
      <vt:lpstr>Instagram Posts Table | swraktuell - 4 of 26</vt:lpstr>
      <vt:lpstr>Instagram Posts Table | swraktuell - 5 of 26</vt:lpstr>
      <vt:lpstr>Instagram Posts Table | swraktuell - 6 of 26</vt:lpstr>
      <vt:lpstr>Instagram Posts Table | swraktuell - 7 of 26</vt:lpstr>
      <vt:lpstr>Instagram Posts Table | swraktuell - 8 of 26</vt:lpstr>
      <vt:lpstr>Instagram Posts Table | swraktuell - 9 of 26</vt:lpstr>
      <vt:lpstr>Instagram Posts Table | swraktuell - 10 of 26</vt:lpstr>
      <vt:lpstr>Instagram Posts Table | swraktuell - 11 of 26</vt:lpstr>
      <vt:lpstr>Instagram Posts Table | swraktuell - 12 of 26</vt:lpstr>
      <vt:lpstr>Instagram Posts Table | swraktuell - 13 of 26</vt:lpstr>
      <vt:lpstr>Instagram Posts Table | swraktuell - 14 of 26</vt:lpstr>
      <vt:lpstr>Instagram Posts Table | swraktuell - 15 of 26</vt:lpstr>
      <vt:lpstr>Instagram Posts Table | swraktuell - 16 of 26</vt:lpstr>
      <vt:lpstr>Instagram Posts Table | swraktuell - 17 of 26</vt:lpstr>
      <vt:lpstr>Instagram Posts Table | swraktuell - 18 of 26</vt:lpstr>
      <vt:lpstr>Instagram Posts Table | swraktuell - 19 of 26</vt:lpstr>
      <vt:lpstr>Instagram Posts Table | swraktuell - 20 of 26</vt:lpstr>
      <vt:lpstr>Instagram Posts Table | swraktuell - 21 of 26</vt:lpstr>
      <vt:lpstr>Instagram Posts Table | swraktuell - 22 of 26</vt:lpstr>
      <vt:lpstr>Instagram Posts Table | swraktuell - 23 of 26</vt:lpstr>
      <vt:lpstr>Instagram Posts Table | swraktuell - 24 of 26</vt:lpstr>
      <vt:lpstr>Instagram Posts Table | swraktuell - 25 of 26</vt:lpstr>
      <vt:lpstr>Instagram Posts Table | swraktuell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swraktuell - 1 of 26</dc:title>
  <dc:creator>Frederik Born</dc:creator>
  <cp:lastModifiedBy>Frederik Born</cp:lastModifiedBy>
  <cp:revision>1</cp:revision>
  <dcterms:created xsi:type="dcterms:W3CDTF">2023-09-18T05:53:54Z</dcterms:created>
  <dcterms:modified xsi:type="dcterms:W3CDTF">2023-09-18T06:09:08Z</dcterms:modified>
</cp:coreProperties>
</file>