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3316D-8123-4684-8687-D9B33C832195}"/>
              </a:ext>
            </a:extLst>
          </p:cNvPr>
          <p:cNvSpPr>
            <a:spLocks noGrp="1"/>
          </p:cNvSpPr>
          <p:nvPr>
            <p:ph type="title"/>
          </p:nvPr>
        </p:nvSpPr>
        <p:spPr/>
        <p:txBody>
          <a:bodyPr/>
          <a:lstStyle/>
          <a:p>
            <a:r>
              <a:rPr lang="en-US"/>
              <a:t>Facebook Facebook Total Video Views | Kaffee oder Tee - 1 of 4</a:t>
            </a:r>
          </a:p>
        </p:txBody>
      </p:sp>
      <p:graphicFrame>
        <p:nvGraphicFramePr>
          <p:cNvPr id="5" name="Table Placeholder 4">
            <a:extLst>
              <a:ext uri="{FF2B5EF4-FFF2-40B4-BE49-F238E27FC236}">
                <a16:creationId xmlns:a16="http://schemas.microsoft.com/office/drawing/2014/main" id="{537C1E70-BCEB-47C5-800A-590215996E30}"/>
              </a:ext>
            </a:extLst>
          </p:cNvPr>
          <p:cNvGraphicFramePr>
            <a:graphicFrameLocks noGrp="1"/>
          </p:cNvGraphicFramePr>
          <p:nvPr>
            <p:ph type="tbl" sz="quarter" idx="13"/>
            <p:extLst>
              <p:ext uri="{D42A27DB-BD31-4B8C-83A1-F6EECF244321}">
                <p14:modId xmlns:p14="http://schemas.microsoft.com/office/powerpoint/2010/main" val="1578139132"/>
              </p:ext>
            </p:extLst>
          </p:nvPr>
        </p:nvGraphicFramePr>
        <p:xfrm>
          <a:off x="457200" y="1731963"/>
          <a:ext cx="7653528" cy="38709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03641958"/>
                    </a:ext>
                  </a:extLst>
                </a:gridCol>
                <a:gridCol w="576072">
                  <a:extLst>
                    <a:ext uri="{9D8B030D-6E8A-4147-A177-3AD203B41FA5}">
                      <a16:colId xmlns:a16="http://schemas.microsoft.com/office/drawing/2014/main" val="1717874902"/>
                    </a:ext>
                  </a:extLst>
                </a:gridCol>
                <a:gridCol w="576072">
                  <a:extLst>
                    <a:ext uri="{9D8B030D-6E8A-4147-A177-3AD203B41FA5}">
                      <a16:colId xmlns:a16="http://schemas.microsoft.com/office/drawing/2014/main" val="719830535"/>
                    </a:ext>
                  </a:extLst>
                </a:gridCol>
                <a:gridCol w="576072">
                  <a:extLst>
                    <a:ext uri="{9D8B030D-6E8A-4147-A177-3AD203B41FA5}">
                      <a16:colId xmlns:a16="http://schemas.microsoft.com/office/drawing/2014/main" val="467893032"/>
                    </a:ext>
                  </a:extLst>
                </a:gridCol>
                <a:gridCol w="576072">
                  <a:extLst>
                    <a:ext uri="{9D8B030D-6E8A-4147-A177-3AD203B41FA5}">
                      <a16:colId xmlns:a16="http://schemas.microsoft.com/office/drawing/2014/main" val="405873696"/>
                    </a:ext>
                  </a:extLst>
                </a:gridCol>
                <a:gridCol w="576072">
                  <a:extLst>
                    <a:ext uri="{9D8B030D-6E8A-4147-A177-3AD203B41FA5}">
                      <a16:colId xmlns:a16="http://schemas.microsoft.com/office/drawing/2014/main" val="1451997722"/>
                    </a:ext>
                  </a:extLst>
                </a:gridCol>
                <a:gridCol w="576072">
                  <a:extLst>
                    <a:ext uri="{9D8B030D-6E8A-4147-A177-3AD203B41FA5}">
                      <a16:colId xmlns:a16="http://schemas.microsoft.com/office/drawing/2014/main" val="1635506603"/>
                    </a:ext>
                  </a:extLst>
                </a:gridCol>
                <a:gridCol w="576072">
                  <a:extLst>
                    <a:ext uri="{9D8B030D-6E8A-4147-A177-3AD203B41FA5}">
                      <a16:colId xmlns:a16="http://schemas.microsoft.com/office/drawing/2014/main" val="1591604147"/>
                    </a:ext>
                  </a:extLst>
                </a:gridCol>
                <a:gridCol w="576072">
                  <a:extLst>
                    <a:ext uri="{9D8B030D-6E8A-4147-A177-3AD203B41FA5}">
                      <a16:colId xmlns:a16="http://schemas.microsoft.com/office/drawing/2014/main" val="479436876"/>
                    </a:ext>
                  </a:extLst>
                </a:gridCol>
                <a:gridCol w="576072">
                  <a:extLst>
                    <a:ext uri="{9D8B030D-6E8A-4147-A177-3AD203B41FA5}">
                      <a16:colId xmlns:a16="http://schemas.microsoft.com/office/drawing/2014/main" val="3330231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Abrufe 10sek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1401484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Kaffee oder Tee - 2021-12-02 09:00:37</a:t>
                      </a:r>
                      <a:r>
                        <a:rPr kumimoji="0" lang="en-US" sz="1000" b="0" i="0" u="none" strike="noStrike" kern="1200" cap="none" spc="0" normalizeH="0" baseline="0" noProof="0">
                          <a:ln>
                            <a:noFill/>
                          </a:ln>
                          <a:solidFill>
                            <a:prstClr val="black"/>
                          </a:solidFill>
                          <a:effectLst/>
                          <a:uLnTx/>
                          <a:uFillTx/>
                          <a:latin typeface="+mn-lt"/>
                          <a:ea typeface="+mn-ea"/>
                          <a:cs typeface="+mn-cs"/>
                        </a:rPr>
                        <a:t>
 Foldback-Klammern sind wahre Bürohelden! Was ihr alles Nützliches mit den Papierheftern anstellen könnt, zeigen wir euch in diesem Video! Welche Lifehacks helfen euch im Büroalltag?
#alltagstipp #diy #foldbackklammer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93809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- 2021-11-30 11:52:14</a:t>
                      </a:r>
                      <a:r>
                        <a:rPr kumimoji="0" lang="de-DE" sz="1000" b="0" i="0" u="none" strike="noStrike" kern="1200" cap="none" spc="0" normalizeH="0" baseline="0" noProof="0">
                          <a:ln>
                            <a:noFill/>
                          </a:ln>
                          <a:solidFill>
                            <a:prstClr val="black"/>
                          </a:solidFill>
                          <a:effectLst/>
                          <a:uLnTx/>
                          <a:uFillTx/>
                          <a:latin typeface="+mn-lt"/>
                          <a:ea typeface="+mn-ea"/>
                          <a:cs typeface="+mn-cs"/>
                        </a:rPr>
                        <a:t>
 Eier trennen leicht gemacht! Diese drei Tricks können helfen. Wie trennt ihr Eier? Kennt ihr noch andere Küchentricks? 
#alltagstipp #lifehack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7300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- 2021-11-25 14:21:29</a:t>
                      </a:r>
                      <a:r>
                        <a:rPr kumimoji="0" lang="de-DE" sz="1000" b="0" i="0" u="none" strike="noStrike" kern="1200" cap="none" spc="0" normalizeH="0" baseline="0" noProof="0">
                          <a:ln>
                            <a:noFill/>
                          </a:ln>
                          <a:solidFill>
                            <a:prstClr val="black"/>
                          </a:solidFill>
                          <a:effectLst/>
                          <a:uLnTx/>
                          <a:uFillTx/>
                          <a:latin typeface="+mn-lt"/>
                          <a:ea typeface="+mn-ea"/>
                          <a:cs typeface="+mn-cs"/>
                        </a:rPr>
                        <a:t>
 Der Fleischwolf ist das Alphatier unter den Küchengeräten – doch die Reinigung nervt und dauert. Wie es schneller geht, zeigen wir euch in 
diesem Clip! 
#alltagstipp #fleischwolf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939070051"/>
                  </a:ext>
                </a:extLst>
              </a:tr>
            </a:tbl>
          </a:graphicData>
        </a:graphic>
      </p:graphicFrame>
      <p:sp>
        <p:nvSpPr>
          <p:cNvPr id="4" name="Text Placeholder 3">
            <a:extLst>
              <a:ext uri="{FF2B5EF4-FFF2-40B4-BE49-F238E27FC236}">
                <a16:creationId xmlns:a16="http://schemas.microsoft.com/office/drawing/2014/main" id="{DFECD244-54EC-4082-BBD3-256D4E62383F}"/>
              </a:ext>
            </a:extLst>
          </p:cNvPr>
          <p:cNvSpPr>
            <a:spLocks noGrp="1"/>
          </p:cNvSpPr>
          <p:nvPr>
            <p:ph type="body" sz="quarter" idx="14"/>
          </p:nvPr>
        </p:nvSpPr>
        <p:spPr/>
        <p:txBody>
          <a:bodyPr/>
          <a:lstStyle/>
          <a:p>
            <a:r>
              <a:rPr lang="en-US"/>
              <a:t>01/01/2020 - 12/14/2021</a:t>
            </a:r>
          </a:p>
        </p:txBody>
      </p:sp>
    </p:spTree>
    <p:extLst>
      <p:ext uri="{BB962C8B-B14F-4D97-AF65-F5344CB8AC3E}">
        <p14:creationId xmlns:p14="http://schemas.microsoft.com/office/powerpoint/2010/main" val="2158664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A1AFB-617C-4E8F-A320-300E46F1840D}"/>
              </a:ext>
            </a:extLst>
          </p:cNvPr>
          <p:cNvSpPr>
            <a:spLocks noGrp="1"/>
          </p:cNvSpPr>
          <p:nvPr>
            <p:ph type="title"/>
          </p:nvPr>
        </p:nvSpPr>
        <p:spPr/>
        <p:txBody>
          <a:bodyPr/>
          <a:lstStyle/>
          <a:p>
            <a:r>
              <a:rPr lang="en-US"/>
              <a:t>Facebook Facebook Total Video Views | Kaffee oder Tee - 2 of 4</a:t>
            </a:r>
          </a:p>
        </p:txBody>
      </p:sp>
      <p:graphicFrame>
        <p:nvGraphicFramePr>
          <p:cNvPr id="5" name="Table Placeholder 4">
            <a:extLst>
              <a:ext uri="{FF2B5EF4-FFF2-40B4-BE49-F238E27FC236}">
                <a16:creationId xmlns:a16="http://schemas.microsoft.com/office/drawing/2014/main" id="{11FE1736-A22F-4E57-B112-66679CC4F796}"/>
              </a:ext>
            </a:extLst>
          </p:cNvPr>
          <p:cNvGraphicFramePr>
            <a:graphicFrameLocks noGrp="1"/>
          </p:cNvGraphicFramePr>
          <p:nvPr>
            <p:ph type="tbl" sz="quarter" idx="13"/>
            <p:extLst>
              <p:ext uri="{D42A27DB-BD31-4B8C-83A1-F6EECF244321}">
                <p14:modId xmlns:p14="http://schemas.microsoft.com/office/powerpoint/2010/main" val="851639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04359941"/>
                    </a:ext>
                  </a:extLst>
                </a:gridCol>
                <a:gridCol w="576072">
                  <a:extLst>
                    <a:ext uri="{9D8B030D-6E8A-4147-A177-3AD203B41FA5}">
                      <a16:colId xmlns:a16="http://schemas.microsoft.com/office/drawing/2014/main" val="2820309097"/>
                    </a:ext>
                  </a:extLst>
                </a:gridCol>
                <a:gridCol w="576072">
                  <a:extLst>
                    <a:ext uri="{9D8B030D-6E8A-4147-A177-3AD203B41FA5}">
                      <a16:colId xmlns:a16="http://schemas.microsoft.com/office/drawing/2014/main" val="836111648"/>
                    </a:ext>
                  </a:extLst>
                </a:gridCol>
                <a:gridCol w="576072">
                  <a:extLst>
                    <a:ext uri="{9D8B030D-6E8A-4147-A177-3AD203B41FA5}">
                      <a16:colId xmlns:a16="http://schemas.microsoft.com/office/drawing/2014/main" val="948665845"/>
                    </a:ext>
                  </a:extLst>
                </a:gridCol>
                <a:gridCol w="576072">
                  <a:extLst>
                    <a:ext uri="{9D8B030D-6E8A-4147-A177-3AD203B41FA5}">
                      <a16:colId xmlns:a16="http://schemas.microsoft.com/office/drawing/2014/main" val="567420457"/>
                    </a:ext>
                  </a:extLst>
                </a:gridCol>
                <a:gridCol w="576072">
                  <a:extLst>
                    <a:ext uri="{9D8B030D-6E8A-4147-A177-3AD203B41FA5}">
                      <a16:colId xmlns:a16="http://schemas.microsoft.com/office/drawing/2014/main" val="4104014835"/>
                    </a:ext>
                  </a:extLst>
                </a:gridCol>
                <a:gridCol w="576072">
                  <a:extLst>
                    <a:ext uri="{9D8B030D-6E8A-4147-A177-3AD203B41FA5}">
                      <a16:colId xmlns:a16="http://schemas.microsoft.com/office/drawing/2014/main" val="1770565708"/>
                    </a:ext>
                  </a:extLst>
                </a:gridCol>
                <a:gridCol w="576072">
                  <a:extLst>
                    <a:ext uri="{9D8B030D-6E8A-4147-A177-3AD203B41FA5}">
                      <a16:colId xmlns:a16="http://schemas.microsoft.com/office/drawing/2014/main" val="4059210134"/>
                    </a:ext>
                  </a:extLst>
                </a:gridCol>
                <a:gridCol w="576072">
                  <a:extLst>
                    <a:ext uri="{9D8B030D-6E8A-4147-A177-3AD203B41FA5}">
                      <a16:colId xmlns:a16="http://schemas.microsoft.com/office/drawing/2014/main" val="2653413679"/>
                    </a:ext>
                  </a:extLst>
                </a:gridCol>
                <a:gridCol w="576072">
                  <a:extLst>
                    <a:ext uri="{9D8B030D-6E8A-4147-A177-3AD203B41FA5}">
                      <a16:colId xmlns:a16="http://schemas.microsoft.com/office/drawing/2014/main" val="1958989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Abrufe 10sek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720793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- 2021-10-26 10:25:57</a:t>
                      </a:r>
                      <a:r>
                        <a:rPr kumimoji="0" lang="de-DE" sz="1000" b="0" i="0" u="none" strike="noStrike" kern="1200" cap="none" spc="0" normalizeH="0" baseline="0" noProof="0">
                          <a:ln>
                            <a:noFill/>
                          </a:ln>
                          <a:solidFill>
                            <a:prstClr val="black"/>
                          </a:solidFill>
                          <a:effectLst/>
                          <a:uLnTx/>
                          <a:uFillTx/>
                          <a:latin typeface="+mn-lt"/>
                          <a:ea typeface="+mn-ea"/>
                          <a:cs typeface="+mn-cs"/>
                        </a:rPr>
                        <a:t>
 Gegen diese drei hautnahen Lifehacks haben selbst die stärksten Klebetattoos keine Chance. Schaut selbst! 
#alltagstipp #klebetattoos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13872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- 2021-10-20 13:05:05</a:t>
                      </a:r>
                      <a:r>
                        <a:rPr kumimoji="0" lang="de-DE" sz="1000" b="0" i="0" u="none" strike="noStrike" kern="1200" cap="none" spc="0" normalizeH="0" baseline="0" noProof="0">
                          <a:ln>
                            <a:noFill/>
                          </a:ln>
                          <a:solidFill>
                            <a:prstClr val="black"/>
                          </a:solidFill>
                          <a:effectLst/>
                          <a:uLnTx/>
                          <a:uFillTx/>
                          <a:latin typeface="+mn-lt"/>
                          <a:ea typeface="+mn-ea"/>
                          <a:cs typeface="+mn-cs"/>
                        </a:rPr>
                        <a:t>
 Bastelstunde: wir zeigen euch, wie ihr eine umweltfreundliche Alternative zu chemischem Bastelkleber herstellen könnt. Vier klebrige Lifehacks, die ihr leicht nachmachen könnt!
#alltagstipp #bastelliebe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extLst>
                  <a:ext uri="{0D108BD9-81ED-4DB2-BD59-A6C34878D82A}">
                    <a16:rowId xmlns:a16="http://schemas.microsoft.com/office/drawing/2014/main" val="157829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Kaffee oder Tee - 2021-09-22 09:50:51</a:t>
                      </a:r>
                      <a:r>
                        <a:rPr kumimoji="0" lang="en-US" sz="1000" b="0" i="0" u="none" strike="noStrike" kern="1200" cap="none" spc="0" normalizeH="0" baseline="0" noProof="0">
                          <a:ln>
                            <a:noFill/>
                          </a:ln>
                          <a:solidFill>
                            <a:prstClr val="black"/>
                          </a:solidFill>
                          <a:effectLst/>
                          <a:uLnTx/>
                          <a:uFillTx/>
                          <a:latin typeface="+mn-lt"/>
                          <a:ea typeface="+mn-ea"/>
                          <a:cs typeface="+mn-cs"/>
                        </a:rPr>
                        <a:t>
 Wimperntusche alle? Diese drei DIY-Alternativen verpassen euren Wimpern den letzten Schwung! Kennt ihr noch mehr DIY-Make-up?
#alltagstipp #beautytipp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844717959"/>
                  </a:ext>
                </a:extLst>
              </a:tr>
            </a:tbl>
          </a:graphicData>
        </a:graphic>
      </p:graphicFrame>
      <p:sp>
        <p:nvSpPr>
          <p:cNvPr id="4" name="Text Placeholder 3">
            <a:extLst>
              <a:ext uri="{FF2B5EF4-FFF2-40B4-BE49-F238E27FC236}">
                <a16:creationId xmlns:a16="http://schemas.microsoft.com/office/drawing/2014/main" id="{ABB29FFC-A622-4DA1-A38E-6F408812FEE7}"/>
              </a:ext>
            </a:extLst>
          </p:cNvPr>
          <p:cNvSpPr>
            <a:spLocks noGrp="1"/>
          </p:cNvSpPr>
          <p:nvPr>
            <p:ph type="body" sz="quarter" idx="14"/>
          </p:nvPr>
        </p:nvSpPr>
        <p:spPr/>
        <p:txBody>
          <a:bodyPr/>
          <a:lstStyle/>
          <a:p>
            <a:r>
              <a:rPr lang="en-US"/>
              <a:t>01/01/2020 - 12/14/2021</a:t>
            </a:r>
          </a:p>
        </p:txBody>
      </p:sp>
    </p:spTree>
    <p:extLst>
      <p:ext uri="{BB962C8B-B14F-4D97-AF65-F5344CB8AC3E}">
        <p14:creationId xmlns:p14="http://schemas.microsoft.com/office/powerpoint/2010/main" val="1702235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DE2E2-664A-4633-97F8-5210D750D8D0}"/>
              </a:ext>
            </a:extLst>
          </p:cNvPr>
          <p:cNvSpPr>
            <a:spLocks noGrp="1"/>
          </p:cNvSpPr>
          <p:nvPr>
            <p:ph type="title"/>
          </p:nvPr>
        </p:nvSpPr>
        <p:spPr/>
        <p:txBody>
          <a:bodyPr/>
          <a:lstStyle/>
          <a:p>
            <a:r>
              <a:rPr lang="en-US"/>
              <a:t>Facebook Facebook Total Video Views | Kaffee oder Tee - 3 of 4</a:t>
            </a:r>
          </a:p>
        </p:txBody>
      </p:sp>
      <p:graphicFrame>
        <p:nvGraphicFramePr>
          <p:cNvPr id="5" name="Table Placeholder 4">
            <a:extLst>
              <a:ext uri="{FF2B5EF4-FFF2-40B4-BE49-F238E27FC236}">
                <a16:creationId xmlns:a16="http://schemas.microsoft.com/office/drawing/2014/main" id="{32C59201-1C67-4E8D-844A-A7AB13482164}"/>
              </a:ext>
            </a:extLst>
          </p:cNvPr>
          <p:cNvGraphicFramePr>
            <a:graphicFrameLocks noGrp="1"/>
          </p:cNvGraphicFramePr>
          <p:nvPr>
            <p:ph type="tbl" sz="quarter" idx="13"/>
            <p:extLst>
              <p:ext uri="{D42A27DB-BD31-4B8C-83A1-F6EECF244321}">
                <p14:modId xmlns:p14="http://schemas.microsoft.com/office/powerpoint/2010/main" val="3207542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06573595"/>
                    </a:ext>
                  </a:extLst>
                </a:gridCol>
                <a:gridCol w="576072">
                  <a:extLst>
                    <a:ext uri="{9D8B030D-6E8A-4147-A177-3AD203B41FA5}">
                      <a16:colId xmlns:a16="http://schemas.microsoft.com/office/drawing/2014/main" val="3785729408"/>
                    </a:ext>
                  </a:extLst>
                </a:gridCol>
                <a:gridCol w="576072">
                  <a:extLst>
                    <a:ext uri="{9D8B030D-6E8A-4147-A177-3AD203B41FA5}">
                      <a16:colId xmlns:a16="http://schemas.microsoft.com/office/drawing/2014/main" val="3622127718"/>
                    </a:ext>
                  </a:extLst>
                </a:gridCol>
                <a:gridCol w="576072">
                  <a:extLst>
                    <a:ext uri="{9D8B030D-6E8A-4147-A177-3AD203B41FA5}">
                      <a16:colId xmlns:a16="http://schemas.microsoft.com/office/drawing/2014/main" val="581188321"/>
                    </a:ext>
                  </a:extLst>
                </a:gridCol>
                <a:gridCol w="576072">
                  <a:extLst>
                    <a:ext uri="{9D8B030D-6E8A-4147-A177-3AD203B41FA5}">
                      <a16:colId xmlns:a16="http://schemas.microsoft.com/office/drawing/2014/main" val="2479479975"/>
                    </a:ext>
                  </a:extLst>
                </a:gridCol>
                <a:gridCol w="576072">
                  <a:extLst>
                    <a:ext uri="{9D8B030D-6E8A-4147-A177-3AD203B41FA5}">
                      <a16:colId xmlns:a16="http://schemas.microsoft.com/office/drawing/2014/main" val="1937098193"/>
                    </a:ext>
                  </a:extLst>
                </a:gridCol>
                <a:gridCol w="576072">
                  <a:extLst>
                    <a:ext uri="{9D8B030D-6E8A-4147-A177-3AD203B41FA5}">
                      <a16:colId xmlns:a16="http://schemas.microsoft.com/office/drawing/2014/main" val="4222655078"/>
                    </a:ext>
                  </a:extLst>
                </a:gridCol>
                <a:gridCol w="576072">
                  <a:extLst>
                    <a:ext uri="{9D8B030D-6E8A-4147-A177-3AD203B41FA5}">
                      <a16:colId xmlns:a16="http://schemas.microsoft.com/office/drawing/2014/main" val="2468261080"/>
                    </a:ext>
                  </a:extLst>
                </a:gridCol>
                <a:gridCol w="576072">
                  <a:extLst>
                    <a:ext uri="{9D8B030D-6E8A-4147-A177-3AD203B41FA5}">
                      <a16:colId xmlns:a16="http://schemas.microsoft.com/office/drawing/2014/main" val="2046141576"/>
                    </a:ext>
                  </a:extLst>
                </a:gridCol>
                <a:gridCol w="576072">
                  <a:extLst>
                    <a:ext uri="{9D8B030D-6E8A-4147-A177-3AD203B41FA5}">
                      <a16:colId xmlns:a16="http://schemas.microsoft.com/office/drawing/2014/main" val="4214596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Abrufe 10sek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799247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- 2021-09-09 07:50:16</a:t>
                      </a:r>
                      <a:r>
                        <a:rPr kumimoji="0" lang="de-DE" sz="1000" b="0" i="0" u="none" strike="noStrike" kern="1200" cap="none" spc="0" normalizeH="0" baseline="0" noProof="0">
                          <a:ln>
                            <a:noFill/>
                          </a:ln>
                          <a:solidFill>
                            <a:prstClr val="black"/>
                          </a:solidFill>
                          <a:effectLst/>
                          <a:uLnTx/>
                          <a:uFillTx/>
                          <a:latin typeface="+mn-lt"/>
                          <a:ea typeface="+mn-ea"/>
                          <a:cs typeface="+mn-cs"/>
                        </a:rPr>
                        <a:t>
 Die Schraube sitzt fest und ihr habt nicht den passenden Schraubenschlüssel parat? Kein Problem, wir zeigen euch, wie ihr sie mit drei einfachen Hacks trotzdem lösen könnt! Kennt ihr noch andere Hacks, die beim Heimwerken helfen?
#alltagstipp #heimwerker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4043241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- 2021-07-21 10:45:19</a:t>
                      </a:r>
                      <a:r>
                        <a:rPr kumimoji="0" lang="de-DE" sz="1000" b="0" i="0" u="none" strike="noStrike" kern="1200" cap="none" spc="0" normalizeH="0" baseline="0" noProof="0">
                          <a:ln>
                            <a:noFill/>
                          </a:ln>
                          <a:solidFill>
                            <a:prstClr val="black"/>
                          </a:solidFill>
                          <a:effectLst/>
                          <a:uLnTx/>
                          <a:uFillTx/>
                          <a:latin typeface="+mn-lt"/>
                          <a:ea typeface="+mn-ea"/>
                          <a:cs typeface="+mn-cs"/>
                        </a:rPr>
                        <a:t>
 Ihr wollt eurer Zahnpasta den Rest geben? Mit diesen drei Tricks holt ihr alles aus eurer Tube heraus! Kennt ihr noch weitere Lifehacks für’s Badezimmer? #alltagstipp #zahnpasta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202124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- 2021-05-18 10:29:50</a:t>
                      </a:r>
                      <a:r>
                        <a:rPr kumimoji="0" lang="de-DE" sz="1000" b="0" i="0" u="none" strike="noStrike" kern="1200" cap="none" spc="0" normalizeH="0" baseline="0" noProof="0">
                          <a:ln>
                            <a:noFill/>
                          </a:ln>
                          <a:solidFill>
                            <a:prstClr val="black"/>
                          </a:solidFill>
                          <a:effectLst/>
                          <a:uLnTx/>
                          <a:uFillTx/>
                          <a:latin typeface="+mn-lt"/>
                          <a:ea typeface="+mn-ea"/>
                          <a:cs typeface="+mn-cs"/>
                        </a:rPr>
                        <a:t>
 Für das richtige Frisuren-Styling braucht es oft Haargel. Wie ihr ein ganz natürliches Haargel in 4 Schritten einfach selbst herstellen könnt, zeigen wir euch hier. #alltagstipps #hairstyling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694123191"/>
                  </a:ext>
                </a:extLst>
              </a:tr>
            </a:tbl>
          </a:graphicData>
        </a:graphic>
      </p:graphicFrame>
      <p:sp>
        <p:nvSpPr>
          <p:cNvPr id="4" name="Text Placeholder 3">
            <a:extLst>
              <a:ext uri="{FF2B5EF4-FFF2-40B4-BE49-F238E27FC236}">
                <a16:creationId xmlns:a16="http://schemas.microsoft.com/office/drawing/2014/main" id="{E868338E-A234-49B8-AA37-09BE23EFF077}"/>
              </a:ext>
            </a:extLst>
          </p:cNvPr>
          <p:cNvSpPr>
            <a:spLocks noGrp="1"/>
          </p:cNvSpPr>
          <p:nvPr>
            <p:ph type="body" sz="quarter" idx="14"/>
          </p:nvPr>
        </p:nvSpPr>
        <p:spPr/>
        <p:txBody>
          <a:bodyPr/>
          <a:lstStyle/>
          <a:p>
            <a:r>
              <a:rPr lang="en-US"/>
              <a:t>01/01/2020 - 12/14/2021</a:t>
            </a:r>
          </a:p>
        </p:txBody>
      </p:sp>
    </p:spTree>
    <p:extLst>
      <p:ext uri="{BB962C8B-B14F-4D97-AF65-F5344CB8AC3E}">
        <p14:creationId xmlns:p14="http://schemas.microsoft.com/office/powerpoint/2010/main" val="1365042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872D9-FBDE-43DD-A91E-2C9E273C0130}"/>
              </a:ext>
            </a:extLst>
          </p:cNvPr>
          <p:cNvSpPr>
            <a:spLocks noGrp="1"/>
          </p:cNvSpPr>
          <p:nvPr>
            <p:ph type="title"/>
          </p:nvPr>
        </p:nvSpPr>
        <p:spPr/>
        <p:txBody>
          <a:bodyPr/>
          <a:lstStyle/>
          <a:p>
            <a:r>
              <a:rPr lang="en-US"/>
              <a:t>Facebook Facebook Total Video Views | Kaffee oder Tee - 4 of 4</a:t>
            </a:r>
          </a:p>
        </p:txBody>
      </p:sp>
      <p:graphicFrame>
        <p:nvGraphicFramePr>
          <p:cNvPr id="5" name="Table Placeholder 4">
            <a:extLst>
              <a:ext uri="{FF2B5EF4-FFF2-40B4-BE49-F238E27FC236}">
                <a16:creationId xmlns:a16="http://schemas.microsoft.com/office/drawing/2014/main" id="{B7DBF545-748E-48B0-A8C0-7D88EF39D52B}"/>
              </a:ext>
            </a:extLst>
          </p:cNvPr>
          <p:cNvGraphicFramePr>
            <a:graphicFrameLocks noGrp="1"/>
          </p:cNvGraphicFramePr>
          <p:nvPr>
            <p:ph type="tbl" sz="quarter" idx="13"/>
            <p:extLst>
              <p:ext uri="{D42A27DB-BD31-4B8C-83A1-F6EECF244321}">
                <p14:modId xmlns:p14="http://schemas.microsoft.com/office/powerpoint/2010/main" val="1792553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98299643"/>
                    </a:ext>
                  </a:extLst>
                </a:gridCol>
                <a:gridCol w="576072">
                  <a:extLst>
                    <a:ext uri="{9D8B030D-6E8A-4147-A177-3AD203B41FA5}">
                      <a16:colId xmlns:a16="http://schemas.microsoft.com/office/drawing/2014/main" val="1354015133"/>
                    </a:ext>
                  </a:extLst>
                </a:gridCol>
                <a:gridCol w="576072">
                  <a:extLst>
                    <a:ext uri="{9D8B030D-6E8A-4147-A177-3AD203B41FA5}">
                      <a16:colId xmlns:a16="http://schemas.microsoft.com/office/drawing/2014/main" val="4084232994"/>
                    </a:ext>
                  </a:extLst>
                </a:gridCol>
                <a:gridCol w="576072">
                  <a:extLst>
                    <a:ext uri="{9D8B030D-6E8A-4147-A177-3AD203B41FA5}">
                      <a16:colId xmlns:a16="http://schemas.microsoft.com/office/drawing/2014/main" val="4291389344"/>
                    </a:ext>
                  </a:extLst>
                </a:gridCol>
                <a:gridCol w="576072">
                  <a:extLst>
                    <a:ext uri="{9D8B030D-6E8A-4147-A177-3AD203B41FA5}">
                      <a16:colId xmlns:a16="http://schemas.microsoft.com/office/drawing/2014/main" val="2758483753"/>
                    </a:ext>
                  </a:extLst>
                </a:gridCol>
                <a:gridCol w="576072">
                  <a:extLst>
                    <a:ext uri="{9D8B030D-6E8A-4147-A177-3AD203B41FA5}">
                      <a16:colId xmlns:a16="http://schemas.microsoft.com/office/drawing/2014/main" val="3205844062"/>
                    </a:ext>
                  </a:extLst>
                </a:gridCol>
                <a:gridCol w="576072">
                  <a:extLst>
                    <a:ext uri="{9D8B030D-6E8A-4147-A177-3AD203B41FA5}">
                      <a16:colId xmlns:a16="http://schemas.microsoft.com/office/drawing/2014/main" val="3756760929"/>
                    </a:ext>
                  </a:extLst>
                </a:gridCol>
                <a:gridCol w="576072">
                  <a:extLst>
                    <a:ext uri="{9D8B030D-6E8A-4147-A177-3AD203B41FA5}">
                      <a16:colId xmlns:a16="http://schemas.microsoft.com/office/drawing/2014/main" val="1867217927"/>
                    </a:ext>
                  </a:extLst>
                </a:gridCol>
                <a:gridCol w="576072">
                  <a:extLst>
                    <a:ext uri="{9D8B030D-6E8A-4147-A177-3AD203B41FA5}">
                      <a16:colId xmlns:a16="http://schemas.microsoft.com/office/drawing/2014/main" val="4218855925"/>
                    </a:ext>
                  </a:extLst>
                </a:gridCol>
                <a:gridCol w="576072">
                  <a:extLst>
                    <a:ext uri="{9D8B030D-6E8A-4147-A177-3AD203B41FA5}">
                      <a16:colId xmlns:a16="http://schemas.microsoft.com/office/drawing/2014/main" val="4220371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Abrufe 10sek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shares)</a:t>
                      </a:r>
                    </a:p>
                  </a:txBody>
                  <a:tcPr/>
                </a:tc>
                <a:extLst>
                  <a:ext uri="{0D108BD9-81ED-4DB2-BD59-A6C34878D82A}">
                    <a16:rowId xmlns:a16="http://schemas.microsoft.com/office/drawing/2014/main" val="3543608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- 2021-05-03 11:04:55</a:t>
                      </a:r>
                      <a:r>
                        <a:rPr kumimoji="0" lang="de-DE" sz="1000" b="0" i="0" u="none" strike="noStrike" kern="1200" cap="none" spc="0" normalizeH="0" baseline="0" noProof="0">
                          <a:ln>
                            <a:noFill/>
                          </a:ln>
                          <a:solidFill>
                            <a:prstClr val="black"/>
                          </a:solidFill>
                          <a:effectLst/>
                          <a:uLnTx/>
                          <a:uFillTx/>
                          <a:latin typeface="+mn-lt"/>
                          <a:ea typeface="+mn-ea"/>
                          <a:cs typeface="+mn-cs"/>
                        </a:rPr>
                        <a:t>
 Zeit zum Angrillen! Mit diesen drei DIY-Grillanzündern könnt ihr die Saison eröffnen! Wie feuert ihr euren Grill an? Viele leckere Grillrezepte findet ihr in den Kommentaren! ;) #alltagstipp #grillen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1702359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- 2021-03-08 15:12:03</a:t>
                      </a:r>
                      <a:r>
                        <a:rPr kumimoji="0" lang="de-DE" sz="1000" b="0" i="0" u="none" strike="noStrike" kern="1200" cap="none" spc="0" normalizeH="0" baseline="0" noProof="0">
                          <a:ln>
                            <a:noFill/>
                          </a:ln>
                          <a:solidFill>
                            <a:prstClr val="black"/>
                          </a:solidFill>
                          <a:effectLst/>
                          <a:uLnTx/>
                          <a:uFillTx/>
                          <a:latin typeface="+mn-lt"/>
                          <a:ea typeface="+mn-ea"/>
                          <a:cs typeface="+mn-cs"/>
                        </a:rPr>
                        <a:t>
 Habt ihr noch alte Seifenreste übrig? Wir zeigen euch hier, wie ihr aus den Resten schnell und easy eine Flüssigseife selbst herstellen könnt. Welche DIY-Ideen fürs Badezimmer habt ihr schon ausprobiert? #alltagstipp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3756</a:t>
                      </a:r>
                    </a:p>
                  </a:txBody>
                  <a:tcPr/>
                </a:tc>
                <a:extLst>
                  <a:ext uri="{0D108BD9-81ED-4DB2-BD59-A6C34878D82A}">
                    <a16:rowId xmlns:a16="http://schemas.microsoft.com/office/drawing/2014/main" val="357508062"/>
                  </a:ext>
                </a:extLst>
              </a:tr>
            </a:tbl>
          </a:graphicData>
        </a:graphic>
      </p:graphicFrame>
      <p:sp>
        <p:nvSpPr>
          <p:cNvPr id="4" name="Text Placeholder 3">
            <a:extLst>
              <a:ext uri="{FF2B5EF4-FFF2-40B4-BE49-F238E27FC236}">
                <a16:creationId xmlns:a16="http://schemas.microsoft.com/office/drawing/2014/main" id="{D5C03B32-60FC-40D5-AE0A-A2DF80B94538}"/>
              </a:ext>
            </a:extLst>
          </p:cNvPr>
          <p:cNvSpPr>
            <a:spLocks noGrp="1"/>
          </p:cNvSpPr>
          <p:nvPr>
            <p:ph type="body" sz="quarter" idx="14"/>
          </p:nvPr>
        </p:nvSpPr>
        <p:spPr/>
        <p:txBody>
          <a:bodyPr/>
          <a:lstStyle/>
          <a:p>
            <a:r>
              <a:rPr lang="en-US"/>
              <a:t>01/01/2020 - 12/14/2021</a:t>
            </a:r>
          </a:p>
        </p:txBody>
      </p:sp>
    </p:spTree>
    <p:extLst>
      <p:ext uri="{BB962C8B-B14F-4D97-AF65-F5344CB8AC3E}">
        <p14:creationId xmlns:p14="http://schemas.microsoft.com/office/powerpoint/2010/main" val="36207179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328</Words>
  <Application>Microsoft Office PowerPoint</Application>
  <PresentationFormat>On-screen Show (4:3)</PresentationFormat>
  <Paragraphs>158</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Facebook Facebook Total Video Views | Kaffee oder Tee - 1 of 4</vt:lpstr>
      <vt:lpstr>Facebook Facebook Total Video Views | Kaffee oder Tee - 2 of 4</vt:lpstr>
      <vt:lpstr>Facebook Facebook Total Video Views | Kaffee oder Tee - 3 of 4</vt:lpstr>
      <vt:lpstr>Facebook Facebook Total Video Views | Kaffee oder Tee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Total Video Views | Kaffee oder Tee - 1 of 4</dc:title>
  <dc:creator>Frederik Peiniger</dc:creator>
  <cp:lastModifiedBy>Frederik Peiniger</cp:lastModifiedBy>
  <cp:revision>1</cp:revision>
  <dcterms:created xsi:type="dcterms:W3CDTF">2021-12-15T06:34:49Z</dcterms:created>
  <dcterms:modified xsi:type="dcterms:W3CDTF">2021-12-15T06:35:28Z</dcterms:modified>
</cp:coreProperties>
</file>