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DCED5-9500-4ED9-900C-1F0CA2762A5C}"/>
              </a:ext>
            </a:extLst>
          </p:cNvPr>
          <p:cNvSpPr>
            <a:spLocks noGrp="1"/>
          </p:cNvSpPr>
          <p:nvPr>
            <p:ph type="title"/>
          </p:nvPr>
        </p:nvSpPr>
        <p:spPr/>
        <p:txBody>
          <a:bodyPr/>
          <a:lstStyle/>
          <a:p>
            <a:r>
              <a:rPr lang="en-US"/>
              <a:t>Facebook Facebook Posts | Kaffee oder Tee - 1 of 18</a:t>
            </a:r>
          </a:p>
        </p:txBody>
      </p:sp>
      <p:graphicFrame>
        <p:nvGraphicFramePr>
          <p:cNvPr id="5" name="Table Placeholder 4">
            <a:extLst>
              <a:ext uri="{FF2B5EF4-FFF2-40B4-BE49-F238E27FC236}">
                <a16:creationId xmlns:a16="http://schemas.microsoft.com/office/drawing/2014/main" id="{380A8432-A569-4CEA-8DFF-EA6EA5884F3B}"/>
              </a:ext>
            </a:extLst>
          </p:cNvPr>
          <p:cNvGraphicFramePr>
            <a:graphicFrameLocks noGrp="1"/>
          </p:cNvGraphicFramePr>
          <p:nvPr>
            <p:ph type="tbl" sz="quarter" idx="13"/>
            <p:extLst>
              <p:ext uri="{D42A27DB-BD31-4B8C-83A1-F6EECF244321}">
                <p14:modId xmlns:p14="http://schemas.microsoft.com/office/powerpoint/2010/main" val="181441758"/>
              </p:ext>
            </p:extLst>
          </p:nvPr>
        </p:nvGraphicFramePr>
        <p:xfrm>
          <a:off x="457200" y="1731963"/>
          <a:ext cx="7571232" cy="438912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54026241"/>
                    </a:ext>
                  </a:extLst>
                </a:gridCol>
                <a:gridCol w="740664">
                  <a:extLst>
                    <a:ext uri="{9D8B030D-6E8A-4147-A177-3AD203B41FA5}">
                      <a16:colId xmlns:a16="http://schemas.microsoft.com/office/drawing/2014/main" val="543001605"/>
                    </a:ext>
                  </a:extLst>
                </a:gridCol>
                <a:gridCol w="740664">
                  <a:extLst>
                    <a:ext uri="{9D8B030D-6E8A-4147-A177-3AD203B41FA5}">
                      <a16:colId xmlns:a16="http://schemas.microsoft.com/office/drawing/2014/main" val="1641531442"/>
                    </a:ext>
                  </a:extLst>
                </a:gridCol>
                <a:gridCol w="740664">
                  <a:extLst>
                    <a:ext uri="{9D8B030D-6E8A-4147-A177-3AD203B41FA5}">
                      <a16:colId xmlns:a16="http://schemas.microsoft.com/office/drawing/2014/main" val="332761444"/>
                    </a:ext>
                  </a:extLst>
                </a:gridCol>
                <a:gridCol w="740664">
                  <a:extLst>
                    <a:ext uri="{9D8B030D-6E8A-4147-A177-3AD203B41FA5}">
                      <a16:colId xmlns:a16="http://schemas.microsoft.com/office/drawing/2014/main" val="963077682"/>
                    </a:ext>
                  </a:extLst>
                </a:gridCol>
                <a:gridCol w="822960">
                  <a:extLst>
                    <a:ext uri="{9D8B030D-6E8A-4147-A177-3AD203B41FA5}">
                      <a16:colId xmlns:a16="http://schemas.microsoft.com/office/drawing/2014/main" val="3978511401"/>
                    </a:ext>
                  </a:extLst>
                </a:gridCol>
                <a:gridCol w="822960">
                  <a:extLst>
                    <a:ext uri="{9D8B030D-6E8A-4147-A177-3AD203B41FA5}">
                      <a16:colId xmlns:a16="http://schemas.microsoft.com/office/drawing/2014/main" val="4142920725"/>
                    </a:ext>
                  </a:extLst>
                </a:gridCol>
                <a:gridCol w="822960">
                  <a:extLst>
                    <a:ext uri="{9D8B030D-6E8A-4147-A177-3AD203B41FA5}">
                      <a16:colId xmlns:a16="http://schemas.microsoft.com/office/drawing/2014/main" val="1497594479"/>
                    </a:ext>
                  </a:extLst>
                </a:gridCol>
                <a:gridCol w="411480">
                  <a:extLst>
                    <a:ext uri="{9D8B030D-6E8A-4147-A177-3AD203B41FA5}">
                      <a16:colId xmlns:a16="http://schemas.microsoft.com/office/drawing/2014/main" val="4011641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872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- 2021-12-06 10:38:00</a:t>
                      </a:r>
                      <a:r>
                        <a:rPr kumimoji="0" lang="de-DE" sz="1000" b="0" i="0" u="none" strike="noStrike" kern="1200" cap="none" spc="0" normalizeH="0" baseline="0" noProof="0">
                          <a:ln>
                            <a:noFill/>
                          </a:ln>
                          <a:solidFill>
                            <a:prstClr val="black"/>
                          </a:solidFill>
                          <a:effectLst/>
                          <a:uLnTx/>
                          <a:uFillTx/>
                          <a:latin typeface="+mn-lt"/>
                          <a:ea typeface="+mn-ea"/>
                          <a:cs typeface="+mn-cs"/>
                        </a:rPr>
                        <a:t>
 Kohl ist gesund &amp; lecker – doch dieser Gestank beim Kochen! Dafür gibt’s eine einfache Lösung: Einfach einen Schuss Milch mitkochen und schon gibt es keinen Grund mehr, die Nase zu rümpfen.
#kohl #kochen #milch #alltagstipp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557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Kaffee oder Tee - 2021-12-02 10:01:00</a:t>
                      </a:r>
                      <a:r>
                        <a:rPr kumimoji="0" lang="en-US" sz="1000" b="0" i="0" u="none" strike="noStrike" kern="1200" cap="none" spc="0" normalizeH="0" baseline="0" noProof="0">
                          <a:ln>
                            <a:noFill/>
                          </a:ln>
                          <a:solidFill>
                            <a:prstClr val="black"/>
                          </a:solidFill>
                          <a:effectLst/>
                          <a:uLnTx/>
                          <a:uFillTx/>
                          <a:latin typeface="+mn-lt"/>
                          <a:ea typeface="+mn-ea"/>
                          <a:cs typeface="+mn-cs"/>
                        </a:rPr>
                        <a:t>
 Foldback-Klammern sind wahre Bürohelden! Was ihr alles Nützliches mit den Papierheftern anstellen könnt, zeigen wir euch in diesem Video! Welche Lifehacks helfen euch im Büroalltag?
#alltagstipp #diy #foldbackklammer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2919505"/>
                  </a:ext>
                </a:extLst>
              </a:tr>
            </a:tbl>
          </a:graphicData>
        </a:graphic>
      </p:graphicFrame>
      <p:sp>
        <p:nvSpPr>
          <p:cNvPr id="4" name="Text Placeholder 3">
            <a:extLst>
              <a:ext uri="{FF2B5EF4-FFF2-40B4-BE49-F238E27FC236}">
                <a16:creationId xmlns:a16="http://schemas.microsoft.com/office/drawing/2014/main" id="{A6BC0841-EAD4-4EB3-B421-E0EC8E0D5DE4}"/>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1882230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CC70E-60A8-4AAF-8F9F-137CAF839258}"/>
              </a:ext>
            </a:extLst>
          </p:cNvPr>
          <p:cNvSpPr>
            <a:spLocks noGrp="1"/>
          </p:cNvSpPr>
          <p:nvPr>
            <p:ph type="title"/>
          </p:nvPr>
        </p:nvSpPr>
        <p:spPr/>
        <p:txBody>
          <a:bodyPr/>
          <a:lstStyle/>
          <a:p>
            <a:r>
              <a:rPr lang="en-US"/>
              <a:t>Facebook Facebook Posts | Kaffee oder Tee - 2 of 18</a:t>
            </a:r>
          </a:p>
        </p:txBody>
      </p:sp>
      <p:graphicFrame>
        <p:nvGraphicFramePr>
          <p:cNvPr id="5" name="Table Placeholder 4">
            <a:extLst>
              <a:ext uri="{FF2B5EF4-FFF2-40B4-BE49-F238E27FC236}">
                <a16:creationId xmlns:a16="http://schemas.microsoft.com/office/drawing/2014/main" id="{C33B0422-5BEF-44D1-BB1A-E7E82D5E3B5C}"/>
              </a:ext>
            </a:extLst>
          </p:cNvPr>
          <p:cNvGraphicFramePr>
            <a:graphicFrameLocks noGrp="1"/>
          </p:cNvGraphicFramePr>
          <p:nvPr>
            <p:ph type="tbl" sz="quarter" idx="13"/>
            <p:extLst>
              <p:ext uri="{D42A27DB-BD31-4B8C-83A1-F6EECF244321}">
                <p14:modId xmlns:p14="http://schemas.microsoft.com/office/powerpoint/2010/main" val="3116001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19998568"/>
                    </a:ext>
                  </a:extLst>
                </a:gridCol>
                <a:gridCol w="740664">
                  <a:extLst>
                    <a:ext uri="{9D8B030D-6E8A-4147-A177-3AD203B41FA5}">
                      <a16:colId xmlns:a16="http://schemas.microsoft.com/office/drawing/2014/main" val="3773388896"/>
                    </a:ext>
                  </a:extLst>
                </a:gridCol>
                <a:gridCol w="740664">
                  <a:extLst>
                    <a:ext uri="{9D8B030D-6E8A-4147-A177-3AD203B41FA5}">
                      <a16:colId xmlns:a16="http://schemas.microsoft.com/office/drawing/2014/main" val="2537552942"/>
                    </a:ext>
                  </a:extLst>
                </a:gridCol>
                <a:gridCol w="740664">
                  <a:extLst>
                    <a:ext uri="{9D8B030D-6E8A-4147-A177-3AD203B41FA5}">
                      <a16:colId xmlns:a16="http://schemas.microsoft.com/office/drawing/2014/main" val="1105565001"/>
                    </a:ext>
                  </a:extLst>
                </a:gridCol>
                <a:gridCol w="740664">
                  <a:extLst>
                    <a:ext uri="{9D8B030D-6E8A-4147-A177-3AD203B41FA5}">
                      <a16:colId xmlns:a16="http://schemas.microsoft.com/office/drawing/2014/main" val="1486776996"/>
                    </a:ext>
                  </a:extLst>
                </a:gridCol>
                <a:gridCol w="822960">
                  <a:extLst>
                    <a:ext uri="{9D8B030D-6E8A-4147-A177-3AD203B41FA5}">
                      <a16:colId xmlns:a16="http://schemas.microsoft.com/office/drawing/2014/main" val="1415826871"/>
                    </a:ext>
                  </a:extLst>
                </a:gridCol>
                <a:gridCol w="822960">
                  <a:extLst>
                    <a:ext uri="{9D8B030D-6E8A-4147-A177-3AD203B41FA5}">
                      <a16:colId xmlns:a16="http://schemas.microsoft.com/office/drawing/2014/main" val="2227919211"/>
                    </a:ext>
                  </a:extLst>
                </a:gridCol>
                <a:gridCol w="822960">
                  <a:extLst>
                    <a:ext uri="{9D8B030D-6E8A-4147-A177-3AD203B41FA5}">
                      <a16:colId xmlns:a16="http://schemas.microsoft.com/office/drawing/2014/main" val="203034107"/>
                    </a:ext>
                  </a:extLst>
                </a:gridCol>
                <a:gridCol w="411480">
                  <a:extLst>
                    <a:ext uri="{9D8B030D-6E8A-4147-A177-3AD203B41FA5}">
                      <a16:colId xmlns:a16="http://schemas.microsoft.com/office/drawing/2014/main" val="1721669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608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- 2021-11-30 12:15:04</a:t>
                      </a:r>
                      <a:r>
                        <a:rPr kumimoji="0" lang="de-DE" sz="1000" b="0" i="0" u="none" strike="noStrike" kern="1200" cap="none" spc="0" normalizeH="0" baseline="0" noProof="0">
                          <a:ln>
                            <a:noFill/>
                          </a:ln>
                          <a:solidFill>
                            <a:prstClr val="black"/>
                          </a:solidFill>
                          <a:effectLst/>
                          <a:uLnTx/>
                          <a:uFillTx/>
                          <a:latin typeface="+mn-lt"/>
                          <a:ea typeface="+mn-ea"/>
                          <a:cs typeface="+mn-cs"/>
                        </a:rPr>
                        <a:t>
 Eier trennen leicht gemacht! Diese drei Tricks können helfen. Wie trennt ihr Eier? Kennt ihr noch andere Küchentricks? 
#alltagstipp #lifehack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19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- 2021-11-27 10:23:00</a:t>
                      </a:r>
                      <a:r>
                        <a:rPr kumimoji="0" lang="de-DE" sz="1000" b="0" i="0" u="none" strike="noStrike" kern="1200" cap="none" spc="0" normalizeH="0" baseline="0" noProof="0">
                          <a:ln>
                            <a:noFill/>
                          </a:ln>
                          <a:solidFill>
                            <a:prstClr val="black"/>
                          </a:solidFill>
                          <a:effectLst/>
                          <a:uLnTx/>
                          <a:uFillTx/>
                          <a:latin typeface="+mn-lt"/>
                          <a:ea typeface="+mn-ea"/>
                          <a:cs typeface="+mn-cs"/>
                        </a:rPr>
                        <a:t>
 Der Fleischwolf ist das Alphatier unter den Küchengeräten – doch die Reinigung nervt und dauert. Wie es schneller geht, zeigen wir euch in 
diesem Clip! 
#alltagstipp #fleischwolf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83653550"/>
                  </a:ext>
                </a:extLst>
              </a:tr>
            </a:tbl>
          </a:graphicData>
        </a:graphic>
      </p:graphicFrame>
      <p:sp>
        <p:nvSpPr>
          <p:cNvPr id="4" name="Text Placeholder 3">
            <a:extLst>
              <a:ext uri="{FF2B5EF4-FFF2-40B4-BE49-F238E27FC236}">
                <a16:creationId xmlns:a16="http://schemas.microsoft.com/office/drawing/2014/main" id="{2360D0A8-52C8-493A-B72B-A988635F69EC}"/>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2599864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DC1A5-8C21-4635-A2E0-40D1BB429AC3}"/>
              </a:ext>
            </a:extLst>
          </p:cNvPr>
          <p:cNvSpPr>
            <a:spLocks noGrp="1"/>
          </p:cNvSpPr>
          <p:nvPr>
            <p:ph type="title"/>
          </p:nvPr>
        </p:nvSpPr>
        <p:spPr/>
        <p:txBody>
          <a:bodyPr/>
          <a:lstStyle/>
          <a:p>
            <a:r>
              <a:rPr lang="en-US"/>
              <a:t>Facebook Facebook Posts | Kaffee oder Tee - 3 of 18</a:t>
            </a:r>
          </a:p>
        </p:txBody>
      </p:sp>
      <p:graphicFrame>
        <p:nvGraphicFramePr>
          <p:cNvPr id="5" name="Table Placeholder 4">
            <a:extLst>
              <a:ext uri="{FF2B5EF4-FFF2-40B4-BE49-F238E27FC236}">
                <a16:creationId xmlns:a16="http://schemas.microsoft.com/office/drawing/2014/main" id="{ACAF2008-CC0D-4598-A364-D9B4A5064913}"/>
              </a:ext>
            </a:extLst>
          </p:cNvPr>
          <p:cNvGraphicFramePr>
            <a:graphicFrameLocks noGrp="1"/>
          </p:cNvGraphicFramePr>
          <p:nvPr>
            <p:ph type="tbl" sz="quarter" idx="13"/>
            <p:extLst>
              <p:ext uri="{D42A27DB-BD31-4B8C-83A1-F6EECF244321}">
                <p14:modId xmlns:p14="http://schemas.microsoft.com/office/powerpoint/2010/main" val="698628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8617598"/>
                    </a:ext>
                  </a:extLst>
                </a:gridCol>
                <a:gridCol w="740664">
                  <a:extLst>
                    <a:ext uri="{9D8B030D-6E8A-4147-A177-3AD203B41FA5}">
                      <a16:colId xmlns:a16="http://schemas.microsoft.com/office/drawing/2014/main" val="1842218593"/>
                    </a:ext>
                  </a:extLst>
                </a:gridCol>
                <a:gridCol w="740664">
                  <a:extLst>
                    <a:ext uri="{9D8B030D-6E8A-4147-A177-3AD203B41FA5}">
                      <a16:colId xmlns:a16="http://schemas.microsoft.com/office/drawing/2014/main" val="1047711625"/>
                    </a:ext>
                  </a:extLst>
                </a:gridCol>
                <a:gridCol w="740664">
                  <a:extLst>
                    <a:ext uri="{9D8B030D-6E8A-4147-A177-3AD203B41FA5}">
                      <a16:colId xmlns:a16="http://schemas.microsoft.com/office/drawing/2014/main" val="406940548"/>
                    </a:ext>
                  </a:extLst>
                </a:gridCol>
                <a:gridCol w="740664">
                  <a:extLst>
                    <a:ext uri="{9D8B030D-6E8A-4147-A177-3AD203B41FA5}">
                      <a16:colId xmlns:a16="http://schemas.microsoft.com/office/drawing/2014/main" val="1905077816"/>
                    </a:ext>
                  </a:extLst>
                </a:gridCol>
                <a:gridCol w="822960">
                  <a:extLst>
                    <a:ext uri="{9D8B030D-6E8A-4147-A177-3AD203B41FA5}">
                      <a16:colId xmlns:a16="http://schemas.microsoft.com/office/drawing/2014/main" val="2524366509"/>
                    </a:ext>
                  </a:extLst>
                </a:gridCol>
                <a:gridCol w="822960">
                  <a:extLst>
                    <a:ext uri="{9D8B030D-6E8A-4147-A177-3AD203B41FA5}">
                      <a16:colId xmlns:a16="http://schemas.microsoft.com/office/drawing/2014/main" val="2379436985"/>
                    </a:ext>
                  </a:extLst>
                </a:gridCol>
                <a:gridCol w="822960">
                  <a:extLst>
                    <a:ext uri="{9D8B030D-6E8A-4147-A177-3AD203B41FA5}">
                      <a16:colId xmlns:a16="http://schemas.microsoft.com/office/drawing/2014/main" val="1939192240"/>
                    </a:ext>
                  </a:extLst>
                </a:gridCol>
                <a:gridCol w="411480">
                  <a:extLst>
                    <a:ext uri="{9D8B030D-6E8A-4147-A177-3AD203B41FA5}">
                      <a16:colId xmlns:a16="http://schemas.microsoft.com/office/drawing/2014/main" val="388945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889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- 2021-11-25 11:10:01</a:t>
                      </a:r>
                      <a:r>
                        <a:rPr kumimoji="0" lang="de-DE" sz="1000" b="0" i="0" u="none" strike="noStrike" kern="1200" cap="none" spc="0" normalizeH="0" baseline="0" noProof="0">
                          <a:ln>
                            <a:noFill/>
                          </a:ln>
                          <a:solidFill>
                            <a:prstClr val="black"/>
                          </a:solidFill>
                          <a:effectLst/>
                          <a:uLnTx/>
                          <a:uFillTx/>
                          <a:latin typeface="+mn-lt"/>
                          <a:ea typeface="+mn-ea"/>
                          <a:cs typeface="+mn-cs"/>
                        </a:rPr>
                        <a:t>
 Gerade in der Vorweihnachtszeit braucht man immer mal wieder einen Permanentmaker, um Grußkarten oder Geschenke zu gestalten. Oft liegen noch welche vom letzten Jahr rum und sind eingetrocknet. Dafür einfach die Spitze des Markers nur ein wenig mit Spiritus befeuchten und schon schreibt er wieder. 
#stifte #bürohacks #alltagstipp #sparfuchs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5819144"/>
                  </a:ext>
                </a:extLst>
              </a:tr>
            </a:tbl>
          </a:graphicData>
        </a:graphic>
      </p:graphicFrame>
      <p:sp>
        <p:nvSpPr>
          <p:cNvPr id="4" name="Text Placeholder 3">
            <a:extLst>
              <a:ext uri="{FF2B5EF4-FFF2-40B4-BE49-F238E27FC236}">
                <a16:creationId xmlns:a16="http://schemas.microsoft.com/office/drawing/2014/main" id="{538AAF88-3F67-4BC2-A447-7FBB6C8E9A1D}"/>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1209647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D417B-5B4D-4FC8-8A5E-2A41BA51987F}"/>
              </a:ext>
            </a:extLst>
          </p:cNvPr>
          <p:cNvSpPr>
            <a:spLocks noGrp="1"/>
          </p:cNvSpPr>
          <p:nvPr>
            <p:ph type="title"/>
          </p:nvPr>
        </p:nvSpPr>
        <p:spPr/>
        <p:txBody>
          <a:bodyPr/>
          <a:lstStyle/>
          <a:p>
            <a:r>
              <a:rPr lang="en-US"/>
              <a:t>Facebook Facebook Posts | Kaffee oder Tee - 4 of 18</a:t>
            </a:r>
          </a:p>
        </p:txBody>
      </p:sp>
      <p:graphicFrame>
        <p:nvGraphicFramePr>
          <p:cNvPr id="5" name="Table Placeholder 4">
            <a:extLst>
              <a:ext uri="{FF2B5EF4-FFF2-40B4-BE49-F238E27FC236}">
                <a16:creationId xmlns:a16="http://schemas.microsoft.com/office/drawing/2014/main" id="{88B8DBD0-DE9A-42DB-8B26-51564D638557}"/>
              </a:ext>
            </a:extLst>
          </p:cNvPr>
          <p:cNvGraphicFramePr>
            <a:graphicFrameLocks noGrp="1"/>
          </p:cNvGraphicFramePr>
          <p:nvPr>
            <p:ph type="tbl" sz="quarter" idx="13"/>
            <p:extLst>
              <p:ext uri="{D42A27DB-BD31-4B8C-83A1-F6EECF244321}">
                <p14:modId xmlns:p14="http://schemas.microsoft.com/office/powerpoint/2010/main" val="2769591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48329775"/>
                    </a:ext>
                  </a:extLst>
                </a:gridCol>
                <a:gridCol w="740664">
                  <a:extLst>
                    <a:ext uri="{9D8B030D-6E8A-4147-A177-3AD203B41FA5}">
                      <a16:colId xmlns:a16="http://schemas.microsoft.com/office/drawing/2014/main" val="2954354435"/>
                    </a:ext>
                  </a:extLst>
                </a:gridCol>
                <a:gridCol w="740664">
                  <a:extLst>
                    <a:ext uri="{9D8B030D-6E8A-4147-A177-3AD203B41FA5}">
                      <a16:colId xmlns:a16="http://schemas.microsoft.com/office/drawing/2014/main" val="176287860"/>
                    </a:ext>
                  </a:extLst>
                </a:gridCol>
                <a:gridCol w="740664">
                  <a:extLst>
                    <a:ext uri="{9D8B030D-6E8A-4147-A177-3AD203B41FA5}">
                      <a16:colId xmlns:a16="http://schemas.microsoft.com/office/drawing/2014/main" val="29090429"/>
                    </a:ext>
                  </a:extLst>
                </a:gridCol>
                <a:gridCol w="740664">
                  <a:extLst>
                    <a:ext uri="{9D8B030D-6E8A-4147-A177-3AD203B41FA5}">
                      <a16:colId xmlns:a16="http://schemas.microsoft.com/office/drawing/2014/main" val="3671405193"/>
                    </a:ext>
                  </a:extLst>
                </a:gridCol>
                <a:gridCol w="822960">
                  <a:extLst>
                    <a:ext uri="{9D8B030D-6E8A-4147-A177-3AD203B41FA5}">
                      <a16:colId xmlns:a16="http://schemas.microsoft.com/office/drawing/2014/main" val="903043107"/>
                    </a:ext>
                  </a:extLst>
                </a:gridCol>
                <a:gridCol w="822960">
                  <a:extLst>
                    <a:ext uri="{9D8B030D-6E8A-4147-A177-3AD203B41FA5}">
                      <a16:colId xmlns:a16="http://schemas.microsoft.com/office/drawing/2014/main" val="3925267433"/>
                    </a:ext>
                  </a:extLst>
                </a:gridCol>
                <a:gridCol w="822960">
                  <a:extLst>
                    <a:ext uri="{9D8B030D-6E8A-4147-A177-3AD203B41FA5}">
                      <a16:colId xmlns:a16="http://schemas.microsoft.com/office/drawing/2014/main" val="3543003698"/>
                    </a:ext>
                  </a:extLst>
                </a:gridCol>
                <a:gridCol w="411480">
                  <a:extLst>
                    <a:ext uri="{9D8B030D-6E8A-4147-A177-3AD203B41FA5}">
                      <a16:colId xmlns:a16="http://schemas.microsoft.com/office/drawing/2014/main" val="2451729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276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- 2021-11-24 14:02:00</a:t>
                      </a:r>
                      <a:r>
                        <a:rPr kumimoji="0" lang="de-DE" sz="1000" b="0" i="0" u="none" strike="noStrike" kern="1200" cap="none" spc="0" normalizeH="0" baseline="0" noProof="0">
                          <a:ln>
                            <a:noFill/>
                          </a:ln>
                          <a:solidFill>
                            <a:prstClr val="black"/>
                          </a:solidFill>
                          <a:effectLst/>
                          <a:uLnTx/>
                          <a:uFillTx/>
                          <a:latin typeface="+mn-lt"/>
                          <a:ea typeface="+mn-ea"/>
                          <a:cs typeface="+mn-cs"/>
                        </a:rPr>
                        <a:t>
 Normalerweise brennen Teelichter rund vier Stunden. Streut man ab und zu eine Prise Salz ins flüssige Wachs, kann man die Dauer um gut 30 Minuten verlängern! Habt ihr das schonmal ausprobiert?
#candlelight #alltagstipp #sparfuchs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2502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- 2021-11-23 16:03:00</a:t>
                      </a:r>
                      <a:r>
                        <a:rPr kumimoji="0" lang="de-DE" sz="1000" b="0" i="0" u="none" strike="noStrike" kern="1200" cap="none" spc="0" normalizeH="0" baseline="0" noProof="0">
                          <a:ln>
                            <a:noFill/>
                          </a:ln>
                          <a:solidFill>
                            <a:prstClr val="black"/>
                          </a:solidFill>
                          <a:effectLst/>
                          <a:uLnTx/>
                          <a:uFillTx/>
                          <a:latin typeface="+mn-lt"/>
                          <a:ea typeface="+mn-ea"/>
                          <a:cs typeface="+mn-cs"/>
                        </a:rPr>
                        <a:t>
 Kratzige Wollpullover werden wieder weich, wenn man etwas Haarspülung zur Handwäsche dazugibt. Welche Tipps für schöne Wolle habt ihr?
#alltagstipp #wolle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5742807"/>
                  </a:ext>
                </a:extLst>
              </a:tr>
            </a:tbl>
          </a:graphicData>
        </a:graphic>
      </p:graphicFrame>
      <p:sp>
        <p:nvSpPr>
          <p:cNvPr id="4" name="Text Placeholder 3">
            <a:extLst>
              <a:ext uri="{FF2B5EF4-FFF2-40B4-BE49-F238E27FC236}">
                <a16:creationId xmlns:a16="http://schemas.microsoft.com/office/drawing/2014/main" id="{EADD10D9-8505-49CE-B5E9-F95613993D09}"/>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3927502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90C6D-7308-4749-A7F1-ADB29679F10B}"/>
              </a:ext>
            </a:extLst>
          </p:cNvPr>
          <p:cNvSpPr>
            <a:spLocks noGrp="1"/>
          </p:cNvSpPr>
          <p:nvPr>
            <p:ph type="title"/>
          </p:nvPr>
        </p:nvSpPr>
        <p:spPr/>
        <p:txBody>
          <a:bodyPr/>
          <a:lstStyle/>
          <a:p>
            <a:r>
              <a:rPr lang="en-US"/>
              <a:t>Facebook Facebook Posts | Kaffee oder Tee - 5 of 18</a:t>
            </a:r>
          </a:p>
        </p:txBody>
      </p:sp>
      <p:graphicFrame>
        <p:nvGraphicFramePr>
          <p:cNvPr id="5" name="Table Placeholder 4">
            <a:extLst>
              <a:ext uri="{FF2B5EF4-FFF2-40B4-BE49-F238E27FC236}">
                <a16:creationId xmlns:a16="http://schemas.microsoft.com/office/drawing/2014/main" id="{273184B1-14A0-4F70-BCA6-AD9B3BD8B5F4}"/>
              </a:ext>
            </a:extLst>
          </p:cNvPr>
          <p:cNvGraphicFramePr>
            <a:graphicFrameLocks noGrp="1"/>
          </p:cNvGraphicFramePr>
          <p:nvPr>
            <p:ph type="tbl" sz="quarter" idx="13"/>
            <p:extLst>
              <p:ext uri="{D42A27DB-BD31-4B8C-83A1-F6EECF244321}">
                <p14:modId xmlns:p14="http://schemas.microsoft.com/office/powerpoint/2010/main" val="1178697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55209467"/>
                    </a:ext>
                  </a:extLst>
                </a:gridCol>
                <a:gridCol w="740664">
                  <a:extLst>
                    <a:ext uri="{9D8B030D-6E8A-4147-A177-3AD203B41FA5}">
                      <a16:colId xmlns:a16="http://schemas.microsoft.com/office/drawing/2014/main" val="3516354571"/>
                    </a:ext>
                  </a:extLst>
                </a:gridCol>
                <a:gridCol w="740664">
                  <a:extLst>
                    <a:ext uri="{9D8B030D-6E8A-4147-A177-3AD203B41FA5}">
                      <a16:colId xmlns:a16="http://schemas.microsoft.com/office/drawing/2014/main" val="480454649"/>
                    </a:ext>
                  </a:extLst>
                </a:gridCol>
                <a:gridCol w="740664">
                  <a:extLst>
                    <a:ext uri="{9D8B030D-6E8A-4147-A177-3AD203B41FA5}">
                      <a16:colId xmlns:a16="http://schemas.microsoft.com/office/drawing/2014/main" val="2795870832"/>
                    </a:ext>
                  </a:extLst>
                </a:gridCol>
                <a:gridCol w="740664">
                  <a:extLst>
                    <a:ext uri="{9D8B030D-6E8A-4147-A177-3AD203B41FA5}">
                      <a16:colId xmlns:a16="http://schemas.microsoft.com/office/drawing/2014/main" val="3553650160"/>
                    </a:ext>
                  </a:extLst>
                </a:gridCol>
                <a:gridCol w="822960">
                  <a:extLst>
                    <a:ext uri="{9D8B030D-6E8A-4147-A177-3AD203B41FA5}">
                      <a16:colId xmlns:a16="http://schemas.microsoft.com/office/drawing/2014/main" val="235299388"/>
                    </a:ext>
                  </a:extLst>
                </a:gridCol>
                <a:gridCol w="822960">
                  <a:extLst>
                    <a:ext uri="{9D8B030D-6E8A-4147-A177-3AD203B41FA5}">
                      <a16:colId xmlns:a16="http://schemas.microsoft.com/office/drawing/2014/main" val="3505500778"/>
                    </a:ext>
                  </a:extLst>
                </a:gridCol>
                <a:gridCol w="822960">
                  <a:extLst>
                    <a:ext uri="{9D8B030D-6E8A-4147-A177-3AD203B41FA5}">
                      <a16:colId xmlns:a16="http://schemas.microsoft.com/office/drawing/2014/main" val="3150233586"/>
                    </a:ext>
                  </a:extLst>
                </a:gridCol>
                <a:gridCol w="411480">
                  <a:extLst>
                    <a:ext uri="{9D8B030D-6E8A-4147-A177-3AD203B41FA5}">
                      <a16:colId xmlns:a16="http://schemas.microsoft.com/office/drawing/2014/main" val="1537472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907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- 2021-11-03 16:07:04</a:t>
                      </a:r>
                      <a:r>
                        <a:rPr kumimoji="0" lang="de-DE" sz="1000" b="0" i="0" u="none" strike="noStrike" kern="1200" cap="none" spc="0" normalizeH="0" baseline="0" noProof="0">
                          <a:ln>
                            <a:noFill/>
                          </a:ln>
                          <a:solidFill>
                            <a:prstClr val="black"/>
                          </a:solidFill>
                          <a:effectLst/>
                          <a:uLnTx/>
                          <a:uFillTx/>
                          <a:latin typeface="+mn-lt"/>
                          <a:ea typeface="+mn-ea"/>
                          <a:cs typeface="+mn-cs"/>
                        </a:rPr>
                        <a:t>
 Die lästigen Fettspritzer brennen auf der Haut und machen unschöne Flecken! Gegenmittel ist Mehl. Sobald das Öl kleine Blasen wirft, einfach eine Prise davon in die Pfanne streuen. Beim Braten bindet das Mehl überschüssiges Wasser. Wie schützt ihr euch vor den lästigen Fettspritzern?
#alltagstipp #fettspritzer #kochen #küche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0456290"/>
                  </a:ext>
                </a:extLst>
              </a:tr>
            </a:tbl>
          </a:graphicData>
        </a:graphic>
      </p:graphicFrame>
      <p:sp>
        <p:nvSpPr>
          <p:cNvPr id="4" name="Text Placeholder 3">
            <a:extLst>
              <a:ext uri="{FF2B5EF4-FFF2-40B4-BE49-F238E27FC236}">
                <a16:creationId xmlns:a16="http://schemas.microsoft.com/office/drawing/2014/main" id="{2CD22A16-981F-45DA-933D-074E5718CC38}"/>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1427444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7802A-69C6-432D-9857-6D6952CBF331}"/>
              </a:ext>
            </a:extLst>
          </p:cNvPr>
          <p:cNvSpPr>
            <a:spLocks noGrp="1"/>
          </p:cNvSpPr>
          <p:nvPr>
            <p:ph type="title"/>
          </p:nvPr>
        </p:nvSpPr>
        <p:spPr/>
        <p:txBody>
          <a:bodyPr/>
          <a:lstStyle/>
          <a:p>
            <a:r>
              <a:rPr lang="en-US"/>
              <a:t>Facebook Facebook Posts | Kaffee oder Tee - 6 of 18</a:t>
            </a:r>
          </a:p>
        </p:txBody>
      </p:sp>
      <p:graphicFrame>
        <p:nvGraphicFramePr>
          <p:cNvPr id="5" name="Table Placeholder 4">
            <a:extLst>
              <a:ext uri="{FF2B5EF4-FFF2-40B4-BE49-F238E27FC236}">
                <a16:creationId xmlns:a16="http://schemas.microsoft.com/office/drawing/2014/main" id="{B6AD410C-57E8-44F0-82BD-566540A41E5F}"/>
              </a:ext>
            </a:extLst>
          </p:cNvPr>
          <p:cNvGraphicFramePr>
            <a:graphicFrameLocks noGrp="1"/>
          </p:cNvGraphicFramePr>
          <p:nvPr>
            <p:ph type="tbl" sz="quarter" idx="13"/>
            <p:extLst>
              <p:ext uri="{D42A27DB-BD31-4B8C-83A1-F6EECF244321}">
                <p14:modId xmlns:p14="http://schemas.microsoft.com/office/powerpoint/2010/main" val="3379207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31940053"/>
                    </a:ext>
                  </a:extLst>
                </a:gridCol>
                <a:gridCol w="740664">
                  <a:extLst>
                    <a:ext uri="{9D8B030D-6E8A-4147-A177-3AD203B41FA5}">
                      <a16:colId xmlns:a16="http://schemas.microsoft.com/office/drawing/2014/main" val="712121080"/>
                    </a:ext>
                  </a:extLst>
                </a:gridCol>
                <a:gridCol w="740664">
                  <a:extLst>
                    <a:ext uri="{9D8B030D-6E8A-4147-A177-3AD203B41FA5}">
                      <a16:colId xmlns:a16="http://schemas.microsoft.com/office/drawing/2014/main" val="1749207327"/>
                    </a:ext>
                  </a:extLst>
                </a:gridCol>
                <a:gridCol w="740664">
                  <a:extLst>
                    <a:ext uri="{9D8B030D-6E8A-4147-A177-3AD203B41FA5}">
                      <a16:colId xmlns:a16="http://schemas.microsoft.com/office/drawing/2014/main" val="636847301"/>
                    </a:ext>
                  </a:extLst>
                </a:gridCol>
                <a:gridCol w="740664">
                  <a:extLst>
                    <a:ext uri="{9D8B030D-6E8A-4147-A177-3AD203B41FA5}">
                      <a16:colId xmlns:a16="http://schemas.microsoft.com/office/drawing/2014/main" val="166911302"/>
                    </a:ext>
                  </a:extLst>
                </a:gridCol>
                <a:gridCol w="822960">
                  <a:extLst>
                    <a:ext uri="{9D8B030D-6E8A-4147-A177-3AD203B41FA5}">
                      <a16:colId xmlns:a16="http://schemas.microsoft.com/office/drawing/2014/main" val="617629973"/>
                    </a:ext>
                  </a:extLst>
                </a:gridCol>
                <a:gridCol w="822960">
                  <a:extLst>
                    <a:ext uri="{9D8B030D-6E8A-4147-A177-3AD203B41FA5}">
                      <a16:colId xmlns:a16="http://schemas.microsoft.com/office/drawing/2014/main" val="1237555701"/>
                    </a:ext>
                  </a:extLst>
                </a:gridCol>
                <a:gridCol w="822960">
                  <a:extLst>
                    <a:ext uri="{9D8B030D-6E8A-4147-A177-3AD203B41FA5}">
                      <a16:colId xmlns:a16="http://schemas.microsoft.com/office/drawing/2014/main" val="3361425136"/>
                    </a:ext>
                  </a:extLst>
                </a:gridCol>
                <a:gridCol w="411480">
                  <a:extLst>
                    <a:ext uri="{9D8B030D-6E8A-4147-A177-3AD203B41FA5}">
                      <a16:colId xmlns:a16="http://schemas.microsoft.com/office/drawing/2014/main" val="1476843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1309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- 2021-10-29 12:56:52</a:t>
                      </a:r>
                      <a:r>
                        <a:rPr kumimoji="0" lang="de-DE" sz="1000" b="0" i="0" u="none" strike="noStrike" kern="1200" cap="none" spc="0" normalizeH="0" baseline="0" noProof="0">
                          <a:ln>
                            <a:noFill/>
                          </a:ln>
                          <a:solidFill>
                            <a:prstClr val="black"/>
                          </a:solidFill>
                          <a:effectLst/>
                          <a:uLnTx/>
                          <a:uFillTx/>
                          <a:latin typeface="+mn-lt"/>
                          <a:ea typeface="+mn-ea"/>
                          <a:cs typeface="+mn-cs"/>
                        </a:rPr>
                        <a:t>
 Klebereste an den Fingern bekommt ihr am besten mit Vaseline wieder weg! Ob Bastelkleber, Wimpernkleber oder Sekundenkleber: Der hohe Fettanteil der Vaseline löst die klebrige Masse sanft von der Haut.
#alltagstipp #vaseline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0351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- 2021-10-26 13:45:00</a:t>
                      </a:r>
                      <a:r>
                        <a:rPr kumimoji="0" lang="de-DE" sz="1000" b="0" i="0" u="none" strike="noStrike" kern="1200" cap="none" spc="0" normalizeH="0" baseline="0" noProof="0">
                          <a:ln>
                            <a:noFill/>
                          </a:ln>
                          <a:solidFill>
                            <a:prstClr val="black"/>
                          </a:solidFill>
                          <a:effectLst/>
                          <a:uLnTx/>
                          <a:uFillTx/>
                          <a:latin typeface="+mn-lt"/>
                          <a:ea typeface="+mn-ea"/>
                          <a:cs typeface="+mn-cs"/>
                        </a:rPr>
                        <a:t>
 Gegen diese drei hautnahen Lifehacks haben selbst die stärksten Klebetattoos keine Chance. Schaut selbst! 
#alltagstipp #klebetattoos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06872035"/>
                  </a:ext>
                </a:extLst>
              </a:tr>
            </a:tbl>
          </a:graphicData>
        </a:graphic>
      </p:graphicFrame>
      <p:sp>
        <p:nvSpPr>
          <p:cNvPr id="4" name="Text Placeholder 3">
            <a:extLst>
              <a:ext uri="{FF2B5EF4-FFF2-40B4-BE49-F238E27FC236}">
                <a16:creationId xmlns:a16="http://schemas.microsoft.com/office/drawing/2014/main" id="{7852EE1E-8005-476D-A11D-4F3655385852}"/>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3472515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EF1C9-6CB5-4057-ACBD-4F16D70CE3C8}"/>
              </a:ext>
            </a:extLst>
          </p:cNvPr>
          <p:cNvSpPr>
            <a:spLocks noGrp="1"/>
          </p:cNvSpPr>
          <p:nvPr>
            <p:ph type="title"/>
          </p:nvPr>
        </p:nvSpPr>
        <p:spPr/>
        <p:txBody>
          <a:bodyPr/>
          <a:lstStyle/>
          <a:p>
            <a:r>
              <a:rPr lang="en-US"/>
              <a:t>Facebook Facebook Posts | Kaffee oder Tee - 7 of 18</a:t>
            </a:r>
          </a:p>
        </p:txBody>
      </p:sp>
      <p:graphicFrame>
        <p:nvGraphicFramePr>
          <p:cNvPr id="5" name="Table Placeholder 4">
            <a:extLst>
              <a:ext uri="{FF2B5EF4-FFF2-40B4-BE49-F238E27FC236}">
                <a16:creationId xmlns:a16="http://schemas.microsoft.com/office/drawing/2014/main" id="{821DA690-82E5-4284-BAEA-E378A3EA1733}"/>
              </a:ext>
            </a:extLst>
          </p:cNvPr>
          <p:cNvGraphicFramePr>
            <a:graphicFrameLocks noGrp="1"/>
          </p:cNvGraphicFramePr>
          <p:nvPr>
            <p:ph type="tbl" sz="quarter" idx="13"/>
            <p:extLst>
              <p:ext uri="{D42A27DB-BD31-4B8C-83A1-F6EECF244321}">
                <p14:modId xmlns:p14="http://schemas.microsoft.com/office/powerpoint/2010/main" val="3558991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39966723"/>
                    </a:ext>
                  </a:extLst>
                </a:gridCol>
                <a:gridCol w="740664">
                  <a:extLst>
                    <a:ext uri="{9D8B030D-6E8A-4147-A177-3AD203B41FA5}">
                      <a16:colId xmlns:a16="http://schemas.microsoft.com/office/drawing/2014/main" val="3187700475"/>
                    </a:ext>
                  </a:extLst>
                </a:gridCol>
                <a:gridCol w="740664">
                  <a:extLst>
                    <a:ext uri="{9D8B030D-6E8A-4147-A177-3AD203B41FA5}">
                      <a16:colId xmlns:a16="http://schemas.microsoft.com/office/drawing/2014/main" val="3885578522"/>
                    </a:ext>
                  </a:extLst>
                </a:gridCol>
                <a:gridCol w="740664">
                  <a:extLst>
                    <a:ext uri="{9D8B030D-6E8A-4147-A177-3AD203B41FA5}">
                      <a16:colId xmlns:a16="http://schemas.microsoft.com/office/drawing/2014/main" val="649123994"/>
                    </a:ext>
                  </a:extLst>
                </a:gridCol>
                <a:gridCol w="740664">
                  <a:extLst>
                    <a:ext uri="{9D8B030D-6E8A-4147-A177-3AD203B41FA5}">
                      <a16:colId xmlns:a16="http://schemas.microsoft.com/office/drawing/2014/main" val="1337059942"/>
                    </a:ext>
                  </a:extLst>
                </a:gridCol>
                <a:gridCol w="822960">
                  <a:extLst>
                    <a:ext uri="{9D8B030D-6E8A-4147-A177-3AD203B41FA5}">
                      <a16:colId xmlns:a16="http://schemas.microsoft.com/office/drawing/2014/main" val="1617414944"/>
                    </a:ext>
                  </a:extLst>
                </a:gridCol>
                <a:gridCol w="822960">
                  <a:extLst>
                    <a:ext uri="{9D8B030D-6E8A-4147-A177-3AD203B41FA5}">
                      <a16:colId xmlns:a16="http://schemas.microsoft.com/office/drawing/2014/main" val="2442511633"/>
                    </a:ext>
                  </a:extLst>
                </a:gridCol>
                <a:gridCol w="822960">
                  <a:extLst>
                    <a:ext uri="{9D8B030D-6E8A-4147-A177-3AD203B41FA5}">
                      <a16:colId xmlns:a16="http://schemas.microsoft.com/office/drawing/2014/main" val="4018046737"/>
                    </a:ext>
                  </a:extLst>
                </a:gridCol>
                <a:gridCol w="411480">
                  <a:extLst>
                    <a:ext uri="{9D8B030D-6E8A-4147-A177-3AD203B41FA5}">
                      <a16:colId xmlns:a16="http://schemas.microsoft.com/office/drawing/2014/main" val="4294654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0232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- 2021-10-22 14:07:00</a:t>
                      </a:r>
                      <a:r>
                        <a:rPr kumimoji="0" lang="de-DE" sz="1000" b="0" i="0" u="none" strike="noStrike" kern="1200" cap="none" spc="0" normalizeH="0" baseline="0" noProof="0">
                          <a:ln>
                            <a:noFill/>
                          </a:ln>
                          <a:solidFill>
                            <a:prstClr val="black"/>
                          </a:solidFill>
                          <a:effectLst/>
                          <a:uLnTx/>
                          <a:uFillTx/>
                          <a:latin typeface="+mn-lt"/>
                          <a:ea typeface="+mn-ea"/>
                          <a:cs typeface="+mn-cs"/>
                        </a:rPr>
                        <a:t>
 Bastelstunde: wir zeigen euch, wie ihr eine umweltfreundliche Alternative zu chemischem Bastelkleber herstellen könnt. Vier klebrige Lifehacks, die ihr leicht nachmachen könnt!
#alltagstipp #bastelliebe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87814388"/>
                  </a:ext>
                </a:extLst>
              </a:tr>
            </a:tbl>
          </a:graphicData>
        </a:graphic>
      </p:graphicFrame>
      <p:sp>
        <p:nvSpPr>
          <p:cNvPr id="4" name="Text Placeholder 3">
            <a:extLst>
              <a:ext uri="{FF2B5EF4-FFF2-40B4-BE49-F238E27FC236}">
                <a16:creationId xmlns:a16="http://schemas.microsoft.com/office/drawing/2014/main" id="{1F2AABC4-521D-49BD-B9F9-AE78196A85D9}"/>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1836702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DC287-C519-4A1D-AE01-DBF6B8E93A91}"/>
              </a:ext>
            </a:extLst>
          </p:cNvPr>
          <p:cNvSpPr>
            <a:spLocks noGrp="1"/>
          </p:cNvSpPr>
          <p:nvPr>
            <p:ph type="title"/>
          </p:nvPr>
        </p:nvSpPr>
        <p:spPr/>
        <p:txBody>
          <a:bodyPr/>
          <a:lstStyle/>
          <a:p>
            <a:r>
              <a:rPr lang="en-US"/>
              <a:t>Facebook Facebook Posts | Kaffee oder Tee - 8 of 18</a:t>
            </a:r>
          </a:p>
        </p:txBody>
      </p:sp>
      <p:graphicFrame>
        <p:nvGraphicFramePr>
          <p:cNvPr id="5" name="Table Placeholder 4">
            <a:extLst>
              <a:ext uri="{FF2B5EF4-FFF2-40B4-BE49-F238E27FC236}">
                <a16:creationId xmlns:a16="http://schemas.microsoft.com/office/drawing/2014/main" id="{DA2EAB5C-6D67-4C61-955D-98072B0F09E9}"/>
              </a:ext>
            </a:extLst>
          </p:cNvPr>
          <p:cNvGraphicFramePr>
            <a:graphicFrameLocks noGrp="1"/>
          </p:cNvGraphicFramePr>
          <p:nvPr>
            <p:ph type="tbl" sz="quarter" idx="13"/>
            <p:extLst>
              <p:ext uri="{D42A27DB-BD31-4B8C-83A1-F6EECF244321}">
                <p14:modId xmlns:p14="http://schemas.microsoft.com/office/powerpoint/2010/main" val="538449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03618300"/>
                    </a:ext>
                  </a:extLst>
                </a:gridCol>
                <a:gridCol w="740664">
                  <a:extLst>
                    <a:ext uri="{9D8B030D-6E8A-4147-A177-3AD203B41FA5}">
                      <a16:colId xmlns:a16="http://schemas.microsoft.com/office/drawing/2014/main" val="4158842128"/>
                    </a:ext>
                  </a:extLst>
                </a:gridCol>
                <a:gridCol w="740664">
                  <a:extLst>
                    <a:ext uri="{9D8B030D-6E8A-4147-A177-3AD203B41FA5}">
                      <a16:colId xmlns:a16="http://schemas.microsoft.com/office/drawing/2014/main" val="3401874716"/>
                    </a:ext>
                  </a:extLst>
                </a:gridCol>
                <a:gridCol w="740664">
                  <a:extLst>
                    <a:ext uri="{9D8B030D-6E8A-4147-A177-3AD203B41FA5}">
                      <a16:colId xmlns:a16="http://schemas.microsoft.com/office/drawing/2014/main" val="2976392410"/>
                    </a:ext>
                  </a:extLst>
                </a:gridCol>
                <a:gridCol w="740664">
                  <a:extLst>
                    <a:ext uri="{9D8B030D-6E8A-4147-A177-3AD203B41FA5}">
                      <a16:colId xmlns:a16="http://schemas.microsoft.com/office/drawing/2014/main" val="2238093452"/>
                    </a:ext>
                  </a:extLst>
                </a:gridCol>
                <a:gridCol w="822960">
                  <a:extLst>
                    <a:ext uri="{9D8B030D-6E8A-4147-A177-3AD203B41FA5}">
                      <a16:colId xmlns:a16="http://schemas.microsoft.com/office/drawing/2014/main" val="806940930"/>
                    </a:ext>
                  </a:extLst>
                </a:gridCol>
                <a:gridCol w="822960">
                  <a:extLst>
                    <a:ext uri="{9D8B030D-6E8A-4147-A177-3AD203B41FA5}">
                      <a16:colId xmlns:a16="http://schemas.microsoft.com/office/drawing/2014/main" val="1248816197"/>
                    </a:ext>
                  </a:extLst>
                </a:gridCol>
                <a:gridCol w="822960">
                  <a:extLst>
                    <a:ext uri="{9D8B030D-6E8A-4147-A177-3AD203B41FA5}">
                      <a16:colId xmlns:a16="http://schemas.microsoft.com/office/drawing/2014/main" val="1091688796"/>
                    </a:ext>
                  </a:extLst>
                </a:gridCol>
                <a:gridCol w="411480">
                  <a:extLst>
                    <a:ext uri="{9D8B030D-6E8A-4147-A177-3AD203B41FA5}">
                      <a16:colId xmlns:a16="http://schemas.microsoft.com/office/drawing/2014/main" val="427588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47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- 2021-10-21 09:31:16</a:t>
                      </a:r>
                      <a:r>
                        <a:rPr kumimoji="0" lang="de-DE" sz="1000" b="0" i="0" u="none" strike="noStrike" kern="1200" cap="none" spc="0" normalizeH="0" baseline="0" noProof="0">
                          <a:ln>
                            <a:noFill/>
                          </a:ln>
                          <a:solidFill>
                            <a:prstClr val="black"/>
                          </a:solidFill>
                          <a:effectLst/>
                          <a:uLnTx/>
                          <a:uFillTx/>
                          <a:latin typeface="+mn-lt"/>
                          <a:ea typeface="+mn-ea"/>
                          <a:cs typeface="+mn-cs"/>
                        </a:rPr>
                        <a:t>
 Wenn euer Handtuchhalter im Bad immer wieder abfällt, dann probiert mal folgendes: Einfach etwas Haarspray auf den Saugnapf sprühen, an die Badfliesen kleben und circa zwei Stunden warten, bis ihr eure Handtücher wieder aufhängt!
Habt ihr es schon einmal ausprobiert?
#handtuchhalter #badezimmer #haarspray #alltagstipp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0717173"/>
                  </a:ext>
                </a:extLst>
              </a:tr>
            </a:tbl>
          </a:graphicData>
        </a:graphic>
      </p:graphicFrame>
      <p:sp>
        <p:nvSpPr>
          <p:cNvPr id="4" name="Text Placeholder 3">
            <a:extLst>
              <a:ext uri="{FF2B5EF4-FFF2-40B4-BE49-F238E27FC236}">
                <a16:creationId xmlns:a16="http://schemas.microsoft.com/office/drawing/2014/main" id="{2D92AF6F-1AD8-4E93-865F-3F3846CD1138}"/>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2524909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B174-98AA-4F2E-BF7B-74E5FCF19085}"/>
              </a:ext>
            </a:extLst>
          </p:cNvPr>
          <p:cNvSpPr>
            <a:spLocks noGrp="1"/>
          </p:cNvSpPr>
          <p:nvPr>
            <p:ph type="title"/>
          </p:nvPr>
        </p:nvSpPr>
        <p:spPr/>
        <p:txBody>
          <a:bodyPr/>
          <a:lstStyle/>
          <a:p>
            <a:r>
              <a:rPr lang="en-US"/>
              <a:t>Facebook Facebook Posts | Kaffee oder Tee - 9 of 18</a:t>
            </a:r>
          </a:p>
        </p:txBody>
      </p:sp>
      <p:graphicFrame>
        <p:nvGraphicFramePr>
          <p:cNvPr id="5" name="Table Placeholder 4">
            <a:extLst>
              <a:ext uri="{FF2B5EF4-FFF2-40B4-BE49-F238E27FC236}">
                <a16:creationId xmlns:a16="http://schemas.microsoft.com/office/drawing/2014/main" id="{9FD79AB6-42F5-48E5-9C3C-6662A8CD21DD}"/>
              </a:ext>
            </a:extLst>
          </p:cNvPr>
          <p:cNvGraphicFramePr>
            <a:graphicFrameLocks noGrp="1"/>
          </p:cNvGraphicFramePr>
          <p:nvPr>
            <p:ph type="tbl" sz="quarter" idx="13"/>
            <p:extLst>
              <p:ext uri="{D42A27DB-BD31-4B8C-83A1-F6EECF244321}">
                <p14:modId xmlns:p14="http://schemas.microsoft.com/office/powerpoint/2010/main" val="1980467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09336013"/>
                    </a:ext>
                  </a:extLst>
                </a:gridCol>
                <a:gridCol w="740664">
                  <a:extLst>
                    <a:ext uri="{9D8B030D-6E8A-4147-A177-3AD203B41FA5}">
                      <a16:colId xmlns:a16="http://schemas.microsoft.com/office/drawing/2014/main" val="1893785907"/>
                    </a:ext>
                  </a:extLst>
                </a:gridCol>
                <a:gridCol w="740664">
                  <a:extLst>
                    <a:ext uri="{9D8B030D-6E8A-4147-A177-3AD203B41FA5}">
                      <a16:colId xmlns:a16="http://schemas.microsoft.com/office/drawing/2014/main" val="1818686402"/>
                    </a:ext>
                  </a:extLst>
                </a:gridCol>
                <a:gridCol w="740664">
                  <a:extLst>
                    <a:ext uri="{9D8B030D-6E8A-4147-A177-3AD203B41FA5}">
                      <a16:colId xmlns:a16="http://schemas.microsoft.com/office/drawing/2014/main" val="3160124290"/>
                    </a:ext>
                  </a:extLst>
                </a:gridCol>
                <a:gridCol w="740664">
                  <a:extLst>
                    <a:ext uri="{9D8B030D-6E8A-4147-A177-3AD203B41FA5}">
                      <a16:colId xmlns:a16="http://schemas.microsoft.com/office/drawing/2014/main" val="3934153356"/>
                    </a:ext>
                  </a:extLst>
                </a:gridCol>
                <a:gridCol w="822960">
                  <a:extLst>
                    <a:ext uri="{9D8B030D-6E8A-4147-A177-3AD203B41FA5}">
                      <a16:colId xmlns:a16="http://schemas.microsoft.com/office/drawing/2014/main" val="2467874193"/>
                    </a:ext>
                  </a:extLst>
                </a:gridCol>
                <a:gridCol w="822960">
                  <a:extLst>
                    <a:ext uri="{9D8B030D-6E8A-4147-A177-3AD203B41FA5}">
                      <a16:colId xmlns:a16="http://schemas.microsoft.com/office/drawing/2014/main" val="1318252087"/>
                    </a:ext>
                  </a:extLst>
                </a:gridCol>
                <a:gridCol w="822960">
                  <a:extLst>
                    <a:ext uri="{9D8B030D-6E8A-4147-A177-3AD203B41FA5}">
                      <a16:colId xmlns:a16="http://schemas.microsoft.com/office/drawing/2014/main" val="1710153446"/>
                    </a:ext>
                  </a:extLst>
                </a:gridCol>
                <a:gridCol w="411480">
                  <a:extLst>
                    <a:ext uri="{9D8B030D-6E8A-4147-A177-3AD203B41FA5}">
                      <a16:colId xmlns:a16="http://schemas.microsoft.com/office/drawing/2014/main" val="27500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736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- 2021-10-18 12:05:57</a:t>
                      </a:r>
                      <a:r>
                        <a:rPr kumimoji="0" lang="de-DE" sz="1000" b="0" i="0" u="none" strike="noStrike" kern="1200" cap="none" spc="0" normalizeH="0" baseline="0" noProof="0">
                          <a:ln>
                            <a:noFill/>
                          </a:ln>
                          <a:solidFill>
                            <a:prstClr val="black"/>
                          </a:solidFill>
                          <a:effectLst/>
                          <a:uLnTx/>
                          <a:uFillTx/>
                          <a:latin typeface="+mn-lt"/>
                          <a:ea typeface="+mn-ea"/>
                          <a:cs typeface="+mn-cs"/>
                        </a:rPr>
                        <a:t>
 Nach dem Gemüseschneiden sieht das Holzbrettchen meist nicht mehr sonderlich sauber aus. Hier hilft am besten etwas Natron mit Wasser vermischt. Im Gegensatz zum Waschen in der Spülmaschine wird das Holz hierbei nicht spröde. Wie reinigt ihr eure Schneidebrettchen?
#alltag #alltagstipp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487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Kaffee oder Tee - 2021-09-22 15:53:00</a:t>
                      </a:r>
                      <a:r>
                        <a:rPr kumimoji="0" lang="en-US" sz="1000" b="0" i="0" u="none" strike="noStrike" kern="1200" cap="none" spc="0" normalizeH="0" baseline="0" noProof="0">
                          <a:ln>
                            <a:noFill/>
                          </a:ln>
                          <a:solidFill>
                            <a:prstClr val="black"/>
                          </a:solidFill>
                          <a:effectLst/>
                          <a:uLnTx/>
                          <a:uFillTx/>
                          <a:latin typeface="+mn-lt"/>
                          <a:ea typeface="+mn-ea"/>
                          <a:cs typeface="+mn-cs"/>
                        </a:rPr>
                        <a:t>
 Wimperntusche alle? Diese drei DIY-Alternativen verpassen euren Wimpern den letzten Schwung! Kennt ihr noch mehr DIY-Make-up?
#alltagstipp #beautytipp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6723245"/>
                  </a:ext>
                </a:extLst>
              </a:tr>
            </a:tbl>
          </a:graphicData>
        </a:graphic>
      </p:graphicFrame>
      <p:sp>
        <p:nvSpPr>
          <p:cNvPr id="4" name="Text Placeholder 3">
            <a:extLst>
              <a:ext uri="{FF2B5EF4-FFF2-40B4-BE49-F238E27FC236}">
                <a16:creationId xmlns:a16="http://schemas.microsoft.com/office/drawing/2014/main" id="{7866A3B0-F693-4903-A015-3642995272A9}"/>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3635933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4EEAF-CB05-480C-8141-D16D70092C5B}"/>
              </a:ext>
            </a:extLst>
          </p:cNvPr>
          <p:cNvSpPr>
            <a:spLocks noGrp="1"/>
          </p:cNvSpPr>
          <p:nvPr>
            <p:ph type="title"/>
          </p:nvPr>
        </p:nvSpPr>
        <p:spPr/>
        <p:txBody>
          <a:bodyPr/>
          <a:lstStyle/>
          <a:p>
            <a:r>
              <a:rPr lang="en-US"/>
              <a:t>Facebook Facebook Posts | Kaffee oder Tee - 10 of 18</a:t>
            </a:r>
          </a:p>
        </p:txBody>
      </p:sp>
      <p:graphicFrame>
        <p:nvGraphicFramePr>
          <p:cNvPr id="5" name="Table Placeholder 4">
            <a:extLst>
              <a:ext uri="{FF2B5EF4-FFF2-40B4-BE49-F238E27FC236}">
                <a16:creationId xmlns:a16="http://schemas.microsoft.com/office/drawing/2014/main" id="{598E3780-3525-45FF-BEED-0568D43B861B}"/>
              </a:ext>
            </a:extLst>
          </p:cNvPr>
          <p:cNvGraphicFramePr>
            <a:graphicFrameLocks noGrp="1"/>
          </p:cNvGraphicFramePr>
          <p:nvPr>
            <p:ph type="tbl" sz="quarter" idx="13"/>
            <p:extLst>
              <p:ext uri="{D42A27DB-BD31-4B8C-83A1-F6EECF244321}">
                <p14:modId xmlns:p14="http://schemas.microsoft.com/office/powerpoint/2010/main" val="2413581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03396440"/>
                    </a:ext>
                  </a:extLst>
                </a:gridCol>
                <a:gridCol w="740664">
                  <a:extLst>
                    <a:ext uri="{9D8B030D-6E8A-4147-A177-3AD203B41FA5}">
                      <a16:colId xmlns:a16="http://schemas.microsoft.com/office/drawing/2014/main" val="828818852"/>
                    </a:ext>
                  </a:extLst>
                </a:gridCol>
                <a:gridCol w="740664">
                  <a:extLst>
                    <a:ext uri="{9D8B030D-6E8A-4147-A177-3AD203B41FA5}">
                      <a16:colId xmlns:a16="http://schemas.microsoft.com/office/drawing/2014/main" val="741364486"/>
                    </a:ext>
                  </a:extLst>
                </a:gridCol>
                <a:gridCol w="740664">
                  <a:extLst>
                    <a:ext uri="{9D8B030D-6E8A-4147-A177-3AD203B41FA5}">
                      <a16:colId xmlns:a16="http://schemas.microsoft.com/office/drawing/2014/main" val="198786434"/>
                    </a:ext>
                  </a:extLst>
                </a:gridCol>
                <a:gridCol w="740664">
                  <a:extLst>
                    <a:ext uri="{9D8B030D-6E8A-4147-A177-3AD203B41FA5}">
                      <a16:colId xmlns:a16="http://schemas.microsoft.com/office/drawing/2014/main" val="2792543616"/>
                    </a:ext>
                  </a:extLst>
                </a:gridCol>
                <a:gridCol w="822960">
                  <a:extLst>
                    <a:ext uri="{9D8B030D-6E8A-4147-A177-3AD203B41FA5}">
                      <a16:colId xmlns:a16="http://schemas.microsoft.com/office/drawing/2014/main" val="565418673"/>
                    </a:ext>
                  </a:extLst>
                </a:gridCol>
                <a:gridCol w="822960">
                  <a:extLst>
                    <a:ext uri="{9D8B030D-6E8A-4147-A177-3AD203B41FA5}">
                      <a16:colId xmlns:a16="http://schemas.microsoft.com/office/drawing/2014/main" val="1630400685"/>
                    </a:ext>
                  </a:extLst>
                </a:gridCol>
                <a:gridCol w="822960">
                  <a:extLst>
                    <a:ext uri="{9D8B030D-6E8A-4147-A177-3AD203B41FA5}">
                      <a16:colId xmlns:a16="http://schemas.microsoft.com/office/drawing/2014/main" val="238518810"/>
                    </a:ext>
                  </a:extLst>
                </a:gridCol>
                <a:gridCol w="411480">
                  <a:extLst>
                    <a:ext uri="{9D8B030D-6E8A-4147-A177-3AD203B41FA5}">
                      <a16:colId xmlns:a16="http://schemas.microsoft.com/office/drawing/2014/main" val="571798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0447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- 2021-09-21 13:23:31</a:t>
                      </a:r>
                      <a:r>
                        <a:rPr kumimoji="0" lang="de-DE" sz="1000" b="0" i="0" u="none" strike="noStrike" kern="1200" cap="none" spc="0" normalizeH="0" baseline="0" noProof="0">
                          <a:ln>
                            <a:noFill/>
                          </a:ln>
                          <a:solidFill>
                            <a:prstClr val="black"/>
                          </a:solidFill>
                          <a:effectLst/>
                          <a:uLnTx/>
                          <a:uFillTx/>
                          <a:latin typeface="+mn-lt"/>
                          <a:ea typeface="+mn-ea"/>
                          <a:cs typeface="+mn-cs"/>
                        </a:rPr>
                        <a:t>
 "Ist die Suppe versalzen, war der Koch verliebt." 👨‍🍳❤️🧂🍲
Oder ihr habt es vielleicht einfach etwas zu gut gemeint - und schon schmeckt die #Suppe nicht mehr. Aber das ist noch kein Grund, alles hinzuwerfen. Wir haben einen #alltagstipp, wie ihr die Suppe #retten könnt: Einfach einen Teelöffel Orangensaft hinzugeben und schon habt ihr den salzigen Geschmack neutralisiert! 
Welche Tricks habt ihr auf Lager, wenn die #suppeversalzen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3005059"/>
                  </a:ext>
                </a:extLst>
              </a:tr>
            </a:tbl>
          </a:graphicData>
        </a:graphic>
      </p:graphicFrame>
      <p:sp>
        <p:nvSpPr>
          <p:cNvPr id="4" name="Text Placeholder 3">
            <a:extLst>
              <a:ext uri="{FF2B5EF4-FFF2-40B4-BE49-F238E27FC236}">
                <a16:creationId xmlns:a16="http://schemas.microsoft.com/office/drawing/2014/main" id="{2FAD6EBC-033C-4A5D-A6E2-0550476EBFE1}"/>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497786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F4FCC-D431-43DC-8131-1200D60440A7}"/>
              </a:ext>
            </a:extLst>
          </p:cNvPr>
          <p:cNvSpPr>
            <a:spLocks noGrp="1"/>
          </p:cNvSpPr>
          <p:nvPr>
            <p:ph type="title"/>
          </p:nvPr>
        </p:nvSpPr>
        <p:spPr/>
        <p:txBody>
          <a:bodyPr/>
          <a:lstStyle/>
          <a:p>
            <a:r>
              <a:rPr lang="en-US"/>
              <a:t>Facebook Facebook Posts | Kaffee oder Tee - 11 of 18</a:t>
            </a:r>
          </a:p>
        </p:txBody>
      </p:sp>
      <p:graphicFrame>
        <p:nvGraphicFramePr>
          <p:cNvPr id="5" name="Table Placeholder 4">
            <a:extLst>
              <a:ext uri="{FF2B5EF4-FFF2-40B4-BE49-F238E27FC236}">
                <a16:creationId xmlns:a16="http://schemas.microsoft.com/office/drawing/2014/main" id="{07965E58-A159-4F03-B49E-5D0F058C9891}"/>
              </a:ext>
            </a:extLst>
          </p:cNvPr>
          <p:cNvGraphicFramePr>
            <a:graphicFrameLocks noGrp="1"/>
          </p:cNvGraphicFramePr>
          <p:nvPr>
            <p:ph type="tbl" sz="quarter" idx="13"/>
            <p:extLst>
              <p:ext uri="{D42A27DB-BD31-4B8C-83A1-F6EECF244321}">
                <p14:modId xmlns:p14="http://schemas.microsoft.com/office/powerpoint/2010/main" val="2837769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76103846"/>
                    </a:ext>
                  </a:extLst>
                </a:gridCol>
                <a:gridCol w="740664">
                  <a:extLst>
                    <a:ext uri="{9D8B030D-6E8A-4147-A177-3AD203B41FA5}">
                      <a16:colId xmlns:a16="http://schemas.microsoft.com/office/drawing/2014/main" val="3271168108"/>
                    </a:ext>
                  </a:extLst>
                </a:gridCol>
                <a:gridCol w="740664">
                  <a:extLst>
                    <a:ext uri="{9D8B030D-6E8A-4147-A177-3AD203B41FA5}">
                      <a16:colId xmlns:a16="http://schemas.microsoft.com/office/drawing/2014/main" val="3716889560"/>
                    </a:ext>
                  </a:extLst>
                </a:gridCol>
                <a:gridCol w="740664">
                  <a:extLst>
                    <a:ext uri="{9D8B030D-6E8A-4147-A177-3AD203B41FA5}">
                      <a16:colId xmlns:a16="http://schemas.microsoft.com/office/drawing/2014/main" val="3357923185"/>
                    </a:ext>
                  </a:extLst>
                </a:gridCol>
                <a:gridCol w="740664">
                  <a:extLst>
                    <a:ext uri="{9D8B030D-6E8A-4147-A177-3AD203B41FA5}">
                      <a16:colId xmlns:a16="http://schemas.microsoft.com/office/drawing/2014/main" val="4287082765"/>
                    </a:ext>
                  </a:extLst>
                </a:gridCol>
                <a:gridCol w="822960">
                  <a:extLst>
                    <a:ext uri="{9D8B030D-6E8A-4147-A177-3AD203B41FA5}">
                      <a16:colId xmlns:a16="http://schemas.microsoft.com/office/drawing/2014/main" val="1536671485"/>
                    </a:ext>
                  </a:extLst>
                </a:gridCol>
                <a:gridCol w="822960">
                  <a:extLst>
                    <a:ext uri="{9D8B030D-6E8A-4147-A177-3AD203B41FA5}">
                      <a16:colId xmlns:a16="http://schemas.microsoft.com/office/drawing/2014/main" val="748179390"/>
                    </a:ext>
                  </a:extLst>
                </a:gridCol>
                <a:gridCol w="822960">
                  <a:extLst>
                    <a:ext uri="{9D8B030D-6E8A-4147-A177-3AD203B41FA5}">
                      <a16:colId xmlns:a16="http://schemas.microsoft.com/office/drawing/2014/main" val="3017302492"/>
                    </a:ext>
                  </a:extLst>
                </a:gridCol>
                <a:gridCol w="411480">
                  <a:extLst>
                    <a:ext uri="{9D8B030D-6E8A-4147-A177-3AD203B41FA5}">
                      <a16:colId xmlns:a16="http://schemas.microsoft.com/office/drawing/2014/main" val="2053150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571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- 2021-09-14 11:01:45</a:t>
                      </a:r>
                      <a:r>
                        <a:rPr kumimoji="0" lang="de-DE" sz="1000" b="0" i="0" u="none" strike="noStrike" kern="1200" cap="none" spc="0" normalizeH="0" baseline="0" noProof="0">
                          <a:ln>
                            <a:noFill/>
                          </a:ln>
                          <a:solidFill>
                            <a:prstClr val="black"/>
                          </a:solidFill>
                          <a:effectLst/>
                          <a:uLnTx/>
                          <a:uFillTx/>
                          <a:latin typeface="+mn-lt"/>
                          <a:ea typeface="+mn-ea"/>
                          <a:cs typeface="+mn-cs"/>
                        </a:rPr>
                        <a:t>
 SOS-Trick: Einen Grasfleck vor dem Waschen einfach mit ein wenig Zitronensaft beträufeln und kurz einwirken lassen. Die Säure löst die Gerbstoffe des Grasflecks von der Kleidung! Kennt ihr noch andere Tipps?
#grasflecken #kleidung #alltagstipp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508647"/>
                  </a:ext>
                </a:extLst>
              </a:tr>
            </a:tbl>
          </a:graphicData>
        </a:graphic>
      </p:graphicFrame>
      <p:sp>
        <p:nvSpPr>
          <p:cNvPr id="4" name="Text Placeholder 3">
            <a:extLst>
              <a:ext uri="{FF2B5EF4-FFF2-40B4-BE49-F238E27FC236}">
                <a16:creationId xmlns:a16="http://schemas.microsoft.com/office/drawing/2014/main" id="{E00A4D1B-68BB-4947-A1FE-E40D72B769BB}"/>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2309284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FFB7C-2997-4605-81D3-A27F182780C6}"/>
              </a:ext>
            </a:extLst>
          </p:cNvPr>
          <p:cNvSpPr>
            <a:spLocks noGrp="1"/>
          </p:cNvSpPr>
          <p:nvPr>
            <p:ph type="title"/>
          </p:nvPr>
        </p:nvSpPr>
        <p:spPr/>
        <p:txBody>
          <a:bodyPr/>
          <a:lstStyle/>
          <a:p>
            <a:r>
              <a:rPr lang="en-US"/>
              <a:t>Facebook Facebook Posts | Kaffee oder Tee - 12 of 18</a:t>
            </a:r>
          </a:p>
        </p:txBody>
      </p:sp>
      <p:graphicFrame>
        <p:nvGraphicFramePr>
          <p:cNvPr id="5" name="Table Placeholder 4">
            <a:extLst>
              <a:ext uri="{FF2B5EF4-FFF2-40B4-BE49-F238E27FC236}">
                <a16:creationId xmlns:a16="http://schemas.microsoft.com/office/drawing/2014/main" id="{F227556A-659D-4B88-86C0-A480475FA361}"/>
              </a:ext>
            </a:extLst>
          </p:cNvPr>
          <p:cNvGraphicFramePr>
            <a:graphicFrameLocks noGrp="1"/>
          </p:cNvGraphicFramePr>
          <p:nvPr>
            <p:ph type="tbl" sz="quarter" idx="13"/>
            <p:extLst>
              <p:ext uri="{D42A27DB-BD31-4B8C-83A1-F6EECF244321}">
                <p14:modId xmlns:p14="http://schemas.microsoft.com/office/powerpoint/2010/main" val="3054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65353108"/>
                    </a:ext>
                  </a:extLst>
                </a:gridCol>
                <a:gridCol w="740664">
                  <a:extLst>
                    <a:ext uri="{9D8B030D-6E8A-4147-A177-3AD203B41FA5}">
                      <a16:colId xmlns:a16="http://schemas.microsoft.com/office/drawing/2014/main" val="2505469408"/>
                    </a:ext>
                  </a:extLst>
                </a:gridCol>
                <a:gridCol w="740664">
                  <a:extLst>
                    <a:ext uri="{9D8B030D-6E8A-4147-A177-3AD203B41FA5}">
                      <a16:colId xmlns:a16="http://schemas.microsoft.com/office/drawing/2014/main" val="297369254"/>
                    </a:ext>
                  </a:extLst>
                </a:gridCol>
                <a:gridCol w="740664">
                  <a:extLst>
                    <a:ext uri="{9D8B030D-6E8A-4147-A177-3AD203B41FA5}">
                      <a16:colId xmlns:a16="http://schemas.microsoft.com/office/drawing/2014/main" val="2797052136"/>
                    </a:ext>
                  </a:extLst>
                </a:gridCol>
                <a:gridCol w="740664">
                  <a:extLst>
                    <a:ext uri="{9D8B030D-6E8A-4147-A177-3AD203B41FA5}">
                      <a16:colId xmlns:a16="http://schemas.microsoft.com/office/drawing/2014/main" val="1398314312"/>
                    </a:ext>
                  </a:extLst>
                </a:gridCol>
                <a:gridCol w="822960">
                  <a:extLst>
                    <a:ext uri="{9D8B030D-6E8A-4147-A177-3AD203B41FA5}">
                      <a16:colId xmlns:a16="http://schemas.microsoft.com/office/drawing/2014/main" val="1644293766"/>
                    </a:ext>
                  </a:extLst>
                </a:gridCol>
                <a:gridCol w="822960">
                  <a:extLst>
                    <a:ext uri="{9D8B030D-6E8A-4147-A177-3AD203B41FA5}">
                      <a16:colId xmlns:a16="http://schemas.microsoft.com/office/drawing/2014/main" val="1901434468"/>
                    </a:ext>
                  </a:extLst>
                </a:gridCol>
                <a:gridCol w="822960">
                  <a:extLst>
                    <a:ext uri="{9D8B030D-6E8A-4147-A177-3AD203B41FA5}">
                      <a16:colId xmlns:a16="http://schemas.microsoft.com/office/drawing/2014/main" val="2122930523"/>
                    </a:ext>
                  </a:extLst>
                </a:gridCol>
                <a:gridCol w="411480">
                  <a:extLst>
                    <a:ext uri="{9D8B030D-6E8A-4147-A177-3AD203B41FA5}">
                      <a16:colId xmlns:a16="http://schemas.microsoft.com/office/drawing/2014/main" val="1393573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681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- 2021-09-13 07:31:35</a:t>
                      </a:r>
                      <a:r>
                        <a:rPr kumimoji="0" lang="de-DE" sz="1000" b="0" i="0" u="none" strike="noStrike" kern="1200" cap="none" spc="0" normalizeH="0" baseline="0" noProof="0">
                          <a:ln>
                            <a:noFill/>
                          </a:ln>
                          <a:solidFill>
                            <a:prstClr val="black"/>
                          </a:solidFill>
                          <a:effectLst/>
                          <a:uLnTx/>
                          <a:uFillTx/>
                          <a:latin typeface="+mn-lt"/>
                          <a:ea typeface="+mn-ea"/>
                          <a:cs typeface="+mn-cs"/>
                        </a:rPr>
                        <a:t>
 Die Schraube sitzt fest und ihr habt nicht den passenden Schraubenschlüssel parat? Kein Problem, wir zeigen euch, wie ihr sie mit drei einfachen Hacks trotzdem lösen könnt! Kennt ihr noch andere Hacks, die beim Heimwerken helfen?
#alltagstipp #heimwerker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03507502"/>
                  </a:ext>
                </a:extLst>
              </a:tr>
            </a:tbl>
          </a:graphicData>
        </a:graphic>
      </p:graphicFrame>
      <p:sp>
        <p:nvSpPr>
          <p:cNvPr id="4" name="Text Placeholder 3">
            <a:extLst>
              <a:ext uri="{FF2B5EF4-FFF2-40B4-BE49-F238E27FC236}">
                <a16:creationId xmlns:a16="http://schemas.microsoft.com/office/drawing/2014/main" id="{FDB2FE03-1808-46D5-9EA4-AC92FD17CEB7}"/>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3514828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5601D-B8EE-464E-99A1-CD63896CB822}"/>
              </a:ext>
            </a:extLst>
          </p:cNvPr>
          <p:cNvSpPr>
            <a:spLocks noGrp="1"/>
          </p:cNvSpPr>
          <p:nvPr>
            <p:ph type="title"/>
          </p:nvPr>
        </p:nvSpPr>
        <p:spPr/>
        <p:txBody>
          <a:bodyPr/>
          <a:lstStyle/>
          <a:p>
            <a:r>
              <a:rPr lang="en-US"/>
              <a:t>Facebook Facebook Posts | Kaffee oder Tee - 13 of 18</a:t>
            </a:r>
          </a:p>
        </p:txBody>
      </p:sp>
      <p:graphicFrame>
        <p:nvGraphicFramePr>
          <p:cNvPr id="5" name="Table Placeholder 4">
            <a:extLst>
              <a:ext uri="{FF2B5EF4-FFF2-40B4-BE49-F238E27FC236}">
                <a16:creationId xmlns:a16="http://schemas.microsoft.com/office/drawing/2014/main" id="{8E8DD988-A714-4481-8E18-F04C121FA628}"/>
              </a:ext>
            </a:extLst>
          </p:cNvPr>
          <p:cNvGraphicFramePr>
            <a:graphicFrameLocks noGrp="1"/>
          </p:cNvGraphicFramePr>
          <p:nvPr>
            <p:ph type="tbl" sz="quarter" idx="13"/>
            <p:extLst>
              <p:ext uri="{D42A27DB-BD31-4B8C-83A1-F6EECF244321}">
                <p14:modId xmlns:p14="http://schemas.microsoft.com/office/powerpoint/2010/main" val="4235993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11621063"/>
                    </a:ext>
                  </a:extLst>
                </a:gridCol>
                <a:gridCol w="740664">
                  <a:extLst>
                    <a:ext uri="{9D8B030D-6E8A-4147-A177-3AD203B41FA5}">
                      <a16:colId xmlns:a16="http://schemas.microsoft.com/office/drawing/2014/main" val="3860566012"/>
                    </a:ext>
                  </a:extLst>
                </a:gridCol>
                <a:gridCol w="740664">
                  <a:extLst>
                    <a:ext uri="{9D8B030D-6E8A-4147-A177-3AD203B41FA5}">
                      <a16:colId xmlns:a16="http://schemas.microsoft.com/office/drawing/2014/main" val="377649057"/>
                    </a:ext>
                  </a:extLst>
                </a:gridCol>
                <a:gridCol w="740664">
                  <a:extLst>
                    <a:ext uri="{9D8B030D-6E8A-4147-A177-3AD203B41FA5}">
                      <a16:colId xmlns:a16="http://schemas.microsoft.com/office/drawing/2014/main" val="1815273076"/>
                    </a:ext>
                  </a:extLst>
                </a:gridCol>
                <a:gridCol w="740664">
                  <a:extLst>
                    <a:ext uri="{9D8B030D-6E8A-4147-A177-3AD203B41FA5}">
                      <a16:colId xmlns:a16="http://schemas.microsoft.com/office/drawing/2014/main" val="3648713280"/>
                    </a:ext>
                  </a:extLst>
                </a:gridCol>
                <a:gridCol w="822960">
                  <a:extLst>
                    <a:ext uri="{9D8B030D-6E8A-4147-A177-3AD203B41FA5}">
                      <a16:colId xmlns:a16="http://schemas.microsoft.com/office/drawing/2014/main" val="4207906982"/>
                    </a:ext>
                  </a:extLst>
                </a:gridCol>
                <a:gridCol w="822960">
                  <a:extLst>
                    <a:ext uri="{9D8B030D-6E8A-4147-A177-3AD203B41FA5}">
                      <a16:colId xmlns:a16="http://schemas.microsoft.com/office/drawing/2014/main" val="920814972"/>
                    </a:ext>
                  </a:extLst>
                </a:gridCol>
                <a:gridCol w="822960">
                  <a:extLst>
                    <a:ext uri="{9D8B030D-6E8A-4147-A177-3AD203B41FA5}">
                      <a16:colId xmlns:a16="http://schemas.microsoft.com/office/drawing/2014/main" val="3699087628"/>
                    </a:ext>
                  </a:extLst>
                </a:gridCol>
                <a:gridCol w="411480">
                  <a:extLst>
                    <a:ext uri="{9D8B030D-6E8A-4147-A177-3AD203B41FA5}">
                      <a16:colId xmlns:a16="http://schemas.microsoft.com/office/drawing/2014/main" val="226258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031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- 2021-09-08 12:20:55</a:t>
                      </a:r>
                      <a:r>
                        <a:rPr kumimoji="0" lang="de-DE" sz="1000" b="0" i="0" u="none" strike="noStrike" kern="1200" cap="none" spc="0" normalizeH="0" baseline="0" noProof="0">
                          <a:ln>
                            <a:noFill/>
                          </a:ln>
                          <a:solidFill>
                            <a:prstClr val="black"/>
                          </a:solidFill>
                          <a:effectLst/>
                          <a:uLnTx/>
                          <a:uFillTx/>
                          <a:latin typeface="+mn-lt"/>
                          <a:ea typeface="+mn-ea"/>
                          <a:cs typeface="+mn-cs"/>
                        </a:rPr>
                        <a:t>
 Ausgetrocknete Brötchen vom Vortag müsst ihr nicht wegwerfen! Einfach von allen Seiten ein wenig mit  Wasser befeuchten, kurz auf den Toaster oder in den Ofen legen und schon sind sie wieder schön knusprig! Seid ihr Team Brot oder Team Brötchen?
#nachhaltig #alltagstipp #brotliebe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6108294"/>
                  </a:ext>
                </a:extLst>
              </a:tr>
            </a:tbl>
          </a:graphicData>
        </a:graphic>
      </p:graphicFrame>
      <p:sp>
        <p:nvSpPr>
          <p:cNvPr id="4" name="Text Placeholder 3">
            <a:extLst>
              <a:ext uri="{FF2B5EF4-FFF2-40B4-BE49-F238E27FC236}">
                <a16:creationId xmlns:a16="http://schemas.microsoft.com/office/drawing/2014/main" id="{1EAA6CE2-6035-4A40-BDF6-783E1DBD8E9D}"/>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2079872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F086-B59C-4382-8EC3-FA778B33CBCD}"/>
              </a:ext>
            </a:extLst>
          </p:cNvPr>
          <p:cNvSpPr>
            <a:spLocks noGrp="1"/>
          </p:cNvSpPr>
          <p:nvPr>
            <p:ph type="title"/>
          </p:nvPr>
        </p:nvSpPr>
        <p:spPr/>
        <p:txBody>
          <a:bodyPr/>
          <a:lstStyle/>
          <a:p>
            <a:r>
              <a:rPr lang="en-US"/>
              <a:t>Facebook Facebook Posts | Kaffee oder Tee - 14 of 18</a:t>
            </a:r>
          </a:p>
        </p:txBody>
      </p:sp>
      <p:graphicFrame>
        <p:nvGraphicFramePr>
          <p:cNvPr id="5" name="Table Placeholder 4">
            <a:extLst>
              <a:ext uri="{FF2B5EF4-FFF2-40B4-BE49-F238E27FC236}">
                <a16:creationId xmlns:a16="http://schemas.microsoft.com/office/drawing/2014/main" id="{4814DB09-4CED-44F1-B7B8-755FEEE894FA}"/>
              </a:ext>
            </a:extLst>
          </p:cNvPr>
          <p:cNvGraphicFramePr>
            <a:graphicFrameLocks noGrp="1"/>
          </p:cNvGraphicFramePr>
          <p:nvPr>
            <p:ph type="tbl" sz="quarter" idx="13"/>
            <p:extLst>
              <p:ext uri="{D42A27DB-BD31-4B8C-83A1-F6EECF244321}">
                <p14:modId xmlns:p14="http://schemas.microsoft.com/office/powerpoint/2010/main" val="557319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37052172"/>
                    </a:ext>
                  </a:extLst>
                </a:gridCol>
                <a:gridCol w="740664">
                  <a:extLst>
                    <a:ext uri="{9D8B030D-6E8A-4147-A177-3AD203B41FA5}">
                      <a16:colId xmlns:a16="http://schemas.microsoft.com/office/drawing/2014/main" val="397973517"/>
                    </a:ext>
                  </a:extLst>
                </a:gridCol>
                <a:gridCol w="740664">
                  <a:extLst>
                    <a:ext uri="{9D8B030D-6E8A-4147-A177-3AD203B41FA5}">
                      <a16:colId xmlns:a16="http://schemas.microsoft.com/office/drawing/2014/main" val="1213693892"/>
                    </a:ext>
                  </a:extLst>
                </a:gridCol>
                <a:gridCol w="740664">
                  <a:extLst>
                    <a:ext uri="{9D8B030D-6E8A-4147-A177-3AD203B41FA5}">
                      <a16:colId xmlns:a16="http://schemas.microsoft.com/office/drawing/2014/main" val="2785792622"/>
                    </a:ext>
                  </a:extLst>
                </a:gridCol>
                <a:gridCol w="740664">
                  <a:extLst>
                    <a:ext uri="{9D8B030D-6E8A-4147-A177-3AD203B41FA5}">
                      <a16:colId xmlns:a16="http://schemas.microsoft.com/office/drawing/2014/main" val="1244040634"/>
                    </a:ext>
                  </a:extLst>
                </a:gridCol>
                <a:gridCol w="822960">
                  <a:extLst>
                    <a:ext uri="{9D8B030D-6E8A-4147-A177-3AD203B41FA5}">
                      <a16:colId xmlns:a16="http://schemas.microsoft.com/office/drawing/2014/main" val="588498650"/>
                    </a:ext>
                  </a:extLst>
                </a:gridCol>
                <a:gridCol w="822960">
                  <a:extLst>
                    <a:ext uri="{9D8B030D-6E8A-4147-A177-3AD203B41FA5}">
                      <a16:colId xmlns:a16="http://schemas.microsoft.com/office/drawing/2014/main" val="4255877071"/>
                    </a:ext>
                  </a:extLst>
                </a:gridCol>
                <a:gridCol w="822960">
                  <a:extLst>
                    <a:ext uri="{9D8B030D-6E8A-4147-A177-3AD203B41FA5}">
                      <a16:colId xmlns:a16="http://schemas.microsoft.com/office/drawing/2014/main" val="1715742366"/>
                    </a:ext>
                  </a:extLst>
                </a:gridCol>
                <a:gridCol w="411480">
                  <a:extLst>
                    <a:ext uri="{9D8B030D-6E8A-4147-A177-3AD203B41FA5}">
                      <a16:colId xmlns:a16="http://schemas.microsoft.com/office/drawing/2014/main" val="1433869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469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- 2021-08-26 14:26:30</a:t>
                      </a:r>
                      <a:r>
                        <a:rPr kumimoji="0" lang="de-DE" sz="1000" b="0" i="0" u="none" strike="noStrike" kern="1200" cap="none" spc="0" normalizeH="0" baseline="0" noProof="0">
                          <a:ln>
                            <a:noFill/>
                          </a:ln>
                          <a:solidFill>
                            <a:prstClr val="black"/>
                          </a:solidFill>
                          <a:effectLst/>
                          <a:uLnTx/>
                          <a:uFillTx/>
                          <a:latin typeface="+mn-lt"/>
                          <a:ea typeface="+mn-ea"/>
                          <a:cs typeface="+mn-cs"/>
                        </a:rPr>
                        <a:t>
 Eis schmeckt doch eigentlich immer, oder? Aber was, wenn das Schoko-Eis auf dem Shirt landet? Kein Problem: Das Shirt am besten umgehend für einige Minuten in frischem Mineralwasser (mit Kohlensäure) einweichen. Anschließend wie gewohnt waschen.  
Kennt ihr andere Tricks, um lästige Flecken von der Kleidung zu bekommen?
#schokoeis #fleckenentfernen #alltagstipp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1398186"/>
                  </a:ext>
                </a:extLst>
              </a:tr>
            </a:tbl>
          </a:graphicData>
        </a:graphic>
      </p:graphicFrame>
      <p:sp>
        <p:nvSpPr>
          <p:cNvPr id="4" name="Text Placeholder 3">
            <a:extLst>
              <a:ext uri="{FF2B5EF4-FFF2-40B4-BE49-F238E27FC236}">
                <a16:creationId xmlns:a16="http://schemas.microsoft.com/office/drawing/2014/main" id="{26F47BAC-A73E-44BF-AB7B-E32AEA62FCA3}"/>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1355905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CF34E-32A5-41E9-8794-038214D7D56B}"/>
              </a:ext>
            </a:extLst>
          </p:cNvPr>
          <p:cNvSpPr>
            <a:spLocks noGrp="1"/>
          </p:cNvSpPr>
          <p:nvPr>
            <p:ph type="title"/>
          </p:nvPr>
        </p:nvSpPr>
        <p:spPr/>
        <p:txBody>
          <a:bodyPr/>
          <a:lstStyle/>
          <a:p>
            <a:r>
              <a:rPr lang="en-US"/>
              <a:t>Facebook Facebook Posts | Kaffee oder Tee - 15 of 18</a:t>
            </a:r>
          </a:p>
        </p:txBody>
      </p:sp>
      <p:graphicFrame>
        <p:nvGraphicFramePr>
          <p:cNvPr id="5" name="Table Placeholder 4">
            <a:extLst>
              <a:ext uri="{FF2B5EF4-FFF2-40B4-BE49-F238E27FC236}">
                <a16:creationId xmlns:a16="http://schemas.microsoft.com/office/drawing/2014/main" id="{EE2CBD2B-BEA0-4CB0-8289-5D3F35C88CF3}"/>
              </a:ext>
            </a:extLst>
          </p:cNvPr>
          <p:cNvGraphicFramePr>
            <a:graphicFrameLocks noGrp="1"/>
          </p:cNvGraphicFramePr>
          <p:nvPr>
            <p:ph type="tbl" sz="quarter" idx="13"/>
            <p:extLst>
              <p:ext uri="{D42A27DB-BD31-4B8C-83A1-F6EECF244321}">
                <p14:modId xmlns:p14="http://schemas.microsoft.com/office/powerpoint/2010/main" val="3478607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78740768"/>
                    </a:ext>
                  </a:extLst>
                </a:gridCol>
                <a:gridCol w="740664">
                  <a:extLst>
                    <a:ext uri="{9D8B030D-6E8A-4147-A177-3AD203B41FA5}">
                      <a16:colId xmlns:a16="http://schemas.microsoft.com/office/drawing/2014/main" val="1633347784"/>
                    </a:ext>
                  </a:extLst>
                </a:gridCol>
                <a:gridCol w="740664">
                  <a:extLst>
                    <a:ext uri="{9D8B030D-6E8A-4147-A177-3AD203B41FA5}">
                      <a16:colId xmlns:a16="http://schemas.microsoft.com/office/drawing/2014/main" val="220916879"/>
                    </a:ext>
                  </a:extLst>
                </a:gridCol>
                <a:gridCol w="740664">
                  <a:extLst>
                    <a:ext uri="{9D8B030D-6E8A-4147-A177-3AD203B41FA5}">
                      <a16:colId xmlns:a16="http://schemas.microsoft.com/office/drawing/2014/main" val="964740770"/>
                    </a:ext>
                  </a:extLst>
                </a:gridCol>
                <a:gridCol w="740664">
                  <a:extLst>
                    <a:ext uri="{9D8B030D-6E8A-4147-A177-3AD203B41FA5}">
                      <a16:colId xmlns:a16="http://schemas.microsoft.com/office/drawing/2014/main" val="1232503316"/>
                    </a:ext>
                  </a:extLst>
                </a:gridCol>
                <a:gridCol w="822960">
                  <a:extLst>
                    <a:ext uri="{9D8B030D-6E8A-4147-A177-3AD203B41FA5}">
                      <a16:colId xmlns:a16="http://schemas.microsoft.com/office/drawing/2014/main" val="1624514228"/>
                    </a:ext>
                  </a:extLst>
                </a:gridCol>
                <a:gridCol w="822960">
                  <a:extLst>
                    <a:ext uri="{9D8B030D-6E8A-4147-A177-3AD203B41FA5}">
                      <a16:colId xmlns:a16="http://schemas.microsoft.com/office/drawing/2014/main" val="2109961925"/>
                    </a:ext>
                  </a:extLst>
                </a:gridCol>
                <a:gridCol w="822960">
                  <a:extLst>
                    <a:ext uri="{9D8B030D-6E8A-4147-A177-3AD203B41FA5}">
                      <a16:colId xmlns:a16="http://schemas.microsoft.com/office/drawing/2014/main" val="3134717675"/>
                    </a:ext>
                  </a:extLst>
                </a:gridCol>
                <a:gridCol w="411480">
                  <a:extLst>
                    <a:ext uri="{9D8B030D-6E8A-4147-A177-3AD203B41FA5}">
                      <a16:colId xmlns:a16="http://schemas.microsoft.com/office/drawing/2014/main" val="2395559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06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- 2021-08-24 16:51:34</a:t>
                      </a:r>
                      <a:r>
                        <a:rPr kumimoji="0" lang="de-DE" sz="1000" b="0" i="0" u="none" strike="noStrike" kern="1200" cap="none" spc="0" normalizeH="0" baseline="0" noProof="0">
                          <a:ln>
                            <a:noFill/>
                          </a:ln>
                          <a:solidFill>
                            <a:prstClr val="black"/>
                          </a:solidFill>
                          <a:effectLst/>
                          <a:uLnTx/>
                          <a:uFillTx/>
                          <a:latin typeface="+mn-lt"/>
                          <a:ea typeface="+mn-ea"/>
                          <a:cs typeface="+mn-cs"/>
                        </a:rPr>
                        <a:t>
 Am Feierabend Lust auf ein Bier - und dann mögt ihr nicht mehr? Nutzt es einfach als Pflanzendünger. Abgestandenes Bier liefert viele Nährstoffe für die Pflanze und ist eine nachhaltige Alternative zu chemischen Düngern. 
Habt ihr schon einmal Bier in euer Beet gekippt?
#prost #nachhaltig #bier #alltagstipp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3484087"/>
                  </a:ext>
                </a:extLst>
              </a:tr>
            </a:tbl>
          </a:graphicData>
        </a:graphic>
      </p:graphicFrame>
      <p:sp>
        <p:nvSpPr>
          <p:cNvPr id="4" name="Text Placeholder 3">
            <a:extLst>
              <a:ext uri="{FF2B5EF4-FFF2-40B4-BE49-F238E27FC236}">
                <a16:creationId xmlns:a16="http://schemas.microsoft.com/office/drawing/2014/main" id="{754A65EF-D3F1-4F7C-A4B2-7D1325EECA15}"/>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2593230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BC0BD-6A77-49D2-8A1D-50057E1A3466}"/>
              </a:ext>
            </a:extLst>
          </p:cNvPr>
          <p:cNvSpPr>
            <a:spLocks noGrp="1"/>
          </p:cNvSpPr>
          <p:nvPr>
            <p:ph type="title"/>
          </p:nvPr>
        </p:nvSpPr>
        <p:spPr/>
        <p:txBody>
          <a:bodyPr/>
          <a:lstStyle/>
          <a:p>
            <a:r>
              <a:rPr lang="en-US"/>
              <a:t>Facebook Facebook Posts | Kaffee oder Tee - 16 of 18</a:t>
            </a:r>
          </a:p>
        </p:txBody>
      </p:sp>
      <p:graphicFrame>
        <p:nvGraphicFramePr>
          <p:cNvPr id="5" name="Table Placeholder 4">
            <a:extLst>
              <a:ext uri="{FF2B5EF4-FFF2-40B4-BE49-F238E27FC236}">
                <a16:creationId xmlns:a16="http://schemas.microsoft.com/office/drawing/2014/main" id="{5C7F5DB0-416E-49F0-938F-C3C8A29CFB0C}"/>
              </a:ext>
            </a:extLst>
          </p:cNvPr>
          <p:cNvGraphicFramePr>
            <a:graphicFrameLocks noGrp="1"/>
          </p:cNvGraphicFramePr>
          <p:nvPr>
            <p:ph type="tbl" sz="quarter" idx="13"/>
            <p:extLst>
              <p:ext uri="{D42A27DB-BD31-4B8C-83A1-F6EECF244321}">
                <p14:modId xmlns:p14="http://schemas.microsoft.com/office/powerpoint/2010/main" val="2977697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04441692"/>
                    </a:ext>
                  </a:extLst>
                </a:gridCol>
                <a:gridCol w="740664">
                  <a:extLst>
                    <a:ext uri="{9D8B030D-6E8A-4147-A177-3AD203B41FA5}">
                      <a16:colId xmlns:a16="http://schemas.microsoft.com/office/drawing/2014/main" val="1890084182"/>
                    </a:ext>
                  </a:extLst>
                </a:gridCol>
                <a:gridCol w="740664">
                  <a:extLst>
                    <a:ext uri="{9D8B030D-6E8A-4147-A177-3AD203B41FA5}">
                      <a16:colId xmlns:a16="http://schemas.microsoft.com/office/drawing/2014/main" val="94852096"/>
                    </a:ext>
                  </a:extLst>
                </a:gridCol>
                <a:gridCol w="740664">
                  <a:extLst>
                    <a:ext uri="{9D8B030D-6E8A-4147-A177-3AD203B41FA5}">
                      <a16:colId xmlns:a16="http://schemas.microsoft.com/office/drawing/2014/main" val="3368065556"/>
                    </a:ext>
                  </a:extLst>
                </a:gridCol>
                <a:gridCol w="740664">
                  <a:extLst>
                    <a:ext uri="{9D8B030D-6E8A-4147-A177-3AD203B41FA5}">
                      <a16:colId xmlns:a16="http://schemas.microsoft.com/office/drawing/2014/main" val="4197153017"/>
                    </a:ext>
                  </a:extLst>
                </a:gridCol>
                <a:gridCol w="822960">
                  <a:extLst>
                    <a:ext uri="{9D8B030D-6E8A-4147-A177-3AD203B41FA5}">
                      <a16:colId xmlns:a16="http://schemas.microsoft.com/office/drawing/2014/main" val="211689327"/>
                    </a:ext>
                  </a:extLst>
                </a:gridCol>
                <a:gridCol w="822960">
                  <a:extLst>
                    <a:ext uri="{9D8B030D-6E8A-4147-A177-3AD203B41FA5}">
                      <a16:colId xmlns:a16="http://schemas.microsoft.com/office/drawing/2014/main" val="1702707597"/>
                    </a:ext>
                  </a:extLst>
                </a:gridCol>
                <a:gridCol w="822960">
                  <a:extLst>
                    <a:ext uri="{9D8B030D-6E8A-4147-A177-3AD203B41FA5}">
                      <a16:colId xmlns:a16="http://schemas.microsoft.com/office/drawing/2014/main" val="218430278"/>
                    </a:ext>
                  </a:extLst>
                </a:gridCol>
                <a:gridCol w="411480">
                  <a:extLst>
                    <a:ext uri="{9D8B030D-6E8A-4147-A177-3AD203B41FA5}">
                      <a16:colId xmlns:a16="http://schemas.microsoft.com/office/drawing/2014/main" val="301156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951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- 2021-08-14 07:43:36</a:t>
                      </a:r>
                      <a:r>
                        <a:rPr kumimoji="0" lang="de-DE" sz="1000" b="0" i="0" u="none" strike="noStrike" kern="1200" cap="none" spc="0" normalizeH="0" baseline="0" noProof="0">
                          <a:ln>
                            <a:noFill/>
                          </a:ln>
                          <a:solidFill>
                            <a:prstClr val="black"/>
                          </a:solidFill>
                          <a:effectLst/>
                          <a:uLnTx/>
                          <a:uFillTx/>
                          <a:latin typeface="+mn-lt"/>
                          <a:ea typeface="+mn-ea"/>
                          <a:cs typeface="+mn-cs"/>
                        </a:rPr>
                        <a:t>
 Wer die Wohnung auch im Sommer kühl halten will, könnte sich mit folgendem Tipp behelfen: Teppiche aufrollen und wegräumen. Denn: Vor allem dicke Teppiche wirken wie eine Wärmedämmung und sorgen für dicke Luft. 
▶️ Wie kühlt ihr euch bei den heißen Temperaturen ab? Habt ihr noch weitere Tipps? 
#Sommerhitze #Abkühlung #Alltagstipp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9399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- 2021-07-21 12:56:00</a:t>
                      </a:r>
                      <a:r>
                        <a:rPr kumimoji="0" lang="de-DE" sz="1000" b="0" i="0" u="none" strike="noStrike" kern="1200" cap="none" spc="0" normalizeH="0" baseline="0" noProof="0">
                          <a:ln>
                            <a:noFill/>
                          </a:ln>
                          <a:solidFill>
                            <a:prstClr val="black"/>
                          </a:solidFill>
                          <a:effectLst/>
                          <a:uLnTx/>
                          <a:uFillTx/>
                          <a:latin typeface="+mn-lt"/>
                          <a:ea typeface="+mn-ea"/>
                          <a:cs typeface="+mn-cs"/>
                        </a:rPr>
                        <a:t>
 Ihr wollt eurer Zahnpasta den Rest geben? Mit diesen drei Tricks holt ihr alles aus eurer Tube heraus! Kennt ihr noch weitere Lifehacks für’s Badezimmer? #alltagstipp #zahnpasta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12106628"/>
                  </a:ext>
                </a:extLst>
              </a:tr>
            </a:tbl>
          </a:graphicData>
        </a:graphic>
      </p:graphicFrame>
      <p:sp>
        <p:nvSpPr>
          <p:cNvPr id="4" name="Text Placeholder 3">
            <a:extLst>
              <a:ext uri="{FF2B5EF4-FFF2-40B4-BE49-F238E27FC236}">
                <a16:creationId xmlns:a16="http://schemas.microsoft.com/office/drawing/2014/main" id="{60DDDEF7-0017-4956-8F3B-822033DAE2AC}"/>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2287452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F3F0F-0C8D-4DE6-A6CE-73D67560D790}"/>
              </a:ext>
            </a:extLst>
          </p:cNvPr>
          <p:cNvSpPr>
            <a:spLocks noGrp="1"/>
          </p:cNvSpPr>
          <p:nvPr>
            <p:ph type="title"/>
          </p:nvPr>
        </p:nvSpPr>
        <p:spPr/>
        <p:txBody>
          <a:bodyPr/>
          <a:lstStyle/>
          <a:p>
            <a:r>
              <a:rPr lang="en-US"/>
              <a:t>Facebook Facebook Posts | Kaffee oder Tee - 17 of 18</a:t>
            </a:r>
          </a:p>
        </p:txBody>
      </p:sp>
      <p:graphicFrame>
        <p:nvGraphicFramePr>
          <p:cNvPr id="5" name="Table Placeholder 4">
            <a:extLst>
              <a:ext uri="{FF2B5EF4-FFF2-40B4-BE49-F238E27FC236}">
                <a16:creationId xmlns:a16="http://schemas.microsoft.com/office/drawing/2014/main" id="{7B45A89B-0367-4CFB-AF55-D535764EA542}"/>
              </a:ext>
            </a:extLst>
          </p:cNvPr>
          <p:cNvGraphicFramePr>
            <a:graphicFrameLocks noGrp="1"/>
          </p:cNvGraphicFramePr>
          <p:nvPr>
            <p:ph type="tbl" sz="quarter" idx="13"/>
            <p:extLst>
              <p:ext uri="{D42A27DB-BD31-4B8C-83A1-F6EECF244321}">
                <p14:modId xmlns:p14="http://schemas.microsoft.com/office/powerpoint/2010/main" val="212146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8903498"/>
                    </a:ext>
                  </a:extLst>
                </a:gridCol>
                <a:gridCol w="740664">
                  <a:extLst>
                    <a:ext uri="{9D8B030D-6E8A-4147-A177-3AD203B41FA5}">
                      <a16:colId xmlns:a16="http://schemas.microsoft.com/office/drawing/2014/main" val="2938320783"/>
                    </a:ext>
                  </a:extLst>
                </a:gridCol>
                <a:gridCol w="740664">
                  <a:extLst>
                    <a:ext uri="{9D8B030D-6E8A-4147-A177-3AD203B41FA5}">
                      <a16:colId xmlns:a16="http://schemas.microsoft.com/office/drawing/2014/main" val="1506404597"/>
                    </a:ext>
                  </a:extLst>
                </a:gridCol>
                <a:gridCol w="740664">
                  <a:extLst>
                    <a:ext uri="{9D8B030D-6E8A-4147-A177-3AD203B41FA5}">
                      <a16:colId xmlns:a16="http://schemas.microsoft.com/office/drawing/2014/main" val="2522736626"/>
                    </a:ext>
                  </a:extLst>
                </a:gridCol>
                <a:gridCol w="740664">
                  <a:extLst>
                    <a:ext uri="{9D8B030D-6E8A-4147-A177-3AD203B41FA5}">
                      <a16:colId xmlns:a16="http://schemas.microsoft.com/office/drawing/2014/main" val="2637464344"/>
                    </a:ext>
                  </a:extLst>
                </a:gridCol>
                <a:gridCol w="822960">
                  <a:extLst>
                    <a:ext uri="{9D8B030D-6E8A-4147-A177-3AD203B41FA5}">
                      <a16:colId xmlns:a16="http://schemas.microsoft.com/office/drawing/2014/main" val="503600199"/>
                    </a:ext>
                  </a:extLst>
                </a:gridCol>
                <a:gridCol w="822960">
                  <a:extLst>
                    <a:ext uri="{9D8B030D-6E8A-4147-A177-3AD203B41FA5}">
                      <a16:colId xmlns:a16="http://schemas.microsoft.com/office/drawing/2014/main" val="1420706139"/>
                    </a:ext>
                  </a:extLst>
                </a:gridCol>
                <a:gridCol w="822960">
                  <a:extLst>
                    <a:ext uri="{9D8B030D-6E8A-4147-A177-3AD203B41FA5}">
                      <a16:colId xmlns:a16="http://schemas.microsoft.com/office/drawing/2014/main" val="4099610696"/>
                    </a:ext>
                  </a:extLst>
                </a:gridCol>
                <a:gridCol w="411480">
                  <a:extLst>
                    <a:ext uri="{9D8B030D-6E8A-4147-A177-3AD203B41FA5}">
                      <a16:colId xmlns:a16="http://schemas.microsoft.com/office/drawing/2014/main" val="3911092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76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- 2021-07-19 10:54:41</a:t>
                      </a:r>
                      <a:r>
                        <a:rPr kumimoji="0" lang="de-DE" sz="1000" b="0" i="0" u="none" strike="noStrike" kern="1200" cap="none" spc="0" normalizeH="0" baseline="0" noProof="0">
                          <a:ln>
                            <a:noFill/>
                          </a:ln>
                          <a:solidFill>
                            <a:prstClr val="black"/>
                          </a:solidFill>
                          <a:effectLst/>
                          <a:uLnTx/>
                          <a:uFillTx/>
                          <a:latin typeface="+mn-lt"/>
                          <a:ea typeface="+mn-ea"/>
                          <a:cs typeface="+mn-cs"/>
                        </a:rPr>
                        <a:t>
 Ein duftiger Tipp: Duftende Einfach ein paar Knoblauch-Zehen in die Erde zu den Wurzeln stecken! Der stinkende Knoblauch hält außerdem Wühlmäuse fern. Wie haltet ihr eure Pflanzen gesund?
#alltagstipp #gartenpflege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288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- 2021-06-23 15:51:44</a:t>
                      </a:r>
                      <a:r>
                        <a:rPr kumimoji="0" lang="de-DE" sz="1000" b="0" i="0" u="none" strike="noStrike" kern="1200" cap="none" spc="0" normalizeH="0" baseline="0" noProof="0">
                          <a:ln>
                            <a:noFill/>
                          </a:ln>
                          <a:solidFill>
                            <a:prstClr val="black"/>
                          </a:solidFill>
                          <a:effectLst/>
                          <a:uLnTx/>
                          <a:uFillTx/>
                          <a:latin typeface="+mn-lt"/>
                          <a:ea typeface="+mn-ea"/>
                          <a:cs typeface="+mn-cs"/>
                        </a:rPr>
                        <a:t>
 Lavendelöl wiederholt auf die Ameisenstraßen sprühen. Die Krabbeltiere verlieren dadurch die Orientierung und werden dauerhaft vertrieben.
Was kennt ihr noch für Tricks?
#alltagstipp #ameisenplage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9668084"/>
                  </a:ext>
                </a:extLst>
              </a:tr>
            </a:tbl>
          </a:graphicData>
        </a:graphic>
      </p:graphicFrame>
      <p:sp>
        <p:nvSpPr>
          <p:cNvPr id="4" name="Text Placeholder 3">
            <a:extLst>
              <a:ext uri="{FF2B5EF4-FFF2-40B4-BE49-F238E27FC236}">
                <a16:creationId xmlns:a16="http://schemas.microsoft.com/office/drawing/2014/main" id="{2F7984E6-4E24-4E6F-B0FD-541057AED18C}"/>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2018568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CDF7-A9DB-410B-934D-0CB4C4E4B2DB}"/>
              </a:ext>
            </a:extLst>
          </p:cNvPr>
          <p:cNvSpPr>
            <a:spLocks noGrp="1"/>
          </p:cNvSpPr>
          <p:nvPr>
            <p:ph type="title"/>
          </p:nvPr>
        </p:nvSpPr>
        <p:spPr/>
        <p:txBody>
          <a:bodyPr/>
          <a:lstStyle/>
          <a:p>
            <a:r>
              <a:rPr lang="en-US"/>
              <a:t>Facebook Facebook Posts | Kaffee oder Tee - 18 of 18</a:t>
            </a:r>
          </a:p>
        </p:txBody>
      </p:sp>
      <p:graphicFrame>
        <p:nvGraphicFramePr>
          <p:cNvPr id="5" name="Table Placeholder 4">
            <a:extLst>
              <a:ext uri="{FF2B5EF4-FFF2-40B4-BE49-F238E27FC236}">
                <a16:creationId xmlns:a16="http://schemas.microsoft.com/office/drawing/2014/main" id="{65221E28-025D-4A4A-B170-51768731FD13}"/>
              </a:ext>
            </a:extLst>
          </p:cNvPr>
          <p:cNvGraphicFramePr>
            <a:graphicFrameLocks noGrp="1"/>
          </p:cNvGraphicFramePr>
          <p:nvPr>
            <p:ph type="tbl" sz="quarter" idx="13"/>
            <p:extLst>
              <p:ext uri="{D42A27DB-BD31-4B8C-83A1-F6EECF244321}">
                <p14:modId xmlns:p14="http://schemas.microsoft.com/office/powerpoint/2010/main" val="1560639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75406400"/>
                    </a:ext>
                  </a:extLst>
                </a:gridCol>
                <a:gridCol w="740664">
                  <a:extLst>
                    <a:ext uri="{9D8B030D-6E8A-4147-A177-3AD203B41FA5}">
                      <a16:colId xmlns:a16="http://schemas.microsoft.com/office/drawing/2014/main" val="2368441167"/>
                    </a:ext>
                  </a:extLst>
                </a:gridCol>
                <a:gridCol w="740664">
                  <a:extLst>
                    <a:ext uri="{9D8B030D-6E8A-4147-A177-3AD203B41FA5}">
                      <a16:colId xmlns:a16="http://schemas.microsoft.com/office/drawing/2014/main" val="3534016824"/>
                    </a:ext>
                  </a:extLst>
                </a:gridCol>
                <a:gridCol w="740664">
                  <a:extLst>
                    <a:ext uri="{9D8B030D-6E8A-4147-A177-3AD203B41FA5}">
                      <a16:colId xmlns:a16="http://schemas.microsoft.com/office/drawing/2014/main" val="106971324"/>
                    </a:ext>
                  </a:extLst>
                </a:gridCol>
                <a:gridCol w="740664">
                  <a:extLst>
                    <a:ext uri="{9D8B030D-6E8A-4147-A177-3AD203B41FA5}">
                      <a16:colId xmlns:a16="http://schemas.microsoft.com/office/drawing/2014/main" val="3373951494"/>
                    </a:ext>
                  </a:extLst>
                </a:gridCol>
                <a:gridCol w="822960">
                  <a:extLst>
                    <a:ext uri="{9D8B030D-6E8A-4147-A177-3AD203B41FA5}">
                      <a16:colId xmlns:a16="http://schemas.microsoft.com/office/drawing/2014/main" val="396065461"/>
                    </a:ext>
                  </a:extLst>
                </a:gridCol>
                <a:gridCol w="822960">
                  <a:extLst>
                    <a:ext uri="{9D8B030D-6E8A-4147-A177-3AD203B41FA5}">
                      <a16:colId xmlns:a16="http://schemas.microsoft.com/office/drawing/2014/main" val="3675636140"/>
                    </a:ext>
                  </a:extLst>
                </a:gridCol>
                <a:gridCol w="822960">
                  <a:extLst>
                    <a:ext uri="{9D8B030D-6E8A-4147-A177-3AD203B41FA5}">
                      <a16:colId xmlns:a16="http://schemas.microsoft.com/office/drawing/2014/main" val="3128608404"/>
                    </a:ext>
                  </a:extLst>
                </a:gridCol>
                <a:gridCol w="411480">
                  <a:extLst>
                    <a:ext uri="{9D8B030D-6E8A-4147-A177-3AD203B41FA5}">
                      <a16:colId xmlns:a16="http://schemas.microsoft.com/office/drawing/2014/main" val="462670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309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Kaffee oder Tee - 2021-05-18 13:02:00</a:t>
                      </a:r>
                      <a:r>
                        <a:rPr kumimoji="0" lang="de-DE" sz="1000" b="0" i="0" u="none" strike="noStrike" kern="1200" cap="none" spc="0" normalizeH="0" baseline="0" noProof="0">
                          <a:ln>
                            <a:noFill/>
                          </a:ln>
                          <a:solidFill>
                            <a:prstClr val="black"/>
                          </a:solidFill>
                          <a:effectLst/>
                          <a:uLnTx/>
                          <a:uFillTx/>
                          <a:latin typeface="+mn-lt"/>
                          <a:ea typeface="+mn-ea"/>
                          <a:cs typeface="+mn-cs"/>
                        </a:rPr>
                        <a:t>
 Für das richtige Frisuren-Styling braucht es oft Haargel. Wie ihr ein ganz natürliches Haargel in 4 Schritten einfach selbst herstellen könnt, zeigen wir euch hier. #alltagstipps #hairstyling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20415903"/>
                  </a:ext>
                </a:extLst>
              </a:tr>
            </a:tbl>
          </a:graphicData>
        </a:graphic>
      </p:graphicFrame>
      <p:sp>
        <p:nvSpPr>
          <p:cNvPr id="4" name="Text Placeholder 3">
            <a:extLst>
              <a:ext uri="{FF2B5EF4-FFF2-40B4-BE49-F238E27FC236}">
                <a16:creationId xmlns:a16="http://schemas.microsoft.com/office/drawing/2014/main" id="{A0052C8D-3A46-49CF-A6DD-7EEA69AEC819}"/>
              </a:ext>
            </a:extLst>
          </p:cNvPr>
          <p:cNvSpPr>
            <a:spLocks noGrp="1"/>
          </p:cNvSpPr>
          <p:nvPr>
            <p:ph type="body" sz="quarter" idx="14"/>
          </p:nvPr>
        </p:nvSpPr>
        <p:spPr/>
        <p:txBody>
          <a:bodyPr/>
          <a:lstStyle/>
          <a:p>
            <a:r>
              <a:rPr lang="en-US"/>
              <a:t>01/01/2021 - 12/07/2021</a:t>
            </a:r>
          </a:p>
        </p:txBody>
      </p:sp>
    </p:spTree>
    <p:extLst>
      <p:ext uri="{BB962C8B-B14F-4D97-AF65-F5344CB8AC3E}">
        <p14:creationId xmlns:p14="http://schemas.microsoft.com/office/powerpoint/2010/main" val="9064340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825</Words>
  <Application>Microsoft Office PowerPoint</Application>
  <PresentationFormat>On-screen Show (4:3)</PresentationFormat>
  <Paragraphs>423</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Facebook Facebook Posts | Kaffee oder Tee - 1 of 18</vt:lpstr>
      <vt:lpstr>Facebook Facebook Posts | Kaffee oder Tee - 2 of 18</vt:lpstr>
      <vt:lpstr>Facebook Facebook Posts | Kaffee oder Tee - 3 of 18</vt:lpstr>
      <vt:lpstr>Facebook Facebook Posts | Kaffee oder Tee - 4 of 18</vt:lpstr>
      <vt:lpstr>Facebook Facebook Posts | Kaffee oder Tee - 5 of 18</vt:lpstr>
      <vt:lpstr>Facebook Facebook Posts | Kaffee oder Tee - 6 of 18</vt:lpstr>
      <vt:lpstr>Facebook Facebook Posts | Kaffee oder Tee - 7 of 18</vt:lpstr>
      <vt:lpstr>Facebook Facebook Posts | Kaffee oder Tee - 8 of 18</vt:lpstr>
      <vt:lpstr>Facebook Facebook Posts | Kaffee oder Tee - 9 of 18</vt:lpstr>
      <vt:lpstr>Facebook Facebook Posts | Kaffee oder Tee - 10 of 18</vt:lpstr>
      <vt:lpstr>Facebook Facebook Posts | Kaffee oder Tee - 11 of 18</vt:lpstr>
      <vt:lpstr>Facebook Facebook Posts | Kaffee oder Tee - 12 of 18</vt:lpstr>
      <vt:lpstr>Facebook Facebook Posts | Kaffee oder Tee - 13 of 18</vt:lpstr>
      <vt:lpstr>Facebook Facebook Posts | Kaffee oder Tee - 14 of 18</vt:lpstr>
      <vt:lpstr>Facebook Facebook Posts | Kaffee oder Tee - 15 of 18</vt:lpstr>
      <vt:lpstr>Facebook Facebook Posts | Kaffee oder Tee - 16 of 18</vt:lpstr>
      <vt:lpstr>Facebook Facebook Posts | Kaffee oder Tee - 17 of 18</vt:lpstr>
      <vt:lpstr>Facebook Facebook Posts | Kaffee oder Tee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Posts | Kaffee oder Tee - 1 of 18</dc:title>
  <dc:creator>Frederik Peiniger</dc:creator>
  <cp:lastModifiedBy>Frederik Peiniger</cp:lastModifiedBy>
  <cp:revision>1</cp:revision>
  <dcterms:created xsi:type="dcterms:W3CDTF">2021-12-15T06:28:44Z</dcterms:created>
  <dcterms:modified xsi:type="dcterms:W3CDTF">2021-12-15T06:30:52Z</dcterms:modified>
</cp:coreProperties>
</file>