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D38E8-BCFD-4BDD-B127-EBD01D9530FD}"/>
              </a:ext>
            </a:extLst>
          </p:cNvPr>
          <p:cNvSpPr>
            <a:spLocks noGrp="1"/>
          </p:cNvSpPr>
          <p:nvPr>
            <p:ph type="title"/>
          </p:nvPr>
        </p:nvSpPr>
        <p:spPr/>
        <p:txBody>
          <a:bodyPr/>
          <a:lstStyle/>
          <a:p>
            <a:r>
              <a:rPr lang="en-US"/>
              <a:t>Facebook Posts | Landesschau Rheinland-Pfalz - 1 of 19</a:t>
            </a:r>
          </a:p>
        </p:txBody>
      </p:sp>
      <p:graphicFrame>
        <p:nvGraphicFramePr>
          <p:cNvPr id="5" name="Table Placeholder 4">
            <a:extLst>
              <a:ext uri="{FF2B5EF4-FFF2-40B4-BE49-F238E27FC236}">
                <a16:creationId xmlns:a16="http://schemas.microsoft.com/office/drawing/2014/main" id="{14AA8FC8-271D-48DE-B3AE-7663A6FFFF09}"/>
              </a:ext>
            </a:extLst>
          </p:cNvPr>
          <p:cNvGraphicFramePr>
            <a:graphicFrameLocks noGrp="1"/>
          </p:cNvGraphicFramePr>
          <p:nvPr>
            <p:ph type="tbl" sz="quarter" idx="13"/>
            <p:extLst>
              <p:ext uri="{D42A27DB-BD31-4B8C-83A1-F6EECF244321}">
                <p14:modId xmlns:p14="http://schemas.microsoft.com/office/powerpoint/2010/main" val="1291558005"/>
              </p:ext>
            </p:extLst>
          </p:nvPr>
        </p:nvGraphicFramePr>
        <p:xfrm>
          <a:off x="457200" y="1731963"/>
          <a:ext cx="8229600" cy="39319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3839245"/>
                    </a:ext>
                  </a:extLst>
                </a:gridCol>
                <a:gridCol w="576072">
                  <a:extLst>
                    <a:ext uri="{9D8B030D-6E8A-4147-A177-3AD203B41FA5}">
                      <a16:colId xmlns:a16="http://schemas.microsoft.com/office/drawing/2014/main" val="618149847"/>
                    </a:ext>
                  </a:extLst>
                </a:gridCol>
                <a:gridCol w="576072">
                  <a:extLst>
                    <a:ext uri="{9D8B030D-6E8A-4147-A177-3AD203B41FA5}">
                      <a16:colId xmlns:a16="http://schemas.microsoft.com/office/drawing/2014/main" val="31067037"/>
                    </a:ext>
                  </a:extLst>
                </a:gridCol>
                <a:gridCol w="576072">
                  <a:extLst>
                    <a:ext uri="{9D8B030D-6E8A-4147-A177-3AD203B41FA5}">
                      <a16:colId xmlns:a16="http://schemas.microsoft.com/office/drawing/2014/main" val="731456605"/>
                    </a:ext>
                  </a:extLst>
                </a:gridCol>
                <a:gridCol w="576072">
                  <a:extLst>
                    <a:ext uri="{9D8B030D-6E8A-4147-A177-3AD203B41FA5}">
                      <a16:colId xmlns:a16="http://schemas.microsoft.com/office/drawing/2014/main" val="1905189409"/>
                    </a:ext>
                  </a:extLst>
                </a:gridCol>
                <a:gridCol w="658368">
                  <a:extLst>
                    <a:ext uri="{9D8B030D-6E8A-4147-A177-3AD203B41FA5}">
                      <a16:colId xmlns:a16="http://schemas.microsoft.com/office/drawing/2014/main" val="3811605300"/>
                    </a:ext>
                  </a:extLst>
                </a:gridCol>
                <a:gridCol w="658368">
                  <a:extLst>
                    <a:ext uri="{9D8B030D-6E8A-4147-A177-3AD203B41FA5}">
                      <a16:colId xmlns:a16="http://schemas.microsoft.com/office/drawing/2014/main" val="2825032370"/>
                    </a:ext>
                  </a:extLst>
                </a:gridCol>
                <a:gridCol w="658368">
                  <a:extLst>
                    <a:ext uri="{9D8B030D-6E8A-4147-A177-3AD203B41FA5}">
                      <a16:colId xmlns:a16="http://schemas.microsoft.com/office/drawing/2014/main" val="3151037812"/>
                    </a:ext>
                  </a:extLst>
                </a:gridCol>
                <a:gridCol w="329184">
                  <a:extLst>
                    <a:ext uri="{9D8B030D-6E8A-4147-A177-3AD203B41FA5}">
                      <a16:colId xmlns:a16="http://schemas.microsoft.com/office/drawing/2014/main" val="115048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5150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- 2018-02-07 05:00:00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Margit Sponheimer alles Gute zum Geburtstag mit einem dreifach donnernden Helau!
Den langen Film über die Ikone der Mainzer Fastnacht gibt es hier: http://x.swr.de/s/margit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Geburtstagsgrüße an Margit Sponheimer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9604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- 2018-02-17 18:01:00</a:t>
                      </a:r>
                      <a:r>
                        <a:rPr kumimoji="0" lang="de-DE" sz="1000" b="0" i="0" u="none" strike="noStrike" kern="1200" cap="none" spc="0" normalizeH="0" baseline="0" noProof="0">
                          <a:ln>
                            <a:noFill/>
                          </a:ln>
                          <a:solidFill>
                            <a:prstClr val="black"/>
                          </a:solidFill>
                          <a:effectLst/>
                          <a:uLnTx/>
                          <a:uFillTx/>
                          <a:latin typeface="+mn-lt"/>
                          <a:ea typeface="+mn-ea"/>
                          <a:cs typeface="+mn-cs"/>
                        </a:rPr>
                        <a:t>
Der Idarwald – eine Landschaft für die Seele. Die hügelige Hunsrückregion liegt zwischen Rhaunen, Idar-Oberstein und Morbach. 🌲🌳 Und hier gibt's die komplette Sendung online http://x.swr.de/s/tvr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Fahr mal hin - Der Idarwald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95023750"/>
                  </a:ext>
                </a:extLst>
              </a:tr>
            </a:tbl>
          </a:graphicData>
        </a:graphic>
      </p:graphicFrame>
      <p:sp>
        <p:nvSpPr>
          <p:cNvPr id="4" name="Text Placeholder 3">
            <a:extLst>
              <a:ext uri="{FF2B5EF4-FFF2-40B4-BE49-F238E27FC236}">
                <a16:creationId xmlns:a16="http://schemas.microsoft.com/office/drawing/2014/main" id="{73F40FDC-5F57-43C6-AF56-98B5B7C27E43}"/>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951661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8D330-36B4-4D5E-832F-DB4D094B0454}"/>
              </a:ext>
            </a:extLst>
          </p:cNvPr>
          <p:cNvSpPr>
            <a:spLocks noGrp="1"/>
          </p:cNvSpPr>
          <p:nvPr>
            <p:ph type="title"/>
          </p:nvPr>
        </p:nvSpPr>
        <p:spPr/>
        <p:txBody>
          <a:bodyPr/>
          <a:lstStyle/>
          <a:p>
            <a:r>
              <a:rPr lang="en-US"/>
              <a:t>Facebook Posts | Landesschau Rheinland-Pfalz - 2 of 19</a:t>
            </a:r>
          </a:p>
        </p:txBody>
      </p:sp>
      <p:graphicFrame>
        <p:nvGraphicFramePr>
          <p:cNvPr id="5" name="Table Placeholder 4">
            <a:extLst>
              <a:ext uri="{FF2B5EF4-FFF2-40B4-BE49-F238E27FC236}">
                <a16:creationId xmlns:a16="http://schemas.microsoft.com/office/drawing/2014/main" id="{A5197974-3514-4457-9394-FA05F262A41A}"/>
              </a:ext>
            </a:extLst>
          </p:cNvPr>
          <p:cNvGraphicFramePr>
            <a:graphicFrameLocks noGrp="1"/>
          </p:cNvGraphicFramePr>
          <p:nvPr>
            <p:ph type="tbl" sz="quarter" idx="13"/>
            <p:extLst>
              <p:ext uri="{D42A27DB-BD31-4B8C-83A1-F6EECF244321}">
                <p14:modId xmlns:p14="http://schemas.microsoft.com/office/powerpoint/2010/main" val="1675134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8747584"/>
                    </a:ext>
                  </a:extLst>
                </a:gridCol>
                <a:gridCol w="576072">
                  <a:extLst>
                    <a:ext uri="{9D8B030D-6E8A-4147-A177-3AD203B41FA5}">
                      <a16:colId xmlns:a16="http://schemas.microsoft.com/office/drawing/2014/main" val="4134388005"/>
                    </a:ext>
                  </a:extLst>
                </a:gridCol>
                <a:gridCol w="576072">
                  <a:extLst>
                    <a:ext uri="{9D8B030D-6E8A-4147-A177-3AD203B41FA5}">
                      <a16:colId xmlns:a16="http://schemas.microsoft.com/office/drawing/2014/main" val="3082651024"/>
                    </a:ext>
                  </a:extLst>
                </a:gridCol>
                <a:gridCol w="576072">
                  <a:extLst>
                    <a:ext uri="{9D8B030D-6E8A-4147-A177-3AD203B41FA5}">
                      <a16:colId xmlns:a16="http://schemas.microsoft.com/office/drawing/2014/main" val="3124877442"/>
                    </a:ext>
                  </a:extLst>
                </a:gridCol>
                <a:gridCol w="576072">
                  <a:extLst>
                    <a:ext uri="{9D8B030D-6E8A-4147-A177-3AD203B41FA5}">
                      <a16:colId xmlns:a16="http://schemas.microsoft.com/office/drawing/2014/main" val="549719658"/>
                    </a:ext>
                  </a:extLst>
                </a:gridCol>
                <a:gridCol w="658368">
                  <a:extLst>
                    <a:ext uri="{9D8B030D-6E8A-4147-A177-3AD203B41FA5}">
                      <a16:colId xmlns:a16="http://schemas.microsoft.com/office/drawing/2014/main" val="2053687595"/>
                    </a:ext>
                  </a:extLst>
                </a:gridCol>
                <a:gridCol w="658368">
                  <a:extLst>
                    <a:ext uri="{9D8B030D-6E8A-4147-A177-3AD203B41FA5}">
                      <a16:colId xmlns:a16="http://schemas.microsoft.com/office/drawing/2014/main" val="3357216750"/>
                    </a:ext>
                  </a:extLst>
                </a:gridCol>
                <a:gridCol w="658368">
                  <a:extLst>
                    <a:ext uri="{9D8B030D-6E8A-4147-A177-3AD203B41FA5}">
                      <a16:colId xmlns:a16="http://schemas.microsoft.com/office/drawing/2014/main" val="3851465046"/>
                    </a:ext>
                  </a:extLst>
                </a:gridCol>
                <a:gridCol w="329184">
                  <a:extLst>
                    <a:ext uri="{9D8B030D-6E8A-4147-A177-3AD203B41FA5}">
                      <a16:colId xmlns:a16="http://schemas.microsoft.com/office/drawing/2014/main" val="509389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6442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- 2018-02-23 16:09:05</a:t>
                      </a:r>
                      <a:r>
                        <a:rPr kumimoji="0" lang="de-DE" sz="1000" b="0" i="0" u="none" strike="noStrike" kern="1200" cap="none" spc="0" normalizeH="0" baseline="0" noProof="0">
                          <a:ln>
                            <a:noFill/>
                          </a:ln>
                          <a:solidFill>
                            <a:prstClr val="black"/>
                          </a:solidFill>
                          <a:effectLst/>
                          <a:uLnTx/>
                          <a:uFillTx/>
                          <a:latin typeface="+mn-lt"/>
                          <a:ea typeface="+mn-ea"/>
                          <a:cs typeface="+mn-cs"/>
                        </a:rPr>
                        <a:t>
Da hat er ganz große Augen gemacht: Andreas Scholer aus Osann-Monzel machte im Keller seines kürzlich gekauften Hauses eine unglaubliche Entdeckung!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Nach dem Hauskauf: Kult-Disco im Keller entdeckt | Startseite | Landesschau Rheinland-Pfalz
swr.de
Der Fotograf Andreas Scholer staunte nicht schlecht. Er entdeckte im Keller seines kürzlich gekauften Hauses eine Kult-Disko aus den 80er-Jahren. Die Scheinwerfer, Diskokugel und die Theke erinnern an längst vergessene Zeiten...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48501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- 2018-02-28 16:44:54</a:t>
                      </a:r>
                      <a:r>
                        <a:rPr kumimoji="0" lang="de-DE" sz="1000" b="0" i="0" u="none" strike="noStrike" kern="1200" cap="none" spc="0" normalizeH="0" baseline="0" noProof="0">
                          <a:ln>
                            <a:noFill/>
                          </a:ln>
                          <a:solidFill>
                            <a:prstClr val="black"/>
                          </a:solidFill>
                          <a:effectLst/>
                          <a:uLnTx/>
                          <a:uFillTx/>
                          <a:latin typeface="+mn-lt"/>
                          <a:ea typeface="+mn-ea"/>
                          <a:cs typeface="+mn-cs"/>
                        </a:rPr>
                        <a:t>
Am Butzerbachtal Weg kann man im Moment ein ganz besonderes Naturschauspiel bewundern.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Zugefrorene Wasserfälle am Butzerbachtal Weg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3515563"/>
                  </a:ext>
                </a:extLst>
              </a:tr>
            </a:tbl>
          </a:graphicData>
        </a:graphic>
      </p:graphicFrame>
      <p:sp>
        <p:nvSpPr>
          <p:cNvPr id="4" name="Text Placeholder 3">
            <a:extLst>
              <a:ext uri="{FF2B5EF4-FFF2-40B4-BE49-F238E27FC236}">
                <a16:creationId xmlns:a16="http://schemas.microsoft.com/office/drawing/2014/main" id="{C06D02CF-CCA4-4C4B-B5E7-0ACFDEA0EA0E}"/>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285827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47F28-A3B9-40E9-B1A3-0E762CE1B148}"/>
              </a:ext>
            </a:extLst>
          </p:cNvPr>
          <p:cNvSpPr>
            <a:spLocks noGrp="1"/>
          </p:cNvSpPr>
          <p:nvPr>
            <p:ph type="title"/>
          </p:nvPr>
        </p:nvSpPr>
        <p:spPr/>
        <p:txBody>
          <a:bodyPr/>
          <a:lstStyle/>
          <a:p>
            <a:r>
              <a:rPr lang="en-US"/>
              <a:t>Facebook Posts | Landesschau Rheinland-Pfalz - 3 of 19</a:t>
            </a:r>
          </a:p>
        </p:txBody>
      </p:sp>
      <p:graphicFrame>
        <p:nvGraphicFramePr>
          <p:cNvPr id="5" name="Table Placeholder 4">
            <a:extLst>
              <a:ext uri="{FF2B5EF4-FFF2-40B4-BE49-F238E27FC236}">
                <a16:creationId xmlns:a16="http://schemas.microsoft.com/office/drawing/2014/main" id="{BBB0F6E1-881B-493E-959D-B18724331A90}"/>
              </a:ext>
            </a:extLst>
          </p:cNvPr>
          <p:cNvGraphicFramePr>
            <a:graphicFrameLocks noGrp="1"/>
          </p:cNvGraphicFramePr>
          <p:nvPr>
            <p:ph type="tbl" sz="quarter" idx="13"/>
            <p:extLst>
              <p:ext uri="{D42A27DB-BD31-4B8C-83A1-F6EECF244321}">
                <p14:modId xmlns:p14="http://schemas.microsoft.com/office/powerpoint/2010/main" val="3369257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3685504"/>
                    </a:ext>
                  </a:extLst>
                </a:gridCol>
                <a:gridCol w="576072">
                  <a:extLst>
                    <a:ext uri="{9D8B030D-6E8A-4147-A177-3AD203B41FA5}">
                      <a16:colId xmlns:a16="http://schemas.microsoft.com/office/drawing/2014/main" val="2104955697"/>
                    </a:ext>
                  </a:extLst>
                </a:gridCol>
                <a:gridCol w="576072">
                  <a:extLst>
                    <a:ext uri="{9D8B030D-6E8A-4147-A177-3AD203B41FA5}">
                      <a16:colId xmlns:a16="http://schemas.microsoft.com/office/drawing/2014/main" val="83257197"/>
                    </a:ext>
                  </a:extLst>
                </a:gridCol>
                <a:gridCol w="576072">
                  <a:extLst>
                    <a:ext uri="{9D8B030D-6E8A-4147-A177-3AD203B41FA5}">
                      <a16:colId xmlns:a16="http://schemas.microsoft.com/office/drawing/2014/main" val="3134878479"/>
                    </a:ext>
                  </a:extLst>
                </a:gridCol>
                <a:gridCol w="576072">
                  <a:extLst>
                    <a:ext uri="{9D8B030D-6E8A-4147-A177-3AD203B41FA5}">
                      <a16:colId xmlns:a16="http://schemas.microsoft.com/office/drawing/2014/main" val="3788555250"/>
                    </a:ext>
                  </a:extLst>
                </a:gridCol>
                <a:gridCol w="658368">
                  <a:extLst>
                    <a:ext uri="{9D8B030D-6E8A-4147-A177-3AD203B41FA5}">
                      <a16:colId xmlns:a16="http://schemas.microsoft.com/office/drawing/2014/main" val="2905080755"/>
                    </a:ext>
                  </a:extLst>
                </a:gridCol>
                <a:gridCol w="658368">
                  <a:extLst>
                    <a:ext uri="{9D8B030D-6E8A-4147-A177-3AD203B41FA5}">
                      <a16:colId xmlns:a16="http://schemas.microsoft.com/office/drawing/2014/main" val="103595666"/>
                    </a:ext>
                  </a:extLst>
                </a:gridCol>
                <a:gridCol w="658368">
                  <a:extLst>
                    <a:ext uri="{9D8B030D-6E8A-4147-A177-3AD203B41FA5}">
                      <a16:colId xmlns:a16="http://schemas.microsoft.com/office/drawing/2014/main" val="782337116"/>
                    </a:ext>
                  </a:extLst>
                </a:gridCol>
                <a:gridCol w="329184">
                  <a:extLst>
                    <a:ext uri="{9D8B030D-6E8A-4147-A177-3AD203B41FA5}">
                      <a16:colId xmlns:a16="http://schemas.microsoft.com/office/drawing/2014/main" val="3262450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6353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- 2018-02-27 17:33:07</a:t>
                      </a:r>
                      <a:r>
                        <a:rPr kumimoji="0" lang="de-DE" sz="1000" b="0" i="0" u="none" strike="noStrike" kern="1200" cap="none" spc="0" normalizeH="0" baseline="0" noProof="0">
                          <a:ln>
                            <a:noFill/>
                          </a:ln>
                          <a:solidFill>
                            <a:prstClr val="black"/>
                          </a:solidFill>
                          <a:effectLst/>
                          <a:uLnTx/>
                          <a:uFillTx/>
                          <a:latin typeface="+mn-lt"/>
                          <a:ea typeface="+mn-ea"/>
                          <a:cs typeface="+mn-cs"/>
                        </a:rPr>
                        <a:t>
Angst beim Überqueren des Bahnübergangs: Seit Jahren müssen die Anwohner von Norheim genau das haben. Die Deutsche Bahn reagiert bislang nur mit einer Notlösung.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Hier wird's gefährlich: Chaotische Bahnschranke versetzt Anwohner in Angst | Startseite | Landesschau Rheinland-Pfalz
swr.de
In Norheim haben die Anwohner keine ruhige Minute mehr. Eine defekte Bahnschranke sorgt fast täglich dafür, dass Beinahe-Unfälle passieren.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43607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- 2018-02-06 08:42:04</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51369211"/>
                  </a:ext>
                </a:extLst>
              </a:tr>
            </a:tbl>
          </a:graphicData>
        </a:graphic>
      </p:graphicFrame>
      <p:sp>
        <p:nvSpPr>
          <p:cNvPr id="4" name="Text Placeholder 3">
            <a:extLst>
              <a:ext uri="{FF2B5EF4-FFF2-40B4-BE49-F238E27FC236}">
                <a16:creationId xmlns:a16="http://schemas.microsoft.com/office/drawing/2014/main" id="{E984812F-209A-4AE0-BDA3-FBDDC9A3EB8E}"/>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468756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C33EB-2ED3-4FC5-B673-6D9049E12E66}"/>
              </a:ext>
            </a:extLst>
          </p:cNvPr>
          <p:cNvSpPr>
            <a:spLocks noGrp="1"/>
          </p:cNvSpPr>
          <p:nvPr>
            <p:ph type="title"/>
          </p:nvPr>
        </p:nvSpPr>
        <p:spPr/>
        <p:txBody>
          <a:bodyPr/>
          <a:lstStyle/>
          <a:p>
            <a:r>
              <a:rPr lang="en-US"/>
              <a:t>Facebook Posts | Landesschau Rheinland-Pfalz - 4 of 19</a:t>
            </a:r>
          </a:p>
        </p:txBody>
      </p:sp>
      <p:graphicFrame>
        <p:nvGraphicFramePr>
          <p:cNvPr id="5" name="Table Placeholder 4">
            <a:extLst>
              <a:ext uri="{FF2B5EF4-FFF2-40B4-BE49-F238E27FC236}">
                <a16:creationId xmlns:a16="http://schemas.microsoft.com/office/drawing/2014/main" id="{10475D78-17EB-4E50-A9B3-D154CF4099AF}"/>
              </a:ext>
            </a:extLst>
          </p:cNvPr>
          <p:cNvGraphicFramePr>
            <a:graphicFrameLocks noGrp="1"/>
          </p:cNvGraphicFramePr>
          <p:nvPr>
            <p:ph type="tbl" sz="quarter" idx="13"/>
            <p:extLst>
              <p:ext uri="{D42A27DB-BD31-4B8C-83A1-F6EECF244321}">
                <p14:modId xmlns:p14="http://schemas.microsoft.com/office/powerpoint/2010/main" val="926037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60270612"/>
                    </a:ext>
                  </a:extLst>
                </a:gridCol>
                <a:gridCol w="576072">
                  <a:extLst>
                    <a:ext uri="{9D8B030D-6E8A-4147-A177-3AD203B41FA5}">
                      <a16:colId xmlns:a16="http://schemas.microsoft.com/office/drawing/2014/main" val="3740950539"/>
                    </a:ext>
                  </a:extLst>
                </a:gridCol>
                <a:gridCol w="576072">
                  <a:extLst>
                    <a:ext uri="{9D8B030D-6E8A-4147-A177-3AD203B41FA5}">
                      <a16:colId xmlns:a16="http://schemas.microsoft.com/office/drawing/2014/main" val="4074851850"/>
                    </a:ext>
                  </a:extLst>
                </a:gridCol>
                <a:gridCol w="576072">
                  <a:extLst>
                    <a:ext uri="{9D8B030D-6E8A-4147-A177-3AD203B41FA5}">
                      <a16:colId xmlns:a16="http://schemas.microsoft.com/office/drawing/2014/main" val="3529111959"/>
                    </a:ext>
                  </a:extLst>
                </a:gridCol>
                <a:gridCol w="576072">
                  <a:extLst>
                    <a:ext uri="{9D8B030D-6E8A-4147-A177-3AD203B41FA5}">
                      <a16:colId xmlns:a16="http://schemas.microsoft.com/office/drawing/2014/main" val="869658518"/>
                    </a:ext>
                  </a:extLst>
                </a:gridCol>
                <a:gridCol w="658368">
                  <a:extLst>
                    <a:ext uri="{9D8B030D-6E8A-4147-A177-3AD203B41FA5}">
                      <a16:colId xmlns:a16="http://schemas.microsoft.com/office/drawing/2014/main" val="1935868033"/>
                    </a:ext>
                  </a:extLst>
                </a:gridCol>
                <a:gridCol w="658368">
                  <a:extLst>
                    <a:ext uri="{9D8B030D-6E8A-4147-A177-3AD203B41FA5}">
                      <a16:colId xmlns:a16="http://schemas.microsoft.com/office/drawing/2014/main" val="1386746468"/>
                    </a:ext>
                  </a:extLst>
                </a:gridCol>
                <a:gridCol w="658368">
                  <a:extLst>
                    <a:ext uri="{9D8B030D-6E8A-4147-A177-3AD203B41FA5}">
                      <a16:colId xmlns:a16="http://schemas.microsoft.com/office/drawing/2014/main" val="3079946068"/>
                    </a:ext>
                  </a:extLst>
                </a:gridCol>
                <a:gridCol w="329184">
                  <a:extLst>
                    <a:ext uri="{9D8B030D-6E8A-4147-A177-3AD203B41FA5}">
                      <a16:colId xmlns:a16="http://schemas.microsoft.com/office/drawing/2014/main" val="2548318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095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Landesschau Rheinland-Pfalz - 2018-02-21 11:19:52</a:t>
                      </a:r>
                      <a:r>
                        <a:rPr kumimoji="0" lang="en-US" sz="1000" b="0" i="0" u="none" strike="noStrike" kern="1200" cap="none" spc="0" normalizeH="0" baseline="0" noProof="0">
                          <a:ln>
                            <a:noFill/>
                          </a:ln>
                          <a:solidFill>
                            <a:prstClr val="black"/>
                          </a:solidFill>
                          <a:effectLst/>
                          <a:uLnTx/>
                          <a:uFillTx/>
                          <a:latin typeface="+mn-lt"/>
                          <a:ea typeface="+mn-ea"/>
                          <a:cs typeface="+mn-cs"/>
                        </a:rPr>
                        <a:t>
Der 13jährige Simon Körsten spricht eine Geheimsprache, die es nur in dem kleinen Ort Neroth in der Eifel gibt.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In Nerother Platt: 13-Jäährijer kann noch jett Jenisch | Startseite | Landesschau Rheinland-Pfalz
swr.de
Un Neroth jett et jooh en ejen Sprooch, die baal keen Mensch me kaahn. Der Simon Körsten kitt uss Neroth unn dooh hätt Hähn von de Aahlen noch jett Jenisch uppjeschnappt. Soojar die Aahlen kunnten et alt nit me janz. Äwwer Platt, datt kann der Simon richtich jooth!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9615057"/>
                  </a:ext>
                </a:extLst>
              </a:tr>
            </a:tbl>
          </a:graphicData>
        </a:graphic>
      </p:graphicFrame>
      <p:sp>
        <p:nvSpPr>
          <p:cNvPr id="4" name="Text Placeholder 3">
            <a:extLst>
              <a:ext uri="{FF2B5EF4-FFF2-40B4-BE49-F238E27FC236}">
                <a16:creationId xmlns:a16="http://schemas.microsoft.com/office/drawing/2014/main" id="{C4896CF8-07AC-4322-9CDE-E09EF3D9EED6}"/>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043332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701C7-A8A3-4ED9-974B-2D987CAF5801}"/>
              </a:ext>
            </a:extLst>
          </p:cNvPr>
          <p:cNvSpPr>
            <a:spLocks noGrp="1"/>
          </p:cNvSpPr>
          <p:nvPr>
            <p:ph type="title"/>
          </p:nvPr>
        </p:nvSpPr>
        <p:spPr/>
        <p:txBody>
          <a:bodyPr/>
          <a:lstStyle/>
          <a:p>
            <a:r>
              <a:rPr lang="en-US"/>
              <a:t>Facebook Posts | Landesschau Rheinland-Pfalz - 5 of 19</a:t>
            </a:r>
          </a:p>
        </p:txBody>
      </p:sp>
      <p:graphicFrame>
        <p:nvGraphicFramePr>
          <p:cNvPr id="5" name="Table Placeholder 4">
            <a:extLst>
              <a:ext uri="{FF2B5EF4-FFF2-40B4-BE49-F238E27FC236}">
                <a16:creationId xmlns:a16="http://schemas.microsoft.com/office/drawing/2014/main" id="{A02B028A-1AEC-470F-AC0A-4F7B77255B77}"/>
              </a:ext>
            </a:extLst>
          </p:cNvPr>
          <p:cNvGraphicFramePr>
            <a:graphicFrameLocks noGrp="1"/>
          </p:cNvGraphicFramePr>
          <p:nvPr>
            <p:ph type="tbl" sz="quarter" idx="13"/>
            <p:extLst>
              <p:ext uri="{D42A27DB-BD31-4B8C-83A1-F6EECF244321}">
                <p14:modId xmlns:p14="http://schemas.microsoft.com/office/powerpoint/2010/main" val="1228773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6295928"/>
                    </a:ext>
                  </a:extLst>
                </a:gridCol>
                <a:gridCol w="576072">
                  <a:extLst>
                    <a:ext uri="{9D8B030D-6E8A-4147-A177-3AD203B41FA5}">
                      <a16:colId xmlns:a16="http://schemas.microsoft.com/office/drawing/2014/main" val="705606060"/>
                    </a:ext>
                  </a:extLst>
                </a:gridCol>
                <a:gridCol w="576072">
                  <a:extLst>
                    <a:ext uri="{9D8B030D-6E8A-4147-A177-3AD203B41FA5}">
                      <a16:colId xmlns:a16="http://schemas.microsoft.com/office/drawing/2014/main" val="578618117"/>
                    </a:ext>
                  </a:extLst>
                </a:gridCol>
                <a:gridCol w="576072">
                  <a:extLst>
                    <a:ext uri="{9D8B030D-6E8A-4147-A177-3AD203B41FA5}">
                      <a16:colId xmlns:a16="http://schemas.microsoft.com/office/drawing/2014/main" val="2676063813"/>
                    </a:ext>
                  </a:extLst>
                </a:gridCol>
                <a:gridCol w="576072">
                  <a:extLst>
                    <a:ext uri="{9D8B030D-6E8A-4147-A177-3AD203B41FA5}">
                      <a16:colId xmlns:a16="http://schemas.microsoft.com/office/drawing/2014/main" val="3925488852"/>
                    </a:ext>
                  </a:extLst>
                </a:gridCol>
                <a:gridCol w="658368">
                  <a:extLst>
                    <a:ext uri="{9D8B030D-6E8A-4147-A177-3AD203B41FA5}">
                      <a16:colId xmlns:a16="http://schemas.microsoft.com/office/drawing/2014/main" val="2739428942"/>
                    </a:ext>
                  </a:extLst>
                </a:gridCol>
                <a:gridCol w="658368">
                  <a:extLst>
                    <a:ext uri="{9D8B030D-6E8A-4147-A177-3AD203B41FA5}">
                      <a16:colId xmlns:a16="http://schemas.microsoft.com/office/drawing/2014/main" val="1859977790"/>
                    </a:ext>
                  </a:extLst>
                </a:gridCol>
                <a:gridCol w="658368">
                  <a:extLst>
                    <a:ext uri="{9D8B030D-6E8A-4147-A177-3AD203B41FA5}">
                      <a16:colId xmlns:a16="http://schemas.microsoft.com/office/drawing/2014/main" val="82859799"/>
                    </a:ext>
                  </a:extLst>
                </a:gridCol>
                <a:gridCol w="329184">
                  <a:extLst>
                    <a:ext uri="{9D8B030D-6E8A-4147-A177-3AD203B41FA5}">
                      <a16:colId xmlns:a16="http://schemas.microsoft.com/office/drawing/2014/main" val="783039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2969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- 2018-02-26 20:33:28</a:t>
                      </a:r>
                      <a:r>
                        <a:rPr kumimoji="0" lang="de-DE" sz="1000" b="0" i="0" u="none" strike="noStrike" kern="1200" cap="none" spc="0" normalizeH="0" baseline="0" noProof="0">
                          <a:ln>
                            <a:noFill/>
                          </a:ln>
                          <a:solidFill>
                            <a:prstClr val="black"/>
                          </a:solidFill>
                          <a:effectLst/>
                          <a:uLnTx/>
                          <a:uFillTx/>
                          <a:latin typeface="+mn-lt"/>
                          <a:ea typeface="+mn-ea"/>
                          <a:cs typeface="+mn-cs"/>
                        </a:rPr>
                        <a:t>
"Ich geh auch bei Minusgraden barfuß raus. Seit dem bin ich gar nicht mehr krank."
Alex Kiesow aus Ludwigshafen läuft seit drei Jahren ohne Schuhe - im Alltag, aber auch bei 50 Kilometer Ultramarathons.
Mit dem Barfußlaufen hat er angefangen um seine Knieprobleme loszuwerden. Seit dem hat sich sein Lebensgefühl komplett geändert: "Man hat einen besseren Bezug zur Natur, den eigenen Kräften und ein unschlagbares Immunsystem. Auch die Rückenprobleme mit denen ich seit Jahrzehnten zu kämpfen hatte, waren plötzlich weg." Wenn Alex doch mal Schuhe tragen muss, sorgt dies in seinem Umfeld mittlerweile für größere Verwunderung als wenn er barfuß unterwegs ist. Auf seiner Facebook-Seite "Mein Weg zum Rohkost Marathon" schreibt er über gesunde Ernährung und das Leben mit direktem Bodenkontakt. "100 Kilometer sind der nächste Schritt. Mal gucken, ob die Solen halten."
.
.
.
.
#barfuß #jogging #sport #marathon #extremsport #ultramarathon #rodgauultra #ausdauer #natur #gesundheit #ernährung #natür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Photos from Landesschau Rheinland-Pfalz's post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3619989"/>
                  </a:ext>
                </a:extLst>
              </a:tr>
            </a:tbl>
          </a:graphicData>
        </a:graphic>
      </p:graphicFrame>
      <p:sp>
        <p:nvSpPr>
          <p:cNvPr id="4" name="Text Placeholder 3">
            <a:extLst>
              <a:ext uri="{FF2B5EF4-FFF2-40B4-BE49-F238E27FC236}">
                <a16:creationId xmlns:a16="http://schemas.microsoft.com/office/drawing/2014/main" id="{18A82821-6BB3-4DA2-B7C9-5B59B3567A67}"/>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763628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2C0E2-8B0D-4095-8D6F-4D44B3579FA2}"/>
              </a:ext>
            </a:extLst>
          </p:cNvPr>
          <p:cNvSpPr>
            <a:spLocks noGrp="1"/>
          </p:cNvSpPr>
          <p:nvPr>
            <p:ph type="title"/>
          </p:nvPr>
        </p:nvSpPr>
        <p:spPr/>
        <p:txBody>
          <a:bodyPr/>
          <a:lstStyle/>
          <a:p>
            <a:r>
              <a:rPr lang="en-US"/>
              <a:t>Facebook Posts | Landesschau Rheinland-Pfalz - 6 of 19</a:t>
            </a:r>
          </a:p>
        </p:txBody>
      </p:sp>
      <p:graphicFrame>
        <p:nvGraphicFramePr>
          <p:cNvPr id="5" name="Table Placeholder 4">
            <a:extLst>
              <a:ext uri="{FF2B5EF4-FFF2-40B4-BE49-F238E27FC236}">
                <a16:creationId xmlns:a16="http://schemas.microsoft.com/office/drawing/2014/main" id="{D5D34FD5-B077-4CB5-B5A0-03D541557B5E}"/>
              </a:ext>
            </a:extLst>
          </p:cNvPr>
          <p:cNvGraphicFramePr>
            <a:graphicFrameLocks noGrp="1"/>
          </p:cNvGraphicFramePr>
          <p:nvPr>
            <p:ph type="tbl" sz="quarter" idx="13"/>
            <p:extLst>
              <p:ext uri="{D42A27DB-BD31-4B8C-83A1-F6EECF244321}">
                <p14:modId xmlns:p14="http://schemas.microsoft.com/office/powerpoint/2010/main" val="3727791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8852895"/>
                    </a:ext>
                  </a:extLst>
                </a:gridCol>
                <a:gridCol w="576072">
                  <a:extLst>
                    <a:ext uri="{9D8B030D-6E8A-4147-A177-3AD203B41FA5}">
                      <a16:colId xmlns:a16="http://schemas.microsoft.com/office/drawing/2014/main" val="358979571"/>
                    </a:ext>
                  </a:extLst>
                </a:gridCol>
                <a:gridCol w="576072">
                  <a:extLst>
                    <a:ext uri="{9D8B030D-6E8A-4147-A177-3AD203B41FA5}">
                      <a16:colId xmlns:a16="http://schemas.microsoft.com/office/drawing/2014/main" val="38273817"/>
                    </a:ext>
                  </a:extLst>
                </a:gridCol>
                <a:gridCol w="576072">
                  <a:extLst>
                    <a:ext uri="{9D8B030D-6E8A-4147-A177-3AD203B41FA5}">
                      <a16:colId xmlns:a16="http://schemas.microsoft.com/office/drawing/2014/main" val="1318493071"/>
                    </a:ext>
                  </a:extLst>
                </a:gridCol>
                <a:gridCol w="576072">
                  <a:extLst>
                    <a:ext uri="{9D8B030D-6E8A-4147-A177-3AD203B41FA5}">
                      <a16:colId xmlns:a16="http://schemas.microsoft.com/office/drawing/2014/main" val="874622355"/>
                    </a:ext>
                  </a:extLst>
                </a:gridCol>
                <a:gridCol w="658368">
                  <a:extLst>
                    <a:ext uri="{9D8B030D-6E8A-4147-A177-3AD203B41FA5}">
                      <a16:colId xmlns:a16="http://schemas.microsoft.com/office/drawing/2014/main" val="2440748782"/>
                    </a:ext>
                  </a:extLst>
                </a:gridCol>
                <a:gridCol w="658368">
                  <a:extLst>
                    <a:ext uri="{9D8B030D-6E8A-4147-A177-3AD203B41FA5}">
                      <a16:colId xmlns:a16="http://schemas.microsoft.com/office/drawing/2014/main" val="691718766"/>
                    </a:ext>
                  </a:extLst>
                </a:gridCol>
                <a:gridCol w="658368">
                  <a:extLst>
                    <a:ext uri="{9D8B030D-6E8A-4147-A177-3AD203B41FA5}">
                      <a16:colId xmlns:a16="http://schemas.microsoft.com/office/drawing/2014/main" val="740547233"/>
                    </a:ext>
                  </a:extLst>
                </a:gridCol>
                <a:gridCol w="329184">
                  <a:extLst>
                    <a:ext uri="{9D8B030D-6E8A-4147-A177-3AD203B41FA5}">
                      <a16:colId xmlns:a16="http://schemas.microsoft.com/office/drawing/2014/main" val="442481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4252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- 2018-02-28 13:58:49</a:t>
                      </a:r>
                      <a:r>
                        <a:rPr kumimoji="0" lang="de-DE" sz="1000" b="0" i="0" u="none" strike="noStrike" kern="1200" cap="none" spc="0" normalizeH="0" baseline="0" noProof="0">
                          <a:ln>
                            <a:noFill/>
                          </a:ln>
                          <a:solidFill>
                            <a:prstClr val="black"/>
                          </a:solidFill>
                          <a:effectLst/>
                          <a:uLnTx/>
                          <a:uFillTx/>
                          <a:latin typeface="+mn-lt"/>
                          <a:ea typeface="+mn-ea"/>
                          <a:cs typeface="+mn-cs"/>
                        </a:rPr>
                        <a:t>
Wer sich im Moment über die Kälte beklagt, sollte einen Blick auf die 50-er und 60-er Jahre werfen. „Hier haben sich meterhoch Eisschollen am Ufer im Tal der Loreley aufgetürmt.“ Der Winter hatte es damals in sich. Dies kann auch Gertrude Friedrich bestätigen, die ihre Fotos SWR Digit zur Verfügung gestellt hat.  Das Eis hat zu dieser Zeit den Rhein komplett bedeckt und es möglich gemacht, darauf einen kleinen Spaziergang zu wagen. Von der Loreley bis zum Deutschen Eck in Koblenz war Gertrude unterwegs und hat das kalte Schauspiel mit ihrer Kamera festgehalten. Wie man sehen kann, sind einige Schaulustige nur im Pullover unterwegs. Gejammert, weil es so kalt ist, wurde nicht. Die Faszination war größer als das Kältegefühl.
.
.
.
.
.
#Koblenz #Mainz #Rheinlandpfalz #Rhein #1963 #Eis #SWR #SWRheimat #Kälte #Loreley #Deutscheseck #Familie #Damals #Schifffahrt #Wunder #Natur #Zugefroren #Heimattypen #Heimatliebe #Winter #60er #Ehrenbreitstein #Pictureoftheday #Germany #Frozen #Burg #Rheinr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Photos from Landesschau Rheinland-Pfalz's post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8252306"/>
                  </a:ext>
                </a:extLst>
              </a:tr>
            </a:tbl>
          </a:graphicData>
        </a:graphic>
      </p:graphicFrame>
      <p:sp>
        <p:nvSpPr>
          <p:cNvPr id="4" name="Text Placeholder 3">
            <a:extLst>
              <a:ext uri="{FF2B5EF4-FFF2-40B4-BE49-F238E27FC236}">
                <a16:creationId xmlns:a16="http://schemas.microsoft.com/office/drawing/2014/main" id="{96763C96-8E70-4D8F-A541-0A32B79A0F53}"/>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810673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1D179-BEF0-4A49-8533-08F18000A341}"/>
              </a:ext>
            </a:extLst>
          </p:cNvPr>
          <p:cNvSpPr>
            <a:spLocks noGrp="1"/>
          </p:cNvSpPr>
          <p:nvPr>
            <p:ph type="title"/>
          </p:nvPr>
        </p:nvSpPr>
        <p:spPr/>
        <p:txBody>
          <a:bodyPr/>
          <a:lstStyle/>
          <a:p>
            <a:r>
              <a:rPr lang="en-US"/>
              <a:t>Facebook Posts | Landesschau Rheinland-Pfalz - 7 of 19</a:t>
            </a:r>
          </a:p>
        </p:txBody>
      </p:sp>
      <p:graphicFrame>
        <p:nvGraphicFramePr>
          <p:cNvPr id="5" name="Table Placeholder 4">
            <a:extLst>
              <a:ext uri="{FF2B5EF4-FFF2-40B4-BE49-F238E27FC236}">
                <a16:creationId xmlns:a16="http://schemas.microsoft.com/office/drawing/2014/main" id="{831CF385-889E-4FF8-A53C-D8422D85531F}"/>
              </a:ext>
            </a:extLst>
          </p:cNvPr>
          <p:cNvGraphicFramePr>
            <a:graphicFrameLocks noGrp="1"/>
          </p:cNvGraphicFramePr>
          <p:nvPr>
            <p:ph type="tbl" sz="quarter" idx="13"/>
            <p:extLst>
              <p:ext uri="{D42A27DB-BD31-4B8C-83A1-F6EECF244321}">
                <p14:modId xmlns:p14="http://schemas.microsoft.com/office/powerpoint/2010/main" val="3304086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69137893"/>
                    </a:ext>
                  </a:extLst>
                </a:gridCol>
                <a:gridCol w="576072">
                  <a:extLst>
                    <a:ext uri="{9D8B030D-6E8A-4147-A177-3AD203B41FA5}">
                      <a16:colId xmlns:a16="http://schemas.microsoft.com/office/drawing/2014/main" val="3385921888"/>
                    </a:ext>
                  </a:extLst>
                </a:gridCol>
                <a:gridCol w="576072">
                  <a:extLst>
                    <a:ext uri="{9D8B030D-6E8A-4147-A177-3AD203B41FA5}">
                      <a16:colId xmlns:a16="http://schemas.microsoft.com/office/drawing/2014/main" val="2381264615"/>
                    </a:ext>
                  </a:extLst>
                </a:gridCol>
                <a:gridCol w="576072">
                  <a:extLst>
                    <a:ext uri="{9D8B030D-6E8A-4147-A177-3AD203B41FA5}">
                      <a16:colId xmlns:a16="http://schemas.microsoft.com/office/drawing/2014/main" val="58036434"/>
                    </a:ext>
                  </a:extLst>
                </a:gridCol>
                <a:gridCol w="576072">
                  <a:extLst>
                    <a:ext uri="{9D8B030D-6E8A-4147-A177-3AD203B41FA5}">
                      <a16:colId xmlns:a16="http://schemas.microsoft.com/office/drawing/2014/main" val="1046942016"/>
                    </a:ext>
                  </a:extLst>
                </a:gridCol>
                <a:gridCol w="658368">
                  <a:extLst>
                    <a:ext uri="{9D8B030D-6E8A-4147-A177-3AD203B41FA5}">
                      <a16:colId xmlns:a16="http://schemas.microsoft.com/office/drawing/2014/main" val="1306215670"/>
                    </a:ext>
                  </a:extLst>
                </a:gridCol>
                <a:gridCol w="658368">
                  <a:extLst>
                    <a:ext uri="{9D8B030D-6E8A-4147-A177-3AD203B41FA5}">
                      <a16:colId xmlns:a16="http://schemas.microsoft.com/office/drawing/2014/main" val="1633352260"/>
                    </a:ext>
                  </a:extLst>
                </a:gridCol>
                <a:gridCol w="658368">
                  <a:extLst>
                    <a:ext uri="{9D8B030D-6E8A-4147-A177-3AD203B41FA5}">
                      <a16:colId xmlns:a16="http://schemas.microsoft.com/office/drawing/2014/main" val="2549863988"/>
                    </a:ext>
                  </a:extLst>
                </a:gridCol>
                <a:gridCol w="329184">
                  <a:extLst>
                    <a:ext uri="{9D8B030D-6E8A-4147-A177-3AD203B41FA5}">
                      <a16:colId xmlns:a16="http://schemas.microsoft.com/office/drawing/2014/main" val="1652839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3347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- 2018-02-05 17:45:00</a:t>
                      </a:r>
                      <a:r>
                        <a:rPr kumimoji="0" lang="de-DE" sz="1000" b="0" i="0" u="none" strike="noStrike" kern="1200" cap="none" spc="0" normalizeH="0" baseline="0" noProof="0">
                          <a:ln>
                            <a:noFill/>
                          </a:ln>
                          <a:solidFill>
                            <a:prstClr val="black"/>
                          </a:solidFill>
                          <a:effectLst/>
                          <a:uLnTx/>
                          <a:uFillTx/>
                          <a:latin typeface="+mn-lt"/>
                          <a:ea typeface="+mn-ea"/>
                          <a:cs typeface="+mn-cs"/>
                        </a:rPr>
                        <a:t>
Nach dem Umzug in Rivenich ist es zu einer großen Schlägerei gekommen. Beteiligt waren nach Angaben der Polizei bis zu 150 Jugendliche. Flaschen und Feuerwerkskörper wurden geworfen.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Augenzeugen berichten: Massenschlägerei nach Karnevalsumzug | Startseite | Landesschau Rheinland-Pfalz
swr.de
Nach dem Umzug in Rivenich ist es zu einer großen Schlägerei gekommen. Beteiligt waren nach Angaben der Polizei bis zu 150 Jugendliche. Flaschen und Feuerwerkskörper wurden geworfen.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51375269"/>
                  </a:ext>
                </a:extLst>
              </a:tr>
            </a:tbl>
          </a:graphicData>
        </a:graphic>
      </p:graphicFrame>
      <p:sp>
        <p:nvSpPr>
          <p:cNvPr id="4" name="Text Placeholder 3">
            <a:extLst>
              <a:ext uri="{FF2B5EF4-FFF2-40B4-BE49-F238E27FC236}">
                <a16:creationId xmlns:a16="http://schemas.microsoft.com/office/drawing/2014/main" id="{F5D67433-E54F-4E8C-8E91-5D61F83F6297}"/>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214929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A66A5-6921-4B57-89E2-1D9010E1FBFF}"/>
              </a:ext>
            </a:extLst>
          </p:cNvPr>
          <p:cNvSpPr>
            <a:spLocks noGrp="1"/>
          </p:cNvSpPr>
          <p:nvPr>
            <p:ph type="title"/>
          </p:nvPr>
        </p:nvSpPr>
        <p:spPr/>
        <p:txBody>
          <a:bodyPr/>
          <a:lstStyle/>
          <a:p>
            <a:r>
              <a:rPr lang="en-US"/>
              <a:t>Facebook Posts | Landesschau Rheinland-Pfalz - 8 of 19</a:t>
            </a:r>
          </a:p>
        </p:txBody>
      </p:sp>
      <p:graphicFrame>
        <p:nvGraphicFramePr>
          <p:cNvPr id="5" name="Table Placeholder 4">
            <a:extLst>
              <a:ext uri="{FF2B5EF4-FFF2-40B4-BE49-F238E27FC236}">
                <a16:creationId xmlns:a16="http://schemas.microsoft.com/office/drawing/2014/main" id="{0FB05FAD-A0A4-4B13-A487-29BA07115521}"/>
              </a:ext>
            </a:extLst>
          </p:cNvPr>
          <p:cNvGraphicFramePr>
            <a:graphicFrameLocks noGrp="1"/>
          </p:cNvGraphicFramePr>
          <p:nvPr>
            <p:ph type="tbl" sz="quarter" idx="13"/>
            <p:extLst>
              <p:ext uri="{D42A27DB-BD31-4B8C-83A1-F6EECF244321}">
                <p14:modId xmlns:p14="http://schemas.microsoft.com/office/powerpoint/2010/main" val="1901325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4003511"/>
                    </a:ext>
                  </a:extLst>
                </a:gridCol>
                <a:gridCol w="576072">
                  <a:extLst>
                    <a:ext uri="{9D8B030D-6E8A-4147-A177-3AD203B41FA5}">
                      <a16:colId xmlns:a16="http://schemas.microsoft.com/office/drawing/2014/main" val="2594021554"/>
                    </a:ext>
                  </a:extLst>
                </a:gridCol>
                <a:gridCol w="576072">
                  <a:extLst>
                    <a:ext uri="{9D8B030D-6E8A-4147-A177-3AD203B41FA5}">
                      <a16:colId xmlns:a16="http://schemas.microsoft.com/office/drawing/2014/main" val="735705026"/>
                    </a:ext>
                  </a:extLst>
                </a:gridCol>
                <a:gridCol w="576072">
                  <a:extLst>
                    <a:ext uri="{9D8B030D-6E8A-4147-A177-3AD203B41FA5}">
                      <a16:colId xmlns:a16="http://schemas.microsoft.com/office/drawing/2014/main" val="2532586326"/>
                    </a:ext>
                  </a:extLst>
                </a:gridCol>
                <a:gridCol w="576072">
                  <a:extLst>
                    <a:ext uri="{9D8B030D-6E8A-4147-A177-3AD203B41FA5}">
                      <a16:colId xmlns:a16="http://schemas.microsoft.com/office/drawing/2014/main" val="1639692675"/>
                    </a:ext>
                  </a:extLst>
                </a:gridCol>
                <a:gridCol w="658368">
                  <a:extLst>
                    <a:ext uri="{9D8B030D-6E8A-4147-A177-3AD203B41FA5}">
                      <a16:colId xmlns:a16="http://schemas.microsoft.com/office/drawing/2014/main" val="3238190507"/>
                    </a:ext>
                  </a:extLst>
                </a:gridCol>
                <a:gridCol w="658368">
                  <a:extLst>
                    <a:ext uri="{9D8B030D-6E8A-4147-A177-3AD203B41FA5}">
                      <a16:colId xmlns:a16="http://schemas.microsoft.com/office/drawing/2014/main" val="380886641"/>
                    </a:ext>
                  </a:extLst>
                </a:gridCol>
                <a:gridCol w="658368">
                  <a:extLst>
                    <a:ext uri="{9D8B030D-6E8A-4147-A177-3AD203B41FA5}">
                      <a16:colId xmlns:a16="http://schemas.microsoft.com/office/drawing/2014/main" val="2646289503"/>
                    </a:ext>
                  </a:extLst>
                </a:gridCol>
                <a:gridCol w="329184">
                  <a:extLst>
                    <a:ext uri="{9D8B030D-6E8A-4147-A177-3AD203B41FA5}">
                      <a16:colId xmlns:a16="http://schemas.microsoft.com/office/drawing/2014/main" val="4133605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072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- 2018-02-26 13:25:37</a:t>
                      </a:r>
                      <a:r>
                        <a:rPr kumimoji="0" lang="de-DE" sz="1000" b="0" i="0" u="none" strike="noStrike" kern="1200" cap="none" spc="0" normalizeH="0" baseline="0" noProof="0">
                          <a:ln>
                            <a:noFill/>
                          </a:ln>
                          <a:solidFill>
                            <a:prstClr val="black"/>
                          </a:solidFill>
                          <a:effectLst/>
                          <a:uLnTx/>
                          <a:uFillTx/>
                          <a:latin typeface="+mn-lt"/>
                          <a:ea typeface="+mn-ea"/>
                          <a:cs typeface="+mn-cs"/>
                        </a:rPr>
                        <a:t>
Bendorf-Sayn hat die Friedhofsgebühren erhöht. Familie Schmalenbach leidet sehr darunter, weil sie ihr Familiengrab, das sie über Jahrhunderte schon pflegt, nun nicht mehr bezahlen kann.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Trauer - eine Frage des Geldes?: Familiengrab wird zu teuer | Startseite | Landesschau Rheinland-Pfalz
swr.de
Ein Geschwisterpaar kann wegen der gestiegenen Friedhofsgebühr in Bendorf-Sayn das jahrhundertealte Familiengrab nicht mehr halten. Entweder sie zahlen oder das Grab muss weg.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35989467"/>
                  </a:ext>
                </a:extLst>
              </a:tr>
            </a:tbl>
          </a:graphicData>
        </a:graphic>
      </p:graphicFrame>
      <p:sp>
        <p:nvSpPr>
          <p:cNvPr id="4" name="Text Placeholder 3">
            <a:extLst>
              <a:ext uri="{FF2B5EF4-FFF2-40B4-BE49-F238E27FC236}">
                <a16:creationId xmlns:a16="http://schemas.microsoft.com/office/drawing/2014/main" id="{11B63198-0538-4E98-B5DC-F6186813F2F8}"/>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264846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A930F-7A7C-457B-9363-06628C4BBF93}"/>
              </a:ext>
            </a:extLst>
          </p:cNvPr>
          <p:cNvSpPr>
            <a:spLocks noGrp="1"/>
          </p:cNvSpPr>
          <p:nvPr>
            <p:ph type="title"/>
          </p:nvPr>
        </p:nvSpPr>
        <p:spPr/>
        <p:txBody>
          <a:bodyPr/>
          <a:lstStyle/>
          <a:p>
            <a:r>
              <a:rPr lang="en-US"/>
              <a:t>Facebook Posts | Landesschau Rheinland-Pfalz - 9 of 19</a:t>
            </a:r>
          </a:p>
        </p:txBody>
      </p:sp>
      <p:graphicFrame>
        <p:nvGraphicFramePr>
          <p:cNvPr id="5" name="Table Placeholder 4">
            <a:extLst>
              <a:ext uri="{FF2B5EF4-FFF2-40B4-BE49-F238E27FC236}">
                <a16:creationId xmlns:a16="http://schemas.microsoft.com/office/drawing/2014/main" id="{6A6419AC-7064-4741-A782-58C72F085499}"/>
              </a:ext>
            </a:extLst>
          </p:cNvPr>
          <p:cNvGraphicFramePr>
            <a:graphicFrameLocks noGrp="1"/>
          </p:cNvGraphicFramePr>
          <p:nvPr>
            <p:ph type="tbl" sz="quarter" idx="13"/>
            <p:extLst>
              <p:ext uri="{D42A27DB-BD31-4B8C-83A1-F6EECF244321}">
                <p14:modId xmlns:p14="http://schemas.microsoft.com/office/powerpoint/2010/main" val="1905740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259492"/>
                    </a:ext>
                  </a:extLst>
                </a:gridCol>
                <a:gridCol w="576072">
                  <a:extLst>
                    <a:ext uri="{9D8B030D-6E8A-4147-A177-3AD203B41FA5}">
                      <a16:colId xmlns:a16="http://schemas.microsoft.com/office/drawing/2014/main" val="1361055675"/>
                    </a:ext>
                  </a:extLst>
                </a:gridCol>
                <a:gridCol w="576072">
                  <a:extLst>
                    <a:ext uri="{9D8B030D-6E8A-4147-A177-3AD203B41FA5}">
                      <a16:colId xmlns:a16="http://schemas.microsoft.com/office/drawing/2014/main" val="3299671564"/>
                    </a:ext>
                  </a:extLst>
                </a:gridCol>
                <a:gridCol w="576072">
                  <a:extLst>
                    <a:ext uri="{9D8B030D-6E8A-4147-A177-3AD203B41FA5}">
                      <a16:colId xmlns:a16="http://schemas.microsoft.com/office/drawing/2014/main" val="4251395210"/>
                    </a:ext>
                  </a:extLst>
                </a:gridCol>
                <a:gridCol w="576072">
                  <a:extLst>
                    <a:ext uri="{9D8B030D-6E8A-4147-A177-3AD203B41FA5}">
                      <a16:colId xmlns:a16="http://schemas.microsoft.com/office/drawing/2014/main" val="3761536482"/>
                    </a:ext>
                  </a:extLst>
                </a:gridCol>
                <a:gridCol w="658368">
                  <a:extLst>
                    <a:ext uri="{9D8B030D-6E8A-4147-A177-3AD203B41FA5}">
                      <a16:colId xmlns:a16="http://schemas.microsoft.com/office/drawing/2014/main" val="3926869169"/>
                    </a:ext>
                  </a:extLst>
                </a:gridCol>
                <a:gridCol w="658368">
                  <a:extLst>
                    <a:ext uri="{9D8B030D-6E8A-4147-A177-3AD203B41FA5}">
                      <a16:colId xmlns:a16="http://schemas.microsoft.com/office/drawing/2014/main" val="51121668"/>
                    </a:ext>
                  </a:extLst>
                </a:gridCol>
                <a:gridCol w="658368">
                  <a:extLst>
                    <a:ext uri="{9D8B030D-6E8A-4147-A177-3AD203B41FA5}">
                      <a16:colId xmlns:a16="http://schemas.microsoft.com/office/drawing/2014/main" val="589271619"/>
                    </a:ext>
                  </a:extLst>
                </a:gridCol>
                <a:gridCol w="329184">
                  <a:extLst>
                    <a:ext uri="{9D8B030D-6E8A-4147-A177-3AD203B41FA5}">
                      <a16:colId xmlns:a16="http://schemas.microsoft.com/office/drawing/2014/main" val="458726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759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- 2018-02-02 16:53:36</a:t>
                      </a:r>
                      <a:r>
                        <a:rPr kumimoji="0" lang="de-DE" sz="1000" b="0" i="0" u="none" strike="noStrike" kern="1200" cap="none" spc="0" normalizeH="0" baseline="0" noProof="0">
                          <a:ln>
                            <a:noFill/>
                          </a:ln>
                          <a:solidFill>
                            <a:prstClr val="black"/>
                          </a:solidFill>
                          <a:effectLst/>
                          <a:uLnTx/>
                          <a:uFillTx/>
                          <a:latin typeface="+mn-lt"/>
                          <a:ea typeface="+mn-ea"/>
                          <a:cs typeface="+mn-cs"/>
                        </a:rPr>
                        <a:t>
Die fünfköpfige Familie Bley aus Stromberg hat eine dramatische Zeit hinter sich. Aber es geht aufwärts.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Dramatische Jahre für Kinder und Eltern: Drillinge sind vier Jahre alt | Startseite | Landesschau Rheinland-Pfalz
swr.de
Seit Sonja und Sven Bley aus Stromberg ihre Drillinge Hannah, Ida und Süßke haben, war ihr Leben lange Zeit bestimmt durch die Sorge um ihre Kinder. Jetzt lässt die Anspannung allmählich nach.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60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- 2018-02-05 14:19:35</a:t>
                      </a:r>
                      <a:r>
                        <a:rPr kumimoji="0" lang="de-DE" sz="1000" b="0" i="0" u="none" strike="noStrike" kern="1200" cap="none" spc="0" normalizeH="0" baseline="0" noProof="0">
                          <a:ln>
                            <a:noFill/>
                          </a:ln>
                          <a:solidFill>
                            <a:prstClr val="black"/>
                          </a:solidFill>
                          <a:effectLst/>
                          <a:uLnTx/>
                          <a:uFillTx/>
                          <a:latin typeface="+mn-lt"/>
                          <a:ea typeface="+mn-ea"/>
                          <a:cs typeface="+mn-cs"/>
                        </a:rPr>
                        <a:t>
In der Bodybuilder-Szene ist er ein ganz Großer: Jerry Thielmann aus Alzey hat zahlreiche Meistertitel. Seine ganz persönliche Erfolgsgeschichte schrieb er allerdings im Privaten.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Mr. Universe Jerry Thielmann: Bodybuilder findet nach 48 Jahren seinen Vater | Startseite | Landesschau Rheinland-Pfalz
swr.de
Der Alzeyer hat eine sportliche Erfolgsgeschichte hinter sich. Doch etwas Entscheidendes fehlte ihm in seinem Leben: Sein Vater, den er erst vor zwei Jahren zum ersten Mal traf.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93668645"/>
                  </a:ext>
                </a:extLst>
              </a:tr>
            </a:tbl>
          </a:graphicData>
        </a:graphic>
      </p:graphicFrame>
      <p:sp>
        <p:nvSpPr>
          <p:cNvPr id="4" name="Text Placeholder 3">
            <a:extLst>
              <a:ext uri="{FF2B5EF4-FFF2-40B4-BE49-F238E27FC236}">
                <a16:creationId xmlns:a16="http://schemas.microsoft.com/office/drawing/2014/main" id="{A1CC27FE-60D1-45FA-8289-632AF99FF011}"/>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162446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CDB08-0B09-467E-B295-19FA3F4159E1}"/>
              </a:ext>
            </a:extLst>
          </p:cNvPr>
          <p:cNvSpPr>
            <a:spLocks noGrp="1"/>
          </p:cNvSpPr>
          <p:nvPr>
            <p:ph type="title"/>
          </p:nvPr>
        </p:nvSpPr>
        <p:spPr/>
        <p:txBody>
          <a:bodyPr/>
          <a:lstStyle/>
          <a:p>
            <a:r>
              <a:rPr lang="en-US"/>
              <a:t>Facebook Posts | Landesschau Rheinland-Pfalz - 10 of 19</a:t>
            </a:r>
          </a:p>
        </p:txBody>
      </p:sp>
      <p:graphicFrame>
        <p:nvGraphicFramePr>
          <p:cNvPr id="5" name="Table Placeholder 4">
            <a:extLst>
              <a:ext uri="{FF2B5EF4-FFF2-40B4-BE49-F238E27FC236}">
                <a16:creationId xmlns:a16="http://schemas.microsoft.com/office/drawing/2014/main" id="{FDDF6D03-8F8F-40D3-B3D1-A71BB4D5BDEF}"/>
              </a:ext>
            </a:extLst>
          </p:cNvPr>
          <p:cNvGraphicFramePr>
            <a:graphicFrameLocks noGrp="1"/>
          </p:cNvGraphicFramePr>
          <p:nvPr>
            <p:ph type="tbl" sz="quarter" idx="13"/>
            <p:extLst>
              <p:ext uri="{D42A27DB-BD31-4B8C-83A1-F6EECF244321}">
                <p14:modId xmlns:p14="http://schemas.microsoft.com/office/powerpoint/2010/main" val="2819336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74975470"/>
                    </a:ext>
                  </a:extLst>
                </a:gridCol>
                <a:gridCol w="576072">
                  <a:extLst>
                    <a:ext uri="{9D8B030D-6E8A-4147-A177-3AD203B41FA5}">
                      <a16:colId xmlns:a16="http://schemas.microsoft.com/office/drawing/2014/main" val="3752617998"/>
                    </a:ext>
                  </a:extLst>
                </a:gridCol>
                <a:gridCol w="576072">
                  <a:extLst>
                    <a:ext uri="{9D8B030D-6E8A-4147-A177-3AD203B41FA5}">
                      <a16:colId xmlns:a16="http://schemas.microsoft.com/office/drawing/2014/main" val="676201552"/>
                    </a:ext>
                  </a:extLst>
                </a:gridCol>
                <a:gridCol w="576072">
                  <a:extLst>
                    <a:ext uri="{9D8B030D-6E8A-4147-A177-3AD203B41FA5}">
                      <a16:colId xmlns:a16="http://schemas.microsoft.com/office/drawing/2014/main" val="2193422538"/>
                    </a:ext>
                  </a:extLst>
                </a:gridCol>
                <a:gridCol w="576072">
                  <a:extLst>
                    <a:ext uri="{9D8B030D-6E8A-4147-A177-3AD203B41FA5}">
                      <a16:colId xmlns:a16="http://schemas.microsoft.com/office/drawing/2014/main" val="1376192222"/>
                    </a:ext>
                  </a:extLst>
                </a:gridCol>
                <a:gridCol w="658368">
                  <a:extLst>
                    <a:ext uri="{9D8B030D-6E8A-4147-A177-3AD203B41FA5}">
                      <a16:colId xmlns:a16="http://schemas.microsoft.com/office/drawing/2014/main" val="1467706575"/>
                    </a:ext>
                  </a:extLst>
                </a:gridCol>
                <a:gridCol w="658368">
                  <a:extLst>
                    <a:ext uri="{9D8B030D-6E8A-4147-A177-3AD203B41FA5}">
                      <a16:colId xmlns:a16="http://schemas.microsoft.com/office/drawing/2014/main" val="1645176644"/>
                    </a:ext>
                  </a:extLst>
                </a:gridCol>
                <a:gridCol w="658368">
                  <a:extLst>
                    <a:ext uri="{9D8B030D-6E8A-4147-A177-3AD203B41FA5}">
                      <a16:colId xmlns:a16="http://schemas.microsoft.com/office/drawing/2014/main" val="1857625804"/>
                    </a:ext>
                  </a:extLst>
                </a:gridCol>
                <a:gridCol w="329184">
                  <a:extLst>
                    <a:ext uri="{9D8B030D-6E8A-4147-A177-3AD203B41FA5}">
                      <a16:colId xmlns:a16="http://schemas.microsoft.com/office/drawing/2014/main" val="273841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5561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- 2018-02-09 17:20:47</a:t>
                      </a:r>
                      <a:r>
                        <a:rPr kumimoji="0" lang="de-DE" sz="1000" b="0" i="0" u="none" strike="noStrike" kern="1200" cap="none" spc="0" normalizeH="0" baseline="0" noProof="0">
                          <a:ln>
                            <a:noFill/>
                          </a:ln>
                          <a:solidFill>
                            <a:prstClr val="black"/>
                          </a:solidFill>
                          <a:effectLst/>
                          <a:uLnTx/>
                          <a:uFillTx/>
                          <a:latin typeface="+mn-lt"/>
                          <a:ea typeface="+mn-ea"/>
                          <a:cs typeface="+mn-cs"/>
                        </a:rPr>
                        <a:t>
"Für mich sind es alles meine Lieblingsschwellköpp, denn sie sind alle durch meine Hand gegangen." Wenn Dieter Wenger über die Schwellköpp spricht, dann könnte man meinen es seien seine Kinder. "Sie sind ein Stück von Mainz und gehören einfach zur Fastnacht dazu und sind Tradition.", sagt Christian Thöma einer der Schwellköppträger.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Schwellkoppliebe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24838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- 2018-02-25 15:26:00</a:t>
                      </a:r>
                      <a:r>
                        <a:rPr kumimoji="0" lang="de-DE" sz="1000" b="0" i="0" u="none" strike="noStrike" kern="1200" cap="none" spc="0" normalizeH="0" baseline="0" noProof="0">
                          <a:ln>
                            <a:noFill/>
                          </a:ln>
                          <a:solidFill>
                            <a:prstClr val="black"/>
                          </a:solidFill>
                          <a:effectLst/>
                          <a:uLnTx/>
                          <a:uFillTx/>
                          <a:latin typeface="+mn-lt"/>
                          <a:ea typeface="+mn-ea"/>
                          <a:cs typeface="+mn-cs"/>
                        </a:rPr>
                        <a:t>
Unsere neue Serie der Ferienstrassen durch Rheinland-Pfalz. Teil1: Die Vulkanstraße.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Bekannt im Land: Auf der Deutschen Vulkanstraße | TV-Programm | SWR Fernsehen
swrfernsehen.de
Entlang der Deutschen Vulkanstraße ist der Eifel-Vulkanismus mit allen Sinnen erlebbar. Dies begeistert nicht nur die Touristen, sondern erfüllt auch die Bewohner mit Stolz.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4278264"/>
                  </a:ext>
                </a:extLst>
              </a:tr>
            </a:tbl>
          </a:graphicData>
        </a:graphic>
      </p:graphicFrame>
      <p:sp>
        <p:nvSpPr>
          <p:cNvPr id="4" name="Text Placeholder 3">
            <a:extLst>
              <a:ext uri="{FF2B5EF4-FFF2-40B4-BE49-F238E27FC236}">
                <a16:creationId xmlns:a16="http://schemas.microsoft.com/office/drawing/2014/main" id="{0F109792-4DD8-458D-AE34-65DB02B6821B}"/>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683923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88369-2772-4D5B-9650-C41C9962856A}"/>
              </a:ext>
            </a:extLst>
          </p:cNvPr>
          <p:cNvSpPr>
            <a:spLocks noGrp="1"/>
          </p:cNvSpPr>
          <p:nvPr>
            <p:ph type="title"/>
          </p:nvPr>
        </p:nvSpPr>
        <p:spPr/>
        <p:txBody>
          <a:bodyPr/>
          <a:lstStyle/>
          <a:p>
            <a:r>
              <a:rPr lang="en-US"/>
              <a:t>Facebook Posts | Landesschau Rheinland-Pfalz - 11 of 19</a:t>
            </a:r>
          </a:p>
        </p:txBody>
      </p:sp>
      <p:graphicFrame>
        <p:nvGraphicFramePr>
          <p:cNvPr id="5" name="Table Placeholder 4">
            <a:extLst>
              <a:ext uri="{FF2B5EF4-FFF2-40B4-BE49-F238E27FC236}">
                <a16:creationId xmlns:a16="http://schemas.microsoft.com/office/drawing/2014/main" id="{AED4B6E9-28E4-44C0-BD6D-C7F66D217A23}"/>
              </a:ext>
            </a:extLst>
          </p:cNvPr>
          <p:cNvGraphicFramePr>
            <a:graphicFrameLocks noGrp="1"/>
          </p:cNvGraphicFramePr>
          <p:nvPr>
            <p:ph type="tbl" sz="quarter" idx="13"/>
            <p:extLst>
              <p:ext uri="{D42A27DB-BD31-4B8C-83A1-F6EECF244321}">
                <p14:modId xmlns:p14="http://schemas.microsoft.com/office/powerpoint/2010/main" val="3126668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23145731"/>
                    </a:ext>
                  </a:extLst>
                </a:gridCol>
                <a:gridCol w="576072">
                  <a:extLst>
                    <a:ext uri="{9D8B030D-6E8A-4147-A177-3AD203B41FA5}">
                      <a16:colId xmlns:a16="http://schemas.microsoft.com/office/drawing/2014/main" val="229351601"/>
                    </a:ext>
                  </a:extLst>
                </a:gridCol>
                <a:gridCol w="576072">
                  <a:extLst>
                    <a:ext uri="{9D8B030D-6E8A-4147-A177-3AD203B41FA5}">
                      <a16:colId xmlns:a16="http://schemas.microsoft.com/office/drawing/2014/main" val="2214881783"/>
                    </a:ext>
                  </a:extLst>
                </a:gridCol>
                <a:gridCol w="576072">
                  <a:extLst>
                    <a:ext uri="{9D8B030D-6E8A-4147-A177-3AD203B41FA5}">
                      <a16:colId xmlns:a16="http://schemas.microsoft.com/office/drawing/2014/main" val="3164872352"/>
                    </a:ext>
                  </a:extLst>
                </a:gridCol>
                <a:gridCol w="576072">
                  <a:extLst>
                    <a:ext uri="{9D8B030D-6E8A-4147-A177-3AD203B41FA5}">
                      <a16:colId xmlns:a16="http://schemas.microsoft.com/office/drawing/2014/main" val="137308306"/>
                    </a:ext>
                  </a:extLst>
                </a:gridCol>
                <a:gridCol w="658368">
                  <a:extLst>
                    <a:ext uri="{9D8B030D-6E8A-4147-A177-3AD203B41FA5}">
                      <a16:colId xmlns:a16="http://schemas.microsoft.com/office/drawing/2014/main" val="1664129670"/>
                    </a:ext>
                  </a:extLst>
                </a:gridCol>
                <a:gridCol w="658368">
                  <a:extLst>
                    <a:ext uri="{9D8B030D-6E8A-4147-A177-3AD203B41FA5}">
                      <a16:colId xmlns:a16="http://schemas.microsoft.com/office/drawing/2014/main" val="4181592905"/>
                    </a:ext>
                  </a:extLst>
                </a:gridCol>
                <a:gridCol w="658368">
                  <a:extLst>
                    <a:ext uri="{9D8B030D-6E8A-4147-A177-3AD203B41FA5}">
                      <a16:colId xmlns:a16="http://schemas.microsoft.com/office/drawing/2014/main" val="1024788687"/>
                    </a:ext>
                  </a:extLst>
                </a:gridCol>
                <a:gridCol w="329184">
                  <a:extLst>
                    <a:ext uri="{9D8B030D-6E8A-4147-A177-3AD203B41FA5}">
                      <a16:colId xmlns:a16="http://schemas.microsoft.com/office/drawing/2014/main" val="1852080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710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- 2018-02-05 11:57:41</a:t>
                      </a:r>
                      <a:r>
                        <a:rPr kumimoji="0" lang="de-DE" sz="1000" b="0" i="0" u="none" strike="noStrike" kern="1200" cap="none" spc="0" normalizeH="0" baseline="0" noProof="0">
                          <a:ln>
                            <a:noFill/>
                          </a:ln>
                          <a:solidFill>
                            <a:prstClr val="black"/>
                          </a:solidFill>
                          <a:effectLst/>
                          <a:uLnTx/>
                          <a:uFillTx/>
                          <a:latin typeface="+mn-lt"/>
                          <a:ea typeface="+mn-ea"/>
                          <a:cs typeface="+mn-cs"/>
                        </a:rPr>
                        <a:t>
Frank Lehmann aus Dirmstein möchte einen Brunnen in einem afrikanischen Dorf bauen. Dafür hat er sogar sein Haus verkauft. Sein Motto: Gutes tun statt nur darüber reden.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Trinkwasser für ein Dorf in Gambia: Schreiner verkauft sein Haus, um zu helfen | Startseite | Landesschau Rheinland-Pfalz
swr.de
Gutes tun statt nur darüber reden: Frank Lehmann aus Dirmstein nimmt für die Entwicklungshilfe einiges auf sich. In einem afrikanischen Dorf möchte er einen Brunnen bauen.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9081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- 2018-02-27 10:22:05</a:t>
                      </a:r>
                      <a:r>
                        <a:rPr kumimoji="0" lang="de-DE" sz="1000" b="0" i="0" u="none" strike="noStrike" kern="1200" cap="none" spc="0" normalizeH="0" baseline="0" noProof="0">
                          <a:ln>
                            <a:noFill/>
                          </a:ln>
                          <a:solidFill>
                            <a:prstClr val="black"/>
                          </a:solidFill>
                          <a:effectLst/>
                          <a:uLnTx/>
                          <a:uFillTx/>
                          <a:latin typeface="+mn-lt"/>
                          <a:ea typeface="+mn-ea"/>
                          <a:cs typeface="+mn-cs"/>
                        </a:rPr>
                        <a:t>
Dieser neue Tattoo-Trend ist ziemlich skurril und wird in einem Studio in Niederbrombach umgesetzt: Als sogenannte "Soundwaves" kann man sich das Jaulen seines Hundes oder das Motorgeräusch seines Autos tätowieren lassen. Wäre das auch was für Sie?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Neuer Tattoo-Trend: Geräusche unter die Haut gestochen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17511635"/>
                  </a:ext>
                </a:extLst>
              </a:tr>
            </a:tbl>
          </a:graphicData>
        </a:graphic>
      </p:graphicFrame>
      <p:sp>
        <p:nvSpPr>
          <p:cNvPr id="4" name="Text Placeholder 3">
            <a:extLst>
              <a:ext uri="{FF2B5EF4-FFF2-40B4-BE49-F238E27FC236}">
                <a16:creationId xmlns:a16="http://schemas.microsoft.com/office/drawing/2014/main" id="{ECFDF1D4-4AB4-40C1-BDA5-AF430A6FF2DD}"/>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061645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A09DC-279F-41BD-BA2E-3CB21A91B46D}"/>
              </a:ext>
            </a:extLst>
          </p:cNvPr>
          <p:cNvSpPr>
            <a:spLocks noGrp="1"/>
          </p:cNvSpPr>
          <p:nvPr>
            <p:ph type="title"/>
          </p:nvPr>
        </p:nvSpPr>
        <p:spPr/>
        <p:txBody>
          <a:bodyPr/>
          <a:lstStyle/>
          <a:p>
            <a:r>
              <a:rPr lang="en-US"/>
              <a:t>Facebook Posts | Landesschau Rheinland-Pfalz - 12 of 19</a:t>
            </a:r>
          </a:p>
        </p:txBody>
      </p:sp>
      <p:graphicFrame>
        <p:nvGraphicFramePr>
          <p:cNvPr id="5" name="Table Placeholder 4">
            <a:extLst>
              <a:ext uri="{FF2B5EF4-FFF2-40B4-BE49-F238E27FC236}">
                <a16:creationId xmlns:a16="http://schemas.microsoft.com/office/drawing/2014/main" id="{4431D258-4783-4140-ACFE-C054240D6AAE}"/>
              </a:ext>
            </a:extLst>
          </p:cNvPr>
          <p:cNvGraphicFramePr>
            <a:graphicFrameLocks noGrp="1"/>
          </p:cNvGraphicFramePr>
          <p:nvPr>
            <p:ph type="tbl" sz="quarter" idx="13"/>
            <p:extLst>
              <p:ext uri="{D42A27DB-BD31-4B8C-83A1-F6EECF244321}">
                <p14:modId xmlns:p14="http://schemas.microsoft.com/office/powerpoint/2010/main" val="704070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1186877"/>
                    </a:ext>
                  </a:extLst>
                </a:gridCol>
                <a:gridCol w="576072">
                  <a:extLst>
                    <a:ext uri="{9D8B030D-6E8A-4147-A177-3AD203B41FA5}">
                      <a16:colId xmlns:a16="http://schemas.microsoft.com/office/drawing/2014/main" val="3172120807"/>
                    </a:ext>
                  </a:extLst>
                </a:gridCol>
                <a:gridCol w="576072">
                  <a:extLst>
                    <a:ext uri="{9D8B030D-6E8A-4147-A177-3AD203B41FA5}">
                      <a16:colId xmlns:a16="http://schemas.microsoft.com/office/drawing/2014/main" val="1418112906"/>
                    </a:ext>
                  </a:extLst>
                </a:gridCol>
                <a:gridCol w="576072">
                  <a:extLst>
                    <a:ext uri="{9D8B030D-6E8A-4147-A177-3AD203B41FA5}">
                      <a16:colId xmlns:a16="http://schemas.microsoft.com/office/drawing/2014/main" val="1886820206"/>
                    </a:ext>
                  </a:extLst>
                </a:gridCol>
                <a:gridCol w="576072">
                  <a:extLst>
                    <a:ext uri="{9D8B030D-6E8A-4147-A177-3AD203B41FA5}">
                      <a16:colId xmlns:a16="http://schemas.microsoft.com/office/drawing/2014/main" val="3812494465"/>
                    </a:ext>
                  </a:extLst>
                </a:gridCol>
                <a:gridCol w="658368">
                  <a:extLst>
                    <a:ext uri="{9D8B030D-6E8A-4147-A177-3AD203B41FA5}">
                      <a16:colId xmlns:a16="http://schemas.microsoft.com/office/drawing/2014/main" val="3980122354"/>
                    </a:ext>
                  </a:extLst>
                </a:gridCol>
                <a:gridCol w="658368">
                  <a:extLst>
                    <a:ext uri="{9D8B030D-6E8A-4147-A177-3AD203B41FA5}">
                      <a16:colId xmlns:a16="http://schemas.microsoft.com/office/drawing/2014/main" val="3849251147"/>
                    </a:ext>
                  </a:extLst>
                </a:gridCol>
                <a:gridCol w="658368">
                  <a:extLst>
                    <a:ext uri="{9D8B030D-6E8A-4147-A177-3AD203B41FA5}">
                      <a16:colId xmlns:a16="http://schemas.microsoft.com/office/drawing/2014/main" val="2902980969"/>
                    </a:ext>
                  </a:extLst>
                </a:gridCol>
                <a:gridCol w="329184">
                  <a:extLst>
                    <a:ext uri="{9D8B030D-6E8A-4147-A177-3AD203B41FA5}">
                      <a16:colId xmlns:a16="http://schemas.microsoft.com/office/drawing/2014/main" val="3534423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0895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- 2018-02-06 19:15:00</a:t>
                      </a:r>
                      <a:r>
                        <a:rPr kumimoji="0" lang="de-DE" sz="1000" b="0" i="0" u="none" strike="noStrike" kern="1200" cap="none" spc="0" normalizeH="0" baseline="0" noProof="0">
                          <a:ln>
                            <a:noFill/>
                          </a:ln>
                          <a:solidFill>
                            <a:prstClr val="black"/>
                          </a:solidFill>
                          <a:effectLst/>
                          <a:uLnTx/>
                          <a:uFillTx/>
                          <a:latin typeface="+mn-lt"/>
                          <a:ea typeface="+mn-ea"/>
                          <a:cs typeface="+mn-cs"/>
                        </a:rPr>
                        <a:t>
Die Mombacher Bohnebeitel 2018.
Die Kultsitzung aus Mainz jetzt im SWR Fernsehen anschauen oder online. Viel Spaß!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Mumbach Mumbach täterä: Sitzung der Mombacher Bohnebeitel 2018 | Startseite | Fastnacht
swr.de
Die "Bohnebeitel" begeistern Fans von "Kokolores"- Vorträgen ebenso wie Anhänger der eher politischen und gesellschaftskritischen Fastnacht.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89974090"/>
                  </a:ext>
                </a:extLst>
              </a:tr>
            </a:tbl>
          </a:graphicData>
        </a:graphic>
      </p:graphicFrame>
      <p:sp>
        <p:nvSpPr>
          <p:cNvPr id="4" name="Text Placeholder 3">
            <a:extLst>
              <a:ext uri="{FF2B5EF4-FFF2-40B4-BE49-F238E27FC236}">
                <a16:creationId xmlns:a16="http://schemas.microsoft.com/office/drawing/2014/main" id="{8D65D3A1-A2A9-4A8C-9E2F-9011D6445D84}"/>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015340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7480-8FE5-47BE-8DEA-01631D221709}"/>
              </a:ext>
            </a:extLst>
          </p:cNvPr>
          <p:cNvSpPr>
            <a:spLocks noGrp="1"/>
          </p:cNvSpPr>
          <p:nvPr>
            <p:ph type="title"/>
          </p:nvPr>
        </p:nvSpPr>
        <p:spPr/>
        <p:txBody>
          <a:bodyPr/>
          <a:lstStyle/>
          <a:p>
            <a:r>
              <a:rPr lang="en-US"/>
              <a:t>Facebook Posts | Landesschau Rheinland-Pfalz - 13 of 19</a:t>
            </a:r>
          </a:p>
        </p:txBody>
      </p:sp>
      <p:graphicFrame>
        <p:nvGraphicFramePr>
          <p:cNvPr id="5" name="Table Placeholder 4">
            <a:extLst>
              <a:ext uri="{FF2B5EF4-FFF2-40B4-BE49-F238E27FC236}">
                <a16:creationId xmlns:a16="http://schemas.microsoft.com/office/drawing/2014/main" id="{608CEF9E-AEA6-44AB-B7B4-68346136CB9A}"/>
              </a:ext>
            </a:extLst>
          </p:cNvPr>
          <p:cNvGraphicFramePr>
            <a:graphicFrameLocks noGrp="1"/>
          </p:cNvGraphicFramePr>
          <p:nvPr>
            <p:ph type="tbl" sz="quarter" idx="13"/>
            <p:extLst>
              <p:ext uri="{D42A27DB-BD31-4B8C-83A1-F6EECF244321}">
                <p14:modId xmlns:p14="http://schemas.microsoft.com/office/powerpoint/2010/main" val="241379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14297785"/>
                    </a:ext>
                  </a:extLst>
                </a:gridCol>
                <a:gridCol w="576072">
                  <a:extLst>
                    <a:ext uri="{9D8B030D-6E8A-4147-A177-3AD203B41FA5}">
                      <a16:colId xmlns:a16="http://schemas.microsoft.com/office/drawing/2014/main" val="103732912"/>
                    </a:ext>
                  </a:extLst>
                </a:gridCol>
                <a:gridCol w="576072">
                  <a:extLst>
                    <a:ext uri="{9D8B030D-6E8A-4147-A177-3AD203B41FA5}">
                      <a16:colId xmlns:a16="http://schemas.microsoft.com/office/drawing/2014/main" val="1465748349"/>
                    </a:ext>
                  </a:extLst>
                </a:gridCol>
                <a:gridCol w="576072">
                  <a:extLst>
                    <a:ext uri="{9D8B030D-6E8A-4147-A177-3AD203B41FA5}">
                      <a16:colId xmlns:a16="http://schemas.microsoft.com/office/drawing/2014/main" val="470461180"/>
                    </a:ext>
                  </a:extLst>
                </a:gridCol>
                <a:gridCol w="576072">
                  <a:extLst>
                    <a:ext uri="{9D8B030D-6E8A-4147-A177-3AD203B41FA5}">
                      <a16:colId xmlns:a16="http://schemas.microsoft.com/office/drawing/2014/main" val="680785396"/>
                    </a:ext>
                  </a:extLst>
                </a:gridCol>
                <a:gridCol w="658368">
                  <a:extLst>
                    <a:ext uri="{9D8B030D-6E8A-4147-A177-3AD203B41FA5}">
                      <a16:colId xmlns:a16="http://schemas.microsoft.com/office/drawing/2014/main" val="1758835102"/>
                    </a:ext>
                  </a:extLst>
                </a:gridCol>
                <a:gridCol w="658368">
                  <a:extLst>
                    <a:ext uri="{9D8B030D-6E8A-4147-A177-3AD203B41FA5}">
                      <a16:colId xmlns:a16="http://schemas.microsoft.com/office/drawing/2014/main" val="1436096296"/>
                    </a:ext>
                  </a:extLst>
                </a:gridCol>
                <a:gridCol w="658368">
                  <a:extLst>
                    <a:ext uri="{9D8B030D-6E8A-4147-A177-3AD203B41FA5}">
                      <a16:colId xmlns:a16="http://schemas.microsoft.com/office/drawing/2014/main" val="1862555728"/>
                    </a:ext>
                  </a:extLst>
                </a:gridCol>
                <a:gridCol w="329184">
                  <a:extLst>
                    <a:ext uri="{9D8B030D-6E8A-4147-A177-3AD203B41FA5}">
                      <a16:colId xmlns:a16="http://schemas.microsoft.com/office/drawing/2014/main" val="1091799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239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Landesschau Rheinland-Pfalz - 2018-02-09 10:35:00</a:t>
                      </a:r>
                      <a:r>
                        <a:rPr kumimoji="0" lang="en-US" sz="1000" b="0" i="0" u="none" strike="noStrike" kern="1200" cap="none" spc="0" normalizeH="0" baseline="0" noProof="0">
                          <a:ln>
                            <a:noFill/>
                          </a:ln>
                          <a:solidFill>
                            <a:prstClr val="black"/>
                          </a:solidFill>
                          <a:effectLst/>
                          <a:uLnTx/>
                          <a:uFillTx/>
                          <a:latin typeface="+mn-lt"/>
                          <a:ea typeface="+mn-ea"/>
                          <a:cs typeface="+mn-cs"/>
                        </a:rPr>
                        <a:t>
Bunte Kostüme, perfekte Harmonie, atemberaubende Artistik - die Schautanzgruppe "Experience" aus Kriegsfeld riss das Publikum bei der Superfastnachtersitzung 2018 in Kirchheimbolanden von den Sitzen. Die Belohnung war der Titel "Superfastnachter 2018".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1. Platz Superfastnachter 2018: Schautanzgruppe "Experience" aus Kriegsfeld | Startseite | Landesschau Rheinland-Pfalz
swr.de
Bunte Kostüme, perfekte Harmonie, atemberaubende Artistik - die Schautanzgruppe "Experience" aus Kriegsfeld riss das Publikum bei der Superfastnachtersitzung 2018 in Kirchheimbolanden von den Sitzen. Die Belohnung war der Titel "Superfastnachter 2018".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3798259"/>
                  </a:ext>
                </a:extLst>
              </a:tr>
            </a:tbl>
          </a:graphicData>
        </a:graphic>
      </p:graphicFrame>
      <p:sp>
        <p:nvSpPr>
          <p:cNvPr id="4" name="Text Placeholder 3">
            <a:extLst>
              <a:ext uri="{FF2B5EF4-FFF2-40B4-BE49-F238E27FC236}">
                <a16:creationId xmlns:a16="http://schemas.microsoft.com/office/drawing/2014/main" id="{78153069-9507-4522-9BC7-2774009D49C4}"/>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792964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6DEF8-66AB-448F-B8FD-5E068848DD5F}"/>
              </a:ext>
            </a:extLst>
          </p:cNvPr>
          <p:cNvSpPr>
            <a:spLocks noGrp="1"/>
          </p:cNvSpPr>
          <p:nvPr>
            <p:ph type="title"/>
          </p:nvPr>
        </p:nvSpPr>
        <p:spPr/>
        <p:txBody>
          <a:bodyPr/>
          <a:lstStyle/>
          <a:p>
            <a:r>
              <a:rPr lang="en-US"/>
              <a:t>Facebook Posts | Landesschau Rheinland-Pfalz - 14 of 19</a:t>
            </a:r>
          </a:p>
        </p:txBody>
      </p:sp>
      <p:graphicFrame>
        <p:nvGraphicFramePr>
          <p:cNvPr id="5" name="Table Placeholder 4">
            <a:extLst>
              <a:ext uri="{FF2B5EF4-FFF2-40B4-BE49-F238E27FC236}">
                <a16:creationId xmlns:a16="http://schemas.microsoft.com/office/drawing/2014/main" id="{47948B71-78D2-4514-82BE-FA5428652E7E}"/>
              </a:ext>
            </a:extLst>
          </p:cNvPr>
          <p:cNvGraphicFramePr>
            <a:graphicFrameLocks noGrp="1"/>
          </p:cNvGraphicFramePr>
          <p:nvPr>
            <p:ph type="tbl" sz="quarter" idx="13"/>
            <p:extLst>
              <p:ext uri="{D42A27DB-BD31-4B8C-83A1-F6EECF244321}">
                <p14:modId xmlns:p14="http://schemas.microsoft.com/office/powerpoint/2010/main" val="1985802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1741030"/>
                    </a:ext>
                  </a:extLst>
                </a:gridCol>
                <a:gridCol w="576072">
                  <a:extLst>
                    <a:ext uri="{9D8B030D-6E8A-4147-A177-3AD203B41FA5}">
                      <a16:colId xmlns:a16="http://schemas.microsoft.com/office/drawing/2014/main" val="2550634572"/>
                    </a:ext>
                  </a:extLst>
                </a:gridCol>
                <a:gridCol w="576072">
                  <a:extLst>
                    <a:ext uri="{9D8B030D-6E8A-4147-A177-3AD203B41FA5}">
                      <a16:colId xmlns:a16="http://schemas.microsoft.com/office/drawing/2014/main" val="168416957"/>
                    </a:ext>
                  </a:extLst>
                </a:gridCol>
                <a:gridCol w="576072">
                  <a:extLst>
                    <a:ext uri="{9D8B030D-6E8A-4147-A177-3AD203B41FA5}">
                      <a16:colId xmlns:a16="http://schemas.microsoft.com/office/drawing/2014/main" val="25895313"/>
                    </a:ext>
                  </a:extLst>
                </a:gridCol>
                <a:gridCol w="576072">
                  <a:extLst>
                    <a:ext uri="{9D8B030D-6E8A-4147-A177-3AD203B41FA5}">
                      <a16:colId xmlns:a16="http://schemas.microsoft.com/office/drawing/2014/main" val="2270970163"/>
                    </a:ext>
                  </a:extLst>
                </a:gridCol>
                <a:gridCol w="658368">
                  <a:extLst>
                    <a:ext uri="{9D8B030D-6E8A-4147-A177-3AD203B41FA5}">
                      <a16:colId xmlns:a16="http://schemas.microsoft.com/office/drawing/2014/main" val="341059819"/>
                    </a:ext>
                  </a:extLst>
                </a:gridCol>
                <a:gridCol w="658368">
                  <a:extLst>
                    <a:ext uri="{9D8B030D-6E8A-4147-A177-3AD203B41FA5}">
                      <a16:colId xmlns:a16="http://schemas.microsoft.com/office/drawing/2014/main" val="3543555105"/>
                    </a:ext>
                  </a:extLst>
                </a:gridCol>
                <a:gridCol w="658368">
                  <a:extLst>
                    <a:ext uri="{9D8B030D-6E8A-4147-A177-3AD203B41FA5}">
                      <a16:colId xmlns:a16="http://schemas.microsoft.com/office/drawing/2014/main" val="3167101853"/>
                    </a:ext>
                  </a:extLst>
                </a:gridCol>
                <a:gridCol w="329184">
                  <a:extLst>
                    <a:ext uri="{9D8B030D-6E8A-4147-A177-3AD203B41FA5}">
                      <a16:colId xmlns:a16="http://schemas.microsoft.com/office/drawing/2014/main" val="2544409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6976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- 2018-02-13 13:03:28</a:t>
                      </a:r>
                      <a:r>
                        <a:rPr kumimoji="0" lang="de-DE" sz="1000" b="0" i="0" u="none" strike="noStrike" kern="1200" cap="none" spc="0" normalizeH="0" baseline="0" noProof="0">
                          <a:ln>
                            <a:noFill/>
                          </a:ln>
                          <a:solidFill>
                            <a:prstClr val="black"/>
                          </a:solidFill>
                          <a:effectLst/>
                          <a:uLnTx/>
                          <a:uFillTx/>
                          <a:latin typeface="+mn-lt"/>
                          <a:ea typeface="+mn-ea"/>
                          <a:cs typeface="+mn-cs"/>
                        </a:rPr>
                        <a:t>
Das Geld muss weg: Die Verbandsgemeinde baute kurzerhand einen Weg in Saulheim, obwohl dieser keinen Nutzen bringt. Die Bürger reagierten mit Ärger und Unverständnis auf diese Aktion.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Steuergeld verpulvert?: Weg mit dem Weg in Saulheim | Startseite | Landesschau Rheinland-Pfalz
swr.de
Ein Weg neben einem vorhandenen Weg in Saulheim sorgt für Unmut: Vom Gemeinderat nie beschlossen, von der Verbandsgemeinde gebaut, weil noch Fördergelder übrig waren. Nun muss er zurückgebaut werden.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82599886"/>
                  </a:ext>
                </a:extLst>
              </a:tr>
            </a:tbl>
          </a:graphicData>
        </a:graphic>
      </p:graphicFrame>
      <p:sp>
        <p:nvSpPr>
          <p:cNvPr id="4" name="Text Placeholder 3">
            <a:extLst>
              <a:ext uri="{FF2B5EF4-FFF2-40B4-BE49-F238E27FC236}">
                <a16:creationId xmlns:a16="http://schemas.microsoft.com/office/drawing/2014/main" id="{E88FFA52-8BCC-42BA-B9A0-667C4C2324D9}"/>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301487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BD944-826B-45FD-B557-0D813C291358}"/>
              </a:ext>
            </a:extLst>
          </p:cNvPr>
          <p:cNvSpPr>
            <a:spLocks noGrp="1"/>
          </p:cNvSpPr>
          <p:nvPr>
            <p:ph type="title"/>
          </p:nvPr>
        </p:nvSpPr>
        <p:spPr/>
        <p:txBody>
          <a:bodyPr/>
          <a:lstStyle/>
          <a:p>
            <a:r>
              <a:rPr lang="en-US"/>
              <a:t>Facebook Posts | Landesschau Rheinland-Pfalz - 15 of 19</a:t>
            </a:r>
          </a:p>
        </p:txBody>
      </p:sp>
      <p:graphicFrame>
        <p:nvGraphicFramePr>
          <p:cNvPr id="5" name="Table Placeholder 4">
            <a:extLst>
              <a:ext uri="{FF2B5EF4-FFF2-40B4-BE49-F238E27FC236}">
                <a16:creationId xmlns:a16="http://schemas.microsoft.com/office/drawing/2014/main" id="{18FC4E5A-82B6-4F5F-8FD3-A11902FC7AFF}"/>
              </a:ext>
            </a:extLst>
          </p:cNvPr>
          <p:cNvGraphicFramePr>
            <a:graphicFrameLocks noGrp="1"/>
          </p:cNvGraphicFramePr>
          <p:nvPr>
            <p:ph type="tbl" sz="quarter" idx="13"/>
            <p:extLst>
              <p:ext uri="{D42A27DB-BD31-4B8C-83A1-F6EECF244321}">
                <p14:modId xmlns:p14="http://schemas.microsoft.com/office/powerpoint/2010/main" val="1102751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6329082"/>
                    </a:ext>
                  </a:extLst>
                </a:gridCol>
                <a:gridCol w="576072">
                  <a:extLst>
                    <a:ext uri="{9D8B030D-6E8A-4147-A177-3AD203B41FA5}">
                      <a16:colId xmlns:a16="http://schemas.microsoft.com/office/drawing/2014/main" val="3569830197"/>
                    </a:ext>
                  </a:extLst>
                </a:gridCol>
                <a:gridCol w="576072">
                  <a:extLst>
                    <a:ext uri="{9D8B030D-6E8A-4147-A177-3AD203B41FA5}">
                      <a16:colId xmlns:a16="http://schemas.microsoft.com/office/drawing/2014/main" val="1102150405"/>
                    </a:ext>
                  </a:extLst>
                </a:gridCol>
                <a:gridCol w="576072">
                  <a:extLst>
                    <a:ext uri="{9D8B030D-6E8A-4147-A177-3AD203B41FA5}">
                      <a16:colId xmlns:a16="http://schemas.microsoft.com/office/drawing/2014/main" val="1734864781"/>
                    </a:ext>
                  </a:extLst>
                </a:gridCol>
                <a:gridCol w="576072">
                  <a:extLst>
                    <a:ext uri="{9D8B030D-6E8A-4147-A177-3AD203B41FA5}">
                      <a16:colId xmlns:a16="http://schemas.microsoft.com/office/drawing/2014/main" val="3047673708"/>
                    </a:ext>
                  </a:extLst>
                </a:gridCol>
                <a:gridCol w="658368">
                  <a:extLst>
                    <a:ext uri="{9D8B030D-6E8A-4147-A177-3AD203B41FA5}">
                      <a16:colId xmlns:a16="http://schemas.microsoft.com/office/drawing/2014/main" val="3468796392"/>
                    </a:ext>
                  </a:extLst>
                </a:gridCol>
                <a:gridCol w="658368">
                  <a:extLst>
                    <a:ext uri="{9D8B030D-6E8A-4147-A177-3AD203B41FA5}">
                      <a16:colId xmlns:a16="http://schemas.microsoft.com/office/drawing/2014/main" val="3770482591"/>
                    </a:ext>
                  </a:extLst>
                </a:gridCol>
                <a:gridCol w="658368">
                  <a:extLst>
                    <a:ext uri="{9D8B030D-6E8A-4147-A177-3AD203B41FA5}">
                      <a16:colId xmlns:a16="http://schemas.microsoft.com/office/drawing/2014/main" val="2517371201"/>
                    </a:ext>
                  </a:extLst>
                </a:gridCol>
                <a:gridCol w="329184">
                  <a:extLst>
                    <a:ext uri="{9D8B030D-6E8A-4147-A177-3AD203B41FA5}">
                      <a16:colId xmlns:a16="http://schemas.microsoft.com/office/drawing/2014/main" val="1630188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1156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- 2018-02-20 16:59:40</a:t>
                      </a:r>
                      <a:r>
                        <a:rPr kumimoji="0" lang="de-DE" sz="1000" b="0" i="0" u="none" strike="noStrike" kern="1200" cap="none" spc="0" normalizeH="0" baseline="0" noProof="0">
                          <a:ln>
                            <a:noFill/>
                          </a:ln>
                          <a:solidFill>
                            <a:prstClr val="black"/>
                          </a:solidFill>
                          <a:effectLst/>
                          <a:uLnTx/>
                          <a:uFillTx/>
                          <a:latin typeface="+mn-lt"/>
                          <a:ea typeface="+mn-ea"/>
                          <a:cs typeface="+mn-cs"/>
                        </a:rPr>
                        <a:t>
Schüttelfrost, Fieber, Gliederschmerzen - typische Grippe-Symptome, die zurzeit umgehen. - Bleiben Sie gesund!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Grippewellle in Rheinland-Pfalz: Infos rund um die Schutz-Impfung | Gut zu wissen | Landesschau Rheinland-Pfalz
swr.de
Schüttelfrost, Fieber, Hals- und Muskelschmerzen - der neu eingetroffene Impfstoff soll die Grippe fernhalten. Wir erklären, warum eine Impfung nicht immer ein Rundumschutz ist.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51588606"/>
                  </a:ext>
                </a:extLst>
              </a:tr>
            </a:tbl>
          </a:graphicData>
        </a:graphic>
      </p:graphicFrame>
      <p:sp>
        <p:nvSpPr>
          <p:cNvPr id="4" name="Text Placeholder 3">
            <a:extLst>
              <a:ext uri="{FF2B5EF4-FFF2-40B4-BE49-F238E27FC236}">
                <a16:creationId xmlns:a16="http://schemas.microsoft.com/office/drawing/2014/main" id="{53AA94A8-073D-4F83-8481-20A806B53AC8}"/>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97252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B369-CECA-48C7-A890-BB790F314BCC}"/>
              </a:ext>
            </a:extLst>
          </p:cNvPr>
          <p:cNvSpPr>
            <a:spLocks noGrp="1"/>
          </p:cNvSpPr>
          <p:nvPr>
            <p:ph type="title"/>
          </p:nvPr>
        </p:nvSpPr>
        <p:spPr/>
        <p:txBody>
          <a:bodyPr/>
          <a:lstStyle/>
          <a:p>
            <a:r>
              <a:rPr lang="en-US"/>
              <a:t>Facebook Posts | Landesschau Rheinland-Pfalz - 16 of 19</a:t>
            </a:r>
          </a:p>
        </p:txBody>
      </p:sp>
      <p:graphicFrame>
        <p:nvGraphicFramePr>
          <p:cNvPr id="5" name="Table Placeholder 4">
            <a:extLst>
              <a:ext uri="{FF2B5EF4-FFF2-40B4-BE49-F238E27FC236}">
                <a16:creationId xmlns:a16="http://schemas.microsoft.com/office/drawing/2014/main" id="{F0D7A035-0BE2-4FA5-8110-3CE98B87F847}"/>
              </a:ext>
            </a:extLst>
          </p:cNvPr>
          <p:cNvGraphicFramePr>
            <a:graphicFrameLocks noGrp="1"/>
          </p:cNvGraphicFramePr>
          <p:nvPr>
            <p:ph type="tbl" sz="quarter" idx="13"/>
            <p:extLst>
              <p:ext uri="{D42A27DB-BD31-4B8C-83A1-F6EECF244321}">
                <p14:modId xmlns:p14="http://schemas.microsoft.com/office/powerpoint/2010/main" val="969881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6018145"/>
                    </a:ext>
                  </a:extLst>
                </a:gridCol>
                <a:gridCol w="576072">
                  <a:extLst>
                    <a:ext uri="{9D8B030D-6E8A-4147-A177-3AD203B41FA5}">
                      <a16:colId xmlns:a16="http://schemas.microsoft.com/office/drawing/2014/main" val="2842675416"/>
                    </a:ext>
                  </a:extLst>
                </a:gridCol>
                <a:gridCol w="576072">
                  <a:extLst>
                    <a:ext uri="{9D8B030D-6E8A-4147-A177-3AD203B41FA5}">
                      <a16:colId xmlns:a16="http://schemas.microsoft.com/office/drawing/2014/main" val="2600662415"/>
                    </a:ext>
                  </a:extLst>
                </a:gridCol>
                <a:gridCol w="576072">
                  <a:extLst>
                    <a:ext uri="{9D8B030D-6E8A-4147-A177-3AD203B41FA5}">
                      <a16:colId xmlns:a16="http://schemas.microsoft.com/office/drawing/2014/main" val="4168844931"/>
                    </a:ext>
                  </a:extLst>
                </a:gridCol>
                <a:gridCol w="576072">
                  <a:extLst>
                    <a:ext uri="{9D8B030D-6E8A-4147-A177-3AD203B41FA5}">
                      <a16:colId xmlns:a16="http://schemas.microsoft.com/office/drawing/2014/main" val="4079623958"/>
                    </a:ext>
                  </a:extLst>
                </a:gridCol>
                <a:gridCol w="658368">
                  <a:extLst>
                    <a:ext uri="{9D8B030D-6E8A-4147-A177-3AD203B41FA5}">
                      <a16:colId xmlns:a16="http://schemas.microsoft.com/office/drawing/2014/main" val="694197372"/>
                    </a:ext>
                  </a:extLst>
                </a:gridCol>
                <a:gridCol w="658368">
                  <a:extLst>
                    <a:ext uri="{9D8B030D-6E8A-4147-A177-3AD203B41FA5}">
                      <a16:colId xmlns:a16="http://schemas.microsoft.com/office/drawing/2014/main" val="3601662359"/>
                    </a:ext>
                  </a:extLst>
                </a:gridCol>
                <a:gridCol w="658368">
                  <a:extLst>
                    <a:ext uri="{9D8B030D-6E8A-4147-A177-3AD203B41FA5}">
                      <a16:colId xmlns:a16="http://schemas.microsoft.com/office/drawing/2014/main" val="684045707"/>
                    </a:ext>
                  </a:extLst>
                </a:gridCol>
                <a:gridCol w="329184">
                  <a:extLst>
                    <a:ext uri="{9D8B030D-6E8A-4147-A177-3AD203B41FA5}">
                      <a16:colId xmlns:a16="http://schemas.microsoft.com/office/drawing/2014/main" val="2774369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590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- 2018-02-10 12:16:23</a:t>
                      </a:r>
                      <a:r>
                        <a:rPr kumimoji="0" lang="de-DE" sz="1000" b="0" i="0" u="none" strike="noStrike" kern="1200" cap="none" spc="0" normalizeH="0" baseline="0" noProof="0">
                          <a:ln>
                            <a:noFill/>
                          </a:ln>
                          <a:solidFill>
                            <a:prstClr val="black"/>
                          </a:solidFill>
                          <a:effectLst/>
                          <a:uLnTx/>
                          <a:uFillTx/>
                          <a:latin typeface="+mn-lt"/>
                          <a:ea typeface="+mn-ea"/>
                          <a:cs typeface="+mn-cs"/>
                        </a:rPr>
                        <a:t>
"Wir bauen am Limit. Alles was geht." Ob Transformer, Shrek oder Jurassic Parc - seit 1991 sorgen die Eiskalten Spaller jedes Jahr für einzigartige Motivwagen auf den Karnevalsumzügen der Region. Ulli Eckes ist Vereinschef und einer der Köpfe des 15 Mann starken Teams. Alles wird hier selbst gemacht, jede freie Minute genutzt. "Wir müssen einen an der Klatsche haben." Der Wagenbauer sagt dies mit Blick auf die 3000 Arbeitsstunden, die in solch einen Gefährt stecken. Aber der Einsatz lohnt sich. So ist der Verein seit 2007 auf dem Rosenmontagsumzug dabei. "Da fühlt man sich wie ein Rockstar", scherzt Ulli und freut sich schon auf den nächsten Einsatz seines X-Wings, einem Raumjäger aus der Star Wars Saga.
Die ganze Reportage unter: swr.de/die-swr-reportage
#Spallern #Rheinlandpfalz #Hunsrück #SWR #Motivwagen #Fastnacht #eiskaltespaller #SWRheimat #Heimat #Lego #Starwars #Karneval #unglaublich #Xwing #Fighter #Battleofyavin #Rosenmontag #Diy #Verein #Madeit #Mainz #Shrek #Jurassicpark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10628395"/>
                  </a:ext>
                </a:extLst>
              </a:tr>
            </a:tbl>
          </a:graphicData>
        </a:graphic>
      </p:graphicFrame>
      <p:sp>
        <p:nvSpPr>
          <p:cNvPr id="4" name="Text Placeholder 3">
            <a:extLst>
              <a:ext uri="{FF2B5EF4-FFF2-40B4-BE49-F238E27FC236}">
                <a16:creationId xmlns:a16="http://schemas.microsoft.com/office/drawing/2014/main" id="{E38CFFE9-AE75-4498-BA49-D1387D7A127B}"/>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905480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C3E67-5EC1-428B-AE1B-73348D77D534}"/>
              </a:ext>
            </a:extLst>
          </p:cNvPr>
          <p:cNvSpPr>
            <a:spLocks noGrp="1"/>
          </p:cNvSpPr>
          <p:nvPr>
            <p:ph type="title"/>
          </p:nvPr>
        </p:nvSpPr>
        <p:spPr/>
        <p:txBody>
          <a:bodyPr/>
          <a:lstStyle/>
          <a:p>
            <a:r>
              <a:rPr lang="en-US"/>
              <a:t>Facebook Posts | Landesschau Rheinland-Pfalz - 17 of 19</a:t>
            </a:r>
          </a:p>
        </p:txBody>
      </p:sp>
      <p:graphicFrame>
        <p:nvGraphicFramePr>
          <p:cNvPr id="5" name="Table Placeholder 4">
            <a:extLst>
              <a:ext uri="{FF2B5EF4-FFF2-40B4-BE49-F238E27FC236}">
                <a16:creationId xmlns:a16="http://schemas.microsoft.com/office/drawing/2014/main" id="{5B28822F-5531-4760-AA28-5518B5F68BA8}"/>
              </a:ext>
            </a:extLst>
          </p:cNvPr>
          <p:cNvGraphicFramePr>
            <a:graphicFrameLocks noGrp="1"/>
          </p:cNvGraphicFramePr>
          <p:nvPr>
            <p:ph type="tbl" sz="quarter" idx="13"/>
            <p:extLst>
              <p:ext uri="{D42A27DB-BD31-4B8C-83A1-F6EECF244321}">
                <p14:modId xmlns:p14="http://schemas.microsoft.com/office/powerpoint/2010/main" val="4068560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2501585"/>
                    </a:ext>
                  </a:extLst>
                </a:gridCol>
                <a:gridCol w="576072">
                  <a:extLst>
                    <a:ext uri="{9D8B030D-6E8A-4147-A177-3AD203B41FA5}">
                      <a16:colId xmlns:a16="http://schemas.microsoft.com/office/drawing/2014/main" val="2569013575"/>
                    </a:ext>
                  </a:extLst>
                </a:gridCol>
                <a:gridCol w="576072">
                  <a:extLst>
                    <a:ext uri="{9D8B030D-6E8A-4147-A177-3AD203B41FA5}">
                      <a16:colId xmlns:a16="http://schemas.microsoft.com/office/drawing/2014/main" val="2282933960"/>
                    </a:ext>
                  </a:extLst>
                </a:gridCol>
                <a:gridCol w="576072">
                  <a:extLst>
                    <a:ext uri="{9D8B030D-6E8A-4147-A177-3AD203B41FA5}">
                      <a16:colId xmlns:a16="http://schemas.microsoft.com/office/drawing/2014/main" val="103490301"/>
                    </a:ext>
                  </a:extLst>
                </a:gridCol>
                <a:gridCol w="576072">
                  <a:extLst>
                    <a:ext uri="{9D8B030D-6E8A-4147-A177-3AD203B41FA5}">
                      <a16:colId xmlns:a16="http://schemas.microsoft.com/office/drawing/2014/main" val="2569659516"/>
                    </a:ext>
                  </a:extLst>
                </a:gridCol>
                <a:gridCol w="658368">
                  <a:extLst>
                    <a:ext uri="{9D8B030D-6E8A-4147-A177-3AD203B41FA5}">
                      <a16:colId xmlns:a16="http://schemas.microsoft.com/office/drawing/2014/main" val="2591444966"/>
                    </a:ext>
                  </a:extLst>
                </a:gridCol>
                <a:gridCol w="658368">
                  <a:extLst>
                    <a:ext uri="{9D8B030D-6E8A-4147-A177-3AD203B41FA5}">
                      <a16:colId xmlns:a16="http://schemas.microsoft.com/office/drawing/2014/main" val="2164250984"/>
                    </a:ext>
                  </a:extLst>
                </a:gridCol>
                <a:gridCol w="658368">
                  <a:extLst>
                    <a:ext uri="{9D8B030D-6E8A-4147-A177-3AD203B41FA5}">
                      <a16:colId xmlns:a16="http://schemas.microsoft.com/office/drawing/2014/main" val="142289780"/>
                    </a:ext>
                  </a:extLst>
                </a:gridCol>
                <a:gridCol w="329184">
                  <a:extLst>
                    <a:ext uri="{9D8B030D-6E8A-4147-A177-3AD203B41FA5}">
                      <a16:colId xmlns:a16="http://schemas.microsoft.com/office/drawing/2014/main" val="2883680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1002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- 2018-02-28 19:49:00</a:t>
                      </a:r>
                      <a:r>
                        <a:rPr kumimoji="0" lang="de-DE" sz="1000" b="0" i="0" u="none" strike="noStrike" kern="1200" cap="none" spc="0" normalizeH="0" baseline="0" noProof="0">
                          <a:ln>
                            <a:noFill/>
                          </a:ln>
                          <a:solidFill>
                            <a:prstClr val="black"/>
                          </a:solidFill>
                          <a:effectLst/>
                          <a:uLnTx/>
                          <a:uFillTx/>
                          <a:latin typeface="+mn-lt"/>
                          <a:ea typeface="+mn-ea"/>
                          <a:cs typeface="+mn-cs"/>
                        </a:rPr>
                        <a:t>
Aufträge in Hülle und Fülle, aber die Kunden müssen warten oder bekommen sogar Absagen. Eine Dachdeckerei in Imsbach im Donnersbergkreis sucht seit Jahren verzweifelt Fachkräfte.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Kein goldenes Handwerk?: Dachdeckerei sucht händeringend Fachkräfte | Startseite | Landesschau Rheinland-Pfalz
swr.de
Aufträge in Hülle und Fülle, aber die Kunden müssen warten oder bekommen sogar Absagen. Eine Dachdeckerei in Imsbach im Donnersbergkreis sucht seit Jahren verzweifelt Fachkräfte.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45141555"/>
                  </a:ext>
                </a:extLst>
              </a:tr>
            </a:tbl>
          </a:graphicData>
        </a:graphic>
      </p:graphicFrame>
      <p:sp>
        <p:nvSpPr>
          <p:cNvPr id="4" name="Text Placeholder 3">
            <a:extLst>
              <a:ext uri="{FF2B5EF4-FFF2-40B4-BE49-F238E27FC236}">
                <a16:creationId xmlns:a16="http://schemas.microsoft.com/office/drawing/2014/main" id="{AA2DB5D5-8358-451E-B476-80BCD3581731}"/>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597285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AACCB-973E-474C-8858-8D286647B1CE}"/>
              </a:ext>
            </a:extLst>
          </p:cNvPr>
          <p:cNvSpPr>
            <a:spLocks noGrp="1"/>
          </p:cNvSpPr>
          <p:nvPr>
            <p:ph type="title"/>
          </p:nvPr>
        </p:nvSpPr>
        <p:spPr/>
        <p:txBody>
          <a:bodyPr/>
          <a:lstStyle/>
          <a:p>
            <a:r>
              <a:rPr lang="en-US"/>
              <a:t>Facebook Posts | Landesschau Rheinland-Pfalz - 18 of 19</a:t>
            </a:r>
          </a:p>
        </p:txBody>
      </p:sp>
      <p:graphicFrame>
        <p:nvGraphicFramePr>
          <p:cNvPr id="5" name="Table Placeholder 4">
            <a:extLst>
              <a:ext uri="{FF2B5EF4-FFF2-40B4-BE49-F238E27FC236}">
                <a16:creationId xmlns:a16="http://schemas.microsoft.com/office/drawing/2014/main" id="{CEA4F2FE-B0A8-4DCC-B081-EDA5CC75CF80}"/>
              </a:ext>
            </a:extLst>
          </p:cNvPr>
          <p:cNvGraphicFramePr>
            <a:graphicFrameLocks noGrp="1"/>
          </p:cNvGraphicFramePr>
          <p:nvPr>
            <p:ph type="tbl" sz="quarter" idx="13"/>
            <p:extLst>
              <p:ext uri="{D42A27DB-BD31-4B8C-83A1-F6EECF244321}">
                <p14:modId xmlns:p14="http://schemas.microsoft.com/office/powerpoint/2010/main" val="72421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26914488"/>
                    </a:ext>
                  </a:extLst>
                </a:gridCol>
                <a:gridCol w="576072">
                  <a:extLst>
                    <a:ext uri="{9D8B030D-6E8A-4147-A177-3AD203B41FA5}">
                      <a16:colId xmlns:a16="http://schemas.microsoft.com/office/drawing/2014/main" val="1575459914"/>
                    </a:ext>
                  </a:extLst>
                </a:gridCol>
                <a:gridCol w="576072">
                  <a:extLst>
                    <a:ext uri="{9D8B030D-6E8A-4147-A177-3AD203B41FA5}">
                      <a16:colId xmlns:a16="http://schemas.microsoft.com/office/drawing/2014/main" val="3937961186"/>
                    </a:ext>
                  </a:extLst>
                </a:gridCol>
                <a:gridCol w="576072">
                  <a:extLst>
                    <a:ext uri="{9D8B030D-6E8A-4147-A177-3AD203B41FA5}">
                      <a16:colId xmlns:a16="http://schemas.microsoft.com/office/drawing/2014/main" val="478145174"/>
                    </a:ext>
                  </a:extLst>
                </a:gridCol>
                <a:gridCol w="576072">
                  <a:extLst>
                    <a:ext uri="{9D8B030D-6E8A-4147-A177-3AD203B41FA5}">
                      <a16:colId xmlns:a16="http://schemas.microsoft.com/office/drawing/2014/main" val="1939153640"/>
                    </a:ext>
                  </a:extLst>
                </a:gridCol>
                <a:gridCol w="658368">
                  <a:extLst>
                    <a:ext uri="{9D8B030D-6E8A-4147-A177-3AD203B41FA5}">
                      <a16:colId xmlns:a16="http://schemas.microsoft.com/office/drawing/2014/main" val="1271179799"/>
                    </a:ext>
                  </a:extLst>
                </a:gridCol>
                <a:gridCol w="658368">
                  <a:extLst>
                    <a:ext uri="{9D8B030D-6E8A-4147-A177-3AD203B41FA5}">
                      <a16:colId xmlns:a16="http://schemas.microsoft.com/office/drawing/2014/main" val="1629452627"/>
                    </a:ext>
                  </a:extLst>
                </a:gridCol>
                <a:gridCol w="658368">
                  <a:extLst>
                    <a:ext uri="{9D8B030D-6E8A-4147-A177-3AD203B41FA5}">
                      <a16:colId xmlns:a16="http://schemas.microsoft.com/office/drawing/2014/main" val="3139044899"/>
                    </a:ext>
                  </a:extLst>
                </a:gridCol>
                <a:gridCol w="329184">
                  <a:extLst>
                    <a:ext uri="{9D8B030D-6E8A-4147-A177-3AD203B41FA5}">
                      <a16:colId xmlns:a16="http://schemas.microsoft.com/office/drawing/2014/main" val="2473079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59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- 2018-02-20 15:49:29</a:t>
                      </a:r>
                      <a:r>
                        <a:rPr kumimoji="0" lang="de-DE" sz="1000" b="0" i="0" u="none" strike="noStrike" kern="1200" cap="none" spc="0" normalizeH="0" baseline="0" noProof="0">
                          <a:ln>
                            <a:noFill/>
                          </a:ln>
                          <a:solidFill>
                            <a:prstClr val="black"/>
                          </a:solidFill>
                          <a:effectLst/>
                          <a:uLnTx/>
                          <a:uFillTx/>
                          <a:latin typeface="+mn-lt"/>
                          <a:ea typeface="+mn-ea"/>
                          <a:cs typeface="+mn-cs"/>
                        </a:rPr>
                        <a:t>
Eine Frau mit einem großen Herz für Menschen und Tiere erhält Unterstützung: Mainzer starten eine Sammelaktion für Nathalie Böhm und ihren kaputten Bus "Paulchen".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Spenden-Mission "Paulchen": Helferin erhält Hilfe | Startseite | Landesschau Rheinland-Pfalz
swr.de
Nathalie Böhm, selbst obdachlos, hilft mit ihrem reparaturbedürftigen Bus „Paulchen“ anderen Hilfsbedürftigen. Jetzt haben Mainzer für „Paulchen“ einen Spendenaufruf gestartet.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94039398"/>
                  </a:ext>
                </a:extLst>
              </a:tr>
            </a:tbl>
          </a:graphicData>
        </a:graphic>
      </p:graphicFrame>
      <p:sp>
        <p:nvSpPr>
          <p:cNvPr id="4" name="Text Placeholder 3">
            <a:extLst>
              <a:ext uri="{FF2B5EF4-FFF2-40B4-BE49-F238E27FC236}">
                <a16:creationId xmlns:a16="http://schemas.microsoft.com/office/drawing/2014/main" id="{13AD5D96-4C8E-42A8-8ABB-DA6FD24DFE50}"/>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4162160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3251B-2E0B-4644-8F4B-7D1F8B5D31FC}"/>
              </a:ext>
            </a:extLst>
          </p:cNvPr>
          <p:cNvSpPr>
            <a:spLocks noGrp="1"/>
          </p:cNvSpPr>
          <p:nvPr>
            <p:ph type="title"/>
          </p:nvPr>
        </p:nvSpPr>
        <p:spPr/>
        <p:txBody>
          <a:bodyPr/>
          <a:lstStyle/>
          <a:p>
            <a:r>
              <a:rPr lang="en-US"/>
              <a:t>Facebook Posts | Landesschau Rheinland-Pfalz - 19 of 19</a:t>
            </a:r>
          </a:p>
        </p:txBody>
      </p:sp>
      <p:graphicFrame>
        <p:nvGraphicFramePr>
          <p:cNvPr id="5" name="Table Placeholder 4">
            <a:extLst>
              <a:ext uri="{FF2B5EF4-FFF2-40B4-BE49-F238E27FC236}">
                <a16:creationId xmlns:a16="http://schemas.microsoft.com/office/drawing/2014/main" id="{BDBF1A00-CD78-405A-96F7-0B59229E1A1A}"/>
              </a:ext>
            </a:extLst>
          </p:cNvPr>
          <p:cNvGraphicFramePr>
            <a:graphicFrameLocks noGrp="1"/>
          </p:cNvGraphicFramePr>
          <p:nvPr>
            <p:ph type="tbl" sz="quarter" idx="13"/>
            <p:extLst>
              <p:ext uri="{D42A27DB-BD31-4B8C-83A1-F6EECF244321}">
                <p14:modId xmlns:p14="http://schemas.microsoft.com/office/powerpoint/2010/main" val="3349830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057200"/>
                    </a:ext>
                  </a:extLst>
                </a:gridCol>
                <a:gridCol w="576072">
                  <a:extLst>
                    <a:ext uri="{9D8B030D-6E8A-4147-A177-3AD203B41FA5}">
                      <a16:colId xmlns:a16="http://schemas.microsoft.com/office/drawing/2014/main" val="2712064591"/>
                    </a:ext>
                  </a:extLst>
                </a:gridCol>
                <a:gridCol w="576072">
                  <a:extLst>
                    <a:ext uri="{9D8B030D-6E8A-4147-A177-3AD203B41FA5}">
                      <a16:colId xmlns:a16="http://schemas.microsoft.com/office/drawing/2014/main" val="646252949"/>
                    </a:ext>
                  </a:extLst>
                </a:gridCol>
                <a:gridCol w="576072">
                  <a:extLst>
                    <a:ext uri="{9D8B030D-6E8A-4147-A177-3AD203B41FA5}">
                      <a16:colId xmlns:a16="http://schemas.microsoft.com/office/drawing/2014/main" val="740681039"/>
                    </a:ext>
                  </a:extLst>
                </a:gridCol>
                <a:gridCol w="576072">
                  <a:extLst>
                    <a:ext uri="{9D8B030D-6E8A-4147-A177-3AD203B41FA5}">
                      <a16:colId xmlns:a16="http://schemas.microsoft.com/office/drawing/2014/main" val="3811317000"/>
                    </a:ext>
                  </a:extLst>
                </a:gridCol>
                <a:gridCol w="658368">
                  <a:extLst>
                    <a:ext uri="{9D8B030D-6E8A-4147-A177-3AD203B41FA5}">
                      <a16:colId xmlns:a16="http://schemas.microsoft.com/office/drawing/2014/main" val="1168408078"/>
                    </a:ext>
                  </a:extLst>
                </a:gridCol>
                <a:gridCol w="658368">
                  <a:extLst>
                    <a:ext uri="{9D8B030D-6E8A-4147-A177-3AD203B41FA5}">
                      <a16:colId xmlns:a16="http://schemas.microsoft.com/office/drawing/2014/main" val="23203532"/>
                    </a:ext>
                  </a:extLst>
                </a:gridCol>
                <a:gridCol w="658368">
                  <a:extLst>
                    <a:ext uri="{9D8B030D-6E8A-4147-A177-3AD203B41FA5}">
                      <a16:colId xmlns:a16="http://schemas.microsoft.com/office/drawing/2014/main" val="4059051607"/>
                    </a:ext>
                  </a:extLst>
                </a:gridCol>
                <a:gridCol w="329184">
                  <a:extLst>
                    <a:ext uri="{9D8B030D-6E8A-4147-A177-3AD203B41FA5}">
                      <a16:colId xmlns:a16="http://schemas.microsoft.com/office/drawing/2014/main" val="3128366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669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Landesschau Rheinland-Pfalz - 2018-02-03 15:00:00</a:t>
                      </a:r>
                      <a:r>
                        <a:rPr kumimoji="0" lang="de-DE" sz="1000" b="0" i="0" u="none" strike="noStrike" kern="1200" cap="none" spc="0" normalizeH="0" baseline="0" noProof="0">
                          <a:ln>
                            <a:noFill/>
                          </a:ln>
                          <a:solidFill>
                            <a:prstClr val="black"/>
                          </a:solidFill>
                          <a:effectLst/>
                          <a:uLnTx/>
                          <a:uFillTx/>
                          <a:latin typeface="+mn-lt"/>
                          <a:ea typeface="+mn-ea"/>
                          <a:cs typeface="+mn-cs"/>
                        </a:rPr>
                        <a:t>
Immer ein flotter Spruch auf den Lippen: Metzger Victor Nettey startet nicht nur in seinem Heimatort Böhl-Iggelheim durch. Mittlerweile hat sich die Frohnatur auch in den sozialen Medien einen Namen gemacht.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Mit Würstchen und Co. auf Erfolgskurs: Victor Nettey mischt die Metzgerszene auf | Startseite | Landesschau Rheinland-Pfalz
swr.de
Geboren wurde er in Ghana, die Pfalz ist sein Zuhause: Metzgermeister Victor Nettey hat sich nicht nur in Böhl-Iggelheim, sondern auch bei Facebook einen Namen gemacht.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97542328"/>
                  </a:ext>
                </a:extLst>
              </a:tr>
            </a:tbl>
          </a:graphicData>
        </a:graphic>
      </p:graphicFrame>
      <p:sp>
        <p:nvSpPr>
          <p:cNvPr id="4" name="Text Placeholder 3">
            <a:extLst>
              <a:ext uri="{FF2B5EF4-FFF2-40B4-BE49-F238E27FC236}">
                <a16:creationId xmlns:a16="http://schemas.microsoft.com/office/drawing/2014/main" id="{8DD28161-1E75-4684-BDC1-D2FB8E694C95}"/>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845938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787</Words>
  <Application>Microsoft Office PowerPoint</Application>
  <PresentationFormat>On-screen Show (4:3)</PresentationFormat>
  <Paragraphs>434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Facebook Posts | Landesschau Rheinland-Pfalz - 1 of 19</vt:lpstr>
      <vt:lpstr>Facebook Posts | Landesschau Rheinland-Pfalz - 2 of 19</vt:lpstr>
      <vt:lpstr>Facebook Posts | Landesschau Rheinland-Pfalz - 3 of 19</vt:lpstr>
      <vt:lpstr>Facebook Posts | Landesschau Rheinland-Pfalz - 4 of 19</vt:lpstr>
      <vt:lpstr>Facebook Posts | Landesschau Rheinland-Pfalz - 5 of 19</vt:lpstr>
      <vt:lpstr>Facebook Posts | Landesschau Rheinland-Pfalz - 6 of 19</vt:lpstr>
      <vt:lpstr>Facebook Posts | Landesschau Rheinland-Pfalz - 7 of 19</vt:lpstr>
      <vt:lpstr>Facebook Posts | Landesschau Rheinland-Pfalz - 8 of 19</vt:lpstr>
      <vt:lpstr>Facebook Posts | Landesschau Rheinland-Pfalz - 9 of 19</vt:lpstr>
      <vt:lpstr>Facebook Posts | Landesschau Rheinland-Pfalz - 10 of 19</vt:lpstr>
      <vt:lpstr>Facebook Posts | Landesschau Rheinland-Pfalz - 11 of 19</vt:lpstr>
      <vt:lpstr>Facebook Posts | Landesschau Rheinland-Pfalz - 12 of 19</vt:lpstr>
      <vt:lpstr>Facebook Posts | Landesschau Rheinland-Pfalz - 13 of 19</vt:lpstr>
      <vt:lpstr>Facebook Posts | Landesschau Rheinland-Pfalz - 14 of 19</vt:lpstr>
      <vt:lpstr>Facebook Posts | Landesschau Rheinland-Pfalz - 15 of 19</vt:lpstr>
      <vt:lpstr>Facebook Posts | Landesschau Rheinland-Pfalz - 16 of 19</vt:lpstr>
      <vt:lpstr>Facebook Posts | Landesschau Rheinland-Pfalz - 17 of 19</vt:lpstr>
      <vt:lpstr>Facebook Posts | Landesschau Rheinland-Pfalz - 18 of 19</vt:lpstr>
      <vt:lpstr>Facebook Posts | Landesschau Rheinland-Pfalz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Posts | Landesschau Rheinland-Pfalz - 1 of 19</dc:title>
  <dc:creator>Administrator</dc:creator>
  <cp:lastModifiedBy>Administrator</cp:lastModifiedBy>
  <cp:revision>1</cp:revision>
  <dcterms:created xsi:type="dcterms:W3CDTF">2018-08-28T15:01:35Z</dcterms:created>
  <dcterms:modified xsi:type="dcterms:W3CDTF">2018-08-28T15:06:24Z</dcterms:modified>
</cp:coreProperties>
</file>